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0" r:id="rId3"/>
    <p:sldId id="261" r:id="rId4"/>
    <p:sldId id="262" r:id="rId5"/>
    <p:sldId id="263" r:id="rId6"/>
    <p:sldId id="264"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26" autoAdjust="0"/>
    <p:restoredTop sz="94660"/>
  </p:normalViewPr>
  <p:slideViewPr>
    <p:cSldViewPr>
      <p:cViewPr varScale="1">
        <p:scale>
          <a:sx n="54" d="100"/>
          <a:sy n="54" d="100"/>
        </p:scale>
        <p:origin x="-1157"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0079C1"/>
        </a:solidFill>
        <a:effectLst/>
      </p:bgPr>
    </p:bg>
    <p:spTree>
      <p:nvGrpSpPr>
        <p:cNvPr id="1" name=""/>
        <p:cNvGrpSpPr/>
        <p:nvPr/>
      </p:nvGrpSpPr>
      <p:grpSpPr>
        <a:xfrm>
          <a:off x="0" y="0"/>
          <a:ext cx="0" cy="0"/>
          <a:chOff x="0" y="0"/>
          <a:chExt cx="0" cy="0"/>
        </a:xfrm>
      </p:grpSpPr>
      <p:sp>
        <p:nvSpPr>
          <p:cNvPr id="4" name="Freeform 2"/>
          <p:cNvSpPr>
            <a:spLocks/>
          </p:cNvSpPr>
          <p:nvPr/>
        </p:nvSpPr>
        <p:spPr bwMode="auto">
          <a:xfrm>
            <a:off x="0" y="0"/>
            <a:ext cx="9159875" cy="2400300"/>
          </a:xfrm>
          <a:custGeom>
            <a:avLst/>
            <a:gdLst/>
            <a:ahLst/>
            <a:cxnLst>
              <a:cxn ang="0">
                <a:pos x="0" y="0"/>
              </a:cxn>
              <a:cxn ang="0">
                <a:pos x="0" y="1368"/>
              </a:cxn>
              <a:cxn ang="0">
                <a:pos x="1008" y="1368"/>
              </a:cxn>
              <a:cxn ang="0">
                <a:pos x="1152" y="1512"/>
              </a:cxn>
              <a:cxn ang="0">
                <a:pos x="1296" y="1368"/>
              </a:cxn>
              <a:cxn ang="0">
                <a:pos x="5760" y="1368"/>
              </a:cxn>
              <a:cxn ang="0">
                <a:pos x="5760" y="0"/>
              </a:cxn>
              <a:cxn ang="0">
                <a:pos x="0" y="0"/>
              </a:cxn>
            </a:cxnLst>
            <a:rect l="0" t="0" r="r" b="b"/>
            <a:pathLst>
              <a:path w="5760" h="1512">
                <a:moveTo>
                  <a:pt x="0" y="0"/>
                </a:moveTo>
                <a:lnTo>
                  <a:pt x="0" y="1368"/>
                </a:lnTo>
                <a:lnTo>
                  <a:pt x="1008" y="1368"/>
                </a:lnTo>
                <a:lnTo>
                  <a:pt x="1152" y="1512"/>
                </a:lnTo>
                <a:lnTo>
                  <a:pt x="1296" y="1368"/>
                </a:lnTo>
                <a:lnTo>
                  <a:pt x="5760" y="1368"/>
                </a:lnTo>
                <a:lnTo>
                  <a:pt x="5760" y="0"/>
                </a:lnTo>
                <a:lnTo>
                  <a:pt x="0" y="0"/>
                </a:lnTo>
                <a:close/>
              </a:path>
            </a:pathLst>
          </a:custGeom>
          <a:solidFill>
            <a:schemeClr val="bg1"/>
          </a:solidFill>
          <a:ln w="9525">
            <a:noFill/>
            <a:round/>
            <a:headEnd/>
            <a:tailEnd/>
          </a:ln>
          <a:effectLst/>
        </p:spPr>
        <p:txBody>
          <a:bodyPr/>
          <a:lstStyle/>
          <a:p>
            <a:pPr>
              <a:defRPr/>
            </a:pPr>
            <a:endParaRPr lang="en-GB">
              <a:solidFill>
                <a:srgbClr val="000000"/>
              </a:solidFill>
            </a:endParaRPr>
          </a:p>
        </p:txBody>
      </p:sp>
      <p:sp>
        <p:nvSpPr>
          <p:cNvPr id="5" name="Line 5"/>
          <p:cNvSpPr>
            <a:spLocks noChangeShapeType="1"/>
          </p:cNvSpPr>
          <p:nvPr/>
        </p:nvSpPr>
        <p:spPr bwMode="auto">
          <a:xfrm flipH="1" flipV="1">
            <a:off x="685800" y="2971800"/>
            <a:ext cx="457200" cy="342900"/>
          </a:xfrm>
          <a:prstGeom prst="line">
            <a:avLst/>
          </a:prstGeom>
          <a:noFill/>
          <a:ln w="9525">
            <a:solidFill>
              <a:schemeClr val="bg1"/>
            </a:solidFill>
            <a:round/>
            <a:headEnd/>
            <a:tailEnd type="triangle" w="med" len="med"/>
          </a:ln>
          <a:effectLst/>
        </p:spPr>
        <p:txBody>
          <a:bodyPr/>
          <a:lstStyle/>
          <a:p>
            <a:pPr>
              <a:defRPr/>
            </a:pPr>
            <a:endParaRPr lang="en-GB">
              <a:solidFill>
                <a:srgbClr val="000000"/>
              </a:solidFill>
            </a:endParaRPr>
          </a:p>
        </p:txBody>
      </p:sp>
      <p:sp>
        <p:nvSpPr>
          <p:cNvPr id="6" name="Line 6"/>
          <p:cNvSpPr>
            <a:spLocks noChangeShapeType="1"/>
          </p:cNvSpPr>
          <p:nvPr/>
        </p:nvSpPr>
        <p:spPr bwMode="auto">
          <a:xfrm>
            <a:off x="2400300" y="4343400"/>
            <a:ext cx="457200" cy="342900"/>
          </a:xfrm>
          <a:prstGeom prst="line">
            <a:avLst/>
          </a:prstGeom>
          <a:noFill/>
          <a:ln w="9525">
            <a:solidFill>
              <a:schemeClr val="bg1"/>
            </a:solidFill>
            <a:round/>
            <a:headEnd/>
            <a:tailEnd type="triangle" w="med" len="med"/>
          </a:ln>
          <a:effectLst/>
        </p:spPr>
        <p:txBody>
          <a:bodyPr/>
          <a:lstStyle/>
          <a:p>
            <a:pPr>
              <a:defRPr/>
            </a:pPr>
            <a:endParaRPr lang="en-GB">
              <a:solidFill>
                <a:srgbClr val="000000"/>
              </a:solidFill>
            </a:endParaRPr>
          </a:p>
        </p:txBody>
      </p:sp>
      <p:sp>
        <p:nvSpPr>
          <p:cNvPr id="7" name="Line 7"/>
          <p:cNvSpPr>
            <a:spLocks noChangeShapeType="1"/>
          </p:cNvSpPr>
          <p:nvPr/>
        </p:nvSpPr>
        <p:spPr bwMode="auto">
          <a:xfrm flipH="1">
            <a:off x="685800" y="4343400"/>
            <a:ext cx="457200" cy="342900"/>
          </a:xfrm>
          <a:prstGeom prst="line">
            <a:avLst/>
          </a:prstGeom>
          <a:noFill/>
          <a:ln w="9525">
            <a:solidFill>
              <a:schemeClr val="bg1"/>
            </a:solidFill>
            <a:round/>
            <a:headEnd/>
            <a:tailEnd type="triangle" w="med" len="med"/>
          </a:ln>
          <a:effectLst/>
        </p:spPr>
        <p:txBody>
          <a:bodyPr/>
          <a:lstStyle/>
          <a:p>
            <a:pPr>
              <a:defRPr/>
            </a:pPr>
            <a:endParaRPr lang="en-GB">
              <a:solidFill>
                <a:srgbClr val="000000"/>
              </a:solidFill>
            </a:endParaRPr>
          </a:p>
        </p:txBody>
      </p:sp>
      <p:sp>
        <p:nvSpPr>
          <p:cNvPr id="8" name="Line 8"/>
          <p:cNvSpPr>
            <a:spLocks noChangeShapeType="1"/>
          </p:cNvSpPr>
          <p:nvPr/>
        </p:nvSpPr>
        <p:spPr bwMode="auto">
          <a:xfrm flipV="1">
            <a:off x="2400300" y="2971800"/>
            <a:ext cx="457200" cy="342900"/>
          </a:xfrm>
          <a:prstGeom prst="line">
            <a:avLst/>
          </a:prstGeom>
          <a:noFill/>
          <a:ln w="9525">
            <a:solidFill>
              <a:schemeClr val="bg1"/>
            </a:solidFill>
            <a:round/>
            <a:headEnd/>
            <a:tailEnd type="triangle" w="med" len="med"/>
          </a:ln>
          <a:effectLst/>
        </p:spPr>
        <p:txBody>
          <a:bodyPr/>
          <a:lstStyle/>
          <a:p>
            <a:pPr>
              <a:defRPr/>
            </a:pPr>
            <a:endParaRPr lang="en-GB">
              <a:solidFill>
                <a:srgbClr val="000000"/>
              </a:solidFill>
            </a:endParaRPr>
          </a:p>
        </p:txBody>
      </p:sp>
      <p:sp>
        <p:nvSpPr>
          <p:cNvPr id="9" name="Text Box 7"/>
          <p:cNvSpPr txBox="1">
            <a:spLocks noChangeArrowheads="1"/>
          </p:cNvSpPr>
          <p:nvPr/>
        </p:nvSpPr>
        <p:spPr bwMode="auto">
          <a:xfrm>
            <a:off x="1028700" y="3216275"/>
            <a:ext cx="1439863" cy="1241425"/>
          </a:xfrm>
          <a:prstGeom prst="rect">
            <a:avLst/>
          </a:prstGeom>
          <a:solidFill>
            <a:schemeClr val="bg1"/>
          </a:solidFill>
          <a:ln w="9525">
            <a:noFill/>
            <a:miter lim="800000"/>
            <a:headEnd/>
            <a:tailEnd/>
          </a:ln>
          <a:effectLst/>
        </p:spPr>
        <p:txBody>
          <a:bodyPr lIns="18000" tIns="10800" rIns="18000" bIns="10800">
            <a:spAutoFit/>
          </a:bodyPr>
          <a:lstStyle/>
          <a:p>
            <a:pPr>
              <a:defRPr/>
            </a:pPr>
            <a:r>
              <a:rPr lang="en-GB" sz="1000">
                <a:solidFill>
                  <a:srgbClr val="000000"/>
                </a:solidFill>
              </a:rPr>
              <a:t>Place your chosen image here. The four corners must just cover the arrow tips. For covers, the three pictures should be the same size and in a straight line.   </a:t>
            </a:r>
            <a:endParaRPr lang="en-GB" sz="2800">
              <a:solidFill>
                <a:srgbClr val="000000"/>
              </a:solidFill>
            </a:endParaRPr>
          </a:p>
        </p:txBody>
      </p:sp>
      <p:pic>
        <p:nvPicPr>
          <p:cNvPr id="10" name="Picture 10" descr="National_Grid_logo_blu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10375" y="342900"/>
            <a:ext cx="1830388" cy="37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3875" name="Rectangle 3"/>
          <p:cNvSpPr>
            <a:spLocks noGrp="1" noChangeArrowheads="1"/>
          </p:cNvSpPr>
          <p:nvPr>
            <p:ph type="ctrTitle" sz="quarter"/>
          </p:nvPr>
        </p:nvSpPr>
        <p:spPr>
          <a:xfrm>
            <a:off x="593725" y="1279525"/>
            <a:ext cx="8043863" cy="639763"/>
          </a:xfrm>
        </p:spPr>
        <p:txBody>
          <a:bodyPr anchor="ctr"/>
          <a:lstStyle>
            <a:lvl1pPr>
              <a:defRPr/>
            </a:lvl1pPr>
          </a:lstStyle>
          <a:p>
            <a:r>
              <a:rPr lang="en-US"/>
              <a:t>Click to edit Master title style</a:t>
            </a:r>
          </a:p>
        </p:txBody>
      </p:sp>
      <p:sp>
        <p:nvSpPr>
          <p:cNvPr id="463876" name="Rectangle 4"/>
          <p:cNvSpPr>
            <a:spLocks noGrp="1" noChangeArrowheads="1"/>
          </p:cNvSpPr>
          <p:nvPr>
            <p:ph type="subTitle" sz="quarter" idx="1"/>
          </p:nvPr>
        </p:nvSpPr>
        <p:spPr>
          <a:xfrm>
            <a:off x="571500" y="5164138"/>
            <a:ext cx="8043863" cy="503237"/>
          </a:xfrm>
        </p:spPr>
        <p:txBody>
          <a:bodyPr/>
          <a:lstStyle>
            <a:lvl1pPr marL="0" indent="0">
              <a:spcBef>
                <a:spcPct val="20000"/>
              </a:spcBef>
              <a:spcAft>
                <a:spcPct val="0"/>
              </a:spcAft>
              <a:buFont typeface="Wingdings" pitchFamily="2" charset="2"/>
              <a:buNone/>
              <a:defRPr sz="2000">
                <a:solidFill>
                  <a:schemeClr val="bg1"/>
                </a:solidFill>
              </a:defRPr>
            </a:lvl1pPr>
          </a:lstStyle>
          <a:p>
            <a:r>
              <a:rPr lang="en-US"/>
              <a:t>Click to edit Master subtitle style</a:t>
            </a:r>
          </a:p>
        </p:txBody>
      </p:sp>
      <p:sp>
        <p:nvSpPr>
          <p:cNvPr id="11" name="Rectangle 11"/>
          <p:cNvSpPr>
            <a:spLocks noGrp="1" noChangeArrowheads="1"/>
          </p:cNvSpPr>
          <p:nvPr>
            <p:ph type="ftr" sz="quarter" idx="10"/>
          </p:nvPr>
        </p:nvSpPr>
        <p:spPr>
          <a:xfrm>
            <a:off x="611188" y="6237288"/>
            <a:ext cx="2895600" cy="476250"/>
          </a:xfrm>
        </p:spPr>
        <p:txBody>
          <a:bodyPr/>
          <a:lstStyle>
            <a:lvl1pPr>
              <a:defRPr>
                <a:solidFill>
                  <a:schemeClr val="bg1"/>
                </a:solidFill>
              </a:defRPr>
            </a:lvl1pPr>
          </a:lstStyle>
          <a:p>
            <a:pPr>
              <a:defRPr/>
            </a:pPr>
            <a:endParaRPr lang="en-US">
              <a:solidFill>
                <a:srgbClr val="FFFFFF"/>
              </a:solidFill>
            </a:endParaRPr>
          </a:p>
          <a:p>
            <a:pPr>
              <a:defRPr/>
            </a:pPr>
            <a:r>
              <a:rPr lang="en-US">
                <a:solidFill>
                  <a:srgbClr val="FFFFFF"/>
                </a:solidFill>
              </a:rPr>
              <a:t>V5</a:t>
            </a:r>
          </a:p>
        </p:txBody>
      </p:sp>
    </p:spTree>
    <p:extLst>
      <p:ext uri="{BB962C8B-B14F-4D97-AF65-F5344CB8AC3E}">
        <p14:creationId xmlns:p14="http://schemas.microsoft.com/office/powerpoint/2010/main" val="11890783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3"/>
          <p:cNvSpPr>
            <a:spLocks noGrp="1" noChangeArrowheads="1"/>
          </p:cNvSpPr>
          <p:nvPr>
            <p:ph type="ftr" sz="quarter" idx="11"/>
          </p:nvPr>
        </p:nvSpPr>
        <p:spPr>
          <a:ln/>
        </p:spPr>
        <p:txBody>
          <a:bodyPr/>
          <a:lstStyle>
            <a:lvl1pPr>
              <a:defRPr/>
            </a:lvl1pPr>
          </a:lstStyle>
          <a:p>
            <a:pPr>
              <a:defRPr/>
            </a:pPr>
            <a:endParaRPr lang="en-US">
              <a:solidFill>
                <a:srgbClr val="000000"/>
              </a:solidFill>
            </a:endParaRPr>
          </a:p>
          <a:p>
            <a:pPr>
              <a:defRPr/>
            </a:pPr>
            <a:r>
              <a:rPr lang="en-US">
                <a:solidFill>
                  <a:srgbClr val="000000"/>
                </a:solidFill>
              </a:rPr>
              <a:t>V5</a:t>
            </a:r>
          </a:p>
        </p:txBody>
      </p:sp>
      <p:sp>
        <p:nvSpPr>
          <p:cNvPr id="6" name="Rectangle 4"/>
          <p:cNvSpPr>
            <a:spLocks noGrp="1" noChangeArrowheads="1"/>
          </p:cNvSpPr>
          <p:nvPr>
            <p:ph type="sldNum" sz="quarter" idx="12"/>
          </p:nvPr>
        </p:nvSpPr>
        <p:spPr>
          <a:ln/>
        </p:spPr>
        <p:txBody>
          <a:bodyPr/>
          <a:lstStyle>
            <a:lvl1pPr>
              <a:defRPr/>
            </a:lvl1pPr>
          </a:lstStyle>
          <a:p>
            <a:pPr>
              <a:defRPr/>
            </a:pPr>
            <a:endParaRPr lang="en-US">
              <a:solidFill>
                <a:srgbClr val="000000"/>
              </a:solidFill>
            </a:endParaRPr>
          </a:p>
          <a:p>
            <a:pPr>
              <a:defRPr/>
            </a:pPr>
            <a:fld id="{0CD6E954-DBA0-424E-905E-C51FA1B2F0C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18621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4325" y="762000"/>
            <a:ext cx="2022475" cy="53721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93725" y="762000"/>
            <a:ext cx="5918200" cy="53721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3"/>
          <p:cNvSpPr>
            <a:spLocks noGrp="1" noChangeArrowheads="1"/>
          </p:cNvSpPr>
          <p:nvPr>
            <p:ph type="ftr" sz="quarter" idx="11"/>
          </p:nvPr>
        </p:nvSpPr>
        <p:spPr>
          <a:ln/>
        </p:spPr>
        <p:txBody>
          <a:bodyPr/>
          <a:lstStyle>
            <a:lvl1pPr>
              <a:defRPr/>
            </a:lvl1pPr>
          </a:lstStyle>
          <a:p>
            <a:pPr>
              <a:defRPr/>
            </a:pPr>
            <a:endParaRPr lang="en-US">
              <a:solidFill>
                <a:srgbClr val="000000"/>
              </a:solidFill>
            </a:endParaRPr>
          </a:p>
          <a:p>
            <a:pPr>
              <a:defRPr/>
            </a:pPr>
            <a:r>
              <a:rPr lang="en-US">
                <a:solidFill>
                  <a:srgbClr val="000000"/>
                </a:solidFill>
              </a:rPr>
              <a:t>V5</a:t>
            </a:r>
          </a:p>
        </p:txBody>
      </p:sp>
      <p:sp>
        <p:nvSpPr>
          <p:cNvPr id="6" name="Rectangle 4"/>
          <p:cNvSpPr>
            <a:spLocks noGrp="1" noChangeArrowheads="1"/>
          </p:cNvSpPr>
          <p:nvPr>
            <p:ph type="sldNum" sz="quarter" idx="12"/>
          </p:nvPr>
        </p:nvSpPr>
        <p:spPr>
          <a:ln/>
        </p:spPr>
        <p:txBody>
          <a:bodyPr/>
          <a:lstStyle>
            <a:lvl1pPr>
              <a:defRPr/>
            </a:lvl1pPr>
          </a:lstStyle>
          <a:p>
            <a:pPr>
              <a:defRPr/>
            </a:pPr>
            <a:endParaRPr lang="en-US">
              <a:solidFill>
                <a:srgbClr val="000000"/>
              </a:solidFill>
            </a:endParaRPr>
          </a:p>
          <a:p>
            <a:pPr>
              <a:defRPr/>
            </a:pPr>
            <a:fld id="{F3800A08-C6DB-4F5D-8240-887F8D00136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949894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593725" y="762000"/>
            <a:ext cx="6149975" cy="519113"/>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593725" y="1485900"/>
            <a:ext cx="8089900" cy="4648200"/>
          </a:xfrm>
        </p:spPr>
        <p:txBody>
          <a:bodyPr/>
          <a:lstStyle/>
          <a:p>
            <a:pPr lvl="0"/>
            <a:endParaRPr lang="en-GB" noProof="0"/>
          </a:p>
        </p:txBody>
      </p:sp>
      <p:sp>
        <p:nvSpPr>
          <p:cNvPr id="4" name="Date Placeholder 3"/>
          <p:cNvSpPr>
            <a:spLocks noGrp="1"/>
          </p:cNvSpPr>
          <p:nvPr>
            <p:ph type="dt" sz="half" idx="10"/>
          </p:nvPr>
        </p:nvSpPr>
        <p:spPr>
          <a:xfrm>
            <a:off x="457200" y="6245225"/>
            <a:ext cx="2133600" cy="476250"/>
          </a:xfrm>
        </p:spPr>
        <p:txBody>
          <a:bodyPr/>
          <a:lstStyle>
            <a:lvl1pPr>
              <a:defRPr/>
            </a:lvl1pPr>
          </a:lstStyle>
          <a:p>
            <a:pPr>
              <a:defRPr/>
            </a:pPr>
            <a:endParaRPr lang="en-US">
              <a:solidFill>
                <a:srgbClr val="000000"/>
              </a:solidFill>
            </a:endParaRPr>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pPr>
              <a:defRPr/>
            </a:pPr>
            <a:r>
              <a:rPr lang="en-US" smtClean="0">
                <a:solidFill>
                  <a:srgbClr val="000000"/>
                </a:solidFill>
              </a:rPr>
              <a:t> V5</a:t>
            </a:r>
            <a:endParaRPr lang="en-US">
              <a:solidFill>
                <a:srgbClr val="000000"/>
              </a:solidFill>
            </a:endParaRPr>
          </a:p>
        </p:txBody>
      </p:sp>
      <p:sp>
        <p:nvSpPr>
          <p:cNvPr id="6" name="Slide Number Placeholder 5"/>
          <p:cNvSpPr>
            <a:spLocks noGrp="1"/>
          </p:cNvSpPr>
          <p:nvPr>
            <p:ph type="sldNum" sz="quarter" idx="12"/>
          </p:nvPr>
        </p:nvSpPr>
        <p:spPr>
          <a:xfrm>
            <a:off x="6781800" y="6381750"/>
            <a:ext cx="2133600" cy="361950"/>
          </a:xfrm>
        </p:spPr>
        <p:txBody>
          <a:bodyPr/>
          <a:lstStyle>
            <a:lvl1pPr>
              <a:defRPr/>
            </a:lvl1pPr>
          </a:lstStyle>
          <a:p>
            <a:pPr>
              <a:defRPr/>
            </a:pPr>
            <a:fld id="{311F81C9-0263-4CB2-8498-714BE0FEF51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35875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593725" y="762000"/>
            <a:ext cx="8093075" cy="519113"/>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593725" y="1485900"/>
            <a:ext cx="396875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714875" y="1485900"/>
            <a:ext cx="3968750" cy="2247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4714875" y="3886200"/>
            <a:ext cx="3968750" cy="2247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Rectangle 2"/>
          <p:cNvSpPr>
            <a:spLocks noGrp="1" noChangeArrowheads="1"/>
          </p:cNvSpPr>
          <p:nvPr>
            <p:ph type="dt" sz="half" idx="10"/>
          </p:nvPr>
        </p:nvSpPr>
        <p:spPr/>
        <p:txBody>
          <a:bodyPr/>
          <a:lstStyle>
            <a:lvl1pPr>
              <a:defRPr/>
            </a:lvl1pPr>
          </a:lstStyle>
          <a:p>
            <a:pPr>
              <a:defRPr/>
            </a:pPr>
            <a:fld id="{195776AA-64AE-435F-BB77-837CFC2620CF}" type="datetime1">
              <a:rPr lang="en-US">
                <a:solidFill>
                  <a:srgbClr val="000000"/>
                </a:solidFill>
              </a:rPr>
              <a:pPr>
                <a:defRPr/>
              </a:pPr>
              <a:t>9/19/2017</a:t>
            </a:fld>
            <a:endParaRPr lang="en-US">
              <a:solidFill>
                <a:srgbClr val="000000"/>
              </a:solidFill>
            </a:endParaRPr>
          </a:p>
        </p:txBody>
      </p:sp>
      <p:sp>
        <p:nvSpPr>
          <p:cNvPr id="7" name="Rectangle 3"/>
          <p:cNvSpPr>
            <a:spLocks noGrp="1" noChangeArrowheads="1"/>
          </p:cNvSpPr>
          <p:nvPr>
            <p:ph type="ftr" sz="quarter" idx="11"/>
          </p:nvPr>
        </p:nvSpPr>
        <p:spPr/>
        <p:txBody>
          <a:bodyPr/>
          <a:lstStyle>
            <a:lvl1pPr>
              <a:defRPr/>
            </a:lvl1pPr>
          </a:lstStyle>
          <a:p>
            <a:pPr>
              <a:defRPr/>
            </a:pPr>
            <a:endParaRPr lang="en-US">
              <a:solidFill>
                <a:srgbClr val="000000"/>
              </a:solidFill>
            </a:endParaRPr>
          </a:p>
        </p:txBody>
      </p:sp>
      <p:sp>
        <p:nvSpPr>
          <p:cNvPr id="8" name="Rectangle 4"/>
          <p:cNvSpPr>
            <a:spLocks noGrp="1" noChangeArrowheads="1"/>
          </p:cNvSpPr>
          <p:nvPr>
            <p:ph type="sldNum" sz="quarter" idx="12"/>
          </p:nvPr>
        </p:nvSpPr>
        <p:spPr/>
        <p:txBody>
          <a:bodyPr/>
          <a:lstStyle>
            <a:lvl1pPr>
              <a:defRPr/>
            </a:lvl1pPr>
          </a:lstStyle>
          <a:p>
            <a:pPr>
              <a:defRPr/>
            </a:pPr>
            <a:fld id="{E7B547C8-9D96-4D5C-B70C-7929358764F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7825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3"/>
          <p:cNvSpPr>
            <a:spLocks noGrp="1" noChangeArrowheads="1"/>
          </p:cNvSpPr>
          <p:nvPr>
            <p:ph type="ftr" sz="quarter" idx="11"/>
          </p:nvPr>
        </p:nvSpPr>
        <p:spPr>
          <a:ln/>
        </p:spPr>
        <p:txBody>
          <a:bodyPr/>
          <a:lstStyle>
            <a:lvl1pPr>
              <a:defRPr/>
            </a:lvl1pPr>
          </a:lstStyle>
          <a:p>
            <a:pPr>
              <a:defRPr/>
            </a:pPr>
            <a:endParaRPr lang="en-US">
              <a:solidFill>
                <a:srgbClr val="000000"/>
              </a:solidFill>
            </a:endParaRPr>
          </a:p>
          <a:p>
            <a:pPr>
              <a:defRPr/>
            </a:pPr>
            <a:r>
              <a:rPr lang="en-US">
                <a:solidFill>
                  <a:srgbClr val="000000"/>
                </a:solidFill>
              </a:rPr>
              <a:t>V5</a:t>
            </a:r>
          </a:p>
        </p:txBody>
      </p:sp>
      <p:sp>
        <p:nvSpPr>
          <p:cNvPr id="6" name="Rectangle 4"/>
          <p:cNvSpPr>
            <a:spLocks noGrp="1" noChangeArrowheads="1"/>
          </p:cNvSpPr>
          <p:nvPr>
            <p:ph type="sldNum" sz="quarter" idx="12"/>
          </p:nvPr>
        </p:nvSpPr>
        <p:spPr>
          <a:ln/>
        </p:spPr>
        <p:txBody>
          <a:bodyPr/>
          <a:lstStyle>
            <a:lvl1pPr>
              <a:defRPr/>
            </a:lvl1pPr>
          </a:lstStyle>
          <a:p>
            <a:pPr>
              <a:defRPr/>
            </a:pPr>
            <a:endParaRPr lang="en-US">
              <a:solidFill>
                <a:srgbClr val="000000"/>
              </a:solidFill>
            </a:endParaRPr>
          </a:p>
          <a:p>
            <a:pPr>
              <a:defRPr/>
            </a:pPr>
            <a:fld id="{2B60A224-95B3-4520-A0B9-98A435F925D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27368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3"/>
          <p:cNvSpPr>
            <a:spLocks noGrp="1" noChangeArrowheads="1"/>
          </p:cNvSpPr>
          <p:nvPr>
            <p:ph type="ftr" sz="quarter" idx="11"/>
          </p:nvPr>
        </p:nvSpPr>
        <p:spPr>
          <a:ln/>
        </p:spPr>
        <p:txBody>
          <a:bodyPr/>
          <a:lstStyle>
            <a:lvl1pPr>
              <a:defRPr/>
            </a:lvl1pPr>
          </a:lstStyle>
          <a:p>
            <a:pPr>
              <a:defRPr/>
            </a:pPr>
            <a:endParaRPr lang="en-US">
              <a:solidFill>
                <a:srgbClr val="000000"/>
              </a:solidFill>
            </a:endParaRPr>
          </a:p>
          <a:p>
            <a:pPr>
              <a:defRPr/>
            </a:pPr>
            <a:r>
              <a:rPr lang="en-US">
                <a:solidFill>
                  <a:srgbClr val="000000"/>
                </a:solidFill>
              </a:rPr>
              <a:t>V5</a:t>
            </a:r>
          </a:p>
        </p:txBody>
      </p:sp>
      <p:sp>
        <p:nvSpPr>
          <p:cNvPr id="6" name="Rectangle 4"/>
          <p:cNvSpPr>
            <a:spLocks noGrp="1" noChangeArrowheads="1"/>
          </p:cNvSpPr>
          <p:nvPr>
            <p:ph type="sldNum" sz="quarter" idx="12"/>
          </p:nvPr>
        </p:nvSpPr>
        <p:spPr>
          <a:ln/>
        </p:spPr>
        <p:txBody>
          <a:bodyPr/>
          <a:lstStyle>
            <a:lvl1pPr>
              <a:defRPr/>
            </a:lvl1pPr>
          </a:lstStyle>
          <a:p>
            <a:pPr>
              <a:defRPr/>
            </a:pPr>
            <a:endParaRPr lang="en-US">
              <a:solidFill>
                <a:srgbClr val="000000"/>
              </a:solidFill>
            </a:endParaRPr>
          </a:p>
          <a:p>
            <a:pPr>
              <a:defRPr/>
            </a:pPr>
            <a:fld id="{6FDFEED1-3688-46DA-A9B3-0211D50E94C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27221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593725" y="1485900"/>
            <a:ext cx="396875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14875" y="1485900"/>
            <a:ext cx="396875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3"/>
          <p:cNvSpPr>
            <a:spLocks noGrp="1" noChangeArrowheads="1"/>
          </p:cNvSpPr>
          <p:nvPr>
            <p:ph type="ftr" sz="quarter" idx="11"/>
          </p:nvPr>
        </p:nvSpPr>
        <p:spPr>
          <a:ln/>
        </p:spPr>
        <p:txBody>
          <a:bodyPr/>
          <a:lstStyle>
            <a:lvl1pPr>
              <a:defRPr/>
            </a:lvl1pPr>
          </a:lstStyle>
          <a:p>
            <a:pPr>
              <a:defRPr/>
            </a:pPr>
            <a:endParaRPr lang="en-US">
              <a:solidFill>
                <a:srgbClr val="000000"/>
              </a:solidFill>
            </a:endParaRPr>
          </a:p>
          <a:p>
            <a:pPr>
              <a:defRPr/>
            </a:pPr>
            <a:r>
              <a:rPr lang="en-US">
                <a:solidFill>
                  <a:srgbClr val="000000"/>
                </a:solidFill>
              </a:rPr>
              <a:t>V5</a:t>
            </a:r>
          </a:p>
        </p:txBody>
      </p:sp>
      <p:sp>
        <p:nvSpPr>
          <p:cNvPr id="7" name="Rectangle 4"/>
          <p:cNvSpPr>
            <a:spLocks noGrp="1" noChangeArrowheads="1"/>
          </p:cNvSpPr>
          <p:nvPr>
            <p:ph type="sldNum" sz="quarter" idx="12"/>
          </p:nvPr>
        </p:nvSpPr>
        <p:spPr>
          <a:ln/>
        </p:spPr>
        <p:txBody>
          <a:bodyPr/>
          <a:lstStyle>
            <a:lvl1pPr>
              <a:defRPr/>
            </a:lvl1pPr>
          </a:lstStyle>
          <a:p>
            <a:pPr>
              <a:defRPr/>
            </a:pPr>
            <a:endParaRPr lang="en-US">
              <a:solidFill>
                <a:srgbClr val="000000"/>
              </a:solidFill>
            </a:endParaRPr>
          </a:p>
          <a:p>
            <a:pPr>
              <a:defRPr/>
            </a:pPr>
            <a:fld id="{B497E20F-0F8B-4732-B52F-333DE4F8637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47149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3"/>
          <p:cNvSpPr>
            <a:spLocks noGrp="1" noChangeArrowheads="1"/>
          </p:cNvSpPr>
          <p:nvPr>
            <p:ph type="ftr" sz="quarter" idx="11"/>
          </p:nvPr>
        </p:nvSpPr>
        <p:spPr>
          <a:ln/>
        </p:spPr>
        <p:txBody>
          <a:bodyPr/>
          <a:lstStyle>
            <a:lvl1pPr>
              <a:defRPr/>
            </a:lvl1pPr>
          </a:lstStyle>
          <a:p>
            <a:pPr>
              <a:defRPr/>
            </a:pPr>
            <a:endParaRPr lang="en-US">
              <a:solidFill>
                <a:srgbClr val="000000"/>
              </a:solidFill>
            </a:endParaRPr>
          </a:p>
          <a:p>
            <a:pPr>
              <a:defRPr/>
            </a:pPr>
            <a:r>
              <a:rPr lang="en-US">
                <a:solidFill>
                  <a:srgbClr val="000000"/>
                </a:solidFill>
              </a:rPr>
              <a:t>V5</a:t>
            </a:r>
          </a:p>
        </p:txBody>
      </p:sp>
      <p:sp>
        <p:nvSpPr>
          <p:cNvPr id="9" name="Rectangle 4"/>
          <p:cNvSpPr>
            <a:spLocks noGrp="1" noChangeArrowheads="1"/>
          </p:cNvSpPr>
          <p:nvPr>
            <p:ph type="sldNum" sz="quarter" idx="12"/>
          </p:nvPr>
        </p:nvSpPr>
        <p:spPr>
          <a:ln/>
        </p:spPr>
        <p:txBody>
          <a:bodyPr/>
          <a:lstStyle>
            <a:lvl1pPr>
              <a:defRPr/>
            </a:lvl1pPr>
          </a:lstStyle>
          <a:p>
            <a:pPr>
              <a:defRPr/>
            </a:pPr>
            <a:endParaRPr lang="en-US">
              <a:solidFill>
                <a:srgbClr val="000000"/>
              </a:solidFill>
            </a:endParaRPr>
          </a:p>
          <a:p>
            <a:pPr>
              <a:defRPr/>
            </a:pPr>
            <a:fld id="{22E9D35B-A799-4E44-9B83-B900391CBF3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92826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3"/>
          <p:cNvSpPr>
            <a:spLocks noGrp="1" noChangeArrowheads="1"/>
          </p:cNvSpPr>
          <p:nvPr>
            <p:ph type="ftr" sz="quarter" idx="11"/>
          </p:nvPr>
        </p:nvSpPr>
        <p:spPr>
          <a:ln/>
        </p:spPr>
        <p:txBody>
          <a:bodyPr/>
          <a:lstStyle>
            <a:lvl1pPr>
              <a:defRPr/>
            </a:lvl1pPr>
          </a:lstStyle>
          <a:p>
            <a:pPr>
              <a:defRPr/>
            </a:pPr>
            <a:endParaRPr lang="en-US">
              <a:solidFill>
                <a:srgbClr val="000000"/>
              </a:solidFill>
            </a:endParaRPr>
          </a:p>
          <a:p>
            <a:pPr>
              <a:defRPr/>
            </a:pPr>
            <a:r>
              <a:rPr lang="en-US">
                <a:solidFill>
                  <a:srgbClr val="000000"/>
                </a:solidFill>
              </a:rPr>
              <a:t>V5</a:t>
            </a:r>
          </a:p>
        </p:txBody>
      </p:sp>
      <p:sp>
        <p:nvSpPr>
          <p:cNvPr id="5" name="Rectangle 4"/>
          <p:cNvSpPr>
            <a:spLocks noGrp="1" noChangeArrowheads="1"/>
          </p:cNvSpPr>
          <p:nvPr>
            <p:ph type="sldNum" sz="quarter" idx="12"/>
          </p:nvPr>
        </p:nvSpPr>
        <p:spPr>
          <a:ln/>
        </p:spPr>
        <p:txBody>
          <a:bodyPr/>
          <a:lstStyle>
            <a:lvl1pPr>
              <a:defRPr/>
            </a:lvl1pPr>
          </a:lstStyle>
          <a:p>
            <a:pPr>
              <a:defRPr/>
            </a:pPr>
            <a:endParaRPr lang="en-US">
              <a:solidFill>
                <a:srgbClr val="000000"/>
              </a:solidFill>
            </a:endParaRPr>
          </a:p>
          <a:p>
            <a:pPr>
              <a:defRPr/>
            </a:pPr>
            <a:fld id="{D281D911-8899-440F-9380-9AC13483A76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32512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3"/>
          <p:cNvSpPr>
            <a:spLocks noGrp="1" noChangeArrowheads="1"/>
          </p:cNvSpPr>
          <p:nvPr>
            <p:ph type="ftr" sz="quarter" idx="11"/>
          </p:nvPr>
        </p:nvSpPr>
        <p:spPr>
          <a:ln/>
        </p:spPr>
        <p:txBody>
          <a:bodyPr/>
          <a:lstStyle>
            <a:lvl1pPr>
              <a:defRPr/>
            </a:lvl1pPr>
          </a:lstStyle>
          <a:p>
            <a:pPr>
              <a:defRPr/>
            </a:pPr>
            <a:endParaRPr lang="en-US">
              <a:solidFill>
                <a:srgbClr val="000000"/>
              </a:solidFill>
            </a:endParaRPr>
          </a:p>
          <a:p>
            <a:pPr>
              <a:defRPr/>
            </a:pPr>
            <a:r>
              <a:rPr lang="en-US">
                <a:solidFill>
                  <a:srgbClr val="000000"/>
                </a:solidFill>
              </a:rPr>
              <a:t>V5</a:t>
            </a:r>
          </a:p>
        </p:txBody>
      </p:sp>
      <p:sp>
        <p:nvSpPr>
          <p:cNvPr id="4" name="Rectangle 4"/>
          <p:cNvSpPr>
            <a:spLocks noGrp="1" noChangeArrowheads="1"/>
          </p:cNvSpPr>
          <p:nvPr>
            <p:ph type="sldNum" sz="quarter" idx="12"/>
          </p:nvPr>
        </p:nvSpPr>
        <p:spPr>
          <a:ln/>
        </p:spPr>
        <p:txBody>
          <a:bodyPr/>
          <a:lstStyle>
            <a:lvl1pPr>
              <a:defRPr/>
            </a:lvl1pPr>
          </a:lstStyle>
          <a:p>
            <a:pPr>
              <a:defRPr/>
            </a:pPr>
            <a:endParaRPr lang="en-US">
              <a:solidFill>
                <a:srgbClr val="000000"/>
              </a:solidFill>
            </a:endParaRPr>
          </a:p>
          <a:p>
            <a:pPr>
              <a:defRPr/>
            </a:pPr>
            <a:fld id="{DA79FC0E-E959-497C-BFD9-438A18F1CF8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94972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3"/>
          <p:cNvSpPr>
            <a:spLocks noGrp="1" noChangeArrowheads="1"/>
          </p:cNvSpPr>
          <p:nvPr>
            <p:ph type="ftr" sz="quarter" idx="11"/>
          </p:nvPr>
        </p:nvSpPr>
        <p:spPr>
          <a:ln/>
        </p:spPr>
        <p:txBody>
          <a:bodyPr/>
          <a:lstStyle>
            <a:lvl1pPr>
              <a:defRPr/>
            </a:lvl1pPr>
          </a:lstStyle>
          <a:p>
            <a:pPr>
              <a:defRPr/>
            </a:pPr>
            <a:endParaRPr lang="en-US">
              <a:solidFill>
                <a:srgbClr val="000000"/>
              </a:solidFill>
            </a:endParaRPr>
          </a:p>
          <a:p>
            <a:pPr>
              <a:defRPr/>
            </a:pPr>
            <a:r>
              <a:rPr lang="en-US">
                <a:solidFill>
                  <a:srgbClr val="000000"/>
                </a:solidFill>
              </a:rPr>
              <a:t>V5</a:t>
            </a:r>
          </a:p>
        </p:txBody>
      </p:sp>
      <p:sp>
        <p:nvSpPr>
          <p:cNvPr id="7" name="Rectangle 4"/>
          <p:cNvSpPr>
            <a:spLocks noGrp="1" noChangeArrowheads="1"/>
          </p:cNvSpPr>
          <p:nvPr>
            <p:ph type="sldNum" sz="quarter" idx="12"/>
          </p:nvPr>
        </p:nvSpPr>
        <p:spPr>
          <a:ln/>
        </p:spPr>
        <p:txBody>
          <a:bodyPr/>
          <a:lstStyle>
            <a:lvl1pPr>
              <a:defRPr/>
            </a:lvl1pPr>
          </a:lstStyle>
          <a:p>
            <a:pPr>
              <a:defRPr/>
            </a:pPr>
            <a:endParaRPr lang="en-US">
              <a:solidFill>
                <a:srgbClr val="000000"/>
              </a:solidFill>
            </a:endParaRPr>
          </a:p>
          <a:p>
            <a:pPr>
              <a:defRPr/>
            </a:pPr>
            <a:fld id="{49028753-B27C-4806-B6A8-88AC48D72DD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08205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3"/>
          <p:cNvSpPr>
            <a:spLocks noGrp="1" noChangeArrowheads="1"/>
          </p:cNvSpPr>
          <p:nvPr>
            <p:ph type="ftr" sz="quarter" idx="11"/>
          </p:nvPr>
        </p:nvSpPr>
        <p:spPr>
          <a:ln/>
        </p:spPr>
        <p:txBody>
          <a:bodyPr/>
          <a:lstStyle>
            <a:lvl1pPr>
              <a:defRPr/>
            </a:lvl1pPr>
          </a:lstStyle>
          <a:p>
            <a:pPr>
              <a:defRPr/>
            </a:pPr>
            <a:endParaRPr lang="en-US">
              <a:solidFill>
                <a:srgbClr val="000000"/>
              </a:solidFill>
            </a:endParaRPr>
          </a:p>
          <a:p>
            <a:pPr>
              <a:defRPr/>
            </a:pPr>
            <a:r>
              <a:rPr lang="en-US">
                <a:solidFill>
                  <a:srgbClr val="000000"/>
                </a:solidFill>
              </a:rPr>
              <a:t>V5</a:t>
            </a:r>
          </a:p>
        </p:txBody>
      </p:sp>
      <p:sp>
        <p:nvSpPr>
          <p:cNvPr id="7" name="Rectangle 4"/>
          <p:cNvSpPr>
            <a:spLocks noGrp="1" noChangeArrowheads="1"/>
          </p:cNvSpPr>
          <p:nvPr>
            <p:ph type="sldNum" sz="quarter" idx="12"/>
          </p:nvPr>
        </p:nvSpPr>
        <p:spPr>
          <a:ln/>
        </p:spPr>
        <p:txBody>
          <a:bodyPr/>
          <a:lstStyle>
            <a:lvl1pPr>
              <a:defRPr/>
            </a:lvl1pPr>
          </a:lstStyle>
          <a:p>
            <a:pPr>
              <a:defRPr/>
            </a:pPr>
            <a:endParaRPr lang="en-US">
              <a:solidFill>
                <a:srgbClr val="000000"/>
              </a:solidFill>
            </a:endParaRPr>
          </a:p>
          <a:p>
            <a:pPr>
              <a:defRPr/>
            </a:pPr>
            <a:fld id="{80B42081-D612-417A-B1A0-0D35415CF75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51212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w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62850" name="Rectangle 2"/>
          <p:cNvSpPr>
            <a:spLocks noGrp="1" noChangeArrowheads="1"/>
          </p:cNvSpPr>
          <p:nvPr>
            <p:ph type="dt" sz="half" idx="2"/>
          </p:nvPr>
        </p:nvSpPr>
        <p:spPr bwMode="auto">
          <a:xfrm>
            <a:off x="4067175" y="62372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ＭＳ Ｐゴシック" pitchFamily="48" charset="-128"/>
              </a:defRPr>
            </a:lvl1pPr>
          </a:lstStyle>
          <a:p>
            <a:pPr>
              <a:defRPr/>
            </a:pPr>
            <a:endParaRPr lang="en-US">
              <a:solidFill>
                <a:srgbClr val="000000"/>
              </a:solidFill>
            </a:endParaRPr>
          </a:p>
        </p:txBody>
      </p:sp>
      <p:sp>
        <p:nvSpPr>
          <p:cNvPr id="462851" name="Rectangle 3"/>
          <p:cNvSpPr>
            <a:spLocks noGrp="1" noChangeArrowheads="1"/>
          </p:cNvSpPr>
          <p:nvPr>
            <p:ph type="ftr" sz="quarter" idx="3"/>
          </p:nvPr>
        </p:nvSpPr>
        <p:spPr bwMode="auto">
          <a:xfrm>
            <a:off x="323850" y="6237288"/>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ＭＳ Ｐゴシック" pitchFamily="48" charset="-128"/>
              </a:defRPr>
            </a:lvl1pPr>
          </a:lstStyle>
          <a:p>
            <a:pPr>
              <a:defRPr/>
            </a:pPr>
            <a:endParaRPr lang="en-US">
              <a:solidFill>
                <a:srgbClr val="000000"/>
              </a:solidFill>
            </a:endParaRPr>
          </a:p>
          <a:p>
            <a:pPr>
              <a:defRPr/>
            </a:pPr>
            <a:r>
              <a:rPr lang="en-US">
                <a:solidFill>
                  <a:srgbClr val="000000"/>
                </a:solidFill>
              </a:rPr>
              <a:t>V5</a:t>
            </a:r>
          </a:p>
        </p:txBody>
      </p:sp>
      <p:sp>
        <p:nvSpPr>
          <p:cNvPr id="462852" name="Rectangle 4"/>
          <p:cNvSpPr>
            <a:spLocks noGrp="1" noChangeArrowheads="1"/>
          </p:cNvSpPr>
          <p:nvPr>
            <p:ph type="sldNum" sz="quarter" idx="4"/>
          </p:nvPr>
        </p:nvSpPr>
        <p:spPr bwMode="auto">
          <a:xfrm>
            <a:off x="6781800" y="6237288"/>
            <a:ext cx="2133600" cy="5064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pitchFamily="48" charset="-128"/>
              </a:defRPr>
            </a:lvl1pPr>
          </a:lstStyle>
          <a:p>
            <a:pPr>
              <a:defRPr/>
            </a:pPr>
            <a:endParaRPr lang="en-US">
              <a:solidFill>
                <a:srgbClr val="000000"/>
              </a:solidFill>
            </a:endParaRPr>
          </a:p>
          <a:p>
            <a:pPr>
              <a:defRPr/>
            </a:pPr>
            <a:fld id="{7A3C15DE-5C4A-4DB2-9767-4FA842B36F06}" type="slidenum">
              <a:rPr lang="en-US">
                <a:solidFill>
                  <a:srgbClr val="000000"/>
                </a:solidFill>
              </a:rPr>
              <a:pPr>
                <a:defRPr/>
              </a:pPr>
              <a:t>‹#›</a:t>
            </a:fld>
            <a:endParaRPr lang="en-US">
              <a:solidFill>
                <a:srgbClr val="000000"/>
              </a:solidFill>
            </a:endParaRPr>
          </a:p>
        </p:txBody>
      </p:sp>
      <p:cxnSp>
        <p:nvCxnSpPr>
          <p:cNvPr id="4" name="Straight Connector 3"/>
          <p:cNvCxnSpPr/>
          <p:nvPr/>
        </p:nvCxnSpPr>
        <p:spPr>
          <a:xfrm>
            <a:off x="700088" y="1382713"/>
            <a:ext cx="7999412" cy="1587"/>
          </a:xfrm>
          <a:prstGeom prst="line">
            <a:avLst/>
          </a:prstGeom>
          <a:ln w="19050" cap="flat" cmpd="sng" algn="ctr">
            <a:solidFill>
              <a:srgbClr val="2478C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030" name="Rectangle 5"/>
          <p:cNvSpPr>
            <a:spLocks noGrp="1" noChangeArrowheads="1"/>
          </p:cNvSpPr>
          <p:nvPr>
            <p:ph type="title"/>
          </p:nvPr>
        </p:nvSpPr>
        <p:spPr bwMode="auto">
          <a:xfrm>
            <a:off x="593725" y="762000"/>
            <a:ext cx="80930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spAutoFit/>
          </a:bodyPr>
          <a:lstStyle/>
          <a:p>
            <a:pPr lvl="0"/>
            <a:r>
              <a:rPr lang="en-GB" smtClean="0"/>
              <a:t>Click to edit Master title style</a:t>
            </a:r>
          </a:p>
        </p:txBody>
      </p:sp>
      <p:sp>
        <p:nvSpPr>
          <p:cNvPr id="1031" name="Rectangle 3"/>
          <p:cNvSpPr>
            <a:spLocks noGrp="1" noChangeArrowheads="1"/>
          </p:cNvSpPr>
          <p:nvPr>
            <p:ph type="body" idx="1"/>
          </p:nvPr>
        </p:nvSpPr>
        <p:spPr bwMode="auto">
          <a:xfrm>
            <a:off x="593725" y="1485900"/>
            <a:ext cx="80899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32" name="Picture 9" descr="National_Grid_logo_blue"/>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6810375" y="342900"/>
            <a:ext cx="1830388" cy="37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105548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dt="0"/>
  <p:txStyles>
    <p:titleStyle>
      <a:lvl1pPr algn="l" rtl="0" eaLnBrk="0" fontAlgn="base" hangingPunct="0">
        <a:spcBef>
          <a:spcPct val="0"/>
        </a:spcBef>
        <a:spcAft>
          <a:spcPct val="0"/>
        </a:spcAft>
        <a:defRPr sz="2800" b="1">
          <a:solidFill>
            <a:srgbClr val="0079C1"/>
          </a:solidFill>
          <a:latin typeface="+mj-lt"/>
          <a:ea typeface="+mj-ea"/>
          <a:cs typeface="+mj-cs"/>
        </a:defRPr>
      </a:lvl1pPr>
      <a:lvl2pPr algn="l" rtl="0" eaLnBrk="0" fontAlgn="base" hangingPunct="0">
        <a:spcBef>
          <a:spcPct val="0"/>
        </a:spcBef>
        <a:spcAft>
          <a:spcPct val="0"/>
        </a:spcAft>
        <a:defRPr sz="2800" b="1">
          <a:solidFill>
            <a:srgbClr val="0079C1"/>
          </a:solidFill>
          <a:latin typeface="Arial" charset="0"/>
          <a:ea typeface="ＭＳ Ｐゴシック" pitchFamily="48" charset="-128"/>
        </a:defRPr>
      </a:lvl2pPr>
      <a:lvl3pPr algn="l" rtl="0" eaLnBrk="0" fontAlgn="base" hangingPunct="0">
        <a:spcBef>
          <a:spcPct val="0"/>
        </a:spcBef>
        <a:spcAft>
          <a:spcPct val="0"/>
        </a:spcAft>
        <a:defRPr sz="2800" b="1">
          <a:solidFill>
            <a:srgbClr val="0079C1"/>
          </a:solidFill>
          <a:latin typeface="Arial" charset="0"/>
          <a:ea typeface="ＭＳ Ｐゴシック" pitchFamily="48" charset="-128"/>
        </a:defRPr>
      </a:lvl3pPr>
      <a:lvl4pPr algn="l" rtl="0" eaLnBrk="0" fontAlgn="base" hangingPunct="0">
        <a:spcBef>
          <a:spcPct val="0"/>
        </a:spcBef>
        <a:spcAft>
          <a:spcPct val="0"/>
        </a:spcAft>
        <a:defRPr sz="2800" b="1">
          <a:solidFill>
            <a:srgbClr val="0079C1"/>
          </a:solidFill>
          <a:latin typeface="Arial" charset="0"/>
          <a:ea typeface="ＭＳ Ｐゴシック" pitchFamily="48" charset="-128"/>
        </a:defRPr>
      </a:lvl4pPr>
      <a:lvl5pPr algn="l" rtl="0" eaLnBrk="0" fontAlgn="base" hangingPunct="0">
        <a:spcBef>
          <a:spcPct val="0"/>
        </a:spcBef>
        <a:spcAft>
          <a:spcPct val="0"/>
        </a:spcAft>
        <a:defRPr sz="2800" b="1">
          <a:solidFill>
            <a:srgbClr val="0079C1"/>
          </a:solidFill>
          <a:latin typeface="Arial" charset="0"/>
          <a:ea typeface="ＭＳ Ｐゴシック" pitchFamily="48" charset="-128"/>
        </a:defRPr>
      </a:lvl5pPr>
      <a:lvl6pPr marL="457200" algn="l" rtl="0" fontAlgn="base">
        <a:spcBef>
          <a:spcPct val="0"/>
        </a:spcBef>
        <a:spcAft>
          <a:spcPct val="0"/>
        </a:spcAft>
        <a:defRPr sz="2800" b="1">
          <a:solidFill>
            <a:srgbClr val="0079C1"/>
          </a:solidFill>
          <a:latin typeface="Arial" charset="0"/>
          <a:ea typeface="ＭＳ Ｐゴシック" pitchFamily="48" charset="-128"/>
        </a:defRPr>
      </a:lvl6pPr>
      <a:lvl7pPr marL="914400" algn="l" rtl="0" fontAlgn="base">
        <a:spcBef>
          <a:spcPct val="0"/>
        </a:spcBef>
        <a:spcAft>
          <a:spcPct val="0"/>
        </a:spcAft>
        <a:defRPr sz="2800" b="1">
          <a:solidFill>
            <a:srgbClr val="0079C1"/>
          </a:solidFill>
          <a:latin typeface="Arial" charset="0"/>
          <a:ea typeface="ＭＳ Ｐゴシック" pitchFamily="48" charset="-128"/>
        </a:defRPr>
      </a:lvl7pPr>
      <a:lvl8pPr marL="1371600" algn="l" rtl="0" fontAlgn="base">
        <a:spcBef>
          <a:spcPct val="0"/>
        </a:spcBef>
        <a:spcAft>
          <a:spcPct val="0"/>
        </a:spcAft>
        <a:defRPr sz="2800" b="1">
          <a:solidFill>
            <a:srgbClr val="0079C1"/>
          </a:solidFill>
          <a:latin typeface="Arial" charset="0"/>
          <a:ea typeface="ＭＳ Ｐゴシック" pitchFamily="48" charset="-128"/>
        </a:defRPr>
      </a:lvl8pPr>
      <a:lvl9pPr marL="1828800" algn="l" rtl="0" fontAlgn="base">
        <a:spcBef>
          <a:spcPct val="0"/>
        </a:spcBef>
        <a:spcAft>
          <a:spcPct val="0"/>
        </a:spcAft>
        <a:defRPr sz="2800" b="1">
          <a:solidFill>
            <a:srgbClr val="0079C1"/>
          </a:solidFill>
          <a:latin typeface="Arial" charset="0"/>
          <a:ea typeface="ＭＳ Ｐゴシック" pitchFamily="48" charset="-128"/>
        </a:defRPr>
      </a:lvl9pPr>
    </p:titleStyle>
    <p:bodyStyle>
      <a:lvl1pPr marL="342900" indent="-342900" algn="l" rtl="0" eaLnBrk="0" fontAlgn="base" hangingPunct="0">
        <a:spcBef>
          <a:spcPct val="0"/>
        </a:spcBef>
        <a:spcAft>
          <a:spcPct val="50000"/>
        </a:spcAft>
        <a:buClr>
          <a:srgbClr val="0079C1"/>
        </a:buClr>
        <a:buFont typeface="Wingdings 2" pitchFamily="18" charset="2"/>
        <a:buChar char="¾"/>
        <a:defRPr sz="2400">
          <a:solidFill>
            <a:schemeClr val="tx2"/>
          </a:solidFill>
          <a:latin typeface="+mn-lt"/>
          <a:ea typeface="+mn-ea"/>
          <a:cs typeface="+mn-cs"/>
        </a:defRPr>
      </a:lvl1pPr>
      <a:lvl2pPr marL="742950" indent="-285750" algn="l" rtl="0" eaLnBrk="0" fontAlgn="base" hangingPunct="0">
        <a:spcBef>
          <a:spcPct val="0"/>
        </a:spcBef>
        <a:spcAft>
          <a:spcPct val="50000"/>
        </a:spcAft>
        <a:buClr>
          <a:srgbClr val="0079C1"/>
        </a:buClr>
        <a:buFont typeface="Wingdings 2" pitchFamily="18" charset="2"/>
        <a:buChar char="¾"/>
        <a:defRPr sz="2200">
          <a:solidFill>
            <a:schemeClr val="tx2"/>
          </a:solidFill>
          <a:latin typeface="+mn-lt"/>
          <a:ea typeface="+mn-ea"/>
        </a:defRPr>
      </a:lvl2pPr>
      <a:lvl3pPr marL="1143000" indent="-228600" algn="l" rtl="0" eaLnBrk="0" fontAlgn="base" hangingPunct="0">
        <a:spcBef>
          <a:spcPct val="0"/>
        </a:spcBef>
        <a:spcAft>
          <a:spcPct val="50000"/>
        </a:spcAft>
        <a:buClr>
          <a:srgbClr val="0079C1"/>
        </a:buClr>
        <a:buFont typeface="Wingdings 2" pitchFamily="18" charset="2"/>
        <a:buChar char="¾"/>
        <a:defRPr sz="2000">
          <a:solidFill>
            <a:schemeClr val="tx2"/>
          </a:solidFill>
          <a:latin typeface="+mn-lt"/>
          <a:ea typeface="+mn-ea"/>
        </a:defRPr>
      </a:lvl3pPr>
      <a:lvl4pPr marL="1600200" indent="-228600" algn="l" rtl="0" eaLnBrk="0" fontAlgn="base" hangingPunct="0">
        <a:spcBef>
          <a:spcPct val="0"/>
        </a:spcBef>
        <a:spcAft>
          <a:spcPct val="50000"/>
        </a:spcAft>
        <a:buClr>
          <a:srgbClr val="0079C1"/>
        </a:buClr>
        <a:buFont typeface="Wingdings 2" pitchFamily="18" charset="2"/>
        <a:buChar char="¾"/>
        <a:defRPr sz="2000">
          <a:solidFill>
            <a:schemeClr val="tx2"/>
          </a:solidFill>
          <a:latin typeface="+mn-lt"/>
          <a:ea typeface="+mn-ea"/>
        </a:defRPr>
      </a:lvl4pPr>
      <a:lvl5pPr marL="2057400" indent="-228600" algn="l" rtl="0" eaLnBrk="0" fontAlgn="base" hangingPunct="0">
        <a:spcBef>
          <a:spcPct val="0"/>
        </a:spcBef>
        <a:spcAft>
          <a:spcPct val="50000"/>
        </a:spcAft>
        <a:buClr>
          <a:srgbClr val="0079C1"/>
        </a:buClr>
        <a:buFont typeface="Wingdings 2" pitchFamily="18" charset="2"/>
        <a:buChar char="¾"/>
        <a:defRPr sz="1600">
          <a:solidFill>
            <a:schemeClr val="tx2"/>
          </a:solidFill>
          <a:latin typeface="+mn-lt"/>
          <a:ea typeface="+mn-ea"/>
        </a:defRPr>
      </a:lvl5pPr>
      <a:lvl6pPr marL="2514600" indent="-228600" algn="l" rtl="0" eaLnBrk="0" fontAlgn="base" hangingPunct="0">
        <a:spcBef>
          <a:spcPct val="0"/>
        </a:spcBef>
        <a:spcAft>
          <a:spcPct val="50000"/>
        </a:spcAft>
        <a:buClr>
          <a:srgbClr val="0079C1"/>
        </a:buClr>
        <a:buFont typeface="Wingdings 2" pitchFamily="18" charset="2"/>
        <a:buChar char="¾"/>
        <a:defRPr sz="1600">
          <a:solidFill>
            <a:schemeClr val="tx2"/>
          </a:solidFill>
          <a:latin typeface="+mn-lt"/>
          <a:ea typeface="+mn-ea"/>
        </a:defRPr>
      </a:lvl6pPr>
      <a:lvl7pPr marL="2971800" indent="-228600" algn="l" rtl="0" eaLnBrk="0" fontAlgn="base" hangingPunct="0">
        <a:spcBef>
          <a:spcPct val="0"/>
        </a:spcBef>
        <a:spcAft>
          <a:spcPct val="50000"/>
        </a:spcAft>
        <a:buClr>
          <a:srgbClr val="0079C1"/>
        </a:buClr>
        <a:buFont typeface="Wingdings 2" pitchFamily="18" charset="2"/>
        <a:buChar char="¾"/>
        <a:defRPr sz="1600">
          <a:solidFill>
            <a:schemeClr val="tx2"/>
          </a:solidFill>
          <a:latin typeface="+mn-lt"/>
          <a:ea typeface="+mn-ea"/>
        </a:defRPr>
      </a:lvl7pPr>
      <a:lvl8pPr marL="3429000" indent="-228600" algn="l" rtl="0" eaLnBrk="0" fontAlgn="base" hangingPunct="0">
        <a:spcBef>
          <a:spcPct val="0"/>
        </a:spcBef>
        <a:spcAft>
          <a:spcPct val="50000"/>
        </a:spcAft>
        <a:buClr>
          <a:srgbClr val="0079C1"/>
        </a:buClr>
        <a:buFont typeface="Wingdings 2" pitchFamily="18" charset="2"/>
        <a:buChar char="¾"/>
        <a:defRPr sz="1600">
          <a:solidFill>
            <a:schemeClr val="tx2"/>
          </a:solidFill>
          <a:latin typeface="+mn-lt"/>
          <a:ea typeface="+mn-ea"/>
        </a:defRPr>
      </a:lvl8pPr>
      <a:lvl9pPr marL="3886200" indent="-228600" algn="l" rtl="0" eaLnBrk="0" fontAlgn="base" hangingPunct="0">
        <a:spcBef>
          <a:spcPct val="0"/>
        </a:spcBef>
        <a:spcAft>
          <a:spcPct val="50000"/>
        </a:spcAft>
        <a:buClr>
          <a:srgbClr val="0079C1"/>
        </a:buClr>
        <a:buFont typeface="Wingdings 2" pitchFamily="18" charset="2"/>
        <a:buChar char="¾"/>
        <a:defRPr sz="1600">
          <a:solidFill>
            <a:schemeClr val="tx2"/>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93725" y="1399350"/>
            <a:ext cx="8043863" cy="400110"/>
          </a:xfrm>
        </p:spPr>
        <p:txBody>
          <a:bodyPr/>
          <a:lstStyle/>
          <a:p>
            <a:r>
              <a:rPr lang="en-GB" sz="2000" dirty="0" smtClean="0"/>
              <a:t>GC0079 Workgroup Meeting: September  2017</a:t>
            </a:r>
            <a:endParaRPr lang="en-GB" sz="2000" dirty="0"/>
          </a:p>
        </p:txBody>
      </p:sp>
      <p:sp>
        <p:nvSpPr>
          <p:cNvPr id="4" name="Rectangle 3"/>
          <p:cNvSpPr/>
          <p:nvPr/>
        </p:nvSpPr>
        <p:spPr bwMode="auto">
          <a:xfrm>
            <a:off x="251520" y="2564904"/>
            <a:ext cx="4104456" cy="2520280"/>
          </a:xfrm>
          <a:prstGeom prst="rect">
            <a:avLst/>
          </a:prstGeom>
          <a:solidFill>
            <a:srgbClr val="0079C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pPr>
            <a:endParaRPr lang="en-GB" b="1">
              <a:solidFill>
                <a:srgbClr val="0079C1"/>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2944312736"/>
              </p:ext>
            </p:extLst>
          </p:nvPr>
        </p:nvGraphicFramePr>
        <p:xfrm>
          <a:off x="611560" y="2593424"/>
          <a:ext cx="7920880" cy="2834640"/>
        </p:xfrm>
        <a:graphic>
          <a:graphicData uri="http://schemas.openxmlformats.org/drawingml/2006/table">
            <a:tbl>
              <a:tblPr firstRow="1" bandRow="1">
                <a:tableStyleId>{5C22544A-7EE6-4342-B048-85BDC9FD1C3A}</a:tableStyleId>
              </a:tblPr>
              <a:tblGrid>
                <a:gridCol w="2952328"/>
                <a:gridCol w="4968552"/>
              </a:tblGrid>
              <a:tr h="594066">
                <a:tc>
                  <a:txBody>
                    <a:bodyPr/>
                    <a:lstStyle/>
                    <a:p>
                      <a:r>
                        <a:rPr lang="en-GB" dirty="0" smtClean="0"/>
                        <a:t>Meeting name</a:t>
                      </a:r>
                    </a:p>
                    <a:p>
                      <a:endParaRPr lang="en-GB" dirty="0"/>
                    </a:p>
                  </a:txBody>
                  <a:tcPr/>
                </a:tc>
                <a:tc>
                  <a:txBody>
                    <a:bodyPr/>
                    <a:lstStyle/>
                    <a:p>
                      <a:r>
                        <a:rPr lang="en-US" dirty="0" smtClean="0"/>
                        <a:t>Frequency Changes during Large System Disturbances Workgroup (GC0079)</a:t>
                      </a:r>
                    </a:p>
                    <a:p>
                      <a:endParaRPr lang="en-GB" dirty="0"/>
                    </a:p>
                  </a:txBody>
                  <a:tcPr/>
                </a:tc>
              </a:tr>
              <a:tr h="594066">
                <a:tc>
                  <a:txBody>
                    <a:bodyPr/>
                    <a:lstStyle/>
                    <a:p>
                      <a:r>
                        <a:rPr lang="en-GB" dirty="0" smtClean="0"/>
                        <a:t>Date of meeting</a:t>
                      </a:r>
                    </a:p>
                    <a:p>
                      <a:endParaRPr lang="en-GB" dirty="0"/>
                    </a:p>
                  </a:txBody>
                  <a:tcPr/>
                </a:tc>
                <a:tc>
                  <a:txBody>
                    <a:bodyPr/>
                    <a:lstStyle/>
                    <a:p>
                      <a:r>
                        <a:rPr lang="en-GB" dirty="0" smtClean="0"/>
                        <a:t>Tuesday 26</a:t>
                      </a:r>
                      <a:r>
                        <a:rPr lang="en-GB" baseline="30000" dirty="0" smtClean="0"/>
                        <a:t>th</a:t>
                      </a:r>
                      <a:r>
                        <a:rPr lang="en-GB" baseline="0" dirty="0" smtClean="0"/>
                        <a:t> September 2017</a:t>
                      </a:r>
                      <a:endParaRPr lang="en-GB" dirty="0"/>
                    </a:p>
                  </a:txBody>
                  <a:tcPr/>
                </a:tc>
              </a:tr>
              <a:tr h="594066">
                <a:tc>
                  <a:txBody>
                    <a:bodyPr/>
                    <a:lstStyle/>
                    <a:p>
                      <a:r>
                        <a:rPr lang="en-GB" dirty="0" smtClean="0"/>
                        <a:t>Time</a:t>
                      </a:r>
                      <a:endParaRPr lang="en-GB" dirty="0"/>
                    </a:p>
                  </a:txBody>
                  <a:tcPr/>
                </a:tc>
                <a:tc>
                  <a:txBody>
                    <a:bodyPr/>
                    <a:lstStyle/>
                    <a:p>
                      <a:r>
                        <a:rPr lang="en-GB" b="0" dirty="0" smtClean="0"/>
                        <a:t>10.30am</a:t>
                      </a:r>
                      <a:r>
                        <a:rPr lang="en-GB" b="0" baseline="0" dirty="0" smtClean="0"/>
                        <a:t> – 4pm </a:t>
                      </a:r>
                      <a:endParaRPr lang="en-GB" b="0" dirty="0" smtClean="0"/>
                    </a:p>
                    <a:p>
                      <a:endParaRPr lang="en-GB" dirty="0"/>
                    </a:p>
                  </a:txBody>
                  <a:tcPr/>
                </a:tc>
              </a:tr>
              <a:tr h="594066">
                <a:tc>
                  <a:txBody>
                    <a:bodyPr/>
                    <a:lstStyle/>
                    <a:p>
                      <a:r>
                        <a:rPr lang="en-GB" dirty="0" smtClean="0"/>
                        <a:t>Location</a:t>
                      </a:r>
                      <a:endParaRPr lang="en-GB" dirty="0"/>
                    </a:p>
                  </a:txBody>
                  <a:tcPr/>
                </a:tc>
                <a:tc>
                  <a:txBody>
                    <a:bodyPr/>
                    <a:lstStyle/>
                    <a:p>
                      <a:r>
                        <a:rPr lang="en-GB" dirty="0" smtClean="0"/>
                        <a:t>Energy Networks Association,</a:t>
                      </a:r>
                      <a:r>
                        <a:rPr lang="en-GB" baseline="0" dirty="0" smtClean="0"/>
                        <a:t> London</a:t>
                      </a:r>
                      <a:endParaRPr lang="en-GB" dirty="0" smtClean="0"/>
                    </a:p>
                    <a:p>
                      <a:endParaRPr lang="en-GB" dirty="0"/>
                    </a:p>
                  </a:txBody>
                  <a:tcPr/>
                </a:tc>
              </a:tr>
            </a:tbl>
          </a:graphicData>
        </a:graphic>
      </p:graphicFrame>
    </p:spTree>
    <p:extLst>
      <p:ext uri="{BB962C8B-B14F-4D97-AF65-F5344CB8AC3E}">
        <p14:creationId xmlns:p14="http://schemas.microsoft.com/office/powerpoint/2010/main" val="12675475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dirty="0" smtClean="0"/>
              <a:t>Cost of RoCoF Constraint</a:t>
            </a:r>
            <a:endParaRPr lang="en-GB" dirty="0"/>
          </a:p>
        </p:txBody>
      </p:sp>
      <p:sp>
        <p:nvSpPr>
          <p:cNvPr id="7" name="Slide Number Placeholder 6"/>
          <p:cNvSpPr>
            <a:spLocks noGrp="1"/>
          </p:cNvSpPr>
          <p:nvPr>
            <p:ph type="sldNum" sz="quarter" idx="12"/>
          </p:nvPr>
        </p:nvSpPr>
        <p:spPr/>
        <p:txBody>
          <a:bodyPr/>
          <a:lstStyle/>
          <a:p>
            <a:pPr>
              <a:defRPr/>
            </a:pPr>
            <a:endParaRPr lang="en-US" smtClean="0">
              <a:solidFill>
                <a:srgbClr val="000000"/>
              </a:solidFill>
            </a:endParaRPr>
          </a:p>
          <a:p>
            <a:pPr>
              <a:defRPr/>
            </a:pPr>
            <a:fld id="{22E9D35B-A799-4E44-9B83-B900391CBF39}" type="slidenum">
              <a:rPr lang="en-US" smtClean="0">
                <a:solidFill>
                  <a:srgbClr val="000000"/>
                </a:solidFill>
              </a:rPr>
              <a:pPr>
                <a:defRPr/>
              </a:pPr>
              <a:t>2</a:t>
            </a:fld>
            <a:endParaRPr lang="en-US">
              <a:solidFill>
                <a:srgbClr val="000000"/>
              </a:solidFill>
            </a:endParaRPr>
          </a:p>
        </p:txBody>
      </p:sp>
      <p:sp>
        <p:nvSpPr>
          <p:cNvPr id="10" name="TextBox 9"/>
          <p:cNvSpPr txBox="1"/>
          <p:nvPr/>
        </p:nvSpPr>
        <p:spPr>
          <a:xfrm>
            <a:off x="611560" y="1916832"/>
            <a:ext cx="8136904" cy="3693319"/>
          </a:xfrm>
          <a:prstGeom prst="rect">
            <a:avLst/>
          </a:prstGeom>
          <a:noFill/>
        </p:spPr>
        <p:txBody>
          <a:bodyPr wrap="square" rtlCol="0">
            <a:spAutoFit/>
          </a:bodyPr>
          <a:lstStyle/>
          <a:p>
            <a:r>
              <a:rPr lang="en-GB" b="1" dirty="0" smtClean="0"/>
              <a:t>Recap:</a:t>
            </a:r>
          </a:p>
          <a:p>
            <a:endParaRPr lang="en-GB" dirty="0"/>
          </a:p>
          <a:p>
            <a:pPr marL="285750" indent="-285750">
              <a:buFont typeface="Arial" panose="020B0604020202020204" pitchFamily="34" charset="0"/>
              <a:buChar char="•"/>
            </a:pPr>
            <a:r>
              <a:rPr lang="en-GB" dirty="0" smtClean="0"/>
              <a:t>The presence of the RoCoF relays manifests as a constraint on the largest credible loss on the transmission system and/or the level of system inertia.</a:t>
            </a:r>
          </a:p>
          <a:p>
            <a:pPr marL="285750" indent="-285750">
              <a:buFont typeface="Arial" panose="020B0604020202020204" pitchFamily="34" charset="0"/>
              <a:buChar char="•"/>
            </a:pPr>
            <a:endParaRPr lang="en-GB" dirty="0"/>
          </a:p>
          <a:p>
            <a:pPr marL="285750" indent="-285750" algn="just">
              <a:buFont typeface="Arial" panose="020B0604020202020204" pitchFamily="34" charset="0"/>
              <a:buChar char="•"/>
            </a:pPr>
            <a:r>
              <a:rPr lang="en-GB" dirty="0" smtClean="0"/>
              <a:t>This is generally managed by curtailing the size of the largest instantaneous generation or demand loss(</a:t>
            </a:r>
            <a:r>
              <a:rPr lang="en-GB" dirty="0" err="1" smtClean="0"/>
              <a:t>es</a:t>
            </a:r>
            <a:r>
              <a:rPr lang="en-GB" dirty="0" smtClean="0"/>
              <a:t>) to a level where if one of them did trip, the RoCoF would be smaller than the threshold of 0.125 Hz/s.</a:t>
            </a:r>
          </a:p>
          <a:p>
            <a:pPr marL="285750" indent="-285750">
              <a:buFont typeface="Arial" panose="020B0604020202020204" pitchFamily="34" charset="0"/>
              <a:buChar char="•"/>
            </a:pPr>
            <a:endParaRPr lang="en-GB" dirty="0"/>
          </a:p>
          <a:p>
            <a:pPr marL="285750" indent="-285750" algn="just">
              <a:buFont typeface="Arial" panose="020B0604020202020204" pitchFamily="34" charset="0"/>
              <a:buChar char="•"/>
            </a:pPr>
            <a:r>
              <a:rPr lang="en-GB" dirty="0" smtClean="0"/>
              <a:t>In rare circumstances, the only available action is to increase inertia by synchronising another unit, but this involves making room for that unit when there is likely very little flexibility to do so (low demand &amp; footroom constraint).</a:t>
            </a:r>
          </a:p>
        </p:txBody>
      </p:sp>
    </p:spTree>
    <p:extLst>
      <p:ext uri="{BB962C8B-B14F-4D97-AF65-F5344CB8AC3E}">
        <p14:creationId xmlns:p14="http://schemas.microsoft.com/office/powerpoint/2010/main" val="2264805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dirty="0"/>
              <a:t>Cost of RoCoF Constraint</a:t>
            </a:r>
          </a:p>
        </p:txBody>
      </p:sp>
      <p:sp>
        <p:nvSpPr>
          <p:cNvPr id="7" name="Slide Number Placeholder 6"/>
          <p:cNvSpPr>
            <a:spLocks noGrp="1"/>
          </p:cNvSpPr>
          <p:nvPr>
            <p:ph type="sldNum" sz="quarter" idx="12"/>
          </p:nvPr>
        </p:nvSpPr>
        <p:spPr/>
        <p:txBody>
          <a:bodyPr/>
          <a:lstStyle/>
          <a:p>
            <a:pPr>
              <a:defRPr/>
            </a:pPr>
            <a:endParaRPr lang="en-US" dirty="0" smtClean="0">
              <a:solidFill>
                <a:srgbClr val="000000"/>
              </a:solidFill>
            </a:endParaRPr>
          </a:p>
          <a:p>
            <a:pPr>
              <a:defRPr/>
            </a:pPr>
            <a:fld id="{22E9D35B-A799-4E44-9B83-B900391CBF39}" type="slidenum">
              <a:rPr lang="en-US" smtClean="0">
                <a:solidFill>
                  <a:srgbClr val="000000"/>
                </a:solidFill>
              </a:rPr>
              <a:pPr>
                <a:defRPr/>
              </a:pPr>
              <a:t>3</a:t>
            </a:fld>
            <a:endParaRPr lang="en-US" dirty="0">
              <a:solidFill>
                <a:srgbClr val="000000"/>
              </a:solidFill>
            </a:endParaRPr>
          </a:p>
        </p:txBody>
      </p:sp>
      <p:sp>
        <p:nvSpPr>
          <p:cNvPr id="10" name="TextBox 9"/>
          <p:cNvSpPr txBox="1"/>
          <p:nvPr/>
        </p:nvSpPr>
        <p:spPr>
          <a:xfrm>
            <a:off x="700514" y="1623012"/>
            <a:ext cx="7848872" cy="2031325"/>
          </a:xfrm>
          <a:prstGeom prst="rect">
            <a:avLst/>
          </a:prstGeom>
          <a:noFill/>
        </p:spPr>
        <p:txBody>
          <a:bodyPr wrap="square" rtlCol="0">
            <a:spAutoFit/>
          </a:bodyPr>
          <a:lstStyle/>
          <a:p>
            <a:r>
              <a:rPr lang="en-GB" b="1" dirty="0" smtClean="0"/>
              <a:t>Forecast of future costs:</a:t>
            </a:r>
          </a:p>
          <a:p>
            <a:endParaRPr lang="en-GB" dirty="0" smtClean="0"/>
          </a:p>
          <a:p>
            <a:pPr marL="285750" indent="-285750">
              <a:buFont typeface="Arial" panose="020B0604020202020204" pitchFamily="34" charset="0"/>
              <a:buChar char="•"/>
            </a:pPr>
            <a:r>
              <a:rPr lang="en-GB" dirty="0" smtClean="0"/>
              <a:t>Use the same economic model as used for the Network Options </a:t>
            </a:r>
            <a:r>
              <a:rPr lang="en-GB" dirty="0" smtClean="0"/>
              <a:t>Assessment</a:t>
            </a:r>
            <a:r>
              <a:rPr lang="en-US" dirty="0" smtClean="0"/>
              <a:t> (license condition C27) </a:t>
            </a:r>
            <a:r>
              <a:rPr lang="en-GB" dirty="0" smtClean="0"/>
              <a:t> </a:t>
            </a:r>
            <a:r>
              <a:rPr lang="en-GB" dirty="0" smtClean="0"/>
              <a:t>– Bid3:</a:t>
            </a:r>
          </a:p>
          <a:p>
            <a:pPr marL="742950" lvl="1" indent="-285750">
              <a:buFont typeface="Arial" panose="020B0604020202020204" pitchFamily="34" charset="0"/>
              <a:buChar char="•"/>
            </a:pPr>
            <a:r>
              <a:rPr lang="en-GB" dirty="0" smtClean="0"/>
              <a:t>Pan-European model</a:t>
            </a:r>
          </a:p>
          <a:p>
            <a:pPr marL="742950" lvl="1" indent="-285750">
              <a:buFont typeface="Arial" panose="020B0604020202020204" pitchFamily="34" charset="0"/>
              <a:buChar char="•"/>
            </a:pPr>
            <a:r>
              <a:rPr lang="en-GB" dirty="0" smtClean="0"/>
              <a:t>Industry approved</a:t>
            </a:r>
          </a:p>
          <a:p>
            <a:pPr marL="742950" lvl="1" indent="-285750">
              <a:buFont typeface="Arial" panose="020B0604020202020204" pitchFamily="34" charset="0"/>
              <a:buChar char="•"/>
            </a:pPr>
            <a:r>
              <a:rPr lang="en-GB" dirty="0" smtClean="0"/>
              <a:t>Based on the Future Energy Scenarios</a:t>
            </a:r>
          </a:p>
        </p:txBody>
      </p:sp>
      <p:grpSp>
        <p:nvGrpSpPr>
          <p:cNvPr id="23" name="Group 22"/>
          <p:cNvGrpSpPr/>
          <p:nvPr/>
        </p:nvGrpSpPr>
        <p:grpSpPr>
          <a:xfrm>
            <a:off x="1124766" y="4549770"/>
            <a:ext cx="7219101" cy="1840850"/>
            <a:chOff x="700514" y="4477762"/>
            <a:chExt cx="7219101" cy="1840850"/>
          </a:xfrm>
        </p:grpSpPr>
        <p:sp>
          <p:nvSpPr>
            <p:cNvPr id="3" name="Pentagon 2"/>
            <p:cNvSpPr/>
            <p:nvPr/>
          </p:nvSpPr>
          <p:spPr bwMode="auto">
            <a:xfrm>
              <a:off x="700514" y="5085184"/>
              <a:ext cx="1783254" cy="648072"/>
            </a:xfrm>
            <a:prstGeom prst="homePlate">
              <a:avLst/>
            </a:prstGeom>
            <a:solidFill>
              <a:schemeClr val="tx2"/>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bg1"/>
                  </a:solidFill>
                  <a:effectLst/>
                  <a:latin typeface="Arial" charset="0"/>
                  <a:ea typeface="ＭＳ Ｐゴシック" pitchFamily="48" charset="-128"/>
                </a:rPr>
                <a:t>Pure</a:t>
              </a:r>
              <a:r>
                <a:rPr kumimoji="0" lang="en-GB" sz="1600" b="1" i="0" u="none" strike="noStrike" cap="none" normalizeH="0" dirty="0" smtClean="0">
                  <a:ln>
                    <a:noFill/>
                  </a:ln>
                  <a:solidFill>
                    <a:schemeClr val="bg1"/>
                  </a:solidFill>
                  <a:effectLst/>
                  <a:latin typeface="Arial" charset="0"/>
                  <a:ea typeface="ＭＳ Ｐゴシック" pitchFamily="48" charset="-128"/>
                </a:rPr>
                <a:t> market dispatch</a:t>
              </a:r>
              <a:endParaRPr kumimoji="0" lang="en-GB" sz="1600" b="1" i="0" u="none" strike="noStrike" cap="none" normalizeH="0" baseline="0" dirty="0" smtClean="0">
                <a:ln>
                  <a:noFill/>
                </a:ln>
                <a:solidFill>
                  <a:schemeClr val="bg1"/>
                </a:solidFill>
                <a:effectLst/>
                <a:latin typeface="Arial" charset="0"/>
                <a:ea typeface="ＭＳ Ｐゴシック" pitchFamily="48" charset="-128"/>
              </a:endParaRPr>
            </a:p>
          </p:txBody>
        </p:sp>
        <p:sp>
          <p:nvSpPr>
            <p:cNvPr id="4" name="Chevron 3"/>
            <p:cNvSpPr/>
            <p:nvPr/>
          </p:nvSpPr>
          <p:spPr bwMode="auto">
            <a:xfrm>
              <a:off x="2519015" y="5085184"/>
              <a:ext cx="1800200" cy="648072"/>
            </a:xfrm>
            <a:prstGeom prst="chevron">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fontAlgn="base">
                <a:spcBef>
                  <a:spcPct val="0"/>
                </a:spcBef>
                <a:spcAft>
                  <a:spcPct val="0"/>
                </a:spcAft>
              </a:pPr>
              <a:r>
                <a:rPr lang="en-GB" sz="1600" b="1" dirty="0" smtClean="0">
                  <a:solidFill>
                    <a:schemeClr val="bg1"/>
                  </a:solidFill>
                  <a:latin typeface="Arial" charset="0"/>
                  <a:ea typeface="ＭＳ Ｐゴシック" pitchFamily="48" charset="-128"/>
                </a:rPr>
                <a:t>Thermal</a:t>
              </a:r>
              <a:endParaRPr lang="en-GB" sz="1600" b="1" dirty="0">
                <a:solidFill>
                  <a:schemeClr val="bg1"/>
                </a:solidFill>
                <a:latin typeface="Arial" charset="0"/>
                <a:ea typeface="ＭＳ Ｐゴシック" pitchFamily="48" charset="-128"/>
              </a:endParaRPr>
            </a:p>
          </p:txBody>
        </p:sp>
        <p:sp>
          <p:nvSpPr>
            <p:cNvPr id="11" name="Chevron 10"/>
            <p:cNvSpPr/>
            <p:nvPr/>
          </p:nvSpPr>
          <p:spPr bwMode="auto">
            <a:xfrm>
              <a:off x="4319215" y="5085184"/>
              <a:ext cx="1800200" cy="648072"/>
            </a:xfrm>
            <a:prstGeom prst="chevron">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fontAlgn="base">
                <a:spcBef>
                  <a:spcPct val="0"/>
                </a:spcBef>
                <a:spcAft>
                  <a:spcPct val="0"/>
                </a:spcAft>
              </a:pPr>
              <a:r>
                <a:rPr lang="en-GB" sz="1600" b="1" dirty="0" smtClean="0">
                  <a:solidFill>
                    <a:schemeClr val="bg1"/>
                  </a:solidFill>
                  <a:latin typeface="Arial" charset="0"/>
                  <a:ea typeface="ＭＳ Ｐゴシック" pitchFamily="48" charset="-128"/>
                </a:rPr>
                <a:t>Voltage</a:t>
              </a:r>
              <a:endParaRPr lang="en-GB" sz="1600" b="1" dirty="0">
                <a:solidFill>
                  <a:schemeClr val="bg1"/>
                </a:solidFill>
                <a:latin typeface="Arial" charset="0"/>
                <a:ea typeface="ＭＳ Ｐゴシック" pitchFamily="48" charset="-128"/>
              </a:endParaRPr>
            </a:p>
          </p:txBody>
        </p:sp>
        <p:sp>
          <p:nvSpPr>
            <p:cNvPr id="12" name="Chevron 11"/>
            <p:cNvSpPr/>
            <p:nvPr/>
          </p:nvSpPr>
          <p:spPr bwMode="auto">
            <a:xfrm>
              <a:off x="6119415" y="5085184"/>
              <a:ext cx="1800200" cy="648072"/>
            </a:xfrm>
            <a:prstGeom prst="chevron">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fontAlgn="base">
                <a:spcBef>
                  <a:spcPct val="0"/>
                </a:spcBef>
                <a:spcAft>
                  <a:spcPct val="0"/>
                </a:spcAft>
              </a:pPr>
              <a:r>
                <a:rPr lang="en-GB" sz="1600" b="1" dirty="0" smtClean="0">
                  <a:solidFill>
                    <a:schemeClr val="bg1"/>
                  </a:solidFill>
                  <a:latin typeface="Arial" charset="0"/>
                  <a:ea typeface="ＭＳ Ｐゴシック" pitchFamily="48" charset="-128"/>
                </a:rPr>
                <a:t>Loss limit</a:t>
              </a:r>
              <a:endParaRPr lang="en-GB" sz="1600" b="1" dirty="0">
                <a:solidFill>
                  <a:schemeClr val="bg1"/>
                </a:solidFill>
                <a:latin typeface="Arial" charset="0"/>
                <a:ea typeface="ＭＳ Ｐゴシック" pitchFamily="48" charset="-128"/>
              </a:endParaRPr>
            </a:p>
          </p:txBody>
        </p:sp>
        <p:sp>
          <p:nvSpPr>
            <p:cNvPr id="5" name="TextBox 4"/>
            <p:cNvSpPr txBox="1"/>
            <p:nvPr/>
          </p:nvSpPr>
          <p:spPr>
            <a:xfrm>
              <a:off x="1375970" y="4477762"/>
              <a:ext cx="1800493" cy="369332"/>
            </a:xfrm>
            <a:prstGeom prst="rect">
              <a:avLst/>
            </a:prstGeom>
            <a:noFill/>
          </p:spPr>
          <p:txBody>
            <a:bodyPr wrap="none" rtlCol="0">
              <a:spAutoFit/>
            </a:bodyPr>
            <a:lstStyle/>
            <a:p>
              <a:r>
                <a:rPr lang="en-GB" dirty="0" smtClean="0"/>
                <a:t>Normal process</a:t>
              </a:r>
              <a:endParaRPr lang="en-GB" dirty="0"/>
            </a:p>
          </p:txBody>
        </p:sp>
        <p:cxnSp>
          <p:nvCxnSpPr>
            <p:cNvPr id="14" name="Straight Connector 13"/>
            <p:cNvCxnSpPr/>
            <p:nvPr/>
          </p:nvCxnSpPr>
          <p:spPr bwMode="auto">
            <a:xfrm>
              <a:off x="700514" y="4941168"/>
              <a:ext cx="3151406"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5" name="TextBox 14"/>
            <p:cNvSpPr txBox="1"/>
            <p:nvPr/>
          </p:nvSpPr>
          <p:spPr>
            <a:xfrm>
              <a:off x="4525331" y="4477762"/>
              <a:ext cx="2864887" cy="369332"/>
            </a:xfrm>
            <a:prstGeom prst="rect">
              <a:avLst/>
            </a:prstGeom>
            <a:noFill/>
          </p:spPr>
          <p:txBody>
            <a:bodyPr wrap="none" rtlCol="0">
              <a:spAutoFit/>
            </a:bodyPr>
            <a:lstStyle/>
            <a:p>
              <a:r>
                <a:rPr lang="en-GB" dirty="0" smtClean="0"/>
                <a:t>Operability enhancements</a:t>
              </a:r>
              <a:endParaRPr lang="en-GB" dirty="0"/>
            </a:p>
          </p:txBody>
        </p:sp>
        <p:cxnSp>
          <p:nvCxnSpPr>
            <p:cNvPr id="16" name="Straight Connector 15"/>
            <p:cNvCxnSpPr/>
            <p:nvPr/>
          </p:nvCxnSpPr>
          <p:spPr bwMode="auto">
            <a:xfrm>
              <a:off x="4319215" y="4944576"/>
              <a:ext cx="3277121" cy="0"/>
            </a:xfrm>
            <a:prstGeom prst="line">
              <a:avLst/>
            </a:prstGeom>
            <a:solidFill>
              <a:schemeClr val="accent1"/>
            </a:solidFill>
            <a:ln w="28575" cap="flat" cmpd="sng" algn="ctr">
              <a:gradFill>
                <a:gsLst>
                  <a:gs pos="0">
                    <a:schemeClr val="accent1"/>
                  </a:gs>
                  <a:gs pos="100000">
                    <a:schemeClr val="accent2"/>
                  </a:gs>
                </a:gsLst>
                <a:lin ang="0" scaled="0"/>
              </a:gradFill>
              <a:prstDash val="solid"/>
              <a:round/>
              <a:headEnd type="none" w="med" len="med"/>
              <a:tailEnd type="none" w="med" len="med"/>
            </a:ln>
            <a:effectLst/>
          </p:spPr>
        </p:cxnSp>
        <p:cxnSp>
          <p:nvCxnSpPr>
            <p:cNvPr id="26" name="Straight Connector 25"/>
            <p:cNvCxnSpPr/>
            <p:nvPr/>
          </p:nvCxnSpPr>
          <p:spPr bwMode="auto">
            <a:xfrm>
              <a:off x="2519015" y="5877272"/>
              <a:ext cx="5077321" cy="0"/>
            </a:xfrm>
            <a:prstGeom prst="line">
              <a:avLst/>
            </a:prstGeom>
            <a:solidFill>
              <a:schemeClr val="accent1"/>
            </a:solidFill>
            <a:ln w="28575" cap="flat" cmpd="sng" algn="ctr">
              <a:solidFill>
                <a:srgbClr val="FF0000"/>
              </a:solidFill>
              <a:prstDash val="solid"/>
              <a:round/>
              <a:headEnd type="none" w="med" len="med"/>
              <a:tailEnd type="none" w="med" len="med"/>
            </a:ln>
            <a:effectLst/>
          </p:spPr>
        </p:cxnSp>
        <p:sp>
          <p:nvSpPr>
            <p:cNvPr id="28" name="TextBox 27"/>
            <p:cNvSpPr txBox="1"/>
            <p:nvPr/>
          </p:nvSpPr>
          <p:spPr>
            <a:xfrm>
              <a:off x="3977892" y="5949280"/>
              <a:ext cx="2159566" cy="369332"/>
            </a:xfrm>
            <a:prstGeom prst="rect">
              <a:avLst/>
            </a:prstGeom>
            <a:noFill/>
          </p:spPr>
          <p:txBody>
            <a:bodyPr wrap="none" rtlCol="0">
              <a:spAutoFit/>
            </a:bodyPr>
            <a:lstStyle/>
            <a:p>
              <a:r>
                <a:rPr lang="en-GB" dirty="0" smtClean="0"/>
                <a:t>Constraints applied</a:t>
              </a:r>
              <a:endParaRPr lang="en-GB" dirty="0"/>
            </a:p>
          </p:txBody>
        </p:sp>
      </p:grpSp>
      <p:sp>
        <p:nvSpPr>
          <p:cNvPr id="25" name="TextBox 24"/>
          <p:cNvSpPr txBox="1"/>
          <p:nvPr/>
        </p:nvSpPr>
        <p:spPr>
          <a:xfrm>
            <a:off x="700514" y="4005064"/>
            <a:ext cx="7759918" cy="369332"/>
          </a:xfrm>
          <a:prstGeom prst="rect">
            <a:avLst/>
          </a:prstGeom>
          <a:noFill/>
        </p:spPr>
        <p:txBody>
          <a:bodyPr wrap="square" rtlCol="0">
            <a:spAutoFit/>
          </a:bodyPr>
          <a:lstStyle/>
          <a:p>
            <a:r>
              <a:rPr lang="en-GB" b="1" dirty="0" smtClean="0"/>
              <a:t>Model process:</a:t>
            </a:r>
            <a:endParaRPr lang="en-GB" b="1" dirty="0"/>
          </a:p>
        </p:txBody>
      </p:sp>
    </p:spTree>
    <p:extLst>
      <p:ext uri="{BB962C8B-B14F-4D97-AF65-F5344CB8AC3E}">
        <p14:creationId xmlns:p14="http://schemas.microsoft.com/office/powerpoint/2010/main" val="73291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Cost of RoCoF Constraint</a:t>
            </a:r>
          </a:p>
        </p:txBody>
      </p:sp>
      <p:sp>
        <p:nvSpPr>
          <p:cNvPr id="3" name="Slide Number Placeholder 2"/>
          <p:cNvSpPr>
            <a:spLocks noGrp="1"/>
          </p:cNvSpPr>
          <p:nvPr>
            <p:ph type="sldNum" sz="quarter" idx="12"/>
          </p:nvPr>
        </p:nvSpPr>
        <p:spPr/>
        <p:txBody>
          <a:bodyPr/>
          <a:lstStyle/>
          <a:p>
            <a:pPr>
              <a:defRPr/>
            </a:pPr>
            <a:endParaRPr lang="en-US" smtClean="0">
              <a:solidFill>
                <a:srgbClr val="000000"/>
              </a:solidFill>
            </a:endParaRPr>
          </a:p>
          <a:p>
            <a:pPr>
              <a:defRPr/>
            </a:pPr>
            <a:fld id="{D281D911-8899-440F-9380-9AC13483A766}" type="slidenum">
              <a:rPr lang="en-US" smtClean="0">
                <a:solidFill>
                  <a:srgbClr val="000000"/>
                </a:solidFill>
              </a:rPr>
              <a:pPr>
                <a:defRPr/>
              </a:pPr>
              <a:t>4</a:t>
            </a:fld>
            <a:endParaRPr lang="en-US">
              <a:solidFill>
                <a:srgbClr val="000000"/>
              </a:solidFill>
            </a:endParaRPr>
          </a:p>
        </p:txBody>
      </p:sp>
      <p:grpSp>
        <p:nvGrpSpPr>
          <p:cNvPr id="4" name="Group 3"/>
          <p:cNvGrpSpPr/>
          <p:nvPr/>
        </p:nvGrpSpPr>
        <p:grpSpPr>
          <a:xfrm>
            <a:off x="2051720" y="2708920"/>
            <a:ext cx="5400600" cy="648072"/>
            <a:chOff x="2519015" y="5085184"/>
            <a:chExt cx="5400600" cy="648072"/>
          </a:xfrm>
        </p:grpSpPr>
        <p:sp>
          <p:nvSpPr>
            <p:cNvPr id="6" name="Chevron 5"/>
            <p:cNvSpPr/>
            <p:nvPr/>
          </p:nvSpPr>
          <p:spPr bwMode="auto">
            <a:xfrm>
              <a:off x="2519015" y="5085184"/>
              <a:ext cx="1800200" cy="648072"/>
            </a:xfrm>
            <a:prstGeom prst="chevron">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fontAlgn="base">
                <a:spcBef>
                  <a:spcPct val="0"/>
                </a:spcBef>
                <a:spcAft>
                  <a:spcPct val="0"/>
                </a:spcAft>
              </a:pPr>
              <a:r>
                <a:rPr lang="en-GB" sz="1600" b="1" dirty="0" smtClean="0">
                  <a:solidFill>
                    <a:schemeClr val="bg1"/>
                  </a:solidFill>
                  <a:latin typeface="Arial" charset="0"/>
                  <a:ea typeface="ＭＳ Ｐゴシック" pitchFamily="48" charset="-128"/>
                </a:rPr>
                <a:t>Thermal</a:t>
              </a:r>
              <a:endParaRPr lang="en-GB" sz="1600" b="1" dirty="0">
                <a:solidFill>
                  <a:schemeClr val="bg1"/>
                </a:solidFill>
                <a:latin typeface="Arial" charset="0"/>
                <a:ea typeface="ＭＳ Ｐゴシック" pitchFamily="48" charset="-128"/>
              </a:endParaRPr>
            </a:p>
          </p:txBody>
        </p:sp>
        <p:sp>
          <p:nvSpPr>
            <p:cNvPr id="7" name="Chevron 6"/>
            <p:cNvSpPr/>
            <p:nvPr/>
          </p:nvSpPr>
          <p:spPr bwMode="auto">
            <a:xfrm>
              <a:off x="4319215" y="5085184"/>
              <a:ext cx="1800200" cy="648072"/>
            </a:xfrm>
            <a:prstGeom prst="chevron">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fontAlgn="base">
                <a:spcBef>
                  <a:spcPct val="0"/>
                </a:spcBef>
                <a:spcAft>
                  <a:spcPct val="0"/>
                </a:spcAft>
              </a:pPr>
              <a:r>
                <a:rPr lang="en-GB" sz="1600" b="1" dirty="0" smtClean="0">
                  <a:solidFill>
                    <a:schemeClr val="bg1"/>
                  </a:solidFill>
                  <a:latin typeface="Arial" charset="0"/>
                  <a:ea typeface="ＭＳ Ｐゴシック" pitchFamily="48" charset="-128"/>
                </a:rPr>
                <a:t>Voltage</a:t>
              </a:r>
              <a:endParaRPr lang="en-GB" sz="1600" b="1" dirty="0">
                <a:solidFill>
                  <a:schemeClr val="bg1"/>
                </a:solidFill>
                <a:latin typeface="Arial" charset="0"/>
                <a:ea typeface="ＭＳ Ｐゴシック" pitchFamily="48" charset="-128"/>
              </a:endParaRPr>
            </a:p>
          </p:txBody>
        </p:sp>
        <p:sp>
          <p:nvSpPr>
            <p:cNvPr id="8" name="Chevron 7"/>
            <p:cNvSpPr/>
            <p:nvPr/>
          </p:nvSpPr>
          <p:spPr bwMode="auto">
            <a:xfrm>
              <a:off x="6119415" y="5085184"/>
              <a:ext cx="1800200" cy="648072"/>
            </a:xfrm>
            <a:prstGeom prst="chevron">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fontAlgn="base">
                <a:spcBef>
                  <a:spcPct val="0"/>
                </a:spcBef>
                <a:spcAft>
                  <a:spcPct val="0"/>
                </a:spcAft>
              </a:pPr>
              <a:r>
                <a:rPr lang="en-GB" sz="1600" b="1" dirty="0" smtClean="0">
                  <a:solidFill>
                    <a:schemeClr val="bg1"/>
                  </a:solidFill>
                  <a:latin typeface="Arial" charset="0"/>
                  <a:ea typeface="ＭＳ Ｐゴシック" pitchFamily="48" charset="-128"/>
                </a:rPr>
                <a:t>Loss limit</a:t>
              </a:r>
              <a:endParaRPr lang="en-GB" sz="1600" b="1" dirty="0">
                <a:solidFill>
                  <a:schemeClr val="bg1"/>
                </a:solidFill>
                <a:latin typeface="Arial" charset="0"/>
                <a:ea typeface="ＭＳ Ｐゴシック" pitchFamily="48" charset="-128"/>
              </a:endParaRPr>
            </a:p>
          </p:txBody>
        </p:sp>
      </p:grpSp>
      <p:sp>
        <p:nvSpPr>
          <p:cNvPr id="15" name="TextBox 14"/>
          <p:cNvSpPr txBox="1"/>
          <p:nvPr/>
        </p:nvSpPr>
        <p:spPr>
          <a:xfrm>
            <a:off x="565773" y="1772816"/>
            <a:ext cx="4968552" cy="553998"/>
          </a:xfrm>
          <a:prstGeom prst="rect">
            <a:avLst/>
          </a:prstGeom>
          <a:noFill/>
        </p:spPr>
        <p:txBody>
          <a:bodyPr wrap="square" rtlCol="0">
            <a:spAutoFit/>
          </a:bodyPr>
          <a:lstStyle/>
          <a:p>
            <a:r>
              <a:rPr lang="en-GB" dirty="0" smtClean="0"/>
              <a:t>Network thermal constraints.</a:t>
            </a:r>
          </a:p>
          <a:p>
            <a:r>
              <a:rPr lang="en-GB" sz="1200" i="1" dirty="0" smtClean="0"/>
              <a:t>E.g. max transfer of 3.5 GW at ‘B6’ boundary (Scotland </a:t>
            </a:r>
            <a:r>
              <a:rPr lang="en-GB" sz="1200" i="1" dirty="0" smtClean="0">
                <a:sym typeface="Wingdings" panose="05000000000000000000" pitchFamily="2" charset="2"/>
              </a:rPr>
              <a:t> </a:t>
            </a:r>
            <a:r>
              <a:rPr lang="en-GB" sz="1200" i="1" dirty="0" smtClean="0"/>
              <a:t>England)</a:t>
            </a:r>
            <a:endParaRPr lang="en-GB" sz="1200" i="1" dirty="0"/>
          </a:p>
        </p:txBody>
      </p:sp>
      <p:sp>
        <p:nvSpPr>
          <p:cNvPr id="16" name="TextBox 15"/>
          <p:cNvSpPr txBox="1"/>
          <p:nvPr/>
        </p:nvSpPr>
        <p:spPr>
          <a:xfrm>
            <a:off x="537387" y="3789040"/>
            <a:ext cx="4063936" cy="830997"/>
          </a:xfrm>
          <a:prstGeom prst="rect">
            <a:avLst/>
          </a:prstGeom>
          <a:noFill/>
        </p:spPr>
        <p:txBody>
          <a:bodyPr wrap="square" rtlCol="0">
            <a:spAutoFit/>
          </a:bodyPr>
          <a:lstStyle/>
          <a:p>
            <a:r>
              <a:rPr lang="en-GB" dirty="0" smtClean="0"/>
              <a:t>Minimum requirement of synchronous machines in particular regions.</a:t>
            </a:r>
          </a:p>
          <a:p>
            <a:r>
              <a:rPr lang="en-GB" sz="1200" i="1" dirty="0" smtClean="0"/>
              <a:t>E.g. (table)</a:t>
            </a:r>
            <a:endParaRPr lang="en-GB" sz="1200" i="1" dirty="0"/>
          </a:p>
        </p:txBody>
      </p:sp>
      <p:sp>
        <p:nvSpPr>
          <p:cNvPr id="17" name="TextBox 16"/>
          <p:cNvSpPr txBox="1"/>
          <p:nvPr/>
        </p:nvSpPr>
        <p:spPr>
          <a:xfrm>
            <a:off x="5302184" y="4005064"/>
            <a:ext cx="3523876" cy="2031325"/>
          </a:xfrm>
          <a:prstGeom prst="rect">
            <a:avLst/>
          </a:prstGeom>
          <a:noFill/>
        </p:spPr>
        <p:txBody>
          <a:bodyPr wrap="square" rtlCol="0">
            <a:spAutoFit/>
          </a:bodyPr>
          <a:lstStyle/>
          <a:p>
            <a:r>
              <a:rPr lang="en-GB" dirty="0" smtClean="0"/>
              <a:t>Unit / </a:t>
            </a:r>
            <a:r>
              <a:rPr lang="en-GB" dirty="0"/>
              <a:t>u</a:t>
            </a:r>
            <a:r>
              <a:rPr lang="en-GB" dirty="0" smtClean="0"/>
              <a:t>nit group </a:t>
            </a:r>
            <a:r>
              <a:rPr lang="en-GB" dirty="0"/>
              <a:t>l</a:t>
            </a:r>
            <a:r>
              <a:rPr lang="en-GB" dirty="0" smtClean="0"/>
              <a:t>imit</a:t>
            </a:r>
          </a:p>
          <a:p>
            <a:r>
              <a:rPr lang="en-GB" sz="1200" i="1" dirty="0" smtClean="0"/>
              <a:t>E.g. largest credible loss of a single unit or group of units* shall not cause RoCoF &gt; 0.125Hz/s.</a:t>
            </a:r>
          </a:p>
          <a:p>
            <a:endParaRPr lang="en-GB" sz="1200" i="1" dirty="0"/>
          </a:p>
          <a:p>
            <a:r>
              <a:rPr lang="en-GB" sz="1200" i="1" dirty="0" smtClean="0"/>
              <a:t>Both generators and demand are considered, the latter being exporting interconnectors.</a:t>
            </a:r>
          </a:p>
          <a:p>
            <a:endParaRPr lang="en-GB" sz="1200" i="1" dirty="0"/>
          </a:p>
          <a:p>
            <a:r>
              <a:rPr lang="en-GB" sz="1200" i="1" dirty="0" smtClean="0"/>
              <a:t>*at a double-circuit risk on an intact network. There are three groups, one in the South West and two in the North East.</a:t>
            </a:r>
            <a:endParaRPr lang="en-GB" sz="1200" i="1" dirty="0"/>
          </a:p>
        </p:txBody>
      </p:sp>
      <p:graphicFrame>
        <p:nvGraphicFramePr>
          <p:cNvPr id="18" name="Table 17"/>
          <p:cNvGraphicFramePr>
            <a:graphicFrameLocks noGrp="1"/>
          </p:cNvGraphicFramePr>
          <p:nvPr>
            <p:extLst>
              <p:ext uri="{D42A27DB-BD31-4B8C-83A1-F6EECF244321}">
                <p14:modId xmlns:p14="http://schemas.microsoft.com/office/powerpoint/2010/main" val="1614534811"/>
              </p:ext>
            </p:extLst>
          </p:nvPr>
        </p:nvGraphicFramePr>
        <p:xfrm>
          <a:off x="537387" y="4685496"/>
          <a:ext cx="3287688" cy="1767840"/>
        </p:xfrm>
        <a:graphic>
          <a:graphicData uri="http://schemas.openxmlformats.org/drawingml/2006/table">
            <a:tbl>
              <a:tblPr firstRow="1" bandRow="1">
                <a:tableStyleId>{5940675A-B579-460E-94D1-54222C63F5DA}</a:tableStyleId>
              </a:tblPr>
              <a:tblGrid>
                <a:gridCol w="821922"/>
                <a:gridCol w="821922"/>
                <a:gridCol w="821922"/>
                <a:gridCol w="821922"/>
              </a:tblGrid>
              <a:tr h="214017">
                <a:tc gridSpan="2">
                  <a:txBody>
                    <a:bodyPr/>
                    <a:lstStyle/>
                    <a:p>
                      <a:pPr algn="ctr"/>
                      <a:r>
                        <a:rPr lang="en-GB" sz="1100" b="1" dirty="0" smtClean="0"/>
                        <a:t>Zone 1</a:t>
                      </a:r>
                      <a:endParaRPr lang="en-GB" sz="1100" b="1" dirty="0"/>
                    </a:p>
                  </a:txBody>
                  <a:tcPr>
                    <a:lnB w="12700" cap="flat" cmpd="sng" algn="ctr">
                      <a:noFill/>
                      <a:prstDash val="solid"/>
                      <a:round/>
                      <a:headEnd type="none" w="med" len="med"/>
                      <a:tailEnd type="none" w="med" len="med"/>
                    </a:lnB>
                  </a:tcPr>
                </a:tc>
                <a:tc hMerge="1">
                  <a:txBody>
                    <a:bodyPr/>
                    <a:lstStyle/>
                    <a:p>
                      <a:endParaRPr lang="en-GB" sz="1200" dirty="0"/>
                    </a:p>
                  </a:txBody>
                  <a:tcPr/>
                </a:tc>
                <a:tc gridSpan="2">
                  <a:txBody>
                    <a:bodyPr/>
                    <a:lstStyle/>
                    <a:p>
                      <a:pPr algn="ctr"/>
                      <a:r>
                        <a:rPr lang="en-GB" sz="1100" b="1" dirty="0" smtClean="0"/>
                        <a:t>Zone 2</a:t>
                      </a:r>
                      <a:endParaRPr lang="en-GB" sz="1100" b="1" dirty="0"/>
                    </a:p>
                  </a:txBody>
                  <a:tcPr>
                    <a:lnB w="12700" cap="flat" cmpd="sng" algn="ctr">
                      <a:noFill/>
                      <a:prstDash val="solid"/>
                      <a:round/>
                      <a:headEnd type="none" w="med" len="med"/>
                      <a:tailEnd type="none" w="med" len="med"/>
                    </a:lnB>
                  </a:tcPr>
                </a:tc>
                <a:tc hMerge="1">
                  <a:txBody>
                    <a:bodyPr/>
                    <a:lstStyle/>
                    <a:p>
                      <a:endParaRPr lang="en-GB" sz="1200" dirty="0"/>
                    </a:p>
                  </a:txBody>
                  <a:tcPr/>
                </a:tc>
              </a:tr>
              <a:tr h="214017">
                <a:tc>
                  <a:txBody>
                    <a:bodyPr/>
                    <a:lstStyle/>
                    <a:p>
                      <a:pPr algn="ctr"/>
                      <a:r>
                        <a:rPr lang="en-GB" sz="1050" b="1" dirty="0" smtClean="0"/>
                        <a:t>Req.</a:t>
                      </a:r>
                      <a:endParaRPr lang="en-GB" sz="1050" b="1"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050" b="1" dirty="0" smtClean="0"/>
                        <a:t>3.0</a:t>
                      </a:r>
                      <a:endParaRPr lang="en-GB" sz="1050" b="1"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050" b="1" dirty="0" smtClean="0"/>
                        <a:t>Req.</a:t>
                      </a:r>
                      <a:endParaRPr lang="en-GB" sz="1050" b="1"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050" b="1" dirty="0" smtClean="0"/>
                        <a:t>2.0</a:t>
                      </a:r>
                      <a:endParaRPr lang="en-GB" sz="1050" b="1"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14017">
                <a:tc>
                  <a:txBody>
                    <a:bodyPr/>
                    <a:lstStyle/>
                    <a:p>
                      <a:r>
                        <a:rPr lang="en-GB" sz="1050" dirty="0" smtClean="0"/>
                        <a:t>Unit A</a:t>
                      </a:r>
                    </a:p>
                  </a:txBody>
                  <a:tcPr>
                    <a:lnT w="12700" cap="flat" cmpd="sng" algn="ctr">
                      <a:solidFill>
                        <a:schemeClr val="tx1"/>
                      </a:solidFill>
                      <a:prstDash val="solid"/>
                      <a:round/>
                      <a:headEnd type="none" w="med" len="med"/>
                      <a:tailEnd type="none" w="med" len="med"/>
                    </a:lnT>
                    <a:solidFill>
                      <a:schemeClr val="accent5"/>
                    </a:solidFill>
                  </a:tcPr>
                </a:tc>
                <a:tc>
                  <a:txBody>
                    <a:bodyPr/>
                    <a:lstStyle/>
                    <a:p>
                      <a:pPr algn="ctr"/>
                      <a:r>
                        <a:rPr lang="en-GB" sz="1050" dirty="0" smtClean="0"/>
                        <a:t>1.0</a:t>
                      </a:r>
                    </a:p>
                  </a:txBody>
                  <a:tcPr>
                    <a:lnT w="12700" cap="flat" cmpd="sng" algn="ctr">
                      <a:solidFill>
                        <a:schemeClr val="tx1"/>
                      </a:solidFill>
                      <a:prstDash val="solid"/>
                      <a:round/>
                      <a:headEnd type="none" w="med" len="med"/>
                      <a:tailEnd type="none" w="med" len="med"/>
                    </a:lnT>
                    <a:solidFill>
                      <a:schemeClr val="accent5"/>
                    </a:solidFill>
                  </a:tcPr>
                </a:tc>
                <a:tc>
                  <a:txBody>
                    <a:bodyPr/>
                    <a:lstStyle/>
                    <a:p>
                      <a:r>
                        <a:rPr lang="en-GB" sz="1050" dirty="0" smtClean="0"/>
                        <a:t>Unit B</a:t>
                      </a:r>
                      <a:endParaRPr lang="en-GB" sz="1050" dirty="0"/>
                    </a:p>
                  </a:txBody>
                  <a:tcPr>
                    <a:lnT w="12700" cap="flat" cmpd="sng" algn="ctr">
                      <a:solidFill>
                        <a:schemeClr val="tx1"/>
                      </a:solidFill>
                      <a:prstDash val="solid"/>
                      <a:round/>
                      <a:headEnd type="none" w="med" len="med"/>
                      <a:tailEnd type="none" w="med" len="med"/>
                    </a:lnT>
                    <a:solidFill>
                      <a:schemeClr val="accent5"/>
                    </a:solidFill>
                  </a:tcPr>
                </a:tc>
                <a:tc>
                  <a:txBody>
                    <a:bodyPr/>
                    <a:lstStyle/>
                    <a:p>
                      <a:pPr algn="ctr"/>
                      <a:r>
                        <a:rPr lang="en-GB" sz="1050" dirty="0" smtClean="0"/>
                        <a:t>1.0</a:t>
                      </a:r>
                      <a:endParaRPr lang="en-GB" sz="1050" dirty="0"/>
                    </a:p>
                  </a:txBody>
                  <a:tcPr>
                    <a:lnT w="12700" cap="flat" cmpd="sng" algn="ctr">
                      <a:solidFill>
                        <a:schemeClr val="tx1"/>
                      </a:solidFill>
                      <a:prstDash val="solid"/>
                      <a:round/>
                      <a:headEnd type="none" w="med" len="med"/>
                      <a:tailEnd type="none" w="med" len="med"/>
                    </a:lnT>
                    <a:solidFill>
                      <a:schemeClr val="accent5"/>
                    </a:solidFill>
                  </a:tcPr>
                </a:tc>
              </a:tr>
              <a:tr h="214017">
                <a:tc>
                  <a:txBody>
                    <a:bodyPr/>
                    <a:lstStyle/>
                    <a:p>
                      <a:r>
                        <a:rPr lang="en-GB" sz="1050" dirty="0" smtClean="0"/>
                        <a:t>Unit B</a:t>
                      </a:r>
                      <a:endParaRPr lang="en-GB" sz="1050" dirty="0"/>
                    </a:p>
                  </a:txBody>
                  <a:tcPr>
                    <a:solidFill>
                      <a:schemeClr val="accent5"/>
                    </a:solidFill>
                  </a:tcPr>
                </a:tc>
                <a:tc>
                  <a:txBody>
                    <a:bodyPr/>
                    <a:lstStyle/>
                    <a:p>
                      <a:pPr algn="ctr"/>
                      <a:r>
                        <a:rPr lang="en-GB" sz="1050" dirty="0" smtClean="0"/>
                        <a:t>1.0</a:t>
                      </a:r>
                      <a:endParaRPr lang="en-GB" sz="1050" dirty="0"/>
                    </a:p>
                  </a:txBody>
                  <a:tcPr>
                    <a:solidFill>
                      <a:schemeClr val="accent5"/>
                    </a:solidFill>
                  </a:tcPr>
                </a:tc>
                <a:tc>
                  <a:txBody>
                    <a:bodyPr/>
                    <a:lstStyle/>
                    <a:p>
                      <a:r>
                        <a:rPr lang="en-GB" sz="1050" dirty="0" smtClean="0"/>
                        <a:t>Unit D</a:t>
                      </a:r>
                      <a:endParaRPr lang="en-GB" sz="1050" dirty="0"/>
                    </a:p>
                  </a:txBody>
                  <a:tcPr>
                    <a:solidFill>
                      <a:schemeClr val="accent5"/>
                    </a:solidFill>
                  </a:tcPr>
                </a:tc>
                <a:tc>
                  <a:txBody>
                    <a:bodyPr/>
                    <a:lstStyle/>
                    <a:p>
                      <a:pPr algn="ctr"/>
                      <a:r>
                        <a:rPr lang="en-GB" sz="1050" dirty="0" smtClean="0"/>
                        <a:t>0.5</a:t>
                      </a:r>
                      <a:endParaRPr lang="en-GB" sz="1050" dirty="0"/>
                    </a:p>
                  </a:txBody>
                  <a:tcPr>
                    <a:solidFill>
                      <a:schemeClr val="accent5"/>
                    </a:solidFill>
                  </a:tcPr>
                </a:tc>
              </a:tr>
              <a:tr h="214017">
                <a:tc>
                  <a:txBody>
                    <a:bodyPr/>
                    <a:lstStyle/>
                    <a:p>
                      <a:r>
                        <a:rPr lang="en-GB" sz="1050" dirty="0" smtClean="0"/>
                        <a:t>Unit C</a:t>
                      </a:r>
                      <a:endParaRPr lang="en-GB" sz="1050" dirty="0"/>
                    </a:p>
                  </a:txBody>
                  <a:tcPr/>
                </a:tc>
                <a:tc>
                  <a:txBody>
                    <a:bodyPr/>
                    <a:lstStyle/>
                    <a:p>
                      <a:pPr algn="ctr"/>
                      <a:r>
                        <a:rPr lang="en-GB" sz="1050" dirty="0" smtClean="0"/>
                        <a:t>1.0</a:t>
                      </a:r>
                      <a:endParaRPr lang="en-GB" sz="1050" dirty="0"/>
                    </a:p>
                  </a:txBody>
                  <a:tcPr/>
                </a:tc>
                <a:tc>
                  <a:txBody>
                    <a:bodyPr/>
                    <a:lstStyle/>
                    <a:p>
                      <a:r>
                        <a:rPr lang="en-GB" sz="1050" dirty="0" smtClean="0"/>
                        <a:t>Unit</a:t>
                      </a:r>
                      <a:r>
                        <a:rPr lang="en-GB" sz="1050" baseline="0" dirty="0" smtClean="0"/>
                        <a:t> E</a:t>
                      </a:r>
                      <a:endParaRPr lang="en-GB" sz="1050" dirty="0"/>
                    </a:p>
                  </a:txBody>
                  <a:tcPr>
                    <a:solidFill>
                      <a:schemeClr val="accent5"/>
                    </a:solidFill>
                  </a:tcPr>
                </a:tc>
                <a:tc>
                  <a:txBody>
                    <a:bodyPr/>
                    <a:lstStyle/>
                    <a:p>
                      <a:pPr algn="ctr"/>
                      <a:r>
                        <a:rPr lang="en-GB" sz="1050" dirty="0" smtClean="0"/>
                        <a:t>0.5</a:t>
                      </a:r>
                      <a:endParaRPr lang="en-GB" sz="1050" dirty="0"/>
                    </a:p>
                  </a:txBody>
                  <a:tcPr>
                    <a:solidFill>
                      <a:schemeClr val="accent5"/>
                    </a:solidFill>
                  </a:tcPr>
                </a:tc>
              </a:tr>
              <a:tr h="214017">
                <a:tc>
                  <a:txBody>
                    <a:bodyPr/>
                    <a:lstStyle/>
                    <a:p>
                      <a:r>
                        <a:rPr lang="en-GB" sz="1050" dirty="0" smtClean="0"/>
                        <a:t>Unit D</a:t>
                      </a:r>
                      <a:endParaRPr lang="en-GB" sz="1050" dirty="0"/>
                    </a:p>
                  </a:txBody>
                  <a:tcPr>
                    <a:solidFill>
                      <a:schemeClr val="accent5"/>
                    </a:solidFill>
                  </a:tcPr>
                </a:tc>
                <a:tc>
                  <a:txBody>
                    <a:bodyPr/>
                    <a:lstStyle/>
                    <a:p>
                      <a:pPr algn="ctr"/>
                      <a:r>
                        <a:rPr lang="en-GB" sz="1050" dirty="0" smtClean="0"/>
                        <a:t>0.5</a:t>
                      </a:r>
                      <a:endParaRPr lang="en-GB" sz="1050" dirty="0"/>
                    </a:p>
                  </a:txBody>
                  <a:tcPr>
                    <a:solidFill>
                      <a:schemeClr val="accent5"/>
                    </a:solidFill>
                  </a:tcPr>
                </a:tc>
                <a:tc>
                  <a:txBody>
                    <a:bodyPr/>
                    <a:lstStyle/>
                    <a:p>
                      <a:r>
                        <a:rPr lang="en-GB" sz="1050" dirty="0" smtClean="0"/>
                        <a:t>Unit</a:t>
                      </a:r>
                      <a:r>
                        <a:rPr lang="en-GB" sz="1050" baseline="0" dirty="0" smtClean="0"/>
                        <a:t> F</a:t>
                      </a:r>
                      <a:endParaRPr lang="en-GB" sz="1050" dirty="0"/>
                    </a:p>
                  </a:txBody>
                  <a:tcPr/>
                </a:tc>
                <a:tc>
                  <a:txBody>
                    <a:bodyPr/>
                    <a:lstStyle/>
                    <a:p>
                      <a:pPr algn="ctr"/>
                      <a:r>
                        <a:rPr lang="en-GB" sz="1050" dirty="0" smtClean="0"/>
                        <a:t>1.0</a:t>
                      </a:r>
                      <a:endParaRPr lang="en-GB" sz="1050" dirty="0"/>
                    </a:p>
                  </a:txBody>
                  <a:tcPr/>
                </a:tc>
              </a:tr>
              <a:tr h="214017">
                <a:tc>
                  <a:txBody>
                    <a:bodyPr/>
                    <a:lstStyle/>
                    <a:p>
                      <a:r>
                        <a:rPr lang="en-GB" sz="1050" dirty="0" smtClean="0"/>
                        <a:t>Unit E</a:t>
                      </a:r>
                      <a:endParaRPr lang="en-GB" sz="1050" dirty="0"/>
                    </a:p>
                  </a:txBody>
                  <a:tcPr>
                    <a:solidFill>
                      <a:schemeClr val="accent5"/>
                    </a:solidFill>
                  </a:tcPr>
                </a:tc>
                <a:tc>
                  <a:txBody>
                    <a:bodyPr/>
                    <a:lstStyle/>
                    <a:p>
                      <a:pPr algn="ctr"/>
                      <a:r>
                        <a:rPr lang="en-GB" sz="1050" dirty="0" smtClean="0"/>
                        <a:t>0.5</a:t>
                      </a:r>
                      <a:endParaRPr lang="en-GB" sz="1050" dirty="0"/>
                    </a:p>
                  </a:txBody>
                  <a:tcPr>
                    <a:solidFill>
                      <a:schemeClr val="accent5"/>
                    </a:solidFill>
                  </a:tcPr>
                </a:tc>
                <a:tc>
                  <a:txBody>
                    <a:bodyPr/>
                    <a:lstStyle/>
                    <a:p>
                      <a:r>
                        <a:rPr lang="en-GB" sz="1050" dirty="0" smtClean="0"/>
                        <a:t>Unit G</a:t>
                      </a:r>
                      <a:endParaRPr lang="en-GB" sz="1050" dirty="0"/>
                    </a:p>
                  </a:txBody>
                  <a:tcPr/>
                </a:tc>
                <a:tc>
                  <a:txBody>
                    <a:bodyPr/>
                    <a:lstStyle/>
                    <a:p>
                      <a:pPr algn="ctr"/>
                      <a:r>
                        <a:rPr lang="en-GB" sz="1050" dirty="0" smtClean="0"/>
                        <a:t>1.0</a:t>
                      </a:r>
                      <a:endParaRPr lang="en-GB" sz="1050" dirty="0"/>
                    </a:p>
                  </a:txBody>
                  <a:tcPr/>
                </a:tc>
              </a:tr>
            </a:tbl>
          </a:graphicData>
        </a:graphic>
      </p:graphicFrame>
      <p:sp>
        <p:nvSpPr>
          <p:cNvPr id="19" name="Freeform 18"/>
          <p:cNvSpPr/>
          <p:nvPr/>
        </p:nvSpPr>
        <p:spPr bwMode="auto">
          <a:xfrm>
            <a:off x="1055716" y="2360815"/>
            <a:ext cx="1055717" cy="660045"/>
          </a:xfrm>
          <a:custGeom>
            <a:avLst/>
            <a:gdLst>
              <a:gd name="connsiteX0" fmla="*/ 0 w 1055717"/>
              <a:gd name="connsiteY0" fmla="*/ 0 h 660045"/>
              <a:gd name="connsiteX1" fmla="*/ 349135 w 1055717"/>
              <a:gd name="connsiteY1" fmla="*/ 606829 h 660045"/>
              <a:gd name="connsiteX2" fmla="*/ 1055717 w 1055717"/>
              <a:gd name="connsiteY2" fmla="*/ 590203 h 660045"/>
            </a:gdLst>
            <a:ahLst/>
            <a:cxnLst>
              <a:cxn ang="0">
                <a:pos x="connsiteX0" y="connsiteY0"/>
              </a:cxn>
              <a:cxn ang="0">
                <a:pos x="connsiteX1" y="connsiteY1"/>
              </a:cxn>
              <a:cxn ang="0">
                <a:pos x="connsiteX2" y="connsiteY2"/>
              </a:cxn>
            </a:cxnLst>
            <a:rect l="l" t="t" r="r" b="b"/>
            <a:pathLst>
              <a:path w="1055717" h="660045">
                <a:moveTo>
                  <a:pt x="0" y="0"/>
                </a:moveTo>
                <a:cubicBezTo>
                  <a:pt x="86591" y="254231"/>
                  <a:pt x="173182" y="508462"/>
                  <a:pt x="349135" y="606829"/>
                </a:cubicBezTo>
                <a:cubicBezTo>
                  <a:pt x="525088" y="705196"/>
                  <a:pt x="790402" y="647699"/>
                  <a:pt x="1055717" y="590203"/>
                </a:cubicBezTo>
              </a:path>
            </a:pathLst>
          </a:custGeom>
          <a:noFill/>
          <a:ln w="28575" cap="flat" cmpd="sng" algn="ctr">
            <a:solidFill>
              <a:schemeClr val="tx2"/>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800" b="1" i="0" u="none" strike="noStrike" cap="none" normalizeH="0" baseline="0" smtClean="0">
              <a:ln>
                <a:noFill/>
              </a:ln>
              <a:solidFill>
                <a:srgbClr val="0079C1"/>
              </a:solidFill>
              <a:effectLst/>
              <a:latin typeface="Arial" charset="0"/>
              <a:ea typeface="ＭＳ Ｐゴシック" pitchFamily="48" charset="-128"/>
            </a:endParaRPr>
          </a:p>
        </p:txBody>
      </p:sp>
      <p:sp>
        <p:nvSpPr>
          <p:cNvPr id="21" name="Freeform 20"/>
          <p:cNvSpPr/>
          <p:nvPr/>
        </p:nvSpPr>
        <p:spPr bwMode="auto">
          <a:xfrm rot="21388288">
            <a:off x="4327888" y="3451654"/>
            <a:ext cx="546870" cy="749342"/>
          </a:xfrm>
          <a:custGeom>
            <a:avLst/>
            <a:gdLst>
              <a:gd name="connsiteX0" fmla="*/ 0 w 821903"/>
              <a:gd name="connsiteY0" fmla="*/ 681644 h 681644"/>
              <a:gd name="connsiteX1" fmla="*/ 781396 w 821903"/>
              <a:gd name="connsiteY1" fmla="*/ 540328 h 681644"/>
              <a:gd name="connsiteX2" fmla="*/ 640080 w 821903"/>
              <a:gd name="connsiteY2" fmla="*/ 0 h 681644"/>
              <a:gd name="connsiteX0" fmla="*/ 0 w 861046"/>
              <a:gd name="connsiteY0" fmla="*/ 681644 h 682208"/>
              <a:gd name="connsiteX1" fmla="*/ 781396 w 861046"/>
              <a:gd name="connsiteY1" fmla="*/ 540328 h 682208"/>
              <a:gd name="connsiteX2" fmla="*/ 640080 w 861046"/>
              <a:gd name="connsiteY2" fmla="*/ 0 h 682208"/>
              <a:gd name="connsiteX0" fmla="*/ 0 w 843563"/>
              <a:gd name="connsiteY0" fmla="*/ 681644 h 681644"/>
              <a:gd name="connsiteX1" fmla="*/ 781396 w 843563"/>
              <a:gd name="connsiteY1" fmla="*/ 540328 h 681644"/>
              <a:gd name="connsiteX2" fmla="*/ 640080 w 843563"/>
              <a:gd name="connsiteY2" fmla="*/ 0 h 681644"/>
            </a:gdLst>
            <a:ahLst/>
            <a:cxnLst>
              <a:cxn ang="0">
                <a:pos x="connsiteX0" y="connsiteY0"/>
              </a:cxn>
              <a:cxn ang="0">
                <a:pos x="connsiteX1" y="connsiteY1"/>
              </a:cxn>
              <a:cxn ang="0">
                <a:pos x="connsiteX2" y="connsiteY2"/>
              </a:cxn>
            </a:cxnLst>
            <a:rect l="l" t="t" r="r" b="b"/>
            <a:pathLst>
              <a:path w="843563" h="681644">
                <a:moveTo>
                  <a:pt x="0" y="681644"/>
                </a:moveTo>
                <a:cubicBezTo>
                  <a:pt x="337358" y="667789"/>
                  <a:pt x="624790" y="705547"/>
                  <a:pt x="781396" y="540328"/>
                </a:cubicBezTo>
                <a:cubicBezTo>
                  <a:pt x="938002" y="375109"/>
                  <a:pt x="764078" y="213360"/>
                  <a:pt x="640080" y="0"/>
                </a:cubicBezTo>
              </a:path>
            </a:pathLst>
          </a:custGeom>
          <a:noFill/>
          <a:ln w="28575" cap="flat" cmpd="sng" algn="ctr">
            <a:solidFill>
              <a:schemeClr val="accent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800" b="1" i="0" u="none" strike="noStrike" cap="none" normalizeH="0" baseline="0" smtClean="0">
              <a:ln>
                <a:noFill/>
              </a:ln>
              <a:solidFill>
                <a:srgbClr val="0079C1"/>
              </a:solidFill>
              <a:effectLst/>
              <a:latin typeface="Arial" charset="0"/>
              <a:ea typeface="ＭＳ Ｐゴシック" pitchFamily="48" charset="-128"/>
            </a:endParaRPr>
          </a:p>
        </p:txBody>
      </p:sp>
      <p:sp>
        <p:nvSpPr>
          <p:cNvPr id="22" name="Freeform 21"/>
          <p:cNvSpPr/>
          <p:nvPr/>
        </p:nvSpPr>
        <p:spPr bwMode="auto">
          <a:xfrm>
            <a:off x="7380312" y="3284984"/>
            <a:ext cx="410811" cy="894754"/>
          </a:xfrm>
          <a:custGeom>
            <a:avLst/>
            <a:gdLst>
              <a:gd name="connsiteX0" fmla="*/ 216131 w 381759"/>
              <a:gd name="connsiteY0" fmla="*/ 781396 h 781396"/>
              <a:gd name="connsiteX1" fmla="*/ 374073 w 381759"/>
              <a:gd name="connsiteY1" fmla="*/ 332509 h 781396"/>
              <a:gd name="connsiteX2" fmla="*/ 0 w 381759"/>
              <a:gd name="connsiteY2" fmla="*/ 0 h 781396"/>
              <a:gd name="connsiteX0" fmla="*/ 216131 w 383642"/>
              <a:gd name="connsiteY0" fmla="*/ 781396 h 781396"/>
              <a:gd name="connsiteX1" fmla="*/ 374073 w 383642"/>
              <a:gd name="connsiteY1" fmla="*/ 332509 h 781396"/>
              <a:gd name="connsiteX2" fmla="*/ 0 w 383642"/>
              <a:gd name="connsiteY2" fmla="*/ 0 h 781396"/>
            </a:gdLst>
            <a:ahLst/>
            <a:cxnLst>
              <a:cxn ang="0">
                <a:pos x="connsiteX0" y="connsiteY0"/>
              </a:cxn>
              <a:cxn ang="0">
                <a:pos x="connsiteX1" y="connsiteY1"/>
              </a:cxn>
              <a:cxn ang="0">
                <a:pos x="connsiteX2" y="connsiteY2"/>
              </a:cxn>
            </a:cxnLst>
            <a:rect l="l" t="t" r="r" b="b"/>
            <a:pathLst>
              <a:path w="383642" h="781396">
                <a:moveTo>
                  <a:pt x="216131" y="781396"/>
                </a:moveTo>
                <a:cubicBezTo>
                  <a:pt x="313113" y="622069"/>
                  <a:pt x="415843" y="529244"/>
                  <a:pt x="374073" y="332509"/>
                </a:cubicBezTo>
                <a:cubicBezTo>
                  <a:pt x="332303" y="135774"/>
                  <a:pt x="169025" y="101138"/>
                  <a:pt x="0" y="0"/>
                </a:cubicBezTo>
              </a:path>
            </a:pathLst>
          </a:custGeom>
          <a:noFill/>
          <a:ln w="28575" cap="flat" cmpd="sng" algn="ctr">
            <a:solidFill>
              <a:schemeClr val="accent2"/>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800" b="1" i="0" u="none" strike="noStrike" cap="none" normalizeH="0" baseline="0" smtClean="0">
              <a:ln>
                <a:noFill/>
              </a:ln>
              <a:solidFill>
                <a:srgbClr val="0079C1"/>
              </a:solidFill>
              <a:effectLst/>
              <a:latin typeface="Arial" charset="0"/>
              <a:ea typeface="ＭＳ Ｐゴシック" pitchFamily="48" charset="-128"/>
            </a:endParaRPr>
          </a:p>
        </p:txBody>
      </p:sp>
    </p:spTree>
    <p:extLst>
      <p:ext uri="{BB962C8B-B14F-4D97-AF65-F5344CB8AC3E}">
        <p14:creationId xmlns:p14="http://schemas.microsoft.com/office/powerpoint/2010/main" val="11039872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 name="Straight Connector 47"/>
          <p:cNvCxnSpPr/>
          <p:nvPr/>
        </p:nvCxnSpPr>
        <p:spPr bwMode="auto">
          <a:xfrm>
            <a:off x="5481612" y="2281658"/>
            <a:ext cx="0" cy="674504"/>
          </a:xfrm>
          <a:prstGeom prst="line">
            <a:avLst/>
          </a:prstGeom>
          <a:solidFill>
            <a:schemeClr val="accent1"/>
          </a:solidFill>
          <a:ln w="28575" cap="flat" cmpd="sng" algn="ctr">
            <a:solidFill>
              <a:schemeClr val="accent1"/>
            </a:solidFill>
            <a:prstDash val="solid"/>
            <a:round/>
            <a:headEnd type="none" w="med" len="med"/>
            <a:tailEnd type="none" w="med" len="med"/>
          </a:ln>
          <a:effectLst/>
        </p:spPr>
      </p:cxnSp>
      <p:cxnSp>
        <p:nvCxnSpPr>
          <p:cNvPr id="51" name="Straight Connector 50"/>
          <p:cNvCxnSpPr/>
          <p:nvPr/>
        </p:nvCxnSpPr>
        <p:spPr bwMode="auto">
          <a:xfrm>
            <a:off x="7285280" y="2281658"/>
            <a:ext cx="0" cy="674504"/>
          </a:xfrm>
          <a:prstGeom prst="line">
            <a:avLst/>
          </a:prstGeom>
          <a:solidFill>
            <a:schemeClr val="accent1"/>
          </a:solidFill>
          <a:ln w="28575" cap="flat" cmpd="sng" algn="ctr">
            <a:solidFill>
              <a:schemeClr val="accent2"/>
            </a:solidFill>
            <a:prstDash val="solid"/>
            <a:round/>
            <a:headEnd type="none" w="med" len="med"/>
            <a:tailEnd type="none" w="med" len="med"/>
          </a:ln>
          <a:effectLst/>
        </p:spPr>
      </p:cxnSp>
      <p:sp>
        <p:nvSpPr>
          <p:cNvPr id="2" name="Title 1"/>
          <p:cNvSpPr>
            <a:spLocks noGrp="1"/>
          </p:cNvSpPr>
          <p:nvPr>
            <p:ph type="title"/>
          </p:nvPr>
        </p:nvSpPr>
        <p:spPr/>
        <p:txBody>
          <a:bodyPr/>
          <a:lstStyle/>
          <a:p>
            <a:r>
              <a:rPr lang="en-GB" dirty="0"/>
              <a:t>Cost of RoCoF Constraint</a:t>
            </a:r>
          </a:p>
        </p:txBody>
      </p:sp>
      <p:sp>
        <p:nvSpPr>
          <p:cNvPr id="3" name="Slide Number Placeholder 2"/>
          <p:cNvSpPr>
            <a:spLocks noGrp="1"/>
          </p:cNvSpPr>
          <p:nvPr>
            <p:ph type="sldNum" sz="quarter" idx="12"/>
          </p:nvPr>
        </p:nvSpPr>
        <p:spPr/>
        <p:txBody>
          <a:bodyPr/>
          <a:lstStyle/>
          <a:p>
            <a:pPr>
              <a:defRPr/>
            </a:pPr>
            <a:endParaRPr lang="en-US" smtClean="0">
              <a:solidFill>
                <a:srgbClr val="000000"/>
              </a:solidFill>
            </a:endParaRPr>
          </a:p>
          <a:p>
            <a:pPr>
              <a:defRPr/>
            </a:pPr>
            <a:fld id="{D281D911-8899-440F-9380-9AC13483A766}" type="slidenum">
              <a:rPr lang="en-US" smtClean="0">
                <a:solidFill>
                  <a:srgbClr val="000000"/>
                </a:solidFill>
              </a:rPr>
              <a:pPr>
                <a:defRPr/>
              </a:pPr>
              <a:t>5</a:t>
            </a:fld>
            <a:endParaRPr lang="en-US">
              <a:solidFill>
                <a:srgbClr val="000000"/>
              </a:solidFill>
            </a:endParaRPr>
          </a:p>
        </p:txBody>
      </p:sp>
      <p:grpSp>
        <p:nvGrpSpPr>
          <p:cNvPr id="4" name="Group 3"/>
          <p:cNvGrpSpPr/>
          <p:nvPr/>
        </p:nvGrpSpPr>
        <p:grpSpPr>
          <a:xfrm>
            <a:off x="2051720" y="3026672"/>
            <a:ext cx="5400600" cy="648072"/>
            <a:chOff x="2519015" y="5085184"/>
            <a:chExt cx="5400600" cy="648072"/>
          </a:xfrm>
        </p:grpSpPr>
        <p:sp>
          <p:nvSpPr>
            <p:cNvPr id="5" name="Chevron 4"/>
            <p:cNvSpPr/>
            <p:nvPr/>
          </p:nvSpPr>
          <p:spPr bwMode="auto">
            <a:xfrm>
              <a:off x="2519015" y="5085184"/>
              <a:ext cx="1800200" cy="648072"/>
            </a:xfrm>
            <a:prstGeom prst="chevron">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fontAlgn="base">
                <a:spcBef>
                  <a:spcPct val="0"/>
                </a:spcBef>
                <a:spcAft>
                  <a:spcPct val="0"/>
                </a:spcAft>
              </a:pPr>
              <a:r>
                <a:rPr lang="en-GB" sz="1600" b="1" dirty="0" smtClean="0">
                  <a:solidFill>
                    <a:schemeClr val="bg1"/>
                  </a:solidFill>
                  <a:latin typeface="Arial" charset="0"/>
                  <a:ea typeface="ＭＳ Ｐゴシック" pitchFamily="48" charset="-128"/>
                </a:rPr>
                <a:t>Thermal</a:t>
              </a:r>
              <a:endParaRPr lang="en-GB" sz="1600" b="1" dirty="0">
                <a:solidFill>
                  <a:schemeClr val="bg1"/>
                </a:solidFill>
                <a:latin typeface="Arial" charset="0"/>
                <a:ea typeface="ＭＳ Ｐゴシック" pitchFamily="48" charset="-128"/>
              </a:endParaRPr>
            </a:p>
          </p:txBody>
        </p:sp>
        <p:sp>
          <p:nvSpPr>
            <p:cNvPr id="6" name="Chevron 5"/>
            <p:cNvSpPr/>
            <p:nvPr/>
          </p:nvSpPr>
          <p:spPr bwMode="auto">
            <a:xfrm>
              <a:off x="4319215" y="5085184"/>
              <a:ext cx="1800200" cy="648072"/>
            </a:xfrm>
            <a:prstGeom prst="chevron">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fontAlgn="base">
                <a:spcBef>
                  <a:spcPct val="0"/>
                </a:spcBef>
                <a:spcAft>
                  <a:spcPct val="0"/>
                </a:spcAft>
              </a:pPr>
              <a:r>
                <a:rPr lang="en-GB" sz="1600" b="1" dirty="0" smtClean="0">
                  <a:solidFill>
                    <a:schemeClr val="bg1"/>
                  </a:solidFill>
                  <a:latin typeface="Arial" charset="0"/>
                  <a:ea typeface="ＭＳ Ｐゴシック" pitchFamily="48" charset="-128"/>
                </a:rPr>
                <a:t>Voltage</a:t>
              </a:r>
              <a:endParaRPr lang="en-GB" sz="1600" b="1" dirty="0">
                <a:solidFill>
                  <a:schemeClr val="bg1"/>
                </a:solidFill>
                <a:latin typeface="Arial" charset="0"/>
                <a:ea typeface="ＭＳ Ｐゴシック" pitchFamily="48" charset="-128"/>
              </a:endParaRPr>
            </a:p>
          </p:txBody>
        </p:sp>
        <p:sp>
          <p:nvSpPr>
            <p:cNvPr id="7" name="Chevron 6"/>
            <p:cNvSpPr/>
            <p:nvPr/>
          </p:nvSpPr>
          <p:spPr bwMode="auto">
            <a:xfrm>
              <a:off x="6119415" y="5085184"/>
              <a:ext cx="1800200" cy="648072"/>
            </a:xfrm>
            <a:prstGeom prst="chevron">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fontAlgn="base">
                <a:spcBef>
                  <a:spcPct val="0"/>
                </a:spcBef>
                <a:spcAft>
                  <a:spcPct val="0"/>
                </a:spcAft>
              </a:pPr>
              <a:r>
                <a:rPr lang="en-GB" sz="1600" b="1" dirty="0" smtClean="0">
                  <a:solidFill>
                    <a:schemeClr val="bg1"/>
                  </a:solidFill>
                  <a:latin typeface="Arial" charset="0"/>
                  <a:ea typeface="ＭＳ Ｐゴシック" pitchFamily="48" charset="-128"/>
                </a:rPr>
                <a:t>Loss limit</a:t>
              </a:r>
              <a:endParaRPr lang="en-GB" sz="1600" b="1" dirty="0">
                <a:solidFill>
                  <a:schemeClr val="bg1"/>
                </a:solidFill>
                <a:latin typeface="Arial" charset="0"/>
                <a:ea typeface="ＭＳ Ｐゴシック" pitchFamily="48" charset="-128"/>
              </a:endParaRPr>
            </a:p>
          </p:txBody>
        </p:sp>
      </p:grpSp>
      <p:cxnSp>
        <p:nvCxnSpPr>
          <p:cNvPr id="24" name="Straight Connector 23"/>
          <p:cNvCxnSpPr/>
          <p:nvPr/>
        </p:nvCxnSpPr>
        <p:spPr bwMode="auto">
          <a:xfrm>
            <a:off x="5487106" y="3674744"/>
            <a:ext cx="0" cy="0"/>
          </a:xfrm>
          <a:prstGeom prst="line">
            <a:avLst/>
          </a:prstGeom>
          <a:solidFill>
            <a:schemeClr val="accent1"/>
          </a:solidFill>
          <a:ln w="28575" cap="flat" cmpd="sng" algn="ctr">
            <a:solidFill>
              <a:schemeClr val="accent1"/>
            </a:solidFill>
            <a:prstDash val="solid"/>
            <a:round/>
            <a:headEnd type="none" w="med" len="med"/>
            <a:tailEnd type="none" w="med" len="med"/>
          </a:ln>
          <a:effectLst/>
        </p:spPr>
      </p:cxnSp>
      <p:sp>
        <p:nvSpPr>
          <p:cNvPr id="30" name="Freeform 29"/>
          <p:cNvSpPr/>
          <p:nvPr/>
        </p:nvSpPr>
        <p:spPr bwMode="auto">
          <a:xfrm>
            <a:off x="5480933" y="2808540"/>
            <a:ext cx="334080" cy="1081087"/>
          </a:xfrm>
          <a:custGeom>
            <a:avLst/>
            <a:gdLst>
              <a:gd name="connsiteX0" fmla="*/ 705 w 334080"/>
              <a:gd name="connsiteY0" fmla="*/ 0 h 1081087"/>
              <a:gd name="connsiteX1" fmla="*/ 705 w 334080"/>
              <a:gd name="connsiteY1" fmla="*/ 219075 h 1081087"/>
              <a:gd name="connsiteX2" fmla="*/ 334080 w 334080"/>
              <a:gd name="connsiteY2" fmla="*/ 552450 h 1081087"/>
              <a:gd name="connsiteX3" fmla="*/ 3086 w 334080"/>
              <a:gd name="connsiteY3" fmla="*/ 866775 h 1081087"/>
              <a:gd name="connsiteX4" fmla="*/ 705 w 334080"/>
              <a:gd name="connsiteY4" fmla="*/ 1081087 h 1081087"/>
              <a:gd name="connsiteX0" fmla="*/ 705 w 334080"/>
              <a:gd name="connsiteY0" fmla="*/ 0 h 1081087"/>
              <a:gd name="connsiteX1" fmla="*/ 705 w 334080"/>
              <a:gd name="connsiteY1" fmla="*/ 219075 h 1081087"/>
              <a:gd name="connsiteX2" fmla="*/ 334080 w 334080"/>
              <a:gd name="connsiteY2" fmla="*/ 552450 h 1081087"/>
              <a:gd name="connsiteX3" fmla="*/ 3086 w 334080"/>
              <a:gd name="connsiteY3" fmla="*/ 866775 h 1081087"/>
              <a:gd name="connsiteX4" fmla="*/ 705 w 334080"/>
              <a:gd name="connsiteY4" fmla="*/ 1081087 h 10810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4080" h="1081087">
                <a:moveTo>
                  <a:pt x="705" y="0"/>
                </a:moveTo>
                <a:cubicBezTo>
                  <a:pt x="705" y="52189"/>
                  <a:pt x="-882" y="104378"/>
                  <a:pt x="705" y="219075"/>
                </a:cubicBezTo>
                <a:cubicBezTo>
                  <a:pt x="111830" y="330200"/>
                  <a:pt x="209065" y="434975"/>
                  <a:pt x="334080" y="552450"/>
                </a:cubicBezTo>
                <a:cubicBezTo>
                  <a:pt x="223749" y="657225"/>
                  <a:pt x="68174" y="790575"/>
                  <a:pt x="3086" y="866775"/>
                </a:cubicBezTo>
                <a:cubicBezTo>
                  <a:pt x="3086" y="866775"/>
                  <a:pt x="1499" y="1009650"/>
                  <a:pt x="705" y="1081087"/>
                </a:cubicBezTo>
              </a:path>
            </a:pathLst>
          </a:custGeom>
          <a:noFill/>
          <a:ln w="28575" cap="flat" cmpd="sng" algn="ctr">
            <a:solidFill>
              <a:schemeClr val="accent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800" b="1" i="0" u="none" strike="noStrike" cap="none" normalizeH="0" baseline="0" smtClean="0">
              <a:ln>
                <a:noFill/>
              </a:ln>
              <a:solidFill>
                <a:srgbClr val="0079C1"/>
              </a:solidFill>
              <a:effectLst/>
              <a:latin typeface="Arial" charset="0"/>
              <a:ea typeface="ＭＳ Ｐゴシック" pitchFamily="48" charset="-128"/>
            </a:endParaRPr>
          </a:p>
        </p:txBody>
      </p:sp>
      <p:sp>
        <p:nvSpPr>
          <p:cNvPr id="31" name="Freeform 30"/>
          <p:cNvSpPr/>
          <p:nvPr/>
        </p:nvSpPr>
        <p:spPr bwMode="auto">
          <a:xfrm>
            <a:off x="7285280" y="2808540"/>
            <a:ext cx="334080" cy="1081087"/>
          </a:xfrm>
          <a:custGeom>
            <a:avLst/>
            <a:gdLst>
              <a:gd name="connsiteX0" fmla="*/ 705 w 334080"/>
              <a:gd name="connsiteY0" fmla="*/ 0 h 1081087"/>
              <a:gd name="connsiteX1" fmla="*/ 705 w 334080"/>
              <a:gd name="connsiteY1" fmla="*/ 219075 h 1081087"/>
              <a:gd name="connsiteX2" fmla="*/ 334080 w 334080"/>
              <a:gd name="connsiteY2" fmla="*/ 552450 h 1081087"/>
              <a:gd name="connsiteX3" fmla="*/ 3086 w 334080"/>
              <a:gd name="connsiteY3" fmla="*/ 866775 h 1081087"/>
              <a:gd name="connsiteX4" fmla="*/ 705 w 334080"/>
              <a:gd name="connsiteY4" fmla="*/ 1081087 h 1081087"/>
              <a:gd name="connsiteX0" fmla="*/ 705 w 334080"/>
              <a:gd name="connsiteY0" fmla="*/ 0 h 1081087"/>
              <a:gd name="connsiteX1" fmla="*/ 705 w 334080"/>
              <a:gd name="connsiteY1" fmla="*/ 219075 h 1081087"/>
              <a:gd name="connsiteX2" fmla="*/ 334080 w 334080"/>
              <a:gd name="connsiteY2" fmla="*/ 552450 h 1081087"/>
              <a:gd name="connsiteX3" fmla="*/ 3086 w 334080"/>
              <a:gd name="connsiteY3" fmla="*/ 866775 h 1081087"/>
              <a:gd name="connsiteX4" fmla="*/ 705 w 334080"/>
              <a:gd name="connsiteY4" fmla="*/ 1081087 h 10810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4080" h="1081087">
                <a:moveTo>
                  <a:pt x="705" y="0"/>
                </a:moveTo>
                <a:cubicBezTo>
                  <a:pt x="705" y="52189"/>
                  <a:pt x="-882" y="104378"/>
                  <a:pt x="705" y="219075"/>
                </a:cubicBezTo>
                <a:cubicBezTo>
                  <a:pt x="111830" y="330200"/>
                  <a:pt x="209065" y="434975"/>
                  <a:pt x="334080" y="552450"/>
                </a:cubicBezTo>
                <a:cubicBezTo>
                  <a:pt x="223749" y="657225"/>
                  <a:pt x="68174" y="790575"/>
                  <a:pt x="3086" y="866775"/>
                </a:cubicBezTo>
                <a:cubicBezTo>
                  <a:pt x="3086" y="866775"/>
                  <a:pt x="1499" y="1009650"/>
                  <a:pt x="705" y="1081087"/>
                </a:cubicBezTo>
              </a:path>
            </a:pathLst>
          </a:custGeom>
          <a:noFill/>
          <a:ln w="28575" cap="flat" cmpd="sng" algn="ctr">
            <a:solidFill>
              <a:schemeClr val="accent2"/>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800" b="1" i="0" u="none" strike="noStrike" cap="none" normalizeH="0" baseline="0" smtClean="0">
              <a:ln>
                <a:noFill/>
              </a:ln>
              <a:solidFill>
                <a:srgbClr val="0079C1"/>
              </a:solidFill>
              <a:effectLst/>
              <a:latin typeface="Arial" charset="0"/>
              <a:ea typeface="ＭＳ Ｐゴシック" pitchFamily="48" charset="-128"/>
            </a:endParaRPr>
          </a:p>
        </p:txBody>
      </p:sp>
      <p:sp>
        <p:nvSpPr>
          <p:cNvPr id="32" name="Right Brace 31"/>
          <p:cNvSpPr/>
          <p:nvPr/>
        </p:nvSpPr>
        <p:spPr bwMode="auto">
          <a:xfrm rot="5400000">
            <a:off x="6236003" y="3855778"/>
            <a:ext cx="288032" cy="1798173"/>
          </a:xfrm>
          <a:prstGeom prst="rightBrace">
            <a:avLst>
              <a:gd name="adj1" fmla="val 63889"/>
              <a:gd name="adj2" fmla="val 50000"/>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800" b="1" i="0" u="none" strike="noStrike" cap="none" normalizeH="0" baseline="0" smtClean="0">
              <a:ln>
                <a:noFill/>
              </a:ln>
              <a:solidFill>
                <a:srgbClr val="0079C1"/>
              </a:solidFill>
              <a:effectLst/>
              <a:latin typeface="Arial" charset="0"/>
              <a:ea typeface="ＭＳ Ｐゴシック" pitchFamily="48" charset="-128"/>
            </a:endParaRPr>
          </a:p>
        </p:txBody>
      </p:sp>
      <p:sp>
        <p:nvSpPr>
          <p:cNvPr id="34" name="TextBox 33"/>
          <p:cNvSpPr txBox="1"/>
          <p:nvPr/>
        </p:nvSpPr>
        <p:spPr>
          <a:xfrm>
            <a:off x="4675124" y="3934250"/>
            <a:ext cx="1623964" cy="523220"/>
          </a:xfrm>
          <a:prstGeom prst="rect">
            <a:avLst/>
          </a:prstGeom>
          <a:noFill/>
        </p:spPr>
        <p:txBody>
          <a:bodyPr wrap="square" rtlCol="0">
            <a:spAutoFit/>
          </a:bodyPr>
          <a:lstStyle>
            <a:defPPr>
              <a:defRPr lang="en-US"/>
            </a:defPPr>
            <a:lvl1pPr algn="ctr">
              <a:defRPr sz="1400"/>
            </a:lvl1pPr>
          </a:lstStyle>
          <a:p>
            <a:r>
              <a:rPr lang="en-GB" b="1" dirty="0"/>
              <a:t>Constraint costs</a:t>
            </a:r>
          </a:p>
          <a:p>
            <a:r>
              <a:rPr lang="en-GB" i="1" dirty="0" smtClean="0"/>
              <a:t>... + Volts</a:t>
            </a:r>
            <a:endParaRPr lang="en-GB" i="1" dirty="0"/>
          </a:p>
        </p:txBody>
      </p:sp>
      <p:sp>
        <p:nvSpPr>
          <p:cNvPr id="35" name="TextBox 34"/>
          <p:cNvSpPr txBox="1"/>
          <p:nvPr/>
        </p:nvSpPr>
        <p:spPr>
          <a:xfrm>
            <a:off x="6475324" y="3915041"/>
            <a:ext cx="1616804" cy="523220"/>
          </a:xfrm>
          <a:prstGeom prst="rect">
            <a:avLst/>
          </a:prstGeom>
          <a:noFill/>
        </p:spPr>
        <p:txBody>
          <a:bodyPr wrap="square" rtlCol="0">
            <a:spAutoFit/>
          </a:bodyPr>
          <a:lstStyle>
            <a:defPPr>
              <a:defRPr lang="en-US"/>
            </a:defPPr>
            <a:lvl1pPr algn="ctr">
              <a:defRPr sz="1400"/>
            </a:lvl1pPr>
          </a:lstStyle>
          <a:p>
            <a:r>
              <a:rPr lang="en-GB" b="1" dirty="0"/>
              <a:t>Constraint costs</a:t>
            </a:r>
          </a:p>
          <a:p>
            <a:r>
              <a:rPr lang="en-GB" i="1" dirty="0" smtClean="0"/>
              <a:t>... + RoCoF</a:t>
            </a:r>
            <a:endParaRPr lang="en-GB" i="1" dirty="0"/>
          </a:p>
        </p:txBody>
      </p:sp>
      <p:sp>
        <p:nvSpPr>
          <p:cNvPr id="36" name="TextBox 35"/>
          <p:cNvSpPr txBox="1"/>
          <p:nvPr/>
        </p:nvSpPr>
        <p:spPr>
          <a:xfrm>
            <a:off x="4499992" y="5025950"/>
            <a:ext cx="3767440" cy="923330"/>
          </a:xfrm>
          <a:prstGeom prst="rect">
            <a:avLst/>
          </a:prstGeom>
          <a:noFill/>
        </p:spPr>
        <p:txBody>
          <a:bodyPr wrap="square" rtlCol="0">
            <a:spAutoFit/>
          </a:bodyPr>
          <a:lstStyle/>
          <a:p>
            <a:pPr algn="ctr"/>
            <a:r>
              <a:rPr lang="en-GB" dirty="0" smtClean="0"/>
              <a:t>The difference between these two constraint cost totals is the cost of the ‘RoCoF Constraint’</a:t>
            </a:r>
            <a:endParaRPr lang="en-GB" dirty="0"/>
          </a:p>
        </p:txBody>
      </p:sp>
      <p:sp>
        <p:nvSpPr>
          <p:cNvPr id="37" name="TextBox 36"/>
          <p:cNvSpPr txBox="1"/>
          <p:nvPr/>
        </p:nvSpPr>
        <p:spPr>
          <a:xfrm>
            <a:off x="289328" y="1628800"/>
            <a:ext cx="7443063" cy="369332"/>
          </a:xfrm>
          <a:prstGeom prst="rect">
            <a:avLst/>
          </a:prstGeom>
          <a:noFill/>
        </p:spPr>
        <p:txBody>
          <a:bodyPr wrap="none" rtlCol="0">
            <a:spAutoFit/>
          </a:bodyPr>
          <a:lstStyle/>
          <a:p>
            <a:r>
              <a:rPr lang="en-GB" dirty="0" smtClean="0"/>
              <a:t>The model re-optimises all constraints when a new constraint is added.</a:t>
            </a:r>
          </a:p>
        </p:txBody>
      </p:sp>
      <p:sp>
        <p:nvSpPr>
          <p:cNvPr id="42" name="Rectangle 41"/>
          <p:cNvSpPr/>
          <p:nvPr/>
        </p:nvSpPr>
        <p:spPr bwMode="auto">
          <a:xfrm>
            <a:off x="2051719" y="2225342"/>
            <a:ext cx="5246811" cy="112633"/>
          </a:xfrm>
          <a:prstGeom prst="rect">
            <a:avLst/>
          </a:prstGeom>
          <a:solidFill>
            <a:schemeClr val="tx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800" b="1" i="0" u="none" strike="noStrike" cap="none" normalizeH="0" baseline="0" smtClean="0">
              <a:ln>
                <a:noFill/>
              </a:ln>
              <a:solidFill>
                <a:srgbClr val="0079C1"/>
              </a:solidFill>
              <a:effectLst/>
              <a:latin typeface="Arial" charset="0"/>
              <a:ea typeface="ＭＳ Ｐゴシック" pitchFamily="48" charset="-128"/>
            </a:endParaRPr>
          </a:p>
        </p:txBody>
      </p:sp>
      <p:sp>
        <p:nvSpPr>
          <p:cNvPr id="43" name="Rectangle 42"/>
          <p:cNvSpPr/>
          <p:nvPr/>
        </p:nvSpPr>
        <p:spPr bwMode="auto">
          <a:xfrm>
            <a:off x="3851920" y="2450608"/>
            <a:ext cx="3446610" cy="112633"/>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800" b="1" i="0" u="none" strike="noStrike" cap="none" normalizeH="0" baseline="0" smtClean="0">
              <a:ln>
                <a:noFill/>
              </a:ln>
              <a:solidFill>
                <a:schemeClr val="accent1"/>
              </a:solidFill>
              <a:effectLst/>
              <a:latin typeface="Arial" charset="0"/>
              <a:ea typeface="ＭＳ Ｐゴシック" pitchFamily="48" charset="-128"/>
            </a:endParaRPr>
          </a:p>
        </p:txBody>
      </p:sp>
      <p:sp>
        <p:nvSpPr>
          <p:cNvPr id="44" name="Rectangle 43"/>
          <p:cNvSpPr/>
          <p:nvPr/>
        </p:nvSpPr>
        <p:spPr bwMode="auto">
          <a:xfrm>
            <a:off x="5652119" y="2693496"/>
            <a:ext cx="1646411" cy="112633"/>
          </a:xfrm>
          <a:prstGeom prst="rect">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800" b="1" i="0" u="none" strike="noStrike" cap="none" normalizeH="0" baseline="0" smtClean="0">
              <a:ln>
                <a:noFill/>
              </a:ln>
              <a:solidFill>
                <a:srgbClr val="0079C1"/>
              </a:solidFill>
              <a:effectLst/>
              <a:latin typeface="Arial" charset="0"/>
              <a:ea typeface="ＭＳ Ｐゴシック" pitchFamily="48" charset="-128"/>
            </a:endParaRPr>
          </a:p>
        </p:txBody>
      </p:sp>
      <p:cxnSp>
        <p:nvCxnSpPr>
          <p:cNvPr id="52" name="Straight Connector 51"/>
          <p:cNvCxnSpPr/>
          <p:nvPr/>
        </p:nvCxnSpPr>
        <p:spPr bwMode="auto">
          <a:xfrm>
            <a:off x="3677832" y="2281658"/>
            <a:ext cx="0" cy="674504"/>
          </a:xfrm>
          <a:prstGeom prst="line">
            <a:avLst/>
          </a:prstGeom>
          <a:solidFill>
            <a:schemeClr val="accent1"/>
          </a:solidFill>
          <a:ln w="28575" cap="flat" cmpd="sng" algn="ctr">
            <a:solidFill>
              <a:schemeClr val="tx2"/>
            </a:solidFill>
            <a:prstDash val="solid"/>
            <a:round/>
            <a:headEnd type="none" w="med" len="med"/>
            <a:tailEnd type="none" w="med" len="med"/>
          </a:ln>
          <a:effectLst/>
        </p:spPr>
      </p:cxnSp>
      <p:sp>
        <p:nvSpPr>
          <p:cNvPr id="53" name="Freeform 52"/>
          <p:cNvSpPr/>
          <p:nvPr/>
        </p:nvSpPr>
        <p:spPr bwMode="auto">
          <a:xfrm>
            <a:off x="3677153" y="2808540"/>
            <a:ext cx="334080" cy="1081087"/>
          </a:xfrm>
          <a:custGeom>
            <a:avLst/>
            <a:gdLst>
              <a:gd name="connsiteX0" fmla="*/ 705 w 334080"/>
              <a:gd name="connsiteY0" fmla="*/ 0 h 1081087"/>
              <a:gd name="connsiteX1" fmla="*/ 705 w 334080"/>
              <a:gd name="connsiteY1" fmla="*/ 219075 h 1081087"/>
              <a:gd name="connsiteX2" fmla="*/ 334080 w 334080"/>
              <a:gd name="connsiteY2" fmla="*/ 552450 h 1081087"/>
              <a:gd name="connsiteX3" fmla="*/ 3086 w 334080"/>
              <a:gd name="connsiteY3" fmla="*/ 866775 h 1081087"/>
              <a:gd name="connsiteX4" fmla="*/ 705 w 334080"/>
              <a:gd name="connsiteY4" fmla="*/ 1081087 h 1081087"/>
              <a:gd name="connsiteX0" fmla="*/ 705 w 334080"/>
              <a:gd name="connsiteY0" fmla="*/ 0 h 1081087"/>
              <a:gd name="connsiteX1" fmla="*/ 705 w 334080"/>
              <a:gd name="connsiteY1" fmla="*/ 219075 h 1081087"/>
              <a:gd name="connsiteX2" fmla="*/ 334080 w 334080"/>
              <a:gd name="connsiteY2" fmla="*/ 552450 h 1081087"/>
              <a:gd name="connsiteX3" fmla="*/ 3086 w 334080"/>
              <a:gd name="connsiteY3" fmla="*/ 866775 h 1081087"/>
              <a:gd name="connsiteX4" fmla="*/ 705 w 334080"/>
              <a:gd name="connsiteY4" fmla="*/ 1081087 h 10810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4080" h="1081087">
                <a:moveTo>
                  <a:pt x="705" y="0"/>
                </a:moveTo>
                <a:cubicBezTo>
                  <a:pt x="705" y="52189"/>
                  <a:pt x="-882" y="104378"/>
                  <a:pt x="705" y="219075"/>
                </a:cubicBezTo>
                <a:cubicBezTo>
                  <a:pt x="111830" y="330200"/>
                  <a:pt x="209065" y="434975"/>
                  <a:pt x="334080" y="552450"/>
                </a:cubicBezTo>
                <a:cubicBezTo>
                  <a:pt x="223749" y="657225"/>
                  <a:pt x="68174" y="790575"/>
                  <a:pt x="3086" y="866775"/>
                </a:cubicBezTo>
                <a:cubicBezTo>
                  <a:pt x="3086" y="866775"/>
                  <a:pt x="1499" y="1009650"/>
                  <a:pt x="705" y="1081087"/>
                </a:cubicBezTo>
              </a:path>
            </a:pathLst>
          </a:custGeom>
          <a:noFill/>
          <a:ln w="28575" cap="flat" cmpd="sng" algn="ctr">
            <a:solidFill>
              <a:schemeClr val="tx2"/>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800" b="1" i="0" u="none" strike="noStrike" cap="none" normalizeH="0" baseline="0" smtClean="0">
              <a:ln>
                <a:noFill/>
              </a:ln>
              <a:solidFill>
                <a:srgbClr val="0079C1"/>
              </a:solidFill>
              <a:effectLst/>
              <a:latin typeface="Arial" charset="0"/>
              <a:ea typeface="ＭＳ Ｐゴシック" pitchFamily="48" charset="-128"/>
            </a:endParaRPr>
          </a:p>
        </p:txBody>
      </p:sp>
      <p:sp>
        <p:nvSpPr>
          <p:cNvPr id="54" name="TextBox 53"/>
          <p:cNvSpPr txBox="1"/>
          <p:nvPr/>
        </p:nvSpPr>
        <p:spPr>
          <a:xfrm>
            <a:off x="2843808" y="3934250"/>
            <a:ext cx="1679036" cy="523220"/>
          </a:xfrm>
          <a:prstGeom prst="rect">
            <a:avLst/>
          </a:prstGeom>
          <a:noFill/>
        </p:spPr>
        <p:txBody>
          <a:bodyPr wrap="square" rtlCol="0">
            <a:spAutoFit/>
          </a:bodyPr>
          <a:lstStyle/>
          <a:p>
            <a:pPr algn="ctr"/>
            <a:r>
              <a:rPr lang="en-GB" sz="1400" b="1" dirty="0" smtClean="0"/>
              <a:t>Constraint costs</a:t>
            </a:r>
          </a:p>
          <a:p>
            <a:pPr algn="ctr"/>
            <a:r>
              <a:rPr lang="en-GB" sz="1400" i="1" dirty="0" smtClean="0"/>
              <a:t>Thermal only</a:t>
            </a:r>
            <a:endParaRPr lang="en-GB" sz="1400" i="1" dirty="0"/>
          </a:p>
        </p:txBody>
      </p:sp>
    </p:spTree>
    <p:extLst>
      <p:ext uri="{BB962C8B-B14F-4D97-AF65-F5344CB8AC3E}">
        <p14:creationId xmlns:p14="http://schemas.microsoft.com/office/powerpoint/2010/main" val="54013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5747843" y="2944491"/>
            <a:ext cx="4413250" cy="1493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GB" dirty="0" smtClean="0"/>
              <a:t>Assessment Schedule</a:t>
            </a:r>
            <a:endParaRPr lang="en-GB" dirty="0"/>
          </a:p>
        </p:txBody>
      </p:sp>
      <p:sp>
        <p:nvSpPr>
          <p:cNvPr id="3" name="Slide Number Placeholder 2"/>
          <p:cNvSpPr>
            <a:spLocks noGrp="1"/>
          </p:cNvSpPr>
          <p:nvPr>
            <p:ph type="sldNum" sz="quarter" idx="12"/>
          </p:nvPr>
        </p:nvSpPr>
        <p:spPr/>
        <p:txBody>
          <a:bodyPr/>
          <a:lstStyle/>
          <a:p>
            <a:pPr>
              <a:defRPr/>
            </a:pPr>
            <a:endParaRPr lang="en-US" smtClean="0">
              <a:solidFill>
                <a:srgbClr val="000000"/>
              </a:solidFill>
            </a:endParaRPr>
          </a:p>
          <a:p>
            <a:pPr>
              <a:defRPr/>
            </a:pPr>
            <a:fld id="{D281D911-8899-440F-9380-9AC13483A766}" type="slidenum">
              <a:rPr lang="en-US" smtClean="0">
                <a:solidFill>
                  <a:srgbClr val="000000"/>
                </a:solidFill>
              </a:rPr>
              <a:pPr>
                <a:defRPr/>
              </a:pPr>
              <a:t>6</a:t>
            </a:fld>
            <a:endParaRPr lang="en-US">
              <a:solidFill>
                <a:srgbClr val="000000"/>
              </a:solidFill>
            </a:endParaRPr>
          </a:p>
        </p:txBody>
      </p:sp>
      <p:sp>
        <p:nvSpPr>
          <p:cNvPr id="5" name="TextBox 4"/>
          <p:cNvSpPr txBox="1"/>
          <p:nvPr/>
        </p:nvSpPr>
        <p:spPr>
          <a:xfrm>
            <a:off x="323528" y="1585506"/>
            <a:ext cx="6096541" cy="369332"/>
          </a:xfrm>
          <a:prstGeom prst="rect">
            <a:avLst/>
          </a:prstGeom>
          <a:noFill/>
        </p:spPr>
        <p:txBody>
          <a:bodyPr wrap="none" rtlCol="0">
            <a:spAutoFit/>
          </a:bodyPr>
          <a:lstStyle/>
          <a:p>
            <a:r>
              <a:rPr lang="en-GB" b="1" dirty="0" smtClean="0"/>
              <a:t>For each Future Energy Scenario for next ten years:</a:t>
            </a:r>
            <a:endParaRPr lang="en-GB" b="1" dirty="0"/>
          </a:p>
        </p:txBody>
      </p:sp>
      <p:sp>
        <p:nvSpPr>
          <p:cNvPr id="9" name="Cloud 8"/>
          <p:cNvSpPr/>
          <p:nvPr/>
        </p:nvSpPr>
        <p:spPr bwMode="auto">
          <a:xfrm>
            <a:off x="7207549" y="5088582"/>
            <a:ext cx="1069064" cy="809453"/>
          </a:xfrm>
          <a:prstGeom prst="cloud">
            <a:avLst/>
          </a:prstGeom>
          <a:solidFill>
            <a:schemeClr val="bg1"/>
          </a:solid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GB" sz="4400" b="1" i="0" u="none" strike="noStrike" cap="none" normalizeH="0" baseline="0" dirty="0" smtClean="0">
                <a:ln>
                  <a:noFill/>
                </a:ln>
                <a:solidFill>
                  <a:srgbClr val="FF0000"/>
                </a:solidFill>
                <a:effectLst/>
                <a:latin typeface="Arial" charset="0"/>
                <a:ea typeface="ＭＳ Ｐゴシック" pitchFamily="48" charset="-128"/>
              </a:rPr>
              <a:t>?</a:t>
            </a:r>
          </a:p>
        </p:txBody>
      </p:sp>
      <p:sp>
        <p:nvSpPr>
          <p:cNvPr id="10" name="TextBox 9"/>
          <p:cNvSpPr txBox="1"/>
          <p:nvPr/>
        </p:nvSpPr>
        <p:spPr>
          <a:xfrm>
            <a:off x="6275019" y="5989044"/>
            <a:ext cx="2304256" cy="738664"/>
          </a:xfrm>
          <a:prstGeom prst="rect">
            <a:avLst/>
          </a:prstGeom>
          <a:noFill/>
        </p:spPr>
        <p:txBody>
          <a:bodyPr wrap="square" rtlCol="0">
            <a:spAutoFit/>
          </a:bodyPr>
          <a:lstStyle/>
          <a:p>
            <a:r>
              <a:rPr lang="en-GB" sz="1400" dirty="0" smtClean="0"/>
              <a:t>Later years might become technically or economically infeasible.</a:t>
            </a:r>
            <a:endParaRPr lang="en-GB" sz="1400" dirty="0"/>
          </a:p>
        </p:txBody>
      </p:sp>
      <p:sp>
        <p:nvSpPr>
          <p:cNvPr id="12" name="Freeform 11"/>
          <p:cNvSpPr/>
          <p:nvPr/>
        </p:nvSpPr>
        <p:spPr bwMode="auto">
          <a:xfrm rot="13428518" flipV="1">
            <a:off x="6881586" y="5488517"/>
            <a:ext cx="137855" cy="577898"/>
          </a:xfrm>
          <a:custGeom>
            <a:avLst/>
            <a:gdLst>
              <a:gd name="connsiteX0" fmla="*/ 0 w 289701"/>
              <a:gd name="connsiteY0" fmla="*/ 548640 h 548640"/>
              <a:gd name="connsiteX1" fmla="*/ 289560 w 289701"/>
              <a:gd name="connsiteY1" fmla="*/ 327660 h 548640"/>
              <a:gd name="connsiteX2" fmla="*/ 30480 w 289701"/>
              <a:gd name="connsiteY2" fmla="*/ 0 h 548640"/>
            </a:gdLst>
            <a:ahLst/>
            <a:cxnLst>
              <a:cxn ang="0">
                <a:pos x="connsiteX0" y="connsiteY0"/>
              </a:cxn>
              <a:cxn ang="0">
                <a:pos x="connsiteX1" y="connsiteY1"/>
              </a:cxn>
              <a:cxn ang="0">
                <a:pos x="connsiteX2" y="connsiteY2"/>
              </a:cxn>
            </a:cxnLst>
            <a:rect l="l" t="t" r="r" b="b"/>
            <a:pathLst>
              <a:path w="289701" h="548640">
                <a:moveTo>
                  <a:pt x="0" y="548640"/>
                </a:moveTo>
                <a:cubicBezTo>
                  <a:pt x="142240" y="483870"/>
                  <a:pt x="284480" y="419100"/>
                  <a:pt x="289560" y="327660"/>
                </a:cubicBezTo>
                <a:cubicBezTo>
                  <a:pt x="294640" y="236220"/>
                  <a:pt x="162560" y="118110"/>
                  <a:pt x="30480" y="0"/>
                </a:cubicBezTo>
              </a:path>
            </a:pathLst>
          </a:custGeom>
          <a:noFill/>
          <a:ln w="28575" cap="flat" cmpd="sng" algn="ctr">
            <a:solidFill>
              <a:srgbClr val="FF0000"/>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800" b="1" i="0" u="none" strike="noStrike" cap="none" normalizeH="0" baseline="0" smtClean="0">
              <a:ln>
                <a:noFill/>
              </a:ln>
              <a:solidFill>
                <a:srgbClr val="0079C1"/>
              </a:solidFill>
              <a:effectLst/>
              <a:latin typeface="Arial" charset="0"/>
              <a:ea typeface="ＭＳ Ｐゴシック" pitchFamily="48" charset="-128"/>
            </a:endParaRPr>
          </a:p>
        </p:txBody>
      </p:sp>
      <p:pic>
        <p:nvPicPr>
          <p:cNvPr id="1026" name="Picture 2"/>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10689" y="2132856"/>
            <a:ext cx="4824536" cy="4148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TextBox 17"/>
          <p:cNvSpPr txBox="1"/>
          <p:nvPr/>
        </p:nvSpPr>
        <p:spPr>
          <a:xfrm>
            <a:off x="5730859" y="3322077"/>
            <a:ext cx="1088319" cy="738664"/>
          </a:xfrm>
          <a:prstGeom prst="rect">
            <a:avLst/>
          </a:prstGeom>
          <a:noFill/>
        </p:spPr>
        <p:txBody>
          <a:bodyPr wrap="square" rtlCol="0">
            <a:spAutoFit/>
          </a:bodyPr>
          <a:lstStyle/>
          <a:p>
            <a:r>
              <a:rPr lang="en-GB" sz="1400" dirty="0" smtClean="0"/>
              <a:t>RoCoF constraint costs</a:t>
            </a:r>
            <a:endParaRPr lang="en-GB" sz="1400" dirty="0"/>
          </a:p>
        </p:txBody>
      </p:sp>
      <p:sp>
        <p:nvSpPr>
          <p:cNvPr id="13" name="Right Arrow 12"/>
          <p:cNvSpPr/>
          <p:nvPr/>
        </p:nvSpPr>
        <p:spPr bwMode="auto">
          <a:xfrm>
            <a:off x="6700746" y="3583397"/>
            <a:ext cx="319526" cy="216024"/>
          </a:xfrm>
          <a:prstGeom prst="rightArrow">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800" b="1" i="0" u="none" strike="noStrike" cap="none" normalizeH="0" baseline="0" smtClean="0">
              <a:ln>
                <a:noFill/>
              </a:ln>
              <a:solidFill>
                <a:srgbClr val="0079C1"/>
              </a:solidFill>
              <a:effectLst/>
              <a:latin typeface="Arial" charset="0"/>
              <a:ea typeface="ＭＳ Ｐゴシック" pitchFamily="48" charset="-128"/>
            </a:endParaRPr>
          </a:p>
        </p:txBody>
      </p:sp>
    </p:spTree>
    <p:extLst>
      <p:ext uri="{BB962C8B-B14F-4D97-AF65-F5344CB8AC3E}">
        <p14:creationId xmlns:p14="http://schemas.microsoft.com/office/powerpoint/2010/main" val="1334857344"/>
      </p:ext>
    </p:extLst>
  </p:cSld>
  <p:clrMapOvr>
    <a:masterClrMapping/>
  </p:clrMapOvr>
</p:sld>
</file>

<file path=ppt/theme/theme1.xml><?xml version="1.0" encoding="utf-8"?>
<a:theme xmlns:a="http://schemas.openxmlformats.org/drawingml/2006/main" name="2_NG Photo">
  <a:themeElements>
    <a:clrScheme name="2_NG Photo 1">
      <a:dk1>
        <a:srgbClr val="000000"/>
      </a:dk1>
      <a:lt1>
        <a:srgbClr val="FFFFFF"/>
      </a:lt1>
      <a:dk2>
        <a:srgbClr val="000000"/>
      </a:dk2>
      <a:lt2>
        <a:srgbClr val="808080"/>
      </a:lt2>
      <a:accent1>
        <a:srgbClr val="00AED9"/>
      </a:accent1>
      <a:accent2>
        <a:srgbClr val="52DA3F"/>
      </a:accent2>
      <a:accent3>
        <a:srgbClr val="FFFFFF"/>
      </a:accent3>
      <a:accent4>
        <a:srgbClr val="000000"/>
      </a:accent4>
      <a:accent5>
        <a:srgbClr val="AAD3E9"/>
      </a:accent5>
      <a:accent6>
        <a:srgbClr val="49C538"/>
      </a:accent6>
      <a:hlink>
        <a:srgbClr val="FF7800"/>
      </a:hlink>
      <a:folHlink>
        <a:srgbClr val="00B090"/>
      </a:folHlink>
    </a:clrScheme>
    <a:fontScheme name="2_NG Photo">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1" i="0" u="none" strike="noStrike" cap="none" normalizeH="0" baseline="0" smtClean="0">
            <a:ln>
              <a:noFill/>
            </a:ln>
            <a:solidFill>
              <a:srgbClr val="0079C1"/>
            </a:solidFill>
            <a:effectLst/>
            <a:latin typeface="Arial" charset="0"/>
            <a:ea typeface="ＭＳ Ｐゴシック" pitchFamily="4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1" i="0" u="none" strike="noStrike" cap="none" normalizeH="0" baseline="0" smtClean="0">
            <a:ln>
              <a:noFill/>
            </a:ln>
            <a:solidFill>
              <a:srgbClr val="0079C1"/>
            </a:solidFill>
            <a:effectLst/>
            <a:latin typeface="Arial" charset="0"/>
            <a:ea typeface="ＭＳ Ｐゴシック" pitchFamily="48" charset="-128"/>
          </a:defRPr>
        </a:defPPr>
      </a:lstStyle>
    </a:lnDef>
  </a:objectDefaults>
  <a:extraClrSchemeLst>
    <a:extraClrScheme>
      <a:clrScheme name="2_NG Photo 1">
        <a:dk1>
          <a:srgbClr val="000000"/>
        </a:dk1>
        <a:lt1>
          <a:srgbClr val="FFFFFF"/>
        </a:lt1>
        <a:dk2>
          <a:srgbClr val="000000"/>
        </a:dk2>
        <a:lt2>
          <a:srgbClr val="808080"/>
        </a:lt2>
        <a:accent1>
          <a:srgbClr val="00AED9"/>
        </a:accent1>
        <a:accent2>
          <a:srgbClr val="52DA3F"/>
        </a:accent2>
        <a:accent3>
          <a:srgbClr val="FFFFFF"/>
        </a:accent3>
        <a:accent4>
          <a:srgbClr val="000000"/>
        </a:accent4>
        <a:accent5>
          <a:srgbClr val="AAD3E9"/>
        </a:accent5>
        <a:accent6>
          <a:srgbClr val="49C538"/>
        </a:accent6>
        <a:hlink>
          <a:srgbClr val="FF7800"/>
        </a:hlink>
        <a:folHlink>
          <a:srgbClr val="00B09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749</TotalTime>
  <Words>434</Words>
  <Application>Microsoft Office PowerPoint</Application>
  <PresentationFormat>On-screen Show (4:3)</PresentationFormat>
  <Paragraphs>99</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2_NG Photo</vt:lpstr>
      <vt:lpstr>GC0079 Workgroup Meeting: September  2017</vt:lpstr>
      <vt:lpstr>Cost of RoCoF Constraint</vt:lpstr>
      <vt:lpstr>Cost of RoCoF Constraint</vt:lpstr>
      <vt:lpstr>Cost of RoCoF Constraint</vt:lpstr>
      <vt:lpstr>Cost of RoCoF Constraint</vt:lpstr>
      <vt:lpstr>Assessment Schedule</vt:lpstr>
    </vt:vector>
  </TitlesOfParts>
  <Company>National Grid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GC0079 Workgroup Meeting</dc:title>
  <dc:creator>National Grid</dc:creator>
  <cp:lastModifiedBy>National Grid</cp:lastModifiedBy>
  <cp:revision>43</cp:revision>
  <dcterms:created xsi:type="dcterms:W3CDTF">2016-09-05T15:00:45Z</dcterms:created>
  <dcterms:modified xsi:type="dcterms:W3CDTF">2017-09-19T14:07:07Z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1012823624</vt:i4>
  </property>
  <property fmtid="{D5CDD505-2E9C-101B-9397-08002B2CF9AE}" pid="3" name="_NewReviewCycle">
    <vt:lpwstr/>
  </property>
  <property fmtid="{D5CDD505-2E9C-101B-9397-08002B2CF9AE}" pid="4" name="_EmailSubject">
    <vt:lpwstr>GC0079  26 September 20017</vt:lpwstr>
  </property>
  <property fmtid="{D5CDD505-2E9C-101B-9397-08002B2CF9AE}" pid="5" name="_AuthorEmail">
    <vt:lpwstr>Peter.Simango@nationalgrid.com</vt:lpwstr>
  </property>
  <property fmtid="{D5CDD505-2E9C-101B-9397-08002B2CF9AE}" pid="6" name="_AuthorEmailDisplayName">
    <vt:lpwstr>Simango, Peter</vt:lpwstr>
  </property>
  <property fmtid="{D5CDD505-2E9C-101B-9397-08002B2CF9AE}" pid="7" name="_PreviousAdHocReviewCycleID">
    <vt:i4>739330103</vt:i4>
  </property>
</Properties>
</file>