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
  </p:notesMasterIdLst>
  <p:handoutMasterIdLst>
    <p:handoutMasterId r:id="rId11"/>
  </p:handoutMasterIdLst>
  <p:sldIdLst>
    <p:sldId id="256" r:id="rId5"/>
    <p:sldId id="259" r:id="rId6"/>
    <p:sldId id="295" r:id="rId7"/>
    <p:sldId id="294" r:id="rId8"/>
    <p:sldId id="29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506B06-077E-B379-7619-D9DB713260C7}" name="Haarith Dhorat (NESO)" initials="H(" userId="S::haarith.dhorat@uk.nationalgrid.com::0cd168d0-143e-4c03-83f3-99dd3e4257b3" providerId="AD"/>
  <p188:author id="{3984CF31-8DE4-A7DF-CD6F-E60A00C48825}" name="Andrew Henderson (NESO)" initials="A(" userId="S::andrew.henderson@uk.nationalgrid.com::12122127-d5fb-4173-9da4-ff44945121b2" providerId="AD"/>
  <p188:author id="{2F22C034-3E41-E657-D863-E94035F2D4B0}" name="Paul Roden (NESO)" initials="PR(" userId="S::Paul.Roden@uk.nationalgrid.com::d55c8a8a-f9f2-40ad-89d0-018f718a0099" providerId="AD"/>
  <p188:author id="{47E54144-CF95-01E2-D112-8AA3006A3BF4}" name="Haarith Dhorat (NESO)" initials="HD" userId="S::Haarith.Dhorat@uk.nationalgrid.com::0cd168d0-143e-4c03-83f3-99dd3e4257b3" providerId="AD"/>
  <p188:author id="{4A6A8D4E-AD92-CCC3-CC93-8248645DCEF0}" name="Rob Burnett (NESO)" initials="R(" userId="S::rob.burnett@uk.nationalgrid.com::acb34922-e413-4fab-935f-d92ced07a1ce" providerId="AD"/>
  <p188:author id="{C596A4F6-7998-00CB-57B8-C876B4BBB461}" name="Adesewa Olomu (NESO)" initials="AO" userId="S::Adesewa.Olomu@uk.nationalgrid.com::0f8be11c-c0fd-40a9-a2e7-b180fe5d8a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0730"/>
    <a:srgbClr val="813366"/>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9DDC88-476D-4F5D-8202-3302CD9A5613}" v="13" dt="2025-03-21T15:24:40.232"/>
  </p1510:revLst>
</p1510:revInfo>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2" d="100"/>
          <a:sy n="52" d="100"/>
        </p:scale>
        <p:origin x="1204" y="2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310AD-F027-27EB-4602-211E4A6D63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48130B5-B50E-B6FE-4405-48E33F1C15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D891A2-E083-C241-91C5-C9FB84084A2A}" type="datetimeFigureOut">
              <a:rPr lang="en-GB" smtClean="0"/>
              <a:t>21/03/2025</a:t>
            </a:fld>
            <a:endParaRPr lang="en-GB"/>
          </a:p>
        </p:txBody>
      </p:sp>
      <p:sp>
        <p:nvSpPr>
          <p:cNvPr id="4" name="Footer Placeholder 3">
            <a:extLst>
              <a:ext uri="{FF2B5EF4-FFF2-40B4-BE49-F238E27FC236}">
                <a16:creationId xmlns:a16="http://schemas.microsoft.com/office/drawing/2014/main" id="{052E0D38-ED75-AA87-7805-0081E7475B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57F45DB-FB21-85F1-C9F3-78AE858435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FFC139-5B22-214E-96AA-73F1B8CD28ED}" type="slidenum">
              <a:rPr lang="en-GB" smtClean="0"/>
              <a:t>‹#›</a:t>
            </a:fld>
            <a:endParaRPr lang="en-GB"/>
          </a:p>
        </p:txBody>
      </p:sp>
    </p:spTree>
    <p:extLst>
      <p:ext uri="{BB962C8B-B14F-4D97-AF65-F5344CB8AC3E}">
        <p14:creationId xmlns:p14="http://schemas.microsoft.com/office/powerpoint/2010/main" val="377779986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A85FC6-1AC7-024C-A106-0432FE715B33}" type="datetimeFigureOut">
              <a:rPr lang="en-GB" smtClean="0"/>
              <a:t>21/03/2025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CB5404-C021-EC41-B6A7-4D708E49A9C1}" type="slidenum">
              <a:rPr lang="en-GB" smtClean="0"/>
              <a:t>‹#›</a:t>
            </a:fld>
            <a:endParaRPr lang="en-GB"/>
          </a:p>
        </p:txBody>
      </p:sp>
    </p:spTree>
    <p:extLst>
      <p:ext uri="{BB962C8B-B14F-4D97-AF65-F5344CB8AC3E}">
        <p14:creationId xmlns:p14="http://schemas.microsoft.com/office/powerpoint/2010/main" val="249376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270FE-3E41-ECFE-88BA-12F148201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2D63A0-1D72-72A3-DD34-BD64545C6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F7BF8-E2ED-224C-167B-6331627B34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7E31A9A-F736-5F09-123C-EDB2C10663AA}"/>
              </a:ext>
            </a:extLst>
          </p:cNvPr>
          <p:cNvSpPr>
            <a:spLocks noGrp="1"/>
          </p:cNvSpPr>
          <p:nvPr>
            <p:ph type="sldNum" sz="quarter" idx="5"/>
          </p:nvPr>
        </p:nvSpPr>
        <p:spPr/>
        <p:txBody>
          <a:bodyPr/>
          <a:lstStyle/>
          <a:p>
            <a:fld id="{FCCB5404-C021-EC41-B6A7-4D708E49A9C1}" type="slidenum">
              <a:rPr lang="en-GB" smtClean="0"/>
              <a:t>5</a:t>
            </a:fld>
            <a:endParaRPr lang="en-GB"/>
          </a:p>
        </p:txBody>
      </p:sp>
    </p:spTree>
    <p:extLst>
      <p:ext uri="{BB962C8B-B14F-4D97-AF65-F5344CB8AC3E}">
        <p14:creationId xmlns:p14="http://schemas.microsoft.com/office/powerpoint/2010/main" val="94815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defRPr sz="4400"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CA69FE06-965E-AA5C-F8B9-30A3AB56667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6146749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x 1">
    <p:spTree>
      <p:nvGrpSpPr>
        <p:cNvPr id="1" name=""/>
        <p:cNvGrpSpPr/>
        <p:nvPr/>
      </p:nvGrpSpPr>
      <p:grpSpPr>
        <a:xfrm>
          <a:off x="0" y="0"/>
          <a:ext cx="0" cy="0"/>
          <a:chOff x="0" y="0"/>
          <a:chExt cx="0" cy="0"/>
        </a:xfrm>
      </p:grpSpPr>
      <p:pic>
        <p:nvPicPr>
          <p:cNvPr id="10" name="Picture 9" descr="A black background with a pink object&#10;&#10;Description automatically generated">
            <a:extLst>
              <a:ext uri="{FF2B5EF4-FFF2-40B4-BE49-F238E27FC236}">
                <a16:creationId xmlns:a16="http://schemas.microsoft.com/office/drawing/2014/main" id="{A17F6C51-DF54-894F-505B-FBC3BC97F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2" name="Title 1">
            <a:extLst>
              <a:ext uri="{FF2B5EF4-FFF2-40B4-BE49-F238E27FC236}">
                <a16:creationId xmlns:a16="http://schemas.microsoft.com/office/drawing/2014/main" id="{A24D5798-821B-54D8-7307-D3B592F91BCE}"/>
              </a:ext>
            </a:extLst>
          </p:cNvPr>
          <p:cNvSpPr>
            <a:spLocks noGrp="1"/>
          </p:cNvSpPr>
          <p:nvPr>
            <p:ph type="title"/>
          </p:nvPr>
        </p:nvSpPr>
        <p:spPr>
          <a:xfrm>
            <a:off x="637273" y="365125"/>
            <a:ext cx="9709361" cy="870551"/>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A4A32C58-2F88-40C5-EF11-16328E9C88E8}"/>
              </a:ext>
            </a:extLst>
          </p:cNvPr>
          <p:cNvSpPr>
            <a:spLocks noGrp="1"/>
          </p:cNvSpPr>
          <p:nvPr>
            <p:ph sz="half" idx="1"/>
          </p:nvPr>
        </p:nvSpPr>
        <p:spPr>
          <a:xfrm>
            <a:off x="637273" y="2372497"/>
            <a:ext cx="9709362" cy="3804466"/>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9" name="Content Placeholder 8">
            <a:extLst>
              <a:ext uri="{FF2B5EF4-FFF2-40B4-BE49-F238E27FC236}">
                <a16:creationId xmlns:a16="http://schemas.microsoft.com/office/drawing/2014/main" id="{35AB5FD5-63AB-4F3D-B548-39DB3336BC6A}"/>
              </a:ext>
            </a:extLst>
          </p:cNvPr>
          <p:cNvSpPr>
            <a:spLocks noGrp="1"/>
          </p:cNvSpPr>
          <p:nvPr>
            <p:ph sz="quarter" idx="13"/>
          </p:nvPr>
        </p:nvSpPr>
        <p:spPr>
          <a:xfrm>
            <a:off x="637273" y="1322559"/>
            <a:ext cx="9709361" cy="759597"/>
          </a:xfrm>
        </p:spPr>
        <p:txBody>
          <a:bodyPr>
            <a:normAutofit/>
          </a:bodyPr>
          <a:lstStyle>
            <a:lvl1pPr marL="0" indent="0">
              <a:buNone/>
              <a:defRPr sz="2400" b="0" i="0">
                <a:latin typeface="Poppins" pitchFamily="2" charset="77"/>
                <a:cs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930668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ox (left) media box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A9E-C78F-DAF6-0658-5E582E5609F0}"/>
              </a:ext>
            </a:extLst>
          </p:cNvPr>
          <p:cNvSpPr>
            <a:spLocks noGrp="1"/>
          </p:cNvSpPr>
          <p:nvPr>
            <p:ph type="title"/>
          </p:nvPr>
        </p:nvSpPr>
        <p:spPr>
          <a:xfrm>
            <a:off x="637274" y="365125"/>
            <a:ext cx="5360302"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Text Placeholder 2">
            <a:extLst>
              <a:ext uri="{FF2B5EF4-FFF2-40B4-BE49-F238E27FC236}">
                <a16:creationId xmlns:a16="http://schemas.microsoft.com/office/drawing/2014/main" id="{1881D6EB-D2F1-4B16-20AA-2B2362036EC3}"/>
              </a:ext>
            </a:extLst>
          </p:cNvPr>
          <p:cNvSpPr>
            <a:spLocks noGrp="1"/>
          </p:cNvSpPr>
          <p:nvPr>
            <p:ph type="body" idx="1"/>
          </p:nvPr>
        </p:nvSpPr>
        <p:spPr>
          <a:xfrm>
            <a:off x="637274" y="1681163"/>
            <a:ext cx="5360302" cy="546222"/>
          </a:xfrm>
        </p:spPr>
        <p:txBody>
          <a:bodyPr anchor="b"/>
          <a:lstStyle>
            <a:lvl1pPr marL="0" indent="0">
              <a:buNone/>
              <a:defRPr sz="2400" b="0"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05F1A0D-AA08-8017-1259-207ADC3A5774}"/>
              </a:ext>
            </a:extLst>
          </p:cNvPr>
          <p:cNvSpPr>
            <a:spLocks noGrp="1"/>
          </p:cNvSpPr>
          <p:nvPr>
            <p:ph sz="half" idx="2"/>
          </p:nvPr>
        </p:nvSpPr>
        <p:spPr>
          <a:xfrm>
            <a:off x="637274" y="2505075"/>
            <a:ext cx="5360302" cy="3684588"/>
          </a:xfrm>
        </p:spPr>
        <p:txBody>
          <a:bodyPr>
            <a:normAutofit/>
          </a:bodyPr>
          <a:lstStyle>
            <a:lvl1pPr marL="0" indent="0">
              <a:buNone/>
              <a:defRPr sz="1800" b="0" i="0">
                <a:latin typeface="Poppins"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Master text styles</a:t>
            </a:r>
          </a:p>
        </p:txBody>
      </p:sp>
      <p:sp>
        <p:nvSpPr>
          <p:cNvPr id="11" name="Picture Placeholder 10">
            <a:extLst>
              <a:ext uri="{FF2B5EF4-FFF2-40B4-BE49-F238E27FC236}">
                <a16:creationId xmlns:a16="http://schemas.microsoft.com/office/drawing/2014/main" id="{920475B3-F806-CFBA-374B-4DFD48EA25F5}"/>
              </a:ext>
            </a:extLst>
          </p:cNvPr>
          <p:cNvSpPr>
            <a:spLocks noGrp="1"/>
          </p:cNvSpPr>
          <p:nvPr>
            <p:ph type="pic" sz="quarter" idx="13"/>
          </p:nvPr>
        </p:nvSpPr>
        <p:spPr>
          <a:xfrm>
            <a:off x="6470650" y="0"/>
            <a:ext cx="5721350" cy="6858000"/>
          </a:xfrm>
        </p:spPr>
        <p:txBody>
          <a:bodyPr/>
          <a:lstStyle>
            <a:lvl1pPr>
              <a:defRPr b="0" i="0">
                <a:latin typeface="Poppins" pitchFamily="2" charset="77"/>
              </a:defRPr>
            </a:lvl1pPr>
          </a:lstStyle>
          <a:p>
            <a:endParaRPr lang="en-GB"/>
          </a:p>
        </p:txBody>
      </p:sp>
      <p:pic>
        <p:nvPicPr>
          <p:cNvPr id="15" name="Picture 14" descr="A black and white logo&#10;&#10;Description automatically generated">
            <a:extLst>
              <a:ext uri="{FF2B5EF4-FFF2-40B4-BE49-F238E27FC236}">
                <a16:creationId xmlns:a16="http://schemas.microsoft.com/office/drawing/2014/main" id="{3864807D-A5DF-3E79-E021-543FED2A71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8283" y="5745025"/>
            <a:ext cx="1658716" cy="1112975"/>
          </a:xfrm>
          <a:prstGeom prst="rect">
            <a:avLst/>
          </a:prstGeom>
        </p:spPr>
      </p:pic>
    </p:spTree>
    <p:extLst>
      <p:ext uri="{BB962C8B-B14F-4D97-AF65-F5344CB8AC3E}">
        <p14:creationId xmlns:p14="http://schemas.microsoft.com/office/powerpoint/2010/main" val="622549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 Box x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1647E-75C3-1FDB-7B8C-7BFFC9765437}"/>
              </a:ext>
            </a:extLst>
          </p:cNvPr>
          <p:cNvSpPr/>
          <p:nvPr userDrawn="1"/>
        </p:nvSpPr>
        <p:spPr>
          <a:xfrm>
            <a:off x="0" y="3429000"/>
            <a:ext cx="6096000" cy="3429000"/>
          </a:xfrm>
          <a:prstGeom prst="rect">
            <a:avLst/>
          </a:prstGeom>
          <a:solidFill>
            <a:srgbClr val="81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9" name="Rectangle 8">
            <a:extLst>
              <a:ext uri="{FF2B5EF4-FFF2-40B4-BE49-F238E27FC236}">
                <a16:creationId xmlns:a16="http://schemas.microsoft.com/office/drawing/2014/main" id="{03BCE880-9610-64A0-A954-B9102D8026D1}"/>
              </a:ext>
            </a:extLst>
          </p:cNvPr>
          <p:cNvSpPr>
            <a:spLocks noGrp="1" noRot="1" noMove="1" noResize="1" noEditPoints="1" noAdjustHandles="1" noChangeArrowheads="1" noChangeShapeType="1"/>
          </p:cNvSpPr>
          <p:nvPr userDrawn="1"/>
        </p:nvSpPr>
        <p:spPr>
          <a:xfrm>
            <a:off x="6096000" y="0"/>
            <a:ext cx="6096000" cy="685799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p:nvPr>
        </p:nvSpPr>
        <p:spPr>
          <a:xfrm>
            <a:off x="632012" y="501652"/>
            <a:ext cx="4114800" cy="668242"/>
          </a:xfrm>
        </p:spPr>
        <p:txBody>
          <a:bodyPr>
            <a:normAutofit/>
          </a:bodyPr>
          <a:lstStyle>
            <a:lvl1pPr>
              <a:defRPr sz="2400" b="0" i="0">
                <a:solidFill>
                  <a:schemeClr val="tx2"/>
                </a:solidFill>
                <a:latin typeface="Poppins Medium" pitchFamily="2" charset="77"/>
                <a:cs typeface="Poppins Medium" pitchFamily="2" charset="77"/>
              </a:defRPr>
            </a:lvl1pPr>
          </a:lstStyle>
          <a:p>
            <a:r>
              <a:rPr lang="en-GB"/>
              <a:t>Click to edit Master title style</a:t>
            </a:r>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buNone/>
              <a:defRPr sz="1800" b="0" i="0">
                <a:solidFill>
                  <a:schemeClr val="tx2"/>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1" name="Picture Placeholder 20">
            <a:extLst>
              <a:ext uri="{FF2B5EF4-FFF2-40B4-BE49-F238E27FC236}">
                <a16:creationId xmlns:a16="http://schemas.microsoft.com/office/drawing/2014/main" id="{17F6E517-5429-A2F6-D34C-964E6CD37C9D}"/>
              </a:ext>
            </a:extLst>
          </p:cNvPr>
          <p:cNvSpPr>
            <a:spLocks noGrp="1"/>
          </p:cNvSpPr>
          <p:nvPr>
            <p:ph type="pic" sz="quarter" idx="15"/>
          </p:nvPr>
        </p:nvSpPr>
        <p:spPr>
          <a:xfrm>
            <a:off x="6792990" y="1006627"/>
            <a:ext cx="2297679" cy="2297679"/>
          </a:xfrm>
          <a:prstGeom prst="ellipse">
            <a:avLst/>
          </a:prstGeom>
        </p:spPr>
        <p:txBody>
          <a:bodyPr/>
          <a:lstStyle>
            <a:lvl1pPr>
              <a:defRPr b="0" i="0">
                <a:latin typeface="Poppins" pitchFamily="2" charset="77"/>
              </a:defRPr>
            </a:lvl1pPr>
          </a:lstStyle>
          <a:p>
            <a:endParaRPr lang="en-GB"/>
          </a:p>
        </p:txBody>
      </p:sp>
      <p:sp>
        <p:nvSpPr>
          <p:cNvPr id="22" name="Picture Placeholder 20">
            <a:extLst>
              <a:ext uri="{FF2B5EF4-FFF2-40B4-BE49-F238E27FC236}">
                <a16:creationId xmlns:a16="http://schemas.microsoft.com/office/drawing/2014/main" id="{E04B2806-1F83-34D3-221F-2C4B3249EA6D}"/>
              </a:ext>
            </a:extLst>
          </p:cNvPr>
          <p:cNvSpPr>
            <a:spLocks noGrp="1"/>
          </p:cNvSpPr>
          <p:nvPr>
            <p:ph type="pic" sz="quarter" idx="16"/>
          </p:nvPr>
        </p:nvSpPr>
        <p:spPr>
          <a:xfrm>
            <a:off x="9133166" y="1006627"/>
            <a:ext cx="2297679" cy="2297679"/>
          </a:xfrm>
          <a:prstGeom prst="ellipse">
            <a:avLst/>
          </a:prstGeom>
        </p:spPr>
        <p:txBody>
          <a:bodyPr/>
          <a:lstStyle>
            <a:lvl1pPr>
              <a:defRPr b="0" i="0">
                <a:latin typeface="Poppins" pitchFamily="2" charset="77"/>
              </a:defRPr>
            </a:lvl1pPr>
          </a:lstStyle>
          <a:p>
            <a:endParaRPr lang="en-GB"/>
          </a:p>
        </p:txBody>
      </p:sp>
      <p:sp>
        <p:nvSpPr>
          <p:cNvPr id="23" name="Picture Placeholder 20">
            <a:extLst>
              <a:ext uri="{FF2B5EF4-FFF2-40B4-BE49-F238E27FC236}">
                <a16:creationId xmlns:a16="http://schemas.microsoft.com/office/drawing/2014/main" id="{3A50FE80-7330-1683-7D23-937274886C7D}"/>
              </a:ext>
            </a:extLst>
          </p:cNvPr>
          <p:cNvSpPr>
            <a:spLocks noGrp="1"/>
          </p:cNvSpPr>
          <p:nvPr>
            <p:ph type="pic" sz="quarter" idx="17"/>
          </p:nvPr>
        </p:nvSpPr>
        <p:spPr>
          <a:xfrm>
            <a:off x="6792990" y="3309169"/>
            <a:ext cx="2297679" cy="2297679"/>
          </a:xfrm>
          <a:prstGeom prst="ellipse">
            <a:avLst/>
          </a:prstGeom>
        </p:spPr>
        <p:txBody>
          <a:bodyPr/>
          <a:lstStyle>
            <a:lvl1pPr>
              <a:defRPr b="0" i="0">
                <a:latin typeface="Poppins" pitchFamily="2" charset="77"/>
              </a:defRPr>
            </a:lvl1pPr>
          </a:lstStyle>
          <a:p>
            <a:endParaRPr lang="en-GB"/>
          </a:p>
        </p:txBody>
      </p:sp>
      <p:sp>
        <p:nvSpPr>
          <p:cNvPr id="24" name="Picture Placeholder 20">
            <a:extLst>
              <a:ext uri="{FF2B5EF4-FFF2-40B4-BE49-F238E27FC236}">
                <a16:creationId xmlns:a16="http://schemas.microsoft.com/office/drawing/2014/main" id="{8D27946E-1055-AE60-D3CE-5732F4CA1791}"/>
              </a:ext>
            </a:extLst>
          </p:cNvPr>
          <p:cNvSpPr>
            <a:spLocks noGrp="1"/>
          </p:cNvSpPr>
          <p:nvPr>
            <p:ph type="pic" sz="quarter" idx="18"/>
          </p:nvPr>
        </p:nvSpPr>
        <p:spPr>
          <a:xfrm>
            <a:off x="9133166" y="3309169"/>
            <a:ext cx="2297679" cy="2297679"/>
          </a:xfrm>
          <a:prstGeom prst="ellipse">
            <a:avLst/>
          </a:prstGeom>
        </p:spPr>
        <p:txBody>
          <a:bodyPr/>
          <a:lstStyle>
            <a:lvl1pPr>
              <a:defRPr b="0" i="0">
                <a:latin typeface="Poppins" pitchFamily="2" charset="77"/>
              </a:defRPr>
            </a:lvl1pPr>
          </a:lstStyle>
          <a:p>
            <a:endParaRPr lang="en-GB"/>
          </a:p>
        </p:txBody>
      </p:sp>
      <p:sp>
        <p:nvSpPr>
          <p:cNvPr id="25" name="Oval 24">
            <a:extLst>
              <a:ext uri="{FF2B5EF4-FFF2-40B4-BE49-F238E27FC236}">
                <a16:creationId xmlns:a16="http://schemas.microsoft.com/office/drawing/2014/main" id="{D2D94757-FA0A-6B76-AD9C-3993534B0523}"/>
              </a:ext>
            </a:extLst>
          </p:cNvPr>
          <p:cNvSpPr/>
          <p:nvPr userDrawn="1"/>
        </p:nvSpPr>
        <p:spPr>
          <a:xfrm>
            <a:off x="11430845" y="1001026"/>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6" name="Oval 25">
            <a:extLst>
              <a:ext uri="{FF2B5EF4-FFF2-40B4-BE49-F238E27FC236}">
                <a16:creationId xmlns:a16="http://schemas.microsoft.com/office/drawing/2014/main" id="{9AB12763-DBD1-1841-CA8E-22FF5ED6696E}"/>
              </a:ext>
            </a:extLst>
          </p:cNvPr>
          <p:cNvSpPr/>
          <p:nvPr userDrawn="1"/>
        </p:nvSpPr>
        <p:spPr>
          <a:xfrm>
            <a:off x="11430845" y="3303551"/>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Poppins" pitchFamily="2" charset="77"/>
                <a:cs typeface="Poppins" pitchFamily="2" charset="77"/>
              </a:rPr>
              <a:t>Click to edit Master title style</a:t>
            </a: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4526420"/>
            <a:ext cx="4924348" cy="1712014"/>
          </a:xfrm>
        </p:spPr>
        <p:txBody>
          <a:bodyPr>
            <a:normAutofit/>
          </a:bodyPr>
          <a:lstStyle>
            <a:lvl1pPr marL="0" indent="0">
              <a:buNone/>
              <a:defRPr sz="1800" b="0" i="0">
                <a:solidFill>
                  <a:schemeClr val="bg1"/>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16F0B063-2AC7-4AF4-0958-1511CAD9BBD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itchFamily="2" charset="77"/>
              </a:rPr>
              <a:t>Public</a:t>
            </a:r>
          </a:p>
        </p:txBody>
      </p:sp>
    </p:spTree>
    <p:extLst>
      <p:ext uri="{BB962C8B-B14F-4D97-AF65-F5344CB8AC3E}">
        <p14:creationId xmlns:p14="http://schemas.microsoft.com/office/powerpoint/2010/main" val="3361480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7562F1C3-D8E4-B6FF-1CB4-4CA989B0F14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275658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313161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rimary Image Breaker Slide (Purple)">
    <p:spTree>
      <p:nvGrpSpPr>
        <p:cNvPr id="1" name=""/>
        <p:cNvGrpSpPr/>
        <p:nvPr/>
      </p:nvGrpSpPr>
      <p:grpSpPr>
        <a:xfrm>
          <a:off x="0" y="0"/>
          <a:ext cx="0" cy="0"/>
          <a:chOff x="0" y="0"/>
          <a:chExt cx="0" cy="0"/>
        </a:xfrm>
      </p:grpSpPr>
      <p:pic>
        <p:nvPicPr>
          <p:cNvPr id="5" name="Picture 4" descr="A aerial view of a landscape&#10;&#10;Description automatically generated">
            <a:extLst>
              <a:ext uri="{FF2B5EF4-FFF2-40B4-BE49-F238E27FC236}">
                <a16:creationId xmlns:a16="http://schemas.microsoft.com/office/drawing/2014/main" id="{CD01DA94-F338-6D64-E8BC-F0B3B13D7B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88"/>
            <a:ext cx="12192000" cy="6859388"/>
          </a:xfrm>
          <a:prstGeom prst="rect">
            <a:avLst/>
          </a:prstGeom>
        </p:spPr>
      </p:pic>
      <p:sp>
        <p:nvSpPr>
          <p:cNvPr id="4" name="Rectangle 3">
            <a:extLst>
              <a:ext uri="{FF2B5EF4-FFF2-40B4-BE49-F238E27FC236}">
                <a16:creationId xmlns:a16="http://schemas.microsoft.com/office/drawing/2014/main" id="{3CAB9DCB-488A-769D-8E9F-C764AB021394}"/>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TextBox 8">
            <a:extLst>
              <a:ext uri="{FF2B5EF4-FFF2-40B4-BE49-F238E27FC236}">
                <a16:creationId xmlns:a16="http://schemas.microsoft.com/office/drawing/2014/main" id="{9A087B3C-9691-28BD-F147-96ADB5060A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92168696-50C5-E93F-C095-40854C3C3AC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27367436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imary Text (Left) Media (Right) Slide - Purple">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827711"/>
            <a:ext cx="5045070"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E536F979-0D00-F0C3-148A-532A54812373}"/>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E2BA68CD-CD7C-6841-61D8-9B40F036486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906830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buNone/>
              <a:defRPr sz="1800" b="0" i="0">
                <a:solidFill>
                  <a:schemeClr val="bg1"/>
                </a:solidFill>
                <a:latin typeface="Poppins" pitchFamily="2" charset="77"/>
              </a:defRPr>
            </a:lvl1pPr>
          </a:lstStyle>
          <a:p>
            <a:pPr lvl="0"/>
            <a:r>
              <a:rPr lang="en-GB"/>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B61424DF-37C5-E8FF-0693-6DC50DFA71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6352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72FC02AE-1AAC-7ECE-4BF2-8C2929350E8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57849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A84D4CDE-5878-2D26-7E2A-5736CF858EE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126285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0" i="0">
                <a:solidFill>
                  <a:schemeClr val="accent1"/>
                </a:solidFill>
                <a:latin typeface="Poppins Medium" pitchFamily="2" charset="77"/>
                <a:cs typeface="Poppins Medium" pitchFamily="2" charset="77"/>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TextBox 8">
            <a:extLst>
              <a:ext uri="{FF2B5EF4-FFF2-40B4-BE49-F238E27FC236}">
                <a16:creationId xmlns:a16="http://schemas.microsoft.com/office/drawing/2014/main" id="{54AFD3AA-7A13-765E-86F8-A68EAA0D19F2}"/>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945958175"/>
      </p:ext>
    </p:extLst>
  </p:cSld>
  <p:clrMapOvr>
    <a:masterClrMapping/>
  </p:clrMapOvr>
  <p:extLst>
    <p:ext uri="{DCECCB84-F9BA-43D5-87BE-67443E8EF086}">
      <p15:sldGuideLst xmlns:p15="http://schemas.microsoft.com/office/powerpoint/2012/main">
        <p15:guide id="1" pos="19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8" name="Subtitle 2">
            <a:extLst>
              <a:ext uri="{FF2B5EF4-FFF2-40B4-BE49-F238E27FC236}">
                <a16:creationId xmlns:a16="http://schemas.microsoft.com/office/drawing/2014/main" id="{10004CF6-EF4E-6CC8-4202-FAE750CFEAA0}"/>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347BBA40-725A-C3B6-3BA3-BB0EC57FDF2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4DA10FCB-7656-EE0D-8F15-9392C54587E2}"/>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9289274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defRPr b="0" i="0">
                <a:solidFill>
                  <a:schemeClr val="accent2"/>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CF0D8DDC-157D-E41B-CBD5-F5507A026C5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535756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6" name="TextBox 5">
            <a:extLst>
              <a:ext uri="{FF2B5EF4-FFF2-40B4-BE49-F238E27FC236}">
                <a16:creationId xmlns:a16="http://schemas.microsoft.com/office/drawing/2014/main" id="{664435E4-A94F-659B-D563-856E739CC9C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728589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57FE990D-228C-FCDE-0A15-0DF08D078B0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6596959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rtiary Image Breaker Slide (Green)">
    <p:spTree>
      <p:nvGrpSpPr>
        <p:cNvPr id="1" name=""/>
        <p:cNvGrpSpPr/>
        <p:nvPr/>
      </p:nvGrpSpPr>
      <p:grpSpPr>
        <a:xfrm>
          <a:off x="0" y="0"/>
          <a:ext cx="0" cy="0"/>
          <a:chOff x="0" y="0"/>
          <a:chExt cx="0" cy="0"/>
        </a:xfrm>
      </p:grpSpPr>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sp>
        <p:nvSpPr>
          <p:cNvPr id="4" name="TextBox 3" hidden="1">
            <a:extLst>
              <a:ext uri="{FF2B5EF4-FFF2-40B4-BE49-F238E27FC236}">
                <a16:creationId xmlns:a16="http://schemas.microsoft.com/office/drawing/2014/main" id="{1B5911EA-0029-5ED7-CF00-6237279D68F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2" name="Title 1">
            <a:extLst>
              <a:ext uri="{FF2B5EF4-FFF2-40B4-BE49-F238E27FC236}">
                <a16:creationId xmlns:a16="http://schemas.microsoft.com/office/drawing/2014/main" id="{C856C5E9-02A0-7EFC-1CAD-77CFFD92A2D1}"/>
              </a:ext>
            </a:extLst>
          </p:cNvPr>
          <p:cNvSpPr>
            <a:spLocks noGrp="1"/>
          </p:cNvSpPr>
          <p:nvPr>
            <p:ph type="ctrTitle"/>
          </p:nvPr>
        </p:nvSpPr>
        <p:spPr>
          <a:xfrm>
            <a:off x="637273" y="820795"/>
            <a:ext cx="5001527"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7D2094A8-3BFB-1955-613A-A7F8F91187FF}"/>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08203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7CE72D25-3E0E-710D-9BCD-0982600026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431145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0B9BFE38-B7CD-0A4C-1AAE-65706FE9A31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4270388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4FF91707-5D4B-CA6A-ABC5-F682A39DF20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582145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877E368F-6B9D-6F1D-6C75-4991CC7DAED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92985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BE9E21-7697-D9F7-4B4C-A0A1BB7C8E9C}"/>
              </a:ext>
            </a:extLst>
          </p:cNvPr>
          <p:cNvSpPr/>
          <p:nvPr userDrawn="1"/>
        </p:nvSpPr>
        <p:spPr>
          <a:xfrm>
            <a:off x="87086"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2C5861B5-CD8F-EB20-8FAA-52B2F6A42F4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871831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around a table looking at a computer&#10;&#10;Description automatically generated">
            <a:extLst>
              <a:ext uri="{FF2B5EF4-FFF2-40B4-BE49-F238E27FC236}">
                <a16:creationId xmlns:a16="http://schemas.microsoft.com/office/drawing/2014/main" id="{5C1AFF9B-026C-9129-DEA5-779635F510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0" i="0">
                <a:solidFill>
                  <a:schemeClr val="accent1"/>
                </a:solidFill>
                <a:latin typeface="Poppins Medium" pitchFamily="2" charset="77"/>
                <a:cs typeface="Poppins Medium" pitchFamily="2" charset="77"/>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4" name="TextBox 13">
            <a:extLst>
              <a:ext uri="{FF2B5EF4-FFF2-40B4-BE49-F238E27FC236}">
                <a16:creationId xmlns:a16="http://schemas.microsoft.com/office/drawing/2014/main" id="{CF62EF2A-DA07-421C-5B25-7BA1CEB572D3}"/>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532655862"/>
      </p:ext>
    </p:extLst>
  </p:cSld>
  <p:clrMapOvr>
    <a:masterClrMapping/>
  </p:clrMapOvr>
  <p:extLst>
    <p:ext uri="{DCECCB84-F9BA-43D5-87BE-67443E8EF086}">
      <p15:sldGuideLst xmlns:p15="http://schemas.microsoft.com/office/powerpoint/2012/main">
        <p15:guide id="1" pos="1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rtiary Image Breaker Slide (Orange)">
    <p:spTree>
      <p:nvGrpSpPr>
        <p:cNvPr id="1" name=""/>
        <p:cNvGrpSpPr/>
        <p:nvPr/>
      </p:nvGrpSpPr>
      <p:grpSpPr>
        <a:xfrm>
          <a:off x="0" y="0"/>
          <a:ext cx="0" cy="0"/>
          <a:chOff x="0" y="0"/>
          <a:chExt cx="0" cy="0"/>
        </a:xfrm>
      </p:grpSpPr>
      <p:pic>
        <p:nvPicPr>
          <p:cNvPr id="11" name="Picture 10" descr="A group of yellow circles on a black background&#10;&#10;Description automatically generated" hidden="1">
            <a:extLst>
              <a:ext uri="{FF2B5EF4-FFF2-40B4-BE49-F238E27FC236}">
                <a16:creationId xmlns:a16="http://schemas.microsoft.com/office/drawing/2014/main" id="{00C307F2-82C7-4AE4-F7EA-9DBAC43E819A}"/>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211536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defRPr b="0" i="0">
                <a:solidFill>
                  <a:schemeClr val="accent5"/>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C934A9EB-9590-4CAF-23D2-74BF331BCF5E}"/>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6715021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847147E8-B984-E512-52AF-BE49CE4AD4A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2322686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defRPr b="0" i="0">
                <a:solidFill>
                  <a:schemeClr val="accent1"/>
                </a:solidFill>
                <a:latin typeface="Poppins Medium" pitchFamily="2" charset="77"/>
                <a:cs typeface="Poppins Medium" pitchFamily="2" charset="77"/>
              </a:defRPr>
            </a:lvl1pPr>
          </a:lstStyle>
          <a:p>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buClr>
                <a:schemeClr val="accent1"/>
              </a:buClr>
              <a:buFont typeface="+mj-lt"/>
              <a:buAutoNum type="arabicPeriod"/>
              <a:defRPr sz="2000" b="0" i="0">
                <a:solidFill>
                  <a:schemeClr val="bg1"/>
                </a:solidFill>
                <a:latin typeface="Poppins" pitchFamily="2" charset="77"/>
              </a:defRPr>
            </a:lvl1pPr>
            <a:lvl2pPr marL="914400" indent="-457200">
              <a:buClr>
                <a:schemeClr val="accent1"/>
              </a:buClr>
              <a:buFont typeface="+mj-lt"/>
              <a:buAutoNum type="arabicPeriod"/>
              <a:defRPr sz="1400" b="0" i="0">
                <a:solidFill>
                  <a:schemeClr val="bg1"/>
                </a:solidFill>
                <a:latin typeface="Poppins" pitchFamily="2" charset="77"/>
              </a:defRPr>
            </a:lvl2pPr>
            <a:lvl3pPr marL="1371600" indent="-457200">
              <a:buClr>
                <a:schemeClr val="accent1"/>
              </a:buClr>
              <a:buFont typeface="+mj-lt"/>
              <a:buAutoNum type="arabicPeriod"/>
              <a:defRPr sz="1400" b="0" i="0">
                <a:solidFill>
                  <a:schemeClr val="bg1"/>
                </a:solidFill>
                <a:latin typeface="Poppins" pitchFamily="2" charset="77"/>
              </a:defRPr>
            </a:lvl3pPr>
            <a:lvl4pPr marL="1714500" indent="-342900">
              <a:buClr>
                <a:schemeClr val="accent1"/>
              </a:buClr>
              <a:buFont typeface="+mj-lt"/>
              <a:buAutoNum type="arabicPeriod"/>
              <a:defRPr sz="1400" b="0" i="0">
                <a:solidFill>
                  <a:schemeClr val="bg1"/>
                </a:solidFill>
                <a:latin typeface="Poppins" pitchFamily="2" charset="77"/>
              </a:defRPr>
            </a:lvl4pPr>
            <a:lvl5pPr marL="2171700" indent="-342900">
              <a:buClr>
                <a:schemeClr val="accent1"/>
              </a:buClr>
              <a:buFont typeface="+mj-lt"/>
              <a:buAutoNum type="arabicPeriod"/>
              <a:defRPr sz="1400" b="0" i="0">
                <a:solidFill>
                  <a:schemeClr val="bg1"/>
                </a:solidFill>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31ECEC26-1630-4E64-F2CE-15AC8D9DE40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itchFamily="2" charset="77"/>
              </a:rPr>
              <a:t>Public</a:t>
            </a:r>
          </a:p>
        </p:txBody>
      </p:sp>
    </p:spTree>
    <p:extLst>
      <p:ext uri="{BB962C8B-B14F-4D97-AF65-F5344CB8AC3E}">
        <p14:creationId xmlns:p14="http://schemas.microsoft.com/office/powerpoint/2010/main" val="3345398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buFont typeface="+mj-lt"/>
              <a:buAutoNum type="arabicPeriod"/>
              <a:defRPr b="0" i="0">
                <a:latin typeface="Poppins" pitchFamily="2" charset="77"/>
              </a:defRPr>
            </a:lvl1pPr>
            <a:lvl2pPr marL="914400" indent="-457200">
              <a:buFont typeface="+mj-lt"/>
              <a:buAutoNum type="arabicPeriod"/>
              <a:defRPr b="0" i="0">
                <a:latin typeface="Poppins" pitchFamily="2" charset="77"/>
              </a:defRPr>
            </a:lvl2pPr>
            <a:lvl3pPr marL="1371600" indent="-457200">
              <a:buFont typeface="+mj-lt"/>
              <a:buAutoNum type="arabicPeriod"/>
              <a:defRPr b="0" i="0">
                <a:latin typeface="Poppins" pitchFamily="2" charset="77"/>
              </a:defRPr>
            </a:lvl3pPr>
            <a:lvl4pPr marL="1714500" indent="-342900">
              <a:buFont typeface="+mj-lt"/>
              <a:buAutoNum type="arabicPeriod"/>
              <a:defRPr b="0" i="0">
                <a:latin typeface="Poppins" pitchFamily="2" charset="77"/>
              </a:defRPr>
            </a:lvl4pPr>
            <a:lvl5pPr marL="2171700" indent="-342900">
              <a:buFont typeface="+mj-lt"/>
              <a:buAutoNum type="arabicPeriod"/>
              <a:defRPr b="0" i="0">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879101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x2">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365125"/>
            <a:ext cx="10515600"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1926771"/>
            <a:ext cx="4462848" cy="4153354"/>
          </a:xfrm>
        </p:spPr>
        <p:txBody>
          <a:bodyPr>
            <a:normAutofit/>
          </a:bodyPr>
          <a:lstStyle>
            <a:lvl1pPr marL="0" indent="0">
              <a:buNone/>
              <a:defRPr sz="18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5449088" y="1926771"/>
            <a:ext cx="4462848" cy="4153354"/>
          </a:xfrm>
        </p:spPr>
        <p:txBody>
          <a:bodyPr>
            <a:normAutofit/>
          </a:bodyPr>
          <a:lstStyle>
            <a:lvl1pPr marL="0" indent="0">
              <a:buNone/>
              <a:defRPr sz="1800" b="0" i="0">
                <a:latin typeface="Poppins" pitchFamily="2" charset="77"/>
              </a:defRPr>
            </a:lvl1pPr>
          </a:lstStyle>
          <a:p>
            <a:pPr lvl="0"/>
            <a:r>
              <a:rPr lang="en-GB"/>
              <a:t>Click to edit Master text styles</a:t>
            </a:r>
          </a:p>
        </p:txBody>
      </p:sp>
    </p:spTree>
    <p:extLst>
      <p:ext uri="{BB962C8B-B14F-4D97-AF65-F5344CB8AC3E}">
        <p14:creationId xmlns:p14="http://schemas.microsoft.com/office/powerpoint/2010/main" val="5189142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layout 1">
    <p:spTree>
      <p:nvGrpSpPr>
        <p:cNvPr id="1" name=""/>
        <p:cNvGrpSpPr/>
        <p:nvPr/>
      </p:nvGrpSpPr>
      <p:grpSpPr>
        <a:xfrm>
          <a:off x="0" y="0"/>
          <a:ext cx="0" cy="0"/>
          <a:chOff x="0" y="0"/>
          <a:chExt cx="0" cy="0"/>
        </a:xfrm>
      </p:grpSpPr>
      <p:pic>
        <p:nvPicPr>
          <p:cNvPr id="3" name="Picture 2" descr="A purple flower on a black background&#10;&#10;Description automatically generated">
            <a:extLst>
              <a:ext uri="{FF2B5EF4-FFF2-40B4-BE49-F238E27FC236}">
                <a16:creationId xmlns:a16="http://schemas.microsoft.com/office/drawing/2014/main" id="{624B9880-4FA8-5D6B-4930-EB7C51734E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941561" cy="3055537"/>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0" i="0">
                <a:solidFill>
                  <a:schemeClr val="accent1"/>
                </a:solidFill>
                <a:latin typeface="Poppins Medium" pitchFamily="2" charset="77"/>
                <a:cs typeface="Poppins Medium" pitchFamily="2" charset="77"/>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buNone/>
              <a:defRPr sz="18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5" name="Text Placeholder 12">
            <a:extLst>
              <a:ext uri="{FF2B5EF4-FFF2-40B4-BE49-F238E27FC236}">
                <a16:creationId xmlns:a16="http://schemas.microsoft.com/office/drawing/2014/main" id="{A80908B0-75DE-A115-6336-EF8AAE3C5F4A}"/>
              </a:ext>
            </a:extLst>
          </p:cNvPr>
          <p:cNvSpPr>
            <a:spLocks noGrp="1"/>
          </p:cNvSpPr>
          <p:nvPr>
            <p:ph type="body" sz="quarter" idx="14"/>
          </p:nvPr>
        </p:nvSpPr>
        <p:spPr>
          <a:xfrm>
            <a:off x="6220807" y="1926771"/>
            <a:ext cx="2401614"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6" name="Text Placeholder 12">
            <a:extLst>
              <a:ext uri="{FF2B5EF4-FFF2-40B4-BE49-F238E27FC236}">
                <a16:creationId xmlns:a16="http://schemas.microsoft.com/office/drawing/2014/main" id="{544403BA-BDEC-33C9-D380-0A99E3D527D8}"/>
              </a:ext>
            </a:extLst>
          </p:cNvPr>
          <p:cNvSpPr>
            <a:spLocks noGrp="1"/>
          </p:cNvSpPr>
          <p:nvPr>
            <p:ph type="body" sz="quarter" idx="15"/>
          </p:nvPr>
        </p:nvSpPr>
        <p:spPr>
          <a:xfrm>
            <a:off x="9040209" y="1926771"/>
            <a:ext cx="2401614"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7" name="TextBox 6">
            <a:extLst>
              <a:ext uri="{FF2B5EF4-FFF2-40B4-BE49-F238E27FC236}">
                <a16:creationId xmlns:a16="http://schemas.microsoft.com/office/drawing/2014/main" id="{19E009D3-6AC2-A43C-54C7-5572F42CB24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3430411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layout 2">
    <p:spTree>
      <p:nvGrpSpPr>
        <p:cNvPr id="1" name=""/>
        <p:cNvGrpSpPr/>
        <p:nvPr/>
      </p:nvGrpSpPr>
      <p:grpSpPr>
        <a:xfrm>
          <a:off x="0" y="0"/>
          <a:ext cx="0" cy="0"/>
          <a:chOff x="0" y="0"/>
          <a:chExt cx="0" cy="0"/>
        </a:xfrm>
      </p:grpSpPr>
      <p:pic>
        <p:nvPicPr>
          <p:cNvPr id="5" name="Picture 4" descr="A purple and black background&#10;&#10;Description automatically generated">
            <a:extLst>
              <a:ext uri="{FF2B5EF4-FFF2-40B4-BE49-F238E27FC236}">
                <a16:creationId xmlns:a16="http://schemas.microsoft.com/office/drawing/2014/main" id="{FA872D7E-483A-F12C-54BD-9C3DEF2A57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422566"/>
            <a:ext cx="6096001" cy="4439265"/>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0" i="0">
                <a:solidFill>
                  <a:schemeClr val="accent1"/>
                </a:solidFill>
                <a:latin typeface="Poppins Medium" pitchFamily="2" charset="77"/>
                <a:cs typeface="Poppins Medium" pitchFamily="2" charset="77"/>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20807" y="1926771"/>
            <a:ext cx="2401614"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9040209" y="1926771"/>
            <a:ext cx="2401614"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2" name="TextBox 1">
            <a:extLst>
              <a:ext uri="{FF2B5EF4-FFF2-40B4-BE49-F238E27FC236}">
                <a16:creationId xmlns:a16="http://schemas.microsoft.com/office/drawing/2014/main" id="{1BB28D82-A3B0-1B3C-D021-6E2F641AB46E}"/>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Tree>
    <p:extLst>
      <p:ext uri="{BB962C8B-B14F-4D97-AF65-F5344CB8AC3E}">
        <p14:creationId xmlns:p14="http://schemas.microsoft.com/office/powerpoint/2010/main" val="2935829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50103-FF4D-6647-58A5-FC31ECFD368F}"/>
              </a:ext>
            </a:extLst>
          </p:cNvPr>
          <p:cNvSpPr/>
          <p:nvPr userDrawn="1"/>
        </p:nvSpPr>
        <p:spPr>
          <a:xfrm>
            <a:off x="0" y="0"/>
            <a:ext cx="425115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BD9546A-ACA3-E84E-1693-0DA11D64DE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0" i="0">
                <a:solidFill>
                  <a:schemeClr val="accent1"/>
                </a:solidFill>
                <a:latin typeface="Poppins Medium" pitchFamily="2" charset="77"/>
                <a:cs typeface="Poppins Medium" pitchFamily="2" charset="77"/>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4" y="2389514"/>
            <a:ext cx="3015194" cy="1131740"/>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4895193" y="1721819"/>
            <a:ext cx="2832536"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8360079" y="1721819"/>
            <a:ext cx="2832536"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5" name="TextBox 4">
            <a:extLst>
              <a:ext uri="{FF2B5EF4-FFF2-40B4-BE49-F238E27FC236}">
                <a16:creationId xmlns:a16="http://schemas.microsoft.com/office/drawing/2014/main" id="{1DC0D688-373E-EFA1-4A88-C13714EA7D47}"/>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
        <p:nvSpPr>
          <p:cNvPr id="10" name="TextBox 9">
            <a:extLst>
              <a:ext uri="{FF2B5EF4-FFF2-40B4-BE49-F238E27FC236}">
                <a16:creationId xmlns:a16="http://schemas.microsoft.com/office/drawing/2014/main" id="{5C17D236-609B-B324-173A-EB4BE4303570}"/>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9407430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tx2"/>
                </a:solidFill>
                <a:latin typeface="Poppins" pitchFamily="2" charset="77"/>
                <a:cs typeface="Poppins" pitchFamily="2" charset="77"/>
              </a:rPr>
              <a:t>‹#›</a:t>
            </a:fld>
            <a:endParaRPr lang="en-GB" sz="2000" noProof="0">
              <a:solidFill>
                <a:schemeClr val="tx2"/>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Public</a:t>
            </a:r>
          </a:p>
        </p:txBody>
      </p:sp>
    </p:spTree>
    <p:extLst>
      <p:ext uri="{BB962C8B-B14F-4D97-AF65-F5344CB8AC3E}">
        <p14:creationId xmlns:p14="http://schemas.microsoft.com/office/powerpoint/2010/main" val="369104009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84" r:id="rId3"/>
    <p:sldLayoutId id="2147483676" r:id="rId4"/>
    <p:sldLayoutId id="2147483650" r:id="rId5"/>
    <p:sldLayoutId id="2147483651" r:id="rId6"/>
    <p:sldLayoutId id="2147483678" r:id="rId7"/>
    <p:sldLayoutId id="2147483679" r:id="rId8"/>
    <p:sldLayoutId id="2147483680" r:id="rId9"/>
    <p:sldLayoutId id="2147483652" r:id="rId10"/>
    <p:sldLayoutId id="2147483653" r:id="rId11"/>
    <p:sldLayoutId id="2147483654" r:id="rId12"/>
    <p:sldLayoutId id="2147483666" r:id="rId13"/>
    <p:sldLayoutId id="2147483673" r:id="rId14"/>
    <p:sldLayoutId id="2147483681" r:id="rId15"/>
    <p:sldLayoutId id="2147483655" r:id="rId16"/>
    <p:sldLayoutId id="2147483677" r:id="rId17"/>
    <p:sldLayoutId id="2147483656" r:id="rId18"/>
    <p:sldLayoutId id="2147483667" r:id="rId19"/>
    <p:sldLayoutId id="2147483672" r:id="rId20"/>
    <p:sldLayoutId id="2147483660" r:id="rId21"/>
    <p:sldLayoutId id="2147483663" r:id="rId22"/>
    <p:sldLayoutId id="2147483668" r:id="rId23"/>
    <p:sldLayoutId id="2147483671" r:id="rId24"/>
    <p:sldLayoutId id="2147483682" r:id="rId25"/>
    <p:sldLayoutId id="2147483661" r:id="rId26"/>
    <p:sldLayoutId id="2147483664" r:id="rId27"/>
    <p:sldLayoutId id="2147483669" r:id="rId28"/>
    <p:sldLayoutId id="2147483670" r:id="rId29"/>
    <p:sldLayoutId id="2147483683" r:id="rId30"/>
    <p:sldLayoutId id="2147483662" r:id="rId31"/>
    <p:sldLayoutId id="2147483665" r:id="rId32"/>
  </p:sldLayoutIdLst>
  <p:txStyles>
    <p:titleStyle>
      <a:lvl1pPr algn="l" defTabSz="914400" rtl="0" eaLnBrk="1" latinLnBrk="0" hangingPunct="1">
        <a:lnSpc>
          <a:spcPct val="90000"/>
        </a:lnSpc>
        <a:spcBef>
          <a:spcPct val="0"/>
        </a:spcBef>
        <a:buNone/>
        <a:defRPr sz="4400" b="0" i="0" kern="1200">
          <a:solidFill>
            <a:schemeClr val="tx1"/>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mailto:scossstland@nationalenergyso.com" TargetMode="External"/><Relationship Id="rId2" Type="http://schemas.openxmlformats.org/officeDocument/2006/relationships/hyperlink" Target="mailto:tranreq@nationalenergyso.com" TargetMode="Externa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mailto:tranreq@nationalenergyso.com" TargetMode="External"/><Relationship Id="rId2" Type="http://schemas.openxmlformats.org/officeDocument/2006/relationships/hyperlink" Target="https://www.neso.energy/industry-information/network-access-planning/enams" TargetMode="External"/><Relationship Id="rId1" Type="http://schemas.openxmlformats.org/officeDocument/2006/relationships/slideLayout" Target="../slideLayouts/slideLayout10.xml"/><Relationship Id="rId6" Type="http://schemas.openxmlformats.org/officeDocument/2006/relationships/image" Target="../media/image34.emf"/><Relationship Id="rId5" Type="http://schemas.openxmlformats.org/officeDocument/2006/relationships/package" Target="../embeddings/Microsoft_Word_Document.docx"/><Relationship Id="rId4" Type="http://schemas.openxmlformats.org/officeDocument/2006/relationships/hyperlink" Target="mailto:scossstland@nationalenergyso.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hyperlink" Target="mailto:ctr1.ccta@nationalenergyso.com" TargetMode="External"/><Relationship Id="rId7" Type="http://schemas.openxmlformats.org/officeDocument/2006/relationships/package" Target="../embeddings/Microsoft_Word_Document2.docx"/><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5.emf"/><Relationship Id="rId5" Type="http://schemas.openxmlformats.org/officeDocument/2006/relationships/package" Target="../embeddings/Microsoft_Word_Document1.docx"/><Relationship Id="rId4" Type="http://schemas.openxmlformats.org/officeDocument/2006/relationships/hyperlink" Target="mailto:tranreq@nationalenergyso.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BF7A4B0-0E78-35D7-2FFA-76CE6ECAC506}"/>
              </a:ext>
            </a:extLst>
          </p:cNvPr>
          <p:cNvSpPr>
            <a:spLocks noGrp="1"/>
          </p:cNvSpPr>
          <p:nvPr>
            <p:ph type="ctrTitle"/>
          </p:nvPr>
        </p:nvSpPr>
        <p:spPr>
          <a:xfrm>
            <a:off x="532944" y="1788983"/>
            <a:ext cx="5385942" cy="2387600"/>
          </a:xfrm>
        </p:spPr>
        <p:txBody>
          <a:bodyPr>
            <a:normAutofit/>
          </a:bodyPr>
          <a:lstStyle/>
          <a:p>
            <a:r>
              <a:rPr lang="en-GB">
                <a:latin typeface="Poppins" panose="00000500000000000000" pitchFamily="2" charset="0"/>
                <a:cs typeface="Poppins" panose="00000500000000000000" pitchFamily="2" charset="0"/>
              </a:rPr>
              <a:t>Stability Phase 1</a:t>
            </a:r>
            <a:br>
              <a:rPr lang="en-GB">
                <a:latin typeface="Poppins" panose="00000500000000000000" pitchFamily="2" charset="0"/>
                <a:cs typeface="Poppins" panose="00000500000000000000" pitchFamily="2" charset="0"/>
              </a:rPr>
            </a:br>
            <a:endParaRPr lang="en-GB">
              <a:latin typeface="Poppins" panose="00000500000000000000" pitchFamily="2" charset="0"/>
              <a:cs typeface="Poppins" panose="00000500000000000000" pitchFamily="2" charset="0"/>
            </a:endParaRPr>
          </a:p>
        </p:txBody>
      </p:sp>
      <p:sp>
        <p:nvSpPr>
          <p:cNvPr id="3" name="Subtitle 4">
            <a:extLst>
              <a:ext uri="{FF2B5EF4-FFF2-40B4-BE49-F238E27FC236}">
                <a16:creationId xmlns:a16="http://schemas.microsoft.com/office/drawing/2014/main" id="{2FB354D1-FED4-9B9E-0B7F-6574019FA661}"/>
              </a:ext>
            </a:extLst>
          </p:cNvPr>
          <p:cNvSpPr>
            <a:spLocks noGrp="1"/>
          </p:cNvSpPr>
          <p:nvPr>
            <p:ph type="subTitle" idx="1"/>
          </p:nvPr>
        </p:nvSpPr>
        <p:spPr>
          <a:xfrm>
            <a:off x="532944" y="4213654"/>
            <a:ext cx="4335618" cy="1044146"/>
          </a:xfrm>
        </p:spPr>
        <p:txBody>
          <a:bodyPr>
            <a:normAutofit fontScale="85000" lnSpcReduction="20000"/>
          </a:bodyPr>
          <a:lstStyle/>
          <a:p>
            <a:r>
              <a:rPr lang="en-GB">
                <a:latin typeface="Poppins" panose="00000500000000000000" pitchFamily="2" charset="0"/>
                <a:cs typeface="Poppins" panose="00000500000000000000" pitchFamily="2" charset="0"/>
              </a:rPr>
              <a:t>Provider Availability Notifications</a:t>
            </a:r>
          </a:p>
          <a:p>
            <a:endParaRPr lang="en-GB">
              <a:latin typeface="Poppins" panose="00000500000000000000" pitchFamily="2" charset="0"/>
              <a:cs typeface="Poppins" panose="00000500000000000000" pitchFamily="2" charset="0"/>
            </a:endParaRPr>
          </a:p>
          <a:p>
            <a:r>
              <a:rPr lang="en-GB">
                <a:latin typeface="Poppins" panose="00000500000000000000" pitchFamily="2" charset="0"/>
                <a:cs typeface="Poppins" panose="00000500000000000000" pitchFamily="2" charset="0"/>
              </a:rPr>
              <a:t>March 2025</a:t>
            </a:r>
          </a:p>
        </p:txBody>
      </p:sp>
    </p:spTree>
    <p:extLst>
      <p:ext uri="{BB962C8B-B14F-4D97-AF65-F5344CB8AC3E}">
        <p14:creationId xmlns:p14="http://schemas.microsoft.com/office/powerpoint/2010/main" val="4090216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FCCD015-63CD-47A4-11F7-C97E2365A909}"/>
              </a:ext>
            </a:extLst>
          </p:cNvPr>
          <p:cNvSpPr txBox="1">
            <a:spLocks/>
          </p:cNvSpPr>
          <p:nvPr/>
        </p:nvSpPr>
        <p:spPr>
          <a:xfrm>
            <a:off x="541587" y="1399767"/>
            <a:ext cx="11184930" cy="223535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100" b="1">
                <a:latin typeface="Poppins"/>
                <a:cs typeface="Poppins"/>
              </a:rPr>
              <a:t>Background</a:t>
            </a:r>
          </a:p>
          <a:p>
            <a:pPr>
              <a:lnSpc>
                <a:spcPct val="150000"/>
              </a:lnSpc>
              <a:defRPr/>
            </a:pPr>
            <a:r>
              <a:rPr lang="en-GB" sz="1100">
                <a:latin typeface="Poppins"/>
                <a:ea typeface="Calibri"/>
                <a:cs typeface="Poppins"/>
              </a:rPr>
              <a:t>P</a:t>
            </a:r>
            <a:r>
              <a:rPr lang="en-GB" sz="1100">
                <a:effectLst/>
                <a:latin typeface="Poppins"/>
                <a:ea typeface="Calibri"/>
                <a:cs typeface="Poppins"/>
              </a:rPr>
              <a:t>roviders need to notify us of any periods where they will have an outage, planned maintenance, or they will be unavailable to provide their contacted service for a period of time, as per the Commercial Contractual arrangement for </a:t>
            </a:r>
            <a:r>
              <a:rPr lang="en-GB" sz="1100">
                <a:latin typeface="Poppins" panose="00000500000000000000" pitchFamily="2" charset="0"/>
                <a:cs typeface="Poppins" panose="00000500000000000000" pitchFamily="2" charset="0"/>
              </a:rPr>
              <a:t>Stability Phase 1 </a:t>
            </a:r>
            <a:r>
              <a:rPr lang="en-GB" sz="1100" b="1">
                <a:latin typeface="Poppins" panose="00000500000000000000" pitchFamily="2" charset="0"/>
                <a:cs typeface="Poppins" panose="00000500000000000000" pitchFamily="2" charset="0"/>
              </a:rPr>
              <a:t>(</a:t>
            </a:r>
            <a:r>
              <a:rPr lang="en-GB" sz="1100" b="1" i="1">
                <a:latin typeface="Poppins" panose="00000500000000000000" pitchFamily="2" charset="0"/>
                <a:cs typeface="Poppins" panose="00000500000000000000" pitchFamily="2" charset="0"/>
              </a:rPr>
              <a:t>Stability Pathfinder Agreement – Phase 1) </a:t>
            </a:r>
            <a:endParaRPr lang="en-GB" sz="1100">
              <a:latin typeface="Poppins" panose="00000500000000000000" pitchFamily="2" charset="0"/>
              <a:cs typeface="Poppins" panose="00000500000000000000" pitchFamily="2" charset="0"/>
            </a:endParaRPr>
          </a:p>
          <a:p>
            <a:pPr>
              <a:defRPr/>
            </a:pPr>
            <a:r>
              <a:rPr lang="en-GB" sz="1100" b="1">
                <a:latin typeface="Poppins"/>
                <a:cs typeface="Poppins"/>
              </a:rPr>
              <a:t>Overview of the provider notification process</a:t>
            </a:r>
          </a:p>
          <a:p>
            <a:pPr>
              <a:defRPr/>
            </a:pPr>
            <a:endParaRPr lang="en-GB" sz="1100" b="1">
              <a:latin typeface="Poppins" panose="00000500000000000000" pitchFamily="2" charset="0"/>
              <a:cs typeface="Poppins" panose="00000500000000000000" pitchFamily="2" charset="0"/>
            </a:endParaRPr>
          </a:p>
          <a:p>
            <a:pPr marL="285750" indent="-285750">
              <a:lnSpc>
                <a:spcPct val="100000"/>
              </a:lnSpc>
              <a:spcBef>
                <a:spcPts val="0"/>
              </a:spcBef>
              <a:buFont typeface="Arial" panose="020B0604020202020204" pitchFamily="34" charset="0"/>
              <a:buChar char="•"/>
              <a:defRPr/>
            </a:pPr>
            <a:r>
              <a:rPr lang="en-GB" sz="1100">
                <a:latin typeface="Poppins"/>
                <a:cs typeface="Poppins"/>
              </a:rPr>
              <a:t>Providers are required to follow different processes dependant on the amount of notice being given to the NESO</a:t>
            </a:r>
          </a:p>
          <a:p>
            <a:pPr marL="285750" indent="-285750">
              <a:lnSpc>
                <a:spcPct val="100000"/>
              </a:lnSpc>
              <a:spcBef>
                <a:spcPts val="0"/>
              </a:spcBef>
              <a:buFont typeface="Arial" panose="020B0604020202020204" pitchFamily="34" charset="0"/>
              <a:buChar char="•"/>
              <a:defRPr/>
            </a:pPr>
            <a:r>
              <a:rPr lang="en-GB" sz="1100">
                <a:latin typeface="Poppins"/>
                <a:cs typeface="Poppins"/>
              </a:rPr>
              <a:t>This is summarised in slides 3-5</a:t>
            </a:r>
          </a:p>
          <a:p>
            <a:pPr>
              <a:lnSpc>
                <a:spcPct val="150000"/>
              </a:lnSpc>
              <a:defRPr/>
            </a:pPr>
            <a:endParaRPr lang="en-GB" sz="1100">
              <a:latin typeface="Poppins" panose="00000500000000000000" pitchFamily="2" charset="0"/>
              <a:cs typeface="Poppins" panose="00000500000000000000" pitchFamily="2" charset="0"/>
            </a:endParaRPr>
          </a:p>
          <a:p>
            <a:pPr>
              <a:lnSpc>
                <a:spcPct val="150000"/>
              </a:lnSpc>
              <a:defRPr/>
            </a:pPr>
            <a:endParaRPr lang="en-GB" sz="1100">
              <a:latin typeface="Poppins" panose="00000500000000000000" pitchFamily="2" charset="0"/>
              <a:cs typeface="Poppins" panose="00000500000000000000" pitchFamily="2" charset="0"/>
            </a:endParaRPr>
          </a:p>
          <a:p>
            <a:pPr lvl="1">
              <a:defRPr/>
            </a:pPr>
            <a:endParaRPr lang="en-GB" sz="1100" b="1">
              <a:latin typeface="Poppins" panose="00000500000000000000" pitchFamily="2" charset="0"/>
              <a:cs typeface="Poppins" panose="00000500000000000000" pitchFamily="2" charset="0"/>
            </a:endParaRPr>
          </a:p>
        </p:txBody>
      </p:sp>
      <p:sp>
        <p:nvSpPr>
          <p:cNvPr id="4" name="Rectangle 3">
            <a:extLst>
              <a:ext uri="{FF2B5EF4-FFF2-40B4-BE49-F238E27FC236}">
                <a16:creationId xmlns:a16="http://schemas.microsoft.com/office/drawing/2014/main" id="{00A0889C-D2A7-75A1-B663-7111FAB08F57}"/>
              </a:ext>
            </a:extLst>
          </p:cNvPr>
          <p:cNvSpPr/>
          <p:nvPr/>
        </p:nvSpPr>
        <p:spPr>
          <a:xfrm>
            <a:off x="541587" y="4335001"/>
            <a:ext cx="1802167" cy="34623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latin typeface="HelveticaNeueLT Pro 45 Lt"/>
              </a:rPr>
              <a:t>12 months ahead</a:t>
            </a:r>
          </a:p>
        </p:txBody>
      </p:sp>
      <p:sp>
        <p:nvSpPr>
          <p:cNvPr id="6" name="Rectangle 5">
            <a:extLst>
              <a:ext uri="{FF2B5EF4-FFF2-40B4-BE49-F238E27FC236}">
                <a16:creationId xmlns:a16="http://schemas.microsoft.com/office/drawing/2014/main" id="{A783F229-5EB5-D451-94A9-B0EB2DB13B4E}"/>
              </a:ext>
            </a:extLst>
          </p:cNvPr>
          <p:cNvSpPr/>
          <p:nvPr/>
        </p:nvSpPr>
        <p:spPr>
          <a:xfrm>
            <a:off x="7714882" y="4335001"/>
            <a:ext cx="1802167" cy="346230"/>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a:latin typeface="HelveticaNeueLT Pro 45 Lt"/>
              </a:rPr>
              <a:t>Less than 24 hours ahead</a:t>
            </a:r>
          </a:p>
        </p:txBody>
      </p:sp>
      <p:sp>
        <p:nvSpPr>
          <p:cNvPr id="7" name="Rectangle 6">
            <a:extLst>
              <a:ext uri="{FF2B5EF4-FFF2-40B4-BE49-F238E27FC236}">
                <a16:creationId xmlns:a16="http://schemas.microsoft.com/office/drawing/2014/main" id="{A85E0DF5-6919-B6F5-7C49-6CA05267F040}"/>
              </a:ext>
            </a:extLst>
          </p:cNvPr>
          <p:cNvSpPr/>
          <p:nvPr/>
        </p:nvSpPr>
        <p:spPr>
          <a:xfrm>
            <a:off x="4112810" y="4335001"/>
            <a:ext cx="1802167" cy="346230"/>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100">
                <a:latin typeface="HelveticaNeueLT Pro 45 Lt"/>
              </a:rPr>
              <a:t>12 months to 24 hours ahead</a:t>
            </a:r>
          </a:p>
        </p:txBody>
      </p:sp>
      <p:sp>
        <p:nvSpPr>
          <p:cNvPr id="8" name="TextBox 7">
            <a:extLst>
              <a:ext uri="{FF2B5EF4-FFF2-40B4-BE49-F238E27FC236}">
                <a16:creationId xmlns:a16="http://schemas.microsoft.com/office/drawing/2014/main" id="{49CB1F96-430A-B520-38D0-779C1E265F87}"/>
              </a:ext>
            </a:extLst>
          </p:cNvPr>
          <p:cNvSpPr txBox="1"/>
          <p:nvPr/>
        </p:nvSpPr>
        <p:spPr>
          <a:xfrm>
            <a:off x="465483" y="4989916"/>
            <a:ext cx="2743942" cy="938719"/>
          </a:xfrm>
          <a:prstGeom prst="rect">
            <a:avLst/>
          </a:prstGeom>
        </p:spPr>
        <p:txBody>
          <a:bodyPr wrap="square" lIns="91440" tIns="45720" rIns="91440" bIns="45720" rtlCol="0" anchor="t">
            <a:spAutoFit/>
          </a:bodyPr>
          <a:lstStyle/>
          <a:p>
            <a:pPr marL="171450" indent="-171450">
              <a:buFont typeface="Arial" panose="020B0604020202020204" pitchFamily="34" charset="0"/>
              <a:buChar char="•"/>
            </a:pPr>
            <a:r>
              <a:rPr lang="en-GB" sz="1100">
                <a:solidFill>
                  <a:srgbClr val="454546"/>
                </a:solidFill>
                <a:latin typeface="HelveticaNeueLT Pro 55 Roman"/>
                <a:ea typeface="12 pt. Helvetica* 45 Light   02" panose="02000403000000020004" pitchFamily="2" charset="0"/>
              </a:rPr>
              <a:t>Providers are required to submit a Planned Maintenance </a:t>
            </a:r>
            <a:r>
              <a:rPr lang="en-GB" sz="1100">
                <a:solidFill>
                  <a:schemeClr val="tx1">
                    <a:lumMod val="75000"/>
                    <a:lumOff val="25000"/>
                  </a:schemeClr>
                </a:solidFill>
                <a:latin typeface="HelveticaNeueLT Pro 55 Roman"/>
                <a:ea typeface="12 pt. Helvetica* 45 Light   02" panose="02000403000000020004" pitchFamily="2" charset="0"/>
              </a:rPr>
              <a:t>Programme</a:t>
            </a:r>
          </a:p>
          <a:p>
            <a:pPr marL="171450" indent="-171450">
              <a:buFont typeface="Arial" panose="020B0604020202020204" pitchFamily="34" charset="0"/>
              <a:buChar char="•"/>
            </a:pPr>
            <a:r>
              <a:rPr lang="en-GB" sz="1100">
                <a:solidFill>
                  <a:srgbClr val="454546"/>
                </a:solidFill>
                <a:latin typeface="HelveticaNeueLT Pro 55 Roman"/>
                <a:ea typeface="12 pt. Helvetica* 45 Light   02" panose="02000403000000020004" pitchFamily="2" charset="0"/>
              </a:rPr>
              <a:t>The Network Planning team will review</a:t>
            </a:r>
          </a:p>
          <a:p>
            <a:pPr marL="171450" indent="-171450">
              <a:buFont typeface="Arial" panose="020B0604020202020204" pitchFamily="34" charset="0"/>
              <a:buChar char="•"/>
            </a:pPr>
            <a:r>
              <a:rPr lang="en-GB" sz="1100">
                <a:solidFill>
                  <a:srgbClr val="454546"/>
                </a:solidFill>
                <a:latin typeface="HelveticaNeueLT Pro 55 Roman"/>
                <a:ea typeface="12 pt. Helvetica* 45 Light   02" panose="02000403000000020004" pitchFamily="2" charset="0"/>
              </a:rPr>
              <a:t>This is explained further in slide 3</a:t>
            </a:r>
          </a:p>
        </p:txBody>
      </p:sp>
      <p:sp>
        <p:nvSpPr>
          <p:cNvPr id="9" name="TextBox 8">
            <a:extLst>
              <a:ext uri="{FF2B5EF4-FFF2-40B4-BE49-F238E27FC236}">
                <a16:creationId xmlns:a16="http://schemas.microsoft.com/office/drawing/2014/main" id="{AE7D4B22-B2D5-1EA6-82DC-EC52C1F48439}"/>
              </a:ext>
            </a:extLst>
          </p:cNvPr>
          <p:cNvSpPr txBox="1"/>
          <p:nvPr/>
        </p:nvSpPr>
        <p:spPr>
          <a:xfrm>
            <a:off x="7585049" y="4989916"/>
            <a:ext cx="2743942" cy="1107996"/>
          </a:xfrm>
          <a:prstGeom prst="rect">
            <a:avLst/>
          </a:prstGeom>
        </p:spPr>
        <p:txBody>
          <a:bodyPr wrap="square" lIns="91440" tIns="45720" rIns="91440" bIns="45720" rtlCol="0" anchor="t">
            <a:spAutoFit/>
          </a:bodyPr>
          <a:lstStyle/>
          <a:p>
            <a:pPr marL="171450" indent="-171450">
              <a:buFont typeface="Arial" panose="020B0604020202020204" pitchFamily="34" charset="0"/>
              <a:buChar char="•"/>
            </a:pPr>
            <a:r>
              <a:rPr lang="en-GB" sz="1100">
                <a:solidFill>
                  <a:srgbClr val="454546"/>
                </a:solidFill>
                <a:latin typeface="HelveticaNeueLT Pro 55 Roman"/>
                <a:ea typeface="12 pt. Helvetica* 45 Light   02" panose="02000403000000020004" pitchFamily="2" charset="0"/>
              </a:rPr>
              <a:t>Providers are required to submit any details of Unplanned Outages or Reduction in Capability</a:t>
            </a:r>
          </a:p>
          <a:p>
            <a:pPr marL="171450" indent="-171450">
              <a:buFont typeface="Arial" panose="020B0604020202020204" pitchFamily="34" charset="0"/>
              <a:buChar char="•"/>
            </a:pPr>
            <a:r>
              <a:rPr lang="en-GB" sz="1100">
                <a:solidFill>
                  <a:srgbClr val="454546"/>
                </a:solidFill>
                <a:latin typeface="HelveticaNeueLT Pro 55 Roman"/>
                <a:ea typeface="12 pt. Helvetica* 45 Light   02" panose="02000403000000020004" pitchFamily="2" charset="0"/>
              </a:rPr>
              <a:t>The forms can be submitted to the Control Room via email</a:t>
            </a:r>
          </a:p>
          <a:p>
            <a:pPr marL="171450" indent="-171450">
              <a:buFont typeface="Arial" panose="020B0604020202020204" pitchFamily="34" charset="0"/>
              <a:buChar char="•"/>
            </a:pPr>
            <a:r>
              <a:rPr lang="en-GB" sz="1100">
                <a:solidFill>
                  <a:srgbClr val="454546"/>
                </a:solidFill>
                <a:latin typeface="HelveticaNeueLT Pro 55 Roman"/>
                <a:ea typeface="12 pt. Helvetica* 45 Light   02" panose="02000403000000020004" pitchFamily="2" charset="0"/>
              </a:rPr>
              <a:t>This is explained further in slide 5</a:t>
            </a:r>
          </a:p>
        </p:txBody>
      </p:sp>
      <p:sp>
        <p:nvSpPr>
          <p:cNvPr id="10" name="TextBox 9">
            <a:extLst>
              <a:ext uri="{FF2B5EF4-FFF2-40B4-BE49-F238E27FC236}">
                <a16:creationId xmlns:a16="http://schemas.microsoft.com/office/drawing/2014/main" id="{7A0B5DA8-26BC-B6EC-1E11-DDDC30565F6A}"/>
              </a:ext>
            </a:extLst>
          </p:cNvPr>
          <p:cNvSpPr txBox="1"/>
          <p:nvPr/>
        </p:nvSpPr>
        <p:spPr>
          <a:xfrm>
            <a:off x="4025266" y="4989916"/>
            <a:ext cx="2743942" cy="1446550"/>
          </a:xfrm>
          <a:prstGeom prst="rect">
            <a:avLst/>
          </a:prstGeom>
        </p:spPr>
        <p:txBody>
          <a:bodyPr wrap="square" lIns="91440" tIns="45720" rIns="91440" bIns="45720" rtlCol="0" anchor="t">
            <a:spAutoFit/>
          </a:bodyPr>
          <a:lstStyle/>
          <a:p>
            <a:pPr marL="171450" indent="-171450">
              <a:buFont typeface="Arial" panose="020B0604020202020204" pitchFamily="34" charset="0"/>
              <a:buChar char="•"/>
            </a:pPr>
            <a:r>
              <a:rPr lang="en-GB" sz="1100">
                <a:solidFill>
                  <a:schemeClr val="tx1">
                    <a:lumMod val="75000"/>
                    <a:lumOff val="25000"/>
                  </a:schemeClr>
                </a:solidFill>
                <a:latin typeface="HelveticaNeueLT Pro 55 Roman"/>
                <a:ea typeface="12 pt. Helvetica* 45 Light   02" panose="02000403000000020004" pitchFamily="2" charset="0"/>
              </a:rPr>
              <a:t>Providers are required to submit any details of Planned Outages or Reduction in Capability </a:t>
            </a:r>
          </a:p>
          <a:p>
            <a:pPr marL="171450" indent="-171450">
              <a:buFont typeface="Arial" panose="020B0604020202020204" pitchFamily="34" charset="0"/>
              <a:buChar char="•"/>
            </a:pPr>
            <a:r>
              <a:rPr lang="en-GB" sz="1100">
                <a:solidFill>
                  <a:schemeClr val="tx1">
                    <a:lumMod val="75000"/>
                    <a:lumOff val="25000"/>
                  </a:schemeClr>
                </a:solidFill>
                <a:latin typeface="HelveticaNeueLT Pro 55 Roman"/>
                <a:ea typeface="12 pt. Helvetica* 45 Light   02" panose="02000403000000020004" pitchFamily="2" charset="0"/>
              </a:rPr>
              <a:t>This information can be submitted via </a:t>
            </a:r>
            <a:r>
              <a:rPr lang="en-GB" sz="1100" err="1">
                <a:solidFill>
                  <a:schemeClr val="tx1">
                    <a:lumMod val="75000"/>
                    <a:lumOff val="25000"/>
                  </a:schemeClr>
                </a:solidFill>
                <a:latin typeface="HelveticaNeueLT Pro 55 Roman"/>
                <a:ea typeface="12 pt. Helvetica* 45 Light   02" panose="02000403000000020004" pitchFamily="2" charset="0"/>
              </a:rPr>
              <a:t>eNAMS</a:t>
            </a:r>
            <a:r>
              <a:rPr lang="en-GB" sz="1100">
                <a:solidFill>
                  <a:schemeClr val="tx1">
                    <a:lumMod val="75000"/>
                    <a:lumOff val="25000"/>
                  </a:schemeClr>
                </a:solidFill>
                <a:latin typeface="HelveticaNeueLT Pro 55 Roman"/>
                <a:ea typeface="12 pt. Helvetica* 45 Light   02" panose="02000403000000020004" pitchFamily="2" charset="0"/>
              </a:rPr>
              <a:t> or </a:t>
            </a:r>
            <a:r>
              <a:rPr lang="en-GB" sz="1100">
                <a:solidFill>
                  <a:schemeClr val="tx1">
                    <a:lumMod val="75000"/>
                    <a:lumOff val="25000"/>
                  </a:schemeClr>
                </a:solidFill>
                <a:latin typeface="HelveticaNeueLT Pro 55 Roman" panose="020B0604020202020204" pitchFamily="34" charset="77"/>
                <a:ea typeface="12 pt. Helvetica* 45 Light   02" panose="02000403000000020004" pitchFamily="2" charset="0"/>
              </a:rPr>
              <a:t>by populating a standardised template/proforma and returning it to the NESO via email</a:t>
            </a:r>
          </a:p>
          <a:p>
            <a:pPr marL="171450" indent="-171450">
              <a:buFont typeface="Arial" panose="020B0604020202020204" pitchFamily="34" charset="0"/>
              <a:buChar char="•"/>
            </a:pPr>
            <a:r>
              <a:rPr lang="en-GB" sz="1100">
                <a:solidFill>
                  <a:schemeClr val="tx1">
                    <a:lumMod val="75000"/>
                    <a:lumOff val="25000"/>
                  </a:schemeClr>
                </a:solidFill>
                <a:latin typeface="HelveticaNeueLT Pro 55 Roman"/>
                <a:ea typeface="12 pt. Helvetica* 45 Light   02" panose="02000403000000020004" pitchFamily="2" charset="0"/>
              </a:rPr>
              <a:t>This is explained further in slide 4</a:t>
            </a:r>
          </a:p>
        </p:txBody>
      </p:sp>
      <p:sp>
        <p:nvSpPr>
          <p:cNvPr id="11" name="Title 1">
            <a:extLst>
              <a:ext uri="{FF2B5EF4-FFF2-40B4-BE49-F238E27FC236}">
                <a16:creationId xmlns:a16="http://schemas.microsoft.com/office/drawing/2014/main" id="{0DD64BFE-0512-D6A4-138A-7C265C2AD31B}"/>
              </a:ext>
            </a:extLst>
          </p:cNvPr>
          <p:cNvSpPr txBox="1">
            <a:spLocks/>
          </p:cNvSpPr>
          <p:nvPr/>
        </p:nvSpPr>
        <p:spPr>
          <a:xfrm>
            <a:off x="542557" y="488844"/>
            <a:ext cx="9709361" cy="8705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accent1"/>
                </a:solidFill>
                <a:latin typeface="Poppins Medium" pitchFamily="2" charset="77"/>
                <a:ea typeface="+mj-ea"/>
                <a:cs typeface="Poppins Medium" pitchFamily="2" charset="77"/>
              </a:defRPr>
            </a:lvl1pPr>
          </a:lstStyle>
          <a:p>
            <a:r>
              <a:rPr lang="en-GB" sz="3200"/>
              <a:t>Overview</a:t>
            </a:r>
          </a:p>
        </p:txBody>
      </p:sp>
      <p:sp>
        <p:nvSpPr>
          <p:cNvPr id="2" name="Arrow: Right 1">
            <a:extLst>
              <a:ext uri="{FF2B5EF4-FFF2-40B4-BE49-F238E27FC236}">
                <a16:creationId xmlns:a16="http://schemas.microsoft.com/office/drawing/2014/main" id="{D8338E54-E1FC-3411-AFA5-8B9919929D62}"/>
              </a:ext>
            </a:extLst>
          </p:cNvPr>
          <p:cNvSpPr/>
          <p:nvPr/>
        </p:nvSpPr>
        <p:spPr>
          <a:xfrm>
            <a:off x="541587" y="3635120"/>
            <a:ext cx="8975461" cy="56383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HelveticaNeueLT Pro 45 Lt"/>
              </a:rPr>
              <a:t>Notice period prior to Delivery</a:t>
            </a:r>
          </a:p>
        </p:txBody>
      </p:sp>
    </p:spTree>
    <p:extLst>
      <p:ext uri="{BB962C8B-B14F-4D97-AF65-F5344CB8AC3E}">
        <p14:creationId xmlns:p14="http://schemas.microsoft.com/office/powerpoint/2010/main" val="2243787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0E9AE-9290-BD3A-A982-73CD9DAC94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08FF3-C14A-E1BC-4DE5-C6AE6006CFF0}"/>
              </a:ext>
            </a:extLst>
          </p:cNvPr>
          <p:cNvSpPr>
            <a:spLocks noGrp="1"/>
          </p:cNvSpPr>
          <p:nvPr>
            <p:ph type="title"/>
          </p:nvPr>
        </p:nvSpPr>
        <p:spPr/>
        <p:txBody>
          <a:bodyPr>
            <a:normAutofit/>
          </a:bodyPr>
          <a:lstStyle/>
          <a:p>
            <a:r>
              <a:rPr lang="en-GB" sz="3200">
                <a:latin typeface="Poppins Medium"/>
                <a:cs typeface="Poppins Medium"/>
              </a:rPr>
              <a:t>Planned Outages (Maintenance Programme) </a:t>
            </a:r>
          </a:p>
        </p:txBody>
      </p:sp>
      <p:sp>
        <p:nvSpPr>
          <p:cNvPr id="5" name="Text Placeholder 2">
            <a:extLst>
              <a:ext uri="{FF2B5EF4-FFF2-40B4-BE49-F238E27FC236}">
                <a16:creationId xmlns:a16="http://schemas.microsoft.com/office/drawing/2014/main" id="{91CD4F5F-FD3C-ADC9-5A8A-7D662E54E27E}"/>
              </a:ext>
            </a:extLst>
          </p:cNvPr>
          <p:cNvSpPr txBox="1">
            <a:spLocks/>
          </p:cNvSpPr>
          <p:nvPr/>
        </p:nvSpPr>
        <p:spPr>
          <a:xfrm>
            <a:off x="637272" y="1207675"/>
            <a:ext cx="11152273" cy="415335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GB" sz="1000" b="1">
                <a:latin typeface="Poppins"/>
                <a:cs typeface="Poppins"/>
              </a:rPr>
              <a:t>Summary</a:t>
            </a:r>
          </a:p>
          <a:p>
            <a:pPr marL="171450" indent="-171450" fontAlgn="base">
              <a:buFont typeface="Arial" panose="020B0604020202020204" pitchFamily="34" charset="0"/>
              <a:buChar char="•"/>
            </a:pPr>
            <a:r>
              <a:rPr lang="en-GB" sz="1000">
                <a:latin typeface="Poppins"/>
                <a:cs typeface="Poppins"/>
              </a:rPr>
              <a:t>As per section 3 of </a:t>
            </a:r>
            <a:r>
              <a:rPr lang="en-GB" sz="1000">
                <a:latin typeface="Poppins" panose="00000500000000000000" pitchFamily="2" charset="0"/>
                <a:cs typeface="Poppins" panose="00000500000000000000" pitchFamily="2" charset="0"/>
              </a:rPr>
              <a:t>the </a:t>
            </a:r>
            <a:r>
              <a:rPr lang="en-GB" sz="1000" b="1">
                <a:effectLst/>
                <a:latin typeface="Poppins" panose="00000500000000000000" pitchFamily="2" charset="0"/>
                <a:cs typeface="Poppins" panose="00000500000000000000" pitchFamily="2" charset="0"/>
              </a:rPr>
              <a:t>Stability Pathfinder Agreement – Phase 1 </a:t>
            </a:r>
            <a:r>
              <a:rPr lang="en-GB" sz="1000" b="1" i="1">
                <a:latin typeface="Poppins" panose="00000500000000000000" pitchFamily="2" charset="0"/>
                <a:cs typeface="Poppins" panose="00000500000000000000" pitchFamily="2" charset="0"/>
              </a:rPr>
              <a:t> </a:t>
            </a:r>
            <a:r>
              <a:rPr lang="en-GB" sz="1000">
                <a:latin typeface="Poppins"/>
                <a:cs typeface="Poppins"/>
              </a:rPr>
              <a:t>– providers are required to submit a </a:t>
            </a:r>
            <a:r>
              <a:rPr lang="en-GB" sz="1000" b="1">
                <a:latin typeface="Poppins"/>
                <a:cs typeface="Poppins"/>
              </a:rPr>
              <a:t>Planned Maintenance Programme </a:t>
            </a:r>
            <a:r>
              <a:rPr lang="en-GB" sz="1000">
                <a:latin typeface="Poppins"/>
                <a:cs typeface="Poppins"/>
              </a:rPr>
              <a:t>prior to the start of each contract year.  </a:t>
            </a:r>
          </a:p>
          <a:p>
            <a:pPr marL="171450" indent="-171450" fontAlgn="base">
              <a:buFont typeface="Arial" panose="020B0604020202020204" pitchFamily="34" charset="0"/>
              <a:buChar char="•"/>
            </a:pPr>
            <a:endParaRPr lang="en-GB" sz="1000" b="1">
              <a:latin typeface="Poppins" panose="00000500000000000000" pitchFamily="2" charset="0"/>
              <a:cs typeface="Poppins" panose="00000500000000000000" pitchFamily="2" charset="0"/>
            </a:endParaRPr>
          </a:p>
          <a:p>
            <a:pPr algn="l" rtl="0" fontAlgn="base"/>
            <a:r>
              <a:rPr lang="en-GB" sz="1000" b="1">
                <a:latin typeface="Poppins"/>
                <a:cs typeface="Poppins"/>
              </a:rPr>
              <a:t>Contractual Information </a:t>
            </a:r>
          </a:p>
          <a:p>
            <a:pPr algn="just">
              <a:lnSpc>
                <a:spcPct val="115000"/>
              </a:lnSpc>
              <a:spcBef>
                <a:spcPts val="600"/>
              </a:spcBef>
              <a:spcAft>
                <a:spcPts val="600"/>
              </a:spcAft>
              <a:tabLst>
                <a:tab pos="-914400" algn="l"/>
                <a:tab pos="-457200" algn="l"/>
                <a:tab pos="450215" algn="l"/>
                <a:tab pos="1743710" algn="l"/>
                <a:tab pos="2408555" algn="l"/>
                <a:tab pos="3155950" algn="l"/>
                <a:tab pos="4318635" algn="l"/>
              </a:tabLst>
            </a:pPr>
            <a:r>
              <a:rPr lang="en-GB" sz="1000" i="1">
                <a:latin typeface="Poppins"/>
                <a:cs typeface="Poppins"/>
              </a:rPr>
              <a:t>3.1.2 -</a:t>
            </a:r>
            <a:r>
              <a:rPr lang="en-GB" sz="1000" i="1">
                <a:effectLst/>
                <a:latin typeface="Poppins"/>
                <a:ea typeface="Times New Roman" panose="02020603050405020304" pitchFamily="18" charset="0"/>
                <a:cs typeface="Poppins"/>
              </a:rPr>
              <a:t> </a:t>
            </a:r>
            <a:r>
              <a:rPr lang="en-GB" sz="1000" i="1">
                <a:latin typeface="Poppins"/>
                <a:cs typeface="Poppins"/>
              </a:rPr>
              <a:t>In accordance with the timescales and provisions of the </a:t>
            </a:r>
            <a:r>
              <a:rPr lang="en-GB" sz="1000" b="1" i="1">
                <a:latin typeface="Poppins"/>
                <a:cs typeface="Poppins"/>
              </a:rPr>
              <a:t>Grid Code</a:t>
            </a:r>
            <a:r>
              <a:rPr lang="en-GB" sz="1000" i="1">
                <a:latin typeface="Poppins"/>
                <a:cs typeface="Poppins"/>
              </a:rPr>
              <a:t>, the </a:t>
            </a:r>
            <a:r>
              <a:rPr lang="en-GB" sz="1000" b="1" i="1">
                <a:latin typeface="Poppins"/>
                <a:cs typeface="Poppins"/>
              </a:rPr>
              <a:t>Provider</a:t>
            </a:r>
            <a:r>
              <a:rPr lang="en-GB" sz="1000" i="1">
                <a:latin typeface="Poppins"/>
                <a:cs typeface="Poppins"/>
              </a:rPr>
              <a:t> shall notify the </a:t>
            </a:r>
            <a:r>
              <a:rPr lang="en-GB" sz="1000" b="1" i="1">
                <a:latin typeface="Poppins"/>
                <a:cs typeface="Poppins"/>
              </a:rPr>
              <a:t>Company</a:t>
            </a:r>
            <a:r>
              <a:rPr lang="en-GB" sz="1000" i="1">
                <a:latin typeface="Poppins"/>
                <a:cs typeface="Poppins"/>
              </a:rPr>
              <a:t> of all planned maintenance and inspection periods applicable to the </a:t>
            </a:r>
            <a:r>
              <a:rPr lang="en-GB" sz="1000" b="1" i="1">
                <a:latin typeface="Poppins"/>
                <a:cs typeface="Poppins"/>
              </a:rPr>
              <a:t>Facility (“Maintenance Plan”) </a:t>
            </a:r>
            <a:r>
              <a:rPr lang="en-GB" sz="1000" i="1">
                <a:latin typeface="Poppins"/>
                <a:cs typeface="Poppins"/>
              </a:rPr>
              <a:t>for the forthcoming year (except that for the last year of this </a:t>
            </a:r>
            <a:r>
              <a:rPr lang="en-GB" sz="1000" b="1" i="1">
                <a:latin typeface="Poppins"/>
                <a:cs typeface="Poppins"/>
              </a:rPr>
              <a:t>Agreement</a:t>
            </a:r>
            <a:r>
              <a:rPr lang="en-GB" sz="1000" i="1">
                <a:latin typeface="Poppins"/>
                <a:cs typeface="Poppins"/>
              </a:rPr>
              <a:t>, the </a:t>
            </a:r>
            <a:r>
              <a:rPr lang="en-GB" sz="1000" b="1" i="1">
                <a:latin typeface="Poppins"/>
                <a:cs typeface="Poppins"/>
              </a:rPr>
              <a:t>Maintenance Plan </a:t>
            </a:r>
            <a:r>
              <a:rPr lang="en-GB" sz="1000" i="1">
                <a:latin typeface="Poppins"/>
                <a:cs typeface="Poppins"/>
              </a:rPr>
              <a:t>shall be applicable only for the relevant portion of the forthcoming year). Within fourteen (14) days of such notification, the</a:t>
            </a:r>
            <a:r>
              <a:rPr lang="en-GB" sz="1000" b="1" i="1">
                <a:latin typeface="Poppins"/>
                <a:cs typeface="Poppins"/>
              </a:rPr>
              <a:t> Company </a:t>
            </a:r>
            <a:r>
              <a:rPr lang="en-GB" sz="1000" i="1">
                <a:latin typeface="Poppins"/>
                <a:cs typeface="Poppins"/>
              </a:rPr>
              <a:t>shall notify the </a:t>
            </a:r>
            <a:r>
              <a:rPr lang="en-GB" sz="1000" b="1" i="1">
                <a:latin typeface="Poppins"/>
                <a:cs typeface="Poppins"/>
              </a:rPr>
              <a:t>Provider</a:t>
            </a:r>
            <a:r>
              <a:rPr lang="en-GB" sz="1000" i="1">
                <a:latin typeface="Poppins"/>
                <a:cs typeface="Poppins"/>
              </a:rPr>
              <a:t> of its agreement (which shall not be unreasonably withheld) with or objections to the </a:t>
            </a:r>
            <a:r>
              <a:rPr lang="en-GB" sz="1000" b="1" i="1">
                <a:latin typeface="Poppins"/>
                <a:cs typeface="Poppins"/>
              </a:rPr>
              <a:t>Maintenance Plan </a:t>
            </a:r>
            <a:r>
              <a:rPr lang="en-GB" sz="1000" i="1">
                <a:latin typeface="Poppins"/>
                <a:cs typeface="Poppins"/>
              </a:rPr>
              <a:t>and, if the </a:t>
            </a:r>
            <a:r>
              <a:rPr lang="en-GB" sz="1000" b="1" i="1">
                <a:latin typeface="Poppins"/>
                <a:cs typeface="Poppins"/>
              </a:rPr>
              <a:t>Company</a:t>
            </a:r>
            <a:r>
              <a:rPr lang="en-GB" sz="1000" i="1">
                <a:latin typeface="Poppins"/>
                <a:cs typeface="Poppins"/>
              </a:rPr>
              <a:t> shall make no notification within such time, it shall become binding on the </a:t>
            </a:r>
            <a:r>
              <a:rPr lang="en-GB" sz="1000" b="1" i="1">
                <a:latin typeface="Poppins"/>
                <a:cs typeface="Poppins"/>
              </a:rPr>
              <a:t>Parties. </a:t>
            </a:r>
            <a:r>
              <a:rPr lang="en-GB" sz="1000" i="1">
                <a:latin typeface="Poppins"/>
                <a:cs typeface="Poppins"/>
              </a:rPr>
              <a:t>The </a:t>
            </a:r>
            <a:r>
              <a:rPr lang="en-GB" sz="1000" b="1" i="1">
                <a:latin typeface="Poppins"/>
                <a:cs typeface="Poppins"/>
              </a:rPr>
              <a:t>Parties</a:t>
            </a:r>
            <a:r>
              <a:rPr lang="en-GB" sz="1000" i="1">
                <a:latin typeface="Poppins"/>
                <a:cs typeface="Poppins"/>
              </a:rPr>
              <a:t> shall act in good faith and use reasonable endeavours to resolve any objections notified by the </a:t>
            </a:r>
            <a:r>
              <a:rPr lang="en-GB" sz="1000" b="1" i="1">
                <a:latin typeface="Poppins"/>
                <a:cs typeface="Poppins"/>
              </a:rPr>
              <a:t>Company</a:t>
            </a:r>
            <a:r>
              <a:rPr lang="en-GB" sz="1000" i="1">
                <a:latin typeface="Poppins"/>
                <a:cs typeface="Poppins"/>
              </a:rPr>
              <a:t> taking into account maintenance practices consistent with </a:t>
            </a:r>
            <a:r>
              <a:rPr lang="en-GB" sz="1000" b="1" i="1">
                <a:latin typeface="Poppins"/>
                <a:cs typeface="Poppins"/>
              </a:rPr>
              <a:t>Good Industry Practice </a:t>
            </a:r>
            <a:r>
              <a:rPr lang="en-GB" sz="1000" i="1">
                <a:latin typeface="Poppins"/>
                <a:cs typeface="Poppins"/>
              </a:rPr>
              <a:t>and the </a:t>
            </a:r>
            <a:r>
              <a:rPr lang="en-GB" sz="1000" b="1" i="1">
                <a:latin typeface="Poppins"/>
                <a:cs typeface="Poppins"/>
              </a:rPr>
              <a:t>Maintenance Plan </a:t>
            </a:r>
            <a:r>
              <a:rPr lang="en-GB" sz="1000" i="1">
                <a:latin typeface="Poppins"/>
                <a:cs typeface="Poppins"/>
              </a:rPr>
              <a:t>shall be amended accordingly</a:t>
            </a:r>
            <a:endParaRPr lang="en-US" sz="1000" b="1" i="1">
              <a:effectLst/>
              <a:latin typeface="Poppins"/>
              <a:ea typeface="Arial" panose="020B0604020202020204" pitchFamily="34" charset="0"/>
              <a:cs typeface="Poppins"/>
            </a:endParaRPr>
          </a:p>
          <a:p>
            <a:pPr algn="just">
              <a:lnSpc>
                <a:spcPct val="115000"/>
              </a:lnSpc>
              <a:spcBef>
                <a:spcPts val="600"/>
              </a:spcBef>
              <a:spcAft>
                <a:spcPts val="600"/>
              </a:spcAft>
              <a:tabLst>
                <a:tab pos="-914400" algn="l"/>
                <a:tab pos="-457200" algn="l"/>
                <a:tab pos="450215" algn="l"/>
                <a:tab pos="1743710" algn="l"/>
                <a:tab pos="2408555" algn="l"/>
                <a:tab pos="3155950" algn="l"/>
                <a:tab pos="4318635" algn="l"/>
              </a:tabLst>
            </a:pPr>
            <a:r>
              <a:rPr lang="en-US" sz="1000" i="1" spc="-5">
                <a:effectLst/>
                <a:latin typeface="Poppins"/>
                <a:ea typeface="Arial" panose="020B0604020202020204" pitchFamily="34" charset="0"/>
                <a:cs typeface="Poppins"/>
              </a:rPr>
              <a:t>3.1.3 - </a:t>
            </a:r>
            <a:r>
              <a:rPr lang="en-GB" sz="1000" i="1">
                <a:latin typeface="Poppins"/>
                <a:cs typeface="Poppins"/>
              </a:rPr>
              <a:t>The </a:t>
            </a:r>
            <a:r>
              <a:rPr lang="en-GB" sz="1000" b="1" i="1">
                <a:latin typeface="Poppins"/>
                <a:cs typeface="Poppins"/>
              </a:rPr>
              <a:t>Provider</a:t>
            </a:r>
            <a:r>
              <a:rPr lang="en-GB" sz="1000" i="1">
                <a:latin typeface="Poppins"/>
                <a:cs typeface="Poppins"/>
              </a:rPr>
              <a:t> shall be entitled to payment for </a:t>
            </a:r>
            <a:r>
              <a:rPr lang="en-GB" sz="1000" b="1" i="1">
                <a:latin typeface="Poppins"/>
                <a:cs typeface="Poppins"/>
              </a:rPr>
              <a:t>Availability</a:t>
            </a:r>
            <a:r>
              <a:rPr lang="en-GB" sz="1000" i="1">
                <a:latin typeface="Poppins"/>
                <a:cs typeface="Poppins"/>
              </a:rPr>
              <a:t> in respect of any period specified in the </a:t>
            </a:r>
            <a:r>
              <a:rPr lang="en-GB" sz="1000" b="1" i="1">
                <a:latin typeface="Poppins"/>
                <a:cs typeface="Poppins"/>
              </a:rPr>
              <a:t>Maintenance Plan </a:t>
            </a:r>
            <a:r>
              <a:rPr lang="en-GB" sz="1000" i="1">
                <a:latin typeface="Poppins"/>
                <a:cs typeface="Poppins"/>
              </a:rPr>
              <a:t>in which the </a:t>
            </a:r>
            <a:r>
              <a:rPr lang="en-GB" sz="1000" b="1" i="1">
                <a:latin typeface="Poppins"/>
                <a:cs typeface="Poppins"/>
              </a:rPr>
              <a:t>Facility</a:t>
            </a:r>
            <a:r>
              <a:rPr lang="en-GB" sz="1000" i="1">
                <a:latin typeface="Poppins"/>
                <a:cs typeface="Poppins"/>
              </a:rPr>
              <a:t> will be </a:t>
            </a:r>
            <a:r>
              <a:rPr lang="en-GB" sz="1000" b="1" i="1">
                <a:latin typeface="Poppins"/>
                <a:cs typeface="Poppins"/>
              </a:rPr>
              <a:t>Unavailable </a:t>
            </a:r>
            <a:r>
              <a:rPr lang="en-GB" sz="1000" i="1">
                <a:latin typeface="Poppins"/>
                <a:cs typeface="Poppins"/>
              </a:rPr>
              <a:t>to the extent of (unless the Parties agree otherwise) a maximum of fifteen (15) days in any period of twelve (12) calendar months (to be reduced on a pro rata basis where the </a:t>
            </a:r>
            <a:r>
              <a:rPr lang="en-GB" sz="1000" b="1" i="1">
                <a:latin typeface="Poppins"/>
                <a:cs typeface="Poppins"/>
              </a:rPr>
              <a:t>Maintenance Plan </a:t>
            </a:r>
            <a:r>
              <a:rPr lang="en-GB" sz="1000" i="1">
                <a:latin typeface="Poppins"/>
                <a:cs typeface="Poppins"/>
              </a:rPr>
              <a:t>covers a period of less than twelve (12) calendar months.</a:t>
            </a:r>
            <a:endParaRPr lang="en-GB" sz="1000" b="1" i="1">
              <a:effectLst/>
              <a:latin typeface="Poppins"/>
              <a:ea typeface="Arial" panose="020B0604020202020204" pitchFamily="34" charset="0"/>
              <a:cs typeface="Poppins"/>
            </a:endParaRPr>
          </a:p>
          <a:p>
            <a:pPr algn="just">
              <a:lnSpc>
                <a:spcPct val="115000"/>
              </a:lnSpc>
              <a:spcBef>
                <a:spcPts val="600"/>
              </a:spcBef>
              <a:spcAft>
                <a:spcPts val="600"/>
              </a:spcAft>
              <a:tabLst>
                <a:tab pos="-914400" algn="l"/>
                <a:tab pos="-457200" algn="l"/>
                <a:tab pos="450215" algn="l"/>
                <a:tab pos="1743710" algn="l"/>
                <a:tab pos="2408555" algn="l"/>
                <a:tab pos="3155950" algn="l"/>
                <a:tab pos="4318635" algn="l"/>
              </a:tabLst>
            </a:pPr>
            <a:endParaRPr lang="en-GB" sz="1000" i="1">
              <a:effectLst/>
              <a:latin typeface="Poppins" panose="00000500000000000000" pitchFamily="2" charset="0"/>
              <a:ea typeface="Times New Roman" panose="02020603050405020304" pitchFamily="18" charset="0"/>
              <a:cs typeface="Poppins" panose="00000500000000000000" pitchFamily="2" charset="0"/>
            </a:endParaRPr>
          </a:p>
        </p:txBody>
      </p:sp>
      <p:sp>
        <p:nvSpPr>
          <p:cNvPr id="4" name="Rectangle 3">
            <a:extLst>
              <a:ext uri="{FF2B5EF4-FFF2-40B4-BE49-F238E27FC236}">
                <a16:creationId xmlns:a16="http://schemas.microsoft.com/office/drawing/2014/main" id="{C028237D-DE75-46A6-7004-CF50CE68016F}"/>
              </a:ext>
            </a:extLst>
          </p:cNvPr>
          <p:cNvSpPr/>
          <p:nvPr/>
        </p:nvSpPr>
        <p:spPr>
          <a:xfrm>
            <a:off x="637271" y="4370197"/>
            <a:ext cx="9824252" cy="1942114"/>
          </a:xfrm>
          <a:prstGeom prst="rect">
            <a:avLst/>
          </a:prstGeom>
          <a:solidFill>
            <a:srgbClr val="E7E6E6"/>
          </a:solidFill>
          <a:ln w="12700" cap="flat" cmpd="sng" algn="ctr">
            <a:noFill/>
            <a:prstDash val="solid"/>
            <a:miter lim="800000"/>
          </a:ln>
          <a:effectLst/>
        </p:spPr>
        <p:txBody>
          <a:bodyPr lIns="91440" tIns="45720" rIns="91440" bIns="457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Process for Provider Notifications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1000" b="1"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Providers can send a Maintenance Plan to the following email addresses at the start of each Contract Year</a:t>
            </a: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628650" lvl="2" indent="-171450">
              <a:buFont typeface="Arial" panose="020B0604020202020204" pitchFamily="34" charset="0"/>
              <a:buChar char="•"/>
            </a:pPr>
            <a:r>
              <a:rPr lang="en-GB" sz="1000" b="1">
                <a:solidFill>
                  <a:schemeClr val="bg2">
                    <a:lumMod val="50000"/>
                    <a:lumOff val="50000"/>
                  </a:schemeClr>
                </a:solidFill>
                <a:latin typeface="Poppins"/>
                <a:cs typeface="Poppins"/>
              </a:rPr>
              <a:t>England &amp; Wales: </a:t>
            </a:r>
            <a:r>
              <a:rPr lang="en-GB" sz="1000" b="1" u="sng">
                <a:solidFill>
                  <a:srgbClr val="0563C1"/>
                </a:solidFill>
                <a:effectLst/>
                <a:latin typeface="Poppins"/>
                <a:ea typeface="Calibri"/>
                <a:cs typeface="Poppins"/>
                <a:hlinkClick r:id="rId2"/>
              </a:rPr>
              <a:t>tranreq@nationalenergyso.com</a:t>
            </a:r>
            <a:r>
              <a:rPr lang="en-GB" sz="1000" b="1" u="sng">
                <a:solidFill>
                  <a:srgbClr val="0563C1"/>
                </a:solidFill>
                <a:effectLst/>
                <a:latin typeface="Poppins"/>
                <a:ea typeface="Calibri"/>
                <a:cs typeface="Poppins"/>
              </a:rPr>
              <a:t> </a:t>
            </a:r>
            <a:endParaRPr lang="en-GB" sz="1000">
              <a:latin typeface="Poppins"/>
              <a:cs typeface="Poppins"/>
            </a:endParaRPr>
          </a:p>
          <a:p>
            <a:pPr marL="628650" lvl="2" indent="-171450">
              <a:buFont typeface="Arial" panose="020B0604020202020204" pitchFamily="34" charset="0"/>
              <a:buChar char="•"/>
            </a:pPr>
            <a:r>
              <a:rPr lang="en-GB" sz="1000" b="1">
                <a:solidFill>
                  <a:schemeClr val="bg2">
                    <a:lumMod val="50000"/>
                    <a:lumOff val="50000"/>
                  </a:schemeClr>
                </a:solidFill>
                <a:latin typeface="Poppins"/>
                <a:cs typeface="Poppins"/>
              </a:rPr>
              <a:t>Scotland:  </a:t>
            </a:r>
            <a:r>
              <a:rPr lang="en-GB" sz="1000" b="1">
                <a:solidFill>
                  <a:schemeClr val="bg2">
                    <a:lumMod val="50000"/>
                    <a:lumOff val="50000"/>
                  </a:schemeClr>
                </a:solidFill>
                <a:latin typeface="Poppins"/>
                <a:cs typeface="Poppins"/>
                <a:hlinkClick r:id="rId3">
                  <a:extLst>
                    <a:ext uri="{A12FA001-AC4F-418D-AE19-62706E023703}">
                      <ahyp:hlinkClr xmlns:ahyp="http://schemas.microsoft.com/office/drawing/2018/hyperlinkcolor" val="tx"/>
                    </a:ext>
                  </a:extLst>
                </a:hlinkClick>
              </a:rPr>
              <a:t>TRScotland@nationalenergyso.com</a:t>
            </a:r>
            <a:endParaRPr lang="en-GB" sz="1000" b="1">
              <a:solidFill>
                <a:schemeClr val="bg2">
                  <a:lumMod val="50000"/>
                  <a:lumOff val="50000"/>
                </a:schemeClr>
              </a:solidFill>
              <a:latin typeface="Poppins"/>
              <a:cs typeface="Poppins"/>
            </a:endParaRPr>
          </a:p>
          <a:p>
            <a:pPr marL="457200" lvl="2"/>
            <a:endParaRPr lang="en-GB" sz="1000" b="1">
              <a:solidFill>
                <a:schemeClr val="bg2">
                  <a:lumMod val="50000"/>
                  <a:lumOff val="50000"/>
                </a:schemeClr>
              </a:solidFill>
              <a:latin typeface="Poppins" panose="00000500000000000000" pitchFamily="2" charset="0"/>
              <a:cs typeface="Poppins" panose="00000500000000000000" pitchFamily="2" charset="0"/>
            </a:endParaRPr>
          </a:p>
          <a:p>
            <a:pPr marL="628650" marR="0" lvl="2"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a:ln>
                <a:noFill/>
              </a:ln>
              <a:solidFill>
                <a:srgbClr val="5B9BD5"/>
              </a:solidFill>
              <a:effectLst/>
              <a:uLnTx/>
              <a:uFillTx/>
              <a:latin typeface="Poppins" panose="00000500000000000000" pitchFamily="2" charset="0"/>
              <a:cs typeface="Poppins" panose="00000500000000000000" pitchFamily="2" charset="0"/>
            </a:endParaRPr>
          </a:p>
          <a:p>
            <a:pPr marL="1714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Within fourteen (14) </a:t>
            </a:r>
            <a:r>
              <a:rPr lang="en-GB" sz="1000" kern="0">
                <a:solidFill>
                  <a:srgbClr val="000000"/>
                </a:solidFill>
                <a:latin typeface="Poppins" panose="00000500000000000000" pitchFamily="2" charset="0"/>
                <a:cs typeface="Poppins" panose="00000500000000000000" pitchFamily="2" charset="0"/>
              </a:rPr>
              <a:t>day`s</a:t>
            </a:r>
            <a:r>
              <a:rPr kumimoji="0" lang="en-GB" sz="10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 NESO will notify the provider of agreement or any objections/feedback to the Maintenance Plan.  If no response is received within 14 days the provider can assume that the plan has been accepted</a:t>
            </a:r>
            <a:endParaRPr lang="en-GB" sz="10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1714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1714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The NESO Network Planning team will utilise the information provided to update the </a:t>
            </a:r>
            <a:r>
              <a:rPr kumimoji="0" lang="en-GB" sz="1000" b="0" i="0" u="none" strike="noStrike" kern="0" cap="none" spc="0" normalizeH="0" baseline="0" noProof="0" err="1">
                <a:ln>
                  <a:noFill/>
                </a:ln>
                <a:solidFill>
                  <a:srgbClr val="000000"/>
                </a:solidFill>
                <a:effectLst/>
                <a:uLnTx/>
                <a:uFillTx/>
                <a:latin typeface="Poppins" panose="00000500000000000000" pitchFamily="2" charset="0"/>
                <a:cs typeface="Poppins" panose="00000500000000000000" pitchFamily="2" charset="0"/>
              </a:rPr>
              <a:t>eNAMS</a:t>
            </a:r>
            <a:r>
              <a:rPr kumimoji="0" lang="en-GB" sz="10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 system accordingly </a:t>
            </a:r>
          </a:p>
          <a:p>
            <a:pPr marL="171450" lvl="1" indent="-171450">
              <a:buFont typeface="Arial" panose="020B0604020202020204" pitchFamily="34" charset="0"/>
              <a:buChar char="•"/>
              <a:defRPr/>
            </a:pPr>
            <a:endParaRPr lang="en-GB" sz="1000" kern="0">
              <a:solidFill>
                <a:srgbClr val="000000"/>
              </a:solidFill>
              <a:latin typeface="Poppins" panose="00000500000000000000" pitchFamily="2" charset="0"/>
              <a:cs typeface="Poppins" panose="00000500000000000000" pitchFamily="2" charset="0"/>
            </a:endParaRPr>
          </a:p>
        </p:txBody>
      </p:sp>
      <p:sp>
        <p:nvSpPr>
          <p:cNvPr id="3" name="Rectangle 2">
            <a:extLst>
              <a:ext uri="{FF2B5EF4-FFF2-40B4-BE49-F238E27FC236}">
                <a16:creationId xmlns:a16="http://schemas.microsoft.com/office/drawing/2014/main" id="{94F1922B-25A5-5237-CD89-1180076624D8}"/>
              </a:ext>
            </a:extLst>
          </p:cNvPr>
          <p:cNvSpPr/>
          <p:nvPr/>
        </p:nvSpPr>
        <p:spPr>
          <a:xfrm>
            <a:off x="10389833" y="18895"/>
            <a:ext cx="1802167" cy="34623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latin typeface="HelveticaNeueLT Pro 45 Lt"/>
              </a:rPr>
              <a:t>12 months ahead</a:t>
            </a:r>
          </a:p>
        </p:txBody>
      </p:sp>
    </p:spTree>
    <p:extLst>
      <p:ext uri="{BB962C8B-B14F-4D97-AF65-F5344CB8AC3E}">
        <p14:creationId xmlns:p14="http://schemas.microsoft.com/office/powerpoint/2010/main" val="3430433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11C7-722C-EB44-8F0E-3FE53AB0269A}"/>
              </a:ext>
            </a:extLst>
          </p:cNvPr>
          <p:cNvSpPr>
            <a:spLocks noGrp="1"/>
          </p:cNvSpPr>
          <p:nvPr>
            <p:ph type="title"/>
          </p:nvPr>
        </p:nvSpPr>
        <p:spPr/>
        <p:txBody>
          <a:bodyPr>
            <a:normAutofit/>
          </a:bodyPr>
          <a:lstStyle/>
          <a:p>
            <a:r>
              <a:rPr lang="en-GB" sz="3200"/>
              <a:t>Planned Outages/Reduction in Capability</a:t>
            </a:r>
          </a:p>
        </p:txBody>
      </p:sp>
      <p:sp>
        <p:nvSpPr>
          <p:cNvPr id="5" name="Text Placeholder 2">
            <a:extLst>
              <a:ext uri="{FF2B5EF4-FFF2-40B4-BE49-F238E27FC236}">
                <a16:creationId xmlns:a16="http://schemas.microsoft.com/office/drawing/2014/main" id="{5FCCD015-63CD-47A4-11F7-C97E2365A909}"/>
              </a:ext>
            </a:extLst>
          </p:cNvPr>
          <p:cNvSpPr txBox="1">
            <a:spLocks/>
          </p:cNvSpPr>
          <p:nvPr/>
        </p:nvSpPr>
        <p:spPr>
          <a:xfrm>
            <a:off x="637273" y="1314210"/>
            <a:ext cx="11152273" cy="176328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GB" sz="1000" b="1">
                <a:latin typeface="Poppins"/>
                <a:cs typeface="Poppins"/>
              </a:rPr>
              <a:t>Summary</a:t>
            </a:r>
          </a:p>
          <a:p>
            <a:pPr marL="171450" indent="-171450" fontAlgn="base">
              <a:buFont typeface="Arial" panose="020B0604020202020204" pitchFamily="34" charset="0"/>
              <a:buChar char="•"/>
            </a:pPr>
            <a:r>
              <a:rPr lang="en-GB" sz="1000">
                <a:latin typeface="Poppins" panose="00000500000000000000" pitchFamily="2" charset="0"/>
                <a:cs typeface="Poppins" panose="00000500000000000000" pitchFamily="2" charset="0"/>
              </a:rPr>
              <a:t>As per section 3 of the </a:t>
            </a:r>
            <a:r>
              <a:rPr lang="en-GB" sz="1000" b="1">
                <a:effectLst/>
                <a:latin typeface="Poppins" panose="00000500000000000000" pitchFamily="2" charset="0"/>
                <a:cs typeface="Poppins" panose="00000500000000000000" pitchFamily="2" charset="0"/>
              </a:rPr>
              <a:t>Stability Pathfinder Agreement – Phase 1 </a:t>
            </a:r>
            <a:r>
              <a:rPr lang="en-GB" sz="1000" b="1" i="1">
                <a:latin typeface="Poppins" panose="00000500000000000000" pitchFamily="2" charset="0"/>
                <a:cs typeface="Poppins" panose="00000500000000000000" pitchFamily="2" charset="0"/>
              </a:rPr>
              <a:t> </a:t>
            </a:r>
            <a:r>
              <a:rPr lang="en-GB" sz="1000">
                <a:latin typeface="Poppins" panose="00000500000000000000" pitchFamily="2" charset="0"/>
                <a:cs typeface="Poppins" panose="00000500000000000000" pitchFamily="2" charset="0"/>
              </a:rPr>
              <a:t>– providers are required to make the NESO aware of any outages or reductions in capability as soon as possible </a:t>
            </a:r>
          </a:p>
          <a:p>
            <a:pPr algn="l" rtl="0" fontAlgn="base"/>
            <a:endParaRPr lang="en-GB" sz="1000" b="1">
              <a:latin typeface="Poppins" panose="00000500000000000000" pitchFamily="2" charset="0"/>
              <a:cs typeface="Poppins" panose="00000500000000000000" pitchFamily="2" charset="0"/>
            </a:endParaRPr>
          </a:p>
          <a:p>
            <a:pPr algn="l" rtl="0" fontAlgn="base"/>
            <a:r>
              <a:rPr lang="en-GB" sz="1000" b="1">
                <a:latin typeface="Poppins"/>
                <a:cs typeface="Poppins"/>
              </a:rPr>
              <a:t>Contractual Information</a:t>
            </a:r>
          </a:p>
          <a:p>
            <a:pPr fontAlgn="base"/>
            <a:r>
              <a:rPr lang="en-US" sz="1000" i="1" spc="-5">
                <a:effectLst/>
                <a:latin typeface="Poppins" panose="00000500000000000000" pitchFamily="2" charset="0"/>
                <a:ea typeface="Arial" panose="020B0604020202020204" pitchFamily="34" charset="0"/>
                <a:cs typeface="Poppins" panose="00000500000000000000" pitchFamily="2" charset="0"/>
              </a:rPr>
              <a:t>3.4 - </a:t>
            </a:r>
            <a:r>
              <a:rPr lang="en-US" sz="1000" spc="-5">
                <a:effectLst/>
                <a:latin typeface="Poppins" panose="00000500000000000000" pitchFamily="2" charset="0"/>
                <a:ea typeface="Arial" panose="020B0604020202020204" pitchFamily="34" charset="0"/>
                <a:cs typeface="Poppins" panose="00000500000000000000" pitchFamily="2" charset="0"/>
              </a:rPr>
              <a:t>E</a:t>
            </a:r>
            <a:r>
              <a:rPr lang="en-GB" sz="1000"/>
              <a:t>ach Notice of Unavailability shall be accompanied by an explanation in reasonable detail of the reasons for the Facility being Unavailable, which, in relation to the Summer Period in any Contract Year may relate to technical issues concerning the Facility.</a:t>
            </a:r>
            <a:endParaRPr lang="en-GB" sz="1000" i="1" spc="-5">
              <a:effectLst/>
              <a:latin typeface="Poppins" panose="00000500000000000000" pitchFamily="2" charset="0"/>
              <a:ea typeface="Arial" panose="020B0604020202020204" pitchFamily="34" charset="0"/>
              <a:cs typeface="Poppins" panose="00000500000000000000" pitchFamily="2" charset="0"/>
            </a:endParaRPr>
          </a:p>
          <a:p>
            <a:pPr algn="l" rtl="0" fontAlgn="base"/>
            <a:endParaRPr lang="en-GB" sz="1000" i="1">
              <a:effectLst/>
              <a:latin typeface="Poppins" panose="00000500000000000000" pitchFamily="2" charset="0"/>
              <a:ea typeface="Times New Roman" panose="02020603050405020304" pitchFamily="18" charset="0"/>
              <a:cs typeface="Poppins" panose="00000500000000000000" pitchFamily="2" charset="0"/>
            </a:endParaRPr>
          </a:p>
        </p:txBody>
      </p:sp>
      <p:sp>
        <p:nvSpPr>
          <p:cNvPr id="4" name="Rectangle 3">
            <a:extLst>
              <a:ext uri="{FF2B5EF4-FFF2-40B4-BE49-F238E27FC236}">
                <a16:creationId xmlns:a16="http://schemas.microsoft.com/office/drawing/2014/main" id="{685B8501-AE9B-314D-2EA2-1E26878BAAA0}"/>
              </a:ext>
            </a:extLst>
          </p:cNvPr>
          <p:cNvSpPr/>
          <p:nvPr/>
        </p:nvSpPr>
        <p:spPr>
          <a:xfrm>
            <a:off x="741365" y="3299566"/>
            <a:ext cx="10067278" cy="2648955"/>
          </a:xfrm>
          <a:prstGeom prst="rect">
            <a:avLst/>
          </a:prstGeom>
          <a:solidFill>
            <a:srgbClr val="E7E6E6"/>
          </a:solidFill>
          <a:ln w="12700" cap="flat" cmpd="sng" algn="ctr">
            <a:noFill/>
            <a:prstDash val="solid"/>
            <a:miter lim="800000"/>
          </a:ln>
          <a:effectLst/>
        </p:spPr>
        <p:txBody>
          <a:bodyPr lIns="91440" tIns="45720" rIns="91440" bIns="45720" rtlCol="0" anchor="t"/>
          <a:lstStyle/>
          <a:p>
            <a:r>
              <a:rPr lang="en-GB" sz="1000" b="1">
                <a:latin typeface="Poppins"/>
                <a:cs typeface="Poppins"/>
              </a:rPr>
              <a:t>Process for Provider Notifications</a:t>
            </a:r>
          </a:p>
          <a:p>
            <a:endParaRPr lang="en-GB" sz="1000" b="1">
              <a:latin typeface="Poppins" panose="00000500000000000000" pitchFamily="2" charset="0"/>
              <a:cs typeface="Poppins" panose="00000500000000000000" pitchFamily="2" charset="0"/>
            </a:endParaRPr>
          </a:p>
          <a:p>
            <a:pPr marL="171450" lvl="1" indent="-171450" fontAlgn="base">
              <a:buFont typeface="Arial" panose="020B0604020202020204" pitchFamily="34" charset="0"/>
              <a:buChar char="•"/>
              <a:defRPr/>
            </a:pPr>
            <a:r>
              <a:rPr lang="en-GB" sz="1000" b="0" i="0" u="none" strike="noStrike">
                <a:solidFill>
                  <a:srgbClr val="000000"/>
                </a:solidFill>
                <a:effectLst/>
                <a:latin typeface="Poppins"/>
                <a:cs typeface="Poppins"/>
              </a:rPr>
              <a:t> </a:t>
            </a:r>
            <a:r>
              <a:rPr lang="en-GB" sz="1000">
                <a:latin typeface="Poppins"/>
                <a:cs typeface="Poppins"/>
              </a:rPr>
              <a:t>Providers have 2 options for submitting this information to NESO :-</a:t>
            </a:r>
            <a:r>
              <a:rPr lang="en-US" sz="1000">
                <a:latin typeface="Poppins"/>
                <a:cs typeface="Poppins"/>
              </a:rPr>
              <a:t>​</a:t>
            </a:r>
          </a:p>
          <a:p>
            <a:pPr algn="l" rtl="0" fontAlgn="base"/>
            <a:endParaRPr lang="en-GB" sz="1000" b="0" i="0">
              <a:solidFill>
                <a:srgbClr val="000000"/>
              </a:solidFill>
              <a:effectLst/>
              <a:latin typeface="Poppins" panose="00000500000000000000" pitchFamily="2" charset="0"/>
              <a:cs typeface="Poppins" panose="00000500000000000000" pitchFamily="2" charset="0"/>
            </a:endParaRPr>
          </a:p>
          <a:p>
            <a:pPr algn="l" rtl="0" fontAlgn="base">
              <a:buFont typeface="+mj-lt"/>
              <a:buAutoNum type="arabicPeriod"/>
            </a:pPr>
            <a:r>
              <a:rPr lang="en-GB" sz="1000" b="1" i="0" u="none" strike="noStrike">
                <a:solidFill>
                  <a:srgbClr val="000000"/>
                </a:solidFill>
                <a:effectLst/>
                <a:latin typeface="Poppins"/>
                <a:cs typeface="Poppins"/>
              </a:rPr>
              <a:t>Via </a:t>
            </a:r>
            <a:r>
              <a:rPr lang="en-GB" sz="1000" b="1" i="0" u="none" strike="noStrike" err="1">
                <a:solidFill>
                  <a:srgbClr val="000000"/>
                </a:solidFill>
                <a:effectLst/>
                <a:latin typeface="Poppins"/>
                <a:cs typeface="Poppins"/>
              </a:rPr>
              <a:t>eNAMS</a:t>
            </a:r>
            <a:r>
              <a:rPr lang="en-GB" sz="1000" b="1" i="0" u="none" strike="noStrike">
                <a:solidFill>
                  <a:srgbClr val="000000"/>
                </a:solidFill>
                <a:effectLst/>
                <a:latin typeface="Poppins"/>
                <a:cs typeface="Poppins"/>
              </a:rPr>
              <a:t> </a:t>
            </a:r>
            <a:r>
              <a:rPr lang="en-GB" sz="1000" b="0" i="0" u="none" strike="noStrike">
                <a:solidFill>
                  <a:srgbClr val="000000"/>
                </a:solidFill>
                <a:effectLst/>
                <a:latin typeface="Poppins"/>
                <a:cs typeface="Poppins"/>
              </a:rPr>
              <a:t>– providers can </a:t>
            </a:r>
            <a:r>
              <a:rPr lang="en-GB" sz="1000" b="0" i="0" u="sng" strike="noStrike">
                <a:solidFill>
                  <a:srgbClr val="0000FF"/>
                </a:solidFill>
                <a:effectLst/>
                <a:latin typeface="Poppins"/>
                <a:cs typeface="Poppins"/>
                <a:hlinkClick r:id="rId2"/>
              </a:rPr>
              <a:t>request access to </a:t>
            </a:r>
            <a:r>
              <a:rPr lang="en-GB" sz="1000" b="1" i="0" u="sng" strike="noStrike" err="1">
                <a:solidFill>
                  <a:srgbClr val="0000FF"/>
                </a:solidFill>
                <a:effectLst/>
                <a:latin typeface="Poppins"/>
                <a:cs typeface="Poppins"/>
                <a:hlinkClick r:id="rId2"/>
              </a:rPr>
              <a:t>eNAMS</a:t>
            </a:r>
            <a:r>
              <a:rPr lang="en-GB" sz="1000" b="0" i="0" u="sng" strike="noStrike">
                <a:solidFill>
                  <a:srgbClr val="0000FF"/>
                </a:solidFill>
                <a:effectLst/>
                <a:latin typeface="Poppins"/>
                <a:cs typeface="Poppins"/>
                <a:hlinkClick r:id="rId2"/>
              </a:rPr>
              <a:t> </a:t>
            </a:r>
            <a:r>
              <a:rPr lang="en-GB" sz="1000" b="0" i="0" u="none" strike="noStrike">
                <a:solidFill>
                  <a:srgbClr val="000000"/>
                </a:solidFill>
                <a:effectLst/>
                <a:latin typeface="Poppins"/>
                <a:cs typeface="Poppins"/>
              </a:rPr>
              <a:t>(a NESO planning tool) and add information about their outages</a:t>
            </a:r>
            <a:r>
              <a:rPr lang="en-US" sz="1000" b="0" i="0">
                <a:solidFill>
                  <a:srgbClr val="000000"/>
                </a:solidFill>
                <a:effectLst/>
                <a:latin typeface="Poppins"/>
                <a:cs typeface="Poppins"/>
              </a:rPr>
              <a:t>​</a:t>
            </a:r>
          </a:p>
          <a:p>
            <a:pPr algn="l" rtl="0" fontAlgn="base">
              <a:buFont typeface="+mj-lt"/>
              <a:buAutoNum type="arabicPeriod"/>
            </a:pPr>
            <a:endParaRPr lang="en-GB" sz="1000" b="0" i="0">
              <a:solidFill>
                <a:srgbClr val="000000"/>
              </a:solidFill>
              <a:effectLst/>
              <a:latin typeface="Poppins" panose="00000500000000000000" pitchFamily="2" charset="0"/>
              <a:cs typeface="Poppins" panose="00000500000000000000" pitchFamily="2" charset="0"/>
            </a:endParaRPr>
          </a:p>
          <a:p>
            <a:pPr algn="l" rtl="0" fontAlgn="base">
              <a:buFont typeface="+mj-lt"/>
              <a:buAutoNum type="arabicPeriod" startAt="2"/>
            </a:pPr>
            <a:r>
              <a:rPr lang="en-GB" sz="1000" b="1" i="0" u="none" strike="noStrike">
                <a:solidFill>
                  <a:srgbClr val="000000"/>
                </a:solidFill>
                <a:effectLst/>
                <a:latin typeface="Poppins"/>
                <a:cs typeface="Poppins"/>
              </a:rPr>
              <a:t>Via email </a:t>
            </a:r>
            <a:r>
              <a:rPr lang="en-GB" sz="1000" b="0" i="0" u="none" strike="noStrike">
                <a:solidFill>
                  <a:srgbClr val="000000"/>
                </a:solidFill>
                <a:effectLst/>
                <a:latin typeface="Poppins"/>
                <a:cs typeface="Poppins"/>
              </a:rPr>
              <a:t>– alternatively, providers are required to complete a template/proforma (attached) and send it to the following email addresses</a:t>
            </a:r>
            <a:r>
              <a:rPr lang="en-US" sz="1000" b="0" i="0">
                <a:solidFill>
                  <a:srgbClr val="000000"/>
                </a:solidFill>
                <a:effectLst/>
                <a:latin typeface="Poppins"/>
                <a:cs typeface="Poppins"/>
              </a:rPr>
              <a:t>​</a:t>
            </a:r>
          </a:p>
          <a:p>
            <a:pPr marR="0" lvl="0" defTabSz="914400" eaLnBrk="1" fontAlgn="auto" latinLnBrk="0" hangingPunct="1">
              <a:lnSpc>
                <a:spcPct val="100000"/>
              </a:lnSpc>
              <a:spcBef>
                <a:spcPts val="0"/>
              </a:spcBef>
              <a:spcAft>
                <a:spcPts val="0"/>
              </a:spcAft>
              <a:buClrTx/>
              <a:buSzTx/>
              <a:tabLst/>
              <a:defRPr/>
            </a:pPr>
            <a:endParaRPr lang="en-GB" sz="1000" b="1"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628650" lvl="2" indent="-171450">
              <a:buFont typeface="Arial" panose="020B0604020202020204" pitchFamily="34" charset="0"/>
              <a:buChar char="•"/>
            </a:pPr>
            <a:r>
              <a:rPr lang="en-GB" sz="1000" b="1">
                <a:solidFill>
                  <a:schemeClr val="bg2">
                    <a:lumMod val="50000"/>
                    <a:lumOff val="50000"/>
                  </a:schemeClr>
                </a:solidFill>
                <a:latin typeface="Poppins"/>
                <a:cs typeface="Poppins"/>
              </a:rPr>
              <a:t>England &amp; Wales: </a:t>
            </a:r>
            <a:r>
              <a:rPr lang="en-GB" sz="1000" b="1" u="sng">
                <a:solidFill>
                  <a:srgbClr val="0563C1"/>
                </a:solidFill>
                <a:effectLst/>
                <a:latin typeface="Poppins"/>
                <a:ea typeface="Calibri"/>
                <a:cs typeface="Poppins"/>
                <a:hlinkClick r:id="rId3"/>
              </a:rPr>
              <a:t>tranreq@nationalenergyso.com</a:t>
            </a:r>
            <a:r>
              <a:rPr lang="en-GB" sz="1000" b="1" u="sng">
                <a:solidFill>
                  <a:srgbClr val="0563C1"/>
                </a:solidFill>
                <a:effectLst/>
                <a:latin typeface="Poppins"/>
                <a:ea typeface="Calibri"/>
                <a:cs typeface="Poppins"/>
              </a:rPr>
              <a:t> </a:t>
            </a:r>
            <a:endParaRPr lang="en-GB" sz="1000" b="1">
              <a:latin typeface="Poppins"/>
              <a:cs typeface="Poppins"/>
            </a:endParaRPr>
          </a:p>
          <a:p>
            <a:pPr marL="628650" lvl="2" indent="-171450">
              <a:buFont typeface="Arial" panose="020B0604020202020204" pitchFamily="34" charset="0"/>
              <a:buChar char="•"/>
            </a:pPr>
            <a:r>
              <a:rPr lang="en-GB" sz="1000" b="1">
                <a:solidFill>
                  <a:schemeClr val="bg2">
                    <a:lumMod val="50000"/>
                    <a:lumOff val="50000"/>
                  </a:schemeClr>
                </a:solidFill>
                <a:latin typeface="Poppins"/>
                <a:cs typeface="Poppins"/>
              </a:rPr>
              <a:t>Scotland</a:t>
            </a:r>
            <a:r>
              <a:rPr lang="en-GB" sz="1000" b="1">
                <a:latin typeface="Poppins"/>
                <a:cs typeface="Poppins"/>
              </a:rPr>
              <a:t>: </a:t>
            </a:r>
            <a:r>
              <a:rPr lang="en-GB" sz="1000" b="1">
                <a:solidFill>
                  <a:schemeClr val="accent5"/>
                </a:solidFill>
                <a:latin typeface="Poppins"/>
                <a:cs typeface="Poppins"/>
              </a:rPr>
              <a:t> </a:t>
            </a:r>
            <a:r>
              <a:rPr lang="en-GB" sz="1000" b="1">
                <a:solidFill>
                  <a:schemeClr val="bg2">
                    <a:lumMod val="50000"/>
                    <a:lumOff val="50000"/>
                  </a:schemeClr>
                </a:solidFill>
                <a:latin typeface="Poppins"/>
                <a:cs typeface="Poppins"/>
                <a:hlinkClick r:id="rId4">
                  <a:extLst>
                    <a:ext uri="{A12FA001-AC4F-418D-AE19-62706E023703}">
                      <ahyp:hlinkClr xmlns:ahyp="http://schemas.microsoft.com/office/drawing/2018/hyperlinkcolor" val="tx"/>
                    </a:ext>
                  </a:extLst>
                </a:hlinkClick>
              </a:rPr>
              <a:t>TRScotland@nationalenergyso.com</a:t>
            </a:r>
            <a:endParaRPr lang="en-GB" sz="1000" b="1">
              <a:solidFill>
                <a:schemeClr val="bg2">
                  <a:lumMod val="50000"/>
                  <a:lumOff val="50000"/>
                </a:schemeClr>
              </a:solidFill>
              <a:latin typeface="Poppins"/>
              <a:cs typeface="Poppins"/>
            </a:endParaRPr>
          </a:p>
          <a:p>
            <a:pPr marL="628650" lvl="2" indent="-171450">
              <a:buFont typeface="Arial" panose="020B0604020202020204" pitchFamily="34" charset="0"/>
              <a:buChar char="•"/>
            </a:pPr>
            <a:endParaRPr lang="en-GB" sz="1000" u="sng">
              <a:solidFill>
                <a:srgbClr val="0563C1"/>
              </a:solidFill>
              <a:effectLst/>
              <a:latin typeface="Poppins"/>
              <a:ea typeface="Calibri"/>
              <a:cs typeface="Poppins"/>
            </a:endParaRPr>
          </a:p>
          <a:p>
            <a:pPr marL="628650" lvl="2" indent="-171450">
              <a:buFont typeface="Arial" panose="020B0604020202020204" pitchFamily="34" charset="0"/>
              <a:buChar char="•"/>
            </a:pPr>
            <a:endParaRPr lang="en-GB" sz="1000" b="1">
              <a:solidFill>
                <a:srgbClr val="F9DF5E"/>
              </a:solidFill>
              <a:latin typeface="Poppins" panose="00000500000000000000" pitchFamily="2" charset="0"/>
              <a:ea typeface="Calibri"/>
              <a:cs typeface="Poppins" panose="00000500000000000000" pitchFamily="2" charset="0"/>
            </a:endParaRPr>
          </a:p>
          <a:p>
            <a:pPr marL="171450" lvl="1" indent="-171450">
              <a:buFont typeface="Arial" panose="020B0604020202020204" pitchFamily="34" charset="0"/>
              <a:buChar char="•"/>
              <a:defRPr/>
            </a:pPr>
            <a:r>
              <a:rPr lang="en-GB" sz="1000">
                <a:latin typeface="Poppins"/>
                <a:cs typeface="Poppins"/>
              </a:rPr>
              <a:t>With option 2 – the completed template/proforma will be reviewed by NESO’s Network Planning team and the information will be added to </a:t>
            </a:r>
            <a:r>
              <a:rPr lang="en-GB" sz="1000" err="1">
                <a:latin typeface="Poppins"/>
                <a:cs typeface="Poppins"/>
              </a:rPr>
              <a:t>eNAMS</a:t>
            </a:r>
            <a:r>
              <a:rPr lang="en-GB" sz="1000">
                <a:latin typeface="Poppins"/>
                <a:cs typeface="Poppins"/>
              </a:rPr>
              <a:t> on the providers behalf</a:t>
            </a:r>
          </a:p>
          <a:p>
            <a:pPr marL="171450" lvl="1" indent="-171450">
              <a:buFont typeface="Arial" panose="020B0604020202020204" pitchFamily="34" charset="0"/>
              <a:buChar char="•"/>
              <a:defRPr/>
            </a:pPr>
            <a:endParaRPr lang="en-GB" sz="1000">
              <a:latin typeface="Poppins"/>
              <a:cs typeface="Poppins"/>
            </a:endParaRPr>
          </a:p>
          <a:p>
            <a:pPr marL="171450" lvl="1" indent="-171450">
              <a:buFont typeface="Arial" panose="020B0604020202020204" pitchFamily="34" charset="0"/>
              <a:buChar char="•"/>
              <a:defRPr/>
            </a:pPr>
            <a:r>
              <a:rPr lang="en-GB" sz="1000">
                <a:solidFill>
                  <a:schemeClr val="tx1"/>
                </a:solidFill>
                <a:latin typeface="Poppins" panose="00000500000000000000" pitchFamily="2" charset="0"/>
                <a:cs typeface="Poppins" panose="00000500000000000000" pitchFamily="2" charset="0"/>
              </a:rPr>
              <a:t>To understand the impact of reductions in capability providers should refer to </a:t>
            </a:r>
            <a:r>
              <a:rPr lang="en-GB" sz="1000" i="1">
                <a:solidFill>
                  <a:schemeClr val="tx1"/>
                </a:solidFill>
                <a:latin typeface="Poppins" panose="00000500000000000000" pitchFamily="2" charset="0"/>
                <a:cs typeface="Poppins" panose="00000500000000000000" pitchFamily="2" charset="0"/>
              </a:rPr>
              <a:t>Schedule F – Payments </a:t>
            </a:r>
            <a:r>
              <a:rPr lang="en-GB" sz="1000">
                <a:solidFill>
                  <a:schemeClr val="tx1"/>
                </a:solidFill>
                <a:latin typeface="Poppins" panose="00000500000000000000" pitchFamily="2" charset="0"/>
                <a:cs typeface="Poppins" panose="00000500000000000000" pitchFamily="2" charset="0"/>
              </a:rPr>
              <a:t>of their Stability Pathfinder Agreement</a:t>
            </a:r>
          </a:p>
          <a:p>
            <a:pPr marL="171450" lvl="1" indent="-171450">
              <a:buFont typeface="Arial" panose="020B0604020202020204" pitchFamily="34" charset="0"/>
              <a:buChar char="•"/>
              <a:defRPr/>
            </a:pPr>
            <a:endParaRPr lang="en-GB" sz="1000">
              <a:latin typeface="Poppins"/>
              <a:cs typeface="Poppins"/>
            </a:endParaRPr>
          </a:p>
          <a:p>
            <a:pPr marL="0" lvl="1">
              <a:defRPr/>
            </a:pPr>
            <a:r>
              <a:rPr kumimoji="0" lang="en-GB" sz="1000" b="0" i="0" u="none" strike="noStrike" kern="0" cap="none" spc="0" normalizeH="0" baseline="0" noProof="0">
                <a:ln>
                  <a:noFill/>
                </a:ln>
                <a:solidFill>
                  <a:srgbClr val="000000"/>
                </a:solidFill>
                <a:effectLst/>
                <a:uLnTx/>
                <a:uFillTx/>
                <a:latin typeface="Poppins"/>
                <a:cs typeface="Poppins"/>
              </a:rPr>
              <a:t> </a:t>
            </a:r>
            <a:endParaRPr lang="en-GB" sz="1000" b="0" i="0" u="none" strike="noStrike" kern="0" cap="none" spc="0" normalizeH="0" baseline="0" noProof="0">
              <a:ln>
                <a:noFill/>
              </a:ln>
              <a:solidFill>
                <a:srgbClr val="000000"/>
              </a:solidFill>
              <a:effectLst/>
              <a:uLnTx/>
              <a:uFillTx/>
              <a:latin typeface="Poppins"/>
              <a:cs typeface="Poppins"/>
            </a:endParaRPr>
          </a:p>
          <a:p>
            <a:pPr marL="0" lvl="1"/>
            <a:endParaRPr lang="en-GB" sz="1000">
              <a:latin typeface="Poppins" panose="00000500000000000000" pitchFamily="2" charset="0"/>
              <a:cs typeface="Poppins" panose="00000500000000000000" pitchFamily="2" charset="0"/>
            </a:endParaRPr>
          </a:p>
        </p:txBody>
      </p:sp>
      <p:sp>
        <p:nvSpPr>
          <p:cNvPr id="15" name="Rectangle 14">
            <a:extLst>
              <a:ext uri="{FF2B5EF4-FFF2-40B4-BE49-F238E27FC236}">
                <a16:creationId xmlns:a16="http://schemas.microsoft.com/office/drawing/2014/main" id="{E4676BEB-6CCC-2CEF-165B-6AB70BDB9086}"/>
              </a:ext>
            </a:extLst>
          </p:cNvPr>
          <p:cNvSpPr/>
          <p:nvPr/>
        </p:nvSpPr>
        <p:spPr>
          <a:xfrm>
            <a:off x="10325257" y="5980"/>
            <a:ext cx="1866743" cy="359145"/>
          </a:xfrm>
          <a:prstGeom prst="rect">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900">
                <a:ea typeface="+mn-lt"/>
                <a:cs typeface="+mn-lt"/>
              </a:rPr>
              <a:t>12 months to 24 hours ahead</a:t>
            </a:r>
            <a:endParaRPr lang="en-US"/>
          </a:p>
        </p:txBody>
      </p:sp>
      <p:graphicFrame>
        <p:nvGraphicFramePr>
          <p:cNvPr id="3" name="Object 2">
            <a:extLst>
              <a:ext uri="{FF2B5EF4-FFF2-40B4-BE49-F238E27FC236}">
                <a16:creationId xmlns:a16="http://schemas.microsoft.com/office/drawing/2014/main" id="{57DD9588-00F8-E244-A1A6-22EEAA51219D}"/>
              </a:ext>
            </a:extLst>
          </p:cNvPr>
          <p:cNvGraphicFramePr>
            <a:graphicFrameLocks noChangeAspect="1"/>
          </p:cNvGraphicFramePr>
          <p:nvPr>
            <p:extLst>
              <p:ext uri="{D42A27DB-BD31-4B8C-83A1-F6EECF244321}">
                <p14:modId xmlns:p14="http://schemas.microsoft.com/office/powerpoint/2010/main" val="2709891869"/>
              </p:ext>
            </p:extLst>
          </p:nvPr>
        </p:nvGraphicFramePr>
        <p:xfrm>
          <a:off x="9296400" y="3442201"/>
          <a:ext cx="1219200" cy="1075267"/>
        </p:xfrm>
        <a:graphic>
          <a:graphicData uri="http://schemas.openxmlformats.org/presentationml/2006/ole">
            <mc:AlternateContent xmlns:mc="http://schemas.openxmlformats.org/markup-compatibility/2006">
              <mc:Choice xmlns:v="urn:schemas-microsoft-com:vml" Requires="v">
                <p:oleObj name="Document" showAsIcon="1" r:id="rId5" imgW="914597" imgH="806406" progId="Word.Document.12">
                  <p:embed/>
                </p:oleObj>
              </mc:Choice>
              <mc:Fallback>
                <p:oleObj name="Document" showAsIcon="1" r:id="rId5" imgW="914597" imgH="806406" progId="Word.Document.12">
                  <p:embed/>
                  <p:pic>
                    <p:nvPicPr>
                      <p:cNvPr id="3" name="Object 2">
                        <a:extLst>
                          <a:ext uri="{FF2B5EF4-FFF2-40B4-BE49-F238E27FC236}">
                            <a16:creationId xmlns:a16="http://schemas.microsoft.com/office/drawing/2014/main" id="{57DD9588-00F8-E244-A1A6-22EEAA51219D}"/>
                          </a:ext>
                        </a:extLst>
                      </p:cNvPr>
                      <p:cNvPicPr/>
                      <p:nvPr/>
                    </p:nvPicPr>
                    <p:blipFill>
                      <a:blip r:embed="rId6"/>
                      <a:stretch>
                        <a:fillRect/>
                      </a:stretch>
                    </p:blipFill>
                    <p:spPr>
                      <a:xfrm>
                        <a:off x="9296400" y="3442201"/>
                        <a:ext cx="1219200" cy="1075267"/>
                      </a:xfrm>
                      <a:prstGeom prst="rect">
                        <a:avLst/>
                      </a:prstGeom>
                    </p:spPr>
                  </p:pic>
                </p:oleObj>
              </mc:Fallback>
            </mc:AlternateContent>
          </a:graphicData>
        </a:graphic>
      </p:graphicFrame>
    </p:spTree>
    <p:extLst>
      <p:ext uri="{BB962C8B-B14F-4D97-AF65-F5344CB8AC3E}">
        <p14:creationId xmlns:p14="http://schemas.microsoft.com/office/powerpoint/2010/main" val="2932006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058D1-90C5-91C1-DFAF-C9C7834E0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D5C83-1636-2760-D3F0-93D92E0088B5}"/>
              </a:ext>
            </a:extLst>
          </p:cNvPr>
          <p:cNvSpPr>
            <a:spLocks noGrp="1"/>
          </p:cNvSpPr>
          <p:nvPr>
            <p:ph type="title"/>
          </p:nvPr>
        </p:nvSpPr>
        <p:spPr>
          <a:xfrm>
            <a:off x="564121" y="328011"/>
            <a:ext cx="9709361" cy="870551"/>
          </a:xfrm>
        </p:spPr>
        <p:txBody>
          <a:bodyPr>
            <a:normAutofit/>
          </a:bodyPr>
          <a:lstStyle/>
          <a:p>
            <a:r>
              <a:rPr lang="en-GB" sz="3200">
                <a:latin typeface="Poppins"/>
                <a:cs typeface="Poppins Medium"/>
              </a:rPr>
              <a:t>Unplanned</a:t>
            </a:r>
            <a:r>
              <a:rPr lang="en-GB" sz="3200">
                <a:latin typeface="Poppins Medium"/>
                <a:cs typeface="Poppins Medium"/>
              </a:rPr>
              <a:t> Outages / Reduction in Capability</a:t>
            </a:r>
          </a:p>
        </p:txBody>
      </p:sp>
      <p:sp>
        <p:nvSpPr>
          <p:cNvPr id="5" name="Text Placeholder 2">
            <a:extLst>
              <a:ext uri="{FF2B5EF4-FFF2-40B4-BE49-F238E27FC236}">
                <a16:creationId xmlns:a16="http://schemas.microsoft.com/office/drawing/2014/main" id="{649457E0-FA69-FAA6-F0A9-D8E4DA883055}"/>
              </a:ext>
            </a:extLst>
          </p:cNvPr>
          <p:cNvSpPr txBox="1">
            <a:spLocks/>
          </p:cNvSpPr>
          <p:nvPr/>
        </p:nvSpPr>
        <p:spPr>
          <a:xfrm>
            <a:off x="564121" y="1186162"/>
            <a:ext cx="11152273" cy="2824798"/>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chemeClr val="tx1"/>
                </a:solidFill>
                <a:latin typeface="Poppi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Poppi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GB" sz="1000" b="1">
                <a:latin typeface="Poppins" panose="00000500000000000000" pitchFamily="2" charset="0"/>
                <a:cs typeface="Poppins" panose="00000500000000000000" pitchFamily="2" charset="0"/>
              </a:rPr>
              <a:t>Summary</a:t>
            </a:r>
          </a:p>
          <a:p>
            <a:pPr marL="171450" indent="-171450" algn="l" rtl="0" fontAlgn="base">
              <a:buFont typeface="Arial" panose="020B0604020202020204" pitchFamily="34" charset="0"/>
              <a:buChar char="•"/>
            </a:pPr>
            <a:r>
              <a:rPr lang="en-GB" sz="1000">
                <a:latin typeface="Poppins" panose="00000500000000000000" pitchFamily="2" charset="0"/>
                <a:cs typeface="Poppins" panose="00000500000000000000" pitchFamily="2" charset="0"/>
              </a:rPr>
              <a:t>As per section 3 of the </a:t>
            </a:r>
            <a:r>
              <a:rPr lang="en-GB" sz="1000" b="1">
                <a:effectLst/>
                <a:latin typeface="Poppins" panose="00000500000000000000" pitchFamily="2" charset="0"/>
                <a:cs typeface="Poppins" panose="00000500000000000000" pitchFamily="2" charset="0"/>
              </a:rPr>
              <a:t>Stability Pathfinder Agreement – Phase 1 </a:t>
            </a:r>
            <a:r>
              <a:rPr lang="en-GB" sz="1000" b="1" i="1">
                <a:latin typeface="Poppins" panose="00000500000000000000" pitchFamily="2" charset="0"/>
                <a:cs typeface="Poppins" panose="00000500000000000000" pitchFamily="2" charset="0"/>
              </a:rPr>
              <a:t> </a:t>
            </a:r>
            <a:r>
              <a:rPr lang="en-GB" sz="1000">
                <a:latin typeface="Poppins" panose="00000500000000000000" pitchFamily="2" charset="0"/>
                <a:cs typeface="Poppins" panose="00000500000000000000" pitchFamily="2" charset="0"/>
              </a:rPr>
              <a:t>– providers are required to make the NESO aware of any notification of unavailability as soon as possible </a:t>
            </a:r>
            <a:endParaRPr lang="en-GB" sz="1000" b="1">
              <a:latin typeface="Poppins" panose="00000500000000000000" pitchFamily="2" charset="0"/>
              <a:cs typeface="Poppins" panose="00000500000000000000" pitchFamily="2" charset="0"/>
            </a:endParaRPr>
          </a:p>
          <a:p>
            <a:pPr algn="l" rtl="0" fontAlgn="base"/>
            <a:r>
              <a:rPr lang="en-GB" sz="1000" b="1">
                <a:latin typeface="Poppins" panose="00000500000000000000" pitchFamily="2" charset="0"/>
                <a:cs typeface="Poppins" panose="00000500000000000000" pitchFamily="2" charset="0"/>
              </a:rPr>
              <a:t>Contractual Information </a:t>
            </a:r>
            <a:endParaRPr lang="en-GB" sz="1000" b="1" i="1">
              <a:latin typeface="Poppins" panose="00000500000000000000" pitchFamily="2" charset="0"/>
              <a:cs typeface="Poppins" panose="00000500000000000000" pitchFamily="2" charset="0"/>
            </a:endParaRPr>
          </a:p>
          <a:p>
            <a:pPr fontAlgn="base"/>
            <a:r>
              <a:rPr lang="en-US" sz="1000" i="1" spc="-5">
                <a:effectLst/>
                <a:latin typeface="Poppins" panose="00000500000000000000" pitchFamily="2" charset="0"/>
                <a:ea typeface="Arial" panose="020B0604020202020204" pitchFamily="34" charset="0"/>
                <a:cs typeface="Poppins" panose="00000500000000000000" pitchFamily="2" charset="0"/>
              </a:rPr>
              <a:t>3.3 - </a:t>
            </a:r>
            <a:r>
              <a:rPr lang="en-GB" sz="1000" i="1">
                <a:latin typeface="Poppins" panose="00000500000000000000" pitchFamily="2" charset="0"/>
                <a:cs typeface="Poppins" panose="00000500000000000000" pitchFamily="2" charset="0"/>
              </a:rPr>
              <a:t>If at any time the</a:t>
            </a:r>
            <a:r>
              <a:rPr lang="en-GB" sz="1000" b="1" i="1">
                <a:latin typeface="Poppins" panose="00000500000000000000" pitchFamily="2" charset="0"/>
                <a:cs typeface="Poppins" panose="00000500000000000000" pitchFamily="2" charset="0"/>
              </a:rPr>
              <a:t> Provider</a:t>
            </a:r>
            <a:r>
              <a:rPr lang="en-GB" sz="1000" i="1">
                <a:latin typeface="Poppins" panose="00000500000000000000" pitchFamily="2" charset="0"/>
                <a:cs typeface="Poppins" panose="00000500000000000000" pitchFamily="2" charset="0"/>
              </a:rPr>
              <a:t> becomes aware that the</a:t>
            </a:r>
            <a:r>
              <a:rPr lang="en-GB" sz="1000" b="1" i="1">
                <a:latin typeface="Poppins" panose="00000500000000000000" pitchFamily="2" charset="0"/>
                <a:cs typeface="Poppins" panose="00000500000000000000" pitchFamily="2" charset="0"/>
              </a:rPr>
              <a:t> Facility </a:t>
            </a:r>
            <a:r>
              <a:rPr lang="en-GB" sz="1000" i="1">
                <a:latin typeface="Poppins" panose="00000500000000000000" pitchFamily="2" charset="0"/>
                <a:cs typeface="Poppins" panose="00000500000000000000" pitchFamily="2" charset="0"/>
              </a:rPr>
              <a:t>is no longer, or will no longer be, </a:t>
            </a:r>
            <a:r>
              <a:rPr lang="en-GB" sz="1000" b="1" i="1">
                <a:latin typeface="Poppins" panose="00000500000000000000" pitchFamily="2" charset="0"/>
                <a:cs typeface="Poppins" panose="00000500000000000000" pitchFamily="2" charset="0"/>
              </a:rPr>
              <a:t>Available</a:t>
            </a:r>
            <a:r>
              <a:rPr lang="en-GB" sz="1000" i="1">
                <a:latin typeface="Poppins" panose="00000500000000000000" pitchFamily="2" charset="0"/>
                <a:cs typeface="Poppins" panose="00000500000000000000" pitchFamily="2" charset="0"/>
              </a:rPr>
              <a:t>, it shall promptly notify the </a:t>
            </a:r>
            <a:r>
              <a:rPr lang="en-GB" sz="1000" b="1" i="1">
                <a:latin typeface="Poppins" panose="00000500000000000000" pitchFamily="2" charset="0"/>
                <a:cs typeface="Poppins" panose="00000500000000000000" pitchFamily="2" charset="0"/>
              </a:rPr>
              <a:t>Company </a:t>
            </a:r>
            <a:r>
              <a:rPr lang="en-GB" sz="1000" i="1">
                <a:latin typeface="Poppins" panose="00000500000000000000" pitchFamily="2" charset="0"/>
                <a:cs typeface="Poppins" panose="00000500000000000000" pitchFamily="2" charset="0"/>
              </a:rPr>
              <a:t>that the</a:t>
            </a:r>
            <a:r>
              <a:rPr lang="en-GB" sz="1000" b="1" i="1">
                <a:latin typeface="Poppins" panose="00000500000000000000" pitchFamily="2" charset="0"/>
                <a:cs typeface="Poppins" panose="00000500000000000000" pitchFamily="2" charset="0"/>
              </a:rPr>
              <a:t> Facility </a:t>
            </a:r>
            <a:r>
              <a:rPr lang="en-GB" sz="1000" i="1">
                <a:latin typeface="Poppins" panose="00000500000000000000" pitchFamily="2" charset="0"/>
                <a:cs typeface="Poppins" panose="00000500000000000000" pitchFamily="2" charset="0"/>
              </a:rPr>
              <a:t>is </a:t>
            </a:r>
            <a:r>
              <a:rPr lang="en-GB" sz="1000" b="1" i="1">
                <a:latin typeface="Poppins" panose="00000500000000000000" pitchFamily="2" charset="0"/>
                <a:cs typeface="Poppins" panose="00000500000000000000" pitchFamily="2" charset="0"/>
              </a:rPr>
              <a:t>Unavailable</a:t>
            </a:r>
            <a:r>
              <a:rPr lang="en-GB" sz="1000" i="1">
                <a:latin typeface="Poppins" panose="00000500000000000000" pitchFamily="2" charset="0"/>
                <a:cs typeface="Poppins" panose="00000500000000000000" pitchFamily="2" charset="0"/>
              </a:rPr>
              <a:t> by facsimile in the form set out in Form A in Schedule H </a:t>
            </a:r>
            <a:r>
              <a:rPr lang="en-GB" sz="1000" b="1" i="1">
                <a:latin typeface="Poppins" panose="00000500000000000000" pitchFamily="2" charset="0"/>
                <a:cs typeface="Poppins" panose="00000500000000000000" pitchFamily="2" charset="0"/>
              </a:rPr>
              <a:t>(‘Notice of Unavailability’), </a:t>
            </a:r>
            <a:r>
              <a:rPr lang="en-GB" sz="1000" i="1">
                <a:latin typeface="Poppins" panose="00000500000000000000" pitchFamily="2" charset="0"/>
                <a:cs typeface="Poppins" panose="00000500000000000000" pitchFamily="2" charset="0"/>
              </a:rPr>
              <a:t>including where the </a:t>
            </a:r>
            <a:r>
              <a:rPr lang="en-GB" sz="1000" b="1" i="1">
                <a:latin typeface="Poppins" panose="00000500000000000000" pitchFamily="2" charset="0"/>
                <a:cs typeface="Poppins" panose="00000500000000000000" pitchFamily="2" charset="0"/>
              </a:rPr>
              <a:t>Facility</a:t>
            </a:r>
            <a:r>
              <a:rPr lang="en-GB" sz="1000" i="1">
                <a:latin typeface="Poppins" panose="00000500000000000000" pitchFamily="2" charset="0"/>
                <a:cs typeface="Poppins" panose="00000500000000000000" pitchFamily="2" charset="0"/>
              </a:rPr>
              <a:t> is </a:t>
            </a:r>
            <a:r>
              <a:rPr lang="en-GB" sz="1000" b="1" i="1">
                <a:latin typeface="Poppins" panose="00000500000000000000" pitchFamily="2" charset="0"/>
                <a:cs typeface="Poppins" panose="00000500000000000000" pitchFamily="2" charset="0"/>
              </a:rPr>
              <a:t>Unavailable</a:t>
            </a:r>
            <a:r>
              <a:rPr lang="en-GB" sz="1000" i="1">
                <a:latin typeface="Poppins" panose="00000500000000000000" pitchFamily="2" charset="0"/>
                <a:cs typeface="Poppins" panose="00000500000000000000" pitchFamily="2" charset="0"/>
              </a:rPr>
              <a:t> because it is either: (</a:t>
            </a:r>
            <a:r>
              <a:rPr lang="en-GB" sz="1000" i="1" err="1">
                <a:latin typeface="Poppins" panose="00000500000000000000" pitchFamily="2" charset="0"/>
                <a:cs typeface="Poppins" panose="00000500000000000000" pitchFamily="2" charset="0"/>
              </a:rPr>
              <a:t>i</a:t>
            </a:r>
            <a:r>
              <a:rPr lang="en-GB" sz="1000" i="1">
                <a:latin typeface="Poppins" panose="00000500000000000000" pitchFamily="2" charset="0"/>
                <a:cs typeface="Poppins" panose="00000500000000000000" pitchFamily="2" charset="0"/>
              </a:rPr>
              <a:t>) exporting </a:t>
            </a:r>
            <a:r>
              <a:rPr lang="en-GB" sz="1000" b="1" i="1">
                <a:latin typeface="Poppins" panose="00000500000000000000" pitchFamily="2" charset="0"/>
                <a:cs typeface="Poppins" panose="00000500000000000000" pitchFamily="2" charset="0"/>
              </a:rPr>
              <a:t>Active Power </a:t>
            </a:r>
            <a:r>
              <a:rPr lang="en-GB" sz="1000" i="1">
                <a:latin typeface="Poppins" panose="00000500000000000000" pitchFamily="2" charset="0"/>
                <a:cs typeface="Poppins" panose="00000500000000000000" pitchFamily="2" charset="0"/>
              </a:rPr>
              <a:t>or (ii) importing </a:t>
            </a:r>
            <a:r>
              <a:rPr lang="en-GB" sz="1000" b="1" i="1">
                <a:latin typeface="Poppins" panose="00000500000000000000" pitchFamily="2" charset="0"/>
                <a:cs typeface="Poppins" panose="00000500000000000000" pitchFamily="2" charset="0"/>
              </a:rPr>
              <a:t>Active Power </a:t>
            </a:r>
            <a:r>
              <a:rPr lang="en-GB" sz="1000" i="1">
                <a:latin typeface="Poppins" panose="00000500000000000000" pitchFamily="2" charset="0"/>
                <a:cs typeface="Poppins" panose="00000500000000000000" pitchFamily="2" charset="0"/>
              </a:rPr>
              <a:t>otherwise than for the sole purpose of operating in </a:t>
            </a:r>
            <a:r>
              <a:rPr lang="en-GB" sz="1000" b="1" i="1">
                <a:latin typeface="Poppins" panose="00000500000000000000" pitchFamily="2" charset="0"/>
                <a:cs typeface="Poppins" panose="00000500000000000000" pitchFamily="2" charset="0"/>
              </a:rPr>
              <a:t>Synchronous Compensation </a:t>
            </a:r>
            <a:r>
              <a:rPr lang="en-GB" sz="1000" i="1">
                <a:latin typeface="Poppins" panose="00000500000000000000" pitchFamily="2" charset="0"/>
                <a:cs typeface="Poppins" panose="00000500000000000000" pitchFamily="2" charset="0"/>
              </a:rPr>
              <a:t>mode (or, in the case of a pumped storage plant, importing </a:t>
            </a:r>
            <a:r>
              <a:rPr lang="en-GB" sz="1000" b="1" i="1">
                <a:latin typeface="Poppins" panose="00000500000000000000" pitchFamily="2" charset="0"/>
                <a:cs typeface="Poppins" panose="00000500000000000000" pitchFamily="2" charset="0"/>
              </a:rPr>
              <a:t>Active Power </a:t>
            </a:r>
            <a:r>
              <a:rPr lang="en-GB" sz="1000" i="1">
                <a:latin typeface="Poppins" panose="00000500000000000000" pitchFamily="2" charset="0"/>
                <a:cs typeface="Poppins" panose="00000500000000000000" pitchFamily="2" charset="0"/>
              </a:rPr>
              <a:t>for operation of the pumps).</a:t>
            </a:r>
          </a:p>
          <a:p>
            <a:pPr fontAlgn="base"/>
            <a:r>
              <a:rPr lang="en-US" sz="1000" i="1" spc="-5">
                <a:effectLst/>
                <a:latin typeface="Poppins" panose="00000500000000000000" pitchFamily="2" charset="0"/>
                <a:ea typeface="Arial" panose="020B0604020202020204" pitchFamily="34" charset="0"/>
                <a:cs typeface="Poppins" panose="00000500000000000000" pitchFamily="2" charset="0"/>
              </a:rPr>
              <a:t>3.4 - </a:t>
            </a:r>
            <a:r>
              <a:rPr lang="en-GB" sz="1000" i="1">
                <a:latin typeface="Poppins" panose="00000500000000000000" pitchFamily="2" charset="0"/>
                <a:cs typeface="Poppins" panose="00000500000000000000" pitchFamily="2" charset="0"/>
              </a:rPr>
              <a:t>Each </a:t>
            </a:r>
            <a:r>
              <a:rPr lang="en-GB" sz="1000" b="1" i="1">
                <a:latin typeface="Poppins" panose="00000500000000000000" pitchFamily="2" charset="0"/>
                <a:cs typeface="Poppins" panose="00000500000000000000" pitchFamily="2" charset="0"/>
              </a:rPr>
              <a:t>Notice of Unavailability </a:t>
            </a:r>
            <a:r>
              <a:rPr lang="en-GB" sz="1000" i="1">
                <a:latin typeface="Poppins" panose="00000500000000000000" pitchFamily="2" charset="0"/>
                <a:cs typeface="Poppins" panose="00000500000000000000" pitchFamily="2" charset="0"/>
              </a:rPr>
              <a:t>shall be accompanied by an explanation in reasonable detail of the reasons for the </a:t>
            </a:r>
            <a:r>
              <a:rPr lang="en-GB" sz="1000" b="1" i="1">
                <a:latin typeface="Poppins" panose="00000500000000000000" pitchFamily="2" charset="0"/>
                <a:cs typeface="Poppins" panose="00000500000000000000" pitchFamily="2" charset="0"/>
              </a:rPr>
              <a:t>Facility</a:t>
            </a:r>
            <a:r>
              <a:rPr lang="en-GB" sz="1000" i="1">
                <a:latin typeface="Poppins" panose="00000500000000000000" pitchFamily="2" charset="0"/>
                <a:cs typeface="Poppins" panose="00000500000000000000" pitchFamily="2" charset="0"/>
              </a:rPr>
              <a:t> being </a:t>
            </a:r>
            <a:r>
              <a:rPr lang="en-GB" sz="1000" b="1" i="1">
                <a:latin typeface="Poppins" panose="00000500000000000000" pitchFamily="2" charset="0"/>
                <a:cs typeface="Poppins" panose="00000500000000000000" pitchFamily="2" charset="0"/>
              </a:rPr>
              <a:t>Unavailable</a:t>
            </a:r>
            <a:r>
              <a:rPr lang="en-GB" sz="1000" i="1">
                <a:latin typeface="Poppins" panose="00000500000000000000" pitchFamily="2" charset="0"/>
                <a:cs typeface="Poppins" panose="00000500000000000000" pitchFamily="2" charset="0"/>
              </a:rPr>
              <a:t>, which, in relation to the </a:t>
            </a:r>
            <a:r>
              <a:rPr lang="en-GB" sz="1000" b="1" i="1">
                <a:latin typeface="Poppins" panose="00000500000000000000" pitchFamily="2" charset="0"/>
                <a:cs typeface="Poppins" panose="00000500000000000000" pitchFamily="2" charset="0"/>
              </a:rPr>
              <a:t>Summer Period </a:t>
            </a:r>
            <a:r>
              <a:rPr lang="en-GB" sz="1000" i="1">
                <a:latin typeface="Poppins" panose="00000500000000000000" pitchFamily="2" charset="0"/>
                <a:cs typeface="Poppins" panose="00000500000000000000" pitchFamily="2" charset="0"/>
              </a:rPr>
              <a:t>in any </a:t>
            </a:r>
            <a:r>
              <a:rPr lang="en-GB" sz="1000" b="1" i="1">
                <a:latin typeface="Poppins" panose="00000500000000000000" pitchFamily="2" charset="0"/>
                <a:cs typeface="Poppins" panose="00000500000000000000" pitchFamily="2" charset="0"/>
              </a:rPr>
              <a:t>Contract Year </a:t>
            </a:r>
            <a:r>
              <a:rPr lang="en-GB" sz="1000" i="1">
                <a:latin typeface="Poppins" panose="00000500000000000000" pitchFamily="2" charset="0"/>
                <a:cs typeface="Poppins" panose="00000500000000000000" pitchFamily="2" charset="0"/>
              </a:rPr>
              <a:t>may relate to technical issues concerning </a:t>
            </a:r>
            <a:r>
              <a:rPr lang="en-GB" sz="1000" b="1" i="1">
                <a:latin typeface="Poppins" panose="00000500000000000000" pitchFamily="2" charset="0"/>
                <a:cs typeface="Poppins" panose="00000500000000000000" pitchFamily="2" charset="0"/>
              </a:rPr>
              <a:t>the Facility.</a:t>
            </a:r>
            <a:endParaRPr lang="en-US" sz="1000" b="1" i="1" spc="-5">
              <a:latin typeface="Poppins" panose="00000500000000000000" pitchFamily="2" charset="0"/>
              <a:ea typeface="Arial" panose="020B0604020202020204" pitchFamily="34" charset="0"/>
              <a:cs typeface="Poppins" panose="00000500000000000000" pitchFamily="2" charset="0"/>
            </a:endParaRPr>
          </a:p>
          <a:p>
            <a:pPr fontAlgn="base"/>
            <a:r>
              <a:rPr lang="en-US" sz="1000" i="1" spc="-5">
                <a:effectLst/>
                <a:latin typeface="Poppins" panose="00000500000000000000" pitchFamily="2" charset="0"/>
                <a:ea typeface="Arial" panose="020B0604020202020204" pitchFamily="34" charset="0"/>
                <a:cs typeface="Poppins" panose="00000500000000000000" pitchFamily="2" charset="0"/>
              </a:rPr>
              <a:t>3.5- </a:t>
            </a:r>
            <a:r>
              <a:rPr lang="en-GB" sz="1000" i="1">
                <a:latin typeface="Poppins" panose="00000500000000000000" pitchFamily="2" charset="0"/>
                <a:cs typeface="Poppins" panose="00000500000000000000" pitchFamily="2" charset="0"/>
              </a:rPr>
              <a:t>Following a </a:t>
            </a:r>
            <a:r>
              <a:rPr lang="en-GB" sz="1000" b="1" i="1">
                <a:latin typeface="Poppins" panose="00000500000000000000" pitchFamily="2" charset="0"/>
                <a:cs typeface="Poppins" panose="00000500000000000000" pitchFamily="2" charset="0"/>
              </a:rPr>
              <a:t>Notice of Unavailability</a:t>
            </a:r>
            <a:r>
              <a:rPr lang="en-GB" sz="1000" i="1">
                <a:latin typeface="Poppins" panose="00000500000000000000" pitchFamily="2" charset="0"/>
                <a:cs typeface="Poppins" panose="00000500000000000000" pitchFamily="2" charset="0"/>
              </a:rPr>
              <a:t>, (other than where the </a:t>
            </a:r>
            <a:r>
              <a:rPr lang="en-GB" sz="1000" b="1" i="1">
                <a:latin typeface="Poppins" panose="00000500000000000000" pitchFamily="2" charset="0"/>
                <a:cs typeface="Poppins" panose="00000500000000000000" pitchFamily="2" charset="0"/>
              </a:rPr>
              <a:t>Facility</a:t>
            </a:r>
            <a:r>
              <a:rPr lang="en-GB" sz="1000" i="1">
                <a:latin typeface="Poppins" panose="00000500000000000000" pitchFamily="2" charset="0"/>
                <a:cs typeface="Poppins" panose="00000500000000000000" pitchFamily="2" charset="0"/>
              </a:rPr>
              <a:t> </a:t>
            </a:r>
            <a:r>
              <a:rPr lang="en-GB" sz="1000" b="1" i="1">
                <a:latin typeface="Poppins" panose="00000500000000000000" pitchFamily="2" charset="0"/>
                <a:cs typeface="Poppins" panose="00000500000000000000" pitchFamily="2" charset="0"/>
              </a:rPr>
              <a:t>is Unavailable </a:t>
            </a:r>
            <a:r>
              <a:rPr lang="en-GB" sz="1000" i="1">
                <a:latin typeface="Poppins" panose="00000500000000000000" pitchFamily="2" charset="0"/>
                <a:cs typeface="Poppins" panose="00000500000000000000" pitchFamily="2" charset="0"/>
              </a:rPr>
              <a:t>by reason of (</a:t>
            </a:r>
            <a:r>
              <a:rPr lang="en-GB" sz="1000" i="1" err="1">
                <a:latin typeface="Poppins" panose="00000500000000000000" pitchFamily="2" charset="0"/>
                <a:cs typeface="Poppins" panose="00000500000000000000" pitchFamily="2" charset="0"/>
              </a:rPr>
              <a:t>i</a:t>
            </a:r>
            <a:r>
              <a:rPr lang="en-GB" sz="1000" i="1">
                <a:latin typeface="Poppins" panose="00000500000000000000" pitchFamily="2" charset="0"/>
                <a:cs typeface="Poppins" panose="00000500000000000000" pitchFamily="2" charset="0"/>
              </a:rPr>
              <a:t>) exporting </a:t>
            </a:r>
            <a:r>
              <a:rPr lang="en-GB" sz="1000" b="1" i="1">
                <a:latin typeface="Poppins" panose="00000500000000000000" pitchFamily="2" charset="0"/>
                <a:cs typeface="Poppins" panose="00000500000000000000" pitchFamily="2" charset="0"/>
              </a:rPr>
              <a:t>Active Power </a:t>
            </a:r>
            <a:r>
              <a:rPr lang="en-GB" sz="1000" i="1">
                <a:latin typeface="Poppins" panose="00000500000000000000" pitchFamily="2" charset="0"/>
                <a:cs typeface="Poppins" panose="00000500000000000000" pitchFamily="2" charset="0"/>
              </a:rPr>
              <a:t>or (ii) importing </a:t>
            </a:r>
            <a:r>
              <a:rPr lang="en-GB" sz="1000" b="1" i="1">
                <a:latin typeface="Poppins" panose="00000500000000000000" pitchFamily="2" charset="0"/>
                <a:cs typeface="Poppins" panose="00000500000000000000" pitchFamily="2" charset="0"/>
              </a:rPr>
              <a:t>Active Power </a:t>
            </a:r>
            <a:r>
              <a:rPr lang="en-GB" sz="1000" i="1">
                <a:latin typeface="Poppins" panose="00000500000000000000" pitchFamily="2" charset="0"/>
                <a:cs typeface="Poppins" panose="00000500000000000000" pitchFamily="2" charset="0"/>
              </a:rPr>
              <a:t>for the purpose of operating in </a:t>
            </a:r>
            <a:r>
              <a:rPr lang="en-GB" sz="1000" b="1" i="1">
                <a:latin typeface="Poppins" panose="00000500000000000000" pitchFamily="2" charset="0"/>
                <a:cs typeface="Poppins" panose="00000500000000000000" pitchFamily="2" charset="0"/>
              </a:rPr>
              <a:t>Synchronous Compensation </a:t>
            </a:r>
            <a:r>
              <a:rPr lang="en-GB" sz="1000" i="1">
                <a:latin typeface="Poppins" panose="00000500000000000000" pitchFamily="2" charset="0"/>
                <a:cs typeface="Poppins" panose="00000500000000000000" pitchFamily="2" charset="0"/>
              </a:rPr>
              <a:t>mode (or, in the case of a pumped storage plant, importing </a:t>
            </a:r>
            <a:r>
              <a:rPr lang="en-GB" sz="1000" b="1" i="1">
                <a:latin typeface="Poppins" panose="00000500000000000000" pitchFamily="2" charset="0"/>
                <a:cs typeface="Poppins" panose="00000500000000000000" pitchFamily="2" charset="0"/>
              </a:rPr>
              <a:t>Active Power </a:t>
            </a:r>
            <a:r>
              <a:rPr lang="en-GB" sz="1000" i="1">
                <a:latin typeface="Poppins" panose="00000500000000000000" pitchFamily="2" charset="0"/>
                <a:cs typeface="Poppins" panose="00000500000000000000" pitchFamily="2" charset="0"/>
              </a:rPr>
              <a:t>for operation of the pumps)), the</a:t>
            </a:r>
            <a:r>
              <a:rPr lang="en-GB" sz="1000" b="1" i="1">
                <a:latin typeface="Poppins" panose="00000500000000000000" pitchFamily="2" charset="0"/>
                <a:cs typeface="Poppins" panose="00000500000000000000" pitchFamily="2" charset="0"/>
              </a:rPr>
              <a:t> Provider </a:t>
            </a:r>
            <a:r>
              <a:rPr lang="en-GB" sz="1000" i="1">
                <a:latin typeface="Poppins" panose="00000500000000000000" pitchFamily="2" charset="0"/>
                <a:cs typeface="Poppins" panose="00000500000000000000" pitchFamily="2" charset="0"/>
              </a:rPr>
              <a:t>shall take all reasonable steps to restore the capability of the</a:t>
            </a:r>
            <a:r>
              <a:rPr lang="en-GB" sz="1000" b="1" i="1">
                <a:latin typeface="Poppins" panose="00000500000000000000" pitchFamily="2" charset="0"/>
                <a:cs typeface="Poppins" panose="00000500000000000000" pitchFamily="2" charset="0"/>
              </a:rPr>
              <a:t> Facility </a:t>
            </a:r>
            <a:r>
              <a:rPr lang="en-GB" sz="1000" i="1">
                <a:latin typeface="Poppins" panose="00000500000000000000" pitchFamily="2" charset="0"/>
                <a:cs typeface="Poppins" panose="00000500000000000000" pitchFamily="2" charset="0"/>
              </a:rPr>
              <a:t>to provide the </a:t>
            </a:r>
            <a:r>
              <a:rPr lang="en-GB" sz="1000" b="1" i="1">
                <a:latin typeface="Poppins" panose="00000500000000000000" pitchFamily="2" charset="0"/>
                <a:cs typeface="Poppins" panose="00000500000000000000" pitchFamily="2" charset="0"/>
              </a:rPr>
              <a:t>Stability Compensation Service </a:t>
            </a:r>
            <a:r>
              <a:rPr lang="en-GB" sz="1000" i="1">
                <a:latin typeface="Poppins" panose="00000500000000000000" pitchFamily="2" charset="0"/>
                <a:cs typeface="Poppins" panose="00000500000000000000" pitchFamily="2" charset="0"/>
              </a:rPr>
              <a:t>(and keep the </a:t>
            </a:r>
            <a:r>
              <a:rPr lang="en-GB" sz="1000" b="1" i="1">
                <a:latin typeface="Poppins" panose="00000500000000000000" pitchFamily="2" charset="0"/>
                <a:cs typeface="Poppins" panose="00000500000000000000" pitchFamily="2" charset="0"/>
              </a:rPr>
              <a:t>Company</a:t>
            </a:r>
            <a:r>
              <a:rPr lang="en-GB" sz="1000" i="1">
                <a:latin typeface="Poppins" panose="00000500000000000000" pitchFamily="2" charset="0"/>
                <a:cs typeface="Poppins" panose="00000500000000000000" pitchFamily="2" charset="0"/>
              </a:rPr>
              <a:t> reasonably informed of progress in restoring such capability) and shall notify the Company by notice by facsimile in the form set out in Form B Schedule H </a:t>
            </a:r>
            <a:r>
              <a:rPr lang="en-GB" sz="1000" b="1" i="1">
                <a:latin typeface="Poppins" panose="00000500000000000000" pitchFamily="2" charset="0"/>
                <a:cs typeface="Poppins" panose="00000500000000000000" pitchFamily="2" charset="0"/>
              </a:rPr>
              <a:t>(“Availability Restoration Notice</a:t>
            </a:r>
            <a:r>
              <a:rPr lang="en-GB" sz="1000" i="1">
                <a:latin typeface="Poppins" panose="00000500000000000000" pitchFamily="2" charset="0"/>
                <a:cs typeface="Poppins" panose="00000500000000000000" pitchFamily="2" charset="0"/>
              </a:rPr>
              <a:t>”) when that capability has been restored.</a:t>
            </a:r>
            <a:endParaRPr lang="en-US" sz="1000" b="1" i="1" spc="-5">
              <a:latin typeface="Poppins" panose="00000500000000000000" pitchFamily="2" charset="0"/>
              <a:ea typeface="Arial" panose="020B0604020202020204" pitchFamily="34" charset="0"/>
              <a:cs typeface="Poppins" panose="00000500000000000000" pitchFamily="2" charset="0"/>
            </a:endParaRPr>
          </a:p>
          <a:p>
            <a:pPr fontAlgn="base"/>
            <a:endParaRPr lang="en-GB" sz="1000" b="1" i="1" spc="-5">
              <a:effectLst/>
              <a:latin typeface="Poppins" panose="00000500000000000000" pitchFamily="2" charset="0"/>
              <a:ea typeface="Arial" panose="020B0604020202020204" pitchFamily="34" charset="0"/>
              <a:cs typeface="Poppins" panose="00000500000000000000" pitchFamily="2" charset="0"/>
            </a:endParaRPr>
          </a:p>
          <a:p>
            <a:pPr fontAlgn="base"/>
            <a:endParaRPr lang="en-GB" sz="1000" i="1" spc="-5">
              <a:effectLst/>
              <a:latin typeface="Poppins" panose="00000500000000000000" pitchFamily="2" charset="0"/>
              <a:ea typeface="Arial" panose="020B0604020202020204" pitchFamily="34" charset="0"/>
              <a:cs typeface="Poppins" panose="00000500000000000000" pitchFamily="2" charset="0"/>
            </a:endParaRPr>
          </a:p>
          <a:p>
            <a:pPr algn="l" rtl="0" fontAlgn="base"/>
            <a:endParaRPr lang="en-GB" sz="1000" i="1">
              <a:effectLst/>
              <a:latin typeface="Poppins" panose="00000500000000000000" pitchFamily="2" charset="0"/>
              <a:ea typeface="Times New Roman" panose="02020603050405020304" pitchFamily="18" charset="0"/>
              <a:cs typeface="Poppins" panose="00000500000000000000" pitchFamily="2" charset="0"/>
            </a:endParaRPr>
          </a:p>
        </p:txBody>
      </p:sp>
      <p:sp>
        <p:nvSpPr>
          <p:cNvPr id="4" name="Rectangle 3">
            <a:extLst>
              <a:ext uri="{FF2B5EF4-FFF2-40B4-BE49-F238E27FC236}">
                <a16:creationId xmlns:a16="http://schemas.microsoft.com/office/drawing/2014/main" id="{01521261-B6AD-B407-4C2A-BAEE5AD4584A}"/>
              </a:ext>
            </a:extLst>
          </p:cNvPr>
          <p:cNvSpPr/>
          <p:nvPr/>
        </p:nvSpPr>
        <p:spPr>
          <a:xfrm>
            <a:off x="564122" y="4021391"/>
            <a:ext cx="9825711" cy="2530750"/>
          </a:xfrm>
          <a:prstGeom prst="rect">
            <a:avLst/>
          </a:prstGeom>
          <a:solidFill>
            <a:srgbClr val="E7E6E6"/>
          </a:solidFill>
          <a:ln w="12700" cap="flat" cmpd="sng" algn="ctr">
            <a:noFill/>
            <a:prstDash val="solid"/>
            <a:miter lim="800000"/>
          </a:ln>
          <a:effectLst/>
        </p:spPr>
        <p:txBody>
          <a:bodyPr lIns="91440" tIns="45720" rIns="91440" bIns="457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000000"/>
                </a:solidFill>
                <a:effectLst/>
                <a:uLnTx/>
                <a:uFillTx/>
                <a:latin typeface="Poppins"/>
                <a:cs typeface="Poppins"/>
              </a:rPr>
              <a:t>Process for Provider Notifications</a:t>
            </a:r>
            <a:endParaRPr lang="en-GB" sz="1000" b="1" i="0" u="none" strike="noStrike" kern="0" cap="none" spc="0" normalizeH="0" baseline="0" noProof="0">
              <a:ln>
                <a:noFill/>
              </a:ln>
              <a:solidFill>
                <a:srgbClr val="000000"/>
              </a:solidFill>
              <a:effectLst/>
              <a:uLnTx/>
              <a:uFillTx/>
              <a:latin typeface="Poppins"/>
              <a:cs typeface="Poppins"/>
            </a:endParaRPr>
          </a:p>
          <a:p>
            <a:pPr marL="0" marR="0" lvl="0" indent="0" defTabSz="914400" eaLnBrk="1" fontAlgn="auto" latinLnBrk="0" hangingPunct="1">
              <a:lnSpc>
                <a:spcPct val="100000"/>
              </a:lnSpc>
              <a:spcBef>
                <a:spcPts val="0"/>
              </a:spcBef>
              <a:spcAft>
                <a:spcPts val="0"/>
              </a:spcAft>
              <a:buClrTx/>
              <a:buSzTx/>
              <a:buFontTx/>
              <a:buNone/>
              <a:tabLst/>
              <a:defRPr/>
            </a:pPr>
            <a:endParaRPr lang="en-GB" sz="1000" b="1"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Poppins"/>
                <a:cs typeface="Poppins"/>
              </a:rPr>
              <a:t>In this instance, given the short timescales, provider notifications have to be sent directly to NESO’s Control Room and Network Planning Team</a:t>
            </a:r>
            <a:endParaRPr lang="en-GB" sz="1000" b="0" i="0" u="none" strike="noStrike" kern="0" cap="none" spc="0" normalizeH="0" baseline="0" noProof="0">
              <a:ln>
                <a:noFill/>
              </a:ln>
              <a:solidFill>
                <a:srgbClr val="000000"/>
              </a:solidFill>
              <a:effectLst/>
              <a:uLnTx/>
              <a:uFillTx/>
              <a:latin typeface="Poppins"/>
              <a:cs typeface="Poppin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0">
                <a:solidFill>
                  <a:srgbClr val="000000"/>
                </a:solidFill>
                <a:latin typeface="Poppins"/>
                <a:cs typeface="Poppins"/>
              </a:rPr>
              <a:t>2</a:t>
            </a:r>
            <a:r>
              <a:rPr kumimoji="0" lang="en-GB" sz="1000" b="0" i="0" u="none" strike="noStrike" kern="0" cap="none" spc="0" normalizeH="0" baseline="0" noProof="0">
                <a:ln>
                  <a:noFill/>
                </a:ln>
                <a:solidFill>
                  <a:srgbClr val="000000"/>
                </a:solidFill>
                <a:effectLst/>
                <a:uLnTx/>
                <a:uFillTx/>
                <a:latin typeface="Poppins"/>
                <a:cs typeface="Poppins"/>
              </a:rPr>
              <a:t> forms are available to cover the different scenarios (these are all available in Schedule </a:t>
            </a:r>
            <a:r>
              <a:rPr lang="en-GB" sz="1000" kern="0">
                <a:solidFill>
                  <a:srgbClr val="000000"/>
                </a:solidFill>
                <a:latin typeface="Poppins"/>
                <a:cs typeface="Poppins"/>
              </a:rPr>
              <a:t>H </a:t>
            </a:r>
            <a:r>
              <a:rPr kumimoji="0" lang="en-GB" sz="1000" b="0" i="0" u="none" strike="noStrike" kern="0" cap="none" spc="0" normalizeH="0" baseline="0" noProof="0">
                <a:ln>
                  <a:noFill/>
                </a:ln>
                <a:solidFill>
                  <a:srgbClr val="000000"/>
                </a:solidFill>
                <a:effectLst/>
                <a:uLnTx/>
                <a:uFillTx/>
                <a:latin typeface="Poppins"/>
                <a:cs typeface="Poppins"/>
              </a:rPr>
              <a:t>of the Stability Pathfinder Contract, and also attached) </a:t>
            </a:r>
            <a:endParaRPr lang="en-GB" sz="1000" b="0" i="0" u="none" strike="noStrike" kern="0" cap="none" spc="0" normalizeH="0" baseline="0" noProof="0">
              <a:ln>
                <a:noFill/>
              </a:ln>
              <a:solidFill>
                <a:srgbClr val="000000"/>
              </a:solidFill>
              <a:effectLst/>
              <a:uLnTx/>
              <a:uFillTx/>
              <a:latin typeface="Poppins"/>
              <a:cs typeface="Poppins"/>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Poppins"/>
                <a:cs typeface="Poppins"/>
              </a:rPr>
              <a:t>Once completed the relevant form needs to be sent via email as per the below :-</a:t>
            </a:r>
            <a:endParaRPr lang="en-GB" sz="1000" b="0" i="0" u="none" strike="noStrike" kern="0" cap="none" spc="0" normalizeH="0" baseline="0" noProof="0">
              <a:ln>
                <a:noFill/>
              </a:ln>
              <a:solidFill>
                <a:srgbClr val="000000"/>
              </a:solidFill>
              <a:effectLst/>
              <a:uLnTx/>
              <a:uFillTx/>
              <a:latin typeface="Poppins"/>
              <a:cs typeface="Poppins"/>
            </a:endParaRPr>
          </a:p>
          <a:p>
            <a:pPr marL="457200" marR="0" lvl="2" defTabSz="914400" eaLnBrk="1" fontAlgn="auto" latinLnBrk="0" hangingPunct="1">
              <a:lnSpc>
                <a:spcPct val="100000"/>
              </a:lnSpc>
              <a:spcBef>
                <a:spcPts val="0"/>
              </a:spcBef>
              <a:spcAft>
                <a:spcPts val="0"/>
              </a:spcAft>
              <a:buClrTx/>
              <a:buSzTx/>
              <a:tabLst/>
              <a:defRPr/>
            </a:pPr>
            <a:endParaRPr lang="en-GB" sz="1000" b="1" i="0" u="none" strike="noStrike" kern="0" cap="none" spc="0" normalizeH="0" baseline="0" noProof="0">
              <a:ln>
                <a:noFill/>
              </a:ln>
              <a:solidFill>
                <a:schemeClr val="bg2">
                  <a:lumMod val="50000"/>
                  <a:lumOff val="50000"/>
                </a:schemeClr>
              </a:solidFill>
              <a:effectLst/>
              <a:uLnTx/>
              <a:uFillTx/>
              <a:latin typeface="Poppins"/>
              <a:cs typeface="Poppins"/>
            </a:endParaRPr>
          </a:p>
          <a:p>
            <a:pPr marL="628650" lvl="2" indent="-171450">
              <a:buFont typeface="Arial" panose="020B0604020202020204" pitchFamily="34" charset="0"/>
              <a:buChar char="•"/>
            </a:pPr>
            <a:r>
              <a:rPr kumimoji="0" lang="en-GB" sz="1000" b="0" i="0" u="none" strike="noStrike" kern="0" cap="none" spc="0" normalizeH="0" baseline="0" noProof="0">
                <a:ln>
                  <a:noFill/>
                </a:ln>
                <a:solidFill>
                  <a:srgbClr val="000000"/>
                </a:solidFill>
                <a:effectLst/>
                <a:uLnTx/>
                <a:uFillTx/>
                <a:latin typeface="Poppins"/>
                <a:cs typeface="Poppins"/>
              </a:rPr>
              <a:t>Email address: </a:t>
            </a:r>
            <a:r>
              <a:rPr kumimoji="0" lang="en-GB" sz="1000" b="1" i="0" u="none" strike="noStrike" kern="0" cap="none" spc="0" normalizeH="0" baseline="0" noProof="0">
                <a:ln>
                  <a:noFill/>
                </a:ln>
                <a:solidFill>
                  <a:schemeClr val="bg2">
                    <a:lumMod val="50000"/>
                    <a:lumOff val="50000"/>
                  </a:schemeClr>
                </a:solidFill>
                <a:effectLst/>
                <a:uLnTx/>
                <a:uFillTx/>
                <a:latin typeface="Poppins"/>
                <a:cs typeface="Poppins"/>
                <a:hlinkClick r:id="rId3">
                  <a:extLst>
                    <a:ext uri="{A12FA001-AC4F-418D-AE19-62706E023703}">
                      <ahyp:hlinkClr xmlns:ahyp="http://schemas.microsoft.com/office/drawing/2018/hyperlinkcolor" val="tx"/>
                    </a:ext>
                  </a:extLst>
                </a:hlinkClick>
              </a:rPr>
              <a:t>ctr1.ccta@nationalenergyso.com</a:t>
            </a:r>
            <a:r>
              <a:rPr lang="en-GB" sz="1000" b="1" kern="0">
                <a:solidFill>
                  <a:schemeClr val="bg2">
                    <a:lumMod val="50000"/>
                    <a:lumOff val="50000"/>
                  </a:schemeClr>
                </a:solidFill>
                <a:latin typeface="Poppins"/>
                <a:cs typeface="Poppins"/>
              </a:rPr>
              <a:t> </a:t>
            </a:r>
            <a:r>
              <a:rPr lang="en-GB" sz="1000" b="1">
                <a:solidFill>
                  <a:schemeClr val="bg2">
                    <a:lumMod val="50000"/>
                    <a:lumOff val="50000"/>
                  </a:schemeClr>
                </a:solidFill>
                <a:latin typeface="Poppins"/>
                <a:cs typeface="Poppins"/>
              </a:rPr>
              <a:t> </a:t>
            </a:r>
            <a:r>
              <a:rPr lang="en-GB" sz="1000">
                <a:latin typeface="Poppins"/>
                <a:cs typeface="Poppins"/>
              </a:rPr>
              <a:t>and</a:t>
            </a:r>
            <a:r>
              <a:rPr lang="en-GB" sz="1000" b="1">
                <a:solidFill>
                  <a:schemeClr val="accent5"/>
                </a:solidFill>
                <a:latin typeface="Poppins"/>
                <a:cs typeface="Poppins"/>
              </a:rPr>
              <a:t> </a:t>
            </a:r>
            <a:r>
              <a:rPr lang="en-GB" sz="1000" b="1" kern="0">
                <a:solidFill>
                  <a:schemeClr val="bg2">
                    <a:lumMod val="50000"/>
                    <a:lumOff val="50000"/>
                  </a:schemeClr>
                </a:solidFill>
                <a:latin typeface="Poppins"/>
                <a:cs typeface="Poppins"/>
              </a:rPr>
              <a:t> </a:t>
            </a:r>
            <a:r>
              <a:rPr lang="en-GB" sz="1000" b="1" u="sng">
                <a:solidFill>
                  <a:schemeClr val="bg2">
                    <a:lumMod val="50000"/>
                    <a:lumOff val="50000"/>
                  </a:schemeClr>
                </a:solidFill>
                <a:effectLst/>
                <a:latin typeface="Poppins"/>
                <a:ea typeface="Calibri"/>
                <a:cs typeface="Poppins"/>
                <a:hlinkClick r:id="rId4">
                  <a:extLst>
                    <a:ext uri="{A12FA001-AC4F-418D-AE19-62706E023703}">
                      <ahyp:hlinkClr xmlns:ahyp="http://schemas.microsoft.com/office/drawing/2018/hyperlinkcolor" val="tx"/>
                    </a:ext>
                  </a:extLst>
                </a:hlinkClick>
              </a:rPr>
              <a:t>tranreq@nationalenergyso.com</a:t>
            </a:r>
            <a:endParaRPr lang="en-GB" sz="1000" b="1" u="sng">
              <a:solidFill>
                <a:schemeClr val="bg2">
                  <a:lumMod val="50000"/>
                  <a:lumOff val="50000"/>
                </a:schemeClr>
              </a:solidFill>
              <a:effectLst/>
              <a:latin typeface="Poppins"/>
              <a:ea typeface="Calibri"/>
              <a:cs typeface="Poppins"/>
            </a:endParaRPr>
          </a:p>
          <a:p>
            <a:pPr marL="628650" lvl="2" indent="-171450">
              <a:buFont typeface="Arial" panose="020B0604020202020204" pitchFamily="34" charset="0"/>
              <a:buChar char="•"/>
              <a:defRPr/>
            </a:pPr>
            <a:endParaRPr lang="en-GB" sz="1000" u="sng">
              <a:solidFill>
                <a:schemeClr val="tx1">
                  <a:lumMod val="95000"/>
                  <a:lumOff val="5000"/>
                </a:schemeClr>
              </a:solidFill>
              <a:latin typeface="Poppins"/>
              <a:ea typeface="Calibri"/>
              <a:cs typeface="Poppins"/>
            </a:endParaRPr>
          </a:p>
          <a:p>
            <a:pPr>
              <a:buFont typeface="Arial" panose="020B0604020202020204" pitchFamily="34" charset="0"/>
              <a:buChar char="•"/>
              <a:defRPr/>
            </a:pPr>
            <a:r>
              <a:rPr lang="en-GB" sz="1000">
                <a:solidFill>
                  <a:schemeClr val="tx1">
                    <a:lumMod val="95000"/>
                    <a:lumOff val="5000"/>
                  </a:schemeClr>
                </a:solidFill>
                <a:latin typeface="Poppins" panose="00000500000000000000" pitchFamily="2" charset="0"/>
                <a:ea typeface="Calibri"/>
                <a:cs typeface="Poppins" panose="00000500000000000000" pitchFamily="2" charset="0"/>
              </a:rPr>
              <a:t>   Provider will also need to place a phone call to the relevant control room desk if they become partially or fully unavailable in control timescales.</a:t>
            </a:r>
          </a:p>
          <a:p>
            <a:pPr>
              <a:buFont typeface="Arial" panose="020B0604020202020204" pitchFamily="34" charset="0"/>
              <a:buChar char="•"/>
              <a:defRPr/>
            </a:pPr>
            <a:endParaRPr lang="en-GB" sz="1000" b="1" i="0" strike="noStrike" kern="0" cap="none" spc="0" normalizeH="0" baseline="0" noProof="0">
              <a:ln>
                <a:noFill/>
              </a:ln>
              <a:solidFill>
                <a:schemeClr val="tx1">
                  <a:lumMod val="85000"/>
                  <a:lumOff val="15000"/>
                </a:schemeClr>
              </a:solidFill>
              <a:effectLst/>
              <a:uLnTx/>
              <a:uFillTx/>
              <a:latin typeface="Poppins"/>
              <a:ea typeface="Calibri"/>
              <a:cs typeface="Poppins"/>
            </a:endParaRPr>
          </a:p>
          <a:p>
            <a:pPr marL="171450" lvl="1" indent="-171450">
              <a:buFont typeface="Arial" panose="020B0604020202020204" pitchFamily="34" charset="0"/>
              <a:buChar char="•"/>
              <a:defRPr/>
            </a:pPr>
            <a:r>
              <a:rPr kumimoji="0" lang="en-GB" sz="1000" b="0" i="0" u="none" strike="noStrike" kern="0" cap="none" spc="0" normalizeH="0" baseline="0" noProof="0">
                <a:ln>
                  <a:noFill/>
                </a:ln>
                <a:solidFill>
                  <a:srgbClr val="000000"/>
                </a:solidFill>
                <a:effectLst/>
                <a:uLnTx/>
                <a:uFillTx/>
                <a:latin typeface="Poppins"/>
                <a:cs typeface="Poppins"/>
              </a:rPr>
              <a:t>The NESO Network Planning team will </a:t>
            </a:r>
            <a:r>
              <a:rPr lang="en-GB" sz="1000" kern="0">
                <a:solidFill>
                  <a:srgbClr val="000000"/>
                </a:solidFill>
                <a:latin typeface="Poppins"/>
                <a:cs typeface="Poppins"/>
              </a:rPr>
              <a:t>review the forms, and utilise</a:t>
            </a:r>
            <a:r>
              <a:rPr kumimoji="0" lang="en-GB" sz="1000" b="0" i="0" u="none" strike="noStrike" kern="0" cap="none" spc="0" normalizeH="0" baseline="0" noProof="0">
                <a:ln>
                  <a:noFill/>
                </a:ln>
                <a:solidFill>
                  <a:srgbClr val="000000"/>
                </a:solidFill>
                <a:effectLst/>
                <a:uLnTx/>
                <a:uFillTx/>
                <a:latin typeface="Poppins"/>
                <a:cs typeface="Poppins"/>
              </a:rPr>
              <a:t> the information provided to update the </a:t>
            </a:r>
            <a:r>
              <a:rPr kumimoji="0" lang="en-GB" sz="1000" b="0" i="0" u="none" strike="noStrike" kern="0" cap="none" spc="0" normalizeH="0" baseline="0" noProof="0" err="1">
                <a:ln>
                  <a:noFill/>
                </a:ln>
                <a:solidFill>
                  <a:srgbClr val="000000"/>
                </a:solidFill>
                <a:effectLst/>
                <a:uLnTx/>
                <a:uFillTx/>
                <a:latin typeface="Poppins"/>
                <a:cs typeface="Poppins"/>
              </a:rPr>
              <a:t>eNAMS</a:t>
            </a:r>
            <a:r>
              <a:rPr kumimoji="0" lang="en-GB" sz="1000" b="0" i="0" u="none" strike="noStrike" kern="0" cap="none" spc="0" normalizeH="0" baseline="0" noProof="0">
                <a:ln>
                  <a:noFill/>
                </a:ln>
                <a:solidFill>
                  <a:srgbClr val="000000"/>
                </a:solidFill>
                <a:effectLst/>
                <a:uLnTx/>
                <a:uFillTx/>
                <a:latin typeface="Poppins"/>
                <a:cs typeface="Poppins"/>
              </a:rPr>
              <a:t> system accordingly </a:t>
            </a:r>
            <a:endParaRPr lang="en-GB" sz="1000" b="0" i="0" u="none" strike="noStrike" kern="0" cap="none" spc="0" normalizeH="0" baseline="0" noProof="0">
              <a:ln>
                <a:noFill/>
              </a:ln>
              <a:solidFill>
                <a:srgbClr val="000000"/>
              </a:solidFill>
              <a:effectLst/>
              <a:uLnTx/>
              <a:uFillTx/>
              <a:latin typeface="Poppins"/>
              <a:cs typeface="Poppins"/>
            </a:endParaRPr>
          </a:p>
          <a:p>
            <a:pPr marL="171450" marR="0" lvl="1"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To understand the impact of reductions in capability providers should refer to </a:t>
            </a:r>
            <a:r>
              <a:rPr kumimoji="0" lang="en-GB" sz="1000" b="0" i="1"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Schedule F – Payments </a:t>
            </a:r>
            <a:r>
              <a:rPr kumimoji="0" lang="en-GB" sz="1000" b="0"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rPr>
              <a:t>of their Stability Pathfinder Agreement</a:t>
            </a:r>
          </a:p>
          <a:p>
            <a:pPr marL="0" marR="0" lvl="1" indent="0" defTabSz="91440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a:ln>
                <a:noFill/>
              </a:ln>
              <a:solidFill>
                <a:schemeClr val="tx1">
                  <a:lumMod val="85000"/>
                  <a:lumOff val="15000"/>
                </a:schemeClr>
              </a:solidFill>
              <a:effectLst/>
              <a:uLnTx/>
              <a:uFillTx/>
              <a:latin typeface="Poppins" panose="00000500000000000000" pitchFamily="2" charset="0"/>
              <a:cs typeface="Poppins" panose="00000500000000000000" pitchFamily="2" charset="0"/>
            </a:endParaRPr>
          </a:p>
          <a:p>
            <a:pPr marL="628650" marR="0" lvl="2"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1" i="0" u="none" strike="noStrike" kern="0" cap="none" spc="0" normalizeH="0" baseline="0" noProof="0">
              <a:ln>
                <a:noFill/>
              </a:ln>
              <a:solidFill>
                <a:schemeClr val="bg2">
                  <a:lumMod val="50000"/>
                  <a:lumOff val="50000"/>
                </a:schemeClr>
              </a:solidFill>
              <a:effectLst/>
              <a:uLnTx/>
              <a:uFillTx/>
              <a:latin typeface="Poppins"/>
              <a:cs typeface="Poppins"/>
            </a:endParaRPr>
          </a:p>
          <a:p>
            <a:pPr marL="628650" marR="0" lvl="2"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b="1" i="0" u="none" strike="noStrike" kern="0" cap="none" spc="0" normalizeH="0" baseline="0" noProof="0">
              <a:ln>
                <a:noFill/>
              </a:ln>
              <a:solidFill>
                <a:srgbClr val="5B9BD5"/>
              </a:solidFill>
              <a:effectLst/>
              <a:uLnTx/>
              <a:uFillTx/>
              <a:latin typeface="Poppins" panose="00000500000000000000" pitchFamily="2" charset="0"/>
              <a:cs typeface="Poppins" panose="00000500000000000000" pitchFamily="2" charset="0"/>
            </a:endParaRPr>
          </a:p>
          <a:p>
            <a:pPr marL="0" marR="0" lvl="1" defTabSz="914400" eaLnBrk="1" fontAlgn="auto" latinLnBrk="0" hangingPunct="1">
              <a:lnSpc>
                <a:spcPct val="100000"/>
              </a:lnSpc>
              <a:spcBef>
                <a:spcPts val="0"/>
              </a:spcBef>
              <a:spcAft>
                <a:spcPts val="0"/>
              </a:spcAft>
              <a:buClrTx/>
              <a:buSzTx/>
              <a:tabLst/>
              <a:defRPr/>
            </a:pPr>
            <a:endParaRPr lang="en-GB" sz="1000" b="1" i="0" u="none" strike="noStrike" kern="0"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a:p>
            <a:pPr marL="0" marR="0" lvl="1" defTabSz="914400" eaLnBrk="1" fontAlgn="auto" latinLnBrk="0" hangingPunct="1">
              <a:lnSpc>
                <a:spcPct val="100000"/>
              </a:lnSpc>
              <a:spcBef>
                <a:spcPts val="0"/>
              </a:spcBef>
              <a:spcAft>
                <a:spcPts val="0"/>
              </a:spcAft>
              <a:buClrTx/>
              <a:buSzTx/>
              <a:tabLst/>
              <a:defRPr/>
            </a:pPr>
            <a:endParaRPr lang="en-GB" sz="1000" i="0" u="none" strike="noStrike" cap="none" spc="0" normalizeH="0" baseline="0" noProof="0">
              <a:ln>
                <a:noFill/>
              </a:ln>
              <a:solidFill>
                <a:srgbClr val="000000"/>
              </a:solidFill>
              <a:effectLst/>
              <a:uLnTx/>
              <a:uFillTx/>
              <a:latin typeface="Poppins" panose="00000500000000000000" pitchFamily="2" charset="0"/>
              <a:cs typeface="Poppins" panose="00000500000000000000" pitchFamily="2" charset="0"/>
            </a:endParaRPr>
          </a:p>
        </p:txBody>
      </p:sp>
      <p:sp>
        <p:nvSpPr>
          <p:cNvPr id="8" name="Rectangle 7">
            <a:extLst>
              <a:ext uri="{FF2B5EF4-FFF2-40B4-BE49-F238E27FC236}">
                <a16:creationId xmlns:a16="http://schemas.microsoft.com/office/drawing/2014/main" id="{F7252117-63AB-B20F-5F97-C51F3B71D424}"/>
              </a:ext>
            </a:extLst>
          </p:cNvPr>
          <p:cNvSpPr/>
          <p:nvPr/>
        </p:nvSpPr>
        <p:spPr>
          <a:xfrm>
            <a:off x="10389833" y="18895"/>
            <a:ext cx="1802167" cy="285905"/>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a:latin typeface="HelveticaNeueLT Pro 45 Lt"/>
              </a:rPr>
              <a:t>Less than 24 hours ahead</a:t>
            </a:r>
          </a:p>
        </p:txBody>
      </p:sp>
      <p:graphicFrame>
        <p:nvGraphicFramePr>
          <p:cNvPr id="10" name="Object 9">
            <a:extLst>
              <a:ext uri="{FF2B5EF4-FFF2-40B4-BE49-F238E27FC236}">
                <a16:creationId xmlns:a16="http://schemas.microsoft.com/office/drawing/2014/main" id="{6C7E9688-E2A1-E879-3C02-6FEF2A98B7A3}"/>
              </a:ext>
            </a:extLst>
          </p:cNvPr>
          <p:cNvGraphicFramePr>
            <a:graphicFrameLocks noChangeAspect="1"/>
          </p:cNvGraphicFramePr>
          <p:nvPr>
            <p:extLst>
              <p:ext uri="{D42A27DB-BD31-4B8C-83A1-F6EECF244321}">
                <p14:modId xmlns:p14="http://schemas.microsoft.com/office/powerpoint/2010/main" val="4130857221"/>
              </p:ext>
            </p:extLst>
          </p:nvPr>
        </p:nvGraphicFramePr>
        <p:xfrm>
          <a:off x="7345931" y="4767284"/>
          <a:ext cx="1178038" cy="1038964"/>
        </p:xfrm>
        <a:graphic>
          <a:graphicData uri="http://schemas.openxmlformats.org/presentationml/2006/ole">
            <mc:AlternateContent xmlns:mc="http://schemas.openxmlformats.org/markup-compatibility/2006">
              <mc:Choice xmlns:v="urn:schemas-microsoft-com:vml" Requires="v">
                <p:oleObj name="Document" showAsIcon="1" r:id="rId5" imgW="914597" imgH="806406" progId="Word.Document.12">
                  <p:embed/>
                </p:oleObj>
              </mc:Choice>
              <mc:Fallback>
                <p:oleObj name="Document" showAsIcon="1" r:id="rId5" imgW="914597" imgH="806406" progId="Word.Document.12">
                  <p:embed/>
                  <p:pic>
                    <p:nvPicPr>
                      <p:cNvPr id="10" name="Object 9">
                        <a:extLst>
                          <a:ext uri="{FF2B5EF4-FFF2-40B4-BE49-F238E27FC236}">
                            <a16:creationId xmlns:a16="http://schemas.microsoft.com/office/drawing/2014/main" id="{6C7E9688-E2A1-E879-3C02-6FEF2A98B7A3}"/>
                          </a:ext>
                        </a:extLst>
                      </p:cNvPr>
                      <p:cNvPicPr/>
                      <p:nvPr/>
                    </p:nvPicPr>
                    <p:blipFill>
                      <a:blip r:embed="rId6"/>
                      <a:stretch>
                        <a:fillRect/>
                      </a:stretch>
                    </p:blipFill>
                    <p:spPr>
                      <a:xfrm>
                        <a:off x="7345931" y="4767284"/>
                        <a:ext cx="1178038" cy="1038964"/>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96C2445E-BF44-EE14-21EC-99F9F6637CED}"/>
              </a:ext>
            </a:extLst>
          </p:cNvPr>
          <p:cNvGraphicFramePr>
            <a:graphicFrameLocks noChangeAspect="1"/>
          </p:cNvGraphicFramePr>
          <p:nvPr>
            <p:extLst>
              <p:ext uri="{D42A27DB-BD31-4B8C-83A1-F6EECF244321}">
                <p14:modId xmlns:p14="http://schemas.microsoft.com/office/powerpoint/2010/main" val="3927467844"/>
              </p:ext>
            </p:extLst>
          </p:nvPr>
        </p:nvGraphicFramePr>
        <p:xfrm>
          <a:off x="8278863" y="4756853"/>
          <a:ext cx="1178038" cy="1038964"/>
        </p:xfrm>
        <a:graphic>
          <a:graphicData uri="http://schemas.openxmlformats.org/presentationml/2006/ole">
            <mc:AlternateContent xmlns:mc="http://schemas.openxmlformats.org/markup-compatibility/2006">
              <mc:Choice xmlns:v="urn:schemas-microsoft-com:vml" Requires="v">
                <p:oleObj name="Document" showAsIcon="1" r:id="rId7" imgW="914597" imgH="806406" progId="Word.Document.12">
                  <p:embed/>
                </p:oleObj>
              </mc:Choice>
              <mc:Fallback>
                <p:oleObj name="Document" showAsIcon="1" r:id="rId7" imgW="914597" imgH="806406" progId="Word.Document.12">
                  <p:embed/>
                  <p:pic>
                    <p:nvPicPr>
                      <p:cNvPr id="3" name="Object 2">
                        <a:extLst>
                          <a:ext uri="{FF2B5EF4-FFF2-40B4-BE49-F238E27FC236}">
                            <a16:creationId xmlns:a16="http://schemas.microsoft.com/office/drawing/2014/main" id="{96C2445E-BF44-EE14-21EC-99F9F6637CED}"/>
                          </a:ext>
                        </a:extLst>
                      </p:cNvPr>
                      <p:cNvPicPr/>
                      <p:nvPr/>
                    </p:nvPicPr>
                    <p:blipFill>
                      <a:blip r:embed="rId8"/>
                      <a:stretch>
                        <a:fillRect/>
                      </a:stretch>
                    </p:blipFill>
                    <p:spPr>
                      <a:xfrm>
                        <a:off x="8278863" y="4756853"/>
                        <a:ext cx="1178038" cy="1038964"/>
                      </a:xfrm>
                      <a:prstGeom prst="rect">
                        <a:avLst/>
                      </a:prstGeom>
                    </p:spPr>
                  </p:pic>
                </p:oleObj>
              </mc:Fallback>
            </mc:AlternateContent>
          </a:graphicData>
        </a:graphic>
      </p:graphicFrame>
    </p:spTree>
    <p:extLst>
      <p:ext uri="{BB962C8B-B14F-4D97-AF65-F5344CB8AC3E}">
        <p14:creationId xmlns:p14="http://schemas.microsoft.com/office/powerpoint/2010/main" val="2852034510"/>
      </p:ext>
    </p:extLst>
  </p:cSld>
  <p:clrMapOvr>
    <a:masterClrMapping/>
  </p:clrMapOvr>
</p:sld>
</file>

<file path=ppt/theme/theme1.xml><?xml version="1.0" encoding="utf-8"?>
<a:theme xmlns:a="http://schemas.openxmlformats.org/drawingml/2006/main" name="Office Theme">
  <a:themeElements>
    <a:clrScheme name="NESO">
      <a:dk1>
        <a:sysClr val="windowText" lastClr="000000"/>
      </a:dk1>
      <a:lt1>
        <a:sysClr val="window" lastClr="FFFFFF"/>
      </a:lt1>
      <a:dk2>
        <a:srgbClr val="3F0731"/>
      </a:dk2>
      <a:lt2>
        <a:srgbClr val="070E40"/>
      </a:lt2>
      <a:accent1>
        <a:srgbClr val="FF00FF"/>
      </a:accent1>
      <a:accent2>
        <a:srgbClr val="2CB9FF"/>
      </a:accent2>
      <a:accent3>
        <a:srgbClr val="385B16"/>
      </a:accent3>
      <a:accent4>
        <a:srgbClr val="B0322B"/>
      </a:accent4>
      <a:accent5>
        <a:srgbClr val="F9DF5E"/>
      </a:accent5>
      <a:accent6>
        <a:srgbClr val="70E85E"/>
      </a:accent6>
      <a:hlink>
        <a:srgbClr val="0000FF"/>
      </a:hlink>
      <a:folHlink>
        <a:srgbClr val="7A38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1C4DF7D45DB248AC86FE0097C440F5" ma:contentTypeVersion="22" ma:contentTypeDescription="Create a new document." ma:contentTypeScope="" ma:versionID="3c5fd36b553c4cdb02f74747387cec49">
  <xsd:schema xmlns:xsd="http://www.w3.org/2001/XMLSchema" xmlns:xs="http://www.w3.org/2001/XMLSchema" xmlns:p="http://schemas.microsoft.com/office/2006/metadata/properties" xmlns:ns2="28344a50-20ee-46b1-93e0-1faae7350029" xmlns:ns3="66e1bbde-16dd-49de-9a92-988d359cd6e4" xmlns:ns4="cadce026-d35b-4a62-a2ee-1436bb44fb55" targetNamespace="http://schemas.microsoft.com/office/2006/metadata/properties" ma:root="true" ma:fieldsID="cf1317ff822f0fa7c56a473a0f251060" ns2:_="" ns3:_="" ns4:_="">
    <xsd:import namespace="28344a50-20ee-46b1-93e0-1faae7350029"/>
    <xsd:import namespace="66e1bbde-16dd-49de-9a92-988d359cd6e4"/>
    <xsd:import namespace="cadce026-d35b-4a62-a2ee-1436bb44fb55"/>
    <xsd:element name="properties">
      <xsd:complexType>
        <xsd:sequence>
          <xsd:element name="documentManagement">
            <xsd:complexType>
              <xsd:all>
                <xsd:element ref="ns2:NGESOowner"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NGESO_x0020_responded_x003f_"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344a50-20ee-46b1-93e0-1faae7350029" elementFormDefault="qualified">
    <xsd:import namespace="http://schemas.microsoft.com/office/2006/documentManagement/types"/>
    <xsd:import namespace="http://schemas.microsoft.com/office/infopath/2007/PartnerControls"/>
    <xsd:element name="NGESOowner" ma:index="1" nillable="true" ma:displayName="NGESO owner" ma:format="Dropdown" ma:list="UserInfo" ma:SharePointGroup="0" ma:internalName="NGESOowne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hidden="true" ma:internalName="MediaServiceOCR"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element name="MediaServiceLocation" ma:index="17" nillable="true" ma:displayName="Location" ma:hidden="true" ma:internalName="MediaServiceLocation" ma:readOnly="true">
      <xsd:simpleType>
        <xsd:restriction base="dms:Text"/>
      </xsd:simpleType>
    </xsd:element>
    <xsd:element name="NGESO_x0020_responded_x003f_" ma:index="21" nillable="true" ma:displayName="NGESO responded?" ma:default="1" ma:internalName="NGESO_x0020_responded_x003f_">
      <xsd:simpleType>
        <xsd:restriction base="dms:Boolea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571c05a-9bf0-4b0b-ad97-e13aed49ba3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6e1bbde-16dd-49de-9a92-988d359cd6e4"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dce026-d35b-4a62-a2ee-1436bb44fb55"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530df68d-0462-4d8d-be09-dc09429c8761}" ma:internalName="TaxCatchAll" ma:showField="CatchAllData" ma:web="66e1bbde-16dd-49de-9a92-988d359cd6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dce026-d35b-4a62-a2ee-1436bb44fb55" xsi:nil="true"/>
    <lcf76f155ced4ddcb4097134ff3c332f xmlns="28344a50-20ee-46b1-93e0-1faae7350029">
      <Terms xmlns="http://schemas.microsoft.com/office/infopath/2007/PartnerControls"/>
    </lcf76f155ced4ddcb4097134ff3c332f>
    <NGESO_x0020_responded_x003f_ xmlns="28344a50-20ee-46b1-93e0-1faae7350029">true</NGESO_x0020_responded_x003f_>
    <NGESOowner xmlns="28344a50-20ee-46b1-93e0-1faae7350029">
      <UserInfo>
        <DisplayName/>
        <AccountId xsi:nil="true"/>
        <AccountType/>
      </UserInfo>
    </NGESOowner>
  </documentManagement>
</p:properties>
</file>

<file path=customXml/itemProps1.xml><?xml version="1.0" encoding="utf-8"?>
<ds:datastoreItem xmlns:ds="http://schemas.openxmlformats.org/officeDocument/2006/customXml" ds:itemID="{08040BFE-FC0E-452D-9514-ABEF880C043E}"/>
</file>

<file path=customXml/itemProps2.xml><?xml version="1.0" encoding="utf-8"?>
<ds:datastoreItem xmlns:ds="http://schemas.openxmlformats.org/officeDocument/2006/customXml" ds:itemID="{2777EF45-4AFB-42DD-9458-E0118D6C5914}">
  <ds:schemaRefs>
    <ds:schemaRef ds:uri="http://schemas.microsoft.com/sharepoint/v3/contenttype/forms"/>
  </ds:schemaRefs>
</ds:datastoreItem>
</file>

<file path=customXml/itemProps3.xml><?xml version="1.0" encoding="utf-8"?>
<ds:datastoreItem xmlns:ds="http://schemas.openxmlformats.org/officeDocument/2006/customXml" ds:itemID="{038DAACB-6079-4222-BA99-947C98D03F94}">
  <ds:schemaRefs>
    <ds:schemaRef ds:uri="cadce026-d35b-4a62-a2ee-1436bb44fb55"/>
    <ds:schemaRef ds:uri="d0213948-975b-4ece-a893-89b637ecad96"/>
    <ds:schemaRef ds:uri="eb8cff42-5652-403d-9370-86925285bf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1299</Words>
  <Application>Microsoft Office PowerPoint</Application>
  <PresentationFormat>Widescreen</PresentationFormat>
  <Paragraphs>94</Paragraphs>
  <Slides>5</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vt:i4>
      </vt:variant>
    </vt:vector>
  </HeadingPairs>
  <TitlesOfParts>
    <vt:vector size="13" baseType="lpstr">
      <vt:lpstr>Aptos</vt:lpstr>
      <vt:lpstr>Arial</vt:lpstr>
      <vt:lpstr>HelveticaNeueLT Pro 45 Lt</vt:lpstr>
      <vt:lpstr>HelveticaNeueLT Pro 55 Roman</vt:lpstr>
      <vt:lpstr>Poppins</vt:lpstr>
      <vt:lpstr>Poppins Medium</vt:lpstr>
      <vt:lpstr>Office Theme</vt:lpstr>
      <vt:lpstr>Document</vt:lpstr>
      <vt:lpstr>Stability Phase 1 </vt:lpstr>
      <vt:lpstr>PowerPoint Presentation</vt:lpstr>
      <vt:lpstr>Planned Outages (Maintenance Programme) </vt:lpstr>
      <vt:lpstr>Planned Outages/Reduction in Capability</vt:lpstr>
      <vt:lpstr>Unplanned Outages / Reduction in Capability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Isabella Howell</dc:creator>
  <cp:lastModifiedBy>Adesewa Olomu (NESO)</cp:lastModifiedBy>
  <cp:revision>2</cp:revision>
  <dcterms:created xsi:type="dcterms:W3CDTF">2024-02-29T11:46:45Z</dcterms:created>
  <dcterms:modified xsi:type="dcterms:W3CDTF">2025-03-21T15:27:23Z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0x010100951C4DF7D45DB248AC86FE0097C440F5</vt:lpwstr>
  </property>
  <property fmtid="{D5CDD505-2E9C-101B-9397-08002B2CF9AE}" pid="3" name="MediaServiceImageTags">
    <vt:lpwstr/>
  </property>
</Properties>
</file>