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9" r:id="rId6"/>
    <p:sldId id="286" r:id="rId7"/>
    <p:sldId id="287" r:id="rId8"/>
    <p:sldId id="290" r:id="rId9"/>
    <p:sldId id="28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F22C034-3E41-E657-D863-E94035F2D4B0}" name="Paul Roden (NESO)" initials="PR(" userId="S::Paul.Roden@uk.nationalgrid.com::d55c8a8a-f9f2-40ad-89d0-018f718a009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0730"/>
    <a:srgbClr val="813366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30DC2F-994E-4CC1-B58F-3EA381083214}" v="5" dt="2025-02-14T08:58:09.891"/>
  </p1510:revLst>
</p1510:revInfo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7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Roden (NESO)" userId="d55c8a8a-f9f2-40ad-89d0-018f718a0099" providerId="ADAL" clId="{2D30DC2F-994E-4CC1-B58F-3EA381083214}"/>
    <pc:docChg chg="undo custSel modSld">
      <pc:chgData name="Paul Roden (NESO)" userId="d55c8a8a-f9f2-40ad-89d0-018f718a0099" providerId="ADAL" clId="{2D30DC2F-994E-4CC1-B58F-3EA381083214}" dt="2025-02-14T08:55:46.634" v="24" actId="12"/>
      <pc:docMkLst>
        <pc:docMk/>
      </pc:docMkLst>
      <pc:sldChg chg="modSp mod">
        <pc:chgData name="Paul Roden (NESO)" userId="d55c8a8a-f9f2-40ad-89d0-018f718a0099" providerId="ADAL" clId="{2D30DC2F-994E-4CC1-B58F-3EA381083214}" dt="2025-02-14T08:53:54.742" v="0" actId="20577"/>
        <pc:sldMkLst>
          <pc:docMk/>
          <pc:sldMk cId="1464754047" sldId="287"/>
        </pc:sldMkLst>
        <pc:spChg chg="mod">
          <ac:chgData name="Paul Roden (NESO)" userId="d55c8a8a-f9f2-40ad-89d0-018f718a0099" providerId="ADAL" clId="{2D30DC2F-994E-4CC1-B58F-3EA381083214}" dt="2025-02-14T08:53:54.742" v="0" actId="20577"/>
          <ac:spMkLst>
            <pc:docMk/>
            <pc:sldMk cId="1464754047" sldId="287"/>
            <ac:spMk id="4" creationId="{685B8501-AE9B-314D-2EA2-1E26878BAAA0}"/>
          </ac:spMkLst>
        </pc:spChg>
      </pc:sldChg>
      <pc:sldChg chg="delSp modSp mod">
        <pc:chgData name="Paul Roden (NESO)" userId="d55c8a8a-f9f2-40ad-89d0-018f718a0099" providerId="ADAL" clId="{2D30DC2F-994E-4CC1-B58F-3EA381083214}" dt="2025-02-14T08:55:46.634" v="24" actId="12"/>
        <pc:sldMkLst>
          <pc:docMk/>
          <pc:sldMk cId="2454099905" sldId="290"/>
        </pc:sldMkLst>
        <pc:spChg chg="mod">
          <ac:chgData name="Paul Roden (NESO)" userId="d55c8a8a-f9f2-40ad-89d0-018f718a0099" providerId="ADAL" clId="{2D30DC2F-994E-4CC1-B58F-3EA381083214}" dt="2025-02-14T08:55:46.634" v="24" actId="12"/>
          <ac:spMkLst>
            <pc:docMk/>
            <pc:sldMk cId="2454099905" sldId="290"/>
            <ac:spMk id="3" creationId="{E3629031-510E-15B3-B927-692902BAF93E}"/>
          </ac:spMkLst>
        </pc:spChg>
        <pc:graphicFrameChg chg="del">
          <ac:chgData name="Paul Roden (NESO)" userId="d55c8a8a-f9f2-40ad-89d0-018f718a0099" providerId="ADAL" clId="{2D30DC2F-994E-4CC1-B58F-3EA381083214}" dt="2025-02-14T08:55:16.447" v="4" actId="478"/>
          <ac:graphicFrameMkLst>
            <pc:docMk/>
            <pc:sldMk cId="2454099905" sldId="290"/>
            <ac:graphicFrameMk id="4" creationId="{E7B76C36-4EC6-C46E-8F79-C25F241A0E55}"/>
          </ac:graphicFrameMkLst>
        </pc:graphicFrameChg>
        <pc:graphicFrameChg chg="del">
          <ac:chgData name="Paul Roden (NESO)" userId="d55c8a8a-f9f2-40ad-89d0-018f718a0099" providerId="ADAL" clId="{2D30DC2F-994E-4CC1-B58F-3EA381083214}" dt="2025-02-14T08:55:15.557" v="3" actId="478"/>
          <ac:graphicFrameMkLst>
            <pc:docMk/>
            <pc:sldMk cId="2454099905" sldId="290"/>
            <ac:graphicFrameMk id="6" creationId="{C9D7584C-3D4A-8FBC-C0E7-39C644C576B4}"/>
          </ac:graphicFrameMkLst>
        </pc:graphicFrameChg>
        <pc:graphicFrameChg chg="del">
          <ac:chgData name="Paul Roden (NESO)" userId="d55c8a8a-f9f2-40ad-89d0-018f718a0099" providerId="ADAL" clId="{2D30DC2F-994E-4CC1-B58F-3EA381083214}" dt="2025-02-14T08:55:15.008" v="2" actId="478"/>
          <ac:graphicFrameMkLst>
            <pc:docMk/>
            <pc:sldMk cId="2454099905" sldId="290"/>
            <ac:graphicFrameMk id="7" creationId="{4A7B3993-804A-3EFE-868D-3494AC7D78AB}"/>
          </ac:graphicFrameMkLst>
        </pc:graphicFrameChg>
        <pc:graphicFrameChg chg="del">
          <ac:chgData name="Paul Roden (NESO)" userId="d55c8a8a-f9f2-40ad-89d0-018f718a0099" providerId="ADAL" clId="{2D30DC2F-994E-4CC1-B58F-3EA381083214}" dt="2025-02-14T08:55:14.422" v="1" actId="478"/>
          <ac:graphicFrameMkLst>
            <pc:docMk/>
            <pc:sldMk cId="2454099905" sldId="290"/>
            <ac:graphicFrameMk id="8" creationId="{5F651184-4CBB-8C64-7382-26AEFD8BEBFA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DA310AD-F027-27EB-4602-211E4A6D63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8130B5-B50E-B6FE-4405-48E33F1C15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891A2-E083-C241-91C5-C9FB84084A2A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2E0D38-ED75-AA87-7805-0081E7475B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7F45DB-FB21-85F1-C9F3-78AE858435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FC139-5B22-214E-96AA-73F1B8CD2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799865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85FC6-1AC7-024C-A106-0432FE715B33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B5404-C021-EC41-B6A7-4D708E49A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769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video game&#10;&#10;Description automatically generated">
            <a:extLst>
              <a:ext uri="{FF2B5EF4-FFF2-40B4-BE49-F238E27FC236}">
                <a16:creationId xmlns:a16="http://schemas.microsoft.com/office/drawing/2014/main" id="{FADD29DE-B854-2169-55E1-C3FD699E00D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04E765-D7CE-66CF-AAD3-B47633EED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944" y="1788983"/>
            <a:ext cx="5385942" cy="2387600"/>
          </a:xfr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141B9C-4686-EF1F-23CB-10919C7B2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944" y="4213654"/>
            <a:ext cx="4335618" cy="1044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69FE06-965E-AA5C-F8B9-30A3AB56667F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6146749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background with a pink object&#10;&#10;Description automatically generated">
            <a:extLst>
              <a:ext uri="{FF2B5EF4-FFF2-40B4-BE49-F238E27FC236}">
                <a16:creationId xmlns:a16="http://schemas.microsoft.com/office/drawing/2014/main" id="{A17F6C51-DF54-894F-505B-FBC3BC97F7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12192002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4D5798-821B-54D8-7307-D3B592F91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365125"/>
            <a:ext cx="9709361" cy="870551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32C58-2F88-40C5-EF11-16328E9C8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7273" y="2372497"/>
            <a:ext cx="9709362" cy="380446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Poppins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5AB5FD5-63AB-4F3D-B548-39DB3336BC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7273" y="1322559"/>
            <a:ext cx="9709361" cy="75959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0668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(left) media box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57A9E-C78F-DAF6-0658-5E582E560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4" y="365125"/>
            <a:ext cx="5360302" cy="1325563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1D6EB-D2F1-4B16-20AA-2B2362036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7274" y="1681163"/>
            <a:ext cx="5360302" cy="546222"/>
          </a:xfrm>
        </p:spPr>
        <p:txBody>
          <a:bodyPr anchor="b"/>
          <a:lstStyle>
            <a:lvl1pPr marL="0" indent="0">
              <a:buNone/>
              <a:defRPr sz="2400" b="0" i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F1A0D-AA08-8017-1259-207ADC3A5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274" y="2505075"/>
            <a:ext cx="5360302" cy="3684588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Poppins" pitchFamily="2" charset="77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20475B3-F806-CFBA-374B-4DFD48EA25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0650" y="0"/>
            <a:ext cx="5721350" cy="6858000"/>
          </a:xfr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pic>
        <p:nvPicPr>
          <p:cNvPr id="15" name="Picture 14" descr="A black and white logo&#10;&#10;Description automatically generated">
            <a:extLst>
              <a:ext uri="{FF2B5EF4-FFF2-40B4-BE49-F238E27FC236}">
                <a16:creationId xmlns:a16="http://schemas.microsoft.com/office/drawing/2014/main" id="{3864807D-A5DF-3E79-E021-543FED2A71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8283" y="5745025"/>
            <a:ext cx="1658716" cy="111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49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Box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9A1647E-75C3-1FDB-7B8C-7BFFC9765437}"/>
              </a:ext>
            </a:extLst>
          </p:cNvPr>
          <p:cNvSpPr/>
          <p:nvPr userDrawn="1"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rgbClr val="8133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Poppins" pitchFamily="2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44BC44-1008-8478-D64A-C7BFB3047FAB}"/>
              </a:ext>
            </a:extLst>
          </p:cNvPr>
          <p:cNvSpPr/>
          <p:nvPr userDrawn="1"/>
        </p:nvSpPr>
        <p:spPr>
          <a:xfrm>
            <a:off x="0" y="1"/>
            <a:ext cx="6096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Poppins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BCE880-9610-64A0-A954-B9102D8026D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096000" y="0"/>
            <a:ext cx="6096000" cy="6857999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Poppins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91C4AD-353B-4788-1942-1F0D64170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012" y="501652"/>
            <a:ext cx="4114800" cy="668242"/>
          </a:xfrm>
        </p:spPr>
        <p:txBody>
          <a:bodyPr>
            <a:normAutofit/>
          </a:bodyPr>
          <a:lstStyle>
            <a:lvl1pPr>
              <a:defRPr sz="2400" b="0" i="0">
                <a:solidFill>
                  <a:schemeClr val="tx2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E3E7257-1DA1-F7E1-28D5-D974C4FA54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2012" y="1342349"/>
            <a:ext cx="4924348" cy="1712014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Poppins" pitchFamily="2" charset="77"/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7" name="Picture 1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64D4804-511F-AFEC-D1BB-B29C795B97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5370" y="5746066"/>
            <a:ext cx="1665087" cy="1117250"/>
          </a:xfrm>
          <a:prstGeom prst="rect">
            <a:avLst/>
          </a:prstGeom>
        </p:spPr>
      </p:pic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17F6E517-5429-A2F6-D34C-964E6CD37C9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2990" y="1006627"/>
            <a:ext cx="2297679" cy="2297679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E04B2806-1F83-34D3-221F-2C4B3249EA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33166" y="1006627"/>
            <a:ext cx="2297679" cy="2297679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3A50FE80-7330-1683-7D23-937274886C7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792990" y="3309169"/>
            <a:ext cx="2297679" cy="2297679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sp>
        <p:nvSpPr>
          <p:cNvPr id="24" name="Picture Placeholder 20">
            <a:extLst>
              <a:ext uri="{FF2B5EF4-FFF2-40B4-BE49-F238E27FC236}">
                <a16:creationId xmlns:a16="http://schemas.microsoft.com/office/drawing/2014/main" id="{8D27946E-1055-AE60-D3CE-5732F4CA179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33166" y="3309169"/>
            <a:ext cx="2297679" cy="2297679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2D94757-FA0A-6B76-AD9C-3993534B0523}"/>
              </a:ext>
            </a:extLst>
          </p:cNvPr>
          <p:cNvSpPr/>
          <p:nvPr userDrawn="1"/>
        </p:nvSpPr>
        <p:spPr>
          <a:xfrm>
            <a:off x="11430845" y="1001026"/>
            <a:ext cx="2297679" cy="22976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Poppins" pitchFamily="2" charset="77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AB12763-DBD1-1841-CA8E-22FF5ED6696E}"/>
              </a:ext>
            </a:extLst>
          </p:cNvPr>
          <p:cNvSpPr/>
          <p:nvPr userDrawn="1"/>
        </p:nvSpPr>
        <p:spPr>
          <a:xfrm>
            <a:off x="11430845" y="3303551"/>
            <a:ext cx="2297679" cy="22976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Poppins" pitchFamily="2" charset="77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61BBB9AE-4A63-EFC4-BAF9-A24EC128133F}"/>
              </a:ext>
            </a:extLst>
          </p:cNvPr>
          <p:cNvSpPr txBox="1">
            <a:spLocks/>
          </p:cNvSpPr>
          <p:nvPr userDrawn="1"/>
        </p:nvSpPr>
        <p:spPr>
          <a:xfrm>
            <a:off x="632012" y="3685723"/>
            <a:ext cx="4114800" cy="668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Click to edit Master title style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9F928298-8FD9-7EE7-12A2-6E4EE42035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012" y="4526420"/>
            <a:ext cx="4924348" cy="1712014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85A706-DD91-6F22-5AA3-A69E8823136A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F0B063-2AC7-4AF4-0958-1511CAD9BBDB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tx2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361480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imary Breaker slide -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urple and white background&#10;&#10;Description automatically generated">
            <a:extLst>
              <a:ext uri="{FF2B5EF4-FFF2-40B4-BE49-F238E27FC236}">
                <a16:creationId xmlns:a16="http://schemas.microsoft.com/office/drawing/2014/main" id="{A130E291-1866-9610-5CC3-7DFC426B7A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04E765-D7CE-66CF-AAD3-B47633EED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018" y="820795"/>
            <a:ext cx="5047782" cy="2387600"/>
          </a:xfr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141B9C-4686-EF1F-23CB-10919C7B2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1018" y="3245466"/>
            <a:ext cx="3841424" cy="1044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6A8BFF-616F-C1F3-75EC-AC1330A8142F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62F1C3-D8E4-B6FF-1CB4-4CA989B0F147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275658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Image Breaker Slide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F8368B-8346-55F3-7D58-DDEE5EB26E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pic>
        <p:nvPicPr>
          <p:cNvPr id="7" name="Picture 6" descr="A group of purple circles on a black background&#10;&#10;Description automatically generated">
            <a:extLst>
              <a:ext uri="{FF2B5EF4-FFF2-40B4-BE49-F238E27FC236}">
                <a16:creationId xmlns:a16="http://schemas.microsoft.com/office/drawing/2014/main" id="{EDD804F0-E153-6B19-9F2C-012CBEAE4F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877" y="-1388"/>
            <a:ext cx="12189533" cy="685938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9302902-1CE7-278C-0E6C-C35B72BD05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944" y="820795"/>
            <a:ext cx="5105856" cy="2387600"/>
          </a:xfr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3267D14-FA6F-F2E2-91FC-0421FD5B4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944" y="3245466"/>
            <a:ext cx="3885619" cy="1044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13161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imary Image Breaker Slide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aerial view of a landscape&#10;&#10;Description automatically generated">
            <a:extLst>
              <a:ext uri="{FF2B5EF4-FFF2-40B4-BE49-F238E27FC236}">
                <a16:creationId xmlns:a16="http://schemas.microsoft.com/office/drawing/2014/main" id="{CD01DA94-F338-6D64-E8BC-F0B3B13D7B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88"/>
            <a:ext cx="12192000" cy="685938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CAB9DCB-488A-769D-8E9F-C764AB021394}"/>
              </a:ext>
            </a:extLst>
          </p:cNvPr>
          <p:cNvSpPr/>
          <p:nvPr userDrawn="1"/>
        </p:nvSpPr>
        <p:spPr>
          <a:xfrm>
            <a:off x="0" y="-1388"/>
            <a:ext cx="12192000" cy="6859388"/>
          </a:xfrm>
          <a:prstGeom prst="rect">
            <a:avLst/>
          </a:prstGeom>
          <a:gradFill>
            <a:gsLst>
              <a:gs pos="0">
                <a:schemeClr val="tx1">
                  <a:alpha val="39214"/>
                </a:schemeClr>
              </a:gs>
              <a:gs pos="99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group of purple circles on a black background&#10;&#10;Description automatically generated">
            <a:extLst>
              <a:ext uri="{FF2B5EF4-FFF2-40B4-BE49-F238E27FC236}">
                <a16:creationId xmlns:a16="http://schemas.microsoft.com/office/drawing/2014/main" id="{EDD804F0-E153-6B19-9F2C-012CBEAE4F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77" y="-1388"/>
            <a:ext cx="12189533" cy="6859388"/>
          </a:xfrm>
          <a:prstGeom prst="rect">
            <a:avLst/>
          </a:prstGeom>
          <a:ln>
            <a:noFill/>
          </a:ln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9302902-1CE7-278C-0E6C-C35B72BD05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944" y="820795"/>
            <a:ext cx="5105856" cy="2387600"/>
          </a:xfr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3267D14-FA6F-F2E2-91FC-0421FD5B4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944" y="3245466"/>
            <a:ext cx="3885619" cy="1044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087B3C-9691-28BD-F147-96ADB5060A6A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168696-50C5-E93F-C095-40854C3C3AC9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736743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Text (Left) Media (Right) Slide -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17E8957-A01D-893F-D819-6B81B4015B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pic>
        <p:nvPicPr>
          <p:cNvPr id="11" name="Picture 10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ABFEF8AB-34E7-73B6-DDB3-863F32E4DC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4EFE4BF-EB68-BFFF-F1BF-9E1AC71C4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827711"/>
            <a:ext cx="5045070" cy="1325563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4736E375-44F9-DC20-7D2C-AE6352F49D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3" y="2389357"/>
            <a:ext cx="5045070" cy="2410421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6F979-0D00-F0C3-148A-532A54812373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BA68CD-CD7C-6841-61D8-9B40F0364868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906830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ackground text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ABFEF8AB-34E7-73B6-DDB3-863F32E4DC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94BE5F-29D9-6A6E-3331-86902DD887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85913"/>
            <a:ext cx="3652468" cy="1772086"/>
          </a:xfrm>
          <a:prstGeom prst="rect">
            <a:avLst/>
          </a:prstGeom>
        </p:spPr>
      </p:pic>
      <p:pic>
        <p:nvPicPr>
          <p:cNvPr id="4" name="Picture 3" descr="A black background with a pink object&#10;&#10;Description automatically generated">
            <a:extLst>
              <a:ext uri="{FF2B5EF4-FFF2-40B4-BE49-F238E27FC236}">
                <a16:creationId xmlns:a16="http://schemas.microsoft.com/office/drawing/2014/main" id="{1E9E3F9F-3B31-579B-232E-B051281E692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5910" y="0"/>
            <a:ext cx="3386090" cy="233944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34E2B107-4A77-DBA7-45F4-4E1E102F8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365125"/>
            <a:ext cx="8664382" cy="1325563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AF2E0677-1F71-2249-5CE6-C3BA76F65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3" y="1926771"/>
            <a:ext cx="4462848" cy="2755588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E7A36747-0535-B11F-27CB-9A6F5DF06D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49088" y="1926771"/>
            <a:ext cx="4462848" cy="2755588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754318-E03D-0393-D152-B9A196C9C082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1424DF-37C5-E8FF-0693-6DC50DFA7141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6352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Text (left) Circle Media (right) -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urple circle with a white circle in the middle&#10;&#10;Description automatically generated">
            <a:extLst>
              <a:ext uri="{FF2B5EF4-FFF2-40B4-BE49-F238E27FC236}">
                <a16:creationId xmlns:a16="http://schemas.microsoft.com/office/drawing/2014/main" id="{9D45391A-D756-788D-03AE-0C05671999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C8E555-A363-BBFE-7CE9-820F216281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90691" y="-620033"/>
            <a:ext cx="8539843" cy="8327117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F0BC532-0DCF-D95D-28B5-7CED43AF3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1077687"/>
            <a:ext cx="5274796" cy="1325563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FA8AA84D-31F0-CED3-DCC7-DD7727F143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273" y="2628900"/>
            <a:ext cx="4462848" cy="3151414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11AFC3-25D2-4B14-78FC-0C6BD6DE986C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FC02AE-1AAC-7ECE-4BF2-8C2929350E85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57849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ondary Breaker slide -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white clouds in the sky&#10;&#10;Description automatically generated">
            <a:extLst>
              <a:ext uri="{FF2B5EF4-FFF2-40B4-BE49-F238E27FC236}">
                <a16:creationId xmlns:a16="http://schemas.microsoft.com/office/drawing/2014/main" id="{695FCF66-087E-9315-E6B2-2961093D6D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04E765-D7CE-66CF-AAD3-B47633EED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273" y="820795"/>
            <a:ext cx="5001527" cy="2387600"/>
          </a:xfr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141B9C-4686-EF1F-23CB-10919C7B2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273" y="3245466"/>
            <a:ext cx="3806223" cy="1044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256FFC-8BE2-6AB3-3E84-1F18019410A9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4D4CDE-5878-2D26-7E2A-5736CF858EED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126285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oad through a green field&#10;&#10;Description automatically generated">
            <a:extLst>
              <a:ext uri="{FF2B5EF4-FFF2-40B4-BE49-F238E27FC236}">
                <a16:creationId xmlns:a16="http://schemas.microsoft.com/office/drawing/2014/main" id="{BAB3A051-7BF3-EAAC-A888-553C382803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F42232-F648-DDAD-E75B-0C12BC4B2F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BB77347-9877-93CA-4103-023E62BFE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64" y="796204"/>
            <a:ext cx="4328983" cy="1532773"/>
          </a:xfrm>
        </p:spPr>
        <p:txBody>
          <a:bodyPr lIns="0" anchor="t" anchorCtr="0">
            <a:normAutofit/>
          </a:bodyPr>
          <a:lstStyle>
            <a:lvl1pPr algn="l">
              <a:defRPr sz="4400"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endParaRPr lang="en-GB"/>
          </a:p>
        </p:txBody>
      </p:sp>
      <p:pic>
        <p:nvPicPr>
          <p:cNvPr id="5" name="Picture 4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03362316-8BB8-BD40-9D0A-F62FC86022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1600" y="5811520"/>
            <a:ext cx="1930400" cy="104648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A611D19F-4AA1-948B-0F06-8E3EAD4A15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63" y="2478639"/>
            <a:ext cx="3824891" cy="663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AFD3AA-7A13-765E-86F8-A68EAA0D19F2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945958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9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Image Breaker Slid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wind turbines in the clouds&#10;&#10;Description automatically generated">
            <a:extLst>
              <a:ext uri="{FF2B5EF4-FFF2-40B4-BE49-F238E27FC236}">
                <a16:creationId xmlns:a16="http://schemas.microsoft.com/office/drawing/2014/main" id="{E7EEC786-2769-8466-07B5-E7D0AA49D5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7112"/>
            <a:ext cx="12189533" cy="68593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BE0215E-7B04-4288-9AC8-EF4E34392362}"/>
              </a:ext>
            </a:extLst>
          </p:cNvPr>
          <p:cNvSpPr/>
          <p:nvPr userDrawn="1"/>
        </p:nvSpPr>
        <p:spPr>
          <a:xfrm>
            <a:off x="0" y="-1388"/>
            <a:ext cx="12192000" cy="6859388"/>
          </a:xfrm>
          <a:prstGeom prst="rect">
            <a:avLst/>
          </a:prstGeom>
          <a:gradFill>
            <a:gsLst>
              <a:gs pos="0">
                <a:schemeClr val="tx1">
                  <a:alpha val="39214"/>
                </a:schemeClr>
              </a:gs>
              <a:gs pos="99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A blue circles on a black background&#10;&#10;Description automatically generated">
            <a:extLst>
              <a:ext uri="{FF2B5EF4-FFF2-40B4-BE49-F238E27FC236}">
                <a16:creationId xmlns:a16="http://schemas.microsoft.com/office/drawing/2014/main" id="{BA538AA3-D05D-FFD9-A944-D4518D7AD2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4EC0BC1-72B6-275A-5E00-6D110B8EB9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273" y="820795"/>
            <a:ext cx="5001527" cy="2387600"/>
          </a:xfr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0004CF6-EF4E-6CC8-4202-FAE750CFEA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273" y="3245466"/>
            <a:ext cx="3806223" cy="1044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7BBA40-725A-C3B6-3BA3-BB0EC57FDF21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A10FCB-7656-EE0D-8F15-9392C54587E2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9289274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Text (Left) Media (Right) Slide -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17E8957-A01D-893F-D819-6B81B4015B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pic>
        <p:nvPicPr>
          <p:cNvPr id="2" name="Picture 1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5D9163CD-19FC-782F-5450-ED8836921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887A11A-A392-6FAC-5922-AEBA42E59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827711"/>
            <a:ext cx="5045070" cy="1325563"/>
          </a:xfr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CA61B4C0-F6DF-37B6-776B-E9844CCFD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3" y="2389357"/>
            <a:ext cx="5045070" cy="2410421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DDB8E0-6780-FE8C-B899-CB71568827DF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0D8DDC-157D-E41B-CBD5-F5507A026C5B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5357569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Text (left) Circle Media (right)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circle with a white circle in the middle&#10;&#10;Description automatically generated">
            <a:extLst>
              <a:ext uri="{FF2B5EF4-FFF2-40B4-BE49-F238E27FC236}">
                <a16:creationId xmlns:a16="http://schemas.microsoft.com/office/drawing/2014/main" id="{E7A9C4BF-956B-808E-3CF6-CE7422921B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C8E555-A363-BBFE-7CE9-820F216281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90691" y="-620033"/>
            <a:ext cx="8539843" cy="8327117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pic>
        <p:nvPicPr>
          <p:cNvPr id="12" name="Picture 11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E67CFF76-6D91-97FD-5651-EF0E6470CA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F0BC532-0DCF-D95D-28B5-7CED43AF3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1077687"/>
            <a:ext cx="5006782" cy="1325563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FA8AA84D-31F0-CED3-DCC7-DD7727F143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273" y="2628900"/>
            <a:ext cx="4462848" cy="3151414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A0BDAB-0384-8944-7892-A19661E7044D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4435E4-A94F-659B-D563-856E739CC9C8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72858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tiary Breaker slide -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en background with white dots&#10;&#10;Description automatically generated">
            <a:extLst>
              <a:ext uri="{FF2B5EF4-FFF2-40B4-BE49-F238E27FC236}">
                <a16:creationId xmlns:a16="http://schemas.microsoft.com/office/drawing/2014/main" id="{1A23FE8F-1A8C-3483-DD34-260D9AAE75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3128467-E1EE-21BE-5004-05D7FBC53E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273" y="820795"/>
            <a:ext cx="5001527" cy="2387600"/>
          </a:xfr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06A50D8-B7F7-160D-2F07-AD017507D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273" y="3245466"/>
            <a:ext cx="3806223" cy="1044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F0AE30-09F3-89B9-C1D8-4D114E715861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FE990D-228C-FCDE-0A15-0DF08D078B06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6596959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tiary Image Breaker Slide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green circles on a black background&#10;&#10;Description automatically generated">
            <a:extLst>
              <a:ext uri="{FF2B5EF4-FFF2-40B4-BE49-F238E27FC236}">
                <a16:creationId xmlns:a16="http://schemas.microsoft.com/office/drawing/2014/main" id="{61C10941-FE59-5783-1798-BE788622A2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F8368B-8346-55F3-7D58-DDEE5EB26E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1B5911EA-0029-5ED7-CF00-6237279D68F8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rgbClr val="3F0730"/>
                </a:solidFill>
                <a:latin typeface="Poppins" pitchFamily="2" charset="77"/>
              </a:rPr>
              <a:t>Internal Use Only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56C5E9-02A0-7EFC-1CAD-77CFFD92A2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273" y="820795"/>
            <a:ext cx="5001527" cy="2387600"/>
          </a:xfr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2094A8-3BFB-1955-613A-A7F8F91187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273" y="3245466"/>
            <a:ext cx="3806223" cy="1044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82038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rtiary Image Breaker Slide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wind turbines&#10;&#10;Description automatically generated">
            <a:extLst>
              <a:ext uri="{FF2B5EF4-FFF2-40B4-BE49-F238E27FC236}">
                <a16:creationId xmlns:a16="http://schemas.microsoft.com/office/drawing/2014/main" id="{80230456-1E1D-9882-953C-735C1650D9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389"/>
            <a:ext cx="12191999" cy="685938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D03570-DB34-2024-B384-8606A528FC2A}"/>
              </a:ext>
            </a:extLst>
          </p:cNvPr>
          <p:cNvSpPr/>
          <p:nvPr userDrawn="1"/>
        </p:nvSpPr>
        <p:spPr>
          <a:xfrm>
            <a:off x="0" y="-1388"/>
            <a:ext cx="12192000" cy="6859388"/>
          </a:xfrm>
          <a:prstGeom prst="rect">
            <a:avLst/>
          </a:prstGeom>
          <a:gradFill>
            <a:gsLst>
              <a:gs pos="0">
                <a:schemeClr val="tx1">
                  <a:alpha val="39214"/>
                </a:schemeClr>
              </a:gs>
              <a:gs pos="99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group of green circles on a black background&#10;&#10;Description automatically generated">
            <a:extLst>
              <a:ext uri="{FF2B5EF4-FFF2-40B4-BE49-F238E27FC236}">
                <a16:creationId xmlns:a16="http://schemas.microsoft.com/office/drawing/2014/main" id="{61C10941-FE59-5783-1798-BE788622A2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9E7D018-B171-94AC-7AB0-6D4A778AF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273" y="820795"/>
            <a:ext cx="5001527" cy="2387600"/>
          </a:xfr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204E558-0287-752E-E0C0-41C16261E3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273" y="3245466"/>
            <a:ext cx="3806223" cy="1044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B6BB7C-D587-B2C7-DFFC-E364FFD9D89C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E72D25-3E0E-710D-9BCD-098260002641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431145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rtiary Text (Left) Media (Right) Slide -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17E8957-A01D-893F-D819-6B81B4015B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pic>
        <p:nvPicPr>
          <p:cNvPr id="2" name="Picture 1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4C9BF871-1C7B-3808-FD75-784CB7BA95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07C220-E592-CD43-BF11-9B33F731A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827711"/>
            <a:ext cx="5045070" cy="1325563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38887E76-4EAB-217B-9905-5F41F80D1A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3" y="2389357"/>
            <a:ext cx="5045070" cy="2410421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D519D1-4CCA-277C-E47A-2C77401C2A94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9BFE38-B7CD-0A4C-1AAE-65706FE9A314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42703886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tiary Text (left) Circle Media (right) 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circle on a green background&#10;&#10;Description automatically generated">
            <a:extLst>
              <a:ext uri="{FF2B5EF4-FFF2-40B4-BE49-F238E27FC236}">
                <a16:creationId xmlns:a16="http://schemas.microsoft.com/office/drawing/2014/main" id="{20C745BF-A6FE-9C89-A1A9-53C92188F4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C8E555-A363-BBFE-7CE9-820F216281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90691" y="-620033"/>
            <a:ext cx="8539843" cy="8327117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pic>
        <p:nvPicPr>
          <p:cNvPr id="12" name="Picture 11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E67CFF76-6D91-97FD-5651-EF0E6470CA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F0BC532-0DCF-D95D-28B5-7CED43AF3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2" y="1077687"/>
            <a:ext cx="5458727" cy="1325563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FA8AA84D-31F0-CED3-DCC7-DD7727F143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273" y="2628900"/>
            <a:ext cx="4462848" cy="3151414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90123E-ED9B-5C86-2BDD-C6716D248A35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F91707-5D4B-CA6A-ABC5-F682A39DF208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5821452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tiary Breaker slide - Oran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ed and orange background with white dots&#10;&#10;Description automatically generated">
            <a:extLst>
              <a:ext uri="{FF2B5EF4-FFF2-40B4-BE49-F238E27FC236}">
                <a16:creationId xmlns:a16="http://schemas.microsoft.com/office/drawing/2014/main" id="{3A206F06-1DC8-DB27-CD61-EA425EBFA4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0565349-94A5-B4CE-810A-617DD67F06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944" y="820795"/>
            <a:ext cx="5105856" cy="2387600"/>
          </a:xfr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EFE08E9-6261-DAF2-2875-EDFD62D93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944" y="3245466"/>
            <a:ext cx="3885619" cy="1044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ECB0C5-3372-8899-E0C4-BAA7FF3C995D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7E368F-6B9D-6F1D-6C75-4991CC7DAEDD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9298576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rtiary Image Breaker Slide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n standing in a room with a window&#10;&#10;Description automatically generated">
            <a:extLst>
              <a:ext uri="{FF2B5EF4-FFF2-40B4-BE49-F238E27FC236}">
                <a16:creationId xmlns:a16="http://schemas.microsoft.com/office/drawing/2014/main" id="{7E5940D1-7D44-F002-B80B-1547B0BB31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DBE9E21-7697-D9F7-4B4C-A0A1BB7C8E9C}"/>
              </a:ext>
            </a:extLst>
          </p:cNvPr>
          <p:cNvSpPr/>
          <p:nvPr userDrawn="1"/>
        </p:nvSpPr>
        <p:spPr>
          <a:xfrm>
            <a:off x="87086" y="0"/>
            <a:ext cx="12192000" cy="6859388"/>
          </a:xfrm>
          <a:prstGeom prst="rect">
            <a:avLst/>
          </a:prstGeom>
          <a:gradFill>
            <a:gsLst>
              <a:gs pos="0">
                <a:schemeClr val="tx1">
                  <a:alpha val="39214"/>
                </a:schemeClr>
              </a:gs>
              <a:gs pos="99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group of yellow circles on a black background&#10;&#10;Description automatically generated">
            <a:extLst>
              <a:ext uri="{FF2B5EF4-FFF2-40B4-BE49-F238E27FC236}">
                <a16:creationId xmlns:a16="http://schemas.microsoft.com/office/drawing/2014/main" id="{00C307F2-82C7-4AE4-F7EA-9DBAC43E81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7403249-DAF3-F6D3-58FB-ACF79DCCD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944" y="820795"/>
            <a:ext cx="5105856" cy="2387600"/>
          </a:xfr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5B0F677-F88B-19B9-DBAC-1B2F7B283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944" y="3245466"/>
            <a:ext cx="3885619" cy="1044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CABF5A-754E-8920-0F75-178EB04F4065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5861B5-CD8F-EB20-8FAA-52B2F6A42F48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871831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round a table looking at a computer&#10;&#10;Description automatically generated">
            <a:extLst>
              <a:ext uri="{FF2B5EF4-FFF2-40B4-BE49-F238E27FC236}">
                <a16:creationId xmlns:a16="http://schemas.microsoft.com/office/drawing/2014/main" id="{5C1AFF9B-026C-9129-DEA5-779635F510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F42232-F648-DDAD-E75B-0C12BC4B2F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BB77347-9877-93CA-4103-023E62BFE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64" y="796204"/>
            <a:ext cx="4328983" cy="1532773"/>
          </a:xfrm>
        </p:spPr>
        <p:txBody>
          <a:bodyPr lIns="0" anchor="t" anchorCtr="0">
            <a:normAutofit/>
          </a:bodyPr>
          <a:lstStyle>
            <a:lvl1pPr algn="l">
              <a:defRPr sz="4400"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endParaRPr lang="en-GB"/>
          </a:p>
        </p:txBody>
      </p:sp>
      <p:pic>
        <p:nvPicPr>
          <p:cNvPr id="5" name="Picture 4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03362316-8BB8-BD40-9D0A-F62FC86022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1600" y="5811520"/>
            <a:ext cx="1930400" cy="104648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A611D19F-4AA1-948B-0F06-8E3EAD4A15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63" y="2478639"/>
            <a:ext cx="3824891" cy="663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62EF2A-DA07-421C-5B25-7BA1CEB572D3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532655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9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rtiary Image Breaker Slide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yellow circles on a black background&#10;&#10;Description automatically generated" hidden="1">
            <a:extLst>
              <a:ext uri="{FF2B5EF4-FFF2-40B4-BE49-F238E27FC236}">
                <a16:creationId xmlns:a16="http://schemas.microsoft.com/office/drawing/2014/main" id="{00C307F2-82C7-4AE4-F7EA-9DBAC43E81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7403249-DAF3-F6D3-58FB-ACF79DCCD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944" y="820795"/>
            <a:ext cx="5105856" cy="2387600"/>
          </a:xfr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5B0F677-F88B-19B9-DBAC-1B2F7B283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944" y="3245466"/>
            <a:ext cx="3885619" cy="1044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115360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rtiary Text (Left) Media (Right) Slide -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17E8957-A01D-893F-D819-6B81B4015B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pic>
        <p:nvPicPr>
          <p:cNvPr id="2" name="Picture 1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50800B55-4735-AD9F-0549-68B2C0540B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86A7EF4-7D16-83B4-DDCB-016341778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827711"/>
            <a:ext cx="5045070" cy="1325563"/>
          </a:xfrm>
        </p:spPr>
        <p:txBody>
          <a:bodyPr/>
          <a:lstStyle>
            <a:lvl1pPr>
              <a:defRPr b="0" i="0">
                <a:solidFill>
                  <a:schemeClr val="accent5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9DC703E9-13B3-B7EB-69E3-5F8ADF1ECA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3" y="2389357"/>
            <a:ext cx="5045070" cy="2410421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1C6992-F80A-F269-66D6-6535B74E506E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34A9EB-9590-4CAF-23D2-74BF331BCF5E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6715021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tiary Text (left) Circle Media (right)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and orange circle&#10;&#10;Description automatically generated">
            <a:extLst>
              <a:ext uri="{FF2B5EF4-FFF2-40B4-BE49-F238E27FC236}">
                <a16:creationId xmlns:a16="http://schemas.microsoft.com/office/drawing/2014/main" id="{08760D1E-DF65-35B5-8609-7AA3EC598D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C8E555-A363-BBFE-7CE9-820F216281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90691" y="-620033"/>
            <a:ext cx="8539843" cy="8327117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pic>
        <p:nvPicPr>
          <p:cNvPr id="12" name="Picture 11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E67CFF76-6D91-97FD-5651-EF0E6470CA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F0BC532-0DCF-D95D-28B5-7CED43AF3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1077687"/>
            <a:ext cx="5148672" cy="1325563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FA8AA84D-31F0-CED3-DCC7-DD7727F143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273" y="2628900"/>
            <a:ext cx="4462848" cy="3151414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7B0077-E4FB-DB68-32EB-70E5BFA02DD2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7147E8-B984-E512-52AF-BE49CE4AD4AA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322686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field with wind turbines in the background&#10;&#10;Description automatically generated">
            <a:extLst>
              <a:ext uri="{FF2B5EF4-FFF2-40B4-BE49-F238E27FC236}">
                <a16:creationId xmlns:a16="http://schemas.microsoft.com/office/drawing/2014/main" id="{91B95623-DB60-0FE1-2973-59391D1187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1999" cy="6857999"/>
          </a:xfrm>
          <a:prstGeom prst="rect">
            <a:avLst/>
          </a:prstGeom>
        </p:spPr>
      </p:pic>
      <p:pic>
        <p:nvPicPr>
          <p:cNvPr id="9" name="Picture 8" descr="A screenshot of a video game&#10;&#10;Description automatically generated">
            <a:extLst>
              <a:ext uri="{FF2B5EF4-FFF2-40B4-BE49-F238E27FC236}">
                <a16:creationId xmlns:a16="http://schemas.microsoft.com/office/drawing/2014/main" id="{A15E0C7C-613F-78A1-1DEC-00D6D4942C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0" name="Picture 9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44D1BF2D-F7AD-63E3-71D8-BDE9BF2F93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1600" y="5811520"/>
            <a:ext cx="1930400" cy="104648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5A63E56-9227-9978-ADC2-9223E6C5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365125"/>
            <a:ext cx="8307435" cy="1325563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349BD22-11FD-5019-2AE1-EEBDE251B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73" y="3200878"/>
            <a:ext cx="4122296" cy="2734702"/>
          </a:xfrm>
        </p:spPr>
        <p:txBody>
          <a:bodyPr/>
          <a:lstStyle>
            <a:lvl1pPr marL="514350" indent="-514350">
              <a:buClr>
                <a:schemeClr val="accent1"/>
              </a:buClr>
              <a:buFont typeface="+mj-lt"/>
              <a:buAutoNum type="arabicPeriod"/>
              <a:defRPr sz="2000" b="0" i="0">
                <a:solidFill>
                  <a:schemeClr val="bg1"/>
                </a:solidFill>
                <a:latin typeface="Poppins" pitchFamily="2" charset="77"/>
              </a:defRPr>
            </a:lvl1pPr>
            <a:lvl2pPr marL="914400" indent="-457200">
              <a:buClr>
                <a:schemeClr val="accent1"/>
              </a:buClr>
              <a:buFont typeface="+mj-lt"/>
              <a:buAutoNum type="arabicPeriod"/>
              <a:defRPr sz="1400" b="0" i="0">
                <a:solidFill>
                  <a:schemeClr val="bg1"/>
                </a:solidFill>
                <a:latin typeface="Poppins" pitchFamily="2" charset="77"/>
              </a:defRPr>
            </a:lvl2pPr>
            <a:lvl3pPr marL="1371600" indent="-457200">
              <a:buClr>
                <a:schemeClr val="accent1"/>
              </a:buClr>
              <a:buFont typeface="+mj-lt"/>
              <a:buAutoNum type="arabicPeriod"/>
              <a:defRPr sz="1400" b="0" i="0">
                <a:solidFill>
                  <a:schemeClr val="bg1"/>
                </a:solidFill>
                <a:latin typeface="Poppins" pitchFamily="2" charset="77"/>
              </a:defRPr>
            </a:lvl3pPr>
            <a:lvl4pPr marL="1714500" indent="-342900">
              <a:buClr>
                <a:schemeClr val="accent1"/>
              </a:buClr>
              <a:buFont typeface="+mj-lt"/>
              <a:buAutoNum type="arabicPeriod"/>
              <a:defRPr sz="1400" b="0" i="0">
                <a:solidFill>
                  <a:schemeClr val="bg1"/>
                </a:solidFill>
                <a:latin typeface="Poppins" pitchFamily="2" charset="77"/>
              </a:defRPr>
            </a:lvl4pPr>
            <a:lvl5pPr marL="2171700" indent="-342900">
              <a:buClr>
                <a:schemeClr val="accent1"/>
              </a:buClr>
              <a:buFont typeface="+mj-lt"/>
              <a:buAutoNum type="arabicPeriod"/>
              <a:defRPr sz="1400" b="0" i="0">
                <a:solidFill>
                  <a:schemeClr val="bg1"/>
                </a:solidFill>
                <a:latin typeface="Poppins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7C07A8-1BF4-5583-A597-1F97B315BCF8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ECEC26-1630-4E64-F2CE-15AC8D9DE404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tx2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345398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urple and black background&#10;&#10;Description automatically generated">
            <a:extLst>
              <a:ext uri="{FF2B5EF4-FFF2-40B4-BE49-F238E27FC236}">
                <a16:creationId xmlns:a16="http://schemas.microsoft.com/office/drawing/2014/main" id="{BD733B61-FDE5-43FD-02B9-15749A7E23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495"/>
            <a:ext cx="12207103" cy="68664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69532E-6917-836E-1185-E305911BA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365125"/>
            <a:ext cx="10515600" cy="1325563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FC869-04DE-7711-205B-68333ECEB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73" y="1825625"/>
            <a:ext cx="10515600" cy="4351338"/>
          </a:xfrm>
        </p:spPr>
        <p:txBody>
          <a:bodyPr/>
          <a:lstStyle>
            <a:lvl1pPr marL="514350" indent="-514350">
              <a:buFont typeface="+mj-lt"/>
              <a:buAutoNum type="arabicPeriod"/>
              <a:defRPr b="0" i="0">
                <a:latin typeface="Poppins" pitchFamily="2" charset="77"/>
              </a:defRPr>
            </a:lvl1pPr>
            <a:lvl2pPr marL="914400" indent="-457200">
              <a:buFont typeface="+mj-lt"/>
              <a:buAutoNum type="arabicPeriod"/>
              <a:defRPr b="0" i="0">
                <a:latin typeface="Poppins" pitchFamily="2" charset="77"/>
              </a:defRPr>
            </a:lvl2pPr>
            <a:lvl3pPr marL="1371600" indent="-457200">
              <a:buFont typeface="+mj-lt"/>
              <a:buAutoNum type="arabicPeriod"/>
              <a:defRPr b="0" i="0">
                <a:latin typeface="Poppins" pitchFamily="2" charset="77"/>
              </a:defRPr>
            </a:lvl3pPr>
            <a:lvl4pPr marL="1714500" indent="-342900">
              <a:buFont typeface="+mj-lt"/>
              <a:buAutoNum type="arabicPeriod"/>
              <a:defRPr b="0" i="0">
                <a:latin typeface="Poppins" pitchFamily="2" charset="77"/>
              </a:defRPr>
            </a:lvl4pPr>
            <a:lvl5pPr marL="2171700" indent="-342900">
              <a:buFont typeface="+mj-lt"/>
              <a:buAutoNum type="arabicPeriod"/>
              <a:defRPr b="0" i="0">
                <a:latin typeface="Poppins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7910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a pink object&#10;&#10;Description automatically generated">
            <a:extLst>
              <a:ext uri="{FF2B5EF4-FFF2-40B4-BE49-F238E27FC236}">
                <a16:creationId xmlns:a16="http://schemas.microsoft.com/office/drawing/2014/main" id="{40DE9A63-8C09-1B7B-D2EE-4082DB8432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12192002" cy="685800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1A24C3F-E03C-61C2-1BCE-010C0EDD7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365125"/>
            <a:ext cx="10515600" cy="1325563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0D44057-B0E9-C3CD-858C-1158DB642F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3" y="1926771"/>
            <a:ext cx="4462848" cy="4153354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Poppins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6DFA2F4-A131-0E86-D67F-D866F13044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49088" y="1926771"/>
            <a:ext cx="4462848" cy="4153354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Poppins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8914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flower on a black background&#10;&#10;Description automatically generated">
            <a:extLst>
              <a:ext uri="{FF2B5EF4-FFF2-40B4-BE49-F238E27FC236}">
                <a16:creationId xmlns:a16="http://schemas.microsoft.com/office/drawing/2014/main" id="{624B9880-4FA8-5D6B-4930-EB7C51734E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941561" cy="3055537"/>
          </a:xfrm>
          <a:prstGeom prst="rect">
            <a:avLst/>
          </a:prstGeom>
        </p:spPr>
      </p:pic>
      <p:pic>
        <p:nvPicPr>
          <p:cNvPr id="8" name="Picture 7" descr="A black background with a pink object&#10;&#10;Description automatically generated">
            <a:extLst>
              <a:ext uri="{FF2B5EF4-FFF2-40B4-BE49-F238E27FC236}">
                <a16:creationId xmlns:a16="http://schemas.microsoft.com/office/drawing/2014/main" id="{40DE9A63-8C09-1B7B-D2EE-4082DB8432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12192002" cy="685800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1A24C3F-E03C-61C2-1BCE-010C0EDD7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631032"/>
            <a:ext cx="3016800" cy="1325563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0D44057-B0E9-C3CD-858C-1158DB642F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3" y="3613681"/>
            <a:ext cx="4139679" cy="2140733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Poppins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A80908B0-75DE-A115-6336-EF8AAE3C5F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20807" y="1926771"/>
            <a:ext cx="2401614" cy="2818650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Poppins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544403BA-BDEC-33C9-D380-0A99E3D527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40209" y="1926771"/>
            <a:ext cx="2401614" cy="2818650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Poppins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E009D3-6AC2-A43C-54C7-5572F42CB24D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343041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urple and black background&#10;&#10;Description automatically generated">
            <a:extLst>
              <a:ext uri="{FF2B5EF4-FFF2-40B4-BE49-F238E27FC236}">
                <a16:creationId xmlns:a16="http://schemas.microsoft.com/office/drawing/2014/main" id="{FA872D7E-483A-F12C-54BD-9C3DEF2A57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422566"/>
            <a:ext cx="6096001" cy="4439265"/>
          </a:xfrm>
          <a:prstGeom prst="rect">
            <a:avLst/>
          </a:prstGeom>
        </p:spPr>
      </p:pic>
      <p:pic>
        <p:nvPicPr>
          <p:cNvPr id="8" name="Picture 7" descr="A black background with a pink object&#10;&#10;Description automatically generated">
            <a:extLst>
              <a:ext uri="{FF2B5EF4-FFF2-40B4-BE49-F238E27FC236}">
                <a16:creationId xmlns:a16="http://schemas.microsoft.com/office/drawing/2014/main" id="{40DE9A63-8C09-1B7B-D2EE-4082DB8432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12192002" cy="685800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1A24C3F-E03C-61C2-1BCE-010C0EDD7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631032"/>
            <a:ext cx="3016800" cy="1325563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0D44057-B0E9-C3CD-858C-1158DB642F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3" y="3613681"/>
            <a:ext cx="4139679" cy="2140733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6DFA2F4-A131-0E86-D67F-D866F13044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20807" y="1926771"/>
            <a:ext cx="2401614" cy="2818650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Poppins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FB81684C-BEDC-A504-8845-1713CDAEB0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40209" y="1926771"/>
            <a:ext cx="2401614" cy="2818650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Poppins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B28D82-A3B0-1B3C-D021-6E2F641AB46E}"/>
              </a:ext>
            </a:extLst>
          </p:cNvPr>
          <p:cNvSpPr txBox="1"/>
          <p:nvPr userDrawn="1"/>
        </p:nvSpPr>
        <p:spPr>
          <a:xfrm>
            <a:off x="543720" y="6509834"/>
            <a:ext cx="141065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</a:rPr>
              <a:t>‹#›</a:t>
            </a:fld>
            <a:endParaRPr lang="en-GB" sz="20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829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B750103-FF4D-6647-58A5-FC31ECFD368F}"/>
              </a:ext>
            </a:extLst>
          </p:cNvPr>
          <p:cNvSpPr/>
          <p:nvPr userDrawn="1"/>
        </p:nvSpPr>
        <p:spPr>
          <a:xfrm>
            <a:off x="0" y="0"/>
            <a:ext cx="425115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D9546A-ACA3-E84E-1693-0DA11D64DE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85913"/>
            <a:ext cx="3652468" cy="1772086"/>
          </a:xfrm>
          <a:prstGeom prst="rect">
            <a:avLst/>
          </a:prstGeom>
        </p:spPr>
      </p:pic>
      <p:pic>
        <p:nvPicPr>
          <p:cNvPr id="8" name="Picture 7" descr="A black background with a pink object&#10;&#10;Description automatically generated">
            <a:extLst>
              <a:ext uri="{FF2B5EF4-FFF2-40B4-BE49-F238E27FC236}">
                <a16:creationId xmlns:a16="http://schemas.microsoft.com/office/drawing/2014/main" id="{40DE9A63-8C09-1B7B-D2EE-4082DB8432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12192002" cy="685800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1A24C3F-E03C-61C2-1BCE-010C0EDD7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631032"/>
            <a:ext cx="3016800" cy="1325563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0D44057-B0E9-C3CD-858C-1158DB642F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4" y="2389514"/>
            <a:ext cx="3015194" cy="1131740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6DFA2F4-A131-0E86-D67F-D866F13044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95193" y="1721819"/>
            <a:ext cx="2832536" cy="2818650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Poppins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FB81684C-BEDC-A504-8845-1713CDAEB0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60079" y="1721819"/>
            <a:ext cx="2832536" cy="2818650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Poppins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C0D688-373E-EFA1-4A88-C13714EA7D47}"/>
              </a:ext>
            </a:extLst>
          </p:cNvPr>
          <p:cNvSpPr txBox="1"/>
          <p:nvPr userDrawn="1"/>
        </p:nvSpPr>
        <p:spPr>
          <a:xfrm>
            <a:off x="543720" y="6509834"/>
            <a:ext cx="141065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</a:rPr>
              <a:t>‹#›</a:t>
            </a:fld>
            <a:endParaRPr lang="en-GB" sz="2000" noProof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17D236-609B-B324-173A-EB4BE4303570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9407430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48FF2E-BD35-BB4A-CC38-C131393D7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1784F-2B95-B961-C761-D3A678AE8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63419D-0416-D0A5-806B-BE51A335AB2E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tx2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188D62-5123-B5CB-FA0B-6F227B6303A7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rgbClr val="3F0730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691040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84" r:id="rId3"/>
    <p:sldLayoutId id="2147483676" r:id="rId4"/>
    <p:sldLayoutId id="2147483650" r:id="rId5"/>
    <p:sldLayoutId id="2147483651" r:id="rId6"/>
    <p:sldLayoutId id="2147483678" r:id="rId7"/>
    <p:sldLayoutId id="2147483679" r:id="rId8"/>
    <p:sldLayoutId id="2147483680" r:id="rId9"/>
    <p:sldLayoutId id="2147483652" r:id="rId10"/>
    <p:sldLayoutId id="2147483653" r:id="rId11"/>
    <p:sldLayoutId id="2147483654" r:id="rId12"/>
    <p:sldLayoutId id="2147483666" r:id="rId13"/>
    <p:sldLayoutId id="2147483673" r:id="rId14"/>
    <p:sldLayoutId id="2147483681" r:id="rId15"/>
    <p:sldLayoutId id="2147483655" r:id="rId16"/>
    <p:sldLayoutId id="2147483677" r:id="rId17"/>
    <p:sldLayoutId id="2147483656" r:id="rId18"/>
    <p:sldLayoutId id="2147483667" r:id="rId19"/>
    <p:sldLayoutId id="2147483672" r:id="rId20"/>
    <p:sldLayoutId id="2147483660" r:id="rId21"/>
    <p:sldLayoutId id="2147483663" r:id="rId22"/>
    <p:sldLayoutId id="2147483668" r:id="rId23"/>
    <p:sldLayoutId id="2147483671" r:id="rId24"/>
    <p:sldLayoutId id="2147483682" r:id="rId25"/>
    <p:sldLayoutId id="2147483661" r:id="rId26"/>
    <p:sldLayoutId id="2147483664" r:id="rId27"/>
    <p:sldLayoutId id="2147483669" r:id="rId28"/>
    <p:sldLayoutId id="2147483670" r:id="rId29"/>
    <p:sldLayoutId id="2147483683" r:id="rId30"/>
    <p:sldLayoutId id="2147483662" r:id="rId31"/>
    <p:sldLayoutId id="2147483665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Poppins Medium" pitchFamily="2" charset="77"/>
          <a:ea typeface="+mj-ea"/>
          <a:cs typeface="Poppins Medium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Poppins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Poppins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Poppins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box.placement.scotland@nationalenergyso.com" TargetMode="External"/><Relationship Id="rId2" Type="http://schemas.openxmlformats.org/officeDocument/2006/relationships/hyperlink" Target="mailto:trscotland@uk.nationalenergyso.com" TargetMode="Externa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so.energy/document/355186/download" TargetMode="External"/><Relationship Id="rId2" Type="http://schemas.openxmlformats.org/officeDocument/2006/relationships/hyperlink" Target="https://www.neso.energy/industry-information/network-access-planning/enams" TargetMode="External"/><Relationship Id="rId1" Type="http://schemas.openxmlformats.org/officeDocument/2006/relationships/slideLayout" Target="../slideLayouts/slideLayout10.xml"/><Relationship Id="rId5" Type="http://schemas.openxmlformats.org/officeDocument/2006/relationships/hyperlink" Target="mailto:box.placement.scotland@nationalenergyso.com" TargetMode="External"/><Relationship Id="rId4" Type="http://schemas.openxmlformats.org/officeDocument/2006/relationships/hyperlink" Target="mailto:trscotland@uk.nationalenergyso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so.energy/document/355106/download" TargetMode="External"/><Relationship Id="rId2" Type="http://schemas.openxmlformats.org/officeDocument/2006/relationships/hyperlink" Target="https://www.neso.energy/document/355101/download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mailto:ctr1.ccta@uk.nationalenergyso.com" TargetMode="External"/><Relationship Id="rId5" Type="http://schemas.openxmlformats.org/officeDocument/2006/relationships/hyperlink" Target="https://www.neso.energy/document/355116/download" TargetMode="External"/><Relationship Id="rId4" Type="http://schemas.openxmlformats.org/officeDocument/2006/relationships/hyperlink" Target="https://www.neso.energy/document/355111/download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DBF7A4B0-0E78-35D7-2FFA-76CE6ECAC5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944" y="1788983"/>
            <a:ext cx="5385942" cy="2387600"/>
          </a:xfrm>
        </p:spPr>
        <p:txBody>
          <a:bodyPr>
            <a:normAutofit/>
          </a:bodyPr>
          <a:lstStyle/>
          <a:p>
            <a:r>
              <a:rPr lang="en-GB">
                <a:latin typeface="Poppins" panose="00000500000000000000" pitchFamily="2" charset="0"/>
                <a:cs typeface="Poppins" panose="00000500000000000000" pitchFamily="2" charset="0"/>
              </a:rPr>
              <a:t>Stability Phase 2</a:t>
            </a:r>
            <a:br>
              <a:rPr lang="en-GB"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en-GB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2FB354D1-FED4-9B9E-0B7F-6574019FA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944" y="4213654"/>
            <a:ext cx="4335618" cy="1044146"/>
          </a:xfrm>
        </p:spPr>
        <p:txBody>
          <a:bodyPr>
            <a:normAutofit fontScale="85000" lnSpcReduction="20000"/>
          </a:bodyPr>
          <a:lstStyle/>
          <a:p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Provider Availability Notifications</a:t>
            </a:r>
          </a:p>
          <a:p>
            <a:endParaRPr lang="en-GB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February 2025</a:t>
            </a:r>
          </a:p>
        </p:txBody>
      </p:sp>
    </p:spTree>
    <p:extLst>
      <p:ext uri="{BB962C8B-B14F-4D97-AF65-F5344CB8AC3E}">
        <p14:creationId xmlns:p14="http://schemas.microsoft.com/office/powerpoint/2010/main" val="4090216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511C7-722C-EB44-8F0E-3FE53AB02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Overview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FCCD015-63CD-47A4-11F7-C97E2365A909}"/>
              </a:ext>
            </a:extLst>
          </p:cNvPr>
          <p:cNvSpPr txBox="1">
            <a:spLocks/>
          </p:cNvSpPr>
          <p:nvPr/>
        </p:nvSpPr>
        <p:spPr>
          <a:xfrm>
            <a:off x="637272" y="1207675"/>
            <a:ext cx="11152273" cy="4153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200" b="1">
                <a:latin typeface="Poppins" panose="00000500000000000000" pitchFamily="2" charset="0"/>
                <a:cs typeface="Poppins" panose="00000500000000000000" pitchFamily="2" charset="0"/>
              </a:rPr>
              <a:t>Background</a:t>
            </a:r>
            <a:endParaRPr lang="en-GB" sz="120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1200">
                <a:latin typeface="Poppins" panose="00000500000000000000" pitchFamily="2" charset="0"/>
                <a:cs typeface="Poppins" panose="00000500000000000000" pitchFamily="2" charset="0"/>
              </a:rPr>
              <a:t>As per the Commercial Contractual arrangements for Stability Phase 2 </a:t>
            </a:r>
            <a:r>
              <a:rPr lang="en-GB" sz="1200" b="1">
                <a:latin typeface="Poppins" panose="00000500000000000000" pitchFamily="2" charset="0"/>
                <a:cs typeface="Poppins" panose="00000500000000000000" pitchFamily="2" charset="0"/>
              </a:rPr>
              <a:t>(</a:t>
            </a:r>
            <a:r>
              <a:rPr lang="en-GB" sz="1200" b="1" i="1">
                <a:latin typeface="Poppins" panose="00000500000000000000" pitchFamily="2" charset="0"/>
                <a:cs typeface="Poppins" panose="00000500000000000000" pitchFamily="2" charset="0"/>
              </a:rPr>
              <a:t>Stability Pathfinder Agreement – Phase 2) </a:t>
            </a:r>
            <a:r>
              <a:rPr lang="en-GB" sz="1200" i="1">
                <a:latin typeface="Poppins" panose="00000500000000000000" pitchFamily="2" charset="0"/>
                <a:cs typeface="Poppins" panose="00000500000000000000" pitchFamily="2" charset="0"/>
              </a:rPr>
              <a:t>– </a:t>
            </a:r>
            <a:r>
              <a:rPr lang="en-GB" sz="1200">
                <a:latin typeface="Poppins" panose="00000500000000000000" pitchFamily="2" charset="0"/>
                <a:cs typeface="Poppins" panose="00000500000000000000" pitchFamily="2" charset="0"/>
              </a:rPr>
              <a:t>providers are required to notify the NESO of any :-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GB" sz="1200" i="1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sz="1200">
                <a:latin typeface="Poppins" panose="00000500000000000000" pitchFamily="2" charset="0"/>
                <a:cs typeface="Poppins" panose="00000500000000000000" pitchFamily="2" charset="0"/>
              </a:rPr>
              <a:t>Outages; OR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sz="1200">
                <a:latin typeface="Poppins" panose="00000500000000000000" pitchFamily="2" charset="0"/>
                <a:cs typeface="Poppins" panose="00000500000000000000" pitchFamily="2" charset="0"/>
              </a:rPr>
              <a:t>Periods where a </a:t>
            </a:r>
            <a:r>
              <a:rPr lang="en-GB" sz="1200"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Facility is no longer, or will no longer be, capable of providing the full Contracted Capability</a:t>
            </a:r>
            <a:endParaRPr lang="en-GB" sz="1200" b="1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defRPr/>
            </a:pPr>
            <a:endParaRPr lang="en-GB" sz="1200" b="1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defRPr/>
            </a:pPr>
            <a:r>
              <a:rPr lang="en-GB" sz="1200" b="1">
                <a:latin typeface="Poppins" panose="00000500000000000000" pitchFamily="2" charset="0"/>
                <a:cs typeface="Poppins" panose="00000500000000000000" pitchFamily="2" charset="0"/>
              </a:rPr>
              <a:t>High Level overview of the provider notification process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1200">
                <a:latin typeface="Poppins" panose="00000500000000000000" pitchFamily="2" charset="0"/>
                <a:cs typeface="Poppins" panose="00000500000000000000" pitchFamily="2" charset="0"/>
              </a:rPr>
              <a:t>Providers are required to follow different processes dependant on the amount of notice being given to the NESO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1200">
                <a:latin typeface="Poppins" panose="00000500000000000000" pitchFamily="2" charset="0"/>
                <a:cs typeface="Poppins" panose="00000500000000000000" pitchFamily="2" charset="0"/>
              </a:rPr>
              <a:t>This is summarised in the diagram below but further detail regarding each point is covered across slides 3-6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DB5D8A-8084-CA35-9D03-3E45D4543FBA}"/>
              </a:ext>
            </a:extLst>
          </p:cNvPr>
          <p:cNvSpPr/>
          <p:nvPr/>
        </p:nvSpPr>
        <p:spPr>
          <a:xfrm>
            <a:off x="697373" y="5062049"/>
            <a:ext cx="3945074" cy="34623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>
                <a:latin typeface="HelveticaNeueLT Pro 45 Lt"/>
              </a:rPr>
              <a:t>From 12 months+ to 24 hours ahead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88B3DB-ABEE-5947-2CE0-889D93AE996E}"/>
              </a:ext>
            </a:extLst>
          </p:cNvPr>
          <p:cNvSpPr/>
          <p:nvPr/>
        </p:nvSpPr>
        <p:spPr>
          <a:xfrm>
            <a:off x="4748981" y="5440899"/>
            <a:ext cx="2663877" cy="34623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>
                <a:latin typeface="HelveticaNeueLT Pro 45 Lt"/>
              </a:rPr>
              <a:t>Less than 24 hours ahead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97AA98-485B-FD11-CC2F-BD5FDE9E7820}"/>
              </a:ext>
            </a:extLst>
          </p:cNvPr>
          <p:cNvSpPr/>
          <p:nvPr/>
        </p:nvSpPr>
        <p:spPr>
          <a:xfrm>
            <a:off x="7625927" y="5787129"/>
            <a:ext cx="1780872" cy="34623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>
                <a:latin typeface="HelveticaNeueLT Pro 45 Lt"/>
              </a:rPr>
              <a:t>Real Time Data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1FD1275-BCDE-15E7-F1BA-1A0EA303CE79}"/>
              </a:ext>
            </a:extLst>
          </p:cNvPr>
          <p:cNvSpPr/>
          <p:nvPr/>
        </p:nvSpPr>
        <p:spPr>
          <a:xfrm>
            <a:off x="736850" y="3457061"/>
            <a:ext cx="6771762" cy="563836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  <a:latin typeface="HelveticaNeueLT Pro 45 Lt"/>
              </a:rPr>
              <a:t>Notice period prior to Delivery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38B42E96-EFE4-5F0A-A891-87E0590D76DA}"/>
              </a:ext>
            </a:extLst>
          </p:cNvPr>
          <p:cNvSpPr/>
          <p:nvPr/>
        </p:nvSpPr>
        <p:spPr>
          <a:xfrm>
            <a:off x="7688068" y="3457061"/>
            <a:ext cx="1704510" cy="563836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  <a:latin typeface="HelveticaNeueLT Pro 45 Lt"/>
              </a:rPr>
              <a:t>Delivery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B4900C-ED40-7E55-83E8-15126267E3AB}"/>
              </a:ext>
            </a:extLst>
          </p:cNvPr>
          <p:cNvSpPr/>
          <p:nvPr/>
        </p:nvSpPr>
        <p:spPr>
          <a:xfrm>
            <a:off x="736849" y="4074168"/>
            <a:ext cx="1802167" cy="34623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>
                <a:latin typeface="HelveticaNeueLT Pro 45 Lt"/>
              </a:rPr>
              <a:t>12 months’ ahead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823A68-85F5-E4CD-7F75-620BE41DA180}"/>
              </a:ext>
            </a:extLst>
          </p:cNvPr>
          <p:cNvSpPr txBox="1"/>
          <p:nvPr/>
        </p:nvSpPr>
        <p:spPr>
          <a:xfrm>
            <a:off x="647332" y="4470000"/>
            <a:ext cx="2743942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>
                <a:solidFill>
                  <a:srgbClr val="454546"/>
                </a:solidFill>
                <a:latin typeface="HelveticaNeueLT Pro 55 Roman" panose="020B0604020202020204" pitchFamily="34" charset="77"/>
                <a:ea typeface="12 pt. Helvetica* 45 Light   02" panose="02000403000000020004" pitchFamily="2" charset="0"/>
              </a:rPr>
              <a:t>Providers can submit an annual Maintenance Plan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>
                <a:solidFill>
                  <a:srgbClr val="454546"/>
                </a:solidFill>
                <a:latin typeface="HelveticaNeueLT Pro 55 Roman" panose="020B0604020202020204" pitchFamily="34" charset="77"/>
                <a:ea typeface="12 pt. Helvetica* 45 Light   02" panose="02000403000000020004" pitchFamily="2" charset="0"/>
              </a:rPr>
              <a:t>This can be modified by the provider up to 28 days prior to the impacted period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>
                <a:solidFill>
                  <a:srgbClr val="454546"/>
                </a:solidFill>
                <a:latin typeface="HelveticaNeueLT Pro 55 Roman" panose="020B0604020202020204" pitchFamily="34" charset="77"/>
                <a:ea typeface="12 pt. Helvetica* 45 Light   02" panose="02000403000000020004" pitchFamily="2" charset="0"/>
              </a:rPr>
              <a:t>Further detail is outlined on Slide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1141B7-B134-4BF6-57FB-09285CEE2872}"/>
              </a:ext>
            </a:extLst>
          </p:cNvPr>
          <p:cNvSpPr txBox="1"/>
          <p:nvPr/>
        </p:nvSpPr>
        <p:spPr>
          <a:xfrm>
            <a:off x="647331" y="5462255"/>
            <a:ext cx="3995116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>
                <a:solidFill>
                  <a:srgbClr val="454546"/>
                </a:solidFill>
                <a:latin typeface="HelveticaNeueLT Pro 55 Roman" panose="020B0604020202020204" pitchFamily="34" charset="77"/>
                <a:ea typeface="12 pt. Helvetica* 45 Light   02" panose="02000403000000020004" pitchFamily="2" charset="0"/>
              </a:rPr>
              <a:t>Providers are required to provide detail of any Planned Outages or reductions in capability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>
                <a:solidFill>
                  <a:srgbClr val="454546"/>
                </a:solidFill>
                <a:latin typeface="HelveticaNeueLT Pro 55 Roman" panose="020B0604020202020204" pitchFamily="34" charset="77"/>
                <a:ea typeface="12 pt. Helvetica* 45 Light   02" panose="02000403000000020004" pitchFamily="2" charset="0"/>
              </a:rPr>
              <a:t>This can be provided via the </a:t>
            </a:r>
            <a:r>
              <a:rPr lang="en-GB" sz="800" err="1">
                <a:solidFill>
                  <a:srgbClr val="454546"/>
                </a:solidFill>
                <a:latin typeface="HelveticaNeueLT Pro 55 Roman" panose="020B0604020202020204" pitchFamily="34" charset="77"/>
                <a:ea typeface="12 pt. Helvetica* 45 Light   02" panose="02000403000000020004" pitchFamily="2" charset="0"/>
              </a:rPr>
              <a:t>eNAMS</a:t>
            </a:r>
            <a:r>
              <a:rPr lang="en-GB" sz="800">
                <a:solidFill>
                  <a:srgbClr val="454546"/>
                </a:solidFill>
                <a:latin typeface="HelveticaNeueLT Pro 55 Roman" panose="020B0604020202020204" pitchFamily="34" charset="77"/>
                <a:ea typeface="12 pt. Helvetica* 45 Light   02" panose="02000403000000020004" pitchFamily="2" charset="0"/>
              </a:rPr>
              <a:t> tool or by populating a standardised template/proforma and returning it to the NESO via email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>
                <a:solidFill>
                  <a:srgbClr val="454546"/>
                </a:solidFill>
                <a:latin typeface="HelveticaNeueLT Pro 55 Roman" panose="020B0604020202020204" pitchFamily="34" charset="77"/>
                <a:ea typeface="12 pt. Helvetica* 45 Light   02" panose="02000403000000020004" pitchFamily="2" charset="0"/>
              </a:rPr>
              <a:t>Further detail is outlined on Slide 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BB13F8-BAD0-F969-282F-07A5C0D4D672}"/>
              </a:ext>
            </a:extLst>
          </p:cNvPr>
          <p:cNvSpPr txBox="1"/>
          <p:nvPr/>
        </p:nvSpPr>
        <p:spPr>
          <a:xfrm>
            <a:off x="4713471" y="5841105"/>
            <a:ext cx="2841432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>
                <a:solidFill>
                  <a:srgbClr val="454546"/>
                </a:solidFill>
                <a:latin typeface="HelveticaNeueLT Pro 55 Roman" panose="020B0604020202020204" pitchFamily="34" charset="77"/>
                <a:ea typeface="12 pt. Helvetica* 45 Light   02" panose="02000403000000020004" pitchFamily="2" charset="0"/>
              </a:rPr>
              <a:t>Providers are required to provide detail of any unplanned Outages or reductions in capability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>
                <a:solidFill>
                  <a:srgbClr val="454546"/>
                </a:solidFill>
                <a:latin typeface="HelveticaNeueLT Pro 55 Roman" panose="020B0604020202020204" pitchFamily="34" charset="77"/>
                <a:ea typeface="12 pt. Helvetica* 45 Light   02" panose="02000403000000020004" pitchFamily="2" charset="0"/>
              </a:rPr>
              <a:t>Providers are required to populate a form (there are 4 available to cover different scenarios) and return this to NESO’s Control Room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>
                <a:solidFill>
                  <a:srgbClr val="454546"/>
                </a:solidFill>
                <a:latin typeface="HelveticaNeueLT Pro 55 Roman" panose="020B0604020202020204" pitchFamily="34" charset="77"/>
                <a:ea typeface="12 pt. Helvetica* 45 Light   02" panose="02000403000000020004" pitchFamily="2" charset="0"/>
              </a:rPr>
              <a:t>Further detail is outlined on Slide 5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C79D9F-21F0-B937-ECF1-986EF7C6190A}"/>
              </a:ext>
            </a:extLst>
          </p:cNvPr>
          <p:cNvSpPr txBox="1"/>
          <p:nvPr/>
        </p:nvSpPr>
        <p:spPr>
          <a:xfrm>
            <a:off x="7573562" y="6195500"/>
            <a:ext cx="1943304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b="1">
                <a:solidFill>
                  <a:srgbClr val="454546"/>
                </a:solidFill>
                <a:latin typeface="HelveticaNeueLT Pro 55 Roman" panose="020B0604020202020204" pitchFamily="34" charset="77"/>
                <a:ea typeface="12 pt. Helvetica* 45 Light   02" panose="02000403000000020004" pitchFamily="2" charset="0"/>
              </a:rPr>
              <a:t>Battery providers </a:t>
            </a:r>
            <a:r>
              <a:rPr lang="en-GB" sz="800">
                <a:solidFill>
                  <a:srgbClr val="454546"/>
                </a:solidFill>
                <a:latin typeface="HelveticaNeueLT Pro 55 Roman" panose="020B0604020202020204" pitchFamily="34" charset="77"/>
                <a:ea typeface="12 pt. Helvetica* 45 Light   02" panose="02000403000000020004" pitchFamily="2" charset="0"/>
              </a:rPr>
              <a:t>are required to provide the NESO with a series of real time data signals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>
                <a:solidFill>
                  <a:srgbClr val="454546"/>
                </a:solidFill>
                <a:latin typeface="HelveticaNeueLT Pro 55 Roman" panose="020B0604020202020204" pitchFamily="34" charset="77"/>
                <a:ea typeface="12 pt. Helvetica* 45 Light   02" panose="02000403000000020004" pitchFamily="2" charset="0"/>
              </a:rPr>
              <a:t>Further detail is outlined on Slide 6</a:t>
            </a:r>
          </a:p>
        </p:txBody>
      </p:sp>
    </p:spTree>
    <p:extLst>
      <p:ext uri="{BB962C8B-B14F-4D97-AF65-F5344CB8AC3E}">
        <p14:creationId xmlns:p14="http://schemas.microsoft.com/office/powerpoint/2010/main" val="2243787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511C7-722C-EB44-8F0E-3FE53AB02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Planned Outages (Maintenance Plan)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FCCD015-63CD-47A4-11F7-C97E2365A909}"/>
              </a:ext>
            </a:extLst>
          </p:cNvPr>
          <p:cNvSpPr txBox="1">
            <a:spLocks/>
          </p:cNvSpPr>
          <p:nvPr/>
        </p:nvSpPr>
        <p:spPr>
          <a:xfrm>
            <a:off x="637272" y="1207675"/>
            <a:ext cx="11152273" cy="4153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/>
            <a:r>
              <a:rPr lang="en-GB" sz="1000" b="1">
                <a:latin typeface="Poppins" panose="00000500000000000000" pitchFamily="2" charset="0"/>
                <a:cs typeface="Poppins" panose="00000500000000000000" pitchFamily="2" charset="0"/>
              </a:rPr>
              <a:t>Summary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GB" sz="1000">
                <a:latin typeface="Poppins" panose="00000500000000000000" pitchFamily="2" charset="0"/>
                <a:cs typeface="Poppins" panose="00000500000000000000" pitchFamily="2" charset="0"/>
              </a:rPr>
              <a:t>As per section 4.10 of the </a:t>
            </a:r>
            <a:r>
              <a:rPr lang="en-GB" sz="1000" b="1" i="1">
                <a:latin typeface="Poppins" panose="00000500000000000000" pitchFamily="2" charset="0"/>
                <a:cs typeface="Poppins" panose="00000500000000000000" pitchFamily="2" charset="0"/>
              </a:rPr>
              <a:t>Stability Pathfinder Agreement – Phase 2 </a:t>
            </a:r>
            <a:r>
              <a:rPr lang="en-GB" sz="1000">
                <a:latin typeface="Poppins" panose="00000500000000000000" pitchFamily="2" charset="0"/>
                <a:cs typeface="Poppins" panose="00000500000000000000" pitchFamily="2" charset="0"/>
              </a:rPr>
              <a:t>– providers are required to submit a </a:t>
            </a:r>
            <a:r>
              <a:rPr lang="en-GB" sz="1000" b="1">
                <a:latin typeface="Poppins" panose="00000500000000000000" pitchFamily="2" charset="0"/>
                <a:cs typeface="Poppins" panose="00000500000000000000" pitchFamily="2" charset="0"/>
              </a:rPr>
              <a:t>Maintenance Plan </a:t>
            </a:r>
            <a:r>
              <a:rPr lang="en-GB" sz="1000">
                <a:latin typeface="Poppins" panose="00000500000000000000" pitchFamily="2" charset="0"/>
                <a:cs typeface="Poppins" panose="00000500000000000000" pitchFamily="2" charset="0"/>
              </a:rPr>
              <a:t>prior to the start of each contract year.  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GB" sz="1000">
                <a:latin typeface="Poppins" panose="00000500000000000000" pitchFamily="2" charset="0"/>
                <a:cs typeface="Poppins" panose="00000500000000000000" pitchFamily="2" charset="0"/>
              </a:rPr>
              <a:t>This </a:t>
            </a:r>
            <a:r>
              <a:rPr lang="en-GB" sz="1000" b="1">
                <a:latin typeface="Poppins" panose="00000500000000000000" pitchFamily="2" charset="0"/>
                <a:cs typeface="Poppins" panose="00000500000000000000" pitchFamily="2" charset="0"/>
              </a:rPr>
              <a:t>Maintenance Plan </a:t>
            </a:r>
            <a:r>
              <a:rPr lang="en-GB" sz="1000">
                <a:latin typeface="Poppins" panose="00000500000000000000" pitchFamily="2" charset="0"/>
                <a:cs typeface="Poppins" panose="00000500000000000000" pitchFamily="2" charset="0"/>
              </a:rPr>
              <a:t>can include up to a maximum of 15 days of planned outage for a single contract year </a:t>
            </a:r>
          </a:p>
          <a:p>
            <a:pPr algn="l" rtl="0" fontAlgn="base"/>
            <a:endParaRPr lang="en-GB" sz="1000" b="1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 rtl="0" fontAlgn="base"/>
            <a:r>
              <a:rPr lang="en-GB" sz="1000" b="1">
                <a:latin typeface="Poppins" panose="00000500000000000000" pitchFamily="2" charset="0"/>
                <a:cs typeface="Poppins" panose="00000500000000000000" pitchFamily="2" charset="0"/>
              </a:rPr>
              <a:t>Contractual Information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-914400" algn="l"/>
                <a:tab pos="-457200" algn="l"/>
                <a:tab pos="450215" algn="l"/>
                <a:tab pos="1743710" algn="l"/>
                <a:tab pos="2408555" algn="l"/>
                <a:tab pos="3155950" algn="l"/>
                <a:tab pos="4318635" algn="l"/>
              </a:tabLst>
            </a:pP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Maintenance of the Facility</a:t>
            </a:r>
            <a:endParaRPr lang="en-GB" sz="1000" i="1"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-914400" algn="l"/>
                <a:tab pos="-457200" algn="l"/>
                <a:tab pos="450215" algn="l"/>
                <a:tab pos="1743710" algn="l"/>
                <a:tab pos="2408555" algn="l"/>
                <a:tab pos="3155950" algn="l"/>
                <a:tab pos="4318635" algn="l"/>
              </a:tabLst>
            </a:pPr>
            <a:r>
              <a:rPr lang="en-GB" sz="1000" i="1">
                <a:latin typeface="Poppins" panose="00000500000000000000" pitchFamily="2" charset="0"/>
                <a:cs typeface="Poppins" panose="00000500000000000000" pitchFamily="2" charset="0"/>
              </a:rPr>
              <a:t>4.10 -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The 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Provider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shall, prior to the commencement of each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Contract Year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, notify the 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Company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in writing by such means as the 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Company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may reasonably require of the dates and times of all planned maintenance and inspection periods applicable to the 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Facility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(“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Maintenance Plan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”) for the forthcoming 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Contract Year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(except that for the first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Contract Year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, the 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Maintenance Plan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shall be applicable for the purposes of this 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Agreement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only for that part of the 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Contract Year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commencing on the 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Service Commencement Date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). The 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Provider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may propose modifications to the 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Maintenance Plan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from time to time during the 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Contract Year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on no less than twenty-eight (28) days notice. The 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Maintenance Plan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may include up to a maximum of fifteen (15) days of planned outages in any 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Contract Year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(to be reduced on a pro rata basis if the 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Maintenance Plan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covers a period of less than twelve (12) calendar months).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5B8501-AE9B-314D-2EA2-1E26878BAAA0}"/>
              </a:ext>
            </a:extLst>
          </p:cNvPr>
          <p:cNvSpPr/>
          <p:nvPr/>
        </p:nvSpPr>
        <p:spPr>
          <a:xfrm>
            <a:off x="651029" y="4113565"/>
            <a:ext cx="10067278" cy="1745697"/>
          </a:xfrm>
          <a:prstGeom prst="rect">
            <a:avLst/>
          </a:prstGeom>
          <a:solidFill>
            <a:srgbClr val="E7E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Process for Provider Notifications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Providers can send a Maintenance Plan to the following email addresses at the start of each Contract Year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GB" sz="1000" b="1">
                <a:solidFill>
                  <a:schemeClr val="bg2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trscotland@uk.nationalenergyso.com</a:t>
            </a:r>
            <a:r>
              <a:rPr lang="en-GB" sz="1000" b="1">
                <a:solidFill>
                  <a:schemeClr val="bg2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10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and</a:t>
            </a:r>
            <a:r>
              <a:rPr lang="en-GB" sz="1000" b="1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1000" b="1">
                <a:solidFill>
                  <a:schemeClr val="bg2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box.placement.scotland@nationalenergyso.com</a:t>
            </a:r>
            <a:endParaRPr lang="en-GB" sz="1000" b="1">
              <a:solidFill>
                <a:schemeClr val="bg2">
                  <a:lumMod val="50000"/>
                  <a:lumOff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628650" marR="0" lvl="2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00" b="1" i="0" u="none" strike="noStrike" kern="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marR="0" lvl="1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cs typeface="Poppins"/>
              </a:rPr>
              <a:t>Within fourteen (14) </a:t>
            </a:r>
            <a:r>
              <a:rPr lang="en-GB" sz="1000" kern="0">
                <a:solidFill>
                  <a:srgbClr val="000000"/>
                </a:solidFill>
                <a:latin typeface="Poppins"/>
                <a:cs typeface="Poppins"/>
              </a:rPr>
              <a:t>day`s</a:t>
            </a: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cs typeface="Poppins"/>
              </a:rPr>
              <a:t> NESO will notify the provider of agreement or any objections/feedback to the Maintenance Plan.  If no response is received within 14 days the provider can assume that the plan has been accepted</a:t>
            </a:r>
            <a:endParaRPr lang="en-GB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cs typeface="Poppins"/>
            </a:endParaRPr>
          </a:p>
          <a:p>
            <a:pPr marL="171450" marR="0" lvl="1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marR="0" lvl="1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The NESO Network Planning team will utilise the information provided to update the </a:t>
            </a:r>
            <a:r>
              <a:rPr kumimoji="0" lang="en-GB" sz="10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eNAMS</a:t>
            </a: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system accordingly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625207-2B18-4ABF-F01A-C9F7BA61C394}"/>
              </a:ext>
            </a:extLst>
          </p:cNvPr>
          <p:cNvSpPr/>
          <p:nvPr/>
        </p:nvSpPr>
        <p:spPr>
          <a:xfrm>
            <a:off x="10389833" y="12082"/>
            <a:ext cx="1802167" cy="34623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>
                <a:latin typeface="HelveticaNeueLT Pro 45 Lt"/>
              </a:rPr>
              <a:t>12 months’ ahead</a:t>
            </a:r>
          </a:p>
        </p:txBody>
      </p:sp>
    </p:spTree>
    <p:extLst>
      <p:ext uri="{BB962C8B-B14F-4D97-AF65-F5344CB8AC3E}">
        <p14:creationId xmlns:p14="http://schemas.microsoft.com/office/powerpoint/2010/main" val="1021150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511C7-722C-EB44-8F0E-3FE53AB02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Planned Outages / Reduction in Capability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FCCD015-63CD-47A4-11F7-C97E2365A909}"/>
              </a:ext>
            </a:extLst>
          </p:cNvPr>
          <p:cNvSpPr txBox="1">
            <a:spLocks/>
          </p:cNvSpPr>
          <p:nvPr/>
        </p:nvSpPr>
        <p:spPr>
          <a:xfrm>
            <a:off x="637272" y="1314210"/>
            <a:ext cx="11152273" cy="2221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/>
            <a:r>
              <a:rPr lang="en-GB" sz="1000" b="1">
                <a:latin typeface="Poppins" panose="00000500000000000000" pitchFamily="2" charset="0"/>
                <a:cs typeface="Poppins" panose="00000500000000000000" pitchFamily="2" charset="0"/>
              </a:rPr>
              <a:t>Summary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GB" sz="1000">
                <a:latin typeface="Poppins" panose="00000500000000000000" pitchFamily="2" charset="0"/>
                <a:cs typeface="Poppins" panose="00000500000000000000" pitchFamily="2" charset="0"/>
              </a:rPr>
              <a:t>As per section 4.3 of the </a:t>
            </a:r>
            <a:r>
              <a:rPr lang="en-GB" sz="1000" b="1" i="1">
                <a:latin typeface="Poppins" panose="00000500000000000000" pitchFamily="2" charset="0"/>
                <a:cs typeface="Poppins" panose="00000500000000000000" pitchFamily="2" charset="0"/>
              </a:rPr>
              <a:t>Stability Pathfinder Agreement – Phase 2 </a:t>
            </a:r>
            <a:r>
              <a:rPr lang="en-GB" sz="1000">
                <a:latin typeface="Poppins" panose="00000500000000000000" pitchFamily="2" charset="0"/>
                <a:cs typeface="Poppins" panose="00000500000000000000" pitchFamily="2" charset="0"/>
              </a:rPr>
              <a:t>– providers are required to make the NESO aware of any outages or reductions in capability as soon as possible 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GB" sz="1000">
                <a:latin typeface="Poppins" panose="00000500000000000000" pitchFamily="2" charset="0"/>
                <a:cs typeface="Poppins" panose="00000500000000000000" pitchFamily="2" charset="0"/>
              </a:rPr>
              <a:t>There are different processes for this depending on the level of notice being provided.  If a provider is giving NESO less that 24 hours notice – please see the following slide</a:t>
            </a:r>
          </a:p>
          <a:p>
            <a:pPr algn="l" rtl="0" fontAlgn="base"/>
            <a:endParaRPr lang="en-GB" sz="1000" b="1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 rtl="0" fontAlgn="base"/>
            <a:r>
              <a:rPr lang="en-GB" sz="1000" b="1">
                <a:latin typeface="Poppins" panose="00000500000000000000" pitchFamily="2" charset="0"/>
                <a:cs typeface="Poppins" panose="00000500000000000000" pitchFamily="2" charset="0"/>
              </a:rPr>
              <a:t>Contractual Information </a:t>
            </a:r>
            <a:endParaRPr lang="en-GB" sz="1000" b="1" i="1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 rtl="0" fontAlgn="base"/>
            <a:r>
              <a:rPr lang="en-GB" sz="1000" i="1">
                <a:latin typeface="Poppins" panose="00000500000000000000" pitchFamily="2" charset="0"/>
                <a:cs typeface="Poppins" panose="00000500000000000000" pitchFamily="2" charset="0"/>
              </a:rPr>
              <a:t>4.3. - 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The 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Provider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shall, without delay on becoming aware that the 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Facility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is no longer, or will no longer be, capable of providing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to the full extent the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Contracted Inertia Capability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,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Contracted Reactive Capability 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and the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Contracted SCL Capability 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(including by reason of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Force Majeure 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or, in the case of a 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GBGF-S Facility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, by reason of the 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Facility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being 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Unavailable 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due to the provision of a 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Permitted Service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)</a:t>
            </a:r>
            <a:r>
              <a:rPr lang="en-GB" sz="1000" i="1">
                <a:solidFill>
                  <a:srgbClr val="000000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promptly notify the 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Company 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by facsimile in the form set out in Schedule H (“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Redeclaration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”).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5B8501-AE9B-314D-2EA2-1E26878BAAA0}"/>
              </a:ext>
            </a:extLst>
          </p:cNvPr>
          <p:cNvSpPr/>
          <p:nvPr/>
        </p:nvSpPr>
        <p:spPr>
          <a:xfrm>
            <a:off x="704295" y="3579925"/>
            <a:ext cx="10067278" cy="2368114"/>
          </a:xfrm>
          <a:prstGeom prst="rect">
            <a:avLst/>
          </a:prstGeom>
          <a:solidFill>
            <a:srgbClr val="E7E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r>
              <a:rPr lang="en-GB" sz="10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Process for Provider Notifications</a:t>
            </a:r>
          </a:p>
          <a:p>
            <a:endParaRPr lang="en-GB" sz="1000" b="1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Providers have 2 options for submitting this information to NESO :-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28600" indent="-228600">
              <a:buAutoNum type="arabicParenR"/>
            </a:pPr>
            <a:r>
              <a:rPr lang="en-GB" sz="10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Via </a:t>
            </a:r>
            <a:r>
              <a:rPr lang="en-GB" sz="1000" b="1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eNAMS</a:t>
            </a:r>
            <a:r>
              <a:rPr lang="en-GB" sz="10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1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– providers can </a:t>
            </a:r>
            <a:r>
              <a:rPr lang="en-GB" sz="1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  <a:hlinkClick r:id="rId2"/>
              </a:rPr>
              <a:t>request access to </a:t>
            </a:r>
            <a:r>
              <a:rPr lang="en-GB" sz="1000" b="1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  <a:hlinkClick r:id="rId2"/>
              </a:rPr>
              <a:t>eNAMS</a:t>
            </a:r>
            <a:r>
              <a:rPr lang="en-GB" sz="1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  <a:hlinkClick r:id="rId2"/>
              </a:rPr>
              <a:t> </a:t>
            </a:r>
            <a:r>
              <a:rPr lang="en-GB" sz="1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(a NESO planning tool) and add information about their outages</a:t>
            </a:r>
          </a:p>
          <a:p>
            <a:pPr marL="228600" indent="-228600">
              <a:buAutoNum type="arabicParenR"/>
            </a:pPr>
            <a:endParaRPr lang="en-GB" sz="10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28600" indent="-228600">
              <a:buAutoNum type="arabicParenR"/>
            </a:pPr>
            <a:r>
              <a:rPr lang="en-GB" sz="10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Via email </a:t>
            </a:r>
            <a:r>
              <a:rPr lang="en-GB" sz="1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– alternatively, providers are required to complete a </a:t>
            </a:r>
            <a:r>
              <a:rPr lang="en-GB" sz="1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  <a:hlinkClick r:id="rId3"/>
              </a:rPr>
              <a:t>template/proforma </a:t>
            </a:r>
            <a:r>
              <a:rPr lang="en-GB" sz="1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and send it to the following email addresses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00" b="1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chemeClr val="bg2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trscotland@uk.nationalenergyso.com</a:t>
            </a:r>
            <a:r>
              <a:rPr lang="en-GB" sz="1000" b="1" dirty="0">
                <a:solidFill>
                  <a:schemeClr val="bg2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1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and</a:t>
            </a:r>
            <a:r>
              <a:rPr lang="en-GB" sz="1000" b="1" dirty="0">
                <a:solidFill>
                  <a:schemeClr val="accent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sz="1000" b="1" dirty="0">
                <a:solidFill>
                  <a:schemeClr val="bg2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box.placement.scotland@nationalenergyso.com</a:t>
            </a:r>
            <a:endParaRPr lang="en-GB" sz="1000" b="1" dirty="0">
              <a:solidFill>
                <a:schemeClr val="bg2">
                  <a:lumMod val="50000"/>
                  <a:lumOff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628650" lvl="2" indent="-171450">
              <a:buFont typeface="Arial" panose="020B0604020202020204" pitchFamily="34" charset="0"/>
              <a:buChar char="•"/>
            </a:pPr>
            <a:endParaRPr lang="en-GB" sz="1000" b="1" dirty="0">
              <a:solidFill>
                <a:schemeClr val="accent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With option 2 – the completed template/proforma will be reviewed by NESO’s Network Planning team and the information will be added to </a:t>
            </a:r>
            <a:r>
              <a:rPr lang="en-GB" sz="1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eNAMS</a:t>
            </a:r>
            <a:r>
              <a:rPr lang="en-GB" sz="1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on the providers behalf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 understand the impact of reductions in capability providers should refer to </a:t>
            </a:r>
            <a:r>
              <a:rPr lang="en-GB" sz="1000" i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Schedule F – Payments (Section A) </a:t>
            </a:r>
            <a:r>
              <a:rPr lang="en-GB" sz="1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of their Stability Pathfinder Agreement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625207-2B18-4ABF-F01A-C9F7BA61C394}"/>
              </a:ext>
            </a:extLst>
          </p:cNvPr>
          <p:cNvSpPr/>
          <p:nvPr/>
        </p:nvSpPr>
        <p:spPr>
          <a:xfrm>
            <a:off x="10389833" y="12082"/>
            <a:ext cx="1802167" cy="34623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>
                <a:latin typeface="HelveticaNeueLT Pro 45 Lt"/>
              </a:rPr>
              <a:t>From 12 months+ to 24 hours ahead</a:t>
            </a:r>
          </a:p>
        </p:txBody>
      </p:sp>
    </p:spTree>
    <p:extLst>
      <p:ext uri="{BB962C8B-B14F-4D97-AF65-F5344CB8AC3E}">
        <p14:creationId xmlns:p14="http://schemas.microsoft.com/office/powerpoint/2010/main" val="1464754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511C7-722C-EB44-8F0E-3FE53AB02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Unplanned Outages / Reduction in Capability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FCCD015-63CD-47A4-11F7-C97E2365A909}"/>
              </a:ext>
            </a:extLst>
          </p:cNvPr>
          <p:cNvSpPr txBox="1">
            <a:spLocks/>
          </p:cNvSpPr>
          <p:nvPr/>
        </p:nvSpPr>
        <p:spPr>
          <a:xfrm>
            <a:off x="637272" y="1314210"/>
            <a:ext cx="11152273" cy="2221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/>
            <a:r>
              <a:rPr lang="en-GB" sz="1000" b="1">
                <a:latin typeface="Poppins" panose="00000500000000000000" pitchFamily="2" charset="0"/>
                <a:cs typeface="Poppins" panose="00000500000000000000" pitchFamily="2" charset="0"/>
              </a:rPr>
              <a:t>Summary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GB" sz="1000">
                <a:latin typeface="Poppins" panose="00000500000000000000" pitchFamily="2" charset="0"/>
                <a:cs typeface="Poppins" panose="00000500000000000000" pitchFamily="2" charset="0"/>
              </a:rPr>
              <a:t>As per section 4.3 of the </a:t>
            </a:r>
            <a:r>
              <a:rPr lang="en-GB" sz="1000" b="1" i="1">
                <a:latin typeface="Poppins" panose="00000500000000000000" pitchFamily="2" charset="0"/>
                <a:cs typeface="Poppins" panose="00000500000000000000" pitchFamily="2" charset="0"/>
              </a:rPr>
              <a:t>Stability Pathfinder Agreement – Phase 2 </a:t>
            </a:r>
            <a:r>
              <a:rPr lang="en-GB" sz="1000">
                <a:latin typeface="Poppins" panose="00000500000000000000" pitchFamily="2" charset="0"/>
                <a:cs typeface="Poppins" panose="00000500000000000000" pitchFamily="2" charset="0"/>
              </a:rPr>
              <a:t>– providers are required to make the NESO aware of any outages or reductions in capability as soon as possible 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GB" sz="1000">
                <a:latin typeface="Poppins" panose="00000500000000000000" pitchFamily="2" charset="0"/>
                <a:cs typeface="Poppins" panose="00000500000000000000" pitchFamily="2" charset="0"/>
              </a:rPr>
              <a:t>This slide covers the scenario where a provider is unable to give NESO a minimum of 24 hours notice </a:t>
            </a:r>
          </a:p>
          <a:p>
            <a:pPr algn="l" rtl="0" fontAlgn="base"/>
            <a:endParaRPr lang="en-GB" sz="1000" b="1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 rtl="0" fontAlgn="base"/>
            <a:r>
              <a:rPr lang="en-GB" sz="1000" b="1">
                <a:latin typeface="Poppins" panose="00000500000000000000" pitchFamily="2" charset="0"/>
                <a:cs typeface="Poppins" panose="00000500000000000000" pitchFamily="2" charset="0"/>
              </a:rPr>
              <a:t>Contractual Information </a:t>
            </a:r>
            <a:endParaRPr lang="en-GB" sz="1000" b="1" i="1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 rtl="0" fontAlgn="base"/>
            <a:r>
              <a:rPr lang="en-GB" sz="1000" i="1">
                <a:latin typeface="Poppins" panose="00000500000000000000" pitchFamily="2" charset="0"/>
                <a:cs typeface="Poppins" panose="00000500000000000000" pitchFamily="2" charset="0"/>
              </a:rPr>
              <a:t>4.3. - 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The 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Provider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shall, without delay on becoming aware that the 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Facility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is no longer, or will no longer be, capable of providing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to the full extent the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Contracted Inertia Capability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,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Contracted Reactive Capability 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and the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Contracted SCL Capability 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(including by reason of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Force Majeure 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or, in the case of a 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GBGF-S Facility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, by reason of the 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Facility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being 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Unavailable 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due to the provision of a 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Permitted Service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)</a:t>
            </a:r>
            <a:r>
              <a:rPr lang="en-GB" sz="1000" i="1">
                <a:solidFill>
                  <a:srgbClr val="000000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promptly notify the 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Company 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by facsimile in the form set out in Schedule H (“</a:t>
            </a:r>
            <a:r>
              <a:rPr lang="en-GB" sz="1000" b="1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Redeclaration</a:t>
            </a:r>
            <a:r>
              <a:rPr lang="en-GB" sz="1000" i="1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”). 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625207-2B18-4ABF-F01A-C9F7BA61C394}"/>
              </a:ext>
            </a:extLst>
          </p:cNvPr>
          <p:cNvSpPr/>
          <p:nvPr/>
        </p:nvSpPr>
        <p:spPr>
          <a:xfrm>
            <a:off x="10389833" y="12082"/>
            <a:ext cx="1802167" cy="34623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>
                <a:latin typeface="HelveticaNeueLT Pro 45 Lt"/>
              </a:rPr>
              <a:t>Less than 24 hours ahead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629031-510E-15B3-B927-692902BAF93E}"/>
              </a:ext>
            </a:extLst>
          </p:cNvPr>
          <p:cNvSpPr/>
          <p:nvPr/>
        </p:nvSpPr>
        <p:spPr>
          <a:xfrm>
            <a:off x="667856" y="3414537"/>
            <a:ext cx="10067278" cy="2681463"/>
          </a:xfrm>
          <a:prstGeom prst="rect">
            <a:avLst/>
          </a:prstGeom>
          <a:solidFill>
            <a:srgbClr val="E7E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Process for Provider Notifications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In this instance, given the short timescales, provider notifications have to be sent directly to NESO’s Control Room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4 forms are available to cover the different scenarios (these are all available in Schedule H of the Pathfinder Agreement) 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000" kern="0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  <a:hlinkClick r:id="rId2"/>
              </a:rPr>
              <a:t>FORM A - STABILITY COMPENSATION SERVICE FAX FORM FOR REDECLARATION OF INERTIA CAPABILITY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​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  <a:hlinkClick r:id="rId3"/>
              </a:rPr>
              <a:t>FORM B - STABILITY COMPENSATION SERVICE FAX FORM FOR REDECLARATION OF SCL CAPABILITY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​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  <a:hlinkClick r:id="rId4"/>
              </a:rPr>
              <a:t>FORM C - STABILITY COMPENSATION SERVICE FAX FORM FOR REDECLARATION OR RESTORATION OF REACTIVE CAPABILITY​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  <a:hlinkClick r:id="rId5"/>
              </a:rPr>
              <a:t>FORM D - STABILITY COMPENSATION SERVICE FAX FORM FOR RESTORATION NOTICE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000" kern="0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Once completed the relevant form either needs to be sent via Facsimile or email as per the below :-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628650" marR="0" lvl="2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Facsimile number: </a:t>
            </a: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01926 656613 </a:t>
            </a:r>
          </a:p>
          <a:p>
            <a:pPr marL="628650" marR="0" lvl="2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Email address: </a:t>
            </a: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  <a:hlinkClick r:id="rId6"/>
              </a:rPr>
              <a:t>ctr1.ccta@uk.nationalenergyso.com</a:t>
            </a: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  <a:lumOff val="50000"/>
                </a:schemeClr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628650" marR="0" lvl="2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marR="0" lvl="1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To understand the impact of reductions in capability providers should refer to </a:t>
            </a:r>
            <a:r>
              <a:rPr kumimoji="0" lang="en-GB" sz="1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Schedule F – Payments (Section A) 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of their Stability Pathfinder Agreement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099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511C7-722C-EB44-8F0E-3FE53AB02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Real Time Data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FCCD015-63CD-47A4-11F7-C97E2365A909}"/>
              </a:ext>
            </a:extLst>
          </p:cNvPr>
          <p:cNvSpPr txBox="1">
            <a:spLocks/>
          </p:cNvSpPr>
          <p:nvPr/>
        </p:nvSpPr>
        <p:spPr>
          <a:xfrm>
            <a:off x="637272" y="1314210"/>
            <a:ext cx="11152273" cy="2221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/>
            <a:r>
              <a:rPr lang="en-GB" sz="1000" b="1">
                <a:latin typeface="Poppins" panose="00000500000000000000" pitchFamily="2" charset="0"/>
                <a:cs typeface="Poppins" panose="00000500000000000000" pitchFamily="2" charset="0"/>
              </a:rPr>
              <a:t>Summary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GB" sz="1000">
                <a:latin typeface="Poppins" panose="00000500000000000000" pitchFamily="2" charset="0"/>
                <a:cs typeface="Poppins" panose="00000500000000000000" pitchFamily="2" charset="0"/>
              </a:rPr>
              <a:t>Battery providers are required to set up a series of signals to ensure that the NESO have visibility of real time availability data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GB" sz="1000">
                <a:latin typeface="Poppins" panose="00000500000000000000" pitchFamily="2" charset="0"/>
                <a:cs typeface="Poppins" panose="00000500000000000000" pitchFamily="2" charset="0"/>
              </a:rPr>
              <a:t>This data will be accessible and visible to the NESO’s Control Room</a:t>
            </a:r>
          </a:p>
          <a:p>
            <a:pPr algn="l" rtl="0" fontAlgn="base"/>
            <a:endParaRPr lang="en-GB" sz="100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 rtl="0" fontAlgn="base"/>
            <a:r>
              <a:rPr lang="en-GB" sz="1000" b="1">
                <a:latin typeface="Poppins" panose="00000500000000000000" pitchFamily="2" charset="0"/>
                <a:cs typeface="Poppins" panose="00000500000000000000" pitchFamily="2" charset="0"/>
              </a:rPr>
              <a:t>Data Signals Required</a:t>
            </a:r>
            <a:endParaRPr lang="en-GB" sz="1000" b="1" i="1">
              <a:effectLst/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GB" sz="1000">
                <a:latin typeface="Poppins" panose="00000500000000000000" pitchFamily="2" charset="0"/>
                <a:cs typeface="Poppins" panose="00000500000000000000" pitchFamily="2" charset="0"/>
              </a:rPr>
              <a:t>The required data signals (and accompanying description) are outlined in the table below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GB" sz="1000">
                <a:latin typeface="Poppins" panose="00000500000000000000" pitchFamily="2" charset="0"/>
                <a:cs typeface="Poppins" panose="00000500000000000000" pitchFamily="2" charset="0"/>
              </a:rPr>
              <a:t>These signals will be set up and tested (with the support of the NESO’s </a:t>
            </a:r>
            <a:r>
              <a:rPr lang="en-GB" sz="1000" err="1">
                <a:latin typeface="Poppins" panose="00000500000000000000" pitchFamily="2" charset="0"/>
                <a:cs typeface="Poppins" panose="00000500000000000000" pitchFamily="2" charset="0"/>
              </a:rPr>
              <a:t>iEMS</a:t>
            </a:r>
            <a:r>
              <a:rPr lang="en-GB" sz="1000">
                <a:latin typeface="Poppins" panose="00000500000000000000" pitchFamily="2" charset="0"/>
                <a:cs typeface="Poppins" panose="00000500000000000000" pitchFamily="2" charset="0"/>
              </a:rPr>
              <a:t>/SCADA team) in advance of commercial operation commencing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625207-2B18-4ABF-F01A-C9F7BA61C394}"/>
              </a:ext>
            </a:extLst>
          </p:cNvPr>
          <p:cNvSpPr/>
          <p:nvPr/>
        </p:nvSpPr>
        <p:spPr>
          <a:xfrm>
            <a:off x="10389833" y="12082"/>
            <a:ext cx="1802167" cy="34623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>
                <a:latin typeface="HelveticaNeueLT Pro 45 Lt"/>
              </a:rPr>
              <a:t>Real Time Data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4259F59-D404-98B7-1A07-AA73B180CE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798655"/>
              </p:ext>
            </p:extLst>
          </p:nvPr>
        </p:nvGraphicFramePr>
        <p:xfrm>
          <a:off x="730927" y="3429000"/>
          <a:ext cx="7273771" cy="2642394"/>
        </p:xfrm>
        <a:graphic>
          <a:graphicData uri="http://schemas.openxmlformats.org/drawingml/2006/table">
            <a:tbl>
              <a:tblPr/>
              <a:tblGrid>
                <a:gridCol w="2548773">
                  <a:extLst>
                    <a:ext uri="{9D8B030D-6E8A-4147-A177-3AD203B41FA5}">
                      <a16:colId xmlns:a16="http://schemas.microsoft.com/office/drawing/2014/main" val="2058597617"/>
                    </a:ext>
                  </a:extLst>
                </a:gridCol>
                <a:gridCol w="4724998">
                  <a:extLst>
                    <a:ext uri="{9D8B030D-6E8A-4147-A177-3AD203B41FA5}">
                      <a16:colId xmlns:a16="http://schemas.microsoft.com/office/drawing/2014/main" val="3414080123"/>
                    </a:ext>
                  </a:extLst>
                </a:gridCol>
              </a:tblGrid>
              <a:tr h="32781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Data Item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Description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07319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Response Timing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Time taken for site to respond to instruction from NESO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572634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Inertia </a:t>
                      </a:r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- MW.s available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Current inertia available at the site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7689173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SCL </a:t>
                      </a:r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- MVA available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Current SCL available at the site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475203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Number of inverters available 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Number of inverters currently available for the site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9370977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Inverters availability %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Percentage of inverters available. </a:t>
                      </a:r>
                      <a:b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</a:br>
                      <a:b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</a:br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Number of available / total number of inverters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24912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Grid operating mode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Whether the site is in Grid Forming mode (1) or Grid Following mode (0)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6638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7401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ESO">
      <a:dk1>
        <a:sysClr val="windowText" lastClr="000000"/>
      </a:dk1>
      <a:lt1>
        <a:sysClr val="window" lastClr="FFFFFF"/>
      </a:lt1>
      <a:dk2>
        <a:srgbClr val="3F0731"/>
      </a:dk2>
      <a:lt2>
        <a:srgbClr val="070E40"/>
      </a:lt2>
      <a:accent1>
        <a:srgbClr val="FF00FF"/>
      </a:accent1>
      <a:accent2>
        <a:srgbClr val="2CB9FF"/>
      </a:accent2>
      <a:accent3>
        <a:srgbClr val="385B16"/>
      </a:accent3>
      <a:accent4>
        <a:srgbClr val="B0322B"/>
      </a:accent4>
      <a:accent5>
        <a:srgbClr val="F9DF5E"/>
      </a:accent5>
      <a:accent6>
        <a:srgbClr val="70E85E"/>
      </a:accent6>
      <a:hlink>
        <a:srgbClr val="0000FF"/>
      </a:hlink>
      <a:folHlink>
        <a:srgbClr val="7A386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dce026-d35b-4a62-a2ee-1436bb44fb55" xsi:nil="true"/>
    <lcf76f155ced4ddcb4097134ff3c332f xmlns="28344a50-20ee-46b1-93e0-1faae7350029">
      <Terms xmlns="http://schemas.microsoft.com/office/infopath/2007/PartnerControls"/>
    </lcf76f155ced4ddcb4097134ff3c332f>
    <NGESO_x0020_responded_x003f_ xmlns="28344a50-20ee-46b1-93e0-1faae7350029">true</NGESO_x0020_responded_x003f_>
    <NGESOowner xmlns="28344a50-20ee-46b1-93e0-1faae7350029">
      <UserInfo>
        <DisplayName/>
        <AccountId xsi:nil="true"/>
        <AccountType/>
      </UserInfo>
    </NGESOowner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1C4DF7D45DB248AC86FE0097C440F5" ma:contentTypeVersion="22" ma:contentTypeDescription="Create a new document." ma:contentTypeScope="" ma:versionID="3c5fd36b553c4cdb02f74747387cec49">
  <xsd:schema xmlns:xsd="http://www.w3.org/2001/XMLSchema" xmlns:xs="http://www.w3.org/2001/XMLSchema" xmlns:p="http://schemas.microsoft.com/office/2006/metadata/properties" xmlns:ns2="28344a50-20ee-46b1-93e0-1faae7350029" xmlns:ns3="66e1bbde-16dd-49de-9a92-988d359cd6e4" xmlns:ns4="cadce026-d35b-4a62-a2ee-1436bb44fb55" targetNamespace="http://schemas.microsoft.com/office/2006/metadata/properties" ma:root="true" ma:fieldsID="cf1317ff822f0fa7c56a473a0f251060" ns2:_="" ns3:_="" ns4:_="">
    <xsd:import namespace="28344a50-20ee-46b1-93e0-1faae7350029"/>
    <xsd:import namespace="66e1bbde-16dd-49de-9a92-988d359cd6e4"/>
    <xsd:import namespace="cadce026-d35b-4a62-a2ee-1436bb44fb55"/>
    <xsd:element name="properties">
      <xsd:complexType>
        <xsd:sequence>
          <xsd:element name="documentManagement">
            <xsd:complexType>
              <xsd:all>
                <xsd:element ref="ns2:NGESOowner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NGESO_x0020_responded_x003f_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344a50-20ee-46b1-93e0-1faae7350029" elementFormDefault="qualified">
    <xsd:import namespace="http://schemas.microsoft.com/office/2006/documentManagement/types"/>
    <xsd:import namespace="http://schemas.microsoft.com/office/infopath/2007/PartnerControls"/>
    <xsd:element name="NGESOowner" ma:index="1" nillable="true" ma:displayName="NGESO owner" ma:format="Dropdown" ma:list="UserInfo" ma:SharePointGroup="0" ma:internalName="NGESOowne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hidden="true" ma:internalName="MediaServiceOCR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hidden="true" ma:internalName="MediaServiceKeyPoints" ma:readOnly="true">
      <xsd:simpleType>
        <xsd:restriction base="dms:Note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NGESO_x0020_responded_x003f_" ma:index="21" nillable="true" ma:displayName="NGESO responded?" ma:default="1" ma:internalName="NGESO_x0020_responded_x003f_">
      <xsd:simpleType>
        <xsd:restriction base="dms:Boolean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f571c05a-9bf0-4b0b-ad97-e13aed49ba3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e1bbde-16dd-49de-9a92-988d359cd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dce026-d35b-4a62-a2ee-1436bb44fb55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530df68d-0462-4d8d-be09-dc09429c8761}" ma:internalName="TaxCatchAll" ma:showField="CatchAllData" ma:web="66e1bbde-16dd-49de-9a92-988d359cd6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8DAACB-6079-4222-BA99-947C98D03F94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66e1bbde-16dd-49de-9a92-988d359cd6e4"/>
    <ds:schemaRef ds:uri="28344a50-20ee-46b1-93e0-1faae7350029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cadce026-d35b-4a62-a2ee-1436bb44fb5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7A89C55-01D7-4371-9D54-C4F0E3E77806}">
  <ds:schemaRefs>
    <ds:schemaRef ds:uri="28344a50-20ee-46b1-93e0-1faae7350029"/>
    <ds:schemaRef ds:uri="66e1bbde-16dd-49de-9a92-988d359cd6e4"/>
    <ds:schemaRef ds:uri="cadce026-d35b-4a62-a2ee-1436bb44fb5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777EF45-4AFB-42DD-9458-E0118D6C59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1146</TotalTime>
  <Words>1409</Words>
  <Application>Microsoft Office PowerPoint</Application>
  <PresentationFormat>Widescreen</PresentationFormat>
  <Paragraphs>118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Aptos</vt:lpstr>
      <vt:lpstr>Arial</vt:lpstr>
      <vt:lpstr>HelveticaNeueLT Pro 45 Lt</vt:lpstr>
      <vt:lpstr>HelveticaNeueLT Pro 55 Roman</vt:lpstr>
      <vt:lpstr>Poppins</vt:lpstr>
      <vt:lpstr>Poppins Medium</vt:lpstr>
      <vt:lpstr>Office Theme</vt:lpstr>
      <vt:lpstr>Stability Phase 2 </vt:lpstr>
      <vt:lpstr>Overview</vt:lpstr>
      <vt:lpstr>Planned Outages (Maintenance Plan)</vt:lpstr>
      <vt:lpstr>Planned Outages / Reduction in Capability </vt:lpstr>
      <vt:lpstr>Unplanned Outages / Reduction in Capability </vt:lpstr>
      <vt:lpstr>Real Time Data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Isabella Howell</dc:creator>
  <cp:lastModifiedBy>Paul Roden (NESO)</cp:lastModifiedBy>
  <cp:revision>3</cp:revision>
  <dcterms:created xsi:type="dcterms:W3CDTF">2024-02-29T11:46:45Z</dcterms:created>
  <dcterms:modified xsi:type="dcterms:W3CDTF">2025-02-14T08:58:20Z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0x010100951C4DF7D45DB248AC86FE0097C440F5</vt:lpwstr>
  </property>
  <property fmtid="{D5CDD505-2E9C-101B-9397-08002B2CF9AE}" pid="3" name="MediaServiceImageTags">
    <vt:lpwstr/>
  </property>
</Properties>
</file>