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handoutMasterIdLst>
    <p:handoutMasterId r:id="rId46"/>
  </p:handoutMasterIdLst>
  <p:sldIdLst>
    <p:sldId id="2147483627" r:id="rId5"/>
    <p:sldId id="286" r:id="rId6"/>
    <p:sldId id="288" r:id="rId7"/>
    <p:sldId id="2147483634" r:id="rId8"/>
    <p:sldId id="257" r:id="rId9"/>
    <p:sldId id="2147483628" r:id="rId10"/>
    <p:sldId id="2147483630" r:id="rId11"/>
    <p:sldId id="2147483632" r:id="rId12"/>
    <p:sldId id="265" r:id="rId13"/>
    <p:sldId id="2147483644" r:id="rId14"/>
    <p:sldId id="266" r:id="rId15"/>
    <p:sldId id="267" r:id="rId16"/>
    <p:sldId id="268" r:id="rId17"/>
    <p:sldId id="2147483631" r:id="rId18"/>
    <p:sldId id="2147483635" r:id="rId19"/>
    <p:sldId id="2147483636" r:id="rId20"/>
    <p:sldId id="270" r:id="rId21"/>
    <p:sldId id="2147483637" r:id="rId22"/>
    <p:sldId id="260" r:id="rId23"/>
    <p:sldId id="2147483638" r:id="rId24"/>
    <p:sldId id="2147483647" r:id="rId25"/>
    <p:sldId id="2147483646" r:id="rId26"/>
    <p:sldId id="256" r:id="rId27"/>
    <p:sldId id="2147483639" r:id="rId28"/>
    <p:sldId id="261" r:id="rId29"/>
    <p:sldId id="2147483640" r:id="rId30"/>
    <p:sldId id="2147483641" r:id="rId31"/>
    <p:sldId id="2147483642" r:id="rId32"/>
    <p:sldId id="269" r:id="rId33"/>
    <p:sldId id="278" r:id="rId34"/>
    <p:sldId id="259" r:id="rId35"/>
    <p:sldId id="262" r:id="rId36"/>
    <p:sldId id="263" r:id="rId37"/>
    <p:sldId id="264" r:id="rId38"/>
    <p:sldId id="2147483617" r:id="rId39"/>
    <p:sldId id="272" r:id="rId40"/>
    <p:sldId id="273" r:id="rId41"/>
    <p:sldId id="274" r:id="rId42"/>
    <p:sldId id="2147483585" r:id="rId43"/>
    <p:sldId id="2147483587" r:id="rId44"/>
  </p:sldIdLst>
  <p:sldSz cx="12192000" cy="6858000"/>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FE165A3A-A314-41CC-B9BC-2872DA22F329}">
          <p14:sldIdLst>
            <p14:sldId id="2147483627"/>
            <p14:sldId id="286"/>
          </p14:sldIdLst>
        </p14:section>
        <p14:section name="Housekeeping &amp; Survey" id="{D5B5C8D5-AFF8-4F59-B379-F6179EBD4ECA}">
          <p14:sldIdLst>
            <p14:sldId id="288"/>
            <p14:sldId id="2147483634"/>
          </p14:sldIdLst>
        </p14:section>
        <p14:section name="Introduction &amp; Recap" id="{68A160C4-8F4E-422B-A6C8-8303770C238D}">
          <p14:sldIdLst>
            <p14:sldId id="257"/>
            <p14:sldId id="2147483628"/>
            <p14:sldId id="2147483630"/>
          </p14:sldIdLst>
        </p14:section>
        <p14:section name="Model in Details" id="{34E484A6-CE45-413E-AC75-AFCDFC063894}">
          <p14:sldIdLst>
            <p14:sldId id="2147483632"/>
            <p14:sldId id="265"/>
            <p14:sldId id="2147483644"/>
            <p14:sldId id="266"/>
            <p14:sldId id="267"/>
            <p14:sldId id="268"/>
          </p14:sldIdLst>
        </p14:section>
        <p14:section name="Data" id="{BF7818EF-33AC-4CFE-9770-12C52CC2E37B}">
          <p14:sldIdLst>
            <p14:sldId id="2147483631"/>
            <p14:sldId id="2147483635"/>
            <p14:sldId id="2147483636"/>
            <p14:sldId id="270"/>
            <p14:sldId id="2147483637"/>
            <p14:sldId id="260"/>
            <p14:sldId id="2147483638"/>
            <p14:sldId id="2147483647"/>
            <p14:sldId id="2147483646"/>
            <p14:sldId id="256"/>
            <p14:sldId id="2147483639"/>
            <p14:sldId id="261"/>
            <p14:sldId id="2147483640"/>
            <p14:sldId id="2147483641"/>
            <p14:sldId id="2147483642"/>
            <p14:sldId id="269"/>
            <p14:sldId id="278"/>
          </p14:sldIdLst>
        </p14:section>
        <p14:section name="Advanced Questions" id="{E0CEC761-3AEC-412E-A4E0-E7FF896F91D9}">
          <p14:sldIdLst>
            <p14:sldId id="259"/>
            <p14:sldId id="262"/>
            <p14:sldId id="263"/>
            <p14:sldId id="264"/>
          </p14:sldIdLst>
        </p14:section>
        <p14:section name="Survey" id="{71428CCE-5DD4-478D-80ED-E82FAC9FAADA}">
          <p14:sldIdLst/>
        </p14:section>
        <p14:section name="Q&amp;A" id="{EBBEC500-128F-488D-9C83-A01243BCCF6B}">
          <p14:sldIdLst>
            <p14:sldId id="2147483617"/>
            <p14:sldId id="272"/>
            <p14:sldId id="273"/>
            <p14:sldId id="274"/>
            <p14:sldId id="2147483585"/>
          </p14:sldIdLst>
        </p14:section>
        <p14:section name="Finish" id="{9AD03570-731C-4561-A2B0-0001417E81F1}">
          <p14:sldIdLst>
            <p14:sldId id="21474835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BF4E43-1121-8FDA-06B8-6DC08C44FECD}" name="Mingyu Sun (NESO)" initials="MS" userId="S::mingyu.sun1@uk.nationalgrid.com::80612498-6f5b-47b9-bd5e-4732b7e24425" providerId="AD"/>
  <p188:author id="{5F1F0644-E192-9947-D62C-3CD91724866D}" name="Russell Woodman (NESO)" initials="RW(" userId="S::Russell.Woodman@uk.nationalgrid.com::0db8e2d0-1558-4898-af91-9b13301ada66" providerId="AD"/>
  <p188:author id="{9CD85346-8178-AF9B-163B-BE5612987DCF}" name="Nicolas Achury Beltran (NESO)" initials="NA" userId="S::Nicolas.AchuryBeltran@uk.nationalgrid.com::5831c948-5ee9-4acb-bbd2-7148d6acd0c6" providerId="AD"/>
  <p188:author id="{7E1E2271-3F38-D3D1-8CEC-2DDF49713CFE}" name="Joe Andrews (NESO)" initials="JA(" userId="S::Joseph.Andrews@uk.nationalgrid.com::b23c7980-3f05-446a-96fd-405d7438736d" providerId="AD"/>
  <p188:author id="{1C03C576-AE29-84FE-CD69-F3F6EAF33C65}" name="Daniel Drew (NESO)" initials="DD(" userId="S::daniel.drew2@uk.nationalgrid.com::67063390-68e7-497e-85d8-86c084be22a1" providerId="AD"/>
  <p188:author id="{9C5CB677-8B01-E85A-AFD3-0FC0B4696BF6}" name="Qi Zhong (NESO)" initials="QZ(" userId="S::Qi.Zhong@uk.nationalgrid.com::890dabac-f33c-48ed-93ca-b8456076c457" providerId="AD"/>
  <p188:author id="{9B53197E-B7C3-33EF-C3F3-268F2C44811E}" name="Joe Andrews (NESO)" initials="J(" userId="S::joseph.andrews@uk.nationalgrid.com::b23c7980-3f05-446a-96fd-405d7438736d" providerId="AD"/>
  <p188:author id="{EDC0AA8F-6943-5C0B-1417-59ED445BF344}" name="Yuankai Bian (NESO)" initials="YB" userId="S::yuankai.bian@uk.nationalgrid.com::6f74261b-8fbd-4590-97d8-21852fb39a3e" providerId="AD"/>
  <p188:author id="{CE7CD2CD-7F6F-B0DC-0906-8350B5911FB8}" name="Michael Coldwell (NESO)" initials="M(" userId="S::michael.coldwell@uk.nationalgrid.com::d91c4861-3dbf-4fe2-8da1-5e11eab32812" providerId="AD"/>
  <p188:author id="{D9D60ED2-4335-00BF-6D66-2E12DCD9A3B1}" name="Mingjia Yin (NESO)" initials="M(" userId="S::mingjia.yin@uk.nationalgrid.com::8eeee840-79f2-457b-8ab1-5b72e9a056b1" providerId="AD"/>
  <p188:author id="{819D38DD-CC8F-7F8A-A1BF-98A445F4CFBA}" name="Jian Sun (NESO)" initials="J(" userId="S::jian.sun@uk.nationalgrid.com::b788bdb1-97fc-4942-8e81-e9e86b439f9a" providerId="AD"/>
  <p188:author id="{1AAF9FE6-7748-2C0E-5A5E-C901ED645346}" name="Will Jones (NESO)" initials="W(" userId="S::william.jones4@uk.nationalgrid.com::c784a6c4-174e-4878-9000-2906f0afa22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CED3"/>
    <a:srgbClr val="3F0731"/>
    <a:srgbClr val="FFFFFF"/>
    <a:srgbClr val="3F0730"/>
    <a:srgbClr val="9933FF"/>
    <a:srgbClr val="813366"/>
    <a:srgbClr val="394FE9"/>
    <a:srgbClr val="6600CC"/>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D5B882-DD8B-4FFF-9FC9-13B5B91B7D8B}" v="27" dt="2024-12-10T15:54:05.702"/>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A310AD-F027-27EB-4602-211E4A6D63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48130B5-B50E-B6FE-4405-48E33F1C15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D891A2-E083-C241-91C5-C9FB84084A2A}" type="datetimeFigureOut">
              <a:rPr lang="en-GB" smtClean="0"/>
              <a:t>10/12/2024</a:t>
            </a:fld>
            <a:endParaRPr lang="en-GB"/>
          </a:p>
        </p:txBody>
      </p:sp>
      <p:sp>
        <p:nvSpPr>
          <p:cNvPr id="4" name="Footer Placeholder 3">
            <a:extLst>
              <a:ext uri="{FF2B5EF4-FFF2-40B4-BE49-F238E27FC236}">
                <a16:creationId xmlns:a16="http://schemas.microsoft.com/office/drawing/2014/main" id="{052E0D38-ED75-AA87-7805-0081E7475B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57F45DB-FB21-85F1-C9F3-78AE858435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FFC139-5B22-214E-96AA-73F1B8CD28ED}" type="slidenum">
              <a:rPr lang="en-GB" smtClean="0"/>
              <a:t>‹#›</a:t>
            </a:fld>
            <a:endParaRPr lang="en-GB"/>
          </a:p>
        </p:txBody>
      </p:sp>
    </p:spTree>
    <p:extLst>
      <p:ext uri="{BB962C8B-B14F-4D97-AF65-F5344CB8AC3E}">
        <p14:creationId xmlns:p14="http://schemas.microsoft.com/office/powerpoint/2010/main" val="377779986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85FC6-1AC7-024C-A106-0432FE715B33}" type="datetimeFigureOut">
              <a:rPr lang="en-GB" smtClean="0"/>
              <a:t>10/12/2024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B5404-C021-EC41-B6A7-4D708E49A9C1}" type="slidenum">
              <a:rPr lang="en-GB" smtClean="0"/>
              <a:t>‹#›</a:t>
            </a:fld>
            <a:endParaRPr lang="en-GB"/>
          </a:p>
        </p:txBody>
      </p:sp>
    </p:spTree>
    <p:extLst>
      <p:ext uri="{BB962C8B-B14F-4D97-AF65-F5344CB8AC3E}">
        <p14:creationId xmlns:p14="http://schemas.microsoft.com/office/powerpoint/2010/main" val="249376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1</a:t>
            </a:fld>
            <a:endParaRPr lang="en-GB"/>
          </a:p>
        </p:txBody>
      </p:sp>
    </p:spTree>
    <p:extLst>
      <p:ext uri="{BB962C8B-B14F-4D97-AF65-F5344CB8AC3E}">
        <p14:creationId xmlns:p14="http://schemas.microsoft.com/office/powerpoint/2010/main" val="3965075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11</a:t>
            </a:fld>
            <a:endParaRPr lang="en-GB"/>
          </a:p>
        </p:txBody>
      </p:sp>
    </p:spTree>
    <p:extLst>
      <p:ext uri="{BB962C8B-B14F-4D97-AF65-F5344CB8AC3E}">
        <p14:creationId xmlns:p14="http://schemas.microsoft.com/office/powerpoint/2010/main" val="3573117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12</a:t>
            </a:fld>
            <a:endParaRPr lang="en-GB"/>
          </a:p>
        </p:txBody>
      </p:sp>
    </p:spTree>
    <p:extLst>
      <p:ext uri="{BB962C8B-B14F-4D97-AF65-F5344CB8AC3E}">
        <p14:creationId xmlns:p14="http://schemas.microsoft.com/office/powerpoint/2010/main" val="749736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13</a:t>
            </a:fld>
            <a:endParaRPr lang="en-GB"/>
          </a:p>
        </p:txBody>
      </p:sp>
    </p:spTree>
    <p:extLst>
      <p:ext uri="{BB962C8B-B14F-4D97-AF65-F5344CB8AC3E}">
        <p14:creationId xmlns:p14="http://schemas.microsoft.com/office/powerpoint/2010/main" val="1518519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14</a:t>
            </a:fld>
            <a:endParaRPr lang="en-GB"/>
          </a:p>
        </p:txBody>
      </p:sp>
    </p:spTree>
    <p:extLst>
      <p:ext uri="{BB962C8B-B14F-4D97-AF65-F5344CB8AC3E}">
        <p14:creationId xmlns:p14="http://schemas.microsoft.com/office/powerpoint/2010/main" val="2634682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15</a:t>
            </a:fld>
            <a:endParaRPr lang="en-GB"/>
          </a:p>
        </p:txBody>
      </p:sp>
    </p:spTree>
    <p:extLst>
      <p:ext uri="{BB962C8B-B14F-4D97-AF65-F5344CB8AC3E}">
        <p14:creationId xmlns:p14="http://schemas.microsoft.com/office/powerpoint/2010/main" val="3293656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16</a:t>
            </a:fld>
            <a:endParaRPr lang="en-GB"/>
          </a:p>
        </p:txBody>
      </p:sp>
    </p:spTree>
    <p:extLst>
      <p:ext uri="{BB962C8B-B14F-4D97-AF65-F5344CB8AC3E}">
        <p14:creationId xmlns:p14="http://schemas.microsoft.com/office/powerpoint/2010/main" val="3492262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B5404-C021-EC41-B6A7-4D708E49A9C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51776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18</a:t>
            </a:fld>
            <a:endParaRPr lang="en-GB"/>
          </a:p>
        </p:txBody>
      </p:sp>
    </p:spTree>
    <p:extLst>
      <p:ext uri="{BB962C8B-B14F-4D97-AF65-F5344CB8AC3E}">
        <p14:creationId xmlns:p14="http://schemas.microsoft.com/office/powerpoint/2010/main" val="2183747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D5C61-80DD-8469-7EA6-1D248A4CC2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008F6C-B73D-4EF8-ACEF-74DED05997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06A274-7D0B-CA53-8104-35AE35F6748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B347B99-C814-C824-6533-3A7A27F412CE}"/>
              </a:ext>
            </a:extLst>
          </p:cNvPr>
          <p:cNvSpPr>
            <a:spLocks noGrp="1"/>
          </p:cNvSpPr>
          <p:nvPr>
            <p:ph type="sldNum" sz="quarter" idx="5"/>
          </p:nvPr>
        </p:nvSpPr>
        <p:spPr/>
        <p:txBody>
          <a:bodyPr/>
          <a:lstStyle/>
          <a:p>
            <a:fld id="{FCCB5404-C021-EC41-B6A7-4D708E49A9C1}" type="slidenum">
              <a:rPr lang="en-GB" smtClean="0"/>
              <a:t>19</a:t>
            </a:fld>
            <a:endParaRPr lang="en-GB"/>
          </a:p>
        </p:txBody>
      </p:sp>
    </p:spTree>
    <p:extLst>
      <p:ext uri="{BB962C8B-B14F-4D97-AF65-F5344CB8AC3E}">
        <p14:creationId xmlns:p14="http://schemas.microsoft.com/office/powerpoint/2010/main" val="3867716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20</a:t>
            </a:fld>
            <a:endParaRPr lang="en-GB"/>
          </a:p>
        </p:txBody>
      </p:sp>
    </p:spTree>
    <p:extLst>
      <p:ext uri="{BB962C8B-B14F-4D97-AF65-F5344CB8AC3E}">
        <p14:creationId xmlns:p14="http://schemas.microsoft.com/office/powerpoint/2010/main" val="1441564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2</a:t>
            </a:fld>
            <a:endParaRPr lang="en-GB"/>
          </a:p>
        </p:txBody>
      </p:sp>
    </p:spTree>
    <p:extLst>
      <p:ext uri="{BB962C8B-B14F-4D97-AF65-F5344CB8AC3E}">
        <p14:creationId xmlns:p14="http://schemas.microsoft.com/office/powerpoint/2010/main" val="2284477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21</a:t>
            </a:fld>
            <a:endParaRPr lang="en-GB"/>
          </a:p>
        </p:txBody>
      </p:sp>
    </p:spTree>
    <p:extLst>
      <p:ext uri="{BB962C8B-B14F-4D97-AF65-F5344CB8AC3E}">
        <p14:creationId xmlns:p14="http://schemas.microsoft.com/office/powerpoint/2010/main" val="866287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22</a:t>
            </a:fld>
            <a:endParaRPr lang="en-GB"/>
          </a:p>
        </p:txBody>
      </p:sp>
    </p:spTree>
    <p:extLst>
      <p:ext uri="{BB962C8B-B14F-4D97-AF65-F5344CB8AC3E}">
        <p14:creationId xmlns:p14="http://schemas.microsoft.com/office/powerpoint/2010/main" val="2277793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23</a:t>
            </a:fld>
            <a:endParaRPr lang="en-GB"/>
          </a:p>
        </p:txBody>
      </p:sp>
    </p:spTree>
    <p:extLst>
      <p:ext uri="{BB962C8B-B14F-4D97-AF65-F5344CB8AC3E}">
        <p14:creationId xmlns:p14="http://schemas.microsoft.com/office/powerpoint/2010/main" val="3681586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24</a:t>
            </a:fld>
            <a:endParaRPr lang="en-GB"/>
          </a:p>
        </p:txBody>
      </p:sp>
    </p:spTree>
    <p:extLst>
      <p:ext uri="{BB962C8B-B14F-4D97-AF65-F5344CB8AC3E}">
        <p14:creationId xmlns:p14="http://schemas.microsoft.com/office/powerpoint/2010/main" val="2232606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25</a:t>
            </a:fld>
            <a:endParaRPr lang="en-GB"/>
          </a:p>
        </p:txBody>
      </p:sp>
    </p:spTree>
    <p:extLst>
      <p:ext uri="{BB962C8B-B14F-4D97-AF65-F5344CB8AC3E}">
        <p14:creationId xmlns:p14="http://schemas.microsoft.com/office/powerpoint/2010/main" val="3750568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26</a:t>
            </a:fld>
            <a:endParaRPr lang="en-GB"/>
          </a:p>
        </p:txBody>
      </p:sp>
    </p:spTree>
    <p:extLst>
      <p:ext uri="{BB962C8B-B14F-4D97-AF65-F5344CB8AC3E}">
        <p14:creationId xmlns:p14="http://schemas.microsoft.com/office/powerpoint/2010/main" val="4068737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27</a:t>
            </a:fld>
            <a:endParaRPr lang="en-GB"/>
          </a:p>
        </p:txBody>
      </p:sp>
    </p:spTree>
    <p:extLst>
      <p:ext uri="{BB962C8B-B14F-4D97-AF65-F5344CB8AC3E}">
        <p14:creationId xmlns:p14="http://schemas.microsoft.com/office/powerpoint/2010/main" val="2442112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28</a:t>
            </a:fld>
            <a:endParaRPr lang="en-GB"/>
          </a:p>
        </p:txBody>
      </p:sp>
    </p:spTree>
    <p:extLst>
      <p:ext uri="{BB962C8B-B14F-4D97-AF65-F5344CB8AC3E}">
        <p14:creationId xmlns:p14="http://schemas.microsoft.com/office/powerpoint/2010/main" val="1346246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29</a:t>
            </a:fld>
            <a:endParaRPr lang="en-GB"/>
          </a:p>
        </p:txBody>
      </p:sp>
    </p:spTree>
    <p:extLst>
      <p:ext uri="{BB962C8B-B14F-4D97-AF65-F5344CB8AC3E}">
        <p14:creationId xmlns:p14="http://schemas.microsoft.com/office/powerpoint/2010/main" val="22177385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31</a:t>
            </a:fld>
            <a:endParaRPr lang="en-GB"/>
          </a:p>
        </p:txBody>
      </p:sp>
    </p:spTree>
    <p:extLst>
      <p:ext uri="{BB962C8B-B14F-4D97-AF65-F5344CB8AC3E}">
        <p14:creationId xmlns:p14="http://schemas.microsoft.com/office/powerpoint/2010/main" val="3809839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3</a:t>
            </a:fld>
            <a:endParaRPr lang="en-GB"/>
          </a:p>
        </p:txBody>
      </p:sp>
    </p:spTree>
    <p:extLst>
      <p:ext uri="{BB962C8B-B14F-4D97-AF65-F5344CB8AC3E}">
        <p14:creationId xmlns:p14="http://schemas.microsoft.com/office/powerpoint/2010/main" val="2690974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32</a:t>
            </a:fld>
            <a:endParaRPr lang="en-GB"/>
          </a:p>
        </p:txBody>
      </p:sp>
    </p:spTree>
    <p:extLst>
      <p:ext uri="{BB962C8B-B14F-4D97-AF65-F5344CB8AC3E}">
        <p14:creationId xmlns:p14="http://schemas.microsoft.com/office/powerpoint/2010/main" val="758276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33</a:t>
            </a:fld>
            <a:endParaRPr lang="en-GB"/>
          </a:p>
        </p:txBody>
      </p:sp>
    </p:spTree>
    <p:extLst>
      <p:ext uri="{BB962C8B-B14F-4D97-AF65-F5344CB8AC3E}">
        <p14:creationId xmlns:p14="http://schemas.microsoft.com/office/powerpoint/2010/main" val="35144114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34</a:t>
            </a:fld>
            <a:endParaRPr lang="en-GB"/>
          </a:p>
        </p:txBody>
      </p:sp>
    </p:spTree>
    <p:extLst>
      <p:ext uri="{BB962C8B-B14F-4D97-AF65-F5344CB8AC3E}">
        <p14:creationId xmlns:p14="http://schemas.microsoft.com/office/powerpoint/2010/main" val="615963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300"/>
          </a:p>
        </p:txBody>
      </p:sp>
      <p:sp>
        <p:nvSpPr>
          <p:cNvPr id="4" name="Slide Number Placeholder 3"/>
          <p:cNvSpPr>
            <a:spLocks noGrp="1"/>
          </p:cNvSpPr>
          <p:nvPr>
            <p:ph type="sldNum" sz="quarter" idx="5"/>
          </p:nvPr>
        </p:nvSpPr>
        <p:spPr/>
        <p:txBody>
          <a:bodyPr/>
          <a:lstStyle/>
          <a:p>
            <a:fld id="{FCCB5404-C021-EC41-B6A7-4D708E49A9C1}" type="slidenum">
              <a:rPr lang="en-GB" smtClean="0"/>
              <a:t>39</a:t>
            </a:fld>
            <a:endParaRPr lang="en-GB"/>
          </a:p>
        </p:txBody>
      </p:sp>
    </p:spTree>
    <p:extLst>
      <p:ext uri="{BB962C8B-B14F-4D97-AF65-F5344CB8AC3E}">
        <p14:creationId xmlns:p14="http://schemas.microsoft.com/office/powerpoint/2010/main" val="1475052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300"/>
          </a:p>
        </p:txBody>
      </p:sp>
      <p:sp>
        <p:nvSpPr>
          <p:cNvPr id="4" name="Slide Number Placeholder 3"/>
          <p:cNvSpPr>
            <a:spLocks noGrp="1"/>
          </p:cNvSpPr>
          <p:nvPr>
            <p:ph type="sldNum" sz="quarter" idx="5"/>
          </p:nvPr>
        </p:nvSpPr>
        <p:spPr/>
        <p:txBody>
          <a:bodyPr/>
          <a:lstStyle/>
          <a:p>
            <a:fld id="{FCCB5404-C021-EC41-B6A7-4D708E49A9C1}" type="slidenum">
              <a:rPr lang="en-GB" smtClean="0"/>
              <a:t>40</a:t>
            </a:fld>
            <a:endParaRPr lang="en-GB"/>
          </a:p>
        </p:txBody>
      </p:sp>
    </p:spTree>
    <p:extLst>
      <p:ext uri="{BB962C8B-B14F-4D97-AF65-F5344CB8AC3E}">
        <p14:creationId xmlns:p14="http://schemas.microsoft.com/office/powerpoint/2010/main" val="708113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5</a:t>
            </a:fld>
            <a:endParaRPr lang="en-GB"/>
          </a:p>
        </p:txBody>
      </p:sp>
    </p:spTree>
    <p:extLst>
      <p:ext uri="{BB962C8B-B14F-4D97-AF65-F5344CB8AC3E}">
        <p14:creationId xmlns:p14="http://schemas.microsoft.com/office/powerpoint/2010/main" val="283349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6</a:t>
            </a:fld>
            <a:endParaRPr lang="en-GB"/>
          </a:p>
        </p:txBody>
      </p:sp>
    </p:spTree>
    <p:extLst>
      <p:ext uri="{BB962C8B-B14F-4D97-AF65-F5344CB8AC3E}">
        <p14:creationId xmlns:p14="http://schemas.microsoft.com/office/powerpoint/2010/main" val="2271089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7</a:t>
            </a:fld>
            <a:endParaRPr lang="en-GB"/>
          </a:p>
        </p:txBody>
      </p:sp>
    </p:spTree>
    <p:extLst>
      <p:ext uri="{BB962C8B-B14F-4D97-AF65-F5344CB8AC3E}">
        <p14:creationId xmlns:p14="http://schemas.microsoft.com/office/powerpoint/2010/main" val="1760705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CCB5404-C021-EC41-B6A7-4D708E49A9C1}" type="slidenum">
              <a:rPr lang="en-GB" smtClean="0"/>
              <a:t>8</a:t>
            </a:fld>
            <a:endParaRPr lang="en-GB"/>
          </a:p>
        </p:txBody>
      </p:sp>
    </p:spTree>
    <p:extLst>
      <p:ext uri="{BB962C8B-B14F-4D97-AF65-F5344CB8AC3E}">
        <p14:creationId xmlns:p14="http://schemas.microsoft.com/office/powerpoint/2010/main" val="1621836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CCB5404-C021-EC41-B6A7-4D708E49A9C1}" type="slidenum">
              <a:rPr lang="en-GB" smtClean="0"/>
              <a:t>9</a:t>
            </a:fld>
            <a:endParaRPr lang="en-GB"/>
          </a:p>
        </p:txBody>
      </p:sp>
    </p:spTree>
    <p:extLst>
      <p:ext uri="{BB962C8B-B14F-4D97-AF65-F5344CB8AC3E}">
        <p14:creationId xmlns:p14="http://schemas.microsoft.com/office/powerpoint/2010/main" val="2879588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endParaRPr lang="en-GB" sz="1800" kern="10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CCB5404-C021-EC41-B6A7-4D708E49A9C1}" type="slidenum">
              <a:rPr lang="en-GB" smtClean="0"/>
              <a:t>10</a:t>
            </a:fld>
            <a:endParaRPr lang="en-GB"/>
          </a:p>
        </p:txBody>
      </p:sp>
    </p:spTree>
    <p:extLst>
      <p:ext uri="{BB962C8B-B14F-4D97-AF65-F5344CB8AC3E}">
        <p14:creationId xmlns:p14="http://schemas.microsoft.com/office/powerpoint/2010/main" val="1070803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4" y="1788983"/>
            <a:ext cx="5385942" cy="2387600"/>
          </a:xfrm>
        </p:spPr>
        <p:txBody>
          <a:bodyPr anchor="b">
            <a:normAutofit/>
          </a:bodyPr>
          <a:lstStyle>
            <a:lvl1pPr algn="l">
              <a:lnSpc>
                <a:spcPct val="100000"/>
              </a:lnSpc>
              <a:defRPr sz="4400" b="1" i="0">
                <a:solidFill>
                  <a:schemeClr val="bg1"/>
                </a:solidFill>
                <a:latin typeface="+mj-lt"/>
                <a:cs typeface="Poppins" panose="00000500000000000000" pitchFamily="2"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4"/>
            <a:ext cx="4335618" cy="1044146"/>
          </a:xfrm>
        </p:spPr>
        <p:txBody>
          <a:bodyPr>
            <a:normAutofit/>
          </a:bodyPr>
          <a:lstStyle>
            <a:lvl1pPr marL="0" indent="0" algn="l">
              <a:lnSpc>
                <a:spcPct val="100000"/>
              </a:lnSpc>
              <a:buNone/>
              <a:defRPr sz="2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extBox 3">
            <a:extLst>
              <a:ext uri="{FF2B5EF4-FFF2-40B4-BE49-F238E27FC236}">
                <a16:creationId xmlns:a16="http://schemas.microsoft.com/office/drawing/2014/main" id="{56B5FB7A-C5D9-275F-CC6F-3C1259AB692C}"/>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Public</a:t>
            </a:r>
          </a:p>
        </p:txBody>
      </p:sp>
    </p:spTree>
    <p:extLst>
      <p:ext uri="{BB962C8B-B14F-4D97-AF65-F5344CB8AC3E}">
        <p14:creationId xmlns:p14="http://schemas.microsoft.com/office/powerpoint/2010/main" val="36146749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lnSpc>
                <a:spcPct val="100000"/>
              </a:lnSpc>
              <a:defRPr b="1" i="0">
                <a:solidFill>
                  <a:schemeClr val="accent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lnSpc>
                <a:spcPct val="100000"/>
              </a:lnSpc>
              <a:buNone/>
              <a:defRPr sz="1800" b="0" i="0">
                <a:latin typeface="Poppins" panose="00000500000000000000" pitchFamily="2" charset="0"/>
              </a:defRPr>
            </a:lvl1pPr>
          </a:lstStyle>
          <a:p>
            <a:pPr lvl="0"/>
            <a:r>
              <a:rPr lang="en-US"/>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lnSpc>
                <a:spcPct val="100000"/>
              </a:lnSpc>
              <a:buNone/>
              <a:defRPr sz="2400" b="0" i="0">
                <a:latin typeface="Poppins" panose="00000500000000000000" pitchFamily="2" charset="0"/>
                <a:cs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93066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lnSpc>
                <a:spcPct val="100000"/>
              </a:lnSpc>
              <a:defRPr b="1" i="0">
                <a:solidFill>
                  <a:schemeClr val="accent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lnSpc>
                <a:spcPct val="100000"/>
              </a:lnSpc>
              <a:buNone/>
              <a:defRPr sz="2400" b="0" i="0">
                <a:latin typeface="Poppins" panose="00000500000000000000" pitchFamily="2" charset="0"/>
                <a:cs typeface="Poppins"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lnSpc>
                <a:spcPct val="100000"/>
              </a:lnSpc>
              <a:buNone/>
              <a:defRPr sz="1800" b="0" i="0">
                <a:latin typeface="Poppins" panose="00000500000000000000" pitchFamily="2"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Poppins" panose="00000500000000000000" pitchFamily="2" charset="0"/>
              </a:defRPr>
            </a:lvl1pPr>
          </a:lstStyle>
          <a:p>
            <a:r>
              <a:rPr lang="en-US"/>
              <a:t>Click icon to add picture</a:t>
            </a:r>
            <a:endParaRPr lang="en-GB"/>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62254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lnSpc>
                <a:spcPct val="100000"/>
              </a:lnSpc>
              <a:defRPr sz="2400" b="1" i="0">
                <a:solidFill>
                  <a:schemeClr val="tx2"/>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lnSpc>
                <a:spcPct val="100000"/>
              </a:lnSpc>
              <a:buNone/>
              <a:defRPr sz="1800" b="0" i="0">
                <a:solidFill>
                  <a:schemeClr val="tx2"/>
                </a:solidFill>
                <a:latin typeface="Poppins" panose="00000500000000000000" pitchFamily="2"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3705412"/>
            <a:ext cx="4924348" cy="2533022"/>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99FC7CDA-B960-84B9-491F-1ED79E41FEC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Poppins" panose="00000500000000000000" pitchFamily="2" charset="0"/>
              </a:rPr>
              <a:t>Public</a:t>
            </a:r>
          </a:p>
        </p:txBody>
      </p:sp>
    </p:spTree>
    <p:extLst>
      <p:ext uri="{BB962C8B-B14F-4D97-AF65-F5344CB8AC3E}">
        <p14:creationId xmlns:p14="http://schemas.microsoft.com/office/powerpoint/2010/main" val="3361480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0151B4C6-43AE-215F-1AA7-EA59E6BFC9A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327565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Poppins" panose="00000500000000000000" pitchFamily="2" charset="0"/>
              </a:defRPr>
            </a:lvl1pPr>
          </a:lstStyle>
          <a:p>
            <a:r>
              <a:rPr lang="en-US"/>
              <a:t>Click icon to add picture</a:t>
            </a: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tx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tx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313161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09BADDA3-0942-7593-9CD1-65C17C30CD4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27367436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200950CE-BF57-F141-1E4B-5E561804F48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906830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lnSpc>
                <a:spcPct val="100000"/>
              </a:lnSpc>
              <a:buNone/>
              <a:defRPr sz="1800" b="0" i="0">
                <a:solidFill>
                  <a:schemeClr val="bg1"/>
                </a:solidFill>
                <a:latin typeface="Poppins" panose="00000500000000000000" pitchFamily="2" charset="0"/>
              </a:defRPr>
            </a:lvl1pPr>
          </a:lstStyle>
          <a:p>
            <a:pPr lvl="0"/>
            <a:r>
              <a:rPr lang="en-US"/>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6898F9D1-B0EF-AE36-DB04-7692115EF1A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16352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F45BE1D4-0CA5-EF7F-31DA-EF1E68C5FAE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35784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ondary Breaker slide - Blue">
    <p:bg>
      <p:bgPr>
        <a:solidFill>
          <a:schemeClr val="tx2"/>
        </a:solidFill>
        <a:effectLst/>
      </p:bgPr>
    </p:bg>
    <p:spTree>
      <p:nvGrpSpPr>
        <p:cNvPr id="1" name=""/>
        <p:cNvGrpSpPr/>
        <p:nvPr/>
      </p:nvGrpSpPr>
      <p:grpSpPr>
        <a:xfrm>
          <a:off x="0" y="0"/>
          <a:ext cx="0" cy="0"/>
          <a:chOff x="0" y="0"/>
          <a:chExt cx="0" cy="0"/>
        </a:xfrm>
      </p:grpSpPr>
      <p:pic>
        <p:nvPicPr>
          <p:cNvPr id="8" name="Picture 7" descr="A blue and white clouds in the sky&#10;&#10;Description automatically generated">
            <a:extLst>
              <a:ext uri="{FF2B5EF4-FFF2-40B4-BE49-F238E27FC236}">
                <a16:creationId xmlns:a16="http://schemas.microsoft.com/office/drawing/2014/main" id="{695FCF66-087E-9315-E6B2-2961093D6DA7}"/>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TextBox 4">
            <a:extLst>
              <a:ext uri="{FF2B5EF4-FFF2-40B4-BE49-F238E27FC236}">
                <a16:creationId xmlns:a16="http://schemas.microsoft.com/office/drawing/2014/main" id="{37256FFC-8BE2-6AB3-3E84-1F18019410A9}"/>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AA502BE5-984B-7BC2-8798-A6E4E9C95C0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Internal Use Only</a:t>
            </a:r>
          </a:p>
        </p:txBody>
      </p:sp>
    </p:spTree>
    <p:extLst>
      <p:ext uri="{BB962C8B-B14F-4D97-AF65-F5344CB8AC3E}">
        <p14:creationId xmlns:p14="http://schemas.microsoft.com/office/powerpoint/2010/main" val="31262856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lnSpc>
                <a:spcPct val="100000"/>
              </a:lnSpc>
              <a:defRPr sz="4400" b="1" i="0">
                <a:solidFill>
                  <a:schemeClr val="bg1"/>
                </a:solidFill>
                <a:latin typeface="+mj-lt"/>
                <a:cs typeface="Poppins" panose="00000500000000000000" pitchFamily="2" charset="0"/>
              </a:defRPr>
            </a:lvl1pPr>
          </a:lstStyle>
          <a:p>
            <a:r>
              <a:rPr lang="en-US"/>
              <a:t>Click to edit Master title style</a:t>
            </a:r>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814396"/>
          </a:xfrm>
        </p:spPr>
        <p:txBody>
          <a:bodyPr>
            <a:normAutofit/>
          </a:bodyPr>
          <a:lstStyle>
            <a:lvl1pPr marL="0" indent="0" algn="l">
              <a:lnSpc>
                <a:spcPct val="100000"/>
              </a:lnSpc>
              <a:buNone/>
              <a:defRPr sz="2400" b="0" i="0">
                <a:solidFill>
                  <a:schemeClr val="bg1"/>
                </a:solidFill>
                <a:latin typeface="+mj-lt"/>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extBox 3">
            <a:extLst>
              <a:ext uri="{FF2B5EF4-FFF2-40B4-BE49-F238E27FC236}">
                <a16:creationId xmlns:a16="http://schemas.microsoft.com/office/drawing/2014/main" id="{3D5B6A69-3EFA-0DA9-F9BA-B59F5A060E7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Public</a:t>
            </a:r>
          </a:p>
        </p:txBody>
      </p:sp>
    </p:spTree>
    <p:extLst>
      <p:ext uri="{BB962C8B-B14F-4D97-AF65-F5344CB8AC3E}">
        <p14:creationId xmlns:p14="http://schemas.microsoft.com/office/powerpoint/2010/main" val="945958175"/>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ondary Image Breaker Slide (Blue)">
    <p:spTree>
      <p:nvGrpSpPr>
        <p:cNvPr id="1" name=""/>
        <p:cNvGrpSpPr/>
        <p:nvPr/>
      </p:nvGrpSpPr>
      <p:grpSpPr>
        <a:xfrm>
          <a:off x="0" y="0"/>
          <a:ext cx="0" cy="0"/>
          <a:chOff x="0" y="0"/>
          <a:chExt cx="0" cy="0"/>
        </a:xfrm>
      </p:grpSpPr>
      <p:pic>
        <p:nvPicPr>
          <p:cNvPr id="5" name="Picture 4" descr="A group of wind turbines in the clouds&#10;&#10;Description automatically generated">
            <a:extLst>
              <a:ext uri="{FF2B5EF4-FFF2-40B4-BE49-F238E27FC236}">
                <a16:creationId xmlns:a16="http://schemas.microsoft.com/office/drawing/2014/main" id="{E7EEC786-2769-8466-07B5-E7D0AA49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112"/>
            <a:ext cx="12189533" cy="6859388"/>
          </a:xfrm>
          <a:prstGeom prst="rect">
            <a:avLst/>
          </a:prstGeom>
        </p:spPr>
      </p:pic>
      <p:sp>
        <p:nvSpPr>
          <p:cNvPr id="6" name="Rectangle 5">
            <a:extLst>
              <a:ext uri="{FF2B5EF4-FFF2-40B4-BE49-F238E27FC236}">
                <a16:creationId xmlns:a16="http://schemas.microsoft.com/office/drawing/2014/main" id="{BBE0215E-7B04-4288-9AC8-EF4E34392362}"/>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ircles on a black background&#10;&#10;Description automatically generated">
            <a:extLst>
              <a:ext uri="{FF2B5EF4-FFF2-40B4-BE49-F238E27FC236}">
                <a16:creationId xmlns:a16="http://schemas.microsoft.com/office/drawing/2014/main" id="{BA538AA3-D05D-FFD9-A944-D4518D7AD22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7" name="Title 1">
            <a:extLst>
              <a:ext uri="{FF2B5EF4-FFF2-40B4-BE49-F238E27FC236}">
                <a16:creationId xmlns:a16="http://schemas.microsoft.com/office/drawing/2014/main" id="{E4EC0BC1-72B6-275A-5E00-6D110B8EB9C4}"/>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8" name="Subtitle 2">
            <a:extLst>
              <a:ext uri="{FF2B5EF4-FFF2-40B4-BE49-F238E27FC236}">
                <a16:creationId xmlns:a16="http://schemas.microsoft.com/office/drawing/2014/main" id="{10004CF6-EF4E-6CC8-4202-FAE750CFEAA0}"/>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Box 12">
            <a:extLst>
              <a:ext uri="{FF2B5EF4-FFF2-40B4-BE49-F238E27FC236}">
                <a16:creationId xmlns:a16="http://schemas.microsoft.com/office/drawing/2014/main" id="{347BBA40-725A-C3B6-3BA3-BB0EC57FDF21}"/>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A79C0364-C6AF-A244-BAED-37AD26D11DB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928927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ondary Text (Left) Media (Right) Slide - Blu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a:p>
        </p:txBody>
      </p:sp>
      <p:pic>
        <p:nvPicPr>
          <p:cNvPr id="2" name="Picture 1" descr="A black background with white dots&#10;&#10;Description automatically generated">
            <a:extLst>
              <a:ext uri="{FF2B5EF4-FFF2-40B4-BE49-F238E27FC236}">
                <a16:creationId xmlns:a16="http://schemas.microsoft.com/office/drawing/2014/main" id="{5D9163CD-19FC-782F-5450-ED88369213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7887A11A-A392-6FAC-5922-AEBA42E592C6}"/>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1" name="Text Placeholder 12">
            <a:extLst>
              <a:ext uri="{FF2B5EF4-FFF2-40B4-BE49-F238E27FC236}">
                <a16:creationId xmlns:a16="http://schemas.microsoft.com/office/drawing/2014/main" id="{CA61B4C0-F6DF-37B6-776B-E9844CCFD826}"/>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8DDDB8E0-6780-FE8C-B899-CB71568827DF}"/>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222C92AB-CE37-3685-78BC-89E7D5E966F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53575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ondary Text (left) Circle Media (right) - Blue">
    <p:spTree>
      <p:nvGrpSpPr>
        <p:cNvPr id="1" name=""/>
        <p:cNvGrpSpPr/>
        <p:nvPr/>
      </p:nvGrpSpPr>
      <p:grpSpPr>
        <a:xfrm>
          <a:off x="0" y="0"/>
          <a:ext cx="0" cy="0"/>
          <a:chOff x="0" y="0"/>
          <a:chExt cx="0" cy="0"/>
        </a:xfrm>
      </p:grpSpPr>
      <p:pic>
        <p:nvPicPr>
          <p:cNvPr id="5" name="Picture 4" descr="A blue circle with a white circle in the middle&#10;&#10;Description automatically generated">
            <a:extLst>
              <a:ext uri="{FF2B5EF4-FFF2-40B4-BE49-F238E27FC236}">
                <a16:creationId xmlns:a16="http://schemas.microsoft.com/office/drawing/2014/main" id="{E7A9C4BF-956B-808E-3CF6-CE7422921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006782"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Box 1">
            <a:extLst>
              <a:ext uri="{FF2B5EF4-FFF2-40B4-BE49-F238E27FC236}">
                <a16:creationId xmlns:a16="http://schemas.microsoft.com/office/drawing/2014/main" id="{65A0BDAB-0384-8944-7892-A19661E7044D}"/>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DB903B73-DEBD-E77C-5002-748408255D3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3728589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rtiary Breaker slide - Green">
    <p:bg>
      <p:bgPr>
        <a:solidFill>
          <a:schemeClr val="tx2"/>
        </a:solidFill>
        <a:effectLst/>
      </p:bgPr>
    </p:bg>
    <p:spTree>
      <p:nvGrpSpPr>
        <p:cNvPr id="1" name=""/>
        <p:cNvGrpSpPr/>
        <p:nvPr/>
      </p:nvGrpSpPr>
      <p:grpSpPr>
        <a:xfrm>
          <a:off x="0" y="0"/>
          <a:ext cx="0" cy="0"/>
          <a:chOff x="0" y="0"/>
          <a:chExt cx="0" cy="0"/>
        </a:xfrm>
      </p:grpSpPr>
      <p:pic>
        <p:nvPicPr>
          <p:cNvPr id="7" name="Picture 6" descr="A green background with white dots&#10;&#10;Description automatically generated">
            <a:extLst>
              <a:ext uri="{FF2B5EF4-FFF2-40B4-BE49-F238E27FC236}">
                <a16:creationId xmlns:a16="http://schemas.microsoft.com/office/drawing/2014/main" id="{1A23FE8F-1A8C-3483-DD34-260D9AAE7570}"/>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13128467-E1EE-21BE-5004-05D7FBC53EEB}"/>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6" name="Subtitle 2">
            <a:extLst>
              <a:ext uri="{FF2B5EF4-FFF2-40B4-BE49-F238E27FC236}">
                <a16:creationId xmlns:a16="http://schemas.microsoft.com/office/drawing/2014/main" id="{706A50D8-B7F7-160D-2F07-AD017507DDFD}"/>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TextBox 10">
            <a:extLst>
              <a:ext uri="{FF2B5EF4-FFF2-40B4-BE49-F238E27FC236}">
                <a16:creationId xmlns:a16="http://schemas.microsoft.com/office/drawing/2014/main" id="{A5F0AE30-09F3-89B9-C1D8-4D114E715861}"/>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12" name="TextBox 11">
            <a:extLst>
              <a:ext uri="{FF2B5EF4-FFF2-40B4-BE49-F238E27FC236}">
                <a16:creationId xmlns:a16="http://schemas.microsoft.com/office/drawing/2014/main" id="{CF6E8F8B-EFF1-8BE5-531B-11D2F646C39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659695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rtiary Image Breaker Slide (Green)">
    <p:spTree>
      <p:nvGrpSpPr>
        <p:cNvPr id="1" name=""/>
        <p:cNvGrpSpPr/>
        <p:nvPr/>
      </p:nvGrpSpPr>
      <p:grpSpPr>
        <a:xfrm>
          <a:off x="0" y="0"/>
          <a:ext cx="0" cy="0"/>
          <a:chOff x="0" y="0"/>
          <a:chExt cx="0" cy="0"/>
        </a:xfrm>
      </p:grpSpPr>
      <p:pic>
        <p:nvPicPr>
          <p:cNvPr id="5" name="Picture 4" descr="A landscape with wind turbines&#10;&#10;Description automatically generated">
            <a:extLst>
              <a:ext uri="{FF2B5EF4-FFF2-40B4-BE49-F238E27FC236}">
                <a16:creationId xmlns:a16="http://schemas.microsoft.com/office/drawing/2014/main" id="{80230456-1E1D-9882-953C-735C1650D9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89"/>
            <a:ext cx="12191999" cy="6859389"/>
          </a:xfrm>
          <a:prstGeom prst="rect">
            <a:avLst/>
          </a:prstGeom>
        </p:spPr>
      </p:pic>
      <p:sp>
        <p:nvSpPr>
          <p:cNvPr id="2" name="Rectangle 1">
            <a:extLst>
              <a:ext uri="{FF2B5EF4-FFF2-40B4-BE49-F238E27FC236}">
                <a16:creationId xmlns:a16="http://schemas.microsoft.com/office/drawing/2014/main" id="{25D03570-DB34-2024-B384-8606A528FC2A}"/>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6" name="Title 1">
            <a:extLst>
              <a:ext uri="{FF2B5EF4-FFF2-40B4-BE49-F238E27FC236}">
                <a16:creationId xmlns:a16="http://schemas.microsoft.com/office/drawing/2014/main" id="{59E7D018-B171-94AC-7AB0-6D4A778AF143}"/>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7" name="Subtitle 2">
            <a:extLst>
              <a:ext uri="{FF2B5EF4-FFF2-40B4-BE49-F238E27FC236}">
                <a16:creationId xmlns:a16="http://schemas.microsoft.com/office/drawing/2014/main" id="{E204E558-0287-752E-E0C0-41C16261E3E1}"/>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Box 12">
            <a:extLst>
              <a:ext uri="{FF2B5EF4-FFF2-40B4-BE49-F238E27FC236}">
                <a16:creationId xmlns:a16="http://schemas.microsoft.com/office/drawing/2014/main" id="{4EB6BB7C-D587-B2C7-DFFC-E364FFD9D89C}"/>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7776B989-9632-966E-9D46-52E392FACE6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431145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Green">
    <p:bg>
      <p:bgPr>
        <a:solidFill>
          <a:schemeClr val="accent5"/>
        </a:solidFill>
        <a:effectLst/>
      </p:bgPr>
    </p:bg>
    <p:spTree>
      <p:nvGrpSpPr>
        <p:cNvPr id="1" name=""/>
        <p:cNvGrpSpPr/>
        <p:nvPr/>
      </p:nvGrpSpPr>
      <p:grpSpPr>
        <a:xfrm>
          <a:off x="0" y="0"/>
          <a:ext cx="0" cy="0"/>
          <a:chOff x="0" y="0"/>
          <a:chExt cx="0" cy="0"/>
        </a:xfrm>
      </p:grpSpPr>
      <p:pic>
        <p:nvPicPr>
          <p:cNvPr id="2" name="Picture 1" descr="A black background with white dots&#10;&#10;Description automatically generated">
            <a:extLst>
              <a:ext uri="{FF2B5EF4-FFF2-40B4-BE49-F238E27FC236}">
                <a16:creationId xmlns:a16="http://schemas.microsoft.com/office/drawing/2014/main" id="{4C9BF871-1C7B-3808-FD75-784CB7BA9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a:p>
        </p:txBody>
      </p:sp>
      <p:sp>
        <p:nvSpPr>
          <p:cNvPr id="10" name="Title 1">
            <a:extLst>
              <a:ext uri="{FF2B5EF4-FFF2-40B4-BE49-F238E27FC236}">
                <a16:creationId xmlns:a16="http://schemas.microsoft.com/office/drawing/2014/main" id="{2207C220-E592-CD43-BF11-9B33F731AC01}"/>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1" name="Text Placeholder 12">
            <a:extLst>
              <a:ext uri="{FF2B5EF4-FFF2-40B4-BE49-F238E27FC236}">
                <a16:creationId xmlns:a16="http://schemas.microsoft.com/office/drawing/2014/main" id="{38887E76-4EAB-217B-9905-5F41F80D1AB5}"/>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2ED519D1-4CCA-277C-E47A-2C77401C2A94}"/>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51A00439-5CC6-1C5A-00EC-8D4C6105E95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4270388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Green">
    <p:spTree>
      <p:nvGrpSpPr>
        <p:cNvPr id="1" name=""/>
        <p:cNvGrpSpPr/>
        <p:nvPr/>
      </p:nvGrpSpPr>
      <p:grpSpPr>
        <a:xfrm>
          <a:off x="0" y="0"/>
          <a:ext cx="0" cy="0"/>
          <a:chOff x="0" y="0"/>
          <a:chExt cx="0" cy="0"/>
        </a:xfrm>
      </p:grpSpPr>
      <p:pic>
        <p:nvPicPr>
          <p:cNvPr id="4" name="Picture 3" descr="A green circle on a green background&#10;&#10;Description automatically generated">
            <a:extLst>
              <a:ext uri="{FF2B5EF4-FFF2-40B4-BE49-F238E27FC236}">
                <a16:creationId xmlns:a16="http://schemas.microsoft.com/office/drawing/2014/main" id="{20C745BF-A6FE-9C89-A1A9-53C92188F4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2" y="1077687"/>
            <a:ext cx="5458727"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EE90123E-ED9B-5C86-2BDD-C6716D248A35}"/>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612CD634-720B-22FB-D616-C76601F5BDB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1582145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rtiary Breaker slide - Orange">
    <p:bg>
      <p:bgPr>
        <a:solidFill>
          <a:schemeClr val="tx2"/>
        </a:solidFill>
        <a:effectLst/>
      </p:bgPr>
    </p:bg>
    <p:spTree>
      <p:nvGrpSpPr>
        <p:cNvPr id="1" name=""/>
        <p:cNvGrpSpPr/>
        <p:nvPr/>
      </p:nvGrpSpPr>
      <p:grpSpPr>
        <a:xfrm>
          <a:off x="0" y="0"/>
          <a:ext cx="0" cy="0"/>
          <a:chOff x="0" y="0"/>
          <a:chExt cx="0" cy="0"/>
        </a:xfrm>
      </p:grpSpPr>
      <p:pic>
        <p:nvPicPr>
          <p:cNvPr id="8" name="Picture 7" descr="A red and orange background with white dots&#10;&#10;Description automatically generated">
            <a:extLst>
              <a:ext uri="{FF2B5EF4-FFF2-40B4-BE49-F238E27FC236}">
                <a16:creationId xmlns:a16="http://schemas.microsoft.com/office/drawing/2014/main" id="{3A206F06-1DC8-DB27-CD61-EA425EBFA406}"/>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E0565349-94A5-B4CE-810A-617DD67F0633}"/>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6" name="Subtitle 2">
            <a:extLst>
              <a:ext uri="{FF2B5EF4-FFF2-40B4-BE49-F238E27FC236}">
                <a16:creationId xmlns:a16="http://schemas.microsoft.com/office/drawing/2014/main" id="{3EFE08E9-6261-DAF2-2875-EDFD62D93E5C}"/>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extBox 6">
            <a:extLst>
              <a:ext uri="{FF2B5EF4-FFF2-40B4-BE49-F238E27FC236}">
                <a16:creationId xmlns:a16="http://schemas.microsoft.com/office/drawing/2014/main" id="{58ECB0C5-3372-8899-E0C4-BAA7FF3C995D}"/>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E4AC9B01-BBC9-948B-802D-496ECF26B66E}"/>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1929857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rtiary Image Breaker Slide (Orange)">
    <p:spTree>
      <p:nvGrpSpPr>
        <p:cNvPr id="1" name=""/>
        <p:cNvGrpSpPr/>
        <p:nvPr/>
      </p:nvGrpSpPr>
      <p:grpSpPr>
        <a:xfrm>
          <a:off x="0" y="0"/>
          <a:ext cx="0" cy="0"/>
          <a:chOff x="0" y="0"/>
          <a:chExt cx="0" cy="0"/>
        </a:xfrm>
      </p:grpSpPr>
      <p:pic>
        <p:nvPicPr>
          <p:cNvPr id="5" name="Picture 4" descr="Men standing in a room with a window&#10;&#10;Description automatically generated">
            <a:extLst>
              <a:ext uri="{FF2B5EF4-FFF2-40B4-BE49-F238E27FC236}">
                <a16:creationId xmlns:a16="http://schemas.microsoft.com/office/drawing/2014/main" id="{7E5940D1-7D44-F002-B80B-1547B0BB3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BE9E21-7697-D9F7-4B4C-A0A1BB7C8E9C}"/>
              </a:ext>
            </a:extLst>
          </p:cNvPr>
          <p:cNvSpPr/>
          <p:nvPr userDrawn="1"/>
        </p:nvSpPr>
        <p:spPr>
          <a:xfrm>
            <a:off x="0" y="0"/>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yellow circles on a black background&#10;&#10;Description automatically generated">
            <a:extLst>
              <a:ext uri="{FF2B5EF4-FFF2-40B4-BE49-F238E27FC236}">
                <a16:creationId xmlns:a16="http://schemas.microsoft.com/office/drawing/2014/main" id="{00C307F2-82C7-4AE4-F7EA-9DBAC43E819A}"/>
              </a:ext>
            </a:extLst>
          </p:cNvPr>
          <p:cNvPicPr>
            <a:picLocks noChangeAspect="1"/>
          </p:cNvPicPr>
          <p:nvPr userDrawn="1"/>
        </p:nvPicPr>
        <p:blipFill>
          <a:blip r:embed="rId3"/>
          <a:stretch>
            <a:fillRect/>
          </a:stretch>
        </p:blipFill>
        <p:spPr>
          <a:xfrm>
            <a:off x="2467"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extBox 6">
            <a:extLst>
              <a:ext uri="{FF2B5EF4-FFF2-40B4-BE49-F238E27FC236}">
                <a16:creationId xmlns:a16="http://schemas.microsoft.com/office/drawing/2014/main" id="{B8CABF5A-754E-8920-0F75-178EB04F4065}"/>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476F9B93-B63E-213D-E4D7-F5497F46DC5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871831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Orange">
    <p:bg>
      <p:bgPr>
        <a:solidFill>
          <a:schemeClr val="accent6"/>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a:p>
        </p:txBody>
      </p:sp>
      <p:pic>
        <p:nvPicPr>
          <p:cNvPr id="2" name="Picture 1" descr="A black background with white dots&#10;&#10;Description automatically generated">
            <a:extLst>
              <a:ext uri="{FF2B5EF4-FFF2-40B4-BE49-F238E27FC236}">
                <a16:creationId xmlns:a16="http://schemas.microsoft.com/office/drawing/2014/main" id="{50800B55-4735-AD9F-0549-68B2C0540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86A7EF4-7D16-83B4-DDCB-016341778631}"/>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1" name="Text Placeholder 12">
            <a:extLst>
              <a:ext uri="{FF2B5EF4-FFF2-40B4-BE49-F238E27FC236}">
                <a16:creationId xmlns:a16="http://schemas.microsoft.com/office/drawing/2014/main" id="{9DC703E9-13B3-B7EB-69E3-5F8ADF1ECA56}"/>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F71C6992-F80A-F269-66D6-6535B74E506E}"/>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1D4205CA-D724-DCB8-624A-C93E9CB0F73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3671502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lnSpc>
                <a:spcPct val="100000"/>
              </a:lnSpc>
              <a:defRPr sz="4400" b="1" i="0">
                <a:solidFill>
                  <a:schemeClr val="bg1"/>
                </a:solidFill>
                <a:latin typeface="+mj-lt"/>
                <a:cs typeface="Poppins" panose="00000500000000000000" pitchFamily="2" charset="0"/>
              </a:defRPr>
            </a:lvl1pPr>
          </a:lstStyle>
          <a:p>
            <a:r>
              <a:rPr lang="en-US"/>
              <a:t>Click to edit Master title style</a:t>
            </a:r>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838302"/>
          </a:xfrm>
        </p:spPr>
        <p:txBody>
          <a:bodyPr>
            <a:normAutofit/>
          </a:bodyPr>
          <a:lstStyle>
            <a:lvl1pPr marL="0" indent="0" algn="l">
              <a:lnSpc>
                <a:spcPct val="100000"/>
              </a:lnSpc>
              <a:buNone/>
              <a:defRPr sz="2400" b="0" i="0">
                <a:solidFill>
                  <a:schemeClr val="bg1"/>
                </a:solidFill>
                <a:latin typeface="+mj-lt"/>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Box 12">
            <a:extLst>
              <a:ext uri="{FF2B5EF4-FFF2-40B4-BE49-F238E27FC236}">
                <a16:creationId xmlns:a16="http://schemas.microsoft.com/office/drawing/2014/main" id="{8CE7D7CF-C797-0730-D6E9-1DA5A9C6DB9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Public</a:t>
            </a:r>
          </a:p>
        </p:txBody>
      </p:sp>
    </p:spTree>
    <p:extLst>
      <p:ext uri="{BB962C8B-B14F-4D97-AF65-F5344CB8AC3E}">
        <p14:creationId xmlns:p14="http://schemas.microsoft.com/office/powerpoint/2010/main" val="3532655862"/>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 Orange">
    <p:spTree>
      <p:nvGrpSpPr>
        <p:cNvPr id="1" name=""/>
        <p:cNvGrpSpPr/>
        <p:nvPr/>
      </p:nvGrpSpPr>
      <p:grpSpPr>
        <a:xfrm>
          <a:off x="0" y="0"/>
          <a:ext cx="0" cy="0"/>
          <a:chOff x="0" y="0"/>
          <a:chExt cx="0" cy="0"/>
        </a:xfrm>
      </p:grpSpPr>
      <p:pic>
        <p:nvPicPr>
          <p:cNvPr id="4" name="Picture 3" descr="A yellow and orange circle&#10;&#10;Description automatically generated">
            <a:extLst>
              <a:ext uri="{FF2B5EF4-FFF2-40B4-BE49-F238E27FC236}">
                <a16:creationId xmlns:a16="http://schemas.microsoft.com/office/drawing/2014/main" id="{08760D1E-DF65-35B5-8609-7AA3EC598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148672"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Box 1">
            <a:extLst>
              <a:ext uri="{FF2B5EF4-FFF2-40B4-BE49-F238E27FC236}">
                <a16:creationId xmlns:a16="http://schemas.microsoft.com/office/drawing/2014/main" id="{E37B0077-E4FB-DB68-32EB-70E5BFA02DD2}"/>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821EC10A-443B-78A4-9438-F5285F49C5E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2322686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84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lnSpc>
                <a:spcPct val="100000"/>
              </a:lnSpc>
              <a:defRPr b="1" i="0">
                <a:solidFill>
                  <a:schemeClr val="accent1"/>
                </a:solidFill>
                <a:latin typeface="+mj-lt"/>
                <a:cs typeface="Poppins" panose="00000500000000000000" pitchFamily="2" charset="0"/>
              </a:defRPr>
            </a:lvl1pPr>
          </a:lstStyle>
          <a:p>
            <a:r>
              <a:rPr lang="en-US"/>
              <a:t>Click to edit Master title style</a:t>
            </a:r>
            <a:endParaRPr lang="en-GB"/>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lnSpc>
                <a:spcPct val="100000"/>
              </a:lnSpc>
              <a:buClr>
                <a:schemeClr val="accent1"/>
              </a:buClr>
              <a:buFont typeface="+mj-lt"/>
              <a:buAutoNum type="arabicPeriod"/>
              <a:defRPr sz="2000" b="0" i="0">
                <a:solidFill>
                  <a:schemeClr val="bg1"/>
                </a:solidFill>
                <a:latin typeface="+mj-lt"/>
              </a:defRPr>
            </a:lvl1pPr>
            <a:lvl2pPr marL="914400" indent="-457200">
              <a:lnSpc>
                <a:spcPct val="100000"/>
              </a:lnSpc>
              <a:buClr>
                <a:schemeClr val="accent1"/>
              </a:buClr>
              <a:buFont typeface="+mj-lt"/>
              <a:buAutoNum type="arabicPeriod"/>
              <a:defRPr sz="1400" b="0" i="0">
                <a:solidFill>
                  <a:schemeClr val="bg1"/>
                </a:solidFill>
                <a:latin typeface="+mj-lt"/>
              </a:defRPr>
            </a:lvl2pPr>
            <a:lvl3pPr marL="1371600" indent="-457200">
              <a:lnSpc>
                <a:spcPct val="100000"/>
              </a:lnSpc>
              <a:buClr>
                <a:schemeClr val="accent1"/>
              </a:buClr>
              <a:buFont typeface="+mj-lt"/>
              <a:buAutoNum type="arabicPeriod"/>
              <a:defRPr sz="1400" b="0" i="0">
                <a:solidFill>
                  <a:schemeClr val="bg1"/>
                </a:solidFill>
                <a:latin typeface="+mj-lt"/>
              </a:defRPr>
            </a:lvl3pPr>
            <a:lvl4pPr marL="1714500" indent="-342900">
              <a:lnSpc>
                <a:spcPct val="100000"/>
              </a:lnSpc>
              <a:buClr>
                <a:schemeClr val="accent1"/>
              </a:buClr>
              <a:buFont typeface="+mj-lt"/>
              <a:buAutoNum type="arabicPeriod"/>
              <a:defRPr sz="1400" b="0" i="0">
                <a:solidFill>
                  <a:schemeClr val="bg1"/>
                </a:solidFill>
                <a:latin typeface="+mj-lt"/>
              </a:defRPr>
            </a:lvl4pPr>
            <a:lvl5pPr marL="2171700" indent="-342900">
              <a:lnSpc>
                <a:spcPct val="100000"/>
              </a:lnSpc>
              <a:buClr>
                <a:schemeClr val="accent1"/>
              </a:buClr>
              <a:buFont typeface="+mj-lt"/>
              <a:buAutoNum type="arabicPeriod"/>
              <a:defRPr sz="1400" b="0" i="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F013E0C3-A748-7D68-BE91-F314B5D2289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mj-lt"/>
              </a:rPr>
              <a:t>Public</a:t>
            </a:r>
          </a:p>
        </p:txBody>
      </p:sp>
    </p:spTree>
    <p:extLst>
      <p:ext uri="{BB962C8B-B14F-4D97-AF65-F5344CB8AC3E}">
        <p14:creationId xmlns:p14="http://schemas.microsoft.com/office/powerpoint/2010/main" val="3345398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95"/>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lnSpc>
                <a:spcPct val="100000"/>
              </a:lnSpc>
              <a:defRPr b="1" i="0">
                <a:solidFill>
                  <a:schemeClr val="accent1"/>
                </a:solidFill>
                <a:latin typeface="+mj-lt"/>
                <a:cs typeface="Poppins" panose="000005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8"/>
          </a:xfrm>
        </p:spPr>
        <p:txBody>
          <a:bodyPr/>
          <a:lstStyle>
            <a:lvl1pPr marL="514350" indent="-514350">
              <a:lnSpc>
                <a:spcPct val="100000"/>
              </a:lnSpc>
              <a:buFont typeface="+mj-lt"/>
              <a:buAutoNum type="arabicPeriod"/>
              <a:defRPr b="0" i="0">
                <a:latin typeface="+mj-lt"/>
              </a:defRPr>
            </a:lvl1pPr>
            <a:lvl2pPr marL="914400" indent="-457200">
              <a:lnSpc>
                <a:spcPct val="100000"/>
              </a:lnSpc>
              <a:buFont typeface="+mj-lt"/>
              <a:buAutoNum type="arabicPeriod"/>
              <a:defRPr b="0" i="0">
                <a:latin typeface="+mj-lt"/>
              </a:defRPr>
            </a:lvl2pPr>
            <a:lvl3pPr marL="1371600" indent="-457200">
              <a:lnSpc>
                <a:spcPct val="100000"/>
              </a:lnSpc>
              <a:buFont typeface="+mj-lt"/>
              <a:buAutoNum type="arabicPeriod"/>
              <a:defRPr b="0" i="0">
                <a:latin typeface="+mj-lt"/>
              </a:defRPr>
            </a:lvl3pPr>
            <a:lvl4pPr marL="1714500" indent="-342900">
              <a:lnSpc>
                <a:spcPct val="100000"/>
              </a:lnSpc>
              <a:buFont typeface="+mj-lt"/>
              <a:buAutoNum type="arabicPeriod"/>
              <a:defRPr b="0" i="0">
                <a:latin typeface="+mj-lt"/>
              </a:defRPr>
            </a:lvl4pPr>
            <a:lvl5pPr marL="2171700" indent="-342900">
              <a:lnSpc>
                <a:spcPct val="100000"/>
              </a:lnSpc>
              <a:buFont typeface="+mj-lt"/>
              <a:buAutoNum type="arabicPeriod"/>
              <a:defRPr b="0" i="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79101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lnSpc>
                <a:spcPct val="100000"/>
              </a:lnSpc>
              <a:defRPr b="1" i="0">
                <a:solidFill>
                  <a:schemeClr val="accent1"/>
                </a:solidFill>
                <a:latin typeface="+mj-lt"/>
                <a:cs typeface="Poppins" panose="00000500000000000000" pitchFamily="2"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lnSpc>
                <a:spcPct val="100000"/>
              </a:lnSpc>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lnSpc>
                <a:spcPct val="100000"/>
              </a:lnSpc>
              <a:buNone/>
              <a:defRPr sz="1800" b="0" i="0">
                <a:latin typeface="+mj-lt"/>
              </a:defRPr>
            </a:lvl1pPr>
          </a:lstStyle>
          <a:p>
            <a:pPr lvl="0"/>
            <a:r>
              <a:rPr lang="en-US"/>
              <a:t>Click to edit Master text styles</a:t>
            </a:r>
          </a:p>
        </p:txBody>
      </p:sp>
    </p:spTree>
    <p:extLst>
      <p:ext uri="{BB962C8B-B14F-4D97-AF65-F5344CB8AC3E}">
        <p14:creationId xmlns:p14="http://schemas.microsoft.com/office/powerpoint/2010/main" val="518914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bg1"/>
                </a:solidFill>
                <a:latin typeface="+mj-lt"/>
                <a:cs typeface="Poppins" panose="00000500000000000000" pitchFamily="2"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lnSpc>
                <a:spcPct val="100000"/>
              </a:lnSpc>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4" name="TextBox 3">
            <a:extLst>
              <a:ext uri="{FF2B5EF4-FFF2-40B4-BE49-F238E27FC236}">
                <a16:creationId xmlns:a16="http://schemas.microsoft.com/office/drawing/2014/main" id="{E8D4C74B-144E-7E2B-4291-551B406C7D8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Public</a:t>
            </a:r>
          </a:p>
        </p:txBody>
      </p:sp>
    </p:spTree>
    <p:extLst>
      <p:ext uri="{BB962C8B-B14F-4D97-AF65-F5344CB8AC3E}">
        <p14:creationId xmlns:p14="http://schemas.microsoft.com/office/powerpoint/2010/main" val="33430411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accent1"/>
                </a:solidFill>
                <a:latin typeface="+mj-lt"/>
                <a:cs typeface="Poppins" panose="00000500000000000000" pitchFamily="2"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lnSpc>
                <a:spcPct val="100000"/>
              </a:lnSpc>
              <a:buNone/>
              <a:defRPr sz="1800" b="0"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Tree>
    <p:extLst>
      <p:ext uri="{BB962C8B-B14F-4D97-AF65-F5344CB8AC3E}">
        <p14:creationId xmlns:p14="http://schemas.microsoft.com/office/powerpoint/2010/main" val="29358292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lnSpc>
                <a:spcPct val="100000"/>
              </a:lnSpc>
              <a:buNone/>
              <a:defRPr sz="1800" b="0" i="0">
                <a:latin typeface="Poppins" panose="00000500000000000000" pitchFamily="2" charset="0"/>
              </a:defRPr>
            </a:lvl1pPr>
          </a:lstStyle>
          <a:p>
            <a:pPr lvl="0"/>
            <a:r>
              <a:rPr lang="en-US"/>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lnSpc>
                <a:spcPct val="100000"/>
              </a:lnSpc>
              <a:buNone/>
              <a:defRPr sz="1800" b="0" i="0">
                <a:latin typeface="Poppins" panose="00000500000000000000" pitchFamily="2" charset="0"/>
              </a:defRPr>
            </a:lvl1pPr>
          </a:lstStyle>
          <a:p>
            <a:pPr lvl="0"/>
            <a:r>
              <a:rPr lang="en-US"/>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
        <p:nvSpPr>
          <p:cNvPr id="7" name="TextBox 6">
            <a:extLst>
              <a:ext uri="{FF2B5EF4-FFF2-40B4-BE49-F238E27FC236}">
                <a16:creationId xmlns:a16="http://schemas.microsoft.com/office/drawing/2014/main" id="{694906BF-78B9-810A-C6ED-E1A8EB4F8E8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Public</a:t>
            </a:r>
          </a:p>
        </p:txBody>
      </p:sp>
    </p:spTree>
    <p:extLst>
      <p:ext uri="{BB962C8B-B14F-4D97-AF65-F5344CB8AC3E}">
        <p14:creationId xmlns:p14="http://schemas.microsoft.com/office/powerpoint/2010/main" val="39407430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tx2"/>
                </a:solidFill>
                <a:latin typeface="Poppins" panose="00000500000000000000" pitchFamily="2" charset="0"/>
                <a:cs typeface="Poppins" panose="00000500000000000000" pitchFamily="2" charset="0"/>
              </a:rPr>
              <a:t>‹#›</a:t>
            </a:fld>
            <a:endParaRPr lang="en-GB" sz="2000" b="0" i="0" noProof="0">
              <a:solidFill>
                <a:schemeClr val="tx2"/>
              </a:solidFill>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mj-lt"/>
              </a:rPr>
              <a:t>Public</a:t>
            </a:r>
          </a:p>
        </p:txBody>
      </p:sp>
    </p:spTree>
    <p:extLst>
      <p:ext uri="{BB962C8B-B14F-4D97-AF65-F5344CB8AC3E}">
        <p14:creationId xmlns:p14="http://schemas.microsoft.com/office/powerpoint/2010/main" val="369104009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84" r:id="rId3"/>
    <p:sldLayoutId id="2147483676" r:id="rId4"/>
    <p:sldLayoutId id="2147483650" r:id="rId5"/>
    <p:sldLayoutId id="2147483651" r:id="rId6"/>
    <p:sldLayoutId id="2147483678" r:id="rId7"/>
    <p:sldLayoutId id="2147483679" r:id="rId8"/>
    <p:sldLayoutId id="2147483680" r:id="rId9"/>
    <p:sldLayoutId id="2147483652" r:id="rId10"/>
    <p:sldLayoutId id="2147483653" r:id="rId11"/>
    <p:sldLayoutId id="2147483654" r:id="rId12"/>
    <p:sldLayoutId id="2147483666" r:id="rId13"/>
    <p:sldLayoutId id="2147483673" r:id="rId14"/>
    <p:sldLayoutId id="2147483681" r:id="rId15"/>
    <p:sldLayoutId id="2147483655" r:id="rId16"/>
    <p:sldLayoutId id="2147483677" r:id="rId17"/>
    <p:sldLayoutId id="2147483656" r:id="rId18"/>
    <p:sldLayoutId id="2147483667" r:id="rId19"/>
    <p:sldLayoutId id="2147483672" r:id="rId20"/>
    <p:sldLayoutId id="2147483660" r:id="rId21"/>
    <p:sldLayoutId id="2147483663" r:id="rId22"/>
    <p:sldLayoutId id="2147483668" r:id="rId23"/>
    <p:sldLayoutId id="2147483682" r:id="rId24"/>
    <p:sldLayoutId id="2147483661" r:id="rId25"/>
    <p:sldLayoutId id="2147483664" r:id="rId26"/>
    <p:sldLayoutId id="2147483669" r:id="rId27"/>
    <p:sldLayoutId id="2147483670" r:id="rId28"/>
    <p:sldLayoutId id="2147483662" r:id="rId29"/>
    <p:sldLayoutId id="2147483665" r:id="rId30"/>
    <p:sldLayoutId id="2147483685" r:id="rId31"/>
  </p:sldLayoutIdLst>
  <p:txStyles>
    <p:titleStyle>
      <a:lvl1pPr algn="l" defTabSz="914400" rtl="0" eaLnBrk="1" latinLnBrk="0" hangingPunct="1">
        <a:lnSpc>
          <a:spcPct val="100000"/>
        </a:lnSpc>
        <a:spcBef>
          <a:spcPct val="0"/>
        </a:spcBef>
        <a:buNone/>
        <a:defRPr sz="4400" b="1" i="0" kern="1200">
          <a:solidFill>
            <a:schemeClr val="tx1"/>
          </a:solidFill>
          <a:latin typeface="+mj-lt"/>
          <a:ea typeface="+mj-ea"/>
          <a:cs typeface="Poppins" panose="00000500000000000000" pitchFamily="2"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neso.energy/industry-information/balancing-services/network-services-procurement/stability-network-services-procurement"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hyperlink" Target="https://www.neso.energy/data-portal/system-inertia" TargetMode="External"/><Relationship Id="rId4" Type="http://schemas.openxmlformats.org/officeDocument/2006/relationships/hyperlink" Target="https://www.neso.energy/industry-information/balancing-services/stability-market/mid-term-y-1-stability-marke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bmrs.elexon.co.uk/api-documentation/endpoint/balancing/bid-offer"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neso.energy/data-portal/eac-auction-results"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neso.energy/data-portal/historic-demand-data"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https://www.neso.energy/publications/future-energy-scenarios-fe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bmrs.elexon.co.uk/remit"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hyperlink" Target="https://transparency.entsoe.eu/outage-domain/r2/unavailabilityInTransmissionGrid/show"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neso.energy/publications/electricity-ten-year-statement-etys/etys-documents-and-appendices"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hyperlink" Target="https://www.neso.energy/industry-information/codes/security-and-quality-supply-standard-sqss/frequency-risk-and-control-report-frcr"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mailto:box.sqss@nationalenergyso.com"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mailto:Hazem.Karbouj@uk.nationalenergyso.com"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4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4.png"/><Relationship Id="rId5" Type="http://schemas.openxmlformats.org/officeDocument/2006/relationships/slideLayout" Target="../slideLayouts/slideLayout31.xml"/><Relationship Id="rId4" Type="http://schemas.openxmlformats.org/officeDocument/2006/relationships/tags" Target="../tags/tag17.xml"/></Relationships>
</file>

<file path=ppt/slides/_rels/slide3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20.xml"/><Relationship Id="rId7" Type="http://schemas.openxmlformats.org/officeDocument/2006/relationships/image" Target="../media/image34.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31.xml"/><Relationship Id="rId5" Type="http://schemas.openxmlformats.org/officeDocument/2006/relationships/tags" Target="../tags/tag22.xml"/><Relationship Id="rId4" Type="http://schemas.openxmlformats.org/officeDocument/2006/relationships/tags" Target="../tags/tag21.xml"/></Relationships>
</file>

<file path=ppt/slides/_rels/slide3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25.xml"/><Relationship Id="rId7" Type="http://schemas.openxmlformats.org/officeDocument/2006/relationships/image" Target="../media/image34.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31.xml"/><Relationship Id="rId5" Type="http://schemas.openxmlformats.org/officeDocument/2006/relationships/tags" Target="../tags/tag27.xml"/><Relationship Id="rId4" Type="http://schemas.openxmlformats.org/officeDocument/2006/relationships/tags" Target="../tags/tag26.xml"/></Relationships>
</file>

<file path=ppt/slides/_rels/slide3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30.xml"/><Relationship Id="rId7" Type="http://schemas.openxmlformats.org/officeDocument/2006/relationships/image" Target="../media/image34.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31.xml"/><Relationship Id="rId5" Type="http://schemas.openxmlformats.org/officeDocument/2006/relationships/tags" Target="../tags/tag32.xml"/><Relationship Id="rId4" Type="http://schemas.openxmlformats.org/officeDocument/2006/relationships/tags" Target="../tags/tag31.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46.png"/><Relationship Id="rId5" Type="http://schemas.openxmlformats.org/officeDocument/2006/relationships/image" Target="../media/image34.png"/><Relationship Id="rId4"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35.png"/><Relationship Id="rId4" Type="http://schemas.openxmlformats.org/officeDocument/2006/relationships/tags" Target="../tags/tag5.xml"/><Relationship Id="rId9" Type="http://schemas.openxmlformats.org/officeDocument/2006/relationships/image" Target="../media/image34.png"/></Relationships>
</file>

<file path=ppt/slides/_rels/slide40.xml.rels><?xml version="1.0" encoding="UTF-8" standalone="yes"?>
<Relationships xmlns="http://schemas.openxmlformats.org/package/2006/relationships"><Relationship Id="rId3" Type="http://schemas.openxmlformats.org/officeDocument/2006/relationships/hyperlink" Target="https://www.neso.energy/document/185856/download" TargetMode="External"/><Relationship Id="rId2" Type="http://schemas.openxmlformats.org/officeDocument/2006/relationships/notesSlide" Target="../notesSlides/notesSlide34.xml"/><Relationship Id="rId1" Type="http://schemas.openxmlformats.org/officeDocument/2006/relationships/slideLayout" Target="../slideLayouts/slideLayout17.xml"/><Relationship Id="rId5" Type="http://schemas.openxmlformats.org/officeDocument/2006/relationships/hyperlink" Target="mailto:box.sqss@nationalenergyso.com" TargetMode="External"/><Relationship Id="rId4" Type="http://schemas.openxmlformats.org/officeDocument/2006/relationships/hyperlink" Target="https://www.neso.energy/industry-information/codes/security-and-quality-supply-standard-sqss/frequency-risk-and-control-report-frc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eso.energy/industry-information/codes/security-and-quality-supply-standard-sqss/frequency-risk-and-control-report-frcr"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events.teams.microsoft.com/event/0a787c6a-1058-43e4-beed-1efbae6ca148@f98a6a53-25f3-4212-901c-c7787fcd3495"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eso.energy/industry-information/codes/security-and-quality-supply-standard-sqss/frequency-risk-and-control-report-frcr"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hyperlink" Target="https://www.neso.energy/industry-information/codes/security-and-quality-supply-standard-sqss/frequency-risk-and-control-report-frcr"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E72A62-834B-91D1-5B4D-1B1ADF5B69FA}"/>
              </a:ext>
            </a:extLst>
          </p:cNvPr>
          <p:cNvSpPr>
            <a:spLocks noGrp="1"/>
          </p:cNvSpPr>
          <p:nvPr>
            <p:ph type="ctrTitle"/>
          </p:nvPr>
        </p:nvSpPr>
        <p:spPr>
          <a:xfrm>
            <a:off x="397436" y="817225"/>
            <a:ext cx="9314122" cy="2356899"/>
          </a:xfrm>
        </p:spPr>
        <p:txBody>
          <a:bodyPr>
            <a:noAutofit/>
          </a:bodyPr>
          <a:lstStyle/>
          <a:p>
            <a:r>
              <a:rPr lang="en-GB" sz="3600">
                <a:effectLst>
                  <a:outerShdw blurRad="38100" dist="38100" dir="2700000" algn="tl">
                    <a:srgbClr val="000000">
                      <a:alpha val="43137"/>
                    </a:srgbClr>
                  </a:outerShdw>
                </a:effectLst>
              </a:rPr>
              <a:t>Frequency Risk and </a:t>
            </a:r>
            <a:br>
              <a:rPr lang="en-GB" sz="3600">
                <a:effectLst>
                  <a:outerShdw blurRad="38100" dist="38100" dir="2700000" algn="tl">
                    <a:srgbClr val="000000">
                      <a:alpha val="43137"/>
                    </a:srgbClr>
                  </a:outerShdw>
                </a:effectLst>
              </a:rPr>
            </a:br>
            <a:r>
              <a:rPr lang="en-GB" sz="3600">
                <a:effectLst>
                  <a:outerShdw blurRad="38100" dist="38100" dir="2700000" algn="tl">
                    <a:srgbClr val="000000">
                      <a:alpha val="43137"/>
                    </a:srgbClr>
                  </a:outerShdw>
                </a:effectLst>
              </a:rPr>
              <a:t>Control Report (FRCR) 2025</a:t>
            </a:r>
            <a:br>
              <a:rPr lang="en-GB" sz="3600">
                <a:effectLst>
                  <a:outerShdw blurRad="38100" dist="38100" dir="2700000" algn="tl">
                    <a:srgbClr val="000000">
                      <a:alpha val="43137"/>
                    </a:srgbClr>
                  </a:outerShdw>
                </a:effectLst>
              </a:rPr>
            </a:br>
            <a:br>
              <a:rPr lang="en-GB" sz="3600">
                <a:effectLst>
                  <a:outerShdw blurRad="38100" dist="38100" dir="2700000" algn="tl">
                    <a:srgbClr val="000000">
                      <a:alpha val="43137"/>
                    </a:srgbClr>
                  </a:outerShdw>
                </a:effectLst>
              </a:rPr>
            </a:br>
            <a:r>
              <a:rPr lang="en-GB" sz="3600">
                <a:effectLst>
                  <a:outerShdw blurRad="38100" dist="38100" dir="2700000" algn="tl">
                    <a:srgbClr val="000000">
                      <a:alpha val="43137"/>
                    </a:srgbClr>
                  </a:outerShdw>
                </a:effectLst>
              </a:rPr>
              <a:t>Webinar – 2: Model and Data</a:t>
            </a:r>
            <a:endParaRPr lang="en-GB" sz="3600"/>
          </a:p>
        </p:txBody>
      </p:sp>
      <p:sp>
        <p:nvSpPr>
          <p:cNvPr id="2" name="Subtitle 4">
            <a:extLst>
              <a:ext uri="{FF2B5EF4-FFF2-40B4-BE49-F238E27FC236}">
                <a16:creationId xmlns:a16="http://schemas.microsoft.com/office/drawing/2014/main" id="{389D8022-9AC2-7248-9C67-D00F04D0BF2E}"/>
              </a:ext>
            </a:extLst>
          </p:cNvPr>
          <p:cNvSpPr>
            <a:spLocks noGrp="1"/>
          </p:cNvSpPr>
          <p:nvPr>
            <p:ph type="subTitle" idx="1"/>
          </p:nvPr>
        </p:nvSpPr>
        <p:spPr>
          <a:xfrm>
            <a:off x="532944" y="5168490"/>
            <a:ext cx="4335618" cy="477927"/>
          </a:xfrm>
        </p:spPr>
        <p:txBody>
          <a:bodyPr>
            <a:normAutofit/>
          </a:bodyPr>
          <a:lstStyle/>
          <a:p>
            <a:r>
              <a:rPr lang="en-GB" b="1">
                <a:effectLst>
                  <a:outerShdw blurRad="38100" dist="38100" dir="2700000" algn="tl">
                    <a:srgbClr val="000000">
                      <a:alpha val="43137"/>
                    </a:srgbClr>
                  </a:outerShdw>
                </a:effectLst>
              </a:rPr>
              <a:t>11 December 2024</a:t>
            </a:r>
          </a:p>
        </p:txBody>
      </p:sp>
      <p:sp>
        <p:nvSpPr>
          <p:cNvPr id="3" name="Title 1">
            <a:extLst>
              <a:ext uri="{FF2B5EF4-FFF2-40B4-BE49-F238E27FC236}">
                <a16:creationId xmlns:a16="http://schemas.microsoft.com/office/drawing/2014/main" id="{143A9365-1941-57BF-6FFF-37BBE757B428}"/>
              </a:ext>
            </a:extLst>
          </p:cNvPr>
          <p:cNvSpPr txBox="1">
            <a:spLocks/>
          </p:cNvSpPr>
          <p:nvPr/>
        </p:nvSpPr>
        <p:spPr>
          <a:xfrm>
            <a:off x="10149695" y="97696"/>
            <a:ext cx="2042305"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bg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Slido</a:t>
            </a:r>
            <a:r>
              <a:rPr lang="en-GB" sz="1600" b="1">
                <a:solidFill>
                  <a:schemeClr val="bg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 code #FRCR</a:t>
            </a:r>
          </a:p>
        </p:txBody>
      </p:sp>
    </p:spTree>
    <p:extLst>
      <p:ext uri="{BB962C8B-B14F-4D97-AF65-F5344CB8AC3E}">
        <p14:creationId xmlns:p14="http://schemas.microsoft.com/office/powerpoint/2010/main" val="1859008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B8575C3-33FF-7491-8CC8-9EF983F5816D}"/>
              </a:ext>
            </a:extLst>
          </p:cNvPr>
          <p:cNvGrpSpPr/>
          <p:nvPr/>
        </p:nvGrpSpPr>
        <p:grpSpPr>
          <a:xfrm>
            <a:off x="2269635" y="2979884"/>
            <a:ext cx="1336194" cy="953670"/>
            <a:chOff x="2269635" y="2979884"/>
            <a:chExt cx="1336194" cy="953670"/>
          </a:xfrm>
        </p:grpSpPr>
        <p:sp>
          <p:nvSpPr>
            <p:cNvPr id="122" name="Flowchart: Data 121">
              <a:extLst>
                <a:ext uri="{FF2B5EF4-FFF2-40B4-BE49-F238E27FC236}">
                  <a16:creationId xmlns:a16="http://schemas.microsoft.com/office/drawing/2014/main" id="{C577CD29-51D1-3138-0F08-ECD0987C3CC5}"/>
                </a:ext>
              </a:extLst>
            </p:cNvPr>
            <p:cNvSpPr/>
            <p:nvPr/>
          </p:nvSpPr>
          <p:spPr>
            <a:xfrm>
              <a:off x="2269635" y="2979884"/>
              <a:ext cx="1336194" cy="402891"/>
            </a:xfrm>
            <a:prstGeom prst="flowChartInputOutput">
              <a:avLst/>
            </a:prstGeom>
            <a:solidFill>
              <a:schemeClr val="tx2">
                <a:lumMod val="75000"/>
                <a:lumOff val="25000"/>
              </a:schemeClr>
            </a:solidFill>
            <a:ln>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BMU + VS Profile</a:t>
              </a:r>
            </a:p>
          </p:txBody>
        </p:sp>
        <p:sp>
          <p:nvSpPr>
            <p:cNvPr id="14" name="Flowchart: Data 13">
              <a:extLst>
                <a:ext uri="{FF2B5EF4-FFF2-40B4-BE49-F238E27FC236}">
                  <a16:creationId xmlns:a16="http://schemas.microsoft.com/office/drawing/2014/main" id="{F773A619-BEE5-15AA-F4BE-A035B2584BEC}"/>
                </a:ext>
              </a:extLst>
            </p:cNvPr>
            <p:cNvSpPr/>
            <p:nvPr/>
          </p:nvSpPr>
          <p:spPr>
            <a:xfrm>
              <a:off x="2269635" y="3494832"/>
              <a:ext cx="1336194" cy="438722"/>
            </a:xfrm>
            <a:prstGeom prst="flowChartInputOutpu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Simul-</a:t>
              </a:r>
            </a:p>
            <a:p>
              <a:pPr algn="ctr"/>
              <a:r>
                <a:rPr lang="en-GB" sz="1000" b="1" err="1"/>
                <a:t>taneous</a:t>
              </a:r>
              <a:r>
                <a:rPr lang="en-GB" sz="1000" b="1"/>
                <a:t> profile</a:t>
              </a:r>
            </a:p>
          </p:txBody>
        </p:sp>
      </p:grpSp>
      <p:sp>
        <p:nvSpPr>
          <p:cNvPr id="5" name="Title 22">
            <a:extLst>
              <a:ext uri="{FF2B5EF4-FFF2-40B4-BE49-F238E27FC236}">
                <a16:creationId xmlns:a16="http://schemas.microsoft.com/office/drawing/2014/main" id="{E0C19120-AEFF-EE89-A6C0-BBF044141686}"/>
              </a:ext>
            </a:extLst>
          </p:cNvPr>
          <p:cNvSpPr txBox="1">
            <a:spLocks/>
          </p:cNvSpPr>
          <p:nvPr/>
        </p:nvSpPr>
        <p:spPr>
          <a:xfrm>
            <a:off x="614724" y="373027"/>
            <a:ext cx="10515600" cy="768534"/>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Model in Details</a:t>
            </a: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grpSp>
        <p:nvGrpSpPr>
          <p:cNvPr id="102" name="Group 101">
            <a:extLst>
              <a:ext uri="{FF2B5EF4-FFF2-40B4-BE49-F238E27FC236}">
                <a16:creationId xmlns:a16="http://schemas.microsoft.com/office/drawing/2014/main" id="{E633C5A5-3A2C-DB3A-CCF9-DB0A2C897F76}"/>
              </a:ext>
            </a:extLst>
          </p:cNvPr>
          <p:cNvGrpSpPr/>
          <p:nvPr/>
        </p:nvGrpSpPr>
        <p:grpSpPr>
          <a:xfrm>
            <a:off x="2113127" y="1588920"/>
            <a:ext cx="9571066" cy="795000"/>
            <a:chOff x="2122652" y="1350795"/>
            <a:chExt cx="9571066" cy="795000"/>
          </a:xfrm>
        </p:grpSpPr>
        <p:sp>
          <p:nvSpPr>
            <p:cNvPr id="2" name="Flowchart: Data 1">
              <a:extLst>
                <a:ext uri="{FF2B5EF4-FFF2-40B4-BE49-F238E27FC236}">
                  <a16:creationId xmlns:a16="http://schemas.microsoft.com/office/drawing/2014/main" id="{9DF92223-6100-12CF-6B5D-921336486BBB}"/>
                </a:ext>
              </a:extLst>
            </p:cNvPr>
            <p:cNvSpPr/>
            <p:nvPr/>
          </p:nvSpPr>
          <p:spPr>
            <a:xfrm>
              <a:off x="2122652" y="1391155"/>
              <a:ext cx="1665890" cy="714280"/>
            </a:xfrm>
            <a:prstGeom prst="flowChartInputOutp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Input Data</a:t>
              </a:r>
            </a:p>
          </p:txBody>
        </p:sp>
        <p:grpSp>
          <p:nvGrpSpPr>
            <p:cNvPr id="54" name="Group 53">
              <a:extLst>
                <a:ext uri="{FF2B5EF4-FFF2-40B4-BE49-F238E27FC236}">
                  <a16:creationId xmlns:a16="http://schemas.microsoft.com/office/drawing/2014/main" id="{AEA4693D-8DFE-956F-110B-3CAF360F8054}"/>
                </a:ext>
              </a:extLst>
            </p:cNvPr>
            <p:cNvGrpSpPr/>
            <p:nvPr/>
          </p:nvGrpSpPr>
          <p:grpSpPr>
            <a:xfrm>
              <a:off x="4162933" y="1350795"/>
              <a:ext cx="2548906" cy="795000"/>
              <a:chOff x="4162933" y="1350795"/>
              <a:chExt cx="2548906" cy="795000"/>
            </a:xfrm>
          </p:grpSpPr>
          <p:sp>
            <p:nvSpPr>
              <p:cNvPr id="9" name="Rectangle 8">
                <a:extLst>
                  <a:ext uri="{FF2B5EF4-FFF2-40B4-BE49-F238E27FC236}">
                    <a16:creationId xmlns:a16="http://schemas.microsoft.com/office/drawing/2014/main" id="{17A7B833-D723-BEB8-DE45-B7BDA69102C0}"/>
                  </a:ext>
                </a:extLst>
              </p:cNvPr>
              <p:cNvSpPr/>
              <p:nvPr/>
            </p:nvSpPr>
            <p:spPr>
              <a:xfrm>
                <a:off x="4651812" y="1350795"/>
                <a:ext cx="2060027" cy="795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Process / Module</a:t>
                </a:r>
              </a:p>
            </p:txBody>
          </p:sp>
          <p:sp>
            <p:nvSpPr>
              <p:cNvPr id="51" name="Arrow: Right 50">
                <a:extLst>
                  <a:ext uri="{FF2B5EF4-FFF2-40B4-BE49-F238E27FC236}">
                    <a16:creationId xmlns:a16="http://schemas.microsoft.com/office/drawing/2014/main" id="{774E875E-642B-FF66-5729-85912448D315}"/>
                  </a:ext>
                </a:extLst>
              </p:cNvPr>
              <p:cNvSpPr/>
              <p:nvPr/>
            </p:nvSpPr>
            <p:spPr>
              <a:xfrm>
                <a:off x="4162933" y="1642888"/>
                <a:ext cx="333375"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B69D44C8-A57D-0D48-C842-0820708115E4}"/>
                </a:ext>
              </a:extLst>
            </p:cNvPr>
            <p:cNvGrpSpPr/>
            <p:nvPr/>
          </p:nvGrpSpPr>
          <p:grpSpPr>
            <a:xfrm>
              <a:off x="6894329" y="1417565"/>
              <a:ext cx="1884140" cy="696673"/>
              <a:chOff x="6894329" y="1417565"/>
              <a:chExt cx="1884140" cy="696673"/>
            </a:xfrm>
          </p:grpSpPr>
          <p:sp>
            <p:nvSpPr>
              <p:cNvPr id="31" name="Oval 30">
                <a:extLst>
                  <a:ext uri="{FF2B5EF4-FFF2-40B4-BE49-F238E27FC236}">
                    <a16:creationId xmlns:a16="http://schemas.microsoft.com/office/drawing/2014/main" id="{64749005-25BD-2C12-454B-CC3AD46BFCA2}"/>
                  </a:ext>
                </a:extLst>
              </p:cNvPr>
              <p:cNvSpPr/>
              <p:nvPr/>
            </p:nvSpPr>
            <p:spPr>
              <a:xfrm>
                <a:off x="7410194" y="1417565"/>
                <a:ext cx="1368275" cy="6966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Interim Output</a:t>
                </a:r>
              </a:p>
            </p:txBody>
          </p:sp>
          <p:sp>
            <p:nvSpPr>
              <p:cNvPr id="52" name="Arrow: Right 51">
                <a:extLst>
                  <a:ext uri="{FF2B5EF4-FFF2-40B4-BE49-F238E27FC236}">
                    <a16:creationId xmlns:a16="http://schemas.microsoft.com/office/drawing/2014/main" id="{3E644603-D0A4-6C05-DECD-BFE10EA55FA4}"/>
                  </a:ext>
                </a:extLst>
              </p:cNvPr>
              <p:cNvSpPr/>
              <p:nvPr/>
            </p:nvSpPr>
            <p:spPr>
              <a:xfrm>
                <a:off x="6894329" y="1642887"/>
                <a:ext cx="333375"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 55">
              <a:extLst>
                <a:ext uri="{FF2B5EF4-FFF2-40B4-BE49-F238E27FC236}">
                  <a16:creationId xmlns:a16="http://schemas.microsoft.com/office/drawing/2014/main" id="{E47EA48B-66FD-EFE3-D1F2-24DB4C0932FF}"/>
                </a:ext>
              </a:extLst>
            </p:cNvPr>
            <p:cNvGrpSpPr/>
            <p:nvPr/>
          </p:nvGrpSpPr>
          <p:grpSpPr>
            <a:xfrm>
              <a:off x="9538949" y="1423697"/>
              <a:ext cx="2154769" cy="714280"/>
              <a:chOff x="9072224" y="1385597"/>
              <a:chExt cx="2154769" cy="714280"/>
            </a:xfrm>
          </p:grpSpPr>
          <p:grpSp>
            <p:nvGrpSpPr>
              <p:cNvPr id="13" name="Group 12">
                <a:extLst>
                  <a:ext uri="{FF2B5EF4-FFF2-40B4-BE49-F238E27FC236}">
                    <a16:creationId xmlns:a16="http://schemas.microsoft.com/office/drawing/2014/main" id="{9C72DAEF-1077-9F4D-B2E0-AD5AF1528C69}"/>
                  </a:ext>
                </a:extLst>
              </p:cNvPr>
              <p:cNvGrpSpPr/>
              <p:nvPr/>
            </p:nvGrpSpPr>
            <p:grpSpPr>
              <a:xfrm>
                <a:off x="9561103" y="1385597"/>
                <a:ext cx="1665890" cy="714280"/>
                <a:chOff x="9002665" y="2289786"/>
                <a:chExt cx="1665890" cy="714280"/>
              </a:xfrm>
            </p:grpSpPr>
            <p:sp>
              <p:nvSpPr>
                <p:cNvPr id="10" name="Flowchart: Data 9">
                  <a:extLst>
                    <a:ext uri="{FF2B5EF4-FFF2-40B4-BE49-F238E27FC236}">
                      <a16:creationId xmlns:a16="http://schemas.microsoft.com/office/drawing/2014/main" id="{99A64602-EF8C-CBBF-66FA-BE2AEAD76EA1}"/>
                    </a:ext>
                  </a:extLst>
                </p:cNvPr>
                <p:cNvSpPr/>
                <p:nvPr/>
              </p:nvSpPr>
              <p:spPr>
                <a:xfrm>
                  <a:off x="9002665" y="2289786"/>
                  <a:ext cx="1665890" cy="714280"/>
                </a:xfrm>
                <a:prstGeom prst="flowChartInputOutput">
                  <a:avLst/>
                </a:prstGeom>
                <a:scene3d>
                  <a:camera prst="orthographicFront">
                    <a:rot lat="0" lon="108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0D22F68-DA3E-2C47-90CA-45B4512BF3BA}"/>
                    </a:ext>
                  </a:extLst>
                </p:cNvPr>
                <p:cNvSpPr txBox="1"/>
                <p:nvPr/>
              </p:nvSpPr>
              <p:spPr>
                <a:xfrm>
                  <a:off x="9300848" y="2462837"/>
                  <a:ext cx="1069525" cy="369332"/>
                </a:xfrm>
                <a:prstGeom prst="rect">
                  <a:avLst/>
                </a:prstGeom>
                <a:noFill/>
              </p:spPr>
              <p:txBody>
                <a:bodyPr wrap="none" rtlCol="0">
                  <a:spAutoFit/>
                </a:bodyPr>
                <a:lstStyle/>
                <a:p>
                  <a:pPr algn="ctr"/>
                  <a:r>
                    <a:rPr lang="en-GB" b="1">
                      <a:solidFill>
                        <a:schemeClr val="bg1"/>
                      </a:solidFill>
                    </a:rPr>
                    <a:t>Output </a:t>
                  </a:r>
                </a:p>
              </p:txBody>
            </p:sp>
          </p:grpSp>
          <p:sp>
            <p:nvSpPr>
              <p:cNvPr id="53" name="Arrow: Right 52">
                <a:extLst>
                  <a:ext uri="{FF2B5EF4-FFF2-40B4-BE49-F238E27FC236}">
                    <a16:creationId xmlns:a16="http://schemas.microsoft.com/office/drawing/2014/main" id="{5D4C43C1-AC77-AF53-4F3A-46EDE25CEE16}"/>
                  </a:ext>
                </a:extLst>
              </p:cNvPr>
              <p:cNvSpPr/>
              <p:nvPr/>
            </p:nvSpPr>
            <p:spPr>
              <a:xfrm>
                <a:off x="9072224" y="1642887"/>
                <a:ext cx="333375"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42" name="TextBox 141">
            <a:extLst>
              <a:ext uri="{FF2B5EF4-FFF2-40B4-BE49-F238E27FC236}">
                <a16:creationId xmlns:a16="http://schemas.microsoft.com/office/drawing/2014/main" id="{500E1162-D0B0-8AC1-BF7C-9855C6CC6CDB}"/>
              </a:ext>
            </a:extLst>
          </p:cNvPr>
          <p:cNvSpPr txBox="1"/>
          <p:nvPr/>
        </p:nvSpPr>
        <p:spPr>
          <a:xfrm>
            <a:off x="721292" y="1072314"/>
            <a:ext cx="9198352" cy="461665"/>
          </a:xfrm>
          <a:prstGeom prst="rect">
            <a:avLst/>
          </a:prstGeom>
          <a:noFill/>
        </p:spPr>
        <p:txBody>
          <a:bodyPr wrap="none" rtlCol="0">
            <a:spAutoFit/>
          </a:bodyPr>
          <a:lstStyle/>
          <a:p>
            <a:pPr marL="285750" indent="-285750">
              <a:buFont typeface="Arial" panose="020B0604020202020204" pitchFamily="34" charset="0"/>
              <a:buChar char="•"/>
            </a:pPr>
            <a:r>
              <a:rPr lang="en-GB" sz="2400" b="1">
                <a:solidFill>
                  <a:schemeClr val="tx2"/>
                </a:solidFill>
              </a:rPr>
              <a:t>Baseline Policy – Calculate Overall system residual risk</a:t>
            </a:r>
          </a:p>
        </p:txBody>
      </p:sp>
      <p:grpSp>
        <p:nvGrpSpPr>
          <p:cNvPr id="66" name="Group 65">
            <a:extLst>
              <a:ext uri="{FF2B5EF4-FFF2-40B4-BE49-F238E27FC236}">
                <a16:creationId xmlns:a16="http://schemas.microsoft.com/office/drawing/2014/main" id="{3C24B89F-3700-C56A-59BC-FBD91F9E0679}"/>
              </a:ext>
            </a:extLst>
          </p:cNvPr>
          <p:cNvGrpSpPr/>
          <p:nvPr/>
        </p:nvGrpSpPr>
        <p:grpSpPr>
          <a:xfrm>
            <a:off x="-32187" y="5998225"/>
            <a:ext cx="3715187" cy="686235"/>
            <a:chOff x="-32187" y="5998225"/>
            <a:chExt cx="3715187" cy="686235"/>
          </a:xfrm>
        </p:grpSpPr>
        <p:sp>
          <p:nvSpPr>
            <p:cNvPr id="151" name="Flowchart: Data 150">
              <a:extLst>
                <a:ext uri="{FF2B5EF4-FFF2-40B4-BE49-F238E27FC236}">
                  <a16:creationId xmlns:a16="http://schemas.microsoft.com/office/drawing/2014/main" id="{BCFBA5A4-862B-EDC0-7621-735D7ECB0650}"/>
                </a:ext>
              </a:extLst>
            </p:cNvPr>
            <p:cNvSpPr/>
            <p:nvPr/>
          </p:nvSpPr>
          <p:spPr>
            <a:xfrm>
              <a:off x="2093304" y="6121175"/>
              <a:ext cx="1532547" cy="448877"/>
            </a:xfrm>
            <a:prstGeom prst="flowChartInputOutpu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a:t>Event Probability</a:t>
              </a:r>
            </a:p>
          </p:txBody>
        </p:sp>
        <p:sp>
          <p:nvSpPr>
            <p:cNvPr id="152" name="TextBox 151">
              <a:extLst>
                <a:ext uri="{FF2B5EF4-FFF2-40B4-BE49-F238E27FC236}">
                  <a16:creationId xmlns:a16="http://schemas.microsoft.com/office/drawing/2014/main" id="{C77FC90F-9164-C0A1-6ED5-DD215B9921ED}"/>
                </a:ext>
              </a:extLst>
            </p:cNvPr>
            <p:cNvSpPr txBox="1"/>
            <p:nvPr/>
          </p:nvSpPr>
          <p:spPr>
            <a:xfrm>
              <a:off x="-32187" y="5998225"/>
              <a:ext cx="1487908" cy="646331"/>
            </a:xfrm>
            <a:prstGeom prst="rect">
              <a:avLst/>
            </a:prstGeom>
            <a:noFill/>
          </p:spPr>
          <p:txBody>
            <a:bodyPr wrap="none" rtlCol="0">
              <a:spAutoFit/>
            </a:bodyPr>
            <a:lstStyle/>
            <a:p>
              <a:pPr algn="ctr"/>
              <a:r>
                <a:rPr lang="en-GB" b="1">
                  <a:solidFill>
                    <a:schemeClr val="accent2">
                      <a:lumMod val="50000"/>
                    </a:schemeClr>
                  </a:solidFill>
                </a:rPr>
                <a:t>Historical</a:t>
              </a:r>
            </a:p>
            <a:p>
              <a:pPr algn="ctr"/>
              <a:r>
                <a:rPr lang="en-GB" b="1">
                  <a:solidFill>
                    <a:schemeClr val="accent2">
                      <a:lumMod val="50000"/>
                    </a:schemeClr>
                  </a:solidFill>
                </a:rPr>
                <a:t>Probability</a:t>
              </a:r>
            </a:p>
          </p:txBody>
        </p:sp>
        <p:sp>
          <p:nvSpPr>
            <p:cNvPr id="150" name="Rectangle 149">
              <a:extLst>
                <a:ext uri="{FF2B5EF4-FFF2-40B4-BE49-F238E27FC236}">
                  <a16:creationId xmlns:a16="http://schemas.microsoft.com/office/drawing/2014/main" id="{99C0B063-3069-0FF1-1E30-936705028477}"/>
                </a:ext>
              </a:extLst>
            </p:cNvPr>
            <p:cNvSpPr/>
            <p:nvPr/>
          </p:nvSpPr>
          <p:spPr>
            <a:xfrm>
              <a:off x="2051231" y="6038129"/>
              <a:ext cx="1631769" cy="646331"/>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1" name="Group 90">
            <a:extLst>
              <a:ext uri="{FF2B5EF4-FFF2-40B4-BE49-F238E27FC236}">
                <a16:creationId xmlns:a16="http://schemas.microsoft.com/office/drawing/2014/main" id="{6D9F3594-88E5-8E31-8E42-0023B1BC111B}"/>
              </a:ext>
            </a:extLst>
          </p:cNvPr>
          <p:cNvGrpSpPr/>
          <p:nvPr/>
        </p:nvGrpSpPr>
        <p:grpSpPr>
          <a:xfrm>
            <a:off x="43574" y="2448625"/>
            <a:ext cx="11678085" cy="3485450"/>
            <a:chOff x="43574" y="2448625"/>
            <a:chExt cx="11678085" cy="3485450"/>
          </a:xfrm>
        </p:grpSpPr>
        <p:sp>
          <p:nvSpPr>
            <p:cNvPr id="3" name="Arrow: Right 2">
              <a:extLst>
                <a:ext uri="{FF2B5EF4-FFF2-40B4-BE49-F238E27FC236}">
                  <a16:creationId xmlns:a16="http://schemas.microsoft.com/office/drawing/2014/main" id="{1AB30823-EF0B-2DE8-703A-B37C00C09BC7}"/>
                </a:ext>
              </a:extLst>
            </p:cNvPr>
            <p:cNvSpPr/>
            <p:nvPr/>
          </p:nvSpPr>
          <p:spPr>
            <a:xfrm rot="2847621">
              <a:off x="3401458" y="3019326"/>
              <a:ext cx="1459127" cy="317725"/>
            </a:xfrm>
            <a:prstGeom prst="rightArrow">
              <a:avLst/>
            </a:prstGeom>
            <a:solidFill>
              <a:srgbClr val="3F0731"/>
            </a:solidFill>
            <a:ln>
              <a:solidFill>
                <a:srgbClr val="3F07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Arrow: Right 67">
              <a:extLst>
                <a:ext uri="{FF2B5EF4-FFF2-40B4-BE49-F238E27FC236}">
                  <a16:creationId xmlns:a16="http://schemas.microsoft.com/office/drawing/2014/main" id="{864BB133-BFDB-AE55-7A6D-3D68EA699655}"/>
                </a:ext>
              </a:extLst>
            </p:cNvPr>
            <p:cNvSpPr/>
            <p:nvPr/>
          </p:nvSpPr>
          <p:spPr>
            <a:xfrm rot="18441459">
              <a:off x="3120831" y="3250344"/>
              <a:ext cx="1786481" cy="354154"/>
            </a:xfrm>
            <a:prstGeom prst="rightArrow">
              <a:avLst/>
            </a:prstGeom>
            <a:solidFill>
              <a:srgbClr val="3F0731"/>
            </a:solidFill>
            <a:ln>
              <a:solidFill>
                <a:srgbClr val="3F07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lowchart: Data 120">
              <a:extLst>
                <a:ext uri="{FF2B5EF4-FFF2-40B4-BE49-F238E27FC236}">
                  <a16:creationId xmlns:a16="http://schemas.microsoft.com/office/drawing/2014/main" id="{F3030DBD-9DBD-D960-8C02-9051F627A7DC}"/>
                </a:ext>
              </a:extLst>
            </p:cNvPr>
            <p:cNvSpPr/>
            <p:nvPr/>
          </p:nvSpPr>
          <p:spPr>
            <a:xfrm>
              <a:off x="2269635" y="2464938"/>
              <a:ext cx="1336194" cy="402890"/>
            </a:xfrm>
            <a:prstGeom prst="flowChartInputOutpu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t>BMU Profile</a:t>
              </a:r>
            </a:p>
          </p:txBody>
        </p:sp>
        <p:sp>
          <p:nvSpPr>
            <p:cNvPr id="120" name="TextBox 119">
              <a:extLst>
                <a:ext uri="{FF2B5EF4-FFF2-40B4-BE49-F238E27FC236}">
                  <a16:creationId xmlns:a16="http://schemas.microsoft.com/office/drawing/2014/main" id="{84AFBBD6-C8ED-ADE5-31E7-9643643993EC}"/>
                </a:ext>
              </a:extLst>
            </p:cNvPr>
            <p:cNvSpPr txBox="1"/>
            <p:nvPr/>
          </p:nvSpPr>
          <p:spPr>
            <a:xfrm>
              <a:off x="281061" y="2583799"/>
              <a:ext cx="1255723" cy="322664"/>
            </a:xfrm>
            <a:prstGeom prst="rect">
              <a:avLst/>
            </a:prstGeom>
            <a:noFill/>
          </p:spPr>
          <p:txBody>
            <a:bodyPr wrap="none" rtlCol="0">
              <a:spAutoFit/>
            </a:bodyPr>
            <a:lstStyle/>
            <a:p>
              <a:r>
                <a:rPr lang="en-GB" b="1">
                  <a:solidFill>
                    <a:srgbClr val="3F0731"/>
                  </a:solidFill>
                </a:rPr>
                <a:t>Event List</a:t>
              </a:r>
            </a:p>
          </p:txBody>
        </p:sp>
        <p:grpSp>
          <p:nvGrpSpPr>
            <p:cNvPr id="65" name="Group 64">
              <a:extLst>
                <a:ext uri="{FF2B5EF4-FFF2-40B4-BE49-F238E27FC236}">
                  <a16:creationId xmlns:a16="http://schemas.microsoft.com/office/drawing/2014/main" id="{599D7A28-873B-3EC3-D7A1-BE9BA3521256}"/>
                </a:ext>
              </a:extLst>
            </p:cNvPr>
            <p:cNvGrpSpPr/>
            <p:nvPr/>
          </p:nvGrpSpPr>
          <p:grpSpPr>
            <a:xfrm>
              <a:off x="43574" y="4210773"/>
              <a:ext cx="4272147" cy="1723302"/>
              <a:chOff x="43574" y="4210773"/>
              <a:chExt cx="4272147" cy="1723302"/>
            </a:xfrm>
          </p:grpSpPr>
          <p:grpSp>
            <p:nvGrpSpPr>
              <p:cNvPr id="125" name="Group 124">
                <a:extLst>
                  <a:ext uri="{FF2B5EF4-FFF2-40B4-BE49-F238E27FC236}">
                    <a16:creationId xmlns:a16="http://schemas.microsoft.com/office/drawing/2014/main" id="{9504B653-571F-1C07-5C50-F7C5BFF88965}"/>
                  </a:ext>
                </a:extLst>
              </p:cNvPr>
              <p:cNvGrpSpPr/>
              <p:nvPr/>
            </p:nvGrpSpPr>
            <p:grpSpPr>
              <a:xfrm>
                <a:off x="1332076" y="4301496"/>
                <a:ext cx="1465489" cy="1569660"/>
                <a:chOff x="1495952" y="4276279"/>
                <a:chExt cx="1510086" cy="1867716"/>
              </a:xfrm>
            </p:grpSpPr>
            <p:sp>
              <p:nvSpPr>
                <p:cNvPr id="128" name="Flowchart: Data 127">
                  <a:extLst>
                    <a:ext uri="{FF2B5EF4-FFF2-40B4-BE49-F238E27FC236}">
                      <a16:creationId xmlns:a16="http://schemas.microsoft.com/office/drawing/2014/main" id="{A905FFA4-D4CC-E39F-E981-D9E63201C2DD}"/>
                    </a:ext>
                  </a:extLst>
                </p:cNvPr>
                <p:cNvSpPr/>
                <p:nvPr/>
              </p:nvSpPr>
              <p:spPr>
                <a:xfrm>
                  <a:off x="1495952" y="5612505"/>
                  <a:ext cx="1400505" cy="531490"/>
                </a:xfrm>
                <a:prstGeom prst="flowChartInputOutput">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Demand</a:t>
                  </a:r>
                </a:p>
              </p:txBody>
            </p:sp>
            <p:sp>
              <p:nvSpPr>
                <p:cNvPr id="129" name="Flowchart: Data 128">
                  <a:extLst>
                    <a:ext uri="{FF2B5EF4-FFF2-40B4-BE49-F238E27FC236}">
                      <a16:creationId xmlns:a16="http://schemas.microsoft.com/office/drawing/2014/main" id="{5F1F1DF4-5E07-49AA-5771-27CB01E3148B}"/>
                    </a:ext>
                  </a:extLst>
                </p:cNvPr>
                <p:cNvSpPr/>
                <p:nvPr/>
              </p:nvSpPr>
              <p:spPr>
                <a:xfrm>
                  <a:off x="1510371" y="4934030"/>
                  <a:ext cx="1489851" cy="531490"/>
                </a:xfrm>
                <a:prstGeom prst="flowChartInputOutpu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a:t>Pre-fault</a:t>
                  </a:r>
                </a:p>
                <a:p>
                  <a:pPr algn="ctr"/>
                  <a:r>
                    <a:rPr lang="en-GB" sz="800" b="1"/>
                    <a:t>Response, </a:t>
                  </a:r>
                  <a:r>
                    <a:rPr lang="en-GB" sz="800" b="1" err="1"/>
                    <a:t>sFFR</a:t>
                  </a:r>
                  <a:r>
                    <a:rPr lang="en-GB" sz="800" b="1"/>
                    <a:t>, LFSM-O</a:t>
                  </a:r>
                </a:p>
              </p:txBody>
            </p:sp>
            <p:sp>
              <p:nvSpPr>
                <p:cNvPr id="130" name="Flowchart: Data 129">
                  <a:extLst>
                    <a:ext uri="{FF2B5EF4-FFF2-40B4-BE49-F238E27FC236}">
                      <a16:creationId xmlns:a16="http://schemas.microsoft.com/office/drawing/2014/main" id="{C631F578-702E-BE87-0B8B-1F684E3E1C25}"/>
                    </a:ext>
                  </a:extLst>
                </p:cNvPr>
                <p:cNvSpPr/>
                <p:nvPr/>
              </p:nvSpPr>
              <p:spPr>
                <a:xfrm>
                  <a:off x="1516188" y="4276279"/>
                  <a:ext cx="1489850" cy="531490"/>
                </a:xfrm>
                <a:prstGeom prst="flowChartInputOutput">
                  <a:avLst/>
                </a:prstGeom>
                <a:solidFill>
                  <a:srgbClr val="394FE9"/>
                </a:solidFill>
                <a:ln>
                  <a:solidFill>
                    <a:srgbClr val="394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System  Inertia</a:t>
                  </a:r>
                </a:p>
              </p:txBody>
            </p:sp>
          </p:grpSp>
          <p:sp>
            <p:nvSpPr>
              <p:cNvPr id="126" name="Rectangle 125">
                <a:extLst>
                  <a:ext uri="{FF2B5EF4-FFF2-40B4-BE49-F238E27FC236}">
                    <a16:creationId xmlns:a16="http://schemas.microsoft.com/office/drawing/2014/main" id="{B47452B1-E7EE-A8A5-7AA6-BE030BC157EE}"/>
                  </a:ext>
                </a:extLst>
              </p:cNvPr>
              <p:cNvSpPr/>
              <p:nvPr/>
            </p:nvSpPr>
            <p:spPr>
              <a:xfrm>
                <a:off x="1340774" y="4220298"/>
                <a:ext cx="1487908" cy="1713777"/>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TextBox 126">
                <a:extLst>
                  <a:ext uri="{FF2B5EF4-FFF2-40B4-BE49-F238E27FC236}">
                    <a16:creationId xmlns:a16="http://schemas.microsoft.com/office/drawing/2014/main" id="{68B85E7B-C8E9-CEC2-D45F-DB29C1961EB3}"/>
                  </a:ext>
                </a:extLst>
              </p:cNvPr>
              <p:cNvSpPr txBox="1"/>
              <p:nvPr/>
            </p:nvSpPr>
            <p:spPr>
              <a:xfrm>
                <a:off x="43574" y="4869094"/>
                <a:ext cx="1311735" cy="543187"/>
              </a:xfrm>
              <a:prstGeom prst="rect">
                <a:avLst/>
              </a:prstGeom>
              <a:noFill/>
            </p:spPr>
            <p:txBody>
              <a:bodyPr wrap="none" rtlCol="0">
                <a:spAutoFit/>
              </a:bodyPr>
              <a:lstStyle/>
              <a:p>
                <a:pPr algn="ctr"/>
                <a:r>
                  <a:rPr lang="en-GB" b="1">
                    <a:solidFill>
                      <a:srgbClr val="3F0731"/>
                    </a:solidFill>
                  </a:rPr>
                  <a:t>System </a:t>
                </a:r>
              </a:p>
              <a:p>
                <a:pPr algn="ctr"/>
                <a:r>
                  <a:rPr lang="en-GB" b="1">
                    <a:solidFill>
                      <a:srgbClr val="3F0731"/>
                    </a:solidFill>
                  </a:rPr>
                  <a:t>Condition</a:t>
                </a:r>
              </a:p>
            </p:txBody>
          </p:sp>
          <p:sp>
            <p:nvSpPr>
              <p:cNvPr id="136" name="Flowchart: Data 135">
                <a:extLst>
                  <a:ext uri="{FF2B5EF4-FFF2-40B4-BE49-F238E27FC236}">
                    <a16:creationId xmlns:a16="http://schemas.microsoft.com/office/drawing/2014/main" id="{5A5616BC-09B5-0550-DF3C-C75580B52EF6}"/>
                  </a:ext>
                </a:extLst>
              </p:cNvPr>
              <p:cNvSpPr/>
              <p:nvPr/>
            </p:nvSpPr>
            <p:spPr>
              <a:xfrm>
                <a:off x="2927219" y="4835231"/>
                <a:ext cx="1373458" cy="446673"/>
              </a:xfrm>
              <a:prstGeom prst="flowChartInputOutpu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Typical </a:t>
                </a:r>
              </a:p>
              <a:p>
                <a:pPr algn="ctr"/>
                <a:r>
                  <a:rPr lang="en-GB" sz="1000" b="1"/>
                  <a:t>Response  Price</a:t>
                </a:r>
              </a:p>
            </p:txBody>
          </p:sp>
          <p:sp>
            <p:nvSpPr>
              <p:cNvPr id="137" name="Flowchart: Data 136">
                <a:extLst>
                  <a:ext uri="{FF2B5EF4-FFF2-40B4-BE49-F238E27FC236}">
                    <a16:creationId xmlns:a16="http://schemas.microsoft.com/office/drawing/2014/main" id="{4666AF44-CC8C-7F4C-6011-1A5BAA7370E0}"/>
                  </a:ext>
                </a:extLst>
              </p:cNvPr>
              <p:cNvSpPr/>
              <p:nvPr/>
            </p:nvSpPr>
            <p:spPr>
              <a:xfrm>
                <a:off x="2932865" y="4282446"/>
                <a:ext cx="1373458" cy="446673"/>
              </a:xfrm>
              <a:prstGeom prst="flowChartInputOutput">
                <a:avLst/>
              </a:prstGeom>
              <a:solidFill>
                <a:srgbClr val="394FE9"/>
              </a:solidFill>
              <a:ln>
                <a:solidFill>
                  <a:srgbClr val="394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Typical Inertia Price</a:t>
                </a:r>
              </a:p>
            </p:txBody>
          </p:sp>
          <p:sp>
            <p:nvSpPr>
              <p:cNvPr id="138" name="Rectangle 137">
                <a:extLst>
                  <a:ext uri="{FF2B5EF4-FFF2-40B4-BE49-F238E27FC236}">
                    <a16:creationId xmlns:a16="http://schemas.microsoft.com/office/drawing/2014/main" id="{02C58E20-EA61-158A-0FC9-4C1A906D9E1F}"/>
                  </a:ext>
                </a:extLst>
              </p:cNvPr>
              <p:cNvSpPr/>
              <p:nvPr/>
            </p:nvSpPr>
            <p:spPr>
              <a:xfrm>
                <a:off x="2918462" y="4210773"/>
                <a:ext cx="1397259" cy="1712948"/>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Data 10">
                <a:extLst>
                  <a:ext uri="{FF2B5EF4-FFF2-40B4-BE49-F238E27FC236}">
                    <a16:creationId xmlns:a16="http://schemas.microsoft.com/office/drawing/2014/main" id="{ED775C2F-B844-2143-E4DF-728B3513C79B}"/>
                  </a:ext>
                </a:extLst>
              </p:cNvPr>
              <p:cNvSpPr/>
              <p:nvPr/>
            </p:nvSpPr>
            <p:spPr>
              <a:xfrm>
                <a:off x="2946072" y="5409643"/>
                <a:ext cx="1359144" cy="446673"/>
              </a:xfrm>
              <a:prstGeom prst="flowChartInputOutpu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Typical BOA price</a:t>
                </a:r>
              </a:p>
            </p:txBody>
          </p:sp>
        </p:grpSp>
        <p:sp>
          <p:nvSpPr>
            <p:cNvPr id="83" name="Arrow: Right 82">
              <a:extLst>
                <a:ext uri="{FF2B5EF4-FFF2-40B4-BE49-F238E27FC236}">
                  <a16:creationId xmlns:a16="http://schemas.microsoft.com/office/drawing/2014/main" id="{34A5FB6A-29DD-683B-6A08-15BBD0B4845A}"/>
                </a:ext>
              </a:extLst>
            </p:cNvPr>
            <p:cNvSpPr/>
            <p:nvPr/>
          </p:nvSpPr>
          <p:spPr>
            <a:xfrm>
              <a:off x="4387375" y="4858950"/>
              <a:ext cx="2871981" cy="317725"/>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oup 32">
              <a:extLst>
                <a:ext uri="{FF2B5EF4-FFF2-40B4-BE49-F238E27FC236}">
                  <a16:creationId xmlns:a16="http://schemas.microsoft.com/office/drawing/2014/main" id="{114C7374-07F7-BF6B-BCED-9F03A3DD8B93}"/>
                </a:ext>
              </a:extLst>
            </p:cNvPr>
            <p:cNvGrpSpPr/>
            <p:nvPr/>
          </p:nvGrpSpPr>
          <p:grpSpPr>
            <a:xfrm>
              <a:off x="10055769" y="3763929"/>
              <a:ext cx="1665890" cy="714280"/>
              <a:chOff x="8783590" y="2289786"/>
              <a:chExt cx="1665890" cy="714280"/>
            </a:xfrm>
            <a:solidFill>
              <a:schemeClr val="accent2"/>
            </a:solidFill>
          </p:grpSpPr>
          <p:sp>
            <p:nvSpPr>
              <p:cNvPr id="34" name="Flowchart: Data 33">
                <a:extLst>
                  <a:ext uri="{FF2B5EF4-FFF2-40B4-BE49-F238E27FC236}">
                    <a16:creationId xmlns:a16="http://schemas.microsoft.com/office/drawing/2014/main" id="{23B1E3EC-002D-F809-00BC-CACF020516D5}"/>
                  </a:ext>
                </a:extLst>
              </p:cNvPr>
              <p:cNvSpPr/>
              <p:nvPr/>
            </p:nvSpPr>
            <p:spPr>
              <a:xfrm>
                <a:off x="8783590" y="2289786"/>
                <a:ext cx="1665890" cy="714280"/>
              </a:xfrm>
              <a:prstGeom prst="flowChartInputOutput">
                <a:avLst/>
              </a:prstGeom>
              <a:solidFill>
                <a:schemeClr val="bg1">
                  <a:lumMod val="65000"/>
                </a:schemeClr>
              </a:solidFill>
              <a:ln>
                <a:solidFill>
                  <a:schemeClr val="bg1">
                    <a:lumMod val="65000"/>
                  </a:schemeClr>
                </a:solidFill>
              </a:ln>
              <a:scene3d>
                <a:camera prst="orthographicFront">
                  <a:rot lat="0" lon="108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3FD5E2F1-78DA-F851-28FF-CFAEFB0AD012}"/>
                  </a:ext>
                </a:extLst>
              </p:cNvPr>
              <p:cNvSpPr txBox="1"/>
              <p:nvPr/>
            </p:nvSpPr>
            <p:spPr>
              <a:xfrm>
                <a:off x="9141087" y="2377112"/>
                <a:ext cx="950901" cy="584775"/>
              </a:xfrm>
              <a:prstGeom prst="rect">
                <a:avLst/>
              </a:prstGeom>
              <a:noFill/>
              <a:ln>
                <a:noFill/>
              </a:ln>
            </p:spPr>
            <p:txBody>
              <a:bodyPr wrap="none" rtlCol="0">
                <a:spAutoFit/>
              </a:bodyPr>
              <a:lstStyle/>
              <a:p>
                <a:pPr algn="ctr"/>
                <a:r>
                  <a:rPr lang="en-GB" sz="1600" b="1">
                    <a:solidFill>
                      <a:schemeClr val="bg1"/>
                    </a:solidFill>
                  </a:rPr>
                  <a:t>Overall</a:t>
                </a:r>
              </a:p>
              <a:p>
                <a:pPr algn="ctr"/>
                <a:r>
                  <a:rPr lang="en-GB" sz="1600" b="1">
                    <a:solidFill>
                      <a:schemeClr val="bg1"/>
                    </a:solidFill>
                  </a:rPr>
                  <a:t> Cost</a:t>
                </a:r>
              </a:p>
            </p:txBody>
          </p:sp>
        </p:grpSp>
        <p:sp>
          <p:nvSpPr>
            <p:cNvPr id="95" name="Right Brace 94">
              <a:extLst>
                <a:ext uri="{FF2B5EF4-FFF2-40B4-BE49-F238E27FC236}">
                  <a16:creationId xmlns:a16="http://schemas.microsoft.com/office/drawing/2014/main" id="{FEEDFAF9-729A-5166-7995-C009F1C82687}"/>
                </a:ext>
              </a:extLst>
            </p:cNvPr>
            <p:cNvSpPr/>
            <p:nvPr/>
          </p:nvSpPr>
          <p:spPr>
            <a:xfrm>
              <a:off x="8986419" y="2971351"/>
              <a:ext cx="310762" cy="2124587"/>
            </a:xfrm>
            <a:prstGeom prst="rightBrace">
              <a:avLst/>
            </a:prstGeom>
            <a:ln w="76200">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6" name="Arrow: Right 95">
              <a:extLst>
                <a:ext uri="{FF2B5EF4-FFF2-40B4-BE49-F238E27FC236}">
                  <a16:creationId xmlns:a16="http://schemas.microsoft.com/office/drawing/2014/main" id="{D4149B03-3C13-12A8-7ADC-BC4D691012FF}"/>
                </a:ext>
              </a:extLst>
            </p:cNvPr>
            <p:cNvSpPr/>
            <p:nvPr/>
          </p:nvSpPr>
          <p:spPr>
            <a:xfrm>
              <a:off x="9509156" y="3874781"/>
              <a:ext cx="333375" cy="317725"/>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extLst>
                <a:ext uri="{FF2B5EF4-FFF2-40B4-BE49-F238E27FC236}">
                  <a16:creationId xmlns:a16="http://schemas.microsoft.com/office/drawing/2014/main" id="{CC4CBEB8-D48D-1F7A-0218-067DDFE55213}"/>
                </a:ext>
              </a:extLst>
            </p:cNvPr>
            <p:cNvSpPr/>
            <p:nvPr/>
          </p:nvSpPr>
          <p:spPr>
            <a:xfrm>
              <a:off x="6925981" y="2708965"/>
              <a:ext cx="333375" cy="317725"/>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41FEC82A-24C0-3679-C1ED-EA77A7D56795}"/>
                </a:ext>
              </a:extLst>
            </p:cNvPr>
            <p:cNvSpPr/>
            <p:nvPr/>
          </p:nvSpPr>
          <p:spPr>
            <a:xfrm>
              <a:off x="4657455" y="2583799"/>
              <a:ext cx="2060027" cy="573449"/>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Meeting mini  </a:t>
              </a:r>
            </a:p>
            <a:p>
              <a:pPr algn="ctr"/>
              <a:r>
                <a:rPr lang="en-GB" sz="1400" b="1"/>
                <a:t>Inertia Requirement</a:t>
              </a:r>
            </a:p>
          </p:txBody>
        </p:sp>
        <p:sp>
          <p:nvSpPr>
            <p:cNvPr id="36" name="Rectangle 35">
              <a:extLst>
                <a:ext uri="{FF2B5EF4-FFF2-40B4-BE49-F238E27FC236}">
                  <a16:creationId xmlns:a16="http://schemas.microsoft.com/office/drawing/2014/main" id="{2980A54C-8EBF-E3AB-82B8-D908BB2A02DB}"/>
                </a:ext>
              </a:extLst>
            </p:cNvPr>
            <p:cNvSpPr/>
            <p:nvPr/>
          </p:nvSpPr>
          <p:spPr>
            <a:xfrm>
              <a:off x="4670525" y="3554758"/>
              <a:ext cx="2060027" cy="504101"/>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t>Calculate </a:t>
              </a:r>
            </a:p>
            <a:p>
              <a:pPr algn="ctr"/>
              <a:r>
                <a:rPr lang="en-GB" sz="1600" b="1"/>
                <a:t>DC Requirement</a:t>
              </a:r>
            </a:p>
          </p:txBody>
        </p:sp>
        <p:sp>
          <p:nvSpPr>
            <p:cNvPr id="40" name="Arrow: Right 39">
              <a:extLst>
                <a:ext uri="{FF2B5EF4-FFF2-40B4-BE49-F238E27FC236}">
                  <a16:creationId xmlns:a16="http://schemas.microsoft.com/office/drawing/2014/main" id="{650425E5-55EB-D1D5-15D8-5B3136AD5E8C}"/>
                </a:ext>
              </a:extLst>
            </p:cNvPr>
            <p:cNvSpPr/>
            <p:nvPr/>
          </p:nvSpPr>
          <p:spPr>
            <a:xfrm rot="5400000">
              <a:off x="5576197" y="3199681"/>
              <a:ext cx="248679" cy="317725"/>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BB75DF5A-5CDD-1234-E628-D7BA24DB8E19}"/>
                </a:ext>
              </a:extLst>
            </p:cNvPr>
            <p:cNvSpPr/>
            <p:nvPr/>
          </p:nvSpPr>
          <p:spPr>
            <a:xfrm>
              <a:off x="7415975" y="2470730"/>
              <a:ext cx="1381037" cy="696957"/>
            </a:xfrm>
            <a:prstGeom prst="ellipse">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Inertia MW + £</a:t>
              </a:r>
            </a:p>
          </p:txBody>
        </p:sp>
        <p:sp>
          <p:nvSpPr>
            <p:cNvPr id="58" name="Oval 57">
              <a:extLst>
                <a:ext uri="{FF2B5EF4-FFF2-40B4-BE49-F238E27FC236}">
                  <a16:creationId xmlns:a16="http://schemas.microsoft.com/office/drawing/2014/main" id="{37C61320-1DDE-7BBB-2ED2-ED7D8FCAA0E8}"/>
                </a:ext>
              </a:extLst>
            </p:cNvPr>
            <p:cNvSpPr/>
            <p:nvPr/>
          </p:nvSpPr>
          <p:spPr>
            <a:xfrm>
              <a:off x="7413891" y="4616939"/>
              <a:ext cx="1381037" cy="655121"/>
            </a:xfrm>
            <a:prstGeom prst="ellipse">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t>Pre-fault response + </a:t>
              </a:r>
              <a:r>
                <a:rPr lang="en-GB" sz="1100" b="1" err="1"/>
                <a:t>sFFR</a:t>
              </a:r>
              <a:r>
                <a:rPr lang="en-GB" sz="1100" b="1"/>
                <a:t> £</a:t>
              </a:r>
            </a:p>
          </p:txBody>
        </p:sp>
        <p:sp>
          <p:nvSpPr>
            <p:cNvPr id="59" name="Oval 58">
              <a:extLst>
                <a:ext uri="{FF2B5EF4-FFF2-40B4-BE49-F238E27FC236}">
                  <a16:creationId xmlns:a16="http://schemas.microsoft.com/office/drawing/2014/main" id="{021D3A3E-5A0B-BCBD-3CDC-BD52F8D32762}"/>
                </a:ext>
              </a:extLst>
            </p:cNvPr>
            <p:cNvSpPr/>
            <p:nvPr/>
          </p:nvSpPr>
          <p:spPr>
            <a:xfrm>
              <a:off x="7415976" y="3508926"/>
              <a:ext cx="1381036" cy="655121"/>
            </a:xfrm>
            <a:prstGeom prst="ellipse">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DC</a:t>
              </a:r>
            </a:p>
            <a:p>
              <a:pPr algn="ctr"/>
              <a:r>
                <a:rPr lang="en-GB" sz="1400" b="1"/>
                <a:t>MW + £</a:t>
              </a:r>
            </a:p>
          </p:txBody>
        </p:sp>
        <p:sp>
          <p:nvSpPr>
            <p:cNvPr id="62" name="Arrow: Right 61">
              <a:extLst>
                <a:ext uri="{FF2B5EF4-FFF2-40B4-BE49-F238E27FC236}">
                  <a16:creationId xmlns:a16="http://schemas.microsoft.com/office/drawing/2014/main" id="{226C7D03-840A-0CEF-AF3F-4E4B36CB5E7A}"/>
                </a:ext>
              </a:extLst>
            </p:cNvPr>
            <p:cNvSpPr/>
            <p:nvPr/>
          </p:nvSpPr>
          <p:spPr>
            <a:xfrm>
              <a:off x="6925981" y="3738092"/>
              <a:ext cx="333375" cy="317725"/>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 name="Group 91">
            <a:extLst>
              <a:ext uri="{FF2B5EF4-FFF2-40B4-BE49-F238E27FC236}">
                <a16:creationId xmlns:a16="http://schemas.microsoft.com/office/drawing/2014/main" id="{1AFE1DC0-8C3D-FD7C-B3A4-14188995A0BC}"/>
              </a:ext>
            </a:extLst>
          </p:cNvPr>
          <p:cNvGrpSpPr/>
          <p:nvPr/>
        </p:nvGrpSpPr>
        <p:grpSpPr>
          <a:xfrm>
            <a:off x="2075844" y="2376897"/>
            <a:ext cx="9800587" cy="4378466"/>
            <a:chOff x="2075844" y="2376897"/>
            <a:chExt cx="9800587" cy="4378466"/>
          </a:xfrm>
        </p:grpSpPr>
        <p:grpSp>
          <p:nvGrpSpPr>
            <p:cNvPr id="89" name="Group 88">
              <a:extLst>
                <a:ext uri="{FF2B5EF4-FFF2-40B4-BE49-F238E27FC236}">
                  <a16:creationId xmlns:a16="http://schemas.microsoft.com/office/drawing/2014/main" id="{C6F888DD-8E69-84DD-598A-345C8F415BAB}"/>
                </a:ext>
              </a:extLst>
            </p:cNvPr>
            <p:cNvGrpSpPr/>
            <p:nvPr/>
          </p:nvGrpSpPr>
          <p:grpSpPr>
            <a:xfrm>
              <a:off x="4696831" y="5077970"/>
              <a:ext cx="4100759" cy="908441"/>
              <a:chOff x="4696831" y="5077970"/>
              <a:chExt cx="4100759" cy="908441"/>
            </a:xfrm>
          </p:grpSpPr>
          <p:sp>
            <p:nvSpPr>
              <p:cNvPr id="61" name="Oval 60">
                <a:extLst>
                  <a:ext uri="{FF2B5EF4-FFF2-40B4-BE49-F238E27FC236}">
                    <a16:creationId xmlns:a16="http://schemas.microsoft.com/office/drawing/2014/main" id="{4AFA9C84-4BB8-FBCB-99C4-F7E636632A78}"/>
                  </a:ext>
                </a:extLst>
              </p:cNvPr>
              <p:cNvSpPr/>
              <p:nvPr/>
            </p:nvSpPr>
            <p:spPr>
              <a:xfrm>
                <a:off x="7416553" y="5346299"/>
                <a:ext cx="1381037" cy="640112"/>
              </a:xfrm>
              <a:prstGeom prst="ellipse">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BOA MW + £</a:t>
                </a:r>
              </a:p>
            </p:txBody>
          </p:sp>
          <p:grpSp>
            <p:nvGrpSpPr>
              <p:cNvPr id="84" name="Group 83">
                <a:extLst>
                  <a:ext uri="{FF2B5EF4-FFF2-40B4-BE49-F238E27FC236}">
                    <a16:creationId xmlns:a16="http://schemas.microsoft.com/office/drawing/2014/main" id="{DD9D7BDA-FC13-EC77-48F3-669E1639FD92}"/>
                  </a:ext>
                </a:extLst>
              </p:cNvPr>
              <p:cNvGrpSpPr/>
              <p:nvPr/>
            </p:nvGrpSpPr>
            <p:grpSpPr>
              <a:xfrm>
                <a:off x="4696831" y="5077970"/>
                <a:ext cx="2060027" cy="874146"/>
                <a:chOff x="4696831" y="5077970"/>
                <a:chExt cx="2060027" cy="874146"/>
              </a:xfrm>
            </p:grpSpPr>
            <p:sp>
              <p:nvSpPr>
                <p:cNvPr id="42" name="Rectangle 41">
                  <a:extLst>
                    <a:ext uri="{FF2B5EF4-FFF2-40B4-BE49-F238E27FC236}">
                      <a16:creationId xmlns:a16="http://schemas.microsoft.com/office/drawing/2014/main" id="{BA4074D2-2577-F2E0-57CF-116BE993D440}"/>
                    </a:ext>
                  </a:extLst>
                </p:cNvPr>
                <p:cNvSpPr/>
                <p:nvPr/>
              </p:nvSpPr>
              <p:spPr>
                <a:xfrm>
                  <a:off x="4696831" y="5378667"/>
                  <a:ext cx="2060027" cy="573449"/>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Apply BOA control</a:t>
                  </a:r>
                </a:p>
              </p:txBody>
            </p:sp>
            <p:sp>
              <p:nvSpPr>
                <p:cNvPr id="48" name="Arrow: Right 47">
                  <a:extLst>
                    <a:ext uri="{FF2B5EF4-FFF2-40B4-BE49-F238E27FC236}">
                      <a16:creationId xmlns:a16="http://schemas.microsoft.com/office/drawing/2014/main" id="{66392194-D9D1-7F71-6177-0F427961B4B2}"/>
                    </a:ext>
                  </a:extLst>
                </p:cNvPr>
                <p:cNvSpPr/>
                <p:nvPr/>
              </p:nvSpPr>
              <p:spPr>
                <a:xfrm rot="5400000">
                  <a:off x="5576197" y="5043447"/>
                  <a:ext cx="248679" cy="317725"/>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9" name="Rectangle 118">
              <a:extLst>
                <a:ext uri="{FF2B5EF4-FFF2-40B4-BE49-F238E27FC236}">
                  <a16:creationId xmlns:a16="http://schemas.microsoft.com/office/drawing/2014/main" id="{A72B6C0C-0D39-6259-5B21-A6D031F15935}"/>
                </a:ext>
              </a:extLst>
            </p:cNvPr>
            <p:cNvSpPr/>
            <p:nvPr/>
          </p:nvSpPr>
          <p:spPr>
            <a:xfrm>
              <a:off x="2075844" y="2398467"/>
              <a:ext cx="1616682" cy="1713777"/>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AA5D1D8-800C-7963-E34B-769B0E7BDF91}"/>
                </a:ext>
              </a:extLst>
            </p:cNvPr>
            <p:cNvSpPr/>
            <p:nvPr/>
          </p:nvSpPr>
          <p:spPr>
            <a:xfrm>
              <a:off x="9957462" y="3638218"/>
              <a:ext cx="1918969" cy="2944293"/>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4AC2ABE6-1D3C-1DDD-AF02-BE51C41ED2E8}"/>
                </a:ext>
              </a:extLst>
            </p:cNvPr>
            <p:cNvSpPr/>
            <p:nvPr/>
          </p:nvSpPr>
          <p:spPr>
            <a:xfrm>
              <a:off x="4590646" y="2464938"/>
              <a:ext cx="2230959" cy="3568080"/>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9C4D7231-44A6-A9A0-0B00-EBE5EB93487E}"/>
                </a:ext>
              </a:extLst>
            </p:cNvPr>
            <p:cNvSpPr/>
            <p:nvPr/>
          </p:nvSpPr>
          <p:spPr>
            <a:xfrm>
              <a:off x="7307190" y="2376897"/>
              <a:ext cx="1628838" cy="4378466"/>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4" name="Group 73">
            <a:extLst>
              <a:ext uri="{FF2B5EF4-FFF2-40B4-BE49-F238E27FC236}">
                <a16:creationId xmlns:a16="http://schemas.microsoft.com/office/drawing/2014/main" id="{47CE3D10-B364-B3F9-E176-21C65A4FADBD}"/>
              </a:ext>
            </a:extLst>
          </p:cNvPr>
          <p:cNvGrpSpPr/>
          <p:nvPr/>
        </p:nvGrpSpPr>
        <p:grpSpPr>
          <a:xfrm>
            <a:off x="4665916" y="4121225"/>
            <a:ext cx="2060027" cy="840179"/>
            <a:chOff x="4665916" y="4121225"/>
            <a:chExt cx="2060027" cy="840179"/>
          </a:xfrm>
        </p:grpSpPr>
        <p:sp>
          <p:nvSpPr>
            <p:cNvPr id="38" name="Arrow: Right 37">
              <a:extLst>
                <a:ext uri="{FF2B5EF4-FFF2-40B4-BE49-F238E27FC236}">
                  <a16:creationId xmlns:a16="http://schemas.microsoft.com/office/drawing/2014/main" id="{4E794B53-2E7E-55D5-7B01-C31C8C6C3ECD}"/>
                </a:ext>
              </a:extLst>
            </p:cNvPr>
            <p:cNvSpPr/>
            <p:nvPr/>
          </p:nvSpPr>
          <p:spPr>
            <a:xfrm rot="5400000">
              <a:off x="5589849" y="4059978"/>
              <a:ext cx="195231"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AF3FA23E-0AEF-6DE8-04A3-CF0367F6F3C3}"/>
                </a:ext>
              </a:extLst>
            </p:cNvPr>
            <p:cNvSpPr/>
            <p:nvPr/>
          </p:nvSpPr>
          <p:spPr>
            <a:xfrm>
              <a:off x="4665916" y="4343552"/>
              <a:ext cx="2060027" cy="617852"/>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t>Calculate Largest Securable Loss for 48.8, 49.2, 49.5 and 50.5Hz events</a:t>
              </a:r>
            </a:p>
          </p:txBody>
        </p:sp>
      </p:grpSp>
      <p:grpSp>
        <p:nvGrpSpPr>
          <p:cNvPr id="87" name="Group 86">
            <a:extLst>
              <a:ext uri="{FF2B5EF4-FFF2-40B4-BE49-F238E27FC236}">
                <a16:creationId xmlns:a16="http://schemas.microsoft.com/office/drawing/2014/main" id="{D3C54A3F-0C52-3880-0ED4-C011097033D2}"/>
              </a:ext>
            </a:extLst>
          </p:cNvPr>
          <p:cNvGrpSpPr/>
          <p:nvPr/>
        </p:nvGrpSpPr>
        <p:grpSpPr>
          <a:xfrm>
            <a:off x="2349469" y="2890358"/>
            <a:ext cx="4495301" cy="2132285"/>
            <a:chOff x="2349469" y="2890358"/>
            <a:chExt cx="4495301" cy="2132285"/>
          </a:xfrm>
        </p:grpSpPr>
        <p:sp>
          <p:nvSpPr>
            <p:cNvPr id="49" name="Oval 48">
              <a:extLst>
                <a:ext uri="{FF2B5EF4-FFF2-40B4-BE49-F238E27FC236}">
                  <a16:creationId xmlns:a16="http://schemas.microsoft.com/office/drawing/2014/main" id="{71BF3A2B-4816-2439-C1C1-1E758FC364F9}"/>
                </a:ext>
              </a:extLst>
            </p:cNvPr>
            <p:cNvSpPr/>
            <p:nvPr/>
          </p:nvSpPr>
          <p:spPr>
            <a:xfrm>
              <a:off x="4531316" y="4268275"/>
              <a:ext cx="2313454" cy="754368"/>
            </a:xfrm>
            <a:custGeom>
              <a:avLst/>
              <a:gdLst>
                <a:gd name="connsiteX0" fmla="*/ 0 w 2313454"/>
                <a:gd name="connsiteY0" fmla="*/ 377184 h 754368"/>
                <a:gd name="connsiteX1" fmla="*/ 1156727 w 2313454"/>
                <a:gd name="connsiteY1" fmla="*/ 0 h 754368"/>
                <a:gd name="connsiteX2" fmla="*/ 2313454 w 2313454"/>
                <a:gd name="connsiteY2" fmla="*/ 377184 h 754368"/>
                <a:gd name="connsiteX3" fmla="*/ 1156727 w 2313454"/>
                <a:gd name="connsiteY3" fmla="*/ 754368 h 754368"/>
                <a:gd name="connsiteX4" fmla="*/ 0 w 2313454"/>
                <a:gd name="connsiteY4" fmla="*/ 377184 h 754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454" h="754368" extrusionOk="0">
                  <a:moveTo>
                    <a:pt x="0" y="377184"/>
                  </a:moveTo>
                  <a:cubicBezTo>
                    <a:pt x="-69061" y="171825"/>
                    <a:pt x="564157" y="45494"/>
                    <a:pt x="1156727" y="0"/>
                  </a:cubicBezTo>
                  <a:cubicBezTo>
                    <a:pt x="1814738" y="39341"/>
                    <a:pt x="2313682" y="175839"/>
                    <a:pt x="2313454" y="377184"/>
                  </a:cubicBezTo>
                  <a:cubicBezTo>
                    <a:pt x="2281855" y="537823"/>
                    <a:pt x="1844860" y="813963"/>
                    <a:pt x="1156727" y="754368"/>
                  </a:cubicBezTo>
                  <a:cubicBezTo>
                    <a:pt x="530700" y="706699"/>
                    <a:pt x="22403" y="627266"/>
                    <a:pt x="0" y="377184"/>
                  </a:cubicBezTo>
                  <a:close/>
                </a:path>
              </a:pathLst>
            </a:custGeom>
            <a:noFill/>
            <a:ln w="38100">
              <a:solidFill>
                <a:srgbClr val="FF0000"/>
              </a:solidFill>
              <a:prstDash val="sysDash"/>
              <a:extLst>
                <a:ext uri="{C807C97D-BFC1-408E-A445-0C87EB9F89A2}">
                  <ask:lineSketchStyleProps xmlns:ask="http://schemas.microsoft.com/office/drawing/2018/sketchyshapes" sd="2650216993">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8F4C438E-C363-A515-134C-44E43AD3914F}"/>
                </a:ext>
              </a:extLst>
            </p:cNvPr>
            <p:cNvSpPr/>
            <p:nvPr/>
          </p:nvSpPr>
          <p:spPr>
            <a:xfrm>
              <a:off x="2349469" y="2890358"/>
              <a:ext cx="1158902" cy="1099815"/>
            </a:xfrm>
            <a:custGeom>
              <a:avLst/>
              <a:gdLst>
                <a:gd name="connsiteX0" fmla="*/ 0 w 1158902"/>
                <a:gd name="connsiteY0" fmla="*/ 549908 h 1099815"/>
                <a:gd name="connsiteX1" fmla="*/ 579451 w 1158902"/>
                <a:gd name="connsiteY1" fmla="*/ 0 h 1099815"/>
                <a:gd name="connsiteX2" fmla="*/ 1158902 w 1158902"/>
                <a:gd name="connsiteY2" fmla="*/ 549908 h 1099815"/>
                <a:gd name="connsiteX3" fmla="*/ 579451 w 1158902"/>
                <a:gd name="connsiteY3" fmla="*/ 1099816 h 1099815"/>
                <a:gd name="connsiteX4" fmla="*/ 0 w 1158902"/>
                <a:gd name="connsiteY4" fmla="*/ 549908 h 1099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902" h="1099815" extrusionOk="0">
                  <a:moveTo>
                    <a:pt x="0" y="549908"/>
                  </a:moveTo>
                  <a:cubicBezTo>
                    <a:pt x="-54896" y="248550"/>
                    <a:pt x="303595" y="43423"/>
                    <a:pt x="579451" y="0"/>
                  </a:cubicBezTo>
                  <a:cubicBezTo>
                    <a:pt x="904919" y="11177"/>
                    <a:pt x="1159776" y="272868"/>
                    <a:pt x="1158902" y="549908"/>
                  </a:cubicBezTo>
                  <a:cubicBezTo>
                    <a:pt x="1154057" y="846304"/>
                    <a:pt x="938876" y="1147458"/>
                    <a:pt x="579451" y="1099816"/>
                  </a:cubicBezTo>
                  <a:cubicBezTo>
                    <a:pt x="276120" y="1037733"/>
                    <a:pt x="34343" y="917643"/>
                    <a:pt x="0" y="549908"/>
                  </a:cubicBezTo>
                  <a:close/>
                </a:path>
              </a:pathLst>
            </a:custGeom>
            <a:noFill/>
            <a:ln w="38100">
              <a:solidFill>
                <a:srgbClr val="FF0000"/>
              </a:solidFill>
              <a:prstDash val="sysDash"/>
              <a:extLst>
                <a:ext uri="{C807C97D-BFC1-408E-A445-0C87EB9F89A2}">
                  <ask:lineSketchStyleProps xmlns:ask="http://schemas.microsoft.com/office/drawing/2018/sketchyshapes" sd="2650216993">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2" name="Group 81">
            <a:extLst>
              <a:ext uri="{FF2B5EF4-FFF2-40B4-BE49-F238E27FC236}">
                <a16:creationId xmlns:a16="http://schemas.microsoft.com/office/drawing/2014/main" id="{AFFF9803-7BD7-FA87-7058-D037551ED511}"/>
              </a:ext>
            </a:extLst>
          </p:cNvPr>
          <p:cNvGrpSpPr/>
          <p:nvPr/>
        </p:nvGrpSpPr>
        <p:grpSpPr>
          <a:xfrm>
            <a:off x="3779017" y="5785288"/>
            <a:ext cx="7942642" cy="968802"/>
            <a:chOff x="3779017" y="5785288"/>
            <a:chExt cx="7942642" cy="968802"/>
          </a:xfrm>
        </p:grpSpPr>
        <p:sp>
          <p:nvSpPr>
            <p:cNvPr id="21" name="Arrow: Right 20">
              <a:extLst>
                <a:ext uri="{FF2B5EF4-FFF2-40B4-BE49-F238E27FC236}">
                  <a16:creationId xmlns:a16="http://schemas.microsoft.com/office/drawing/2014/main" id="{6457771F-E541-804F-02C1-CA71CDCCFACA}"/>
                </a:ext>
              </a:extLst>
            </p:cNvPr>
            <p:cNvSpPr/>
            <p:nvPr/>
          </p:nvSpPr>
          <p:spPr>
            <a:xfrm>
              <a:off x="9696111" y="6119838"/>
              <a:ext cx="410217"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lowchart: Summing Junction 21">
              <a:extLst>
                <a:ext uri="{FF2B5EF4-FFF2-40B4-BE49-F238E27FC236}">
                  <a16:creationId xmlns:a16="http://schemas.microsoft.com/office/drawing/2014/main" id="{EE7BDA67-F0E9-130F-AEC4-3C0E044D6256}"/>
                </a:ext>
              </a:extLst>
            </p:cNvPr>
            <p:cNvSpPr/>
            <p:nvPr/>
          </p:nvSpPr>
          <p:spPr>
            <a:xfrm>
              <a:off x="9309734" y="6070342"/>
              <a:ext cx="335840" cy="334946"/>
            </a:xfrm>
            <a:prstGeom prst="flowChartSummingJunc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3A0AA1EE-7597-2857-CAD7-61AA48723A7B}"/>
                </a:ext>
              </a:extLst>
            </p:cNvPr>
            <p:cNvSpPr/>
            <p:nvPr/>
          </p:nvSpPr>
          <p:spPr>
            <a:xfrm>
              <a:off x="8902241" y="6129168"/>
              <a:ext cx="410217"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Bent-Up 23">
              <a:extLst>
                <a:ext uri="{FF2B5EF4-FFF2-40B4-BE49-F238E27FC236}">
                  <a16:creationId xmlns:a16="http://schemas.microsoft.com/office/drawing/2014/main" id="{27B138FE-4553-A667-2777-59E5F6D2EA51}"/>
                </a:ext>
              </a:extLst>
            </p:cNvPr>
            <p:cNvSpPr/>
            <p:nvPr/>
          </p:nvSpPr>
          <p:spPr>
            <a:xfrm>
              <a:off x="3779017" y="6376613"/>
              <a:ext cx="5781247" cy="377477"/>
            </a:xfrm>
            <a:prstGeom prst="bentUpArrow">
              <a:avLst>
                <a:gd name="adj1" fmla="val 48354"/>
                <a:gd name="adj2" fmla="val 27696"/>
                <a:gd name="adj3" fmla="val 25000"/>
              </a:avLst>
            </a:prstGeom>
            <a:solidFill>
              <a:srgbClr val="3F0731"/>
            </a:solidFill>
            <a:ln>
              <a:solidFill>
                <a:srgbClr val="3F07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3" name="Group 42">
              <a:extLst>
                <a:ext uri="{FF2B5EF4-FFF2-40B4-BE49-F238E27FC236}">
                  <a16:creationId xmlns:a16="http://schemas.microsoft.com/office/drawing/2014/main" id="{D563907C-B9DF-262D-825C-8872C648164E}"/>
                </a:ext>
              </a:extLst>
            </p:cNvPr>
            <p:cNvGrpSpPr/>
            <p:nvPr/>
          </p:nvGrpSpPr>
          <p:grpSpPr>
            <a:xfrm>
              <a:off x="10055769" y="5785288"/>
              <a:ext cx="1665890" cy="714280"/>
              <a:chOff x="8783590" y="2289786"/>
              <a:chExt cx="1665890" cy="714280"/>
            </a:xfrm>
            <a:solidFill>
              <a:schemeClr val="accent5">
                <a:lumMod val="50000"/>
              </a:schemeClr>
            </a:solidFill>
          </p:grpSpPr>
          <p:sp>
            <p:nvSpPr>
              <p:cNvPr id="44" name="Flowchart: Data 43">
                <a:extLst>
                  <a:ext uri="{FF2B5EF4-FFF2-40B4-BE49-F238E27FC236}">
                    <a16:creationId xmlns:a16="http://schemas.microsoft.com/office/drawing/2014/main" id="{6E483395-D055-ADE7-4139-873F67244B1D}"/>
                  </a:ext>
                </a:extLst>
              </p:cNvPr>
              <p:cNvSpPr/>
              <p:nvPr/>
            </p:nvSpPr>
            <p:spPr>
              <a:xfrm>
                <a:off x="8783590" y="2289786"/>
                <a:ext cx="1665890" cy="714280"/>
              </a:xfrm>
              <a:prstGeom prst="flowChartInputOutput">
                <a:avLst/>
              </a:prstGeom>
              <a:solidFill>
                <a:schemeClr val="accent5">
                  <a:lumMod val="75000"/>
                </a:schemeClr>
              </a:solidFill>
              <a:ln>
                <a:solidFill>
                  <a:schemeClr val="accent5">
                    <a:lumMod val="75000"/>
                  </a:schemeClr>
                </a:solidFill>
              </a:ln>
              <a:scene3d>
                <a:camera prst="orthographicFront">
                  <a:rot lat="0" lon="108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17A549E4-6FD0-BF42-9361-3A206F393AFB}"/>
                  </a:ext>
                </a:extLst>
              </p:cNvPr>
              <p:cNvSpPr txBox="1"/>
              <p:nvPr/>
            </p:nvSpPr>
            <p:spPr>
              <a:xfrm>
                <a:off x="9141087" y="2377112"/>
                <a:ext cx="950901" cy="584775"/>
              </a:xfrm>
              <a:prstGeom prst="rect">
                <a:avLst/>
              </a:prstGeom>
              <a:noFill/>
              <a:ln>
                <a:noFill/>
              </a:ln>
            </p:spPr>
            <p:txBody>
              <a:bodyPr wrap="none" rtlCol="0">
                <a:spAutoFit/>
              </a:bodyPr>
              <a:lstStyle/>
              <a:p>
                <a:pPr algn="ctr"/>
                <a:r>
                  <a:rPr lang="en-GB" sz="1600" b="1">
                    <a:solidFill>
                      <a:schemeClr val="bg1"/>
                    </a:solidFill>
                  </a:rPr>
                  <a:t>Overall</a:t>
                </a:r>
              </a:p>
              <a:p>
                <a:pPr algn="ctr"/>
                <a:r>
                  <a:rPr lang="en-GB" sz="1600" b="1">
                    <a:solidFill>
                      <a:schemeClr val="bg1"/>
                    </a:solidFill>
                  </a:rPr>
                  <a:t>Risk</a:t>
                </a:r>
              </a:p>
            </p:txBody>
          </p:sp>
        </p:grpSp>
      </p:grpSp>
      <p:grpSp>
        <p:nvGrpSpPr>
          <p:cNvPr id="76" name="Group 75">
            <a:extLst>
              <a:ext uri="{FF2B5EF4-FFF2-40B4-BE49-F238E27FC236}">
                <a16:creationId xmlns:a16="http://schemas.microsoft.com/office/drawing/2014/main" id="{0555FF38-14D2-F606-1721-C9382CC153E2}"/>
              </a:ext>
            </a:extLst>
          </p:cNvPr>
          <p:cNvGrpSpPr/>
          <p:nvPr/>
        </p:nvGrpSpPr>
        <p:grpSpPr>
          <a:xfrm>
            <a:off x="5589595" y="5022644"/>
            <a:ext cx="3261975" cy="1575257"/>
            <a:chOff x="5589595" y="5022644"/>
            <a:chExt cx="3261975" cy="1575257"/>
          </a:xfrm>
        </p:grpSpPr>
        <p:sp>
          <p:nvSpPr>
            <p:cNvPr id="15" name="Arrow: Bent-Up 14">
              <a:extLst>
                <a:ext uri="{FF2B5EF4-FFF2-40B4-BE49-F238E27FC236}">
                  <a16:creationId xmlns:a16="http://schemas.microsoft.com/office/drawing/2014/main" id="{583C513B-53ED-039B-3A07-49225AEF36A3}"/>
                </a:ext>
              </a:extLst>
            </p:cNvPr>
            <p:cNvSpPr/>
            <p:nvPr/>
          </p:nvSpPr>
          <p:spPr>
            <a:xfrm rot="5400000">
              <a:off x="5602609" y="5009630"/>
              <a:ext cx="1531625" cy="1557653"/>
            </a:xfrm>
            <a:prstGeom prst="bentUpArrow">
              <a:avLst>
                <a:gd name="adj1" fmla="val 12604"/>
                <a:gd name="adj2" fmla="val 12186"/>
                <a:gd name="adj3" fmla="val 20248"/>
              </a:avLst>
            </a:prstGeom>
            <a:solidFill>
              <a:srgbClr val="3F0731"/>
            </a:solidFill>
            <a:ln>
              <a:solidFill>
                <a:srgbClr val="3F07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389969EB-1904-644C-29A5-48522DC4D6C5}"/>
                </a:ext>
              </a:extLst>
            </p:cNvPr>
            <p:cNvSpPr/>
            <p:nvPr/>
          </p:nvSpPr>
          <p:spPr>
            <a:xfrm>
              <a:off x="7413891" y="6000218"/>
              <a:ext cx="1437679" cy="597683"/>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t>Percentage of time at risk</a:t>
              </a:r>
            </a:p>
          </p:txBody>
        </p:sp>
      </p:grpSp>
    </p:spTree>
    <p:custDataLst>
      <p:tags r:id="rId1"/>
    </p:custDataLst>
    <p:extLst>
      <p:ext uri="{BB962C8B-B14F-4D97-AF65-F5344CB8AC3E}">
        <p14:creationId xmlns:p14="http://schemas.microsoft.com/office/powerpoint/2010/main" val="4252340495"/>
      </p:ext>
    </p:extLst>
  </p:cSld>
  <p:clrMapOvr>
    <a:masterClrMapping/>
  </p:clrMapOvr>
  <mc:AlternateContent xmlns:mc="http://schemas.openxmlformats.org/markup-compatibility/2006" xmlns:p14="http://schemas.microsoft.com/office/powerpoint/2010/main">
    <mc:Choice Requires="p14">
      <p:transition spd="slow" p14:dur="2000" advTm="146858"/>
    </mc:Choice>
    <mc:Fallback xmlns="">
      <p:transition spd="slow" advTm="1468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9B7EF2EC-3926-4E3C-D772-19ED4661862C}"/>
              </a:ext>
            </a:extLst>
          </p:cNvPr>
          <p:cNvGrpSpPr/>
          <p:nvPr/>
        </p:nvGrpSpPr>
        <p:grpSpPr>
          <a:xfrm>
            <a:off x="6897703" y="3555581"/>
            <a:ext cx="1899309" cy="655121"/>
            <a:chOff x="6897703" y="3555581"/>
            <a:chExt cx="1899309" cy="655121"/>
          </a:xfrm>
        </p:grpSpPr>
        <p:sp>
          <p:nvSpPr>
            <p:cNvPr id="4" name="Arrow: Right 3">
              <a:extLst>
                <a:ext uri="{FF2B5EF4-FFF2-40B4-BE49-F238E27FC236}">
                  <a16:creationId xmlns:a16="http://schemas.microsoft.com/office/drawing/2014/main" id="{24573D96-8F17-4AA6-4735-ACDF60AA79AC}"/>
                </a:ext>
              </a:extLst>
            </p:cNvPr>
            <p:cNvSpPr/>
            <p:nvPr/>
          </p:nvSpPr>
          <p:spPr>
            <a:xfrm>
              <a:off x="6897703" y="3825917"/>
              <a:ext cx="333375" cy="317725"/>
            </a:xfrm>
            <a:prstGeom prst="rightArrow">
              <a:avLst/>
            </a:prstGeom>
            <a:solidFill>
              <a:srgbClr val="3F0731"/>
            </a:solidFill>
            <a:ln>
              <a:solidFill>
                <a:srgbClr val="3F07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CA06E0CF-43C0-2627-5679-4C386947F261}"/>
                </a:ext>
              </a:extLst>
            </p:cNvPr>
            <p:cNvSpPr/>
            <p:nvPr/>
          </p:nvSpPr>
          <p:spPr>
            <a:xfrm>
              <a:off x="7415976" y="3555581"/>
              <a:ext cx="1381036" cy="655121"/>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Add. DC</a:t>
              </a:r>
            </a:p>
            <a:p>
              <a:pPr algn="ctr"/>
              <a:r>
                <a:rPr lang="en-GB" sz="1400" b="1"/>
                <a:t>MW + £</a:t>
              </a:r>
            </a:p>
          </p:txBody>
        </p:sp>
      </p:grpSp>
      <p:sp>
        <p:nvSpPr>
          <p:cNvPr id="5" name="Title 22">
            <a:extLst>
              <a:ext uri="{FF2B5EF4-FFF2-40B4-BE49-F238E27FC236}">
                <a16:creationId xmlns:a16="http://schemas.microsoft.com/office/drawing/2014/main" id="{E0C19120-AEFF-EE89-A6C0-BBF044141686}"/>
              </a:ext>
            </a:extLst>
          </p:cNvPr>
          <p:cNvSpPr txBox="1">
            <a:spLocks/>
          </p:cNvSpPr>
          <p:nvPr/>
        </p:nvSpPr>
        <p:spPr>
          <a:xfrm>
            <a:off x="614724" y="373027"/>
            <a:ext cx="10515600" cy="768534"/>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Model in Details</a:t>
            </a: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grpSp>
        <p:nvGrpSpPr>
          <p:cNvPr id="102" name="Group 101">
            <a:extLst>
              <a:ext uri="{FF2B5EF4-FFF2-40B4-BE49-F238E27FC236}">
                <a16:creationId xmlns:a16="http://schemas.microsoft.com/office/drawing/2014/main" id="{E633C5A5-3A2C-DB3A-CCF9-DB0A2C897F76}"/>
              </a:ext>
            </a:extLst>
          </p:cNvPr>
          <p:cNvGrpSpPr/>
          <p:nvPr/>
        </p:nvGrpSpPr>
        <p:grpSpPr>
          <a:xfrm>
            <a:off x="2113127" y="1588920"/>
            <a:ext cx="9571066" cy="795000"/>
            <a:chOff x="2122652" y="1350795"/>
            <a:chExt cx="9571066" cy="795000"/>
          </a:xfrm>
        </p:grpSpPr>
        <p:sp>
          <p:nvSpPr>
            <p:cNvPr id="2" name="Flowchart: Data 1">
              <a:extLst>
                <a:ext uri="{FF2B5EF4-FFF2-40B4-BE49-F238E27FC236}">
                  <a16:creationId xmlns:a16="http://schemas.microsoft.com/office/drawing/2014/main" id="{9DF92223-6100-12CF-6B5D-921336486BBB}"/>
                </a:ext>
              </a:extLst>
            </p:cNvPr>
            <p:cNvSpPr/>
            <p:nvPr/>
          </p:nvSpPr>
          <p:spPr>
            <a:xfrm>
              <a:off x="2122652" y="1391155"/>
              <a:ext cx="1665890" cy="714280"/>
            </a:xfrm>
            <a:prstGeom prst="flowChartInputOutp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Input Data</a:t>
              </a:r>
            </a:p>
          </p:txBody>
        </p:sp>
        <p:grpSp>
          <p:nvGrpSpPr>
            <p:cNvPr id="54" name="Group 53">
              <a:extLst>
                <a:ext uri="{FF2B5EF4-FFF2-40B4-BE49-F238E27FC236}">
                  <a16:creationId xmlns:a16="http://schemas.microsoft.com/office/drawing/2014/main" id="{AEA4693D-8DFE-956F-110B-3CAF360F8054}"/>
                </a:ext>
              </a:extLst>
            </p:cNvPr>
            <p:cNvGrpSpPr/>
            <p:nvPr/>
          </p:nvGrpSpPr>
          <p:grpSpPr>
            <a:xfrm>
              <a:off x="4162933" y="1350795"/>
              <a:ext cx="2548906" cy="795000"/>
              <a:chOff x="4162933" y="1350795"/>
              <a:chExt cx="2548906" cy="795000"/>
            </a:xfrm>
          </p:grpSpPr>
          <p:sp>
            <p:nvSpPr>
              <p:cNvPr id="9" name="Rectangle 8">
                <a:extLst>
                  <a:ext uri="{FF2B5EF4-FFF2-40B4-BE49-F238E27FC236}">
                    <a16:creationId xmlns:a16="http://schemas.microsoft.com/office/drawing/2014/main" id="{17A7B833-D723-BEB8-DE45-B7BDA69102C0}"/>
                  </a:ext>
                </a:extLst>
              </p:cNvPr>
              <p:cNvSpPr/>
              <p:nvPr/>
            </p:nvSpPr>
            <p:spPr>
              <a:xfrm>
                <a:off x="4651812" y="1350795"/>
                <a:ext cx="2060027" cy="795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Process / Module</a:t>
                </a:r>
              </a:p>
            </p:txBody>
          </p:sp>
          <p:sp>
            <p:nvSpPr>
              <p:cNvPr id="51" name="Arrow: Right 50">
                <a:extLst>
                  <a:ext uri="{FF2B5EF4-FFF2-40B4-BE49-F238E27FC236}">
                    <a16:creationId xmlns:a16="http://schemas.microsoft.com/office/drawing/2014/main" id="{774E875E-642B-FF66-5729-85912448D315}"/>
                  </a:ext>
                </a:extLst>
              </p:cNvPr>
              <p:cNvSpPr/>
              <p:nvPr/>
            </p:nvSpPr>
            <p:spPr>
              <a:xfrm>
                <a:off x="4162933" y="1642888"/>
                <a:ext cx="333375"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B69D44C8-A57D-0D48-C842-0820708115E4}"/>
                </a:ext>
              </a:extLst>
            </p:cNvPr>
            <p:cNvGrpSpPr/>
            <p:nvPr/>
          </p:nvGrpSpPr>
          <p:grpSpPr>
            <a:xfrm>
              <a:off x="6894329" y="1417565"/>
              <a:ext cx="1884140" cy="696673"/>
              <a:chOff x="6894329" y="1417565"/>
              <a:chExt cx="1884140" cy="696673"/>
            </a:xfrm>
          </p:grpSpPr>
          <p:sp>
            <p:nvSpPr>
              <p:cNvPr id="31" name="Oval 30">
                <a:extLst>
                  <a:ext uri="{FF2B5EF4-FFF2-40B4-BE49-F238E27FC236}">
                    <a16:creationId xmlns:a16="http://schemas.microsoft.com/office/drawing/2014/main" id="{64749005-25BD-2C12-454B-CC3AD46BFCA2}"/>
                  </a:ext>
                </a:extLst>
              </p:cNvPr>
              <p:cNvSpPr/>
              <p:nvPr/>
            </p:nvSpPr>
            <p:spPr>
              <a:xfrm>
                <a:off x="7410194" y="1417565"/>
                <a:ext cx="1368275" cy="6966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Interim Output</a:t>
                </a:r>
              </a:p>
            </p:txBody>
          </p:sp>
          <p:sp>
            <p:nvSpPr>
              <p:cNvPr id="52" name="Arrow: Right 51">
                <a:extLst>
                  <a:ext uri="{FF2B5EF4-FFF2-40B4-BE49-F238E27FC236}">
                    <a16:creationId xmlns:a16="http://schemas.microsoft.com/office/drawing/2014/main" id="{3E644603-D0A4-6C05-DECD-BFE10EA55FA4}"/>
                  </a:ext>
                </a:extLst>
              </p:cNvPr>
              <p:cNvSpPr/>
              <p:nvPr/>
            </p:nvSpPr>
            <p:spPr>
              <a:xfrm>
                <a:off x="6894329" y="1642887"/>
                <a:ext cx="333375"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 55">
              <a:extLst>
                <a:ext uri="{FF2B5EF4-FFF2-40B4-BE49-F238E27FC236}">
                  <a16:creationId xmlns:a16="http://schemas.microsoft.com/office/drawing/2014/main" id="{E47EA48B-66FD-EFE3-D1F2-24DB4C0932FF}"/>
                </a:ext>
              </a:extLst>
            </p:cNvPr>
            <p:cNvGrpSpPr/>
            <p:nvPr/>
          </p:nvGrpSpPr>
          <p:grpSpPr>
            <a:xfrm>
              <a:off x="9538949" y="1423697"/>
              <a:ext cx="2154769" cy="714280"/>
              <a:chOff x="9072224" y="1385597"/>
              <a:chExt cx="2154769" cy="714280"/>
            </a:xfrm>
          </p:grpSpPr>
          <p:grpSp>
            <p:nvGrpSpPr>
              <p:cNvPr id="13" name="Group 12">
                <a:extLst>
                  <a:ext uri="{FF2B5EF4-FFF2-40B4-BE49-F238E27FC236}">
                    <a16:creationId xmlns:a16="http://schemas.microsoft.com/office/drawing/2014/main" id="{9C72DAEF-1077-9F4D-B2E0-AD5AF1528C69}"/>
                  </a:ext>
                </a:extLst>
              </p:cNvPr>
              <p:cNvGrpSpPr/>
              <p:nvPr/>
            </p:nvGrpSpPr>
            <p:grpSpPr>
              <a:xfrm>
                <a:off x="9561103" y="1385597"/>
                <a:ext cx="1665890" cy="714280"/>
                <a:chOff x="9002665" y="2289786"/>
                <a:chExt cx="1665890" cy="714280"/>
              </a:xfrm>
            </p:grpSpPr>
            <p:sp>
              <p:nvSpPr>
                <p:cNvPr id="10" name="Flowchart: Data 9">
                  <a:extLst>
                    <a:ext uri="{FF2B5EF4-FFF2-40B4-BE49-F238E27FC236}">
                      <a16:creationId xmlns:a16="http://schemas.microsoft.com/office/drawing/2014/main" id="{99A64602-EF8C-CBBF-66FA-BE2AEAD76EA1}"/>
                    </a:ext>
                  </a:extLst>
                </p:cNvPr>
                <p:cNvSpPr/>
                <p:nvPr/>
              </p:nvSpPr>
              <p:spPr>
                <a:xfrm>
                  <a:off x="9002665" y="2289786"/>
                  <a:ext cx="1665890" cy="714280"/>
                </a:xfrm>
                <a:prstGeom prst="flowChartInputOutput">
                  <a:avLst/>
                </a:prstGeom>
                <a:scene3d>
                  <a:camera prst="orthographicFront">
                    <a:rot lat="0" lon="108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0D22F68-DA3E-2C47-90CA-45B4512BF3BA}"/>
                    </a:ext>
                  </a:extLst>
                </p:cNvPr>
                <p:cNvSpPr txBox="1"/>
                <p:nvPr/>
              </p:nvSpPr>
              <p:spPr>
                <a:xfrm>
                  <a:off x="9300848" y="2462837"/>
                  <a:ext cx="1069525" cy="369332"/>
                </a:xfrm>
                <a:prstGeom prst="rect">
                  <a:avLst/>
                </a:prstGeom>
                <a:noFill/>
              </p:spPr>
              <p:txBody>
                <a:bodyPr wrap="none" rtlCol="0">
                  <a:spAutoFit/>
                </a:bodyPr>
                <a:lstStyle/>
                <a:p>
                  <a:pPr algn="ctr"/>
                  <a:r>
                    <a:rPr lang="en-GB" b="1">
                      <a:solidFill>
                        <a:schemeClr val="bg1"/>
                      </a:solidFill>
                    </a:rPr>
                    <a:t>Output </a:t>
                  </a:r>
                </a:p>
              </p:txBody>
            </p:sp>
          </p:grpSp>
          <p:sp>
            <p:nvSpPr>
              <p:cNvPr id="53" name="Arrow: Right 52">
                <a:extLst>
                  <a:ext uri="{FF2B5EF4-FFF2-40B4-BE49-F238E27FC236}">
                    <a16:creationId xmlns:a16="http://schemas.microsoft.com/office/drawing/2014/main" id="{5D4C43C1-AC77-AF53-4F3A-46EDE25CEE16}"/>
                  </a:ext>
                </a:extLst>
              </p:cNvPr>
              <p:cNvSpPr/>
              <p:nvPr/>
            </p:nvSpPr>
            <p:spPr>
              <a:xfrm>
                <a:off x="9072224" y="1642887"/>
                <a:ext cx="333375"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6" name="Group 65">
            <a:extLst>
              <a:ext uri="{FF2B5EF4-FFF2-40B4-BE49-F238E27FC236}">
                <a16:creationId xmlns:a16="http://schemas.microsoft.com/office/drawing/2014/main" id="{68A8165C-A7F2-5E95-646D-70D4745B7AD5}"/>
              </a:ext>
            </a:extLst>
          </p:cNvPr>
          <p:cNvGrpSpPr/>
          <p:nvPr/>
        </p:nvGrpSpPr>
        <p:grpSpPr>
          <a:xfrm>
            <a:off x="93430" y="2797576"/>
            <a:ext cx="3512399" cy="585199"/>
            <a:chOff x="93430" y="2797576"/>
            <a:chExt cx="3512399" cy="585199"/>
          </a:xfrm>
        </p:grpSpPr>
        <p:sp>
          <p:nvSpPr>
            <p:cNvPr id="122" name="Flowchart: Data 121">
              <a:extLst>
                <a:ext uri="{FF2B5EF4-FFF2-40B4-BE49-F238E27FC236}">
                  <a16:creationId xmlns:a16="http://schemas.microsoft.com/office/drawing/2014/main" id="{C577CD29-51D1-3138-0F08-ECD0987C3CC5}"/>
                </a:ext>
              </a:extLst>
            </p:cNvPr>
            <p:cNvSpPr/>
            <p:nvPr/>
          </p:nvSpPr>
          <p:spPr>
            <a:xfrm>
              <a:off x="2269635" y="2979884"/>
              <a:ext cx="1336194" cy="402891"/>
            </a:xfrm>
            <a:prstGeom prst="flowChartInputOutput">
              <a:avLst/>
            </a:prstGeom>
            <a:solidFill>
              <a:schemeClr val="tx2">
                <a:lumMod val="75000"/>
                <a:lumOff val="25000"/>
              </a:schemeClr>
            </a:solidFill>
            <a:ln>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BMU + VS Profile</a:t>
              </a:r>
            </a:p>
          </p:txBody>
        </p:sp>
        <p:sp>
          <p:nvSpPr>
            <p:cNvPr id="120" name="TextBox 119">
              <a:extLst>
                <a:ext uri="{FF2B5EF4-FFF2-40B4-BE49-F238E27FC236}">
                  <a16:creationId xmlns:a16="http://schemas.microsoft.com/office/drawing/2014/main" id="{84AFBBD6-C8ED-ADE5-31E7-9643643993EC}"/>
                </a:ext>
              </a:extLst>
            </p:cNvPr>
            <p:cNvSpPr txBox="1"/>
            <p:nvPr/>
          </p:nvSpPr>
          <p:spPr>
            <a:xfrm>
              <a:off x="93430" y="2797576"/>
              <a:ext cx="1255723" cy="322664"/>
            </a:xfrm>
            <a:prstGeom prst="rect">
              <a:avLst/>
            </a:prstGeom>
            <a:noFill/>
          </p:spPr>
          <p:txBody>
            <a:bodyPr wrap="none" rtlCol="0">
              <a:spAutoFit/>
            </a:bodyPr>
            <a:lstStyle/>
            <a:p>
              <a:r>
                <a:rPr lang="en-GB" b="1">
                  <a:solidFill>
                    <a:srgbClr val="3F0731"/>
                  </a:solidFill>
                </a:rPr>
                <a:t>Event List</a:t>
              </a:r>
            </a:p>
          </p:txBody>
        </p:sp>
      </p:grpSp>
      <p:sp>
        <p:nvSpPr>
          <p:cNvPr id="142" name="TextBox 141">
            <a:extLst>
              <a:ext uri="{FF2B5EF4-FFF2-40B4-BE49-F238E27FC236}">
                <a16:creationId xmlns:a16="http://schemas.microsoft.com/office/drawing/2014/main" id="{500E1162-D0B0-8AC1-BF7C-9855C6CC6CDB}"/>
              </a:ext>
            </a:extLst>
          </p:cNvPr>
          <p:cNvSpPr txBox="1"/>
          <p:nvPr/>
        </p:nvSpPr>
        <p:spPr>
          <a:xfrm>
            <a:off x="721292" y="1072314"/>
            <a:ext cx="6832320" cy="461665"/>
          </a:xfrm>
          <a:prstGeom prst="rect">
            <a:avLst/>
          </a:prstGeom>
          <a:noFill/>
        </p:spPr>
        <p:txBody>
          <a:bodyPr wrap="none" rtlCol="0">
            <a:spAutoFit/>
          </a:bodyPr>
          <a:lstStyle/>
          <a:p>
            <a:pPr marL="285750" indent="-285750">
              <a:buFont typeface="Arial" panose="020B0604020202020204" pitchFamily="34" charset="0"/>
              <a:buChar char="•"/>
            </a:pPr>
            <a:r>
              <a:rPr lang="en-GB" sz="2400" b="1">
                <a:solidFill>
                  <a:schemeClr val="tx2"/>
                </a:solidFill>
              </a:rPr>
              <a:t>Apply More DC to Secure BMU+VS Events</a:t>
            </a:r>
          </a:p>
        </p:txBody>
      </p:sp>
      <p:sp>
        <p:nvSpPr>
          <p:cNvPr id="27" name="Oval 26">
            <a:extLst>
              <a:ext uri="{FF2B5EF4-FFF2-40B4-BE49-F238E27FC236}">
                <a16:creationId xmlns:a16="http://schemas.microsoft.com/office/drawing/2014/main" id="{8F4C438E-C363-A515-134C-44E43AD3914F}"/>
              </a:ext>
            </a:extLst>
          </p:cNvPr>
          <p:cNvSpPr/>
          <p:nvPr/>
        </p:nvSpPr>
        <p:spPr>
          <a:xfrm>
            <a:off x="2467083" y="2890358"/>
            <a:ext cx="868634" cy="551883"/>
          </a:xfrm>
          <a:custGeom>
            <a:avLst/>
            <a:gdLst>
              <a:gd name="connsiteX0" fmla="*/ 0 w 868634"/>
              <a:gd name="connsiteY0" fmla="*/ 275942 h 551883"/>
              <a:gd name="connsiteX1" fmla="*/ 434317 w 868634"/>
              <a:gd name="connsiteY1" fmla="*/ 0 h 551883"/>
              <a:gd name="connsiteX2" fmla="*/ 868634 w 868634"/>
              <a:gd name="connsiteY2" fmla="*/ 275942 h 551883"/>
              <a:gd name="connsiteX3" fmla="*/ 434317 w 868634"/>
              <a:gd name="connsiteY3" fmla="*/ 551884 h 551883"/>
              <a:gd name="connsiteX4" fmla="*/ 0 w 868634"/>
              <a:gd name="connsiteY4" fmla="*/ 275942 h 551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34" h="551883" extrusionOk="0">
                <a:moveTo>
                  <a:pt x="0" y="275942"/>
                </a:moveTo>
                <a:cubicBezTo>
                  <a:pt x="-46318" y="125524"/>
                  <a:pt x="228307" y="33287"/>
                  <a:pt x="434317" y="0"/>
                </a:cubicBezTo>
                <a:cubicBezTo>
                  <a:pt x="687843" y="28034"/>
                  <a:pt x="869459" y="148708"/>
                  <a:pt x="868634" y="275942"/>
                </a:cubicBezTo>
                <a:cubicBezTo>
                  <a:pt x="841309" y="387116"/>
                  <a:pt x="685008" y="564971"/>
                  <a:pt x="434317" y="551884"/>
                </a:cubicBezTo>
                <a:cubicBezTo>
                  <a:pt x="198075" y="538399"/>
                  <a:pt x="17573" y="461104"/>
                  <a:pt x="0" y="275942"/>
                </a:cubicBezTo>
                <a:close/>
              </a:path>
            </a:pathLst>
          </a:custGeom>
          <a:noFill/>
          <a:ln w="38100">
            <a:solidFill>
              <a:srgbClr val="FF0000"/>
            </a:solidFill>
            <a:prstDash val="sysDash"/>
            <a:extLst>
              <a:ext uri="{C807C97D-BFC1-408E-A445-0C87EB9F89A2}">
                <ask:lineSketchStyleProps xmlns:ask="http://schemas.microsoft.com/office/drawing/2018/sketchyshapes" sd="2650216993">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4" name="Group 73">
            <a:extLst>
              <a:ext uri="{FF2B5EF4-FFF2-40B4-BE49-F238E27FC236}">
                <a16:creationId xmlns:a16="http://schemas.microsoft.com/office/drawing/2014/main" id="{E8A8BEDF-95BB-03C0-D26A-06D31B702D39}"/>
              </a:ext>
            </a:extLst>
          </p:cNvPr>
          <p:cNvGrpSpPr/>
          <p:nvPr/>
        </p:nvGrpSpPr>
        <p:grpSpPr>
          <a:xfrm>
            <a:off x="43574" y="4210773"/>
            <a:ext cx="4272147" cy="1723302"/>
            <a:chOff x="43574" y="4210773"/>
            <a:chExt cx="4272147" cy="1723302"/>
          </a:xfrm>
        </p:grpSpPr>
        <p:grpSp>
          <p:nvGrpSpPr>
            <p:cNvPr id="67" name="Group 66">
              <a:extLst>
                <a:ext uri="{FF2B5EF4-FFF2-40B4-BE49-F238E27FC236}">
                  <a16:creationId xmlns:a16="http://schemas.microsoft.com/office/drawing/2014/main" id="{9D6FEBCA-8B86-0442-D0D0-575C52198ABC}"/>
                </a:ext>
              </a:extLst>
            </p:cNvPr>
            <p:cNvGrpSpPr/>
            <p:nvPr/>
          </p:nvGrpSpPr>
          <p:grpSpPr>
            <a:xfrm>
              <a:off x="43574" y="4220298"/>
              <a:ext cx="2785108" cy="1713777"/>
              <a:chOff x="43574" y="4220298"/>
              <a:chExt cx="2785108" cy="1713777"/>
            </a:xfrm>
          </p:grpSpPr>
          <p:grpSp>
            <p:nvGrpSpPr>
              <p:cNvPr id="125" name="Group 124">
                <a:extLst>
                  <a:ext uri="{FF2B5EF4-FFF2-40B4-BE49-F238E27FC236}">
                    <a16:creationId xmlns:a16="http://schemas.microsoft.com/office/drawing/2014/main" id="{9504B653-571F-1C07-5C50-F7C5BFF88965}"/>
                  </a:ext>
                </a:extLst>
              </p:cNvPr>
              <p:cNvGrpSpPr/>
              <p:nvPr/>
            </p:nvGrpSpPr>
            <p:grpSpPr>
              <a:xfrm>
                <a:off x="1332076" y="4301496"/>
                <a:ext cx="1465489" cy="1569660"/>
                <a:chOff x="1495952" y="4276279"/>
                <a:chExt cx="1510086" cy="1867716"/>
              </a:xfrm>
            </p:grpSpPr>
            <p:sp>
              <p:nvSpPr>
                <p:cNvPr id="128" name="Flowchart: Data 127">
                  <a:extLst>
                    <a:ext uri="{FF2B5EF4-FFF2-40B4-BE49-F238E27FC236}">
                      <a16:creationId xmlns:a16="http://schemas.microsoft.com/office/drawing/2014/main" id="{A905FFA4-D4CC-E39F-E981-D9E63201C2DD}"/>
                    </a:ext>
                  </a:extLst>
                </p:cNvPr>
                <p:cNvSpPr/>
                <p:nvPr/>
              </p:nvSpPr>
              <p:spPr>
                <a:xfrm>
                  <a:off x="1495952" y="5612505"/>
                  <a:ext cx="1400505" cy="531490"/>
                </a:xfrm>
                <a:prstGeom prst="flowChartInputOutput">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Demand</a:t>
                  </a:r>
                </a:p>
              </p:txBody>
            </p:sp>
            <p:sp>
              <p:nvSpPr>
                <p:cNvPr id="129" name="Flowchart: Data 128">
                  <a:extLst>
                    <a:ext uri="{FF2B5EF4-FFF2-40B4-BE49-F238E27FC236}">
                      <a16:creationId xmlns:a16="http://schemas.microsoft.com/office/drawing/2014/main" id="{5F1F1DF4-5E07-49AA-5771-27CB01E3148B}"/>
                    </a:ext>
                  </a:extLst>
                </p:cNvPr>
                <p:cNvSpPr/>
                <p:nvPr/>
              </p:nvSpPr>
              <p:spPr>
                <a:xfrm>
                  <a:off x="1510371" y="4934030"/>
                  <a:ext cx="1489851" cy="531490"/>
                </a:xfrm>
                <a:prstGeom prst="flowChartInputOutpu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a:t>Pre-fault</a:t>
                  </a:r>
                </a:p>
                <a:p>
                  <a:pPr algn="ctr"/>
                  <a:r>
                    <a:rPr lang="en-GB" sz="800" b="1"/>
                    <a:t>Response, </a:t>
                  </a:r>
                  <a:r>
                    <a:rPr lang="en-GB" sz="800" b="1" err="1"/>
                    <a:t>sFFR</a:t>
                  </a:r>
                  <a:r>
                    <a:rPr lang="en-GB" sz="800" b="1"/>
                    <a:t>, LFSM-O</a:t>
                  </a:r>
                </a:p>
              </p:txBody>
            </p:sp>
            <p:sp>
              <p:nvSpPr>
                <p:cNvPr id="130" name="Flowchart: Data 129">
                  <a:extLst>
                    <a:ext uri="{FF2B5EF4-FFF2-40B4-BE49-F238E27FC236}">
                      <a16:creationId xmlns:a16="http://schemas.microsoft.com/office/drawing/2014/main" id="{C631F578-702E-BE87-0B8B-1F684E3E1C25}"/>
                    </a:ext>
                  </a:extLst>
                </p:cNvPr>
                <p:cNvSpPr/>
                <p:nvPr/>
              </p:nvSpPr>
              <p:spPr>
                <a:xfrm>
                  <a:off x="1516188" y="4276279"/>
                  <a:ext cx="1489850" cy="531490"/>
                </a:xfrm>
                <a:prstGeom prst="flowChartInputOutput">
                  <a:avLst/>
                </a:prstGeom>
                <a:solidFill>
                  <a:srgbClr val="394FE9"/>
                </a:solidFill>
                <a:ln>
                  <a:solidFill>
                    <a:srgbClr val="394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System</a:t>
                  </a:r>
                </a:p>
                <a:p>
                  <a:pPr algn="ctr"/>
                  <a:r>
                    <a:rPr lang="en-GB" sz="1000" b="1"/>
                    <a:t>Inertia</a:t>
                  </a:r>
                </a:p>
              </p:txBody>
            </p:sp>
          </p:grpSp>
          <p:sp>
            <p:nvSpPr>
              <p:cNvPr id="126" name="Rectangle 125">
                <a:extLst>
                  <a:ext uri="{FF2B5EF4-FFF2-40B4-BE49-F238E27FC236}">
                    <a16:creationId xmlns:a16="http://schemas.microsoft.com/office/drawing/2014/main" id="{B47452B1-E7EE-A8A5-7AA6-BE030BC157EE}"/>
                  </a:ext>
                </a:extLst>
              </p:cNvPr>
              <p:cNvSpPr/>
              <p:nvPr/>
            </p:nvSpPr>
            <p:spPr>
              <a:xfrm>
                <a:off x="1340774" y="4220298"/>
                <a:ext cx="1487908" cy="1713777"/>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TextBox 126">
                <a:extLst>
                  <a:ext uri="{FF2B5EF4-FFF2-40B4-BE49-F238E27FC236}">
                    <a16:creationId xmlns:a16="http://schemas.microsoft.com/office/drawing/2014/main" id="{68B85E7B-C8E9-CEC2-D45F-DB29C1961EB3}"/>
                  </a:ext>
                </a:extLst>
              </p:cNvPr>
              <p:cNvSpPr txBox="1"/>
              <p:nvPr/>
            </p:nvSpPr>
            <p:spPr>
              <a:xfrm>
                <a:off x="43574" y="4869094"/>
                <a:ext cx="1311735" cy="543187"/>
              </a:xfrm>
              <a:prstGeom prst="rect">
                <a:avLst/>
              </a:prstGeom>
              <a:noFill/>
            </p:spPr>
            <p:txBody>
              <a:bodyPr wrap="none" rtlCol="0">
                <a:spAutoFit/>
              </a:bodyPr>
              <a:lstStyle/>
              <a:p>
                <a:pPr algn="ctr"/>
                <a:r>
                  <a:rPr lang="en-GB" b="1">
                    <a:solidFill>
                      <a:srgbClr val="3F0731"/>
                    </a:solidFill>
                  </a:rPr>
                  <a:t>System </a:t>
                </a:r>
              </a:p>
              <a:p>
                <a:pPr algn="ctr"/>
                <a:r>
                  <a:rPr lang="en-GB" b="1">
                    <a:solidFill>
                      <a:srgbClr val="3F0731"/>
                    </a:solidFill>
                  </a:rPr>
                  <a:t>Condition</a:t>
                </a:r>
              </a:p>
            </p:txBody>
          </p:sp>
        </p:grpSp>
        <p:sp>
          <p:nvSpPr>
            <p:cNvPr id="136" name="Flowchart: Data 135">
              <a:extLst>
                <a:ext uri="{FF2B5EF4-FFF2-40B4-BE49-F238E27FC236}">
                  <a16:creationId xmlns:a16="http://schemas.microsoft.com/office/drawing/2014/main" id="{5A5616BC-09B5-0550-DF3C-C75580B52EF6}"/>
                </a:ext>
              </a:extLst>
            </p:cNvPr>
            <p:cNvSpPr/>
            <p:nvPr/>
          </p:nvSpPr>
          <p:spPr>
            <a:xfrm>
              <a:off x="2927219" y="4835231"/>
              <a:ext cx="1373458" cy="446673"/>
            </a:xfrm>
            <a:prstGeom prst="flowChartInputOutpu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Typical </a:t>
              </a:r>
            </a:p>
            <a:p>
              <a:pPr algn="ctr"/>
              <a:r>
                <a:rPr lang="en-GB" sz="1000" b="1"/>
                <a:t>Response  Price</a:t>
              </a:r>
            </a:p>
          </p:txBody>
        </p:sp>
        <p:sp>
          <p:nvSpPr>
            <p:cNvPr id="137" name="Flowchart: Data 136">
              <a:extLst>
                <a:ext uri="{FF2B5EF4-FFF2-40B4-BE49-F238E27FC236}">
                  <a16:creationId xmlns:a16="http://schemas.microsoft.com/office/drawing/2014/main" id="{4666AF44-CC8C-7F4C-6011-1A5BAA7370E0}"/>
                </a:ext>
              </a:extLst>
            </p:cNvPr>
            <p:cNvSpPr/>
            <p:nvPr/>
          </p:nvSpPr>
          <p:spPr>
            <a:xfrm>
              <a:off x="2932865" y="4282446"/>
              <a:ext cx="1373458" cy="446673"/>
            </a:xfrm>
            <a:prstGeom prst="flowChartInputOutput">
              <a:avLst/>
            </a:prstGeom>
            <a:solidFill>
              <a:srgbClr val="394FE9"/>
            </a:solidFill>
            <a:ln>
              <a:solidFill>
                <a:srgbClr val="394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Typical Inertia Price</a:t>
              </a:r>
            </a:p>
          </p:txBody>
        </p:sp>
        <p:sp>
          <p:nvSpPr>
            <p:cNvPr id="138" name="Rectangle 137">
              <a:extLst>
                <a:ext uri="{FF2B5EF4-FFF2-40B4-BE49-F238E27FC236}">
                  <a16:creationId xmlns:a16="http://schemas.microsoft.com/office/drawing/2014/main" id="{02C58E20-EA61-158A-0FC9-4C1A906D9E1F}"/>
                </a:ext>
              </a:extLst>
            </p:cNvPr>
            <p:cNvSpPr/>
            <p:nvPr/>
          </p:nvSpPr>
          <p:spPr>
            <a:xfrm>
              <a:off x="2918462" y="4210773"/>
              <a:ext cx="1397259" cy="1712948"/>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Data 10">
              <a:extLst>
                <a:ext uri="{FF2B5EF4-FFF2-40B4-BE49-F238E27FC236}">
                  <a16:creationId xmlns:a16="http://schemas.microsoft.com/office/drawing/2014/main" id="{ED775C2F-B844-2143-E4DF-728B3513C79B}"/>
                </a:ext>
              </a:extLst>
            </p:cNvPr>
            <p:cNvSpPr/>
            <p:nvPr/>
          </p:nvSpPr>
          <p:spPr>
            <a:xfrm>
              <a:off x="2946072" y="5409643"/>
              <a:ext cx="1359144" cy="446673"/>
            </a:xfrm>
            <a:prstGeom prst="flowChartInputOutpu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Typical BOA price</a:t>
              </a:r>
            </a:p>
          </p:txBody>
        </p:sp>
      </p:grpSp>
      <p:grpSp>
        <p:nvGrpSpPr>
          <p:cNvPr id="76" name="Group 75">
            <a:extLst>
              <a:ext uri="{FF2B5EF4-FFF2-40B4-BE49-F238E27FC236}">
                <a16:creationId xmlns:a16="http://schemas.microsoft.com/office/drawing/2014/main" id="{3FBBC111-0286-769D-2388-B3EDA91BB586}"/>
              </a:ext>
            </a:extLst>
          </p:cNvPr>
          <p:cNvGrpSpPr/>
          <p:nvPr/>
        </p:nvGrpSpPr>
        <p:grpSpPr>
          <a:xfrm>
            <a:off x="4657455" y="2517385"/>
            <a:ext cx="7064204" cy="2801330"/>
            <a:chOff x="4657455" y="2517385"/>
            <a:chExt cx="7064204" cy="2801330"/>
          </a:xfrm>
        </p:grpSpPr>
        <p:sp>
          <p:nvSpPr>
            <p:cNvPr id="40" name="Arrow: Right 39">
              <a:extLst>
                <a:ext uri="{FF2B5EF4-FFF2-40B4-BE49-F238E27FC236}">
                  <a16:creationId xmlns:a16="http://schemas.microsoft.com/office/drawing/2014/main" id="{650425E5-55EB-D1D5-15D8-5B3136AD5E8C}"/>
                </a:ext>
              </a:extLst>
            </p:cNvPr>
            <p:cNvSpPr/>
            <p:nvPr/>
          </p:nvSpPr>
          <p:spPr>
            <a:xfrm rot="5400000">
              <a:off x="5576197" y="3202140"/>
              <a:ext cx="248679" cy="317725"/>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3" name="Group 72">
              <a:extLst>
                <a:ext uri="{FF2B5EF4-FFF2-40B4-BE49-F238E27FC236}">
                  <a16:creationId xmlns:a16="http://schemas.microsoft.com/office/drawing/2014/main" id="{091E2F84-99AD-D887-A3CE-1C4C66CCA22D}"/>
                </a:ext>
              </a:extLst>
            </p:cNvPr>
            <p:cNvGrpSpPr/>
            <p:nvPr/>
          </p:nvGrpSpPr>
          <p:grpSpPr>
            <a:xfrm>
              <a:off x="4657455" y="2517385"/>
              <a:ext cx="7064204" cy="2801330"/>
              <a:chOff x="4657455" y="2517385"/>
              <a:chExt cx="7064204" cy="2801330"/>
            </a:xfrm>
          </p:grpSpPr>
          <p:grpSp>
            <p:nvGrpSpPr>
              <p:cNvPr id="71" name="Group 70">
                <a:extLst>
                  <a:ext uri="{FF2B5EF4-FFF2-40B4-BE49-F238E27FC236}">
                    <a16:creationId xmlns:a16="http://schemas.microsoft.com/office/drawing/2014/main" id="{ED51BF6F-6E3C-B0B9-46E6-90089F8DDC71}"/>
                  </a:ext>
                </a:extLst>
              </p:cNvPr>
              <p:cNvGrpSpPr/>
              <p:nvPr/>
            </p:nvGrpSpPr>
            <p:grpSpPr>
              <a:xfrm>
                <a:off x="4657455" y="2517385"/>
                <a:ext cx="7064204" cy="2578553"/>
                <a:chOff x="4657455" y="2517385"/>
                <a:chExt cx="7064204" cy="2578553"/>
              </a:xfrm>
            </p:grpSpPr>
            <p:grpSp>
              <p:nvGrpSpPr>
                <p:cNvPr id="33" name="Group 32">
                  <a:extLst>
                    <a:ext uri="{FF2B5EF4-FFF2-40B4-BE49-F238E27FC236}">
                      <a16:creationId xmlns:a16="http://schemas.microsoft.com/office/drawing/2014/main" id="{114C7374-07F7-BF6B-BCED-9F03A3DD8B93}"/>
                    </a:ext>
                  </a:extLst>
                </p:cNvPr>
                <p:cNvGrpSpPr/>
                <p:nvPr/>
              </p:nvGrpSpPr>
              <p:grpSpPr>
                <a:xfrm>
                  <a:off x="10055769" y="3763929"/>
                  <a:ext cx="1665890" cy="714280"/>
                  <a:chOff x="8783590" y="2289786"/>
                  <a:chExt cx="1665890" cy="714280"/>
                </a:xfrm>
                <a:solidFill>
                  <a:schemeClr val="accent2"/>
                </a:solidFill>
              </p:grpSpPr>
              <p:sp>
                <p:nvSpPr>
                  <p:cNvPr id="34" name="Flowchart: Data 33">
                    <a:extLst>
                      <a:ext uri="{FF2B5EF4-FFF2-40B4-BE49-F238E27FC236}">
                        <a16:creationId xmlns:a16="http://schemas.microsoft.com/office/drawing/2014/main" id="{23B1E3EC-002D-F809-00BC-CACF020516D5}"/>
                      </a:ext>
                    </a:extLst>
                  </p:cNvPr>
                  <p:cNvSpPr/>
                  <p:nvPr/>
                </p:nvSpPr>
                <p:spPr>
                  <a:xfrm>
                    <a:off x="8783590" y="2289786"/>
                    <a:ext cx="1665890" cy="714280"/>
                  </a:xfrm>
                  <a:prstGeom prst="flowChartInputOutput">
                    <a:avLst/>
                  </a:prstGeom>
                  <a:solidFill>
                    <a:srgbClr val="813366"/>
                  </a:solidFill>
                  <a:ln>
                    <a:solidFill>
                      <a:srgbClr val="813366"/>
                    </a:solidFill>
                  </a:ln>
                  <a:scene3d>
                    <a:camera prst="orthographicFront">
                      <a:rot lat="0" lon="108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3FD5E2F1-78DA-F851-28FF-CFAEFB0AD012}"/>
                      </a:ext>
                    </a:extLst>
                  </p:cNvPr>
                  <p:cNvSpPr txBox="1"/>
                  <p:nvPr/>
                </p:nvSpPr>
                <p:spPr>
                  <a:xfrm>
                    <a:off x="9141087" y="2377112"/>
                    <a:ext cx="950901" cy="584775"/>
                  </a:xfrm>
                  <a:prstGeom prst="rect">
                    <a:avLst/>
                  </a:prstGeom>
                  <a:noFill/>
                  <a:ln>
                    <a:noFill/>
                  </a:ln>
                </p:spPr>
                <p:txBody>
                  <a:bodyPr wrap="none" rtlCol="0">
                    <a:spAutoFit/>
                  </a:bodyPr>
                  <a:lstStyle/>
                  <a:p>
                    <a:pPr algn="ctr"/>
                    <a:r>
                      <a:rPr lang="en-GB" sz="1600" b="1">
                        <a:solidFill>
                          <a:schemeClr val="bg1"/>
                        </a:solidFill>
                      </a:rPr>
                      <a:t>Overall</a:t>
                    </a:r>
                  </a:p>
                  <a:p>
                    <a:pPr algn="ctr"/>
                    <a:r>
                      <a:rPr lang="en-GB" sz="1600" b="1">
                        <a:solidFill>
                          <a:schemeClr val="bg1"/>
                        </a:solidFill>
                      </a:rPr>
                      <a:t> Cost</a:t>
                    </a:r>
                  </a:p>
                </p:txBody>
              </p:sp>
            </p:grpSp>
            <p:sp>
              <p:nvSpPr>
                <p:cNvPr id="96" name="Arrow: Right 95">
                  <a:extLst>
                    <a:ext uri="{FF2B5EF4-FFF2-40B4-BE49-F238E27FC236}">
                      <a16:creationId xmlns:a16="http://schemas.microsoft.com/office/drawing/2014/main" id="{D4149B03-3C13-12A8-7ADC-BC4D691012FF}"/>
                    </a:ext>
                  </a:extLst>
                </p:cNvPr>
                <p:cNvSpPr/>
                <p:nvPr/>
              </p:nvSpPr>
              <p:spPr>
                <a:xfrm>
                  <a:off x="9509156" y="3874781"/>
                  <a:ext cx="333375" cy="317725"/>
                </a:xfrm>
                <a:prstGeom prst="rightArrow">
                  <a:avLst/>
                </a:prstGeom>
                <a:solidFill>
                  <a:srgbClr val="3F0731"/>
                </a:solidFill>
                <a:ln>
                  <a:solidFill>
                    <a:srgbClr val="3F07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41FEC82A-24C0-3679-C1ED-EA77A7D56795}"/>
                    </a:ext>
                  </a:extLst>
                </p:cNvPr>
                <p:cNvSpPr/>
                <p:nvPr/>
              </p:nvSpPr>
              <p:spPr>
                <a:xfrm>
                  <a:off x="4657455" y="2583799"/>
                  <a:ext cx="2060027" cy="573449"/>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Meeting mini  </a:t>
                  </a:r>
                </a:p>
                <a:p>
                  <a:pPr algn="ctr"/>
                  <a:r>
                    <a:rPr lang="en-GB" sz="1400" b="1"/>
                    <a:t>Inertia Requirement</a:t>
                  </a:r>
                </a:p>
              </p:txBody>
            </p:sp>
            <p:sp>
              <p:nvSpPr>
                <p:cNvPr id="20" name="Arrow: Right 19">
                  <a:extLst>
                    <a:ext uri="{FF2B5EF4-FFF2-40B4-BE49-F238E27FC236}">
                      <a16:creationId xmlns:a16="http://schemas.microsoft.com/office/drawing/2014/main" id="{CC4CBEB8-D48D-1F7A-0218-067DDFE55213}"/>
                    </a:ext>
                  </a:extLst>
                </p:cNvPr>
                <p:cNvSpPr/>
                <p:nvPr/>
              </p:nvSpPr>
              <p:spPr>
                <a:xfrm>
                  <a:off x="6925981" y="2708965"/>
                  <a:ext cx="333375" cy="317725"/>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ight Brace 94">
                  <a:extLst>
                    <a:ext uri="{FF2B5EF4-FFF2-40B4-BE49-F238E27FC236}">
                      <a16:creationId xmlns:a16="http://schemas.microsoft.com/office/drawing/2014/main" id="{FEEDFAF9-729A-5166-7995-C009F1C82687}"/>
                    </a:ext>
                  </a:extLst>
                </p:cNvPr>
                <p:cNvSpPr/>
                <p:nvPr/>
              </p:nvSpPr>
              <p:spPr>
                <a:xfrm>
                  <a:off x="8986419" y="2971351"/>
                  <a:ext cx="310762" cy="2124587"/>
                </a:xfrm>
                <a:prstGeom prst="rightBrace">
                  <a:avLst/>
                </a:prstGeom>
                <a:ln w="76200">
                  <a:solidFill>
                    <a:srgbClr val="3F073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7" name="Oval 16">
                  <a:extLst>
                    <a:ext uri="{FF2B5EF4-FFF2-40B4-BE49-F238E27FC236}">
                      <a16:creationId xmlns:a16="http://schemas.microsoft.com/office/drawing/2014/main" id="{23A20C3F-D5EB-A44D-5510-9161EEE12B42}"/>
                    </a:ext>
                  </a:extLst>
                </p:cNvPr>
                <p:cNvSpPr/>
                <p:nvPr/>
              </p:nvSpPr>
              <p:spPr>
                <a:xfrm>
                  <a:off x="7415975" y="2517385"/>
                  <a:ext cx="1381037" cy="696957"/>
                </a:xfrm>
                <a:prstGeom prst="ellipse">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Inertia MW + £</a:t>
                  </a:r>
                </a:p>
              </p:txBody>
            </p:sp>
          </p:grpSp>
          <p:sp>
            <p:nvSpPr>
              <p:cNvPr id="18" name="Oval 17">
                <a:extLst>
                  <a:ext uri="{FF2B5EF4-FFF2-40B4-BE49-F238E27FC236}">
                    <a16:creationId xmlns:a16="http://schemas.microsoft.com/office/drawing/2014/main" id="{4B6EF1E2-C118-9D94-8326-BFF9286AF573}"/>
                  </a:ext>
                </a:extLst>
              </p:cNvPr>
              <p:cNvSpPr/>
              <p:nvPr/>
            </p:nvSpPr>
            <p:spPr>
              <a:xfrm>
                <a:off x="7413891" y="4663594"/>
                <a:ext cx="1381037" cy="655121"/>
              </a:xfrm>
              <a:prstGeom prst="ellipse">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t>Pre-fault response + </a:t>
                </a:r>
                <a:r>
                  <a:rPr lang="en-GB" sz="1100" b="1" err="1"/>
                  <a:t>sFFR</a:t>
                </a:r>
                <a:r>
                  <a:rPr lang="en-GB" sz="1100" b="1"/>
                  <a:t> £</a:t>
                </a:r>
              </a:p>
            </p:txBody>
          </p:sp>
        </p:grpSp>
      </p:grpSp>
      <p:grpSp>
        <p:nvGrpSpPr>
          <p:cNvPr id="8" name="Group 7">
            <a:extLst>
              <a:ext uri="{FF2B5EF4-FFF2-40B4-BE49-F238E27FC236}">
                <a16:creationId xmlns:a16="http://schemas.microsoft.com/office/drawing/2014/main" id="{3F6E76F0-2BE2-037B-64E6-CC1E2C2157B7}"/>
              </a:ext>
            </a:extLst>
          </p:cNvPr>
          <p:cNvGrpSpPr/>
          <p:nvPr/>
        </p:nvGrpSpPr>
        <p:grpSpPr>
          <a:xfrm>
            <a:off x="4085817" y="3339012"/>
            <a:ext cx="2644735" cy="833304"/>
            <a:chOff x="4085817" y="3339012"/>
            <a:chExt cx="2644735" cy="833304"/>
          </a:xfrm>
        </p:grpSpPr>
        <p:grpSp>
          <p:nvGrpSpPr>
            <p:cNvPr id="82" name="Group 81">
              <a:extLst>
                <a:ext uri="{FF2B5EF4-FFF2-40B4-BE49-F238E27FC236}">
                  <a16:creationId xmlns:a16="http://schemas.microsoft.com/office/drawing/2014/main" id="{5649FE68-44B5-47F3-7E6C-D7BA2B01016C}"/>
                </a:ext>
              </a:extLst>
            </p:cNvPr>
            <p:cNvGrpSpPr/>
            <p:nvPr/>
          </p:nvGrpSpPr>
          <p:grpSpPr>
            <a:xfrm>
              <a:off x="4085817" y="3339012"/>
              <a:ext cx="2644735" cy="707027"/>
              <a:chOff x="4085817" y="3339012"/>
              <a:chExt cx="2644735" cy="707027"/>
            </a:xfrm>
          </p:grpSpPr>
          <p:sp>
            <p:nvSpPr>
              <p:cNvPr id="36" name="Rectangle 35">
                <a:extLst>
                  <a:ext uri="{FF2B5EF4-FFF2-40B4-BE49-F238E27FC236}">
                    <a16:creationId xmlns:a16="http://schemas.microsoft.com/office/drawing/2014/main" id="{2980A54C-8EBF-E3AB-82B8-D908BB2A02DB}"/>
                  </a:ext>
                </a:extLst>
              </p:cNvPr>
              <p:cNvSpPr/>
              <p:nvPr/>
            </p:nvSpPr>
            <p:spPr>
              <a:xfrm>
                <a:off x="4670525" y="3541938"/>
                <a:ext cx="2060027" cy="504101"/>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t>Calculate </a:t>
                </a:r>
              </a:p>
              <a:p>
                <a:pPr algn="ctr"/>
                <a:r>
                  <a:rPr lang="en-GB" sz="1600" b="1"/>
                  <a:t>Add. DC</a:t>
                </a:r>
              </a:p>
            </p:txBody>
          </p:sp>
          <p:sp>
            <p:nvSpPr>
              <p:cNvPr id="3" name="Arrow: Right 2">
                <a:extLst>
                  <a:ext uri="{FF2B5EF4-FFF2-40B4-BE49-F238E27FC236}">
                    <a16:creationId xmlns:a16="http://schemas.microsoft.com/office/drawing/2014/main" id="{1AB30823-EF0B-2DE8-703A-B37C00C09BC7}"/>
                  </a:ext>
                </a:extLst>
              </p:cNvPr>
              <p:cNvSpPr/>
              <p:nvPr/>
            </p:nvSpPr>
            <p:spPr>
              <a:xfrm rot="2531867">
                <a:off x="4085817" y="3339012"/>
                <a:ext cx="352785" cy="317725"/>
              </a:xfrm>
              <a:prstGeom prst="rightArrow">
                <a:avLst/>
              </a:prstGeom>
              <a:solidFill>
                <a:srgbClr val="3F0731"/>
              </a:solidFill>
              <a:ln>
                <a:solidFill>
                  <a:srgbClr val="3F07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Arrow: Right 5">
              <a:extLst>
                <a:ext uri="{FF2B5EF4-FFF2-40B4-BE49-F238E27FC236}">
                  <a16:creationId xmlns:a16="http://schemas.microsoft.com/office/drawing/2014/main" id="{421C30F5-1D37-D64E-88CF-9E5A561D1210}"/>
                </a:ext>
              </a:extLst>
            </p:cNvPr>
            <p:cNvSpPr/>
            <p:nvPr/>
          </p:nvSpPr>
          <p:spPr>
            <a:xfrm rot="19092105">
              <a:off x="4085817" y="3854591"/>
              <a:ext cx="352785" cy="317725"/>
            </a:xfrm>
            <a:prstGeom prst="rightArrow">
              <a:avLst/>
            </a:prstGeom>
            <a:solidFill>
              <a:srgbClr val="3F0731"/>
            </a:solidFill>
            <a:ln>
              <a:solidFill>
                <a:srgbClr val="3F07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8D7579A8-A1ED-C00E-CCE9-88CB6857DC18}"/>
              </a:ext>
            </a:extLst>
          </p:cNvPr>
          <p:cNvGrpSpPr/>
          <p:nvPr/>
        </p:nvGrpSpPr>
        <p:grpSpPr>
          <a:xfrm>
            <a:off x="-32187" y="2398467"/>
            <a:ext cx="11880385" cy="4403551"/>
            <a:chOff x="-32187" y="2398467"/>
            <a:chExt cx="11880385" cy="4403551"/>
          </a:xfrm>
        </p:grpSpPr>
        <p:grpSp>
          <p:nvGrpSpPr>
            <p:cNvPr id="72" name="Group 71">
              <a:extLst>
                <a:ext uri="{FF2B5EF4-FFF2-40B4-BE49-F238E27FC236}">
                  <a16:creationId xmlns:a16="http://schemas.microsoft.com/office/drawing/2014/main" id="{25523729-9750-A220-9FBF-86E82EBDF8B8}"/>
                </a:ext>
              </a:extLst>
            </p:cNvPr>
            <p:cNvGrpSpPr/>
            <p:nvPr/>
          </p:nvGrpSpPr>
          <p:grpSpPr>
            <a:xfrm>
              <a:off x="-32187" y="2398467"/>
              <a:ext cx="11880385" cy="4403551"/>
              <a:chOff x="-32187" y="2398467"/>
              <a:chExt cx="11880385" cy="4403551"/>
            </a:xfrm>
          </p:grpSpPr>
          <p:sp>
            <p:nvSpPr>
              <p:cNvPr id="47" name="Rectangle 46">
                <a:extLst>
                  <a:ext uri="{FF2B5EF4-FFF2-40B4-BE49-F238E27FC236}">
                    <a16:creationId xmlns:a16="http://schemas.microsoft.com/office/drawing/2014/main" id="{AAA5D1D8-800C-7963-E34B-769B0E7BDF91}"/>
                  </a:ext>
                </a:extLst>
              </p:cNvPr>
              <p:cNvSpPr/>
              <p:nvPr/>
            </p:nvSpPr>
            <p:spPr>
              <a:xfrm>
                <a:off x="9929229" y="3609975"/>
                <a:ext cx="1918969" cy="2944293"/>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a:extLst>
                  <a:ext uri="{FF2B5EF4-FFF2-40B4-BE49-F238E27FC236}">
                    <a16:creationId xmlns:a16="http://schemas.microsoft.com/office/drawing/2014/main" id="{A72B6C0C-0D39-6259-5B21-A6D031F15935}"/>
                  </a:ext>
                </a:extLst>
              </p:cNvPr>
              <p:cNvSpPr/>
              <p:nvPr/>
            </p:nvSpPr>
            <p:spPr>
              <a:xfrm>
                <a:off x="2075844" y="2398467"/>
                <a:ext cx="1616682" cy="1713777"/>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Flowchart: Data 122">
                <a:extLst>
                  <a:ext uri="{FF2B5EF4-FFF2-40B4-BE49-F238E27FC236}">
                    <a16:creationId xmlns:a16="http://schemas.microsoft.com/office/drawing/2014/main" id="{6AF719F3-64EF-62DB-5CAE-B16007412B35}"/>
                  </a:ext>
                </a:extLst>
              </p:cNvPr>
              <p:cNvSpPr/>
              <p:nvPr/>
            </p:nvSpPr>
            <p:spPr>
              <a:xfrm>
                <a:off x="2269635" y="3494832"/>
                <a:ext cx="1336194" cy="438722"/>
              </a:xfrm>
              <a:prstGeom prst="flowChartInputOutpu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Simul-</a:t>
                </a:r>
              </a:p>
              <a:p>
                <a:pPr algn="ctr"/>
                <a:r>
                  <a:rPr lang="en-GB" sz="1000" b="1" err="1"/>
                  <a:t>taneous</a:t>
                </a:r>
                <a:r>
                  <a:rPr lang="en-GB" sz="1000" b="1"/>
                  <a:t> profile</a:t>
                </a:r>
              </a:p>
            </p:txBody>
          </p:sp>
          <p:grpSp>
            <p:nvGrpSpPr>
              <p:cNvPr id="148" name="Group 147">
                <a:extLst>
                  <a:ext uri="{FF2B5EF4-FFF2-40B4-BE49-F238E27FC236}">
                    <a16:creationId xmlns:a16="http://schemas.microsoft.com/office/drawing/2014/main" id="{B3B3A181-9A44-3936-75F0-FDC7A604A0E5}"/>
                  </a:ext>
                </a:extLst>
              </p:cNvPr>
              <p:cNvGrpSpPr/>
              <p:nvPr/>
            </p:nvGrpSpPr>
            <p:grpSpPr>
              <a:xfrm>
                <a:off x="-32187" y="5998225"/>
                <a:ext cx="3715187" cy="686235"/>
                <a:chOff x="-32187" y="5817250"/>
                <a:chExt cx="3715187" cy="686235"/>
              </a:xfrm>
            </p:grpSpPr>
            <p:grpSp>
              <p:nvGrpSpPr>
                <p:cNvPr id="149" name="Group 148">
                  <a:extLst>
                    <a:ext uri="{FF2B5EF4-FFF2-40B4-BE49-F238E27FC236}">
                      <a16:creationId xmlns:a16="http://schemas.microsoft.com/office/drawing/2014/main" id="{86C41A10-23F3-153D-3422-D453E72F2C96}"/>
                    </a:ext>
                  </a:extLst>
                </p:cNvPr>
                <p:cNvGrpSpPr/>
                <p:nvPr/>
              </p:nvGrpSpPr>
              <p:grpSpPr>
                <a:xfrm>
                  <a:off x="-32187" y="5817250"/>
                  <a:ext cx="3658038" cy="646331"/>
                  <a:chOff x="-32187" y="5817250"/>
                  <a:chExt cx="3658038" cy="646331"/>
                </a:xfrm>
              </p:grpSpPr>
              <p:sp>
                <p:nvSpPr>
                  <p:cNvPr id="151" name="Flowchart: Data 150">
                    <a:extLst>
                      <a:ext uri="{FF2B5EF4-FFF2-40B4-BE49-F238E27FC236}">
                        <a16:creationId xmlns:a16="http://schemas.microsoft.com/office/drawing/2014/main" id="{BCFBA5A4-862B-EDC0-7621-735D7ECB0650}"/>
                      </a:ext>
                    </a:extLst>
                  </p:cNvPr>
                  <p:cNvSpPr/>
                  <p:nvPr/>
                </p:nvSpPr>
                <p:spPr>
                  <a:xfrm>
                    <a:off x="2093304" y="5940200"/>
                    <a:ext cx="1532547" cy="448877"/>
                  </a:xfrm>
                  <a:prstGeom prst="flowChartInputOutpu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a:t>Event Probability</a:t>
                    </a:r>
                  </a:p>
                </p:txBody>
              </p:sp>
              <p:sp>
                <p:nvSpPr>
                  <p:cNvPr id="152" name="TextBox 151">
                    <a:extLst>
                      <a:ext uri="{FF2B5EF4-FFF2-40B4-BE49-F238E27FC236}">
                        <a16:creationId xmlns:a16="http://schemas.microsoft.com/office/drawing/2014/main" id="{C77FC90F-9164-C0A1-6ED5-DD215B9921ED}"/>
                      </a:ext>
                    </a:extLst>
                  </p:cNvPr>
                  <p:cNvSpPr txBox="1"/>
                  <p:nvPr/>
                </p:nvSpPr>
                <p:spPr>
                  <a:xfrm>
                    <a:off x="-32187" y="5817250"/>
                    <a:ext cx="1487908" cy="646331"/>
                  </a:xfrm>
                  <a:prstGeom prst="rect">
                    <a:avLst/>
                  </a:prstGeom>
                  <a:noFill/>
                </p:spPr>
                <p:txBody>
                  <a:bodyPr wrap="none" rtlCol="0">
                    <a:spAutoFit/>
                  </a:bodyPr>
                  <a:lstStyle/>
                  <a:p>
                    <a:pPr algn="ctr"/>
                    <a:r>
                      <a:rPr lang="en-GB" b="1">
                        <a:solidFill>
                          <a:schemeClr val="accent2">
                            <a:lumMod val="50000"/>
                          </a:schemeClr>
                        </a:solidFill>
                      </a:rPr>
                      <a:t>Historical</a:t>
                    </a:r>
                  </a:p>
                  <a:p>
                    <a:pPr algn="ctr"/>
                    <a:r>
                      <a:rPr lang="en-GB" b="1">
                        <a:solidFill>
                          <a:schemeClr val="accent2">
                            <a:lumMod val="50000"/>
                          </a:schemeClr>
                        </a:solidFill>
                      </a:rPr>
                      <a:t>Probability</a:t>
                    </a:r>
                  </a:p>
                </p:txBody>
              </p:sp>
            </p:grpSp>
            <p:sp>
              <p:nvSpPr>
                <p:cNvPr id="150" name="Rectangle 149">
                  <a:extLst>
                    <a:ext uri="{FF2B5EF4-FFF2-40B4-BE49-F238E27FC236}">
                      <a16:creationId xmlns:a16="http://schemas.microsoft.com/office/drawing/2014/main" id="{99C0B063-3069-0FF1-1E30-936705028477}"/>
                    </a:ext>
                  </a:extLst>
                </p:cNvPr>
                <p:cNvSpPr/>
                <p:nvPr/>
              </p:nvSpPr>
              <p:spPr>
                <a:xfrm>
                  <a:off x="2051231" y="5857154"/>
                  <a:ext cx="1631769" cy="646331"/>
                </a:xfrm>
                <a:prstGeom prst="rect">
                  <a:avLst/>
                </a:prstGeom>
                <a:noFill/>
                <a:ln w="28575">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42">
                <a:extLst>
                  <a:ext uri="{FF2B5EF4-FFF2-40B4-BE49-F238E27FC236}">
                    <a16:creationId xmlns:a16="http://schemas.microsoft.com/office/drawing/2014/main" id="{D563907C-B9DF-262D-825C-8872C648164E}"/>
                  </a:ext>
                </a:extLst>
              </p:cNvPr>
              <p:cNvGrpSpPr/>
              <p:nvPr/>
            </p:nvGrpSpPr>
            <p:grpSpPr>
              <a:xfrm>
                <a:off x="10055769" y="5785288"/>
                <a:ext cx="1665890" cy="714280"/>
                <a:chOff x="8783590" y="2289786"/>
                <a:chExt cx="1665890" cy="714280"/>
              </a:xfrm>
              <a:solidFill>
                <a:schemeClr val="accent5">
                  <a:lumMod val="50000"/>
                </a:schemeClr>
              </a:solidFill>
            </p:grpSpPr>
            <p:sp>
              <p:nvSpPr>
                <p:cNvPr id="44" name="Flowchart: Data 43">
                  <a:extLst>
                    <a:ext uri="{FF2B5EF4-FFF2-40B4-BE49-F238E27FC236}">
                      <a16:creationId xmlns:a16="http://schemas.microsoft.com/office/drawing/2014/main" id="{6E483395-D055-ADE7-4139-873F67244B1D}"/>
                    </a:ext>
                  </a:extLst>
                </p:cNvPr>
                <p:cNvSpPr/>
                <p:nvPr/>
              </p:nvSpPr>
              <p:spPr>
                <a:xfrm>
                  <a:off x="8783590" y="2289786"/>
                  <a:ext cx="1665890" cy="714280"/>
                </a:xfrm>
                <a:prstGeom prst="flowChartInputOutput">
                  <a:avLst/>
                </a:prstGeom>
                <a:solidFill>
                  <a:schemeClr val="bg1">
                    <a:lumMod val="65000"/>
                  </a:schemeClr>
                </a:solidFill>
                <a:ln>
                  <a:solidFill>
                    <a:schemeClr val="bg1">
                      <a:lumMod val="65000"/>
                    </a:schemeClr>
                  </a:solidFill>
                </a:ln>
                <a:scene3d>
                  <a:camera prst="orthographicFront">
                    <a:rot lat="0" lon="108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17A549E4-6FD0-BF42-9361-3A206F393AFB}"/>
                    </a:ext>
                  </a:extLst>
                </p:cNvPr>
                <p:cNvSpPr txBox="1"/>
                <p:nvPr/>
              </p:nvSpPr>
              <p:spPr>
                <a:xfrm>
                  <a:off x="9141087" y="2377112"/>
                  <a:ext cx="950901" cy="584775"/>
                </a:xfrm>
                <a:prstGeom prst="rect">
                  <a:avLst/>
                </a:prstGeom>
                <a:noFill/>
                <a:ln>
                  <a:noFill/>
                </a:ln>
              </p:spPr>
              <p:txBody>
                <a:bodyPr wrap="none" rtlCol="0">
                  <a:spAutoFit/>
                </a:bodyPr>
                <a:lstStyle/>
                <a:p>
                  <a:pPr algn="ctr"/>
                  <a:r>
                    <a:rPr lang="en-GB" sz="1600" b="1">
                      <a:solidFill>
                        <a:schemeClr val="bg1"/>
                      </a:solidFill>
                    </a:rPr>
                    <a:t>Overall</a:t>
                  </a:r>
                </a:p>
                <a:p>
                  <a:pPr algn="ctr"/>
                  <a:r>
                    <a:rPr lang="en-GB" sz="1600" b="1">
                      <a:solidFill>
                        <a:schemeClr val="bg1"/>
                      </a:solidFill>
                    </a:rPr>
                    <a:t>Risk</a:t>
                  </a:r>
                </a:p>
              </p:txBody>
            </p:sp>
          </p:grpSp>
          <p:sp>
            <p:nvSpPr>
              <p:cNvPr id="38" name="Arrow: Right 37">
                <a:extLst>
                  <a:ext uri="{FF2B5EF4-FFF2-40B4-BE49-F238E27FC236}">
                    <a16:creationId xmlns:a16="http://schemas.microsoft.com/office/drawing/2014/main" id="{4E794B53-2E7E-55D5-7B01-C31C8C6C3ECD}"/>
                  </a:ext>
                </a:extLst>
              </p:cNvPr>
              <p:cNvSpPr/>
              <p:nvPr/>
            </p:nvSpPr>
            <p:spPr>
              <a:xfrm rot="5400000">
                <a:off x="5589849" y="4100919"/>
                <a:ext cx="195231" cy="317725"/>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4AC2ABE6-1D3C-1DDD-AF02-BE51C41ED2E8}"/>
                  </a:ext>
                </a:extLst>
              </p:cNvPr>
              <p:cNvSpPr/>
              <p:nvPr/>
            </p:nvSpPr>
            <p:spPr>
              <a:xfrm>
                <a:off x="4590646" y="2464939"/>
                <a:ext cx="2230959" cy="3533286"/>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BA4074D2-2577-F2E0-57CF-116BE993D440}"/>
                  </a:ext>
                </a:extLst>
              </p:cNvPr>
              <p:cNvSpPr/>
              <p:nvPr/>
            </p:nvSpPr>
            <p:spPr>
              <a:xfrm>
                <a:off x="4696831" y="5378667"/>
                <a:ext cx="2060027" cy="573449"/>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Apply BOA control</a:t>
                </a:r>
              </a:p>
            </p:txBody>
          </p:sp>
          <p:sp>
            <p:nvSpPr>
              <p:cNvPr id="48" name="Arrow: Right 47">
                <a:extLst>
                  <a:ext uri="{FF2B5EF4-FFF2-40B4-BE49-F238E27FC236}">
                    <a16:creationId xmlns:a16="http://schemas.microsoft.com/office/drawing/2014/main" id="{66392194-D9D1-7F71-6177-0F427961B4B2}"/>
                  </a:ext>
                </a:extLst>
              </p:cNvPr>
              <p:cNvSpPr/>
              <p:nvPr/>
            </p:nvSpPr>
            <p:spPr>
              <a:xfrm rot="5400000">
                <a:off x="5576197" y="5043447"/>
                <a:ext cx="248679" cy="317725"/>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326EB771-314B-0C32-91D4-37FEB0C5F8BF}"/>
                  </a:ext>
                </a:extLst>
              </p:cNvPr>
              <p:cNvSpPr/>
              <p:nvPr/>
            </p:nvSpPr>
            <p:spPr>
              <a:xfrm>
                <a:off x="7423222" y="6093528"/>
                <a:ext cx="1437679" cy="597683"/>
              </a:xfrm>
              <a:prstGeom prst="ellipse">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t>Percentage of time at risk</a:t>
                </a:r>
              </a:p>
            </p:txBody>
          </p:sp>
          <p:sp>
            <p:nvSpPr>
              <p:cNvPr id="29" name="Rectangle 28">
                <a:extLst>
                  <a:ext uri="{FF2B5EF4-FFF2-40B4-BE49-F238E27FC236}">
                    <a16:creationId xmlns:a16="http://schemas.microsoft.com/office/drawing/2014/main" id="{3E165D25-5D9D-3F7B-5AF4-3181DB48A2D6}"/>
                  </a:ext>
                </a:extLst>
              </p:cNvPr>
              <p:cNvSpPr/>
              <p:nvPr/>
            </p:nvSpPr>
            <p:spPr>
              <a:xfrm>
                <a:off x="7307190" y="2423552"/>
                <a:ext cx="1628838" cy="4378466"/>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C95A49CD-FC30-97EC-5668-CB4EEC278D73}"/>
                  </a:ext>
                </a:extLst>
              </p:cNvPr>
              <p:cNvSpPr/>
              <p:nvPr/>
            </p:nvSpPr>
            <p:spPr>
              <a:xfrm>
                <a:off x="7416553" y="5392954"/>
                <a:ext cx="1381037" cy="640112"/>
              </a:xfrm>
              <a:prstGeom prst="ellipse">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BOA MW + £</a:t>
                </a:r>
              </a:p>
            </p:txBody>
          </p:sp>
          <p:sp>
            <p:nvSpPr>
              <p:cNvPr id="41" name="Rectangle 40">
                <a:extLst>
                  <a:ext uri="{FF2B5EF4-FFF2-40B4-BE49-F238E27FC236}">
                    <a16:creationId xmlns:a16="http://schemas.microsoft.com/office/drawing/2014/main" id="{A39184FE-1D70-D303-5243-DD0D599415AA}"/>
                  </a:ext>
                </a:extLst>
              </p:cNvPr>
              <p:cNvSpPr/>
              <p:nvPr/>
            </p:nvSpPr>
            <p:spPr>
              <a:xfrm>
                <a:off x="4658379" y="4374062"/>
                <a:ext cx="2060027" cy="617852"/>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t>Calculate Largest Securable Loss for 48.8, 49.2, 49.5 and 50.5Hz events</a:t>
                </a:r>
              </a:p>
            </p:txBody>
          </p:sp>
        </p:grpSp>
        <p:sp>
          <p:nvSpPr>
            <p:cNvPr id="15" name="Flowchart: Data 14">
              <a:extLst>
                <a:ext uri="{FF2B5EF4-FFF2-40B4-BE49-F238E27FC236}">
                  <a16:creationId xmlns:a16="http://schemas.microsoft.com/office/drawing/2014/main" id="{8FF86BDF-36F2-1869-3AB2-109D3338BEFA}"/>
                </a:ext>
              </a:extLst>
            </p:cNvPr>
            <p:cNvSpPr/>
            <p:nvPr/>
          </p:nvSpPr>
          <p:spPr>
            <a:xfrm>
              <a:off x="2289450" y="2469486"/>
              <a:ext cx="1336194" cy="402890"/>
            </a:xfrm>
            <a:prstGeom prst="flowChartInputOutpu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t>BMU Profile</a:t>
              </a:r>
            </a:p>
          </p:txBody>
        </p:sp>
      </p:grpSp>
    </p:spTree>
    <p:custDataLst>
      <p:tags r:id="rId1"/>
    </p:custDataLst>
    <p:extLst>
      <p:ext uri="{BB962C8B-B14F-4D97-AF65-F5344CB8AC3E}">
        <p14:creationId xmlns:p14="http://schemas.microsoft.com/office/powerpoint/2010/main" val="3304115372"/>
      </p:ext>
    </p:extLst>
  </p:cSld>
  <p:clrMapOvr>
    <a:masterClrMapping/>
  </p:clrMapOvr>
  <mc:AlternateContent xmlns:mc="http://schemas.openxmlformats.org/markup-compatibility/2006" xmlns:p14="http://schemas.microsoft.com/office/powerpoint/2010/main">
    <mc:Choice Requires="p14">
      <p:transition spd="slow" p14:dur="2000" advTm="41858"/>
    </mc:Choice>
    <mc:Fallback xmlns="">
      <p:transition spd="slow" advTm="418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a:extLst>
              <a:ext uri="{FF2B5EF4-FFF2-40B4-BE49-F238E27FC236}">
                <a16:creationId xmlns:a16="http://schemas.microsoft.com/office/drawing/2014/main" id="{E0C19120-AEFF-EE89-A6C0-BBF044141686}"/>
              </a:ext>
            </a:extLst>
          </p:cNvPr>
          <p:cNvSpPr txBox="1">
            <a:spLocks/>
          </p:cNvSpPr>
          <p:nvPr/>
        </p:nvSpPr>
        <p:spPr>
          <a:xfrm>
            <a:off x="614724" y="373027"/>
            <a:ext cx="10515600" cy="768534"/>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Model in Details</a:t>
            </a: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grpSp>
        <p:nvGrpSpPr>
          <p:cNvPr id="102" name="Group 101">
            <a:extLst>
              <a:ext uri="{FF2B5EF4-FFF2-40B4-BE49-F238E27FC236}">
                <a16:creationId xmlns:a16="http://schemas.microsoft.com/office/drawing/2014/main" id="{E633C5A5-3A2C-DB3A-CCF9-DB0A2C897F76}"/>
              </a:ext>
            </a:extLst>
          </p:cNvPr>
          <p:cNvGrpSpPr/>
          <p:nvPr/>
        </p:nvGrpSpPr>
        <p:grpSpPr>
          <a:xfrm>
            <a:off x="2113127" y="1588920"/>
            <a:ext cx="9571066" cy="795000"/>
            <a:chOff x="2122652" y="1350795"/>
            <a:chExt cx="9571066" cy="795000"/>
          </a:xfrm>
        </p:grpSpPr>
        <p:sp>
          <p:nvSpPr>
            <p:cNvPr id="2" name="Flowchart: Data 1">
              <a:extLst>
                <a:ext uri="{FF2B5EF4-FFF2-40B4-BE49-F238E27FC236}">
                  <a16:creationId xmlns:a16="http://schemas.microsoft.com/office/drawing/2014/main" id="{9DF92223-6100-12CF-6B5D-921336486BBB}"/>
                </a:ext>
              </a:extLst>
            </p:cNvPr>
            <p:cNvSpPr/>
            <p:nvPr/>
          </p:nvSpPr>
          <p:spPr>
            <a:xfrm>
              <a:off x="2122652" y="1391155"/>
              <a:ext cx="1665890" cy="714280"/>
            </a:xfrm>
            <a:prstGeom prst="flowChartInputOutp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Input Data</a:t>
              </a:r>
            </a:p>
          </p:txBody>
        </p:sp>
        <p:grpSp>
          <p:nvGrpSpPr>
            <p:cNvPr id="54" name="Group 53">
              <a:extLst>
                <a:ext uri="{FF2B5EF4-FFF2-40B4-BE49-F238E27FC236}">
                  <a16:creationId xmlns:a16="http://schemas.microsoft.com/office/drawing/2014/main" id="{AEA4693D-8DFE-956F-110B-3CAF360F8054}"/>
                </a:ext>
              </a:extLst>
            </p:cNvPr>
            <p:cNvGrpSpPr/>
            <p:nvPr/>
          </p:nvGrpSpPr>
          <p:grpSpPr>
            <a:xfrm>
              <a:off x="4162933" y="1350795"/>
              <a:ext cx="2548906" cy="795000"/>
              <a:chOff x="4162933" y="1350795"/>
              <a:chExt cx="2548906" cy="795000"/>
            </a:xfrm>
          </p:grpSpPr>
          <p:sp>
            <p:nvSpPr>
              <p:cNvPr id="9" name="Rectangle 8">
                <a:extLst>
                  <a:ext uri="{FF2B5EF4-FFF2-40B4-BE49-F238E27FC236}">
                    <a16:creationId xmlns:a16="http://schemas.microsoft.com/office/drawing/2014/main" id="{17A7B833-D723-BEB8-DE45-B7BDA69102C0}"/>
                  </a:ext>
                </a:extLst>
              </p:cNvPr>
              <p:cNvSpPr/>
              <p:nvPr/>
            </p:nvSpPr>
            <p:spPr>
              <a:xfrm>
                <a:off x="4651812" y="1350795"/>
                <a:ext cx="2060027" cy="795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Process / Module</a:t>
                </a:r>
              </a:p>
            </p:txBody>
          </p:sp>
          <p:sp>
            <p:nvSpPr>
              <p:cNvPr id="51" name="Arrow: Right 50">
                <a:extLst>
                  <a:ext uri="{FF2B5EF4-FFF2-40B4-BE49-F238E27FC236}">
                    <a16:creationId xmlns:a16="http://schemas.microsoft.com/office/drawing/2014/main" id="{774E875E-642B-FF66-5729-85912448D315}"/>
                  </a:ext>
                </a:extLst>
              </p:cNvPr>
              <p:cNvSpPr/>
              <p:nvPr/>
            </p:nvSpPr>
            <p:spPr>
              <a:xfrm>
                <a:off x="4162933" y="1642888"/>
                <a:ext cx="333375"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B69D44C8-A57D-0D48-C842-0820708115E4}"/>
                </a:ext>
              </a:extLst>
            </p:cNvPr>
            <p:cNvGrpSpPr/>
            <p:nvPr/>
          </p:nvGrpSpPr>
          <p:grpSpPr>
            <a:xfrm>
              <a:off x="6894329" y="1417565"/>
              <a:ext cx="1884140" cy="696673"/>
              <a:chOff x="6894329" y="1417565"/>
              <a:chExt cx="1884140" cy="696673"/>
            </a:xfrm>
          </p:grpSpPr>
          <p:sp>
            <p:nvSpPr>
              <p:cNvPr id="31" name="Oval 30">
                <a:extLst>
                  <a:ext uri="{FF2B5EF4-FFF2-40B4-BE49-F238E27FC236}">
                    <a16:creationId xmlns:a16="http://schemas.microsoft.com/office/drawing/2014/main" id="{64749005-25BD-2C12-454B-CC3AD46BFCA2}"/>
                  </a:ext>
                </a:extLst>
              </p:cNvPr>
              <p:cNvSpPr/>
              <p:nvPr/>
            </p:nvSpPr>
            <p:spPr>
              <a:xfrm>
                <a:off x="7410194" y="1417565"/>
                <a:ext cx="1368275" cy="6966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Interim Output</a:t>
                </a:r>
              </a:p>
            </p:txBody>
          </p:sp>
          <p:sp>
            <p:nvSpPr>
              <p:cNvPr id="52" name="Arrow: Right 51">
                <a:extLst>
                  <a:ext uri="{FF2B5EF4-FFF2-40B4-BE49-F238E27FC236}">
                    <a16:creationId xmlns:a16="http://schemas.microsoft.com/office/drawing/2014/main" id="{3E644603-D0A4-6C05-DECD-BFE10EA55FA4}"/>
                  </a:ext>
                </a:extLst>
              </p:cNvPr>
              <p:cNvSpPr/>
              <p:nvPr/>
            </p:nvSpPr>
            <p:spPr>
              <a:xfrm>
                <a:off x="6894329" y="1642887"/>
                <a:ext cx="333375"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 55">
              <a:extLst>
                <a:ext uri="{FF2B5EF4-FFF2-40B4-BE49-F238E27FC236}">
                  <a16:creationId xmlns:a16="http://schemas.microsoft.com/office/drawing/2014/main" id="{E47EA48B-66FD-EFE3-D1F2-24DB4C0932FF}"/>
                </a:ext>
              </a:extLst>
            </p:cNvPr>
            <p:cNvGrpSpPr/>
            <p:nvPr/>
          </p:nvGrpSpPr>
          <p:grpSpPr>
            <a:xfrm>
              <a:off x="9538949" y="1423697"/>
              <a:ext cx="2154769" cy="714280"/>
              <a:chOff x="9072224" y="1385597"/>
              <a:chExt cx="2154769" cy="714280"/>
            </a:xfrm>
          </p:grpSpPr>
          <p:grpSp>
            <p:nvGrpSpPr>
              <p:cNvPr id="13" name="Group 12">
                <a:extLst>
                  <a:ext uri="{FF2B5EF4-FFF2-40B4-BE49-F238E27FC236}">
                    <a16:creationId xmlns:a16="http://schemas.microsoft.com/office/drawing/2014/main" id="{9C72DAEF-1077-9F4D-B2E0-AD5AF1528C69}"/>
                  </a:ext>
                </a:extLst>
              </p:cNvPr>
              <p:cNvGrpSpPr/>
              <p:nvPr/>
            </p:nvGrpSpPr>
            <p:grpSpPr>
              <a:xfrm>
                <a:off x="9561103" y="1385597"/>
                <a:ext cx="1665890" cy="714280"/>
                <a:chOff x="9002665" y="2289786"/>
                <a:chExt cx="1665890" cy="714280"/>
              </a:xfrm>
            </p:grpSpPr>
            <p:sp>
              <p:nvSpPr>
                <p:cNvPr id="10" name="Flowchart: Data 9">
                  <a:extLst>
                    <a:ext uri="{FF2B5EF4-FFF2-40B4-BE49-F238E27FC236}">
                      <a16:creationId xmlns:a16="http://schemas.microsoft.com/office/drawing/2014/main" id="{99A64602-EF8C-CBBF-66FA-BE2AEAD76EA1}"/>
                    </a:ext>
                  </a:extLst>
                </p:cNvPr>
                <p:cNvSpPr/>
                <p:nvPr/>
              </p:nvSpPr>
              <p:spPr>
                <a:xfrm>
                  <a:off x="9002665" y="2289786"/>
                  <a:ext cx="1665890" cy="714280"/>
                </a:xfrm>
                <a:prstGeom prst="flowChartInputOutput">
                  <a:avLst/>
                </a:prstGeom>
                <a:scene3d>
                  <a:camera prst="orthographicFront">
                    <a:rot lat="0" lon="108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0D22F68-DA3E-2C47-90CA-45B4512BF3BA}"/>
                    </a:ext>
                  </a:extLst>
                </p:cNvPr>
                <p:cNvSpPr txBox="1"/>
                <p:nvPr/>
              </p:nvSpPr>
              <p:spPr>
                <a:xfrm>
                  <a:off x="9295238" y="2462837"/>
                  <a:ext cx="1080745" cy="369332"/>
                </a:xfrm>
                <a:prstGeom prst="rect">
                  <a:avLst/>
                </a:prstGeom>
                <a:noFill/>
              </p:spPr>
              <p:txBody>
                <a:bodyPr wrap="none" rtlCol="0">
                  <a:spAutoFit/>
                </a:bodyPr>
                <a:lstStyle/>
                <a:p>
                  <a:pPr algn="ctr"/>
                  <a:r>
                    <a:rPr lang="en-GB" b="1">
                      <a:solidFill>
                        <a:schemeClr val="bg1"/>
                      </a:solidFill>
                    </a:rPr>
                    <a:t>Output</a:t>
                  </a:r>
                  <a:r>
                    <a:rPr lang="en-GB">
                      <a:solidFill>
                        <a:schemeClr val="bg1"/>
                      </a:solidFill>
                    </a:rPr>
                    <a:t> </a:t>
                  </a:r>
                </a:p>
              </p:txBody>
            </p:sp>
          </p:grpSp>
          <p:sp>
            <p:nvSpPr>
              <p:cNvPr id="53" name="Arrow: Right 52">
                <a:extLst>
                  <a:ext uri="{FF2B5EF4-FFF2-40B4-BE49-F238E27FC236}">
                    <a16:creationId xmlns:a16="http://schemas.microsoft.com/office/drawing/2014/main" id="{5D4C43C1-AC77-AF53-4F3A-46EDE25CEE16}"/>
                  </a:ext>
                </a:extLst>
              </p:cNvPr>
              <p:cNvSpPr/>
              <p:nvPr/>
            </p:nvSpPr>
            <p:spPr>
              <a:xfrm>
                <a:off x="9072224" y="1642887"/>
                <a:ext cx="333375"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23" name="Flowchart: Data 122">
            <a:extLst>
              <a:ext uri="{FF2B5EF4-FFF2-40B4-BE49-F238E27FC236}">
                <a16:creationId xmlns:a16="http://schemas.microsoft.com/office/drawing/2014/main" id="{6AF719F3-64EF-62DB-5CAE-B16007412B35}"/>
              </a:ext>
            </a:extLst>
          </p:cNvPr>
          <p:cNvSpPr/>
          <p:nvPr/>
        </p:nvSpPr>
        <p:spPr>
          <a:xfrm>
            <a:off x="2269635" y="3494832"/>
            <a:ext cx="1336194" cy="438722"/>
          </a:xfrm>
          <a:prstGeom prst="flowChartInputOutput">
            <a:avLst/>
          </a:prstGeom>
          <a:solidFill>
            <a:schemeClr val="tx1">
              <a:lumMod val="85000"/>
              <a:lumOff val="1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Simul-</a:t>
            </a:r>
          </a:p>
          <a:p>
            <a:pPr algn="ctr"/>
            <a:r>
              <a:rPr lang="en-GB" sz="1000" b="1" err="1"/>
              <a:t>taneous</a:t>
            </a:r>
            <a:r>
              <a:rPr lang="en-GB" sz="1000" b="1"/>
              <a:t> profile</a:t>
            </a:r>
          </a:p>
        </p:txBody>
      </p:sp>
      <p:sp>
        <p:nvSpPr>
          <p:cNvPr id="142" name="TextBox 141">
            <a:extLst>
              <a:ext uri="{FF2B5EF4-FFF2-40B4-BE49-F238E27FC236}">
                <a16:creationId xmlns:a16="http://schemas.microsoft.com/office/drawing/2014/main" id="{500E1162-D0B0-8AC1-BF7C-9855C6CC6CDB}"/>
              </a:ext>
            </a:extLst>
          </p:cNvPr>
          <p:cNvSpPr txBox="1"/>
          <p:nvPr/>
        </p:nvSpPr>
        <p:spPr>
          <a:xfrm>
            <a:off x="721292" y="1072314"/>
            <a:ext cx="6832320" cy="461665"/>
          </a:xfrm>
          <a:prstGeom prst="rect">
            <a:avLst/>
          </a:prstGeom>
          <a:noFill/>
        </p:spPr>
        <p:txBody>
          <a:bodyPr wrap="none" rtlCol="0">
            <a:spAutoFit/>
          </a:bodyPr>
          <a:lstStyle/>
          <a:p>
            <a:pPr marL="285750" indent="-285750">
              <a:buFont typeface="Arial" panose="020B0604020202020204" pitchFamily="34" charset="0"/>
              <a:buChar char="•"/>
            </a:pPr>
            <a:r>
              <a:rPr lang="en-GB" sz="2400" b="1">
                <a:solidFill>
                  <a:schemeClr val="tx2"/>
                </a:solidFill>
              </a:rPr>
              <a:t>Apply More DC to Secure BMU+VS Events</a:t>
            </a:r>
          </a:p>
        </p:txBody>
      </p:sp>
      <p:grpSp>
        <p:nvGrpSpPr>
          <p:cNvPr id="58" name="Group 57">
            <a:extLst>
              <a:ext uri="{FF2B5EF4-FFF2-40B4-BE49-F238E27FC236}">
                <a16:creationId xmlns:a16="http://schemas.microsoft.com/office/drawing/2014/main" id="{844A1DA5-89E7-A6A6-1D02-406A765A03C3}"/>
              </a:ext>
            </a:extLst>
          </p:cNvPr>
          <p:cNvGrpSpPr/>
          <p:nvPr/>
        </p:nvGrpSpPr>
        <p:grpSpPr>
          <a:xfrm>
            <a:off x="-32187" y="5998225"/>
            <a:ext cx="3715187" cy="686235"/>
            <a:chOff x="-32187" y="5998225"/>
            <a:chExt cx="3715187" cy="686235"/>
          </a:xfrm>
        </p:grpSpPr>
        <p:sp>
          <p:nvSpPr>
            <p:cNvPr id="151" name="Flowchart: Data 150">
              <a:extLst>
                <a:ext uri="{FF2B5EF4-FFF2-40B4-BE49-F238E27FC236}">
                  <a16:creationId xmlns:a16="http://schemas.microsoft.com/office/drawing/2014/main" id="{BCFBA5A4-862B-EDC0-7621-735D7ECB0650}"/>
                </a:ext>
              </a:extLst>
            </p:cNvPr>
            <p:cNvSpPr/>
            <p:nvPr/>
          </p:nvSpPr>
          <p:spPr>
            <a:xfrm>
              <a:off x="2093304" y="6121175"/>
              <a:ext cx="1532547" cy="448877"/>
            </a:xfrm>
            <a:prstGeom prst="flowChartInputOutpu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a:t>Event Probability</a:t>
              </a:r>
            </a:p>
          </p:txBody>
        </p:sp>
        <p:sp>
          <p:nvSpPr>
            <p:cNvPr id="152" name="TextBox 151">
              <a:extLst>
                <a:ext uri="{FF2B5EF4-FFF2-40B4-BE49-F238E27FC236}">
                  <a16:creationId xmlns:a16="http://schemas.microsoft.com/office/drawing/2014/main" id="{C77FC90F-9164-C0A1-6ED5-DD215B9921ED}"/>
                </a:ext>
              </a:extLst>
            </p:cNvPr>
            <p:cNvSpPr txBox="1"/>
            <p:nvPr/>
          </p:nvSpPr>
          <p:spPr>
            <a:xfrm>
              <a:off x="-32187" y="5998225"/>
              <a:ext cx="1487908" cy="646331"/>
            </a:xfrm>
            <a:prstGeom prst="rect">
              <a:avLst/>
            </a:prstGeom>
            <a:noFill/>
          </p:spPr>
          <p:txBody>
            <a:bodyPr wrap="none" rtlCol="0">
              <a:spAutoFit/>
            </a:bodyPr>
            <a:lstStyle/>
            <a:p>
              <a:pPr algn="ctr"/>
              <a:r>
                <a:rPr lang="en-GB" b="1">
                  <a:solidFill>
                    <a:schemeClr val="accent2">
                      <a:lumMod val="50000"/>
                    </a:schemeClr>
                  </a:solidFill>
                </a:rPr>
                <a:t>Historical</a:t>
              </a:r>
            </a:p>
            <a:p>
              <a:pPr algn="ctr"/>
              <a:r>
                <a:rPr lang="en-GB" b="1">
                  <a:solidFill>
                    <a:schemeClr val="accent2">
                      <a:lumMod val="50000"/>
                    </a:schemeClr>
                  </a:solidFill>
                </a:rPr>
                <a:t>Probability</a:t>
              </a:r>
            </a:p>
          </p:txBody>
        </p:sp>
        <p:sp>
          <p:nvSpPr>
            <p:cNvPr id="150" name="Rectangle 149">
              <a:extLst>
                <a:ext uri="{FF2B5EF4-FFF2-40B4-BE49-F238E27FC236}">
                  <a16:creationId xmlns:a16="http://schemas.microsoft.com/office/drawing/2014/main" id="{99C0B063-3069-0FF1-1E30-936705028477}"/>
                </a:ext>
              </a:extLst>
            </p:cNvPr>
            <p:cNvSpPr/>
            <p:nvPr/>
          </p:nvSpPr>
          <p:spPr>
            <a:xfrm>
              <a:off x="2051231" y="6038129"/>
              <a:ext cx="1631769" cy="646331"/>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5035EFA7-1334-5BE6-4102-7B876ACE33E0}"/>
              </a:ext>
            </a:extLst>
          </p:cNvPr>
          <p:cNvGrpSpPr/>
          <p:nvPr/>
        </p:nvGrpSpPr>
        <p:grpSpPr>
          <a:xfrm>
            <a:off x="24963" y="2979884"/>
            <a:ext cx="3580866" cy="598135"/>
            <a:chOff x="24963" y="2979884"/>
            <a:chExt cx="3580866" cy="598135"/>
          </a:xfrm>
        </p:grpSpPr>
        <p:sp>
          <p:nvSpPr>
            <p:cNvPr id="122" name="Flowchart: Data 121">
              <a:extLst>
                <a:ext uri="{FF2B5EF4-FFF2-40B4-BE49-F238E27FC236}">
                  <a16:creationId xmlns:a16="http://schemas.microsoft.com/office/drawing/2014/main" id="{C577CD29-51D1-3138-0F08-ECD0987C3CC5}"/>
                </a:ext>
              </a:extLst>
            </p:cNvPr>
            <p:cNvSpPr/>
            <p:nvPr/>
          </p:nvSpPr>
          <p:spPr>
            <a:xfrm>
              <a:off x="2269635" y="2979884"/>
              <a:ext cx="1336194" cy="402891"/>
            </a:xfrm>
            <a:prstGeom prst="flowChartInputOutput">
              <a:avLst/>
            </a:prstGeom>
            <a:solidFill>
              <a:schemeClr val="tx2">
                <a:lumMod val="75000"/>
                <a:lumOff val="25000"/>
              </a:schemeClr>
            </a:solidFill>
            <a:ln>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BMU + VS Profile</a:t>
              </a:r>
            </a:p>
          </p:txBody>
        </p:sp>
        <p:sp>
          <p:nvSpPr>
            <p:cNvPr id="120" name="TextBox 119">
              <a:extLst>
                <a:ext uri="{FF2B5EF4-FFF2-40B4-BE49-F238E27FC236}">
                  <a16:creationId xmlns:a16="http://schemas.microsoft.com/office/drawing/2014/main" id="{84AFBBD6-C8ED-ADE5-31E7-9643643993EC}"/>
                </a:ext>
              </a:extLst>
            </p:cNvPr>
            <p:cNvSpPr txBox="1"/>
            <p:nvPr/>
          </p:nvSpPr>
          <p:spPr>
            <a:xfrm>
              <a:off x="24963" y="3255355"/>
              <a:ext cx="1255723" cy="322664"/>
            </a:xfrm>
            <a:prstGeom prst="rect">
              <a:avLst/>
            </a:prstGeom>
            <a:noFill/>
          </p:spPr>
          <p:txBody>
            <a:bodyPr wrap="none" rtlCol="0">
              <a:spAutoFit/>
            </a:bodyPr>
            <a:lstStyle/>
            <a:p>
              <a:r>
                <a:rPr lang="en-GB" b="1">
                  <a:solidFill>
                    <a:srgbClr val="3F0731"/>
                  </a:solidFill>
                </a:rPr>
                <a:t>Event List</a:t>
              </a:r>
            </a:p>
          </p:txBody>
        </p:sp>
      </p:grpSp>
      <p:grpSp>
        <p:nvGrpSpPr>
          <p:cNvPr id="68" name="Group 67">
            <a:extLst>
              <a:ext uri="{FF2B5EF4-FFF2-40B4-BE49-F238E27FC236}">
                <a16:creationId xmlns:a16="http://schemas.microsoft.com/office/drawing/2014/main" id="{10E4918F-8562-6090-4138-2F9F5C0A52AC}"/>
              </a:ext>
            </a:extLst>
          </p:cNvPr>
          <p:cNvGrpSpPr/>
          <p:nvPr/>
        </p:nvGrpSpPr>
        <p:grpSpPr>
          <a:xfrm>
            <a:off x="43574" y="4210773"/>
            <a:ext cx="4272147" cy="1723302"/>
            <a:chOff x="43574" y="4210773"/>
            <a:chExt cx="4272147" cy="1723302"/>
          </a:xfrm>
        </p:grpSpPr>
        <p:grpSp>
          <p:nvGrpSpPr>
            <p:cNvPr id="124" name="Group 123">
              <a:extLst>
                <a:ext uri="{FF2B5EF4-FFF2-40B4-BE49-F238E27FC236}">
                  <a16:creationId xmlns:a16="http://schemas.microsoft.com/office/drawing/2014/main" id="{B8CEF746-5E6A-41B5-4221-6BA9EE7AF043}"/>
                </a:ext>
              </a:extLst>
            </p:cNvPr>
            <p:cNvGrpSpPr/>
            <p:nvPr/>
          </p:nvGrpSpPr>
          <p:grpSpPr>
            <a:xfrm>
              <a:off x="43574" y="4220298"/>
              <a:ext cx="2785108" cy="1713777"/>
              <a:chOff x="244439" y="4179663"/>
              <a:chExt cx="2869863" cy="2039199"/>
            </a:xfrm>
          </p:grpSpPr>
          <p:grpSp>
            <p:nvGrpSpPr>
              <p:cNvPr id="125" name="Group 124">
                <a:extLst>
                  <a:ext uri="{FF2B5EF4-FFF2-40B4-BE49-F238E27FC236}">
                    <a16:creationId xmlns:a16="http://schemas.microsoft.com/office/drawing/2014/main" id="{9504B653-571F-1C07-5C50-F7C5BFF88965}"/>
                  </a:ext>
                </a:extLst>
              </p:cNvPr>
              <p:cNvGrpSpPr/>
              <p:nvPr/>
            </p:nvGrpSpPr>
            <p:grpSpPr>
              <a:xfrm>
                <a:off x="1572152" y="4276279"/>
                <a:ext cx="1510086" cy="1867716"/>
                <a:chOff x="1495952" y="4276279"/>
                <a:chExt cx="1510086" cy="1867716"/>
              </a:xfrm>
            </p:grpSpPr>
            <p:sp>
              <p:nvSpPr>
                <p:cNvPr id="128" name="Flowchart: Data 127">
                  <a:extLst>
                    <a:ext uri="{FF2B5EF4-FFF2-40B4-BE49-F238E27FC236}">
                      <a16:creationId xmlns:a16="http://schemas.microsoft.com/office/drawing/2014/main" id="{A905FFA4-D4CC-E39F-E981-D9E63201C2DD}"/>
                    </a:ext>
                  </a:extLst>
                </p:cNvPr>
                <p:cNvSpPr/>
                <p:nvPr/>
              </p:nvSpPr>
              <p:spPr>
                <a:xfrm>
                  <a:off x="1495952" y="5612505"/>
                  <a:ext cx="1400505" cy="531490"/>
                </a:xfrm>
                <a:prstGeom prst="flowChartInputOutput">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Demand</a:t>
                  </a:r>
                </a:p>
              </p:txBody>
            </p:sp>
            <p:sp>
              <p:nvSpPr>
                <p:cNvPr id="129" name="Flowchart: Data 128">
                  <a:extLst>
                    <a:ext uri="{FF2B5EF4-FFF2-40B4-BE49-F238E27FC236}">
                      <a16:creationId xmlns:a16="http://schemas.microsoft.com/office/drawing/2014/main" id="{5F1F1DF4-5E07-49AA-5771-27CB01E3148B}"/>
                    </a:ext>
                  </a:extLst>
                </p:cNvPr>
                <p:cNvSpPr/>
                <p:nvPr/>
              </p:nvSpPr>
              <p:spPr>
                <a:xfrm>
                  <a:off x="1510371" y="4934030"/>
                  <a:ext cx="1489851" cy="531490"/>
                </a:xfrm>
                <a:prstGeom prst="flowChartInputOutpu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a:t>Pre-fault</a:t>
                  </a:r>
                </a:p>
                <a:p>
                  <a:pPr algn="ctr"/>
                  <a:r>
                    <a:rPr lang="en-GB" sz="800" b="1"/>
                    <a:t>Response, </a:t>
                  </a:r>
                  <a:r>
                    <a:rPr lang="en-GB" sz="800" b="1" err="1"/>
                    <a:t>sFFR</a:t>
                  </a:r>
                  <a:r>
                    <a:rPr lang="en-GB" sz="800" b="1"/>
                    <a:t>, LFSM-O</a:t>
                  </a:r>
                </a:p>
              </p:txBody>
            </p:sp>
            <p:sp>
              <p:nvSpPr>
                <p:cNvPr id="130" name="Flowchart: Data 129">
                  <a:extLst>
                    <a:ext uri="{FF2B5EF4-FFF2-40B4-BE49-F238E27FC236}">
                      <a16:creationId xmlns:a16="http://schemas.microsoft.com/office/drawing/2014/main" id="{C631F578-702E-BE87-0B8B-1F684E3E1C25}"/>
                    </a:ext>
                  </a:extLst>
                </p:cNvPr>
                <p:cNvSpPr/>
                <p:nvPr/>
              </p:nvSpPr>
              <p:spPr>
                <a:xfrm>
                  <a:off x="1516188" y="4276279"/>
                  <a:ext cx="1489850" cy="531490"/>
                </a:xfrm>
                <a:prstGeom prst="flowChartInputOutput">
                  <a:avLst/>
                </a:prstGeom>
                <a:solidFill>
                  <a:srgbClr val="394FE9"/>
                </a:solidFill>
                <a:ln>
                  <a:solidFill>
                    <a:srgbClr val="394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System</a:t>
                  </a:r>
                </a:p>
                <a:p>
                  <a:pPr algn="ctr"/>
                  <a:r>
                    <a:rPr lang="en-GB" sz="1000" b="1"/>
                    <a:t>Inertia</a:t>
                  </a:r>
                </a:p>
              </p:txBody>
            </p:sp>
          </p:grpSp>
          <p:sp>
            <p:nvSpPr>
              <p:cNvPr id="126" name="Rectangle 125">
                <a:extLst>
                  <a:ext uri="{FF2B5EF4-FFF2-40B4-BE49-F238E27FC236}">
                    <a16:creationId xmlns:a16="http://schemas.microsoft.com/office/drawing/2014/main" id="{B47452B1-E7EE-A8A5-7AA6-BE030BC157EE}"/>
                  </a:ext>
                </a:extLst>
              </p:cNvPr>
              <p:cNvSpPr/>
              <p:nvPr/>
            </p:nvSpPr>
            <p:spPr>
              <a:xfrm>
                <a:off x="1581115" y="4179663"/>
                <a:ext cx="1533187" cy="2039199"/>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TextBox 126">
                <a:extLst>
                  <a:ext uri="{FF2B5EF4-FFF2-40B4-BE49-F238E27FC236}">
                    <a16:creationId xmlns:a16="http://schemas.microsoft.com/office/drawing/2014/main" id="{68B85E7B-C8E9-CEC2-D45F-DB29C1961EB3}"/>
                  </a:ext>
                </a:extLst>
              </p:cNvPr>
              <p:cNvSpPr txBox="1"/>
              <p:nvPr/>
            </p:nvSpPr>
            <p:spPr>
              <a:xfrm>
                <a:off x="244439" y="4951656"/>
                <a:ext cx="1351653" cy="646331"/>
              </a:xfrm>
              <a:prstGeom prst="rect">
                <a:avLst/>
              </a:prstGeom>
              <a:noFill/>
            </p:spPr>
            <p:txBody>
              <a:bodyPr wrap="none" rtlCol="0">
                <a:spAutoFit/>
              </a:bodyPr>
              <a:lstStyle/>
              <a:p>
                <a:pPr algn="ctr"/>
                <a:r>
                  <a:rPr lang="en-GB" b="1">
                    <a:solidFill>
                      <a:srgbClr val="3F0731"/>
                    </a:solidFill>
                  </a:rPr>
                  <a:t>System </a:t>
                </a:r>
              </a:p>
              <a:p>
                <a:pPr algn="ctr"/>
                <a:r>
                  <a:rPr lang="en-GB" b="1">
                    <a:solidFill>
                      <a:srgbClr val="3F0731"/>
                    </a:solidFill>
                  </a:rPr>
                  <a:t>Condition</a:t>
                </a:r>
              </a:p>
            </p:txBody>
          </p:sp>
        </p:grpSp>
        <p:sp>
          <p:nvSpPr>
            <p:cNvPr id="136" name="Flowchart: Data 135">
              <a:extLst>
                <a:ext uri="{FF2B5EF4-FFF2-40B4-BE49-F238E27FC236}">
                  <a16:creationId xmlns:a16="http://schemas.microsoft.com/office/drawing/2014/main" id="{5A5616BC-09B5-0550-DF3C-C75580B52EF6}"/>
                </a:ext>
              </a:extLst>
            </p:cNvPr>
            <p:cNvSpPr/>
            <p:nvPr/>
          </p:nvSpPr>
          <p:spPr>
            <a:xfrm>
              <a:off x="2927219" y="4835231"/>
              <a:ext cx="1373458" cy="446673"/>
            </a:xfrm>
            <a:prstGeom prst="flowChartInputOutpu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Typical </a:t>
              </a:r>
            </a:p>
            <a:p>
              <a:pPr algn="ctr"/>
              <a:r>
                <a:rPr lang="en-GB" sz="1000" b="1"/>
                <a:t>Response  Price</a:t>
              </a:r>
            </a:p>
          </p:txBody>
        </p:sp>
        <p:sp>
          <p:nvSpPr>
            <p:cNvPr id="137" name="Flowchart: Data 136">
              <a:extLst>
                <a:ext uri="{FF2B5EF4-FFF2-40B4-BE49-F238E27FC236}">
                  <a16:creationId xmlns:a16="http://schemas.microsoft.com/office/drawing/2014/main" id="{4666AF44-CC8C-7F4C-6011-1A5BAA7370E0}"/>
                </a:ext>
              </a:extLst>
            </p:cNvPr>
            <p:cNvSpPr/>
            <p:nvPr/>
          </p:nvSpPr>
          <p:spPr>
            <a:xfrm>
              <a:off x="2932865" y="4282446"/>
              <a:ext cx="1373458" cy="446673"/>
            </a:xfrm>
            <a:prstGeom prst="flowChartInputOutput">
              <a:avLst/>
            </a:prstGeom>
            <a:solidFill>
              <a:srgbClr val="394FE9"/>
            </a:solidFill>
            <a:ln>
              <a:solidFill>
                <a:srgbClr val="394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Typical Inertia Price</a:t>
              </a:r>
            </a:p>
          </p:txBody>
        </p:sp>
        <p:sp>
          <p:nvSpPr>
            <p:cNvPr id="138" name="Rectangle 137">
              <a:extLst>
                <a:ext uri="{FF2B5EF4-FFF2-40B4-BE49-F238E27FC236}">
                  <a16:creationId xmlns:a16="http://schemas.microsoft.com/office/drawing/2014/main" id="{02C58E20-EA61-158A-0FC9-4C1A906D9E1F}"/>
                </a:ext>
              </a:extLst>
            </p:cNvPr>
            <p:cNvSpPr/>
            <p:nvPr/>
          </p:nvSpPr>
          <p:spPr>
            <a:xfrm>
              <a:off x="2918462" y="4210773"/>
              <a:ext cx="1397259" cy="1712948"/>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Data 10">
              <a:extLst>
                <a:ext uri="{FF2B5EF4-FFF2-40B4-BE49-F238E27FC236}">
                  <a16:creationId xmlns:a16="http://schemas.microsoft.com/office/drawing/2014/main" id="{ED775C2F-B844-2143-E4DF-728B3513C79B}"/>
                </a:ext>
              </a:extLst>
            </p:cNvPr>
            <p:cNvSpPr/>
            <p:nvPr/>
          </p:nvSpPr>
          <p:spPr>
            <a:xfrm>
              <a:off x="2946072" y="5409643"/>
              <a:ext cx="1359144" cy="446673"/>
            </a:xfrm>
            <a:prstGeom prst="flowChartInputOutpu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Typical BOA price</a:t>
              </a:r>
            </a:p>
          </p:txBody>
        </p:sp>
      </p:grpSp>
      <p:grpSp>
        <p:nvGrpSpPr>
          <p:cNvPr id="28" name="Group 27">
            <a:extLst>
              <a:ext uri="{FF2B5EF4-FFF2-40B4-BE49-F238E27FC236}">
                <a16:creationId xmlns:a16="http://schemas.microsoft.com/office/drawing/2014/main" id="{18D4E3A7-C5F2-48E6-F737-431CD2AF1562}"/>
              </a:ext>
            </a:extLst>
          </p:cNvPr>
          <p:cNvGrpSpPr/>
          <p:nvPr/>
        </p:nvGrpSpPr>
        <p:grpSpPr>
          <a:xfrm>
            <a:off x="2075844" y="2398467"/>
            <a:ext cx="9772354" cy="4403551"/>
            <a:chOff x="2075844" y="2398467"/>
            <a:chExt cx="9772354" cy="4403551"/>
          </a:xfrm>
        </p:grpSpPr>
        <p:sp>
          <p:nvSpPr>
            <p:cNvPr id="121" name="Flowchart: Data 120">
              <a:extLst>
                <a:ext uri="{FF2B5EF4-FFF2-40B4-BE49-F238E27FC236}">
                  <a16:creationId xmlns:a16="http://schemas.microsoft.com/office/drawing/2014/main" id="{F3030DBD-9DBD-D960-8C02-9051F627A7DC}"/>
                </a:ext>
              </a:extLst>
            </p:cNvPr>
            <p:cNvSpPr/>
            <p:nvPr/>
          </p:nvSpPr>
          <p:spPr>
            <a:xfrm>
              <a:off x="2269635" y="2464938"/>
              <a:ext cx="1336194" cy="402890"/>
            </a:xfrm>
            <a:prstGeom prst="flowChartInputOutput">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t>BMU Profile</a:t>
              </a:r>
            </a:p>
          </p:txBody>
        </p:sp>
        <p:grpSp>
          <p:nvGrpSpPr>
            <p:cNvPr id="8" name="Group 7">
              <a:extLst>
                <a:ext uri="{FF2B5EF4-FFF2-40B4-BE49-F238E27FC236}">
                  <a16:creationId xmlns:a16="http://schemas.microsoft.com/office/drawing/2014/main" id="{682E08C3-AFFB-F740-C9A8-9C28D0D8E666}"/>
                </a:ext>
              </a:extLst>
            </p:cNvPr>
            <p:cNvGrpSpPr/>
            <p:nvPr/>
          </p:nvGrpSpPr>
          <p:grpSpPr>
            <a:xfrm>
              <a:off x="2075844" y="2398467"/>
              <a:ext cx="9772354" cy="4403551"/>
              <a:chOff x="2075844" y="2398467"/>
              <a:chExt cx="9772354" cy="4403551"/>
            </a:xfrm>
          </p:grpSpPr>
          <p:sp>
            <p:nvSpPr>
              <p:cNvPr id="119" name="Rectangle 118">
                <a:extLst>
                  <a:ext uri="{FF2B5EF4-FFF2-40B4-BE49-F238E27FC236}">
                    <a16:creationId xmlns:a16="http://schemas.microsoft.com/office/drawing/2014/main" id="{A72B6C0C-0D39-6259-5B21-A6D031F15935}"/>
                  </a:ext>
                </a:extLst>
              </p:cNvPr>
              <p:cNvSpPr/>
              <p:nvPr/>
            </p:nvSpPr>
            <p:spPr>
              <a:xfrm>
                <a:off x="2075844" y="2398467"/>
                <a:ext cx="1616682" cy="1713777"/>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5EECB68C-6B2F-F585-7BE4-4304AAD3A3C4}"/>
                  </a:ext>
                </a:extLst>
              </p:cNvPr>
              <p:cNvGrpSpPr/>
              <p:nvPr/>
            </p:nvGrpSpPr>
            <p:grpSpPr>
              <a:xfrm>
                <a:off x="4590646" y="2423552"/>
                <a:ext cx="7257552" cy="4378466"/>
                <a:chOff x="4590646" y="2423552"/>
                <a:chExt cx="7257552" cy="4378466"/>
              </a:xfrm>
            </p:grpSpPr>
            <p:sp>
              <p:nvSpPr>
                <p:cNvPr id="39" name="Rectangle 38">
                  <a:extLst>
                    <a:ext uri="{FF2B5EF4-FFF2-40B4-BE49-F238E27FC236}">
                      <a16:creationId xmlns:a16="http://schemas.microsoft.com/office/drawing/2014/main" id="{4AC2ABE6-1D3C-1DDD-AF02-BE51C41ED2E8}"/>
                    </a:ext>
                  </a:extLst>
                </p:cNvPr>
                <p:cNvSpPr/>
                <p:nvPr/>
              </p:nvSpPr>
              <p:spPr>
                <a:xfrm>
                  <a:off x="4590646" y="2451945"/>
                  <a:ext cx="2230959" cy="3581121"/>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41FEC82A-24C0-3679-C1ED-EA77A7D56795}"/>
                    </a:ext>
                  </a:extLst>
                </p:cNvPr>
                <p:cNvSpPr/>
                <p:nvPr/>
              </p:nvSpPr>
              <p:spPr>
                <a:xfrm>
                  <a:off x="4657455" y="2583799"/>
                  <a:ext cx="2060027" cy="573449"/>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Meeting mini  </a:t>
                  </a:r>
                </a:p>
                <a:p>
                  <a:pPr algn="ctr"/>
                  <a:r>
                    <a:rPr lang="en-GB" sz="1400" b="1"/>
                    <a:t>Inertia Requirement</a:t>
                  </a:r>
                </a:p>
              </p:txBody>
            </p:sp>
            <p:sp>
              <p:nvSpPr>
                <p:cNvPr id="40" name="Arrow: Right 39">
                  <a:extLst>
                    <a:ext uri="{FF2B5EF4-FFF2-40B4-BE49-F238E27FC236}">
                      <a16:creationId xmlns:a16="http://schemas.microsoft.com/office/drawing/2014/main" id="{650425E5-55EB-D1D5-15D8-5B3136AD5E8C}"/>
                    </a:ext>
                  </a:extLst>
                </p:cNvPr>
                <p:cNvSpPr/>
                <p:nvPr/>
              </p:nvSpPr>
              <p:spPr>
                <a:xfrm rot="5400000">
                  <a:off x="5576197" y="3180624"/>
                  <a:ext cx="248679" cy="317725"/>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extLst>
                    <a:ext uri="{FF2B5EF4-FFF2-40B4-BE49-F238E27FC236}">
                      <a16:creationId xmlns:a16="http://schemas.microsoft.com/office/drawing/2014/main" id="{CC4CBEB8-D48D-1F7A-0218-067DDFE55213}"/>
                    </a:ext>
                  </a:extLst>
                </p:cNvPr>
                <p:cNvSpPr/>
                <p:nvPr/>
              </p:nvSpPr>
              <p:spPr>
                <a:xfrm>
                  <a:off x="6925981" y="2708965"/>
                  <a:ext cx="333375" cy="317725"/>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row: Right 3">
                  <a:extLst>
                    <a:ext uri="{FF2B5EF4-FFF2-40B4-BE49-F238E27FC236}">
                      <a16:creationId xmlns:a16="http://schemas.microsoft.com/office/drawing/2014/main" id="{24573D96-8F17-4AA6-4735-ACDF60AA79AC}"/>
                    </a:ext>
                  </a:extLst>
                </p:cNvPr>
                <p:cNvSpPr/>
                <p:nvPr/>
              </p:nvSpPr>
              <p:spPr>
                <a:xfrm>
                  <a:off x="6897703" y="3825917"/>
                  <a:ext cx="333375" cy="317725"/>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AA5D1D8-800C-7963-E34B-769B0E7BDF91}"/>
                    </a:ext>
                  </a:extLst>
                </p:cNvPr>
                <p:cNvSpPr/>
                <p:nvPr/>
              </p:nvSpPr>
              <p:spPr>
                <a:xfrm>
                  <a:off x="9929229" y="3609975"/>
                  <a:ext cx="1918969" cy="2944293"/>
                </a:xfrm>
                <a:prstGeom prst="rect">
                  <a:avLst/>
                </a:prstGeom>
                <a:solidFill>
                  <a:schemeClr val="bg1"/>
                </a:solid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oup 32">
                  <a:extLst>
                    <a:ext uri="{FF2B5EF4-FFF2-40B4-BE49-F238E27FC236}">
                      <a16:creationId xmlns:a16="http://schemas.microsoft.com/office/drawing/2014/main" id="{114C7374-07F7-BF6B-BCED-9F03A3DD8B93}"/>
                    </a:ext>
                  </a:extLst>
                </p:cNvPr>
                <p:cNvGrpSpPr/>
                <p:nvPr/>
              </p:nvGrpSpPr>
              <p:grpSpPr>
                <a:xfrm>
                  <a:off x="10055769" y="3763929"/>
                  <a:ext cx="1665890" cy="714280"/>
                  <a:chOff x="8783590" y="2289786"/>
                  <a:chExt cx="1665890" cy="714280"/>
                </a:xfrm>
                <a:solidFill>
                  <a:schemeClr val="accent2"/>
                </a:solidFill>
              </p:grpSpPr>
              <p:sp>
                <p:nvSpPr>
                  <p:cNvPr id="34" name="Flowchart: Data 33">
                    <a:extLst>
                      <a:ext uri="{FF2B5EF4-FFF2-40B4-BE49-F238E27FC236}">
                        <a16:creationId xmlns:a16="http://schemas.microsoft.com/office/drawing/2014/main" id="{23B1E3EC-002D-F809-00BC-CACF020516D5}"/>
                      </a:ext>
                    </a:extLst>
                  </p:cNvPr>
                  <p:cNvSpPr/>
                  <p:nvPr/>
                </p:nvSpPr>
                <p:spPr>
                  <a:xfrm>
                    <a:off x="8783590" y="2289786"/>
                    <a:ext cx="1665890" cy="714280"/>
                  </a:xfrm>
                  <a:prstGeom prst="flowChartInputOutput">
                    <a:avLst/>
                  </a:prstGeom>
                  <a:solidFill>
                    <a:schemeClr val="bg1">
                      <a:lumMod val="65000"/>
                    </a:schemeClr>
                  </a:solidFill>
                  <a:ln>
                    <a:solidFill>
                      <a:schemeClr val="bg1">
                        <a:lumMod val="65000"/>
                      </a:schemeClr>
                    </a:solidFill>
                  </a:ln>
                  <a:scene3d>
                    <a:camera prst="orthographicFront">
                      <a:rot lat="0" lon="108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3FD5E2F1-78DA-F851-28FF-CFAEFB0AD012}"/>
                      </a:ext>
                    </a:extLst>
                  </p:cNvPr>
                  <p:cNvSpPr txBox="1"/>
                  <p:nvPr/>
                </p:nvSpPr>
                <p:spPr>
                  <a:xfrm>
                    <a:off x="9141087" y="2377112"/>
                    <a:ext cx="950901" cy="584775"/>
                  </a:xfrm>
                  <a:prstGeom prst="rect">
                    <a:avLst/>
                  </a:prstGeom>
                  <a:noFill/>
                  <a:ln>
                    <a:noFill/>
                  </a:ln>
                </p:spPr>
                <p:txBody>
                  <a:bodyPr wrap="none" rtlCol="0">
                    <a:spAutoFit/>
                  </a:bodyPr>
                  <a:lstStyle/>
                  <a:p>
                    <a:pPr algn="ctr"/>
                    <a:r>
                      <a:rPr lang="en-GB" sz="1600" b="1">
                        <a:solidFill>
                          <a:schemeClr val="bg1"/>
                        </a:solidFill>
                      </a:rPr>
                      <a:t>Overall</a:t>
                    </a:r>
                  </a:p>
                  <a:p>
                    <a:pPr algn="ctr"/>
                    <a:r>
                      <a:rPr lang="en-GB" sz="1600" b="1">
                        <a:solidFill>
                          <a:schemeClr val="bg1"/>
                        </a:solidFill>
                      </a:rPr>
                      <a:t> Cost</a:t>
                    </a:r>
                  </a:p>
                </p:txBody>
              </p:sp>
            </p:grpSp>
            <p:sp>
              <p:nvSpPr>
                <p:cNvPr id="95" name="Right Brace 94">
                  <a:extLst>
                    <a:ext uri="{FF2B5EF4-FFF2-40B4-BE49-F238E27FC236}">
                      <a16:creationId xmlns:a16="http://schemas.microsoft.com/office/drawing/2014/main" id="{FEEDFAF9-729A-5166-7995-C009F1C82687}"/>
                    </a:ext>
                  </a:extLst>
                </p:cNvPr>
                <p:cNvSpPr/>
                <p:nvPr/>
              </p:nvSpPr>
              <p:spPr>
                <a:xfrm>
                  <a:off x="8986419" y="2971351"/>
                  <a:ext cx="310762" cy="2124587"/>
                </a:xfrm>
                <a:prstGeom prst="rightBrace">
                  <a:avLst/>
                </a:prstGeom>
                <a:ln w="76200">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6" name="Arrow: Right 95">
                  <a:extLst>
                    <a:ext uri="{FF2B5EF4-FFF2-40B4-BE49-F238E27FC236}">
                      <a16:creationId xmlns:a16="http://schemas.microsoft.com/office/drawing/2014/main" id="{D4149B03-3C13-12A8-7ADC-BC4D691012FF}"/>
                    </a:ext>
                  </a:extLst>
                </p:cNvPr>
                <p:cNvSpPr/>
                <p:nvPr/>
              </p:nvSpPr>
              <p:spPr>
                <a:xfrm>
                  <a:off x="9509156" y="3874781"/>
                  <a:ext cx="333375" cy="317725"/>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BA4074D2-2577-F2E0-57CF-116BE993D440}"/>
                    </a:ext>
                  </a:extLst>
                </p:cNvPr>
                <p:cNvSpPr/>
                <p:nvPr/>
              </p:nvSpPr>
              <p:spPr>
                <a:xfrm>
                  <a:off x="4696831" y="5378667"/>
                  <a:ext cx="2060027" cy="573449"/>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Apply BOA control</a:t>
                  </a:r>
                </a:p>
              </p:txBody>
            </p:sp>
            <p:sp>
              <p:nvSpPr>
                <p:cNvPr id="48" name="Arrow: Right 47">
                  <a:extLst>
                    <a:ext uri="{FF2B5EF4-FFF2-40B4-BE49-F238E27FC236}">
                      <a16:creationId xmlns:a16="http://schemas.microsoft.com/office/drawing/2014/main" id="{66392194-D9D1-7F71-6177-0F427961B4B2}"/>
                    </a:ext>
                  </a:extLst>
                </p:cNvPr>
                <p:cNvSpPr/>
                <p:nvPr/>
              </p:nvSpPr>
              <p:spPr>
                <a:xfrm rot="5400000">
                  <a:off x="5576197" y="5043447"/>
                  <a:ext cx="248679" cy="317725"/>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23A20C3F-D5EB-A44D-5510-9161EEE12B42}"/>
                    </a:ext>
                  </a:extLst>
                </p:cNvPr>
                <p:cNvSpPr/>
                <p:nvPr/>
              </p:nvSpPr>
              <p:spPr>
                <a:xfrm>
                  <a:off x="7415975" y="2517385"/>
                  <a:ext cx="1381037" cy="696957"/>
                </a:xfrm>
                <a:prstGeom prst="ellipse">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Inertia MW + £</a:t>
                  </a:r>
                </a:p>
              </p:txBody>
            </p:sp>
            <p:sp>
              <p:nvSpPr>
                <p:cNvPr id="18" name="Oval 17">
                  <a:extLst>
                    <a:ext uri="{FF2B5EF4-FFF2-40B4-BE49-F238E27FC236}">
                      <a16:creationId xmlns:a16="http://schemas.microsoft.com/office/drawing/2014/main" id="{4B6EF1E2-C118-9D94-8326-BFF9286AF573}"/>
                    </a:ext>
                  </a:extLst>
                </p:cNvPr>
                <p:cNvSpPr/>
                <p:nvPr/>
              </p:nvSpPr>
              <p:spPr>
                <a:xfrm>
                  <a:off x="7413891" y="4663594"/>
                  <a:ext cx="1381037" cy="655121"/>
                </a:xfrm>
                <a:prstGeom prst="ellipse">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t>Pre-fault response + </a:t>
                  </a:r>
                  <a:r>
                    <a:rPr lang="en-GB" sz="1100" b="1" err="1"/>
                    <a:t>sFFR</a:t>
                  </a:r>
                  <a:r>
                    <a:rPr lang="en-GB" sz="1100" b="1"/>
                    <a:t> £</a:t>
                  </a:r>
                </a:p>
              </p:txBody>
            </p:sp>
            <p:sp>
              <p:nvSpPr>
                <p:cNvPr id="19" name="Oval 18">
                  <a:extLst>
                    <a:ext uri="{FF2B5EF4-FFF2-40B4-BE49-F238E27FC236}">
                      <a16:creationId xmlns:a16="http://schemas.microsoft.com/office/drawing/2014/main" id="{CA06E0CF-43C0-2627-5679-4C386947F261}"/>
                    </a:ext>
                  </a:extLst>
                </p:cNvPr>
                <p:cNvSpPr/>
                <p:nvPr/>
              </p:nvSpPr>
              <p:spPr>
                <a:xfrm>
                  <a:off x="7415976" y="3555581"/>
                  <a:ext cx="1381036" cy="655121"/>
                </a:xfrm>
                <a:prstGeom prst="ellipse">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Add. DC</a:t>
                  </a:r>
                </a:p>
                <a:p>
                  <a:pPr algn="ctr"/>
                  <a:r>
                    <a:rPr lang="en-GB" sz="1400" b="1"/>
                    <a:t>MW + £</a:t>
                  </a:r>
                </a:p>
              </p:txBody>
            </p:sp>
            <p:sp>
              <p:nvSpPr>
                <p:cNvPr id="29" name="Rectangle 28">
                  <a:extLst>
                    <a:ext uri="{FF2B5EF4-FFF2-40B4-BE49-F238E27FC236}">
                      <a16:creationId xmlns:a16="http://schemas.microsoft.com/office/drawing/2014/main" id="{3E165D25-5D9D-3F7B-5AF4-3181DB48A2D6}"/>
                    </a:ext>
                  </a:extLst>
                </p:cNvPr>
                <p:cNvSpPr/>
                <p:nvPr/>
              </p:nvSpPr>
              <p:spPr>
                <a:xfrm>
                  <a:off x="7307190" y="2423552"/>
                  <a:ext cx="1628838" cy="4378466"/>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C95A49CD-FC30-97EC-5668-CB4EEC278D73}"/>
                    </a:ext>
                  </a:extLst>
                </p:cNvPr>
                <p:cNvSpPr/>
                <p:nvPr/>
              </p:nvSpPr>
              <p:spPr>
                <a:xfrm>
                  <a:off x="7416553" y="5355630"/>
                  <a:ext cx="1381037" cy="640112"/>
                </a:xfrm>
                <a:prstGeom prst="ellipse">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BOA MW + £</a:t>
                  </a:r>
                </a:p>
              </p:txBody>
            </p:sp>
          </p:grpSp>
        </p:grpSp>
      </p:grpSp>
      <p:grpSp>
        <p:nvGrpSpPr>
          <p:cNvPr id="59" name="Group 58">
            <a:extLst>
              <a:ext uri="{FF2B5EF4-FFF2-40B4-BE49-F238E27FC236}">
                <a16:creationId xmlns:a16="http://schemas.microsoft.com/office/drawing/2014/main" id="{472CDCB8-6540-4058-0B43-75AAA251D022}"/>
              </a:ext>
            </a:extLst>
          </p:cNvPr>
          <p:cNvGrpSpPr/>
          <p:nvPr/>
        </p:nvGrpSpPr>
        <p:grpSpPr>
          <a:xfrm>
            <a:off x="5589595" y="4916681"/>
            <a:ext cx="3271306" cy="1681220"/>
            <a:chOff x="5589595" y="4916681"/>
            <a:chExt cx="3271306" cy="1681220"/>
          </a:xfrm>
        </p:grpSpPr>
        <p:sp>
          <p:nvSpPr>
            <p:cNvPr id="14" name="Oval 13">
              <a:extLst>
                <a:ext uri="{FF2B5EF4-FFF2-40B4-BE49-F238E27FC236}">
                  <a16:creationId xmlns:a16="http://schemas.microsoft.com/office/drawing/2014/main" id="{326EB771-314B-0C32-91D4-37FEB0C5F8BF}"/>
                </a:ext>
              </a:extLst>
            </p:cNvPr>
            <p:cNvSpPr/>
            <p:nvPr/>
          </p:nvSpPr>
          <p:spPr>
            <a:xfrm>
              <a:off x="7423222" y="6000218"/>
              <a:ext cx="1437679" cy="597683"/>
            </a:xfrm>
            <a:prstGeom prst="ellipse">
              <a:avLst/>
            </a:prstGeom>
            <a:solidFill>
              <a:srgbClr val="9933FF"/>
            </a:solidFill>
            <a:ln>
              <a:solidFill>
                <a:srgbClr val="993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t>Percentage of time at risk</a:t>
              </a:r>
            </a:p>
          </p:txBody>
        </p:sp>
        <p:sp>
          <p:nvSpPr>
            <p:cNvPr id="15" name="Arrow: Bent-Up 14">
              <a:extLst>
                <a:ext uri="{FF2B5EF4-FFF2-40B4-BE49-F238E27FC236}">
                  <a16:creationId xmlns:a16="http://schemas.microsoft.com/office/drawing/2014/main" id="{2097499B-D2F7-AD8B-0816-1C235611D0CB}"/>
                </a:ext>
              </a:extLst>
            </p:cNvPr>
            <p:cNvSpPr/>
            <p:nvPr/>
          </p:nvSpPr>
          <p:spPr>
            <a:xfrm rot="5400000">
              <a:off x="5549627" y="4956649"/>
              <a:ext cx="1637590" cy="1557653"/>
            </a:xfrm>
            <a:prstGeom prst="bentUpArrow">
              <a:avLst>
                <a:gd name="adj1" fmla="val 12604"/>
                <a:gd name="adj2" fmla="val 12186"/>
                <a:gd name="adj3" fmla="val 20248"/>
              </a:avLst>
            </a:prstGeom>
            <a:solidFill>
              <a:srgbClr val="3F0731"/>
            </a:solidFill>
            <a:ln>
              <a:solidFill>
                <a:srgbClr val="3F07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 name="Group 59">
            <a:extLst>
              <a:ext uri="{FF2B5EF4-FFF2-40B4-BE49-F238E27FC236}">
                <a16:creationId xmlns:a16="http://schemas.microsoft.com/office/drawing/2014/main" id="{CB6FE9FA-0429-BB27-DAFA-C8B0F1DD3330}"/>
              </a:ext>
            </a:extLst>
          </p:cNvPr>
          <p:cNvGrpSpPr/>
          <p:nvPr/>
        </p:nvGrpSpPr>
        <p:grpSpPr>
          <a:xfrm>
            <a:off x="3779017" y="5785288"/>
            <a:ext cx="7942642" cy="986431"/>
            <a:chOff x="3779017" y="5785288"/>
            <a:chExt cx="7942642" cy="986431"/>
          </a:xfrm>
        </p:grpSpPr>
        <p:grpSp>
          <p:nvGrpSpPr>
            <p:cNvPr id="43" name="Group 42">
              <a:extLst>
                <a:ext uri="{FF2B5EF4-FFF2-40B4-BE49-F238E27FC236}">
                  <a16:creationId xmlns:a16="http://schemas.microsoft.com/office/drawing/2014/main" id="{D563907C-B9DF-262D-825C-8872C648164E}"/>
                </a:ext>
              </a:extLst>
            </p:cNvPr>
            <p:cNvGrpSpPr/>
            <p:nvPr/>
          </p:nvGrpSpPr>
          <p:grpSpPr>
            <a:xfrm>
              <a:off x="10055769" y="5785288"/>
              <a:ext cx="1665890" cy="714280"/>
              <a:chOff x="8783590" y="2289786"/>
              <a:chExt cx="1665890" cy="714280"/>
            </a:xfrm>
            <a:solidFill>
              <a:schemeClr val="accent5">
                <a:lumMod val="75000"/>
              </a:schemeClr>
            </a:solidFill>
          </p:grpSpPr>
          <p:sp>
            <p:nvSpPr>
              <p:cNvPr id="44" name="Flowchart: Data 43">
                <a:extLst>
                  <a:ext uri="{FF2B5EF4-FFF2-40B4-BE49-F238E27FC236}">
                    <a16:creationId xmlns:a16="http://schemas.microsoft.com/office/drawing/2014/main" id="{6E483395-D055-ADE7-4139-873F67244B1D}"/>
                  </a:ext>
                </a:extLst>
              </p:cNvPr>
              <p:cNvSpPr/>
              <p:nvPr/>
            </p:nvSpPr>
            <p:spPr>
              <a:xfrm>
                <a:off x="8783590" y="2289786"/>
                <a:ext cx="1665890" cy="714280"/>
              </a:xfrm>
              <a:prstGeom prst="flowChartInputOutput">
                <a:avLst/>
              </a:prstGeom>
              <a:grpFill/>
              <a:ln>
                <a:solidFill>
                  <a:schemeClr val="accent5">
                    <a:lumMod val="75000"/>
                  </a:schemeClr>
                </a:solidFill>
              </a:ln>
              <a:scene3d>
                <a:camera prst="orthographicFront">
                  <a:rot lat="0" lon="108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17A549E4-6FD0-BF42-9361-3A206F393AFB}"/>
                  </a:ext>
                </a:extLst>
              </p:cNvPr>
              <p:cNvSpPr txBox="1"/>
              <p:nvPr/>
            </p:nvSpPr>
            <p:spPr>
              <a:xfrm>
                <a:off x="9141087" y="2377112"/>
                <a:ext cx="950901" cy="584775"/>
              </a:xfrm>
              <a:prstGeom prst="rect">
                <a:avLst/>
              </a:prstGeom>
              <a:grpFill/>
              <a:ln>
                <a:solidFill>
                  <a:schemeClr val="accent5">
                    <a:lumMod val="75000"/>
                  </a:schemeClr>
                </a:solidFill>
              </a:ln>
            </p:spPr>
            <p:txBody>
              <a:bodyPr wrap="none" rtlCol="0">
                <a:spAutoFit/>
              </a:bodyPr>
              <a:lstStyle/>
              <a:p>
                <a:pPr algn="ctr"/>
                <a:r>
                  <a:rPr lang="en-GB" sz="1600" b="1">
                    <a:solidFill>
                      <a:schemeClr val="bg1"/>
                    </a:solidFill>
                  </a:rPr>
                  <a:t>Overall</a:t>
                </a:r>
              </a:p>
              <a:p>
                <a:pPr algn="ctr"/>
                <a:r>
                  <a:rPr lang="en-GB" sz="1600" b="1">
                    <a:solidFill>
                      <a:schemeClr val="bg1"/>
                    </a:solidFill>
                  </a:rPr>
                  <a:t>Risk</a:t>
                </a:r>
              </a:p>
            </p:txBody>
          </p:sp>
        </p:grpSp>
        <p:sp>
          <p:nvSpPr>
            <p:cNvPr id="16" name="Arrow: Right 15">
              <a:extLst>
                <a:ext uri="{FF2B5EF4-FFF2-40B4-BE49-F238E27FC236}">
                  <a16:creationId xmlns:a16="http://schemas.microsoft.com/office/drawing/2014/main" id="{313BF38F-D640-1478-D769-A12ED048A881}"/>
                </a:ext>
              </a:extLst>
            </p:cNvPr>
            <p:cNvSpPr/>
            <p:nvPr/>
          </p:nvSpPr>
          <p:spPr>
            <a:xfrm>
              <a:off x="9686804" y="6115158"/>
              <a:ext cx="410217"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lowchart: Summing Junction 20">
              <a:extLst>
                <a:ext uri="{FF2B5EF4-FFF2-40B4-BE49-F238E27FC236}">
                  <a16:creationId xmlns:a16="http://schemas.microsoft.com/office/drawing/2014/main" id="{13D81026-AD68-6989-307B-1B0EE2EF3B34}"/>
                </a:ext>
              </a:extLst>
            </p:cNvPr>
            <p:cNvSpPr/>
            <p:nvPr/>
          </p:nvSpPr>
          <p:spPr>
            <a:xfrm>
              <a:off x="9277365" y="6074445"/>
              <a:ext cx="335840" cy="334946"/>
            </a:xfrm>
            <a:prstGeom prst="flowChartSummingJunc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50A5EED5-DF5F-7B6E-4038-E75E0F923164}"/>
                </a:ext>
              </a:extLst>
            </p:cNvPr>
            <p:cNvSpPr/>
            <p:nvPr/>
          </p:nvSpPr>
          <p:spPr>
            <a:xfrm>
              <a:off x="8846255" y="6138496"/>
              <a:ext cx="410217"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Bent-Up 22">
              <a:extLst>
                <a:ext uri="{FF2B5EF4-FFF2-40B4-BE49-F238E27FC236}">
                  <a16:creationId xmlns:a16="http://schemas.microsoft.com/office/drawing/2014/main" id="{6DC545E9-0ADE-9DAF-CA77-142E56D162D1}"/>
                </a:ext>
              </a:extLst>
            </p:cNvPr>
            <p:cNvSpPr/>
            <p:nvPr/>
          </p:nvSpPr>
          <p:spPr>
            <a:xfrm>
              <a:off x="3779017" y="6409391"/>
              <a:ext cx="5781247" cy="362328"/>
            </a:xfrm>
            <a:prstGeom prst="bentUpArrow">
              <a:avLst>
                <a:gd name="adj1" fmla="val 48354"/>
                <a:gd name="adj2" fmla="val 27696"/>
                <a:gd name="adj3" fmla="val 25000"/>
              </a:avLst>
            </a:prstGeom>
            <a:solidFill>
              <a:srgbClr val="3F0731"/>
            </a:solidFill>
            <a:ln>
              <a:solidFill>
                <a:srgbClr val="3F07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 name="Group 56">
            <a:extLst>
              <a:ext uri="{FF2B5EF4-FFF2-40B4-BE49-F238E27FC236}">
                <a16:creationId xmlns:a16="http://schemas.microsoft.com/office/drawing/2014/main" id="{57862BFB-10E9-B2C8-9B09-6B136E6A9A2F}"/>
              </a:ext>
            </a:extLst>
          </p:cNvPr>
          <p:cNvGrpSpPr/>
          <p:nvPr/>
        </p:nvGrpSpPr>
        <p:grpSpPr>
          <a:xfrm>
            <a:off x="4665916" y="4119134"/>
            <a:ext cx="2060027" cy="851795"/>
            <a:chOff x="4665916" y="4119134"/>
            <a:chExt cx="2060027" cy="851795"/>
          </a:xfrm>
        </p:grpSpPr>
        <p:sp>
          <p:nvSpPr>
            <p:cNvPr id="38" name="Arrow: Right 37">
              <a:extLst>
                <a:ext uri="{FF2B5EF4-FFF2-40B4-BE49-F238E27FC236}">
                  <a16:creationId xmlns:a16="http://schemas.microsoft.com/office/drawing/2014/main" id="{4E794B53-2E7E-55D5-7B01-C31C8C6C3ECD}"/>
                </a:ext>
              </a:extLst>
            </p:cNvPr>
            <p:cNvSpPr/>
            <p:nvPr/>
          </p:nvSpPr>
          <p:spPr>
            <a:xfrm rot="5400000">
              <a:off x="5589849" y="4057887"/>
              <a:ext cx="195231" cy="317725"/>
            </a:xfrm>
            <a:prstGeom prst="rightArrow">
              <a:avLst/>
            </a:prstGeom>
            <a:solidFill>
              <a:srgbClr val="3F0731"/>
            </a:solidFill>
            <a:ln>
              <a:solidFill>
                <a:srgbClr val="3F07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1B96C4DB-7FC1-8FBC-4463-146D88B2EABC}"/>
                </a:ext>
              </a:extLst>
            </p:cNvPr>
            <p:cNvSpPr/>
            <p:nvPr/>
          </p:nvSpPr>
          <p:spPr>
            <a:xfrm>
              <a:off x="4665916" y="4353077"/>
              <a:ext cx="2060027" cy="617852"/>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t>Calculate Largest Securable Loss for 48.8, 49.2, 49.5 and 50.5Hz events</a:t>
              </a:r>
            </a:p>
          </p:txBody>
        </p:sp>
      </p:grpSp>
      <p:grpSp>
        <p:nvGrpSpPr>
          <p:cNvPr id="63" name="Group 62">
            <a:extLst>
              <a:ext uri="{FF2B5EF4-FFF2-40B4-BE49-F238E27FC236}">
                <a16:creationId xmlns:a16="http://schemas.microsoft.com/office/drawing/2014/main" id="{49098794-64F4-C314-7BE8-897E1060F964}"/>
              </a:ext>
            </a:extLst>
          </p:cNvPr>
          <p:cNvGrpSpPr/>
          <p:nvPr/>
        </p:nvGrpSpPr>
        <p:grpSpPr>
          <a:xfrm>
            <a:off x="2511755" y="3421337"/>
            <a:ext cx="4282259" cy="1588608"/>
            <a:chOff x="2511755" y="3421337"/>
            <a:chExt cx="4282259" cy="1588608"/>
          </a:xfrm>
        </p:grpSpPr>
        <p:sp>
          <p:nvSpPr>
            <p:cNvPr id="27" name="Oval 26">
              <a:extLst>
                <a:ext uri="{FF2B5EF4-FFF2-40B4-BE49-F238E27FC236}">
                  <a16:creationId xmlns:a16="http://schemas.microsoft.com/office/drawing/2014/main" id="{8F4C438E-C363-A515-134C-44E43AD3914F}"/>
                </a:ext>
              </a:extLst>
            </p:cNvPr>
            <p:cNvSpPr/>
            <p:nvPr/>
          </p:nvSpPr>
          <p:spPr>
            <a:xfrm>
              <a:off x="2511755" y="3421337"/>
              <a:ext cx="868634" cy="551883"/>
            </a:xfrm>
            <a:custGeom>
              <a:avLst/>
              <a:gdLst>
                <a:gd name="connsiteX0" fmla="*/ 0 w 868634"/>
                <a:gd name="connsiteY0" fmla="*/ 275942 h 551883"/>
                <a:gd name="connsiteX1" fmla="*/ 434317 w 868634"/>
                <a:gd name="connsiteY1" fmla="*/ 0 h 551883"/>
                <a:gd name="connsiteX2" fmla="*/ 868634 w 868634"/>
                <a:gd name="connsiteY2" fmla="*/ 275942 h 551883"/>
                <a:gd name="connsiteX3" fmla="*/ 434317 w 868634"/>
                <a:gd name="connsiteY3" fmla="*/ 551884 h 551883"/>
                <a:gd name="connsiteX4" fmla="*/ 0 w 868634"/>
                <a:gd name="connsiteY4" fmla="*/ 275942 h 551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34" h="551883" extrusionOk="0">
                  <a:moveTo>
                    <a:pt x="0" y="275942"/>
                  </a:moveTo>
                  <a:cubicBezTo>
                    <a:pt x="-46318" y="125524"/>
                    <a:pt x="228307" y="33287"/>
                    <a:pt x="434317" y="0"/>
                  </a:cubicBezTo>
                  <a:cubicBezTo>
                    <a:pt x="687843" y="28034"/>
                    <a:pt x="869459" y="148708"/>
                    <a:pt x="868634" y="275942"/>
                  </a:cubicBezTo>
                  <a:cubicBezTo>
                    <a:pt x="841309" y="387116"/>
                    <a:pt x="685008" y="564971"/>
                    <a:pt x="434317" y="551884"/>
                  </a:cubicBezTo>
                  <a:cubicBezTo>
                    <a:pt x="198075" y="538399"/>
                    <a:pt x="17573" y="461104"/>
                    <a:pt x="0" y="275942"/>
                  </a:cubicBezTo>
                  <a:close/>
                </a:path>
              </a:pathLst>
            </a:custGeom>
            <a:noFill/>
            <a:ln w="38100">
              <a:solidFill>
                <a:srgbClr val="FF0000"/>
              </a:solidFill>
              <a:prstDash val="sysDash"/>
              <a:extLst>
                <a:ext uri="{C807C97D-BFC1-408E-A445-0C87EB9F89A2}">
                  <ask:lineSketchStyleProps xmlns:ask="http://schemas.microsoft.com/office/drawing/2018/sketchyshapes" sd="2650216993">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EBBFB149-01F6-A432-8835-5B0864F63CA3}"/>
                </a:ext>
              </a:extLst>
            </p:cNvPr>
            <p:cNvSpPr/>
            <p:nvPr/>
          </p:nvSpPr>
          <p:spPr>
            <a:xfrm>
              <a:off x="4622615" y="4312490"/>
              <a:ext cx="2171399" cy="697455"/>
            </a:xfrm>
            <a:custGeom>
              <a:avLst/>
              <a:gdLst>
                <a:gd name="connsiteX0" fmla="*/ 0 w 2171399"/>
                <a:gd name="connsiteY0" fmla="*/ 348728 h 697455"/>
                <a:gd name="connsiteX1" fmla="*/ 1085700 w 2171399"/>
                <a:gd name="connsiteY1" fmla="*/ 0 h 697455"/>
                <a:gd name="connsiteX2" fmla="*/ 2171400 w 2171399"/>
                <a:gd name="connsiteY2" fmla="*/ 348728 h 697455"/>
                <a:gd name="connsiteX3" fmla="*/ 1085700 w 2171399"/>
                <a:gd name="connsiteY3" fmla="*/ 697456 h 697455"/>
                <a:gd name="connsiteX4" fmla="*/ 0 w 2171399"/>
                <a:gd name="connsiteY4" fmla="*/ 348728 h 697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399" h="697455" extrusionOk="0">
                  <a:moveTo>
                    <a:pt x="0" y="348728"/>
                  </a:moveTo>
                  <a:cubicBezTo>
                    <a:pt x="-108914" y="160790"/>
                    <a:pt x="494543" y="8317"/>
                    <a:pt x="1085700" y="0"/>
                  </a:cubicBezTo>
                  <a:cubicBezTo>
                    <a:pt x="1697069" y="24122"/>
                    <a:pt x="2172731" y="196753"/>
                    <a:pt x="2171400" y="348728"/>
                  </a:cubicBezTo>
                  <a:cubicBezTo>
                    <a:pt x="2112851" y="452993"/>
                    <a:pt x="1723186" y="743244"/>
                    <a:pt x="1085700" y="697456"/>
                  </a:cubicBezTo>
                  <a:cubicBezTo>
                    <a:pt x="492244" y="674542"/>
                    <a:pt x="18270" y="575388"/>
                    <a:pt x="0" y="348728"/>
                  </a:cubicBezTo>
                  <a:close/>
                </a:path>
              </a:pathLst>
            </a:custGeom>
            <a:noFill/>
            <a:ln w="38100">
              <a:solidFill>
                <a:srgbClr val="FF0000"/>
              </a:solidFill>
              <a:prstDash val="sysDash"/>
              <a:extLst>
                <a:ext uri="{C807C97D-BFC1-408E-A445-0C87EB9F89A2}">
                  <ask:lineSketchStyleProps xmlns:ask="http://schemas.microsoft.com/office/drawing/2018/sketchyshapes" sd="2650216993">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999DE30B-BD65-A652-8D67-20D5F491C59B}"/>
              </a:ext>
            </a:extLst>
          </p:cNvPr>
          <p:cNvGrpSpPr/>
          <p:nvPr/>
        </p:nvGrpSpPr>
        <p:grpSpPr>
          <a:xfrm>
            <a:off x="4071189" y="3276469"/>
            <a:ext cx="2659363" cy="935352"/>
            <a:chOff x="4071189" y="3276469"/>
            <a:chExt cx="2659363" cy="935352"/>
          </a:xfrm>
        </p:grpSpPr>
        <p:grpSp>
          <p:nvGrpSpPr>
            <p:cNvPr id="69" name="Group 68">
              <a:extLst>
                <a:ext uri="{FF2B5EF4-FFF2-40B4-BE49-F238E27FC236}">
                  <a16:creationId xmlns:a16="http://schemas.microsoft.com/office/drawing/2014/main" id="{BF9734DA-FF28-4A01-ADDA-FC3645F1EA32}"/>
                </a:ext>
              </a:extLst>
            </p:cNvPr>
            <p:cNvGrpSpPr/>
            <p:nvPr/>
          </p:nvGrpSpPr>
          <p:grpSpPr>
            <a:xfrm>
              <a:off x="4071189" y="3276469"/>
              <a:ext cx="2659363" cy="802613"/>
              <a:chOff x="4071189" y="3276469"/>
              <a:chExt cx="2659363" cy="802613"/>
            </a:xfrm>
          </p:grpSpPr>
          <p:sp>
            <p:nvSpPr>
              <p:cNvPr id="3" name="Arrow: Right 2">
                <a:extLst>
                  <a:ext uri="{FF2B5EF4-FFF2-40B4-BE49-F238E27FC236}">
                    <a16:creationId xmlns:a16="http://schemas.microsoft.com/office/drawing/2014/main" id="{1AB30823-EF0B-2DE8-703A-B37C00C09BC7}"/>
                  </a:ext>
                </a:extLst>
              </p:cNvPr>
              <p:cNvSpPr/>
              <p:nvPr/>
            </p:nvSpPr>
            <p:spPr>
              <a:xfrm rot="1872918">
                <a:off x="4071189" y="3276469"/>
                <a:ext cx="333375" cy="317725"/>
              </a:xfrm>
              <a:prstGeom prst="rightArrow">
                <a:avLst/>
              </a:prstGeom>
              <a:solidFill>
                <a:srgbClr val="3F0731"/>
              </a:solidFill>
              <a:ln>
                <a:solidFill>
                  <a:srgbClr val="3F07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2980A54C-8EBF-E3AB-82B8-D908BB2A02DB}"/>
                  </a:ext>
                </a:extLst>
              </p:cNvPr>
              <p:cNvSpPr/>
              <p:nvPr/>
            </p:nvSpPr>
            <p:spPr>
              <a:xfrm>
                <a:off x="4670525" y="3574981"/>
                <a:ext cx="2060027" cy="504101"/>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t>Calculate </a:t>
                </a:r>
              </a:p>
              <a:p>
                <a:pPr algn="ctr"/>
                <a:r>
                  <a:rPr lang="en-GB" sz="1600" b="1"/>
                  <a:t>Add. DC</a:t>
                </a:r>
              </a:p>
            </p:txBody>
          </p:sp>
        </p:grpSp>
        <p:sp>
          <p:nvSpPr>
            <p:cNvPr id="37" name="Arrow: Right 36">
              <a:extLst>
                <a:ext uri="{FF2B5EF4-FFF2-40B4-BE49-F238E27FC236}">
                  <a16:creationId xmlns:a16="http://schemas.microsoft.com/office/drawing/2014/main" id="{89A66AE1-10AF-E3C3-2FF2-E38DAE56A307}"/>
                </a:ext>
              </a:extLst>
            </p:cNvPr>
            <p:cNvSpPr/>
            <p:nvPr/>
          </p:nvSpPr>
          <p:spPr>
            <a:xfrm rot="19037128">
              <a:off x="4078561" y="3894096"/>
              <a:ext cx="333375" cy="317725"/>
            </a:xfrm>
            <a:prstGeom prst="rightArrow">
              <a:avLst/>
            </a:prstGeom>
            <a:solidFill>
              <a:srgbClr val="3F0731"/>
            </a:solidFill>
            <a:ln>
              <a:solidFill>
                <a:srgbClr val="3F07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3975694690"/>
      </p:ext>
    </p:extLst>
  </p:cSld>
  <p:clrMapOvr>
    <a:masterClrMapping/>
  </p:clrMapOvr>
  <mc:AlternateContent xmlns:mc="http://schemas.openxmlformats.org/markup-compatibility/2006" xmlns:p14="http://schemas.microsoft.com/office/powerpoint/2010/main">
    <mc:Choice Requires="p14">
      <p:transition spd="slow" p14:dur="2000" advTm="32622"/>
    </mc:Choice>
    <mc:Fallback xmlns="">
      <p:transition spd="slow" advTm="326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a:extLst>
              <a:ext uri="{FF2B5EF4-FFF2-40B4-BE49-F238E27FC236}">
                <a16:creationId xmlns:a16="http://schemas.microsoft.com/office/drawing/2014/main" id="{E0C19120-AEFF-EE89-A6C0-BBF044141686}"/>
              </a:ext>
            </a:extLst>
          </p:cNvPr>
          <p:cNvSpPr txBox="1">
            <a:spLocks/>
          </p:cNvSpPr>
          <p:nvPr/>
        </p:nvSpPr>
        <p:spPr>
          <a:xfrm>
            <a:off x="614724" y="373027"/>
            <a:ext cx="10515600" cy="768534"/>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Model in Details</a:t>
            </a: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grpSp>
        <p:nvGrpSpPr>
          <p:cNvPr id="102" name="Group 101">
            <a:extLst>
              <a:ext uri="{FF2B5EF4-FFF2-40B4-BE49-F238E27FC236}">
                <a16:creationId xmlns:a16="http://schemas.microsoft.com/office/drawing/2014/main" id="{E633C5A5-3A2C-DB3A-CCF9-DB0A2C897F76}"/>
              </a:ext>
            </a:extLst>
          </p:cNvPr>
          <p:cNvGrpSpPr/>
          <p:nvPr/>
        </p:nvGrpSpPr>
        <p:grpSpPr>
          <a:xfrm>
            <a:off x="2113127" y="1588920"/>
            <a:ext cx="9571066" cy="795000"/>
            <a:chOff x="2122652" y="1350795"/>
            <a:chExt cx="9571066" cy="795000"/>
          </a:xfrm>
        </p:grpSpPr>
        <p:sp>
          <p:nvSpPr>
            <p:cNvPr id="2" name="Flowchart: Data 1">
              <a:extLst>
                <a:ext uri="{FF2B5EF4-FFF2-40B4-BE49-F238E27FC236}">
                  <a16:creationId xmlns:a16="http://schemas.microsoft.com/office/drawing/2014/main" id="{9DF92223-6100-12CF-6B5D-921336486BBB}"/>
                </a:ext>
              </a:extLst>
            </p:cNvPr>
            <p:cNvSpPr/>
            <p:nvPr/>
          </p:nvSpPr>
          <p:spPr>
            <a:xfrm>
              <a:off x="2122652" y="1391155"/>
              <a:ext cx="1665890" cy="714280"/>
            </a:xfrm>
            <a:prstGeom prst="flowChartInputOutp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Input Data</a:t>
              </a:r>
            </a:p>
          </p:txBody>
        </p:sp>
        <p:grpSp>
          <p:nvGrpSpPr>
            <p:cNvPr id="54" name="Group 53">
              <a:extLst>
                <a:ext uri="{FF2B5EF4-FFF2-40B4-BE49-F238E27FC236}">
                  <a16:creationId xmlns:a16="http://schemas.microsoft.com/office/drawing/2014/main" id="{AEA4693D-8DFE-956F-110B-3CAF360F8054}"/>
                </a:ext>
              </a:extLst>
            </p:cNvPr>
            <p:cNvGrpSpPr/>
            <p:nvPr/>
          </p:nvGrpSpPr>
          <p:grpSpPr>
            <a:xfrm>
              <a:off x="4162933" y="1350795"/>
              <a:ext cx="2548906" cy="795000"/>
              <a:chOff x="4162933" y="1350795"/>
              <a:chExt cx="2548906" cy="795000"/>
            </a:xfrm>
          </p:grpSpPr>
          <p:sp>
            <p:nvSpPr>
              <p:cNvPr id="9" name="Rectangle 8">
                <a:extLst>
                  <a:ext uri="{FF2B5EF4-FFF2-40B4-BE49-F238E27FC236}">
                    <a16:creationId xmlns:a16="http://schemas.microsoft.com/office/drawing/2014/main" id="{17A7B833-D723-BEB8-DE45-B7BDA69102C0}"/>
                  </a:ext>
                </a:extLst>
              </p:cNvPr>
              <p:cNvSpPr/>
              <p:nvPr/>
            </p:nvSpPr>
            <p:spPr>
              <a:xfrm>
                <a:off x="4651812" y="1350795"/>
                <a:ext cx="2060027" cy="795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Process / Module</a:t>
                </a:r>
              </a:p>
            </p:txBody>
          </p:sp>
          <p:sp>
            <p:nvSpPr>
              <p:cNvPr id="51" name="Arrow: Right 50">
                <a:extLst>
                  <a:ext uri="{FF2B5EF4-FFF2-40B4-BE49-F238E27FC236}">
                    <a16:creationId xmlns:a16="http://schemas.microsoft.com/office/drawing/2014/main" id="{774E875E-642B-FF66-5729-85912448D315}"/>
                  </a:ext>
                </a:extLst>
              </p:cNvPr>
              <p:cNvSpPr/>
              <p:nvPr/>
            </p:nvSpPr>
            <p:spPr>
              <a:xfrm>
                <a:off x="4162933" y="1642888"/>
                <a:ext cx="333375"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B69D44C8-A57D-0D48-C842-0820708115E4}"/>
                </a:ext>
              </a:extLst>
            </p:cNvPr>
            <p:cNvGrpSpPr/>
            <p:nvPr/>
          </p:nvGrpSpPr>
          <p:grpSpPr>
            <a:xfrm>
              <a:off x="6894329" y="1417565"/>
              <a:ext cx="1884140" cy="696673"/>
              <a:chOff x="6894329" y="1417565"/>
              <a:chExt cx="1884140" cy="696673"/>
            </a:xfrm>
          </p:grpSpPr>
          <p:sp>
            <p:nvSpPr>
              <p:cNvPr id="31" name="Oval 30">
                <a:extLst>
                  <a:ext uri="{FF2B5EF4-FFF2-40B4-BE49-F238E27FC236}">
                    <a16:creationId xmlns:a16="http://schemas.microsoft.com/office/drawing/2014/main" id="{64749005-25BD-2C12-454B-CC3AD46BFCA2}"/>
                  </a:ext>
                </a:extLst>
              </p:cNvPr>
              <p:cNvSpPr/>
              <p:nvPr/>
            </p:nvSpPr>
            <p:spPr>
              <a:xfrm>
                <a:off x="7410194" y="1417565"/>
                <a:ext cx="1368275" cy="6966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Interim Output</a:t>
                </a:r>
              </a:p>
            </p:txBody>
          </p:sp>
          <p:sp>
            <p:nvSpPr>
              <p:cNvPr id="52" name="Arrow: Right 51">
                <a:extLst>
                  <a:ext uri="{FF2B5EF4-FFF2-40B4-BE49-F238E27FC236}">
                    <a16:creationId xmlns:a16="http://schemas.microsoft.com/office/drawing/2014/main" id="{3E644603-D0A4-6C05-DECD-BFE10EA55FA4}"/>
                  </a:ext>
                </a:extLst>
              </p:cNvPr>
              <p:cNvSpPr/>
              <p:nvPr/>
            </p:nvSpPr>
            <p:spPr>
              <a:xfrm>
                <a:off x="6894329" y="1642887"/>
                <a:ext cx="333375"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 55">
              <a:extLst>
                <a:ext uri="{FF2B5EF4-FFF2-40B4-BE49-F238E27FC236}">
                  <a16:creationId xmlns:a16="http://schemas.microsoft.com/office/drawing/2014/main" id="{E47EA48B-66FD-EFE3-D1F2-24DB4C0932FF}"/>
                </a:ext>
              </a:extLst>
            </p:cNvPr>
            <p:cNvGrpSpPr/>
            <p:nvPr/>
          </p:nvGrpSpPr>
          <p:grpSpPr>
            <a:xfrm>
              <a:off x="9538949" y="1423697"/>
              <a:ext cx="2154769" cy="714280"/>
              <a:chOff x="9072224" y="1385597"/>
              <a:chExt cx="2154769" cy="714280"/>
            </a:xfrm>
          </p:grpSpPr>
          <p:grpSp>
            <p:nvGrpSpPr>
              <p:cNvPr id="13" name="Group 12">
                <a:extLst>
                  <a:ext uri="{FF2B5EF4-FFF2-40B4-BE49-F238E27FC236}">
                    <a16:creationId xmlns:a16="http://schemas.microsoft.com/office/drawing/2014/main" id="{9C72DAEF-1077-9F4D-B2E0-AD5AF1528C69}"/>
                  </a:ext>
                </a:extLst>
              </p:cNvPr>
              <p:cNvGrpSpPr/>
              <p:nvPr/>
            </p:nvGrpSpPr>
            <p:grpSpPr>
              <a:xfrm>
                <a:off x="9561103" y="1385597"/>
                <a:ext cx="1665890" cy="714280"/>
                <a:chOff x="9002665" y="2289786"/>
                <a:chExt cx="1665890" cy="714280"/>
              </a:xfrm>
            </p:grpSpPr>
            <p:sp>
              <p:nvSpPr>
                <p:cNvPr id="10" name="Flowchart: Data 9">
                  <a:extLst>
                    <a:ext uri="{FF2B5EF4-FFF2-40B4-BE49-F238E27FC236}">
                      <a16:creationId xmlns:a16="http://schemas.microsoft.com/office/drawing/2014/main" id="{99A64602-EF8C-CBBF-66FA-BE2AEAD76EA1}"/>
                    </a:ext>
                  </a:extLst>
                </p:cNvPr>
                <p:cNvSpPr/>
                <p:nvPr/>
              </p:nvSpPr>
              <p:spPr>
                <a:xfrm>
                  <a:off x="9002665" y="2289786"/>
                  <a:ext cx="1665890" cy="714280"/>
                </a:xfrm>
                <a:prstGeom prst="flowChartInputOutput">
                  <a:avLst/>
                </a:prstGeom>
                <a:scene3d>
                  <a:camera prst="orthographicFront">
                    <a:rot lat="0" lon="108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0D22F68-DA3E-2C47-90CA-45B4512BF3BA}"/>
                    </a:ext>
                  </a:extLst>
                </p:cNvPr>
                <p:cNvSpPr txBox="1"/>
                <p:nvPr/>
              </p:nvSpPr>
              <p:spPr>
                <a:xfrm>
                  <a:off x="9300848" y="2462837"/>
                  <a:ext cx="1069525" cy="369332"/>
                </a:xfrm>
                <a:prstGeom prst="rect">
                  <a:avLst/>
                </a:prstGeom>
                <a:noFill/>
              </p:spPr>
              <p:txBody>
                <a:bodyPr wrap="none" rtlCol="0">
                  <a:spAutoFit/>
                </a:bodyPr>
                <a:lstStyle/>
                <a:p>
                  <a:pPr algn="ctr"/>
                  <a:r>
                    <a:rPr lang="en-GB" b="1">
                      <a:solidFill>
                        <a:schemeClr val="bg1"/>
                      </a:solidFill>
                    </a:rPr>
                    <a:t>Output </a:t>
                  </a:r>
                </a:p>
              </p:txBody>
            </p:sp>
          </p:grpSp>
          <p:sp>
            <p:nvSpPr>
              <p:cNvPr id="53" name="Arrow: Right 52">
                <a:extLst>
                  <a:ext uri="{FF2B5EF4-FFF2-40B4-BE49-F238E27FC236}">
                    <a16:creationId xmlns:a16="http://schemas.microsoft.com/office/drawing/2014/main" id="{5D4C43C1-AC77-AF53-4F3A-46EDE25CEE16}"/>
                  </a:ext>
                </a:extLst>
              </p:cNvPr>
              <p:cNvSpPr/>
              <p:nvPr/>
            </p:nvSpPr>
            <p:spPr>
              <a:xfrm>
                <a:off x="9072224" y="1642887"/>
                <a:ext cx="333375"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42" name="TextBox 141">
            <a:extLst>
              <a:ext uri="{FF2B5EF4-FFF2-40B4-BE49-F238E27FC236}">
                <a16:creationId xmlns:a16="http://schemas.microsoft.com/office/drawing/2014/main" id="{500E1162-D0B0-8AC1-BF7C-9855C6CC6CDB}"/>
              </a:ext>
            </a:extLst>
          </p:cNvPr>
          <p:cNvSpPr txBox="1"/>
          <p:nvPr/>
        </p:nvSpPr>
        <p:spPr>
          <a:xfrm>
            <a:off x="721292" y="1072314"/>
            <a:ext cx="7428637" cy="461665"/>
          </a:xfrm>
          <a:prstGeom prst="rect">
            <a:avLst/>
          </a:prstGeom>
          <a:noFill/>
        </p:spPr>
        <p:txBody>
          <a:bodyPr wrap="none" rtlCol="0">
            <a:spAutoFit/>
          </a:bodyPr>
          <a:lstStyle/>
          <a:p>
            <a:pPr marL="285750" indent="-285750">
              <a:buFont typeface="Arial" panose="020B0604020202020204" pitchFamily="34" charset="0"/>
              <a:buChar char="•"/>
            </a:pPr>
            <a:r>
              <a:rPr lang="en-GB" sz="2400" b="1">
                <a:solidFill>
                  <a:schemeClr val="tx2"/>
                </a:solidFill>
              </a:rPr>
              <a:t>Apply BOA Control to Secure BMU+VS Events</a:t>
            </a:r>
          </a:p>
        </p:txBody>
      </p:sp>
      <p:grpSp>
        <p:nvGrpSpPr>
          <p:cNvPr id="16" name="Group 15">
            <a:extLst>
              <a:ext uri="{FF2B5EF4-FFF2-40B4-BE49-F238E27FC236}">
                <a16:creationId xmlns:a16="http://schemas.microsoft.com/office/drawing/2014/main" id="{252C3A67-6C9A-E99F-E74E-572432CA15B3}"/>
              </a:ext>
            </a:extLst>
          </p:cNvPr>
          <p:cNvGrpSpPr/>
          <p:nvPr/>
        </p:nvGrpSpPr>
        <p:grpSpPr>
          <a:xfrm>
            <a:off x="43574" y="2464938"/>
            <a:ext cx="4272147" cy="3469137"/>
            <a:chOff x="43574" y="2464938"/>
            <a:chExt cx="4272147" cy="3469137"/>
          </a:xfrm>
        </p:grpSpPr>
        <p:sp>
          <p:nvSpPr>
            <p:cNvPr id="121" name="Flowchart: Data 120">
              <a:extLst>
                <a:ext uri="{FF2B5EF4-FFF2-40B4-BE49-F238E27FC236}">
                  <a16:creationId xmlns:a16="http://schemas.microsoft.com/office/drawing/2014/main" id="{F3030DBD-9DBD-D960-8C02-9051F627A7DC}"/>
                </a:ext>
              </a:extLst>
            </p:cNvPr>
            <p:cNvSpPr/>
            <p:nvPr/>
          </p:nvSpPr>
          <p:spPr>
            <a:xfrm>
              <a:off x="2269635" y="2464938"/>
              <a:ext cx="1336194" cy="402890"/>
            </a:xfrm>
            <a:prstGeom prst="flowChartInputOutput">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t>BMU Profile</a:t>
              </a:r>
            </a:p>
          </p:txBody>
        </p:sp>
        <p:sp>
          <p:nvSpPr>
            <p:cNvPr id="122" name="Flowchart: Data 121">
              <a:extLst>
                <a:ext uri="{FF2B5EF4-FFF2-40B4-BE49-F238E27FC236}">
                  <a16:creationId xmlns:a16="http://schemas.microsoft.com/office/drawing/2014/main" id="{C577CD29-51D1-3138-0F08-ECD0987C3CC5}"/>
                </a:ext>
              </a:extLst>
            </p:cNvPr>
            <p:cNvSpPr/>
            <p:nvPr/>
          </p:nvSpPr>
          <p:spPr>
            <a:xfrm>
              <a:off x="2269635" y="2979884"/>
              <a:ext cx="1336194" cy="402891"/>
            </a:xfrm>
            <a:prstGeom prst="flowChartInputOutput">
              <a:avLst/>
            </a:prstGeom>
            <a:solidFill>
              <a:schemeClr val="tx2">
                <a:lumMod val="75000"/>
                <a:lumOff val="25000"/>
              </a:schemeClr>
            </a:solidFill>
            <a:ln>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BMU + VS Profile</a:t>
              </a:r>
            </a:p>
          </p:txBody>
        </p:sp>
        <p:sp>
          <p:nvSpPr>
            <p:cNvPr id="120" name="TextBox 119">
              <a:extLst>
                <a:ext uri="{FF2B5EF4-FFF2-40B4-BE49-F238E27FC236}">
                  <a16:creationId xmlns:a16="http://schemas.microsoft.com/office/drawing/2014/main" id="{84AFBBD6-C8ED-ADE5-31E7-9643643993EC}"/>
                </a:ext>
              </a:extLst>
            </p:cNvPr>
            <p:cNvSpPr txBox="1"/>
            <p:nvPr/>
          </p:nvSpPr>
          <p:spPr>
            <a:xfrm>
              <a:off x="93536" y="2914989"/>
              <a:ext cx="1255723" cy="322664"/>
            </a:xfrm>
            <a:prstGeom prst="rect">
              <a:avLst/>
            </a:prstGeom>
            <a:noFill/>
          </p:spPr>
          <p:txBody>
            <a:bodyPr wrap="none" rtlCol="0">
              <a:spAutoFit/>
            </a:bodyPr>
            <a:lstStyle/>
            <a:p>
              <a:r>
                <a:rPr lang="en-GB" b="1">
                  <a:solidFill>
                    <a:srgbClr val="3F0731"/>
                  </a:solidFill>
                </a:rPr>
                <a:t>Event List</a:t>
              </a:r>
            </a:p>
          </p:txBody>
        </p:sp>
        <p:grpSp>
          <p:nvGrpSpPr>
            <p:cNvPr id="124" name="Group 123">
              <a:extLst>
                <a:ext uri="{FF2B5EF4-FFF2-40B4-BE49-F238E27FC236}">
                  <a16:creationId xmlns:a16="http://schemas.microsoft.com/office/drawing/2014/main" id="{B8CEF746-5E6A-41B5-4221-6BA9EE7AF043}"/>
                </a:ext>
              </a:extLst>
            </p:cNvPr>
            <p:cNvGrpSpPr/>
            <p:nvPr/>
          </p:nvGrpSpPr>
          <p:grpSpPr>
            <a:xfrm>
              <a:off x="43574" y="4220298"/>
              <a:ext cx="2785108" cy="1713777"/>
              <a:chOff x="244439" y="4179663"/>
              <a:chExt cx="2869863" cy="2039199"/>
            </a:xfrm>
          </p:grpSpPr>
          <p:grpSp>
            <p:nvGrpSpPr>
              <p:cNvPr id="125" name="Group 124">
                <a:extLst>
                  <a:ext uri="{FF2B5EF4-FFF2-40B4-BE49-F238E27FC236}">
                    <a16:creationId xmlns:a16="http://schemas.microsoft.com/office/drawing/2014/main" id="{9504B653-571F-1C07-5C50-F7C5BFF88965}"/>
                  </a:ext>
                </a:extLst>
              </p:cNvPr>
              <p:cNvGrpSpPr/>
              <p:nvPr/>
            </p:nvGrpSpPr>
            <p:grpSpPr>
              <a:xfrm>
                <a:off x="1572152" y="4276279"/>
                <a:ext cx="1510086" cy="1867716"/>
                <a:chOff x="1495952" y="4276279"/>
                <a:chExt cx="1510086" cy="1867716"/>
              </a:xfrm>
            </p:grpSpPr>
            <p:sp>
              <p:nvSpPr>
                <p:cNvPr id="128" name="Flowchart: Data 127">
                  <a:extLst>
                    <a:ext uri="{FF2B5EF4-FFF2-40B4-BE49-F238E27FC236}">
                      <a16:creationId xmlns:a16="http://schemas.microsoft.com/office/drawing/2014/main" id="{A905FFA4-D4CC-E39F-E981-D9E63201C2DD}"/>
                    </a:ext>
                  </a:extLst>
                </p:cNvPr>
                <p:cNvSpPr/>
                <p:nvPr/>
              </p:nvSpPr>
              <p:spPr>
                <a:xfrm>
                  <a:off x="1495952" y="5612505"/>
                  <a:ext cx="1400505" cy="531490"/>
                </a:xfrm>
                <a:prstGeom prst="flowChartInputOutput">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Demand</a:t>
                  </a:r>
                </a:p>
              </p:txBody>
            </p:sp>
            <p:sp>
              <p:nvSpPr>
                <p:cNvPr id="129" name="Flowchart: Data 128">
                  <a:extLst>
                    <a:ext uri="{FF2B5EF4-FFF2-40B4-BE49-F238E27FC236}">
                      <a16:creationId xmlns:a16="http://schemas.microsoft.com/office/drawing/2014/main" id="{5F1F1DF4-5E07-49AA-5771-27CB01E3148B}"/>
                    </a:ext>
                  </a:extLst>
                </p:cNvPr>
                <p:cNvSpPr/>
                <p:nvPr/>
              </p:nvSpPr>
              <p:spPr>
                <a:xfrm>
                  <a:off x="1510371" y="4934030"/>
                  <a:ext cx="1489851" cy="531490"/>
                </a:xfrm>
                <a:prstGeom prst="flowChartInputOutpu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a:t>Pre-fault</a:t>
                  </a:r>
                </a:p>
                <a:p>
                  <a:pPr algn="ctr"/>
                  <a:r>
                    <a:rPr lang="en-GB" sz="800" b="1"/>
                    <a:t>Response, </a:t>
                  </a:r>
                  <a:r>
                    <a:rPr lang="en-GB" sz="800" b="1" err="1"/>
                    <a:t>sFFR</a:t>
                  </a:r>
                  <a:r>
                    <a:rPr lang="en-GB" sz="800" b="1"/>
                    <a:t>, LFSM-O</a:t>
                  </a:r>
                </a:p>
              </p:txBody>
            </p:sp>
            <p:sp>
              <p:nvSpPr>
                <p:cNvPr id="130" name="Flowchart: Data 129">
                  <a:extLst>
                    <a:ext uri="{FF2B5EF4-FFF2-40B4-BE49-F238E27FC236}">
                      <a16:creationId xmlns:a16="http://schemas.microsoft.com/office/drawing/2014/main" id="{C631F578-702E-BE87-0B8B-1F684E3E1C25}"/>
                    </a:ext>
                  </a:extLst>
                </p:cNvPr>
                <p:cNvSpPr/>
                <p:nvPr/>
              </p:nvSpPr>
              <p:spPr>
                <a:xfrm>
                  <a:off x="1516188" y="4276279"/>
                  <a:ext cx="1489850" cy="531490"/>
                </a:xfrm>
                <a:prstGeom prst="flowChartInputOutput">
                  <a:avLst/>
                </a:prstGeom>
                <a:solidFill>
                  <a:srgbClr val="394FE9"/>
                </a:solidFill>
                <a:ln>
                  <a:solidFill>
                    <a:srgbClr val="394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System</a:t>
                  </a:r>
                </a:p>
                <a:p>
                  <a:pPr algn="ctr"/>
                  <a:r>
                    <a:rPr lang="en-GB" sz="1000" b="1"/>
                    <a:t>Inertia</a:t>
                  </a:r>
                </a:p>
              </p:txBody>
            </p:sp>
          </p:grpSp>
          <p:sp>
            <p:nvSpPr>
              <p:cNvPr id="126" name="Rectangle 125">
                <a:extLst>
                  <a:ext uri="{FF2B5EF4-FFF2-40B4-BE49-F238E27FC236}">
                    <a16:creationId xmlns:a16="http://schemas.microsoft.com/office/drawing/2014/main" id="{B47452B1-E7EE-A8A5-7AA6-BE030BC157EE}"/>
                  </a:ext>
                </a:extLst>
              </p:cNvPr>
              <p:cNvSpPr/>
              <p:nvPr/>
            </p:nvSpPr>
            <p:spPr>
              <a:xfrm>
                <a:off x="1581115" y="4179663"/>
                <a:ext cx="1533187" cy="2039199"/>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TextBox 126">
                <a:extLst>
                  <a:ext uri="{FF2B5EF4-FFF2-40B4-BE49-F238E27FC236}">
                    <a16:creationId xmlns:a16="http://schemas.microsoft.com/office/drawing/2014/main" id="{68B85E7B-C8E9-CEC2-D45F-DB29C1961EB3}"/>
                  </a:ext>
                </a:extLst>
              </p:cNvPr>
              <p:cNvSpPr txBox="1"/>
              <p:nvPr/>
            </p:nvSpPr>
            <p:spPr>
              <a:xfrm>
                <a:off x="244439" y="4951656"/>
                <a:ext cx="1351653" cy="646331"/>
              </a:xfrm>
              <a:prstGeom prst="rect">
                <a:avLst/>
              </a:prstGeom>
              <a:noFill/>
            </p:spPr>
            <p:txBody>
              <a:bodyPr wrap="none" rtlCol="0">
                <a:spAutoFit/>
              </a:bodyPr>
              <a:lstStyle/>
              <a:p>
                <a:pPr algn="ctr"/>
                <a:r>
                  <a:rPr lang="en-GB" b="1">
                    <a:solidFill>
                      <a:srgbClr val="3F0731"/>
                    </a:solidFill>
                  </a:rPr>
                  <a:t>System </a:t>
                </a:r>
              </a:p>
              <a:p>
                <a:pPr algn="ctr"/>
                <a:r>
                  <a:rPr lang="en-GB" b="1">
                    <a:solidFill>
                      <a:srgbClr val="3F0731"/>
                    </a:solidFill>
                  </a:rPr>
                  <a:t>Condition</a:t>
                </a:r>
              </a:p>
            </p:txBody>
          </p:sp>
        </p:grpSp>
        <p:sp>
          <p:nvSpPr>
            <p:cNvPr id="136" name="Flowchart: Data 135">
              <a:extLst>
                <a:ext uri="{FF2B5EF4-FFF2-40B4-BE49-F238E27FC236}">
                  <a16:creationId xmlns:a16="http://schemas.microsoft.com/office/drawing/2014/main" id="{5A5616BC-09B5-0550-DF3C-C75580B52EF6}"/>
                </a:ext>
              </a:extLst>
            </p:cNvPr>
            <p:cNvSpPr/>
            <p:nvPr/>
          </p:nvSpPr>
          <p:spPr>
            <a:xfrm>
              <a:off x="2927219" y="4835231"/>
              <a:ext cx="1373458" cy="446673"/>
            </a:xfrm>
            <a:prstGeom prst="flowChartInputOutpu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Typical </a:t>
              </a:r>
            </a:p>
            <a:p>
              <a:pPr algn="ctr"/>
              <a:r>
                <a:rPr lang="en-GB" sz="1000" b="1"/>
                <a:t>Response  Price</a:t>
              </a:r>
            </a:p>
          </p:txBody>
        </p:sp>
        <p:sp>
          <p:nvSpPr>
            <p:cNvPr id="137" name="Flowchart: Data 136">
              <a:extLst>
                <a:ext uri="{FF2B5EF4-FFF2-40B4-BE49-F238E27FC236}">
                  <a16:creationId xmlns:a16="http://schemas.microsoft.com/office/drawing/2014/main" id="{4666AF44-CC8C-7F4C-6011-1A5BAA7370E0}"/>
                </a:ext>
              </a:extLst>
            </p:cNvPr>
            <p:cNvSpPr/>
            <p:nvPr/>
          </p:nvSpPr>
          <p:spPr>
            <a:xfrm>
              <a:off x="2932865" y="4282446"/>
              <a:ext cx="1373458" cy="446673"/>
            </a:xfrm>
            <a:prstGeom prst="flowChartInputOutput">
              <a:avLst/>
            </a:prstGeom>
            <a:solidFill>
              <a:srgbClr val="394FE9"/>
            </a:solidFill>
            <a:ln>
              <a:solidFill>
                <a:srgbClr val="394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Typical Inertia Price</a:t>
              </a:r>
            </a:p>
          </p:txBody>
        </p:sp>
        <p:sp>
          <p:nvSpPr>
            <p:cNvPr id="138" name="Rectangle 137">
              <a:extLst>
                <a:ext uri="{FF2B5EF4-FFF2-40B4-BE49-F238E27FC236}">
                  <a16:creationId xmlns:a16="http://schemas.microsoft.com/office/drawing/2014/main" id="{02C58E20-EA61-158A-0FC9-4C1A906D9E1F}"/>
                </a:ext>
              </a:extLst>
            </p:cNvPr>
            <p:cNvSpPr/>
            <p:nvPr/>
          </p:nvSpPr>
          <p:spPr>
            <a:xfrm>
              <a:off x="2918462" y="4210773"/>
              <a:ext cx="1397259" cy="1712948"/>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Data 10">
              <a:extLst>
                <a:ext uri="{FF2B5EF4-FFF2-40B4-BE49-F238E27FC236}">
                  <a16:creationId xmlns:a16="http://schemas.microsoft.com/office/drawing/2014/main" id="{ED775C2F-B844-2143-E4DF-728B3513C79B}"/>
                </a:ext>
              </a:extLst>
            </p:cNvPr>
            <p:cNvSpPr/>
            <p:nvPr/>
          </p:nvSpPr>
          <p:spPr>
            <a:xfrm>
              <a:off x="2946072" y="5409643"/>
              <a:ext cx="1359144" cy="446673"/>
            </a:xfrm>
            <a:prstGeom prst="flowChartInputOutpu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Typical BOA price</a:t>
              </a:r>
            </a:p>
          </p:txBody>
        </p:sp>
      </p:grpSp>
      <p:grpSp>
        <p:nvGrpSpPr>
          <p:cNvPr id="37" name="Group 36">
            <a:extLst>
              <a:ext uri="{FF2B5EF4-FFF2-40B4-BE49-F238E27FC236}">
                <a16:creationId xmlns:a16="http://schemas.microsoft.com/office/drawing/2014/main" id="{4C3E9A8B-ED14-C96C-9C7D-C34EC6377E96}"/>
              </a:ext>
            </a:extLst>
          </p:cNvPr>
          <p:cNvGrpSpPr/>
          <p:nvPr/>
        </p:nvGrpSpPr>
        <p:grpSpPr>
          <a:xfrm>
            <a:off x="6909235" y="5392954"/>
            <a:ext cx="1888355" cy="640112"/>
            <a:chOff x="6909235" y="5392954"/>
            <a:chExt cx="1888355" cy="640112"/>
          </a:xfrm>
        </p:grpSpPr>
        <p:sp>
          <p:nvSpPr>
            <p:cNvPr id="32" name="Oval 31">
              <a:extLst>
                <a:ext uri="{FF2B5EF4-FFF2-40B4-BE49-F238E27FC236}">
                  <a16:creationId xmlns:a16="http://schemas.microsoft.com/office/drawing/2014/main" id="{C95A49CD-FC30-97EC-5668-CB4EEC278D73}"/>
                </a:ext>
              </a:extLst>
            </p:cNvPr>
            <p:cNvSpPr/>
            <p:nvPr/>
          </p:nvSpPr>
          <p:spPr>
            <a:xfrm>
              <a:off x="7416553" y="5392954"/>
              <a:ext cx="1381037" cy="640112"/>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BOA MW + £</a:t>
              </a:r>
            </a:p>
          </p:txBody>
        </p:sp>
        <p:sp>
          <p:nvSpPr>
            <p:cNvPr id="6" name="Arrow: Right 5">
              <a:extLst>
                <a:ext uri="{FF2B5EF4-FFF2-40B4-BE49-F238E27FC236}">
                  <a16:creationId xmlns:a16="http://schemas.microsoft.com/office/drawing/2014/main" id="{B3AB2D81-7303-8D22-F056-46464B5BC060}"/>
                </a:ext>
              </a:extLst>
            </p:cNvPr>
            <p:cNvSpPr/>
            <p:nvPr/>
          </p:nvSpPr>
          <p:spPr>
            <a:xfrm>
              <a:off x="6909235" y="5560554"/>
              <a:ext cx="333375" cy="317725"/>
            </a:xfrm>
            <a:prstGeom prst="rightArrow">
              <a:avLst/>
            </a:prstGeom>
            <a:solidFill>
              <a:srgbClr val="3F0731"/>
            </a:solidFill>
            <a:ln>
              <a:solidFill>
                <a:srgbClr val="3F07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 name="Group 60">
            <a:extLst>
              <a:ext uri="{FF2B5EF4-FFF2-40B4-BE49-F238E27FC236}">
                <a16:creationId xmlns:a16="http://schemas.microsoft.com/office/drawing/2014/main" id="{9569285A-7AAB-6139-5A03-BD9849C9B014}"/>
              </a:ext>
            </a:extLst>
          </p:cNvPr>
          <p:cNvGrpSpPr/>
          <p:nvPr/>
        </p:nvGrpSpPr>
        <p:grpSpPr>
          <a:xfrm>
            <a:off x="8986419" y="2971351"/>
            <a:ext cx="2735240" cy="2813937"/>
            <a:chOff x="8986419" y="2971351"/>
            <a:chExt cx="2735240" cy="2813937"/>
          </a:xfrm>
        </p:grpSpPr>
        <p:grpSp>
          <p:nvGrpSpPr>
            <p:cNvPr id="41" name="Group 40">
              <a:extLst>
                <a:ext uri="{FF2B5EF4-FFF2-40B4-BE49-F238E27FC236}">
                  <a16:creationId xmlns:a16="http://schemas.microsoft.com/office/drawing/2014/main" id="{9DB6D692-F1B0-154E-B831-CA9980B7895E}"/>
                </a:ext>
              </a:extLst>
            </p:cNvPr>
            <p:cNvGrpSpPr/>
            <p:nvPr/>
          </p:nvGrpSpPr>
          <p:grpSpPr>
            <a:xfrm>
              <a:off x="9509156" y="4097355"/>
              <a:ext cx="2212503" cy="714280"/>
              <a:chOff x="9509156" y="3763929"/>
              <a:chExt cx="2212503" cy="714280"/>
            </a:xfrm>
          </p:grpSpPr>
          <p:grpSp>
            <p:nvGrpSpPr>
              <p:cNvPr id="33" name="Group 32">
                <a:extLst>
                  <a:ext uri="{FF2B5EF4-FFF2-40B4-BE49-F238E27FC236}">
                    <a16:creationId xmlns:a16="http://schemas.microsoft.com/office/drawing/2014/main" id="{114C7374-07F7-BF6B-BCED-9F03A3DD8B93}"/>
                  </a:ext>
                </a:extLst>
              </p:cNvPr>
              <p:cNvGrpSpPr/>
              <p:nvPr/>
            </p:nvGrpSpPr>
            <p:grpSpPr>
              <a:xfrm>
                <a:off x="10055769" y="3763929"/>
                <a:ext cx="1665890" cy="714280"/>
                <a:chOff x="8783590" y="2289786"/>
                <a:chExt cx="1665890" cy="714280"/>
              </a:xfrm>
              <a:solidFill>
                <a:schemeClr val="accent2"/>
              </a:solidFill>
            </p:grpSpPr>
            <p:sp>
              <p:nvSpPr>
                <p:cNvPr id="34" name="Flowchart: Data 33">
                  <a:extLst>
                    <a:ext uri="{FF2B5EF4-FFF2-40B4-BE49-F238E27FC236}">
                      <a16:creationId xmlns:a16="http://schemas.microsoft.com/office/drawing/2014/main" id="{23B1E3EC-002D-F809-00BC-CACF020516D5}"/>
                    </a:ext>
                  </a:extLst>
                </p:cNvPr>
                <p:cNvSpPr/>
                <p:nvPr/>
              </p:nvSpPr>
              <p:spPr>
                <a:xfrm>
                  <a:off x="8783590" y="2289786"/>
                  <a:ext cx="1665890" cy="714280"/>
                </a:xfrm>
                <a:prstGeom prst="flowChartInputOutput">
                  <a:avLst/>
                </a:prstGeom>
                <a:solidFill>
                  <a:srgbClr val="813366"/>
                </a:solidFill>
                <a:ln>
                  <a:solidFill>
                    <a:srgbClr val="813366"/>
                  </a:solidFill>
                </a:ln>
                <a:scene3d>
                  <a:camera prst="orthographicFront">
                    <a:rot lat="0" lon="108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3FD5E2F1-78DA-F851-28FF-CFAEFB0AD012}"/>
                    </a:ext>
                  </a:extLst>
                </p:cNvPr>
                <p:cNvSpPr txBox="1"/>
                <p:nvPr/>
              </p:nvSpPr>
              <p:spPr>
                <a:xfrm>
                  <a:off x="9141087" y="2377112"/>
                  <a:ext cx="950901" cy="584775"/>
                </a:xfrm>
                <a:prstGeom prst="rect">
                  <a:avLst/>
                </a:prstGeom>
                <a:noFill/>
                <a:ln>
                  <a:noFill/>
                </a:ln>
              </p:spPr>
              <p:txBody>
                <a:bodyPr wrap="none" rtlCol="0">
                  <a:spAutoFit/>
                </a:bodyPr>
                <a:lstStyle/>
                <a:p>
                  <a:pPr algn="ctr"/>
                  <a:r>
                    <a:rPr lang="en-GB" sz="1600" b="1">
                      <a:solidFill>
                        <a:schemeClr val="bg1"/>
                      </a:solidFill>
                    </a:rPr>
                    <a:t>Overall</a:t>
                  </a:r>
                </a:p>
                <a:p>
                  <a:pPr algn="ctr"/>
                  <a:r>
                    <a:rPr lang="en-GB" sz="1600" b="1">
                      <a:solidFill>
                        <a:schemeClr val="bg1"/>
                      </a:solidFill>
                    </a:rPr>
                    <a:t> Cost</a:t>
                  </a:r>
                </a:p>
              </p:txBody>
            </p:sp>
          </p:grpSp>
          <p:sp>
            <p:nvSpPr>
              <p:cNvPr id="96" name="Arrow: Right 95">
                <a:extLst>
                  <a:ext uri="{FF2B5EF4-FFF2-40B4-BE49-F238E27FC236}">
                    <a16:creationId xmlns:a16="http://schemas.microsoft.com/office/drawing/2014/main" id="{D4149B03-3C13-12A8-7ADC-BC4D691012FF}"/>
                  </a:ext>
                </a:extLst>
              </p:cNvPr>
              <p:cNvSpPr/>
              <p:nvPr/>
            </p:nvSpPr>
            <p:spPr>
              <a:xfrm>
                <a:off x="9509156" y="3874781"/>
                <a:ext cx="333375" cy="317725"/>
              </a:xfrm>
              <a:prstGeom prst="rightArrow">
                <a:avLst/>
              </a:prstGeom>
              <a:solidFill>
                <a:srgbClr val="3F0731"/>
              </a:solidFill>
              <a:ln>
                <a:solidFill>
                  <a:srgbClr val="3F07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5" name="Right Brace 94">
              <a:extLst>
                <a:ext uri="{FF2B5EF4-FFF2-40B4-BE49-F238E27FC236}">
                  <a16:creationId xmlns:a16="http://schemas.microsoft.com/office/drawing/2014/main" id="{FEEDFAF9-729A-5166-7995-C009F1C82687}"/>
                </a:ext>
              </a:extLst>
            </p:cNvPr>
            <p:cNvSpPr/>
            <p:nvPr/>
          </p:nvSpPr>
          <p:spPr>
            <a:xfrm>
              <a:off x="8986419" y="2971351"/>
              <a:ext cx="310762" cy="2813937"/>
            </a:xfrm>
            <a:prstGeom prst="rightBrace">
              <a:avLst/>
            </a:prstGeom>
            <a:ln w="76200">
              <a:solidFill>
                <a:srgbClr val="3F073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grpSp>
      <p:grpSp>
        <p:nvGrpSpPr>
          <p:cNvPr id="59" name="Group 58">
            <a:extLst>
              <a:ext uri="{FF2B5EF4-FFF2-40B4-BE49-F238E27FC236}">
                <a16:creationId xmlns:a16="http://schemas.microsoft.com/office/drawing/2014/main" id="{713D3D56-3EF6-FB6F-F27D-86CA84893672}"/>
              </a:ext>
            </a:extLst>
          </p:cNvPr>
          <p:cNvGrpSpPr/>
          <p:nvPr/>
        </p:nvGrpSpPr>
        <p:grpSpPr>
          <a:xfrm>
            <a:off x="4141813" y="4180175"/>
            <a:ext cx="2615045" cy="1771941"/>
            <a:chOff x="4141813" y="4180175"/>
            <a:chExt cx="2615045" cy="1771941"/>
          </a:xfrm>
        </p:grpSpPr>
        <p:sp>
          <p:nvSpPr>
            <p:cNvPr id="48" name="Arrow: Right 47">
              <a:extLst>
                <a:ext uri="{FF2B5EF4-FFF2-40B4-BE49-F238E27FC236}">
                  <a16:creationId xmlns:a16="http://schemas.microsoft.com/office/drawing/2014/main" id="{66392194-D9D1-7F71-6177-0F427961B4B2}"/>
                </a:ext>
              </a:extLst>
            </p:cNvPr>
            <p:cNvSpPr/>
            <p:nvPr/>
          </p:nvSpPr>
          <p:spPr>
            <a:xfrm rot="5400000">
              <a:off x="5576197" y="5043447"/>
              <a:ext cx="248679" cy="317725"/>
            </a:xfrm>
            <a:prstGeom prst="rightArrow">
              <a:avLst/>
            </a:prstGeom>
            <a:solidFill>
              <a:srgbClr val="3F0731"/>
            </a:solidFill>
            <a:ln>
              <a:solidFill>
                <a:srgbClr val="3F07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DBD7C47A-71C4-0E08-A9FB-065CB0A9FE1A}"/>
                </a:ext>
              </a:extLst>
            </p:cNvPr>
            <p:cNvGrpSpPr/>
            <p:nvPr/>
          </p:nvGrpSpPr>
          <p:grpSpPr>
            <a:xfrm>
              <a:off x="4141813" y="4180175"/>
              <a:ext cx="2615045" cy="1771941"/>
              <a:chOff x="4141813" y="4180175"/>
              <a:chExt cx="2615045" cy="1771941"/>
            </a:xfrm>
          </p:grpSpPr>
          <p:sp>
            <p:nvSpPr>
              <p:cNvPr id="42" name="Rectangle 41">
                <a:extLst>
                  <a:ext uri="{FF2B5EF4-FFF2-40B4-BE49-F238E27FC236}">
                    <a16:creationId xmlns:a16="http://schemas.microsoft.com/office/drawing/2014/main" id="{BA4074D2-2577-F2E0-57CF-116BE993D440}"/>
                  </a:ext>
                </a:extLst>
              </p:cNvPr>
              <p:cNvSpPr/>
              <p:nvPr/>
            </p:nvSpPr>
            <p:spPr>
              <a:xfrm>
                <a:off x="4696831" y="5378667"/>
                <a:ext cx="2060027" cy="573449"/>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Apply BOA control</a:t>
                </a:r>
              </a:p>
            </p:txBody>
          </p:sp>
          <p:sp>
            <p:nvSpPr>
              <p:cNvPr id="8" name="Arrow: Right 7">
                <a:extLst>
                  <a:ext uri="{FF2B5EF4-FFF2-40B4-BE49-F238E27FC236}">
                    <a16:creationId xmlns:a16="http://schemas.microsoft.com/office/drawing/2014/main" id="{83AE6AB8-76D8-8692-A76A-0E42B4C451F1}"/>
                  </a:ext>
                </a:extLst>
              </p:cNvPr>
              <p:cNvSpPr/>
              <p:nvPr/>
            </p:nvSpPr>
            <p:spPr>
              <a:xfrm rot="3695696">
                <a:off x="4026355" y="4295633"/>
                <a:ext cx="548641" cy="317725"/>
              </a:xfrm>
              <a:prstGeom prst="rightArrow">
                <a:avLst/>
              </a:prstGeom>
              <a:solidFill>
                <a:srgbClr val="3F0731"/>
              </a:solidFill>
              <a:ln>
                <a:solidFill>
                  <a:srgbClr val="3F07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2" name="Group 61">
            <a:extLst>
              <a:ext uri="{FF2B5EF4-FFF2-40B4-BE49-F238E27FC236}">
                <a16:creationId xmlns:a16="http://schemas.microsoft.com/office/drawing/2014/main" id="{CAD314B7-54D9-E863-587F-0200D5F953E4}"/>
              </a:ext>
            </a:extLst>
          </p:cNvPr>
          <p:cNvGrpSpPr/>
          <p:nvPr/>
        </p:nvGrpSpPr>
        <p:grpSpPr>
          <a:xfrm>
            <a:off x="-32187" y="2398467"/>
            <a:ext cx="11873521" cy="4403551"/>
            <a:chOff x="-32187" y="2398467"/>
            <a:chExt cx="11873521" cy="4403551"/>
          </a:xfrm>
        </p:grpSpPr>
        <p:sp>
          <p:nvSpPr>
            <p:cNvPr id="119" name="Rectangle 118">
              <a:extLst>
                <a:ext uri="{FF2B5EF4-FFF2-40B4-BE49-F238E27FC236}">
                  <a16:creationId xmlns:a16="http://schemas.microsoft.com/office/drawing/2014/main" id="{A72B6C0C-0D39-6259-5B21-A6D031F15935}"/>
                </a:ext>
              </a:extLst>
            </p:cNvPr>
            <p:cNvSpPr/>
            <p:nvPr/>
          </p:nvSpPr>
          <p:spPr>
            <a:xfrm>
              <a:off x="2075844" y="2398467"/>
              <a:ext cx="1616682" cy="1713777"/>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Flowchart: Data 122">
              <a:extLst>
                <a:ext uri="{FF2B5EF4-FFF2-40B4-BE49-F238E27FC236}">
                  <a16:creationId xmlns:a16="http://schemas.microsoft.com/office/drawing/2014/main" id="{6AF719F3-64EF-62DB-5CAE-B16007412B35}"/>
                </a:ext>
              </a:extLst>
            </p:cNvPr>
            <p:cNvSpPr/>
            <p:nvPr/>
          </p:nvSpPr>
          <p:spPr>
            <a:xfrm>
              <a:off x="2269635" y="3494832"/>
              <a:ext cx="1336194" cy="438722"/>
            </a:xfrm>
            <a:prstGeom prst="flowChartInputOutpu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Simul-</a:t>
              </a:r>
            </a:p>
            <a:p>
              <a:pPr algn="ctr"/>
              <a:r>
                <a:rPr lang="en-GB" sz="1000" b="1" err="1"/>
                <a:t>taneous</a:t>
              </a:r>
              <a:r>
                <a:rPr lang="en-GB" sz="1000" b="1"/>
                <a:t> profile</a:t>
              </a:r>
            </a:p>
          </p:txBody>
        </p:sp>
        <p:grpSp>
          <p:nvGrpSpPr>
            <p:cNvPr id="148" name="Group 147">
              <a:extLst>
                <a:ext uri="{FF2B5EF4-FFF2-40B4-BE49-F238E27FC236}">
                  <a16:creationId xmlns:a16="http://schemas.microsoft.com/office/drawing/2014/main" id="{B3B3A181-9A44-3936-75F0-FDC7A604A0E5}"/>
                </a:ext>
              </a:extLst>
            </p:cNvPr>
            <p:cNvGrpSpPr/>
            <p:nvPr/>
          </p:nvGrpSpPr>
          <p:grpSpPr>
            <a:xfrm>
              <a:off x="-32187" y="5998225"/>
              <a:ext cx="3715187" cy="686235"/>
              <a:chOff x="-32187" y="5817250"/>
              <a:chExt cx="3715187" cy="686235"/>
            </a:xfrm>
          </p:grpSpPr>
          <p:grpSp>
            <p:nvGrpSpPr>
              <p:cNvPr id="149" name="Group 148">
                <a:extLst>
                  <a:ext uri="{FF2B5EF4-FFF2-40B4-BE49-F238E27FC236}">
                    <a16:creationId xmlns:a16="http://schemas.microsoft.com/office/drawing/2014/main" id="{86C41A10-23F3-153D-3422-D453E72F2C96}"/>
                  </a:ext>
                </a:extLst>
              </p:cNvPr>
              <p:cNvGrpSpPr/>
              <p:nvPr/>
            </p:nvGrpSpPr>
            <p:grpSpPr>
              <a:xfrm>
                <a:off x="-32187" y="5817250"/>
                <a:ext cx="3658038" cy="646331"/>
                <a:chOff x="-32187" y="5817250"/>
                <a:chExt cx="3658038" cy="646331"/>
              </a:xfrm>
            </p:grpSpPr>
            <p:sp>
              <p:nvSpPr>
                <p:cNvPr id="151" name="Flowchart: Data 150">
                  <a:extLst>
                    <a:ext uri="{FF2B5EF4-FFF2-40B4-BE49-F238E27FC236}">
                      <a16:creationId xmlns:a16="http://schemas.microsoft.com/office/drawing/2014/main" id="{BCFBA5A4-862B-EDC0-7621-735D7ECB0650}"/>
                    </a:ext>
                  </a:extLst>
                </p:cNvPr>
                <p:cNvSpPr/>
                <p:nvPr/>
              </p:nvSpPr>
              <p:spPr>
                <a:xfrm>
                  <a:off x="2093304" y="5940200"/>
                  <a:ext cx="1532547" cy="448877"/>
                </a:xfrm>
                <a:prstGeom prst="flowChartInputOutpu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a:t>Event Probability</a:t>
                  </a:r>
                </a:p>
              </p:txBody>
            </p:sp>
            <p:sp>
              <p:nvSpPr>
                <p:cNvPr id="152" name="TextBox 151">
                  <a:extLst>
                    <a:ext uri="{FF2B5EF4-FFF2-40B4-BE49-F238E27FC236}">
                      <a16:creationId xmlns:a16="http://schemas.microsoft.com/office/drawing/2014/main" id="{C77FC90F-9164-C0A1-6ED5-DD215B9921ED}"/>
                    </a:ext>
                  </a:extLst>
                </p:cNvPr>
                <p:cNvSpPr txBox="1"/>
                <p:nvPr/>
              </p:nvSpPr>
              <p:spPr>
                <a:xfrm>
                  <a:off x="-32187" y="5817250"/>
                  <a:ext cx="1487908" cy="646331"/>
                </a:xfrm>
                <a:prstGeom prst="rect">
                  <a:avLst/>
                </a:prstGeom>
                <a:noFill/>
              </p:spPr>
              <p:txBody>
                <a:bodyPr wrap="none" rtlCol="0">
                  <a:spAutoFit/>
                </a:bodyPr>
                <a:lstStyle/>
                <a:p>
                  <a:pPr algn="ctr"/>
                  <a:r>
                    <a:rPr lang="en-GB" b="1">
                      <a:solidFill>
                        <a:schemeClr val="accent2">
                          <a:lumMod val="50000"/>
                        </a:schemeClr>
                      </a:solidFill>
                    </a:rPr>
                    <a:t>Historical</a:t>
                  </a:r>
                </a:p>
                <a:p>
                  <a:pPr algn="ctr"/>
                  <a:r>
                    <a:rPr lang="en-GB" b="1">
                      <a:solidFill>
                        <a:schemeClr val="accent2">
                          <a:lumMod val="50000"/>
                        </a:schemeClr>
                      </a:solidFill>
                    </a:rPr>
                    <a:t>Probability</a:t>
                  </a:r>
                </a:p>
              </p:txBody>
            </p:sp>
          </p:grpSp>
          <p:sp>
            <p:nvSpPr>
              <p:cNvPr id="150" name="Rectangle 149">
                <a:extLst>
                  <a:ext uri="{FF2B5EF4-FFF2-40B4-BE49-F238E27FC236}">
                    <a16:creationId xmlns:a16="http://schemas.microsoft.com/office/drawing/2014/main" id="{99C0B063-3069-0FF1-1E30-936705028477}"/>
                  </a:ext>
                </a:extLst>
              </p:cNvPr>
              <p:cNvSpPr/>
              <p:nvPr/>
            </p:nvSpPr>
            <p:spPr>
              <a:xfrm>
                <a:off x="2051231" y="5857154"/>
                <a:ext cx="1631769" cy="646331"/>
              </a:xfrm>
              <a:prstGeom prst="rect">
                <a:avLst/>
              </a:prstGeom>
              <a:noFill/>
              <a:ln w="28575">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Rectangle 46">
              <a:extLst>
                <a:ext uri="{FF2B5EF4-FFF2-40B4-BE49-F238E27FC236}">
                  <a16:creationId xmlns:a16="http://schemas.microsoft.com/office/drawing/2014/main" id="{AAA5D1D8-800C-7963-E34B-769B0E7BDF91}"/>
                </a:ext>
              </a:extLst>
            </p:cNvPr>
            <p:cNvSpPr/>
            <p:nvPr/>
          </p:nvSpPr>
          <p:spPr>
            <a:xfrm>
              <a:off x="9922365" y="3661635"/>
              <a:ext cx="1918969" cy="2944293"/>
            </a:xfrm>
            <a:prstGeom prst="rect">
              <a:avLst/>
            </a:prstGeom>
            <a:noFill/>
            <a:ln w="28575">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3" name="Group 42">
              <a:extLst>
                <a:ext uri="{FF2B5EF4-FFF2-40B4-BE49-F238E27FC236}">
                  <a16:creationId xmlns:a16="http://schemas.microsoft.com/office/drawing/2014/main" id="{D563907C-B9DF-262D-825C-8872C648164E}"/>
                </a:ext>
              </a:extLst>
            </p:cNvPr>
            <p:cNvGrpSpPr/>
            <p:nvPr/>
          </p:nvGrpSpPr>
          <p:grpSpPr>
            <a:xfrm>
              <a:off x="10055769" y="5785288"/>
              <a:ext cx="1665890" cy="714280"/>
              <a:chOff x="8783590" y="2289786"/>
              <a:chExt cx="1665890" cy="714280"/>
            </a:xfrm>
            <a:solidFill>
              <a:schemeClr val="accent5">
                <a:lumMod val="50000"/>
              </a:schemeClr>
            </a:solidFill>
          </p:grpSpPr>
          <p:sp>
            <p:nvSpPr>
              <p:cNvPr id="44" name="Flowchart: Data 43">
                <a:extLst>
                  <a:ext uri="{FF2B5EF4-FFF2-40B4-BE49-F238E27FC236}">
                    <a16:creationId xmlns:a16="http://schemas.microsoft.com/office/drawing/2014/main" id="{6E483395-D055-ADE7-4139-873F67244B1D}"/>
                  </a:ext>
                </a:extLst>
              </p:cNvPr>
              <p:cNvSpPr/>
              <p:nvPr/>
            </p:nvSpPr>
            <p:spPr>
              <a:xfrm>
                <a:off x="8783590" y="2289786"/>
                <a:ext cx="1665890" cy="714280"/>
              </a:xfrm>
              <a:prstGeom prst="flowChartInputOutput">
                <a:avLst/>
              </a:prstGeom>
              <a:solidFill>
                <a:schemeClr val="bg1">
                  <a:lumMod val="65000"/>
                </a:schemeClr>
              </a:solidFill>
              <a:ln>
                <a:solidFill>
                  <a:schemeClr val="bg1">
                    <a:lumMod val="65000"/>
                  </a:schemeClr>
                </a:solidFill>
              </a:ln>
              <a:scene3d>
                <a:camera prst="orthographicFront">
                  <a:rot lat="0" lon="108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17A549E4-6FD0-BF42-9361-3A206F393AFB}"/>
                  </a:ext>
                </a:extLst>
              </p:cNvPr>
              <p:cNvSpPr txBox="1"/>
              <p:nvPr/>
            </p:nvSpPr>
            <p:spPr>
              <a:xfrm>
                <a:off x="9141087" y="2377112"/>
                <a:ext cx="950901" cy="584775"/>
              </a:xfrm>
              <a:prstGeom prst="rect">
                <a:avLst/>
              </a:prstGeom>
              <a:noFill/>
              <a:ln>
                <a:noFill/>
              </a:ln>
            </p:spPr>
            <p:txBody>
              <a:bodyPr wrap="none" rtlCol="0">
                <a:spAutoFit/>
              </a:bodyPr>
              <a:lstStyle/>
              <a:p>
                <a:pPr algn="ctr"/>
                <a:r>
                  <a:rPr lang="en-GB" sz="1600" b="1">
                    <a:solidFill>
                      <a:schemeClr val="bg1"/>
                    </a:solidFill>
                  </a:rPr>
                  <a:t>Overall</a:t>
                </a:r>
              </a:p>
              <a:p>
                <a:pPr algn="ctr"/>
                <a:r>
                  <a:rPr lang="en-GB" sz="1600" b="1">
                    <a:solidFill>
                      <a:schemeClr val="bg1"/>
                    </a:solidFill>
                  </a:rPr>
                  <a:t>Risk</a:t>
                </a:r>
              </a:p>
            </p:txBody>
          </p:sp>
        </p:grpSp>
        <p:sp>
          <p:nvSpPr>
            <p:cNvPr id="14" name="Oval 13">
              <a:extLst>
                <a:ext uri="{FF2B5EF4-FFF2-40B4-BE49-F238E27FC236}">
                  <a16:creationId xmlns:a16="http://schemas.microsoft.com/office/drawing/2014/main" id="{326EB771-314B-0C32-91D4-37FEB0C5F8BF}"/>
                </a:ext>
              </a:extLst>
            </p:cNvPr>
            <p:cNvSpPr/>
            <p:nvPr/>
          </p:nvSpPr>
          <p:spPr>
            <a:xfrm>
              <a:off x="7423222" y="6093528"/>
              <a:ext cx="1437679" cy="597683"/>
            </a:xfrm>
            <a:prstGeom prst="ellipse">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t>Percentage of time at risk</a:t>
              </a:r>
            </a:p>
          </p:txBody>
        </p:sp>
        <p:sp>
          <p:nvSpPr>
            <p:cNvPr id="46" name="Rectangle 45">
              <a:extLst>
                <a:ext uri="{FF2B5EF4-FFF2-40B4-BE49-F238E27FC236}">
                  <a16:creationId xmlns:a16="http://schemas.microsoft.com/office/drawing/2014/main" id="{A5DF60E6-AA93-48D0-2D52-E9E881E6E6AB}"/>
                </a:ext>
              </a:extLst>
            </p:cNvPr>
            <p:cNvSpPr/>
            <p:nvPr/>
          </p:nvSpPr>
          <p:spPr>
            <a:xfrm>
              <a:off x="4591578" y="2438861"/>
              <a:ext cx="2230959" cy="3575257"/>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3E165D25-5D9D-3F7B-5AF4-3181DB48A2D6}"/>
                </a:ext>
              </a:extLst>
            </p:cNvPr>
            <p:cNvSpPr/>
            <p:nvPr/>
          </p:nvSpPr>
          <p:spPr>
            <a:xfrm>
              <a:off x="7307190" y="2423552"/>
              <a:ext cx="1628838" cy="4378466"/>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 name="Group 59">
            <a:extLst>
              <a:ext uri="{FF2B5EF4-FFF2-40B4-BE49-F238E27FC236}">
                <a16:creationId xmlns:a16="http://schemas.microsoft.com/office/drawing/2014/main" id="{4A80B015-5FD2-72A8-C5D9-F38CC1D4B63E}"/>
              </a:ext>
            </a:extLst>
          </p:cNvPr>
          <p:cNvGrpSpPr/>
          <p:nvPr/>
        </p:nvGrpSpPr>
        <p:grpSpPr>
          <a:xfrm>
            <a:off x="4172803" y="2517385"/>
            <a:ext cx="4624209" cy="2801330"/>
            <a:chOff x="4172803" y="2517385"/>
            <a:chExt cx="4624209" cy="2801330"/>
          </a:xfrm>
        </p:grpSpPr>
        <p:sp>
          <p:nvSpPr>
            <p:cNvPr id="38" name="Arrow: Right 37">
              <a:extLst>
                <a:ext uri="{FF2B5EF4-FFF2-40B4-BE49-F238E27FC236}">
                  <a16:creationId xmlns:a16="http://schemas.microsoft.com/office/drawing/2014/main" id="{4E794B53-2E7E-55D5-7B01-C31C8C6C3ECD}"/>
                </a:ext>
              </a:extLst>
            </p:cNvPr>
            <p:cNvSpPr/>
            <p:nvPr/>
          </p:nvSpPr>
          <p:spPr>
            <a:xfrm rot="5400000">
              <a:off x="5589849" y="4057887"/>
              <a:ext cx="195231" cy="317725"/>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row: Right 2">
              <a:extLst>
                <a:ext uri="{FF2B5EF4-FFF2-40B4-BE49-F238E27FC236}">
                  <a16:creationId xmlns:a16="http://schemas.microsoft.com/office/drawing/2014/main" id="{1AB30823-EF0B-2DE8-703A-B37C00C09BC7}"/>
                </a:ext>
              </a:extLst>
            </p:cNvPr>
            <p:cNvSpPr/>
            <p:nvPr/>
          </p:nvSpPr>
          <p:spPr>
            <a:xfrm>
              <a:off x="4172803" y="3035267"/>
              <a:ext cx="333375" cy="317725"/>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extLst>
                <a:ext uri="{FF2B5EF4-FFF2-40B4-BE49-F238E27FC236}">
                  <a16:creationId xmlns:a16="http://schemas.microsoft.com/office/drawing/2014/main" id="{CC4CBEB8-D48D-1F7A-0218-067DDFE55213}"/>
                </a:ext>
              </a:extLst>
            </p:cNvPr>
            <p:cNvSpPr/>
            <p:nvPr/>
          </p:nvSpPr>
          <p:spPr>
            <a:xfrm>
              <a:off x="6925981" y="2708965"/>
              <a:ext cx="333375" cy="317725"/>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41FEC82A-24C0-3679-C1ED-EA77A7D56795}"/>
                </a:ext>
              </a:extLst>
            </p:cNvPr>
            <p:cNvSpPr/>
            <p:nvPr/>
          </p:nvSpPr>
          <p:spPr>
            <a:xfrm>
              <a:off x="4657455" y="2583799"/>
              <a:ext cx="2060027" cy="573449"/>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Meeting mini  </a:t>
              </a:r>
            </a:p>
            <a:p>
              <a:pPr algn="ctr"/>
              <a:r>
                <a:rPr lang="en-GB" sz="1400" b="1"/>
                <a:t>Inertia Requirement</a:t>
              </a:r>
            </a:p>
          </p:txBody>
        </p:sp>
        <p:sp>
          <p:nvSpPr>
            <p:cNvPr id="36" name="Rectangle 35">
              <a:extLst>
                <a:ext uri="{FF2B5EF4-FFF2-40B4-BE49-F238E27FC236}">
                  <a16:creationId xmlns:a16="http://schemas.microsoft.com/office/drawing/2014/main" id="{2980A54C-8EBF-E3AB-82B8-D908BB2A02DB}"/>
                </a:ext>
              </a:extLst>
            </p:cNvPr>
            <p:cNvSpPr/>
            <p:nvPr/>
          </p:nvSpPr>
          <p:spPr>
            <a:xfrm>
              <a:off x="4670525" y="3574981"/>
              <a:ext cx="2060027" cy="504101"/>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t>Calculate </a:t>
              </a:r>
            </a:p>
            <a:p>
              <a:pPr algn="ctr"/>
              <a:r>
                <a:rPr lang="en-GB" sz="1600" b="1"/>
                <a:t>DC Requirements</a:t>
              </a:r>
            </a:p>
          </p:txBody>
        </p:sp>
        <p:sp>
          <p:nvSpPr>
            <p:cNvPr id="40" name="Arrow: Right 39">
              <a:extLst>
                <a:ext uri="{FF2B5EF4-FFF2-40B4-BE49-F238E27FC236}">
                  <a16:creationId xmlns:a16="http://schemas.microsoft.com/office/drawing/2014/main" id="{650425E5-55EB-D1D5-15D8-5B3136AD5E8C}"/>
                </a:ext>
              </a:extLst>
            </p:cNvPr>
            <p:cNvSpPr/>
            <p:nvPr/>
          </p:nvSpPr>
          <p:spPr>
            <a:xfrm rot="5400000">
              <a:off x="5576197" y="3180624"/>
              <a:ext cx="248679" cy="317725"/>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row: Right 3">
              <a:extLst>
                <a:ext uri="{FF2B5EF4-FFF2-40B4-BE49-F238E27FC236}">
                  <a16:creationId xmlns:a16="http://schemas.microsoft.com/office/drawing/2014/main" id="{24573D96-8F17-4AA6-4735-ACDF60AA79AC}"/>
                </a:ext>
              </a:extLst>
            </p:cNvPr>
            <p:cNvSpPr/>
            <p:nvPr/>
          </p:nvSpPr>
          <p:spPr>
            <a:xfrm>
              <a:off x="6897703" y="3825917"/>
              <a:ext cx="333375" cy="317725"/>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23A20C3F-D5EB-A44D-5510-9161EEE12B42}"/>
                </a:ext>
              </a:extLst>
            </p:cNvPr>
            <p:cNvSpPr/>
            <p:nvPr/>
          </p:nvSpPr>
          <p:spPr>
            <a:xfrm>
              <a:off x="7415975" y="2517385"/>
              <a:ext cx="1381037" cy="696957"/>
            </a:xfrm>
            <a:prstGeom prst="ellipse">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Inertia MW + £</a:t>
              </a:r>
            </a:p>
          </p:txBody>
        </p:sp>
        <p:sp>
          <p:nvSpPr>
            <p:cNvPr id="18" name="Oval 17">
              <a:extLst>
                <a:ext uri="{FF2B5EF4-FFF2-40B4-BE49-F238E27FC236}">
                  <a16:creationId xmlns:a16="http://schemas.microsoft.com/office/drawing/2014/main" id="{4B6EF1E2-C118-9D94-8326-BFF9286AF573}"/>
                </a:ext>
              </a:extLst>
            </p:cNvPr>
            <p:cNvSpPr/>
            <p:nvPr/>
          </p:nvSpPr>
          <p:spPr>
            <a:xfrm>
              <a:off x="7413891" y="4663594"/>
              <a:ext cx="1381037" cy="655121"/>
            </a:xfrm>
            <a:prstGeom prst="ellipse">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t>Pre-fault response + </a:t>
              </a:r>
              <a:r>
                <a:rPr lang="en-GB" sz="1100" b="1" err="1"/>
                <a:t>sFFR</a:t>
              </a:r>
              <a:r>
                <a:rPr lang="en-GB" sz="1100" b="1"/>
                <a:t> £</a:t>
              </a:r>
            </a:p>
          </p:txBody>
        </p:sp>
        <p:sp>
          <p:nvSpPr>
            <p:cNvPr id="19" name="Oval 18">
              <a:extLst>
                <a:ext uri="{FF2B5EF4-FFF2-40B4-BE49-F238E27FC236}">
                  <a16:creationId xmlns:a16="http://schemas.microsoft.com/office/drawing/2014/main" id="{CA06E0CF-43C0-2627-5679-4C386947F261}"/>
                </a:ext>
              </a:extLst>
            </p:cNvPr>
            <p:cNvSpPr/>
            <p:nvPr/>
          </p:nvSpPr>
          <p:spPr>
            <a:xfrm>
              <a:off x="7415976" y="3555581"/>
              <a:ext cx="1381036" cy="655121"/>
            </a:xfrm>
            <a:prstGeom prst="ellipse">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DC</a:t>
              </a:r>
            </a:p>
            <a:p>
              <a:pPr algn="ctr"/>
              <a:r>
                <a:rPr lang="en-GB" sz="1400" b="1"/>
                <a:t>MW + £</a:t>
              </a:r>
            </a:p>
          </p:txBody>
        </p:sp>
        <p:sp>
          <p:nvSpPr>
            <p:cNvPr id="15" name="Rectangle 14">
              <a:extLst>
                <a:ext uri="{FF2B5EF4-FFF2-40B4-BE49-F238E27FC236}">
                  <a16:creationId xmlns:a16="http://schemas.microsoft.com/office/drawing/2014/main" id="{E33F0888-BA18-B1A5-551E-659BBDB5EF19}"/>
                </a:ext>
              </a:extLst>
            </p:cNvPr>
            <p:cNvSpPr/>
            <p:nvPr/>
          </p:nvSpPr>
          <p:spPr>
            <a:xfrm>
              <a:off x="4658379" y="4336738"/>
              <a:ext cx="2060027" cy="617852"/>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t>Calculate Largest Securable Loss for 48.8, 49.2, 49.5 and 50.5Hz events</a:t>
              </a:r>
            </a:p>
          </p:txBody>
        </p:sp>
      </p:grpSp>
      <p:sp>
        <p:nvSpPr>
          <p:cNvPr id="27" name="Oval 26">
            <a:extLst>
              <a:ext uri="{FF2B5EF4-FFF2-40B4-BE49-F238E27FC236}">
                <a16:creationId xmlns:a16="http://schemas.microsoft.com/office/drawing/2014/main" id="{8F4C438E-C363-A515-134C-44E43AD3914F}"/>
              </a:ext>
            </a:extLst>
          </p:cNvPr>
          <p:cNvSpPr/>
          <p:nvPr/>
        </p:nvSpPr>
        <p:spPr>
          <a:xfrm>
            <a:off x="2467083" y="2890358"/>
            <a:ext cx="868634" cy="551883"/>
          </a:xfrm>
          <a:custGeom>
            <a:avLst/>
            <a:gdLst>
              <a:gd name="connsiteX0" fmla="*/ 0 w 868634"/>
              <a:gd name="connsiteY0" fmla="*/ 275942 h 551883"/>
              <a:gd name="connsiteX1" fmla="*/ 434317 w 868634"/>
              <a:gd name="connsiteY1" fmla="*/ 0 h 551883"/>
              <a:gd name="connsiteX2" fmla="*/ 868634 w 868634"/>
              <a:gd name="connsiteY2" fmla="*/ 275942 h 551883"/>
              <a:gd name="connsiteX3" fmla="*/ 434317 w 868634"/>
              <a:gd name="connsiteY3" fmla="*/ 551884 h 551883"/>
              <a:gd name="connsiteX4" fmla="*/ 0 w 868634"/>
              <a:gd name="connsiteY4" fmla="*/ 275942 h 551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34" h="551883" extrusionOk="0">
                <a:moveTo>
                  <a:pt x="0" y="275942"/>
                </a:moveTo>
                <a:cubicBezTo>
                  <a:pt x="-46318" y="125524"/>
                  <a:pt x="228307" y="33287"/>
                  <a:pt x="434317" y="0"/>
                </a:cubicBezTo>
                <a:cubicBezTo>
                  <a:pt x="687843" y="28034"/>
                  <a:pt x="869459" y="148708"/>
                  <a:pt x="868634" y="275942"/>
                </a:cubicBezTo>
                <a:cubicBezTo>
                  <a:pt x="841309" y="387116"/>
                  <a:pt x="685008" y="564971"/>
                  <a:pt x="434317" y="551884"/>
                </a:cubicBezTo>
                <a:cubicBezTo>
                  <a:pt x="198075" y="538399"/>
                  <a:pt x="17573" y="461104"/>
                  <a:pt x="0" y="275942"/>
                </a:cubicBezTo>
                <a:close/>
              </a:path>
            </a:pathLst>
          </a:custGeom>
          <a:noFill/>
          <a:ln w="38100">
            <a:solidFill>
              <a:srgbClr val="FF0000"/>
            </a:solidFill>
            <a:prstDash val="sysDash"/>
            <a:extLst>
              <a:ext uri="{C807C97D-BFC1-408E-A445-0C87EB9F89A2}">
                <ask:lineSketchStyleProps xmlns:ask="http://schemas.microsoft.com/office/drawing/2018/sketchyshapes" sd="2650216993">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122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a:extLst>
              <a:ext uri="{FF2B5EF4-FFF2-40B4-BE49-F238E27FC236}">
                <a16:creationId xmlns:a16="http://schemas.microsoft.com/office/drawing/2014/main" id="{E0C19120-AEFF-EE89-A6C0-BBF044141686}"/>
              </a:ext>
            </a:extLst>
          </p:cNvPr>
          <p:cNvSpPr txBox="1">
            <a:spLocks/>
          </p:cNvSpPr>
          <p:nvPr/>
        </p:nvSpPr>
        <p:spPr>
          <a:xfrm>
            <a:off x="637273" y="430823"/>
            <a:ext cx="10515600" cy="9551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Data Source &amp; Assumptions</a:t>
            </a: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sp>
        <p:nvSpPr>
          <p:cNvPr id="2" name="Content Placeholder 2">
            <a:extLst>
              <a:ext uri="{FF2B5EF4-FFF2-40B4-BE49-F238E27FC236}">
                <a16:creationId xmlns:a16="http://schemas.microsoft.com/office/drawing/2014/main" id="{4426C395-C756-6DC8-CF26-C1D4504FBB90}"/>
              </a:ext>
            </a:extLst>
          </p:cNvPr>
          <p:cNvSpPr txBox="1">
            <a:spLocks/>
          </p:cNvSpPr>
          <p:nvPr/>
        </p:nvSpPr>
        <p:spPr>
          <a:xfrm>
            <a:off x="637273" y="1381368"/>
            <a:ext cx="7497077" cy="5045809"/>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fontAlgn="base">
              <a:lnSpc>
                <a:spcPct val="105000"/>
              </a:lnSpc>
              <a:spcBef>
                <a:spcPts val="600"/>
              </a:spcBef>
              <a:buNone/>
              <a:defRPr/>
            </a:pPr>
            <a:r>
              <a:rPr lang="en-GB" sz="2600" b="1"/>
              <a:t>Reminder: General Assumptions</a:t>
            </a:r>
          </a:p>
          <a:p>
            <a:pPr marL="36000" indent="0" fontAlgn="base">
              <a:lnSpc>
                <a:spcPct val="105000"/>
              </a:lnSpc>
              <a:spcBef>
                <a:spcPts val="600"/>
              </a:spcBef>
              <a:buNone/>
              <a:defRPr/>
            </a:pPr>
            <a:endParaRPr lang="en-GB" sz="1000" b="1"/>
          </a:p>
          <a:p>
            <a:pPr marL="36000" indent="0" fontAlgn="base">
              <a:lnSpc>
                <a:spcPct val="105000"/>
              </a:lnSpc>
              <a:spcBef>
                <a:spcPts val="300"/>
              </a:spcBef>
              <a:buNone/>
              <a:defRPr/>
            </a:pPr>
            <a:r>
              <a:rPr lang="en-GB" sz="1400" b="1">
                <a:solidFill>
                  <a:schemeClr val="tx1">
                    <a:lumMod val="85000"/>
                    <a:lumOff val="15000"/>
                  </a:schemeClr>
                </a:solidFill>
                <a:cs typeface="Arial" panose="020B0604020202020204" pitchFamily="34" charset="0"/>
              </a:rPr>
              <a:t>1. </a:t>
            </a:r>
            <a:r>
              <a:rPr lang="en-US" sz="1400" b="1">
                <a:solidFill>
                  <a:schemeClr val="tx1">
                    <a:lumMod val="85000"/>
                    <a:lumOff val="15000"/>
                  </a:schemeClr>
                </a:solidFill>
                <a:cs typeface="Arial" panose="020B0604020202020204" pitchFamily="34" charset="0"/>
              </a:rPr>
              <a:t>Historic vs. Forecast</a:t>
            </a:r>
          </a:p>
          <a:p>
            <a:pPr marL="36000" indent="0" algn="just">
              <a:lnSpc>
                <a:spcPct val="105000"/>
              </a:lnSpc>
              <a:spcBef>
                <a:spcPts val="300"/>
              </a:spcBef>
              <a:buNone/>
            </a:pPr>
            <a:r>
              <a:rPr lang="en-US" sz="1400" b="0">
                <a:solidFill>
                  <a:schemeClr val="tx1">
                    <a:lumMod val="85000"/>
                    <a:lumOff val="15000"/>
                  </a:schemeClr>
                </a:solidFill>
                <a:cs typeface="Arial" panose="020B0604020202020204" pitchFamily="34" charset="0"/>
              </a:rPr>
              <a:t>Analysis uses historical dataset (inertia, demand, generator profile etc.) adjusted for known or expected changes, e.g. new connections, new commissioning / decommissioning NETS in the coming 12-24 months.</a:t>
            </a:r>
          </a:p>
          <a:p>
            <a:pPr marL="36000" indent="0" algn="just">
              <a:lnSpc>
                <a:spcPct val="105000"/>
              </a:lnSpc>
              <a:spcBef>
                <a:spcPts val="300"/>
              </a:spcBef>
              <a:buNone/>
            </a:pPr>
            <a:endParaRPr lang="en-US" sz="1400" b="0">
              <a:solidFill>
                <a:schemeClr val="tx1">
                  <a:lumMod val="85000"/>
                  <a:lumOff val="15000"/>
                </a:schemeClr>
              </a:solidFill>
              <a:cs typeface="Arial" panose="020B0604020202020204" pitchFamily="34" charset="0"/>
            </a:endParaRPr>
          </a:p>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2. Granularity and Time Period</a:t>
            </a:r>
          </a:p>
          <a:p>
            <a:pPr marL="36000" indent="0" algn="just" fontAlgn="base">
              <a:lnSpc>
                <a:spcPct val="105000"/>
              </a:lnSpc>
              <a:spcBef>
                <a:spcPts val="300"/>
              </a:spcBef>
              <a:buNone/>
              <a:defRPr/>
            </a:pPr>
            <a:r>
              <a:rPr lang="en-US" sz="1400">
                <a:solidFill>
                  <a:schemeClr val="tx1">
                    <a:lumMod val="85000"/>
                    <a:lumOff val="15000"/>
                  </a:schemeClr>
                </a:solidFill>
                <a:cs typeface="Arial" panose="020B0604020202020204" pitchFamily="34" charset="0"/>
              </a:rPr>
              <a:t>Analysis of single snapshot of one point in time, for example winter peak or summer minimum, would not capture the intricacies and interactions or give a true picture of risks exposure. </a:t>
            </a:r>
            <a:r>
              <a:rPr lang="en-US" sz="1400" b="1">
                <a:solidFill>
                  <a:schemeClr val="tx2"/>
                </a:solidFill>
                <a:cs typeface="Arial" panose="020B0604020202020204" pitchFamily="34" charset="0"/>
              </a:rPr>
              <a:t>Analysis is performed as a time series (at Settlement Period granularity) for the 2025-26 and 2026-27 periods</a:t>
            </a:r>
            <a:r>
              <a:rPr lang="en-US" sz="1400">
                <a:solidFill>
                  <a:schemeClr val="tx1">
                    <a:lumMod val="85000"/>
                    <a:lumOff val="15000"/>
                  </a:schemeClr>
                </a:solidFill>
                <a:cs typeface="Arial" panose="020B0604020202020204" pitchFamily="34" charset="0"/>
              </a:rPr>
              <a:t>.</a:t>
            </a:r>
          </a:p>
          <a:p>
            <a:pPr marL="36000" indent="0" algn="just" fontAlgn="base">
              <a:lnSpc>
                <a:spcPct val="105000"/>
              </a:lnSpc>
              <a:spcBef>
                <a:spcPts val="300"/>
              </a:spcBef>
              <a:buNone/>
              <a:defRPr/>
            </a:pPr>
            <a:endParaRPr lang="en-US" sz="1400" b="0">
              <a:solidFill>
                <a:schemeClr val="tx1">
                  <a:lumMod val="85000"/>
                  <a:lumOff val="15000"/>
                </a:schemeClr>
              </a:solidFill>
              <a:cs typeface="Arial" panose="020B0604020202020204" pitchFamily="34" charset="0"/>
            </a:endParaRPr>
          </a:p>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3. Baseline System Conditions</a:t>
            </a:r>
          </a:p>
          <a:p>
            <a:pPr marL="36000" indent="0" algn="just" fontAlgn="base">
              <a:lnSpc>
                <a:spcPct val="105000"/>
              </a:lnSpc>
              <a:spcBef>
                <a:spcPts val="300"/>
              </a:spcBef>
              <a:buNone/>
              <a:defRPr/>
            </a:pPr>
            <a:r>
              <a:rPr lang="en-US" sz="1400">
                <a:solidFill>
                  <a:schemeClr val="tx1">
                    <a:lumMod val="85000"/>
                    <a:lumOff val="15000"/>
                  </a:schemeClr>
                </a:solidFill>
                <a:cs typeface="Arial" panose="020B0604020202020204" pitchFamily="34" charset="0"/>
              </a:rPr>
              <a:t>We unwind balancing actions from the historic data sets to get a representation of the “market position” for these baseline system conditions.</a:t>
            </a:r>
          </a:p>
          <a:p>
            <a:pPr marL="36000" indent="0" algn="just" fontAlgn="base">
              <a:lnSpc>
                <a:spcPct val="105000"/>
              </a:lnSpc>
              <a:spcBef>
                <a:spcPts val="300"/>
              </a:spcBef>
              <a:buNone/>
              <a:defRPr/>
            </a:pPr>
            <a:endParaRPr lang="en-US" sz="1400">
              <a:solidFill>
                <a:schemeClr val="tx1">
                  <a:lumMod val="85000"/>
                  <a:lumOff val="15000"/>
                </a:schemeClr>
              </a:solidFill>
              <a:cs typeface="Arial" panose="020B0604020202020204" pitchFamily="34" charset="0"/>
            </a:endParaRPr>
          </a:p>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4. Cost of Mitigations</a:t>
            </a:r>
          </a:p>
          <a:p>
            <a:pPr marL="36000" indent="0" fontAlgn="base">
              <a:lnSpc>
                <a:spcPct val="105000"/>
              </a:lnSpc>
              <a:spcBef>
                <a:spcPts val="300"/>
              </a:spcBef>
              <a:buNone/>
              <a:defRPr/>
            </a:pPr>
            <a:r>
              <a:rPr lang="en-US" sz="1400">
                <a:solidFill>
                  <a:schemeClr val="tx1">
                    <a:lumMod val="85000"/>
                    <a:lumOff val="15000"/>
                  </a:schemeClr>
                </a:solidFill>
                <a:cs typeface="Arial" panose="020B0604020202020204" pitchFamily="34" charset="0"/>
              </a:rPr>
              <a:t>Costs are </a:t>
            </a:r>
            <a:r>
              <a:rPr lang="en-US" sz="1400" b="0">
                <a:solidFill>
                  <a:schemeClr val="tx1">
                    <a:lumMod val="85000"/>
                    <a:lumOff val="15000"/>
                  </a:schemeClr>
                </a:solidFill>
                <a:cs typeface="Arial" panose="020B0604020202020204" pitchFamily="34" charset="0"/>
              </a:rPr>
              <a:t>benchmarked against the typical prices for each control.</a:t>
            </a:r>
          </a:p>
        </p:txBody>
      </p:sp>
      <p:sp>
        <p:nvSpPr>
          <p:cNvPr id="76" name="Rectangle 75">
            <a:extLst>
              <a:ext uri="{FF2B5EF4-FFF2-40B4-BE49-F238E27FC236}">
                <a16:creationId xmlns:a16="http://schemas.microsoft.com/office/drawing/2014/main" id="{E24C8DEB-887F-E270-F450-75387BB460E9}"/>
              </a:ext>
            </a:extLst>
          </p:cNvPr>
          <p:cNvSpPr/>
          <p:nvPr/>
        </p:nvSpPr>
        <p:spPr>
          <a:xfrm>
            <a:off x="8258175" y="1713068"/>
            <a:ext cx="3686175" cy="4306732"/>
          </a:xfrm>
          <a:prstGeom prst="rect">
            <a:avLst/>
          </a:prstGeom>
          <a:solidFill>
            <a:schemeClr val="accent2">
              <a:lumMod val="60000"/>
              <a:lumOff val="4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52AE1B81-B745-04D6-7F0E-D2429CE1678B}"/>
              </a:ext>
            </a:extLst>
          </p:cNvPr>
          <p:cNvPicPr>
            <a:picLocks noChangeAspect="1"/>
          </p:cNvPicPr>
          <p:nvPr/>
        </p:nvPicPr>
        <p:blipFill>
          <a:blip r:embed="rId3"/>
          <a:stretch>
            <a:fillRect/>
          </a:stretch>
        </p:blipFill>
        <p:spPr>
          <a:xfrm>
            <a:off x="8401049" y="1873127"/>
            <a:ext cx="3387489" cy="3965698"/>
          </a:xfrm>
          <a:prstGeom prst="rect">
            <a:avLst/>
          </a:prstGeom>
        </p:spPr>
      </p:pic>
    </p:spTree>
    <p:extLst>
      <p:ext uri="{BB962C8B-B14F-4D97-AF65-F5344CB8AC3E}">
        <p14:creationId xmlns:p14="http://schemas.microsoft.com/office/powerpoint/2010/main" val="1241127708"/>
      </p:ext>
    </p:extLst>
  </p:cSld>
  <p:clrMapOvr>
    <a:masterClrMapping/>
  </p:clrMapOvr>
  <mc:AlternateContent xmlns:mc="http://schemas.openxmlformats.org/markup-compatibility/2006" xmlns:p14="http://schemas.microsoft.com/office/powerpoint/2010/main">
    <mc:Choice Requires="p14">
      <p:transition spd="slow" p14:dur="2000" advTm="94950"/>
    </mc:Choice>
    <mc:Fallback xmlns="">
      <p:transition spd="slow" advTm="9495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a:extLst>
              <a:ext uri="{FF2B5EF4-FFF2-40B4-BE49-F238E27FC236}">
                <a16:creationId xmlns:a16="http://schemas.microsoft.com/office/drawing/2014/main" id="{E0C19120-AEFF-EE89-A6C0-BBF044141686}"/>
              </a:ext>
            </a:extLst>
          </p:cNvPr>
          <p:cNvSpPr txBox="1">
            <a:spLocks/>
          </p:cNvSpPr>
          <p:nvPr/>
        </p:nvSpPr>
        <p:spPr>
          <a:xfrm>
            <a:off x="622395" y="392723"/>
            <a:ext cx="10515600" cy="9551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Data Source &amp; Assumptions</a:t>
            </a: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899353" y="8703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grpSp>
        <p:nvGrpSpPr>
          <p:cNvPr id="14" name="Group 13">
            <a:extLst>
              <a:ext uri="{FF2B5EF4-FFF2-40B4-BE49-F238E27FC236}">
                <a16:creationId xmlns:a16="http://schemas.microsoft.com/office/drawing/2014/main" id="{EC864A9A-DB07-A450-6E32-BB7847297A93}"/>
              </a:ext>
            </a:extLst>
          </p:cNvPr>
          <p:cNvGrpSpPr/>
          <p:nvPr/>
        </p:nvGrpSpPr>
        <p:grpSpPr>
          <a:xfrm>
            <a:off x="622396" y="1274051"/>
            <a:ext cx="2598194" cy="402891"/>
            <a:chOff x="637274" y="1312151"/>
            <a:chExt cx="2598194" cy="402891"/>
          </a:xfrm>
        </p:grpSpPr>
        <p:sp>
          <p:nvSpPr>
            <p:cNvPr id="12" name="Content Placeholder 2">
              <a:extLst>
                <a:ext uri="{FF2B5EF4-FFF2-40B4-BE49-F238E27FC236}">
                  <a16:creationId xmlns:a16="http://schemas.microsoft.com/office/drawing/2014/main" id="{47A47279-54EF-4CFE-37A0-FE95B3A98D57}"/>
                </a:ext>
              </a:extLst>
            </p:cNvPr>
            <p:cNvSpPr txBox="1">
              <a:spLocks/>
            </p:cNvSpPr>
            <p:nvPr/>
          </p:nvSpPr>
          <p:spPr>
            <a:xfrm>
              <a:off x="637274" y="1312152"/>
              <a:ext cx="1620152" cy="402890"/>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1. Event List – </a:t>
              </a:r>
            </a:p>
          </p:txBody>
        </p:sp>
        <p:sp>
          <p:nvSpPr>
            <p:cNvPr id="13" name="Flowchart: Data 12">
              <a:extLst>
                <a:ext uri="{FF2B5EF4-FFF2-40B4-BE49-F238E27FC236}">
                  <a16:creationId xmlns:a16="http://schemas.microsoft.com/office/drawing/2014/main" id="{2F66CFCD-2F68-2E56-4E67-A0B8FBD5AA36}"/>
                </a:ext>
              </a:extLst>
            </p:cNvPr>
            <p:cNvSpPr/>
            <p:nvPr/>
          </p:nvSpPr>
          <p:spPr>
            <a:xfrm>
              <a:off x="1899274" y="1312151"/>
              <a:ext cx="1336194" cy="402890"/>
            </a:xfrm>
            <a:prstGeom prst="flowChartInputOutput">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t>BMU Profile</a:t>
              </a:r>
            </a:p>
          </p:txBody>
        </p:sp>
      </p:grpSp>
      <p:sp>
        <p:nvSpPr>
          <p:cNvPr id="15" name="Content Placeholder 2">
            <a:extLst>
              <a:ext uri="{FF2B5EF4-FFF2-40B4-BE49-F238E27FC236}">
                <a16:creationId xmlns:a16="http://schemas.microsoft.com/office/drawing/2014/main" id="{210DFBA8-7CE4-2668-F451-5CF1B9D7F0BA}"/>
              </a:ext>
            </a:extLst>
          </p:cNvPr>
          <p:cNvSpPr txBox="1">
            <a:spLocks/>
          </p:cNvSpPr>
          <p:nvPr/>
        </p:nvSpPr>
        <p:spPr>
          <a:xfrm>
            <a:off x="405857" y="1681866"/>
            <a:ext cx="11544911" cy="5013447"/>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10000"/>
              </a:lnSpc>
              <a:spcBef>
                <a:spcPts val="0"/>
              </a:spcBef>
              <a:spcAft>
                <a:spcPts val="0"/>
              </a:spcAft>
              <a:buClrTx/>
              <a:buSzTx/>
              <a:buFont typeface="Arial"/>
              <a:buChar char="•"/>
              <a:tabLst/>
              <a:defRPr/>
            </a:pPr>
            <a:r>
              <a:rPr lang="en-GB" sz="1800">
                <a:ln w="3175">
                  <a:noFill/>
                </a:ln>
                <a:solidFill>
                  <a:prstClr val="black"/>
                </a:solidFill>
                <a:latin typeface="Poppins"/>
                <a:ea typeface="Helvetica Neue Light" panose="02000403000000020004" pitchFamily="2" charset="0"/>
                <a:cs typeface="Poppins"/>
              </a:rPr>
              <a:t>BMU profile details the mean MW output for each generator in each settlement period of the study.</a:t>
            </a:r>
          </a:p>
          <a:p>
            <a:pPr marL="171450" marR="0" lvl="0" indent="-171450" algn="l" defTabSz="914400" rtl="0" eaLnBrk="1" fontAlgn="auto" latinLnBrk="0" hangingPunct="1">
              <a:lnSpc>
                <a:spcPct val="110000"/>
              </a:lnSpc>
              <a:spcBef>
                <a:spcPts val="0"/>
              </a:spcBef>
              <a:spcAft>
                <a:spcPts val="0"/>
              </a:spcAft>
              <a:buClrTx/>
              <a:buSzTx/>
              <a:buFont typeface="Arial"/>
              <a:buChar char="•"/>
              <a:tabLst/>
              <a:defRPr/>
            </a:pPr>
            <a:endParaRPr lang="en-GB" sz="1200">
              <a:ln w="3175">
                <a:noFill/>
              </a:ln>
              <a:solidFill>
                <a:prstClr val="black"/>
              </a:solidFill>
              <a:latin typeface="Poppins"/>
              <a:ea typeface="Helvetica Neue Light" panose="02000403000000020004" pitchFamily="2" charset="0"/>
              <a:cs typeface="Poppins"/>
            </a:endParaRPr>
          </a:p>
          <a:p>
            <a:pPr marL="171450" marR="0" lvl="0" indent="-171450" algn="l" defTabSz="914400" rtl="0" eaLnBrk="1" fontAlgn="auto" latinLnBrk="0" hangingPunct="1">
              <a:lnSpc>
                <a:spcPct val="110000"/>
              </a:lnSpc>
              <a:spcBef>
                <a:spcPts val="0"/>
              </a:spcBef>
              <a:spcAft>
                <a:spcPts val="0"/>
              </a:spcAft>
              <a:buClrTx/>
              <a:buSzTx/>
              <a:buFont typeface="Arial"/>
              <a:buChar char="•"/>
              <a:tabLst/>
              <a:defRPr/>
            </a:pPr>
            <a:r>
              <a:rPr lang="en-GB" sz="1800">
                <a:ln w="3175">
                  <a:noFill/>
                </a:ln>
                <a:solidFill>
                  <a:prstClr val="black"/>
                </a:solidFill>
                <a:latin typeface="Poppins"/>
                <a:ea typeface="Helvetica Neue Light" panose="02000403000000020004" pitchFamily="2" charset="0"/>
                <a:cs typeface="Poppins"/>
              </a:rPr>
              <a:t>For existing units, the profile is taken from historic data (unwound for any actions taken NESO) from April 2023 to March 2024. </a:t>
            </a:r>
          </a:p>
          <a:p>
            <a:pPr marL="171450" marR="0" lvl="0" indent="-171450" algn="l" defTabSz="914400" rtl="0" eaLnBrk="1" fontAlgn="auto" latinLnBrk="0" hangingPunct="1">
              <a:lnSpc>
                <a:spcPct val="110000"/>
              </a:lnSpc>
              <a:spcBef>
                <a:spcPts val="0"/>
              </a:spcBef>
              <a:spcAft>
                <a:spcPts val="0"/>
              </a:spcAft>
              <a:buClrTx/>
              <a:buSzTx/>
              <a:buFont typeface="Arial"/>
              <a:buChar char="•"/>
              <a:tabLst/>
              <a:defRPr/>
            </a:pPr>
            <a:endParaRPr kumimoji="0" lang="en-GB" sz="1200" b="0" i="0" u="none" strike="noStrike" kern="1200" cap="none" spc="0" normalizeH="0" baseline="0" noProof="0">
              <a:ln w="3175">
                <a:noFill/>
              </a:ln>
              <a:solidFill>
                <a:prstClr val="black"/>
              </a:solidFill>
              <a:effectLst/>
              <a:uLnTx/>
              <a:uFillTx/>
              <a:latin typeface="Poppins"/>
              <a:ea typeface="Helvetica Neue Light" panose="02000403000000020004" pitchFamily="2" charset="0"/>
              <a:cs typeface="Poppins"/>
            </a:endParaRPr>
          </a:p>
          <a:p>
            <a:pPr marL="171450" marR="0" lvl="0" indent="-171450" algn="l" defTabSz="914400" rtl="0" eaLnBrk="1" fontAlgn="auto" latinLnBrk="0" hangingPunct="1">
              <a:lnSpc>
                <a:spcPct val="110000"/>
              </a:lnSpc>
              <a:spcBef>
                <a:spcPts val="0"/>
              </a:spcBef>
              <a:spcAft>
                <a:spcPts val="0"/>
              </a:spcAft>
              <a:buClrTx/>
              <a:buSzTx/>
              <a:buFont typeface="Arial"/>
              <a:buChar char="•"/>
              <a:tabLst/>
              <a:defRPr/>
            </a:pPr>
            <a:r>
              <a:rPr lang="en-GB" sz="1800">
                <a:ln w="3175">
                  <a:noFill/>
                </a:ln>
                <a:solidFill>
                  <a:prstClr val="black"/>
                </a:solidFill>
                <a:latin typeface="Poppins"/>
                <a:ea typeface="Helvetica Neue Light" panose="02000403000000020004" pitchFamily="2" charset="0"/>
                <a:cs typeface="Poppins"/>
              </a:rPr>
              <a:t>For new connections, where possible we use the output of a similar existing unit (scaled to capacity).</a:t>
            </a:r>
          </a:p>
          <a:p>
            <a:pPr lvl="1">
              <a:lnSpc>
                <a:spcPct val="110000"/>
              </a:lnSpc>
              <a:spcBef>
                <a:spcPts val="0"/>
              </a:spcBef>
              <a:buFont typeface="Courier New" panose="02070309020205020404" pitchFamily="49" charset="0"/>
              <a:buChar char="o"/>
              <a:defRPr/>
            </a:pPr>
            <a:r>
              <a:rPr lang="en-GB" sz="1400" b="1">
                <a:ln w="3175">
                  <a:noFill/>
                </a:ln>
                <a:solidFill>
                  <a:prstClr val="black"/>
                </a:solidFill>
                <a:latin typeface="Poppins"/>
                <a:ea typeface="Helvetica Neue Light" panose="02000403000000020004" pitchFamily="2" charset="0"/>
                <a:cs typeface="Poppins"/>
              </a:rPr>
              <a:t>Wind: </a:t>
            </a:r>
            <a:r>
              <a:rPr lang="en-GB" sz="1400">
                <a:ln w="3175">
                  <a:noFill/>
                </a:ln>
                <a:solidFill>
                  <a:prstClr val="black"/>
                </a:solidFill>
                <a:latin typeface="Poppins"/>
                <a:ea typeface="Helvetica Neue Light" panose="02000403000000020004" pitchFamily="2" charset="0"/>
                <a:cs typeface="Poppins"/>
              </a:rPr>
              <a:t>New wind farms assigned the same load factor profile as the nearest neighbour. </a:t>
            </a:r>
          </a:p>
          <a:p>
            <a:pPr lvl="1">
              <a:lnSpc>
                <a:spcPct val="110000"/>
              </a:lnSpc>
              <a:spcBef>
                <a:spcPts val="0"/>
              </a:spcBef>
              <a:buFont typeface="Courier New" panose="02070309020205020404" pitchFamily="49" charset="0"/>
              <a:buChar char="o"/>
              <a:defRPr/>
            </a:pPr>
            <a:r>
              <a:rPr kumimoji="0" lang="en-GB" sz="1400" b="1" i="0" u="none" strike="noStrike" kern="1200" cap="none" spc="0" normalizeH="0" baseline="0" noProof="0">
                <a:ln w="3175">
                  <a:noFill/>
                </a:ln>
                <a:solidFill>
                  <a:prstClr val="black"/>
                </a:solidFill>
                <a:effectLst/>
                <a:uLnTx/>
                <a:uFillTx/>
                <a:latin typeface="Poppins"/>
                <a:ea typeface="Helvetica Neue Light" panose="02000403000000020004" pitchFamily="2" charset="0"/>
                <a:cs typeface="Poppins"/>
              </a:rPr>
              <a:t>Batteries: </a:t>
            </a:r>
            <a:r>
              <a:rPr kumimoji="0" lang="en-GB" sz="1400" b="0" i="0" u="none" strike="noStrike" kern="1200" cap="none" spc="0" normalizeH="0" baseline="0" noProof="0">
                <a:ln w="3175">
                  <a:noFill/>
                </a:ln>
                <a:solidFill>
                  <a:prstClr val="black"/>
                </a:solidFill>
                <a:effectLst/>
                <a:uLnTx/>
                <a:uFillTx/>
                <a:latin typeface="Poppins"/>
                <a:ea typeface="Helvetica Neue Light" panose="02000403000000020004" pitchFamily="2" charset="0"/>
                <a:cs typeface="Poppins"/>
              </a:rPr>
              <a:t>Mean profile </a:t>
            </a:r>
            <a:r>
              <a:rPr lang="en-GB" sz="1400">
                <a:ln w="3175">
                  <a:noFill/>
                </a:ln>
                <a:solidFill>
                  <a:prstClr val="black"/>
                </a:solidFill>
                <a:latin typeface="Poppins"/>
                <a:ea typeface="Helvetica Neue Light" panose="02000403000000020004" pitchFamily="2" charset="0"/>
                <a:cs typeface="Poppins"/>
              </a:rPr>
              <a:t>across</a:t>
            </a:r>
            <a:r>
              <a:rPr kumimoji="0" lang="en-GB" sz="1400" b="0" i="0" u="none" strike="noStrike" kern="1200" cap="none" spc="0" normalizeH="0" baseline="0" noProof="0">
                <a:ln w="3175">
                  <a:noFill/>
                </a:ln>
                <a:solidFill>
                  <a:prstClr val="black"/>
                </a:solidFill>
                <a:effectLst/>
                <a:uLnTx/>
                <a:uFillTx/>
                <a:latin typeface="Poppins"/>
                <a:ea typeface="Helvetica Neue Light" panose="02000403000000020004" pitchFamily="2" charset="0"/>
                <a:cs typeface="Poppins"/>
              </a:rPr>
              <a:t> several existing </a:t>
            </a:r>
            <a:r>
              <a:rPr lang="en-GB" sz="1400">
                <a:ln w="3175">
                  <a:noFill/>
                </a:ln>
                <a:solidFill>
                  <a:prstClr val="black"/>
                </a:solidFill>
                <a:latin typeface="Poppins"/>
                <a:ea typeface="Helvetica Neue Light" panose="02000403000000020004" pitchFamily="2" charset="0"/>
                <a:cs typeface="Poppins"/>
              </a:rPr>
              <a:t>batteries.</a:t>
            </a:r>
          </a:p>
          <a:p>
            <a:pPr lvl="1">
              <a:lnSpc>
                <a:spcPct val="110000"/>
              </a:lnSpc>
              <a:spcBef>
                <a:spcPts val="0"/>
              </a:spcBef>
              <a:buFont typeface="Courier New" panose="02070309020205020404" pitchFamily="49" charset="0"/>
              <a:buChar char="o"/>
              <a:defRPr/>
            </a:pPr>
            <a:r>
              <a:rPr kumimoji="0" lang="en-GB" sz="1400" b="1" i="0" u="none" strike="noStrike" kern="1200" cap="none" spc="0" normalizeH="0" baseline="0" noProof="0">
                <a:ln w="3175">
                  <a:noFill/>
                </a:ln>
                <a:solidFill>
                  <a:prstClr val="black"/>
                </a:solidFill>
                <a:effectLst/>
                <a:uLnTx/>
                <a:uFillTx/>
                <a:latin typeface="Poppins"/>
                <a:ea typeface="Helvetica Neue Light" panose="02000403000000020004" pitchFamily="2" charset="0"/>
                <a:cs typeface="Poppins"/>
              </a:rPr>
              <a:t>Interconnectors: </a:t>
            </a:r>
            <a:r>
              <a:rPr lang="en-GB" sz="1400">
                <a:ln w="3175">
                  <a:noFill/>
                </a:ln>
                <a:solidFill>
                  <a:prstClr val="black"/>
                </a:solidFill>
                <a:latin typeface="Poppins"/>
                <a:ea typeface="Helvetica Neue Light" panose="02000403000000020004" pitchFamily="2" charset="0"/>
                <a:cs typeface="Poppins"/>
              </a:rPr>
              <a:t>Where possible use profile of existing interconnector to the same country</a:t>
            </a:r>
          </a:p>
          <a:p>
            <a:pPr marL="171450" indent="-171450">
              <a:lnSpc>
                <a:spcPct val="110000"/>
              </a:lnSpc>
              <a:spcBef>
                <a:spcPts val="0"/>
              </a:spcBef>
              <a:buFont typeface="Arial"/>
              <a:buChar char="•"/>
              <a:defRPr/>
            </a:pPr>
            <a:endParaRPr lang="en-GB" sz="1200">
              <a:ln w="3175">
                <a:noFill/>
              </a:ln>
              <a:solidFill>
                <a:prstClr val="black"/>
              </a:solidFill>
              <a:latin typeface="Poppins"/>
              <a:ea typeface="Helvetica Neue Light" panose="02000403000000020004" pitchFamily="2" charset="0"/>
              <a:cs typeface="Poppins"/>
            </a:endParaRPr>
          </a:p>
          <a:p>
            <a:pPr marL="171450" indent="-171450">
              <a:lnSpc>
                <a:spcPct val="110000"/>
              </a:lnSpc>
              <a:spcBef>
                <a:spcPts val="0"/>
              </a:spcBef>
              <a:buFont typeface="Arial"/>
              <a:buChar char="•"/>
              <a:defRPr/>
            </a:pPr>
            <a:r>
              <a:rPr lang="en-GB" sz="1800">
                <a:ln w="3175">
                  <a:noFill/>
                </a:ln>
                <a:solidFill>
                  <a:prstClr val="black"/>
                </a:solidFill>
                <a:latin typeface="Poppins"/>
                <a:ea typeface="Helvetica Neue Light" panose="02000403000000020004" pitchFamily="2" charset="0"/>
                <a:cs typeface="Poppins"/>
              </a:rPr>
              <a:t>For hybrid units we combine profiles of the two technologies. </a:t>
            </a:r>
            <a:endParaRPr kumimoji="0" lang="en-GB" sz="1800" b="0" i="0" u="none" strike="noStrike" kern="1200" cap="none" spc="0" normalizeH="0" baseline="0" noProof="0">
              <a:ln w="3175">
                <a:noFill/>
              </a:ln>
              <a:solidFill>
                <a:prstClr val="black"/>
              </a:solidFill>
              <a:effectLst/>
              <a:uLnTx/>
              <a:uFillTx/>
              <a:latin typeface="Poppins"/>
              <a:ea typeface="Helvetica Neue Light" panose="02000403000000020004" pitchFamily="2" charset="0"/>
              <a:cs typeface="Poppins"/>
            </a:endParaRPr>
          </a:p>
          <a:p>
            <a:pPr marR="0" lvl="1" algn="l" defTabSz="914400" rtl="0" eaLnBrk="1" fontAlgn="auto" latinLnBrk="0" hangingPunct="1">
              <a:lnSpc>
                <a:spcPct val="110000"/>
              </a:lnSpc>
              <a:spcBef>
                <a:spcPts val="0"/>
              </a:spcBef>
              <a:spcAft>
                <a:spcPts val="0"/>
              </a:spcAft>
              <a:buClrTx/>
              <a:buSzTx/>
              <a:buFont typeface="Courier New" panose="02070309020205020404" pitchFamily="49" charset="0"/>
              <a:buChar char="o"/>
              <a:tabLst/>
              <a:defRPr/>
            </a:pPr>
            <a:r>
              <a:rPr kumimoji="0" lang="en-GB" sz="1400" b="1" i="0" u="none" strike="noStrike" kern="1200" cap="none" spc="0" normalizeH="0" baseline="0" noProof="0">
                <a:ln w="3175">
                  <a:noFill/>
                </a:ln>
                <a:solidFill>
                  <a:prstClr val="black"/>
                </a:solidFill>
                <a:effectLst/>
                <a:uLnTx/>
                <a:uFillTx/>
                <a:latin typeface="Poppins"/>
                <a:ea typeface="Helvetica Neue Light" panose="02000403000000020004" pitchFamily="2" charset="0"/>
                <a:cs typeface="Poppins"/>
              </a:rPr>
              <a:t>PV/Battery: </a:t>
            </a:r>
            <a:r>
              <a:rPr kumimoji="0" lang="en-GB" sz="1400" b="0" i="0" u="none" strike="noStrike" kern="1200" cap="none" spc="0" normalizeH="0" baseline="0" noProof="0">
                <a:ln w="3175">
                  <a:noFill/>
                </a:ln>
                <a:solidFill>
                  <a:prstClr val="black"/>
                </a:solidFill>
                <a:effectLst/>
                <a:uLnTx/>
                <a:uFillTx/>
                <a:latin typeface="Poppins"/>
                <a:ea typeface="Helvetica Neue Light" panose="02000403000000020004" pitchFamily="2" charset="0"/>
                <a:cs typeface="Poppins"/>
              </a:rPr>
              <a:t>PV profile taken from Sheffield Solar estimate of regional outturn - </a:t>
            </a:r>
            <a:r>
              <a:rPr kumimoji="0" lang="en-GB" sz="1400" b="1" i="0" u="none" strike="noStrike" kern="1200" cap="none" spc="0" normalizeH="0" noProof="0">
                <a:ln w="3175">
                  <a:noFill/>
                </a:ln>
                <a:solidFill>
                  <a:srgbClr val="3F0730"/>
                </a:solidFill>
                <a:effectLst/>
                <a:uLnTx/>
                <a:uFillTx/>
                <a:latin typeface="Poppins"/>
                <a:ea typeface="Helvetica Neue Light" panose="02000403000000020004" pitchFamily="2" charset="0"/>
                <a:cs typeface="Poppins"/>
              </a:rPr>
              <a:t>https://www.solar.sheffield.ac.uk/pvlive/regional/</a:t>
            </a:r>
            <a:r>
              <a:rPr kumimoji="0" lang="en-GB" sz="1400" b="0" i="0" u="none" strike="noStrike" kern="1200" cap="none" spc="0" normalizeH="0" baseline="0" noProof="0">
                <a:ln w="3175">
                  <a:noFill/>
                </a:ln>
                <a:solidFill>
                  <a:prstClr val="black"/>
                </a:solidFill>
                <a:effectLst/>
                <a:uLnTx/>
                <a:uFillTx/>
                <a:latin typeface="Poppins"/>
                <a:ea typeface="Helvetica Neue Light" panose="02000403000000020004" pitchFamily="2" charset="0"/>
                <a:cs typeface="Poppins"/>
              </a:rPr>
              <a:t>. Combined with mean profile across several existing batteries. </a:t>
            </a:r>
          </a:p>
          <a:p>
            <a:pPr lvl="1">
              <a:lnSpc>
                <a:spcPct val="110000"/>
              </a:lnSpc>
              <a:spcBef>
                <a:spcPts val="0"/>
              </a:spcBef>
              <a:buFont typeface="Courier New" panose="02070309020205020404" pitchFamily="49" charset="0"/>
              <a:buChar char="o"/>
              <a:defRPr/>
            </a:pPr>
            <a:r>
              <a:rPr lang="en-GB" sz="1400" b="1">
                <a:ln w="3175">
                  <a:noFill/>
                </a:ln>
                <a:solidFill>
                  <a:prstClr val="black"/>
                </a:solidFill>
                <a:latin typeface="Poppins"/>
                <a:cs typeface="Poppins"/>
              </a:rPr>
              <a:t>Battery/Gas: </a:t>
            </a:r>
            <a:r>
              <a:rPr lang="en-GB" sz="1400">
                <a:ln w="3175">
                  <a:noFill/>
                </a:ln>
                <a:solidFill>
                  <a:prstClr val="black"/>
                </a:solidFill>
                <a:latin typeface="Poppins"/>
                <a:cs typeface="Poppins"/>
              </a:rPr>
              <a:t>Combine mean profile across several existing batteries with historic profile of similar sized gas generator.</a:t>
            </a:r>
          </a:p>
          <a:p>
            <a:pPr lvl="1">
              <a:lnSpc>
                <a:spcPct val="110000"/>
              </a:lnSpc>
              <a:spcBef>
                <a:spcPts val="0"/>
              </a:spcBef>
              <a:buFont typeface="Courier New" panose="02070309020205020404" pitchFamily="49" charset="0"/>
              <a:buChar char="o"/>
              <a:defRPr/>
            </a:pPr>
            <a:endParaRPr lang="en-GB" sz="1200">
              <a:ln w="3175">
                <a:noFill/>
              </a:ln>
              <a:solidFill>
                <a:prstClr val="black"/>
              </a:solidFill>
              <a:latin typeface="Poppins"/>
              <a:cs typeface="Poppins"/>
            </a:endParaRPr>
          </a:p>
          <a:p>
            <a:pPr marL="171450" lvl="1" indent="-171450">
              <a:lnSpc>
                <a:spcPct val="110000"/>
              </a:lnSpc>
              <a:spcBef>
                <a:spcPts val="0"/>
              </a:spcBef>
              <a:buFont typeface="Arial"/>
              <a:buChar char="•"/>
              <a:defRPr/>
            </a:pPr>
            <a:r>
              <a:rPr lang="en-GB" sz="1800">
                <a:ln w="3175">
                  <a:noFill/>
                </a:ln>
                <a:solidFill>
                  <a:prstClr val="black"/>
                </a:solidFill>
                <a:latin typeface="Poppins"/>
                <a:cs typeface="Poppins"/>
              </a:rPr>
              <a:t>In FRCR calculation, consequential Rate of Change of Frequency (</a:t>
            </a:r>
            <a:r>
              <a:rPr lang="en-GB" sz="1800" err="1">
                <a:ln w="3175">
                  <a:noFill/>
                </a:ln>
                <a:solidFill>
                  <a:prstClr val="black"/>
                </a:solidFill>
                <a:latin typeface="Poppins"/>
                <a:cs typeface="Poppins"/>
              </a:rPr>
              <a:t>RoCoF</a:t>
            </a:r>
            <a:r>
              <a:rPr lang="en-GB" sz="1800">
                <a:ln w="3175">
                  <a:noFill/>
                </a:ln>
                <a:solidFill>
                  <a:prstClr val="black"/>
                </a:solidFill>
                <a:latin typeface="Poppins"/>
                <a:cs typeface="Poppins"/>
              </a:rPr>
              <a:t>) volume are considered on top of a BMU profile. Details are in P17.</a:t>
            </a:r>
          </a:p>
        </p:txBody>
      </p:sp>
    </p:spTree>
    <p:extLst>
      <p:ext uri="{BB962C8B-B14F-4D97-AF65-F5344CB8AC3E}">
        <p14:creationId xmlns:p14="http://schemas.microsoft.com/office/powerpoint/2010/main" val="3049349643"/>
      </p:ext>
    </p:extLst>
  </p:cSld>
  <p:clrMapOvr>
    <a:masterClrMapping/>
  </p:clrMapOvr>
  <mc:AlternateContent xmlns:mc="http://schemas.openxmlformats.org/markup-compatibility/2006" xmlns:p14="http://schemas.microsoft.com/office/powerpoint/2010/main">
    <mc:Choice Requires="p14">
      <p:transition spd="slow" p14:dur="2000" advTm="108304"/>
    </mc:Choice>
    <mc:Fallback xmlns="">
      <p:transition spd="slow" advTm="10830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a:extLst>
              <a:ext uri="{FF2B5EF4-FFF2-40B4-BE49-F238E27FC236}">
                <a16:creationId xmlns:a16="http://schemas.microsoft.com/office/drawing/2014/main" id="{E0C19120-AEFF-EE89-A6C0-BBF044141686}"/>
              </a:ext>
            </a:extLst>
          </p:cNvPr>
          <p:cNvSpPr txBox="1">
            <a:spLocks/>
          </p:cNvSpPr>
          <p:nvPr/>
        </p:nvSpPr>
        <p:spPr>
          <a:xfrm>
            <a:off x="637273" y="430823"/>
            <a:ext cx="10515600" cy="9551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Data Source &amp; Assumptions</a:t>
            </a: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sp>
        <p:nvSpPr>
          <p:cNvPr id="12" name="Content Placeholder 2">
            <a:extLst>
              <a:ext uri="{FF2B5EF4-FFF2-40B4-BE49-F238E27FC236}">
                <a16:creationId xmlns:a16="http://schemas.microsoft.com/office/drawing/2014/main" id="{47A47279-54EF-4CFE-37A0-FE95B3A98D57}"/>
              </a:ext>
            </a:extLst>
          </p:cNvPr>
          <p:cNvSpPr txBox="1">
            <a:spLocks/>
          </p:cNvSpPr>
          <p:nvPr/>
        </p:nvSpPr>
        <p:spPr>
          <a:xfrm>
            <a:off x="637274" y="1312152"/>
            <a:ext cx="1620152" cy="402890"/>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2. Event List –  </a:t>
            </a:r>
          </a:p>
        </p:txBody>
      </p:sp>
      <p:sp>
        <p:nvSpPr>
          <p:cNvPr id="2" name="Flowchart: Data 1">
            <a:extLst>
              <a:ext uri="{FF2B5EF4-FFF2-40B4-BE49-F238E27FC236}">
                <a16:creationId xmlns:a16="http://schemas.microsoft.com/office/drawing/2014/main" id="{AA17247B-9492-9E84-7E3F-AD24BF3D1EFD}"/>
              </a:ext>
            </a:extLst>
          </p:cNvPr>
          <p:cNvSpPr/>
          <p:nvPr/>
        </p:nvSpPr>
        <p:spPr>
          <a:xfrm>
            <a:off x="1927849" y="1312151"/>
            <a:ext cx="1336194" cy="402891"/>
          </a:xfrm>
          <a:prstGeom prst="flowChartInputOutput">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BMU + VS Profile</a:t>
            </a:r>
          </a:p>
        </p:txBody>
      </p:sp>
      <p:sp>
        <p:nvSpPr>
          <p:cNvPr id="3" name="Content Placeholder 2">
            <a:extLst>
              <a:ext uri="{FF2B5EF4-FFF2-40B4-BE49-F238E27FC236}">
                <a16:creationId xmlns:a16="http://schemas.microsoft.com/office/drawing/2014/main" id="{AB3AF397-B64D-B15A-C00C-85C7E1078498}"/>
              </a:ext>
            </a:extLst>
          </p:cNvPr>
          <p:cNvSpPr txBox="1">
            <a:spLocks/>
          </p:cNvSpPr>
          <p:nvPr/>
        </p:nvSpPr>
        <p:spPr>
          <a:xfrm>
            <a:off x="637272" y="1728820"/>
            <a:ext cx="10945127" cy="4900580"/>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8900" indent="-342900" fontAlgn="base">
              <a:lnSpc>
                <a:spcPct val="105000"/>
              </a:lnSpc>
              <a:spcBef>
                <a:spcPts val="600"/>
              </a:spcBef>
              <a:defRPr/>
            </a:pPr>
            <a:r>
              <a:rPr lang="en-GB" sz="1600">
                <a:cs typeface="Arial" panose="020B0604020202020204" pitchFamily="34" charset="0"/>
              </a:rPr>
              <a:t>BMU+VS events are defined to represent transmission faults that could lead to loss of BMU(s) and distribution connected generators due to the Vector Shift (VS) relay as one of the Loss of Mains (</a:t>
            </a:r>
            <a:r>
              <a:rPr lang="en-GB" sz="1600" err="1">
                <a:cs typeface="Arial" panose="020B0604020202020204" pitchFamily="34" charset="0"/>
              </a:rPr>
              <a:t>LoM</a:t>
            </a:r>
            <a:r>
              <a:rPr lang="en-GB" sz="1600">
                <a:cs typeface="Arial" panose="020B0604020202020204" pitchFamily="34" charset="0"/>
              </a:rPr>
              <a:t>) protections.</a:t>
            </a:r>
          </a:p>
          <a:p>
            <a:pPr marL="378900" indent="-342900" fontAlgn="base">
              <a:lnSpc>
                <a:spcPct val="105000"/>
              </a:lnSpc>
              <a:spcBef>
                <a:spcPts val="600"/>
              </a:spcBef>
              <a:defRPr/>
            </a:pPr>
            <a:endParaRPr lang="en-GB" sz="1200">
              <a:cs typeface="Arial" panose="020B0604020202020204" pitchFamily="34" charset="0"/>
            </a:endParaRPr>
          </a:p>
          <a:p>
            <a:pPr marL="378900" indent="-342900" fontAlgn="base">
              <a:lnSpc>
                <a:spcPct val="105000"/>
              </a:lnSpc>
              <a:spcBef>
                <a:spcPts val="600"/>
              </a:spcBef>
              <a:defRPr/>
            </a:pPr>
            <a:r>
              <a:rPr lang="en-GB" sz="1600">
                <a:cs typeface="Arial" panose="020B0604020202020204" pitchFamily="34" charset="0"/>
              </a:rPr>
              <a:t>There are 4 types of transmission faults defined in the FRCR model: </a:t>
            </a:r>
          </a:p>
          <a:p>
            <a:pPr marL="836100" lvl="1" indent="-342900" fontAlgn="base">
              <a:lnSpc>
                <a:spcPct val="105000"/>
              </a:lnSpc>
              <a:spcBef>
                <a:spcPts val="600"/>
              </a:spcBef>
              <a:defRPr/>
            </a:pPr>
            <a:r>
              <a:rPr lang="en-GB" sz="1400">
                <a:cs typeface="Arial" panose="020B0604020202020204" pitchFamily="34" charset="0"/>
              </a:rPr>
              <a:t>Single Circuit, </a:t>
            </a:r>
          </a:p>
          <a:p>
            <a:pPr marL="836100" lvl="1" indent="-342900" fontAlgn="base">
              <a:lnSpc>
                <a:spcPct val="105000"/>
              </a:lnSpc>
              <a:spcBef>
                <a:spcPts val="600"/>
              </a:spcBef>
              <a:defRPr/>
            </a:pPr>
            <a:r>
              <a:rPr lang="en-GB" sz="1400">
                <a:cs typeface="Arial" panose="020B0604020202020204" pitchFamily="34" charset="0"/>
              </a:rPr>
              <a:t>Double Circuit, </a:t>
            </a:r>
          </a:p>
          <a:p>
            <a:pPr marL="836100" lvl="1" indent="-342900" fontAlgn="base">
              <a:lnSpc>
                <a:spcPct val="105000"/>
              </a:lnSpc>
              <a:spcBef>
                <a:spcPts val="600"/>
              </a:spcBef>
              <a:defRPr/>
            </a:pPr>
            <a:r>
              <a:rPr lang="en-GB" sz="1400">
                <a:cs typeface="Arial" panose="020B0604020202020204" pitchFamily="34" charset="0"/>
              </a:rPr>
              <a:t>Busbar/Mesh Corner, and </a:t>
            </a:r>
          </a:p>
          <a:p>
            <a:pPr marL="836100" lvl="1" indent="-342900" fontAlgn="base">
              <a:lnSpc>
                <a:spcPct val="105000"/>
              </a:lnSpc>
              <a:spcBef>
                <a:spcPts val="600"/>
              </a:spcBef>
              <a:defRPr/>
            </a:pPr>
            <a:r>
              <a:rPr lang="en-GB" sz="1400">
                <a:cs typeface="Arial" panose="020B0604020202020204" pitchFamily="34" charset="0"/>
              </a:rPr>
              <a:t>Offshore Transmission Owner (OFTO) network.</a:t>
            </a:r>
          </a:p>
          <a:p>
            <a:pPr marL="836100" lvl="1" indent="-342900" fontAlgn="base">
              <a:lnSpc>
                <a:spcPct val="105000"/>
              </a:lnSpc>
              <a:spcBef>
                <a:spcPts val="600"/>
              </a:spcBef>
              <a:defRPr/>
            </a:pPr>
            <a:endParaRPr lang="en-GB" sz="1200">
              <a:cs typeface="Arial" panose="020B0604020202020204" pitchFamily="34" charset="0"/>
            </a:endParaRPr>
          </a:p>
          <a:p>
            <a:pPr marL="378900" indent="-342900" fontAlgn="base">
              <a:lnSpc>
                <a:spcPct val="105000"/>
              </a:lnSpc>
              <a:spcBef>
                <a:spcPts val="600"/>
              </a:spcBef>
              <a:defRPr/>
            </a:pPr>
            <a:r>
              <a:rPr lang="en-GB" sz="1600">
                <a:cs typeface="Arial" panose="020B0604020202020204" pitchFamily="34" charset="0"/>
              </a:rPr>
              <a:t>Each event has an estimated profile, including the BMU profile and the VS profile. </a:t>
            </a:r>
          </a:p>
          <a:p>
            <a:pPr marL="378900" indent="-342900" fontAlgn="base">
              <a:lnSpc>
                <a:spcPct val="105000"/>
              </a:lnSpc>
              <a:spcBef>
                <a:spcPts val="600"/>
              </a:spcBef>
              <a:defRPr/>
            </a:pPr>
            <a:endParaRPr lang="en-GB" sz="1200">
              <a:cs typeface="Arial" panose="020B0604020202020204" pitchFamily="34" charset="0"/>
            </a:endParaRPr>
          </a:p>
          <a:p>
            <a:pPr marL="378900" indent="-342900" fontAlgn="base">
              <a:lnSpc>
                <a:spcPct val="105000"/>
              </a:lnSpc>
              <a:spcBef>
                <a:spcPts val="600"/>
              </a:spcBef>
              <a:defRPr/>
            </a:pPr>
            <a:r>
              <a:rPr lang="en-GB" sz="1600">
                <a:cs typeface="Arial" panose="020B0604020202020204" pitchFamily="34" charset="0"/>
              </a:rPr>
              <a:t>VS volume is estimated by using weather forecast and the location. FRCR model uses historical profiles for </a:t>
            </a:r>
            <a:r>
              <a:rPr lang="en-GB" sz="1600" b="1">
                <a:cs typeface="Arial" panose="020B0604020202020204" pitchFamily="34" charset="0"/>
              </a:rPr>
              <a:t>42 nodes </a:t>
            </a:r>
            <a:r>
              <a:rPr lang="en-GB" sz="1600">
                <a:cs typeface="Arial" panose="020B0604020202020204" pitchFamily="34" charset="0"/>
              </a:rPr>
              <a:t>across GB. The nearest / most appropriate node will be assigned to a BMU and the forecasted VS volume will be added on top of the BMU profile. E.g. VS volumes at </a:t>
            </a:r>
            <a:r>
              <a:rPr lang="en-GB" sz="1600" err="1">
                <a:cs typeface="Arial" panose="020B0604020202020204" pitchFamily="34" charset="0"/>
              </a:rPr>
              <a:t>Lovedean</a:t>
            </a:r>
            <a:r>
              <a:rPr lang="en-GB" sz="1600">
                <a:cs typeface="Arial" panose="020B0604020202020204" pitchFamily="34" charset="0"/>
              </a:rPr>
              <a:t> node is assigned to MRWD-1 (Marchwood Unit 1). </a:t>
            </a:r>
          </a:p>
        </p:txBody>
      </p:sp>
    </p:spTree>
    <p:extLst>
      <p:ext uri="{BB962C8B-B14F-4D97-AF65-F5344CB8AC3E}">
        <p14:creationId xmlns:p14="http://schemas.microsoft.com/office/powerpoint/2010/main" val="3374020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a:extLst>
              <a:ext uri="{FF2B5EF4-FFF2-40B4-BE49-F238E27FC236}">
                <a16:creationId xmlns:a16="http://schemas.microsoft.com/office/drawing/2014/main" id="{E0C19120-AEFF-EE89-A6C0-BBF044141686}"/>
              </a:ext>
            </a:extLst>
          </p:cNvPr>
          <p:cNvSpPr txBox="1">
            <a:spLocks/>
          </p:cNvSpPr>
          <p:nvPr/>
        </p:nvSpPr>
        <p:spPr>
          <a:xfrm>
            <a:off x="637273" y="430823"/>
            <a:ext cx="10515600" cy="9551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a:ln>
                  <a:noFill/>
                </a:ln>
                <a:solidFill>
                  <a:srgbClr val="3F0731"/>
                </a:solidFill>
                <a:effectLst/>
                <a:uLnTx/>
                <a:uFillTx/>
                <a:latin typeface="Poppins"/>
                <a:ea typeface="+mj-ea"/>
                <a:cs typeface="Poppins" panose="00000500000000000000" pitchFamily="2" charset="0"/>
              </a:rPr>
              <a:t>Data Source &amp; Assumptions</a:t>
            </a: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err="1">
                <a:ln>
                  <a:noFill/>
                </a:ln>
                <a:solidFill>
                  <a:prstClr val="black"/>
                </a:solidFill>
                <a:effectLst/>
                <a:uLnTx/>
                <a:uFillTx/>
                <a:latin typeface="Poppins" panose="00000500000000000000" pitchFamily="2" charset="0"/>
                <a:cs typeface="Poppins" panose="00000500000000000000" pitchFamily="2" charset="0"/>
              </a:rPr>
              <a:t>Slido</a:t>
            </a:r>
            <a:r>
              <a:rPr kumimoji="0" lang="en-GB" sz="1600" b="1" i="0" u="none" strike="noStrike" kern="1200" cap="none" spc="0" normalizeH="0" baseline="0" noProof="0">
                <a:ln>
                  <a:noFill/>
                </a:ln>
                <a:solidFill>
                  <a:prstClr val="black"/>
                </a:solidFill>
                <a:effectLst/>
                <a:uLnTx/>
                <a:uFillTx/>
                <a:latin typeface="Poppins" panose="00000500000000000000" pitchFamily="2" charset="0"/>
                <a:cs typeface="Poppins" panose="00000500000000000000" pitchFamily="2" charset="0"/>
              </a:rPr>
              <a:t> code #FRCR</a:t>
            </a:r>
          </a:p>
        </p:txBody>
      </p:sp>
      <p:sp>
        <p:nvSpPr>
          <p:cNvPr id="12" name="Content Placeholder 2">
            <a:extLst>
              <a:ext uri="{FF2B5EF4-FFF2-40B4-BE49-F238E27FC236}">
                <a16:creationId xmlns:a16="http://schemas.microsoft.com/office/drawing/2014/main" id="{47A47279-54EF-4CFE-37A0-FE95B3A98D57}"/>
              </a:ext>
            </a:extLst>
          </p:cNvPr>
          <p:cNvSpPr txBox="1">
            <a:spLocks/>
          </p:cNvSpPr>
          <p:nvPr/>
        </p:nvSpPr>
        <p:spPr>
          <a:xfrm>
            <a:off x="637274" y="1312152"/>
            <a:ext cx="4430026" cy="402890"/>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marR="0" lvl="0" indent="0" algn="l" defTabSz="914400" rtl="0" eaLnBrk="1" fontAlgn="base" latinLnBrk="0" hangingPunct="1">
              <a:lnSpc>
                <a:spcPct val="105000"/>
              </a:lnSpc>
              <a:spcBef>
                <a:spcPts val="3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black">
                    <a:lumMod val="85000"/>
                    <a:lumOff val="15000"/>
                  </a:prstClr>
                </a:solidFill>
                <a:effectLst/>
                <a:uLnTx/>
                <a:uFillTx/>
                <a:latin typeface="Poppins"/>
                <a:ea typeface="+mn-ea"/>
                <a:cs typeface="Arial" panose="020B0604020202020204" pitchFamily="34" charset="0"/>
              </a:rPr>
              <a:t>2. Event List –		(Continued)  </a:t>
            </a:r>
          </a:p>
        </p:txBody>
      </p:sp>
      <p:sp>
        <p:nvSpPr>
          <p:cNvPr id="2" name="Flowchart: Data 1">
            <a:extLst>
              <a:ext uri="{FF2B5EF4-FFF2-40B4-BE49-F238E27FC236}">
                <a16:creationId xmlns:a16="http://schemas.microsoft.com/office/drawing/2014/main" id="{AA17247B-9492-9E84-7E3F-AD24BF3D1EFD}"/>
              </a:ext>
            </a:extLst>
          </p:cNvPr>
          <p:cNvSpPr/>
          <p:nvPr/>
        </p:nvSpPr>
        <p:spPr>
          <a:xfrm>
            <a:off x="1927849" y="1312151"/>
            <a:ext cx="1336194" cy="402891"/>
          </a:xfrm>
          <a:prstGeom prst="flowChartInputOutput">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Poppins"/>
                <a:ea typeface="+mn-ea"/>
                <a:cs typeface="+mn-cs"/>
              </a:rPr>
              <a:t>BMU + VS Profile</a:t>
            </a:r>
          </a:p>
        </p:txBody>
      </p:sp>
      <p:graphicFrame>
        <p:nvGraphicFramePr>
          <p:cNvPr id="4" name="Table 5">
            <a:extLst>
              <a:ext uri="{FF2B5EF4-FFF2-40B4-BE49-F238E27FC236}">
                <a16:creationId xmlns:a16="http://schemas.microsoft.com/office/drawing/2014/main" id="{78939CF4-6727-C195-E837-83A6BF51F718}"/>
              </a:ext>
            </a:extLst>
          </p:cNvPr>
          <p:cNvGraphicFramePr>
            <a:graphicFrameLocks noGrp="1"/>
          </p:cNvGraphicFramePr>
          <p:nvPr/>
        </p:nvGraphicFramePr>
        <p:xfrm>
          <a:off x="683176" y="2604298"/>
          <a:ext cx="10423793" cy="2722880"/>
        </p:xfrm>
        <a:graphic>
          <a:graphicData uri="http://schemas.openxmlformats.org/drawingml/2006/table">
            <a:tbl>
              <a:tblPr firstRow="1" bandRow="1">
                <a:tableStyleId>{F5AB1C69-6EDB-4FF4-983F-18BD219EF322}</a:tableStyleId>
              </a:tblPr>
              <a:tblGrid>
                <a:gridCol w="3654076">
                  <a:extLst>
                    <a:ext uri="{9D8B030D-6E8A-4147-A177-3AD203B41FA5}">
                      <a16:colId xmlns:a16="http://schemas.microsoft.com/office/drawing/2014/main" val="880846626"/>
                    </a:ext>
                  </a:extLst>
                </a:gridCol>
                <a:gridCol w="1411356">
                  <a:extLst>
                    <a:ext uri="{9D8B030D-6E8A-4147-A177-3AD203B41FA5}">
                      <a16:colId xmlns:a16="http://schemas.microsoft.com/office/drawing/2014/main" val="617480413"/>
                    </a:ext>
                  </a:extLst>
                </a:gridCol>
                <a:gridCol w="1202635">
                  <a:extLst>
                    <a:ext uri="{9D8B030D-6E8A-4147-A177-3AD203B41FA5}">
                      <a16:colId xmlns:a16="http://schemas.microsoft.com/office/drawing/2014/main" val="3931705509"/>
                    </a:ext>
                  </a:extLst>
                </a:gridCol>
                <a:gridCol w="1252330">
                  <a:extLst>
                    <a:ext uri="{9D8B030D-6E8A-4147-A177-3AD203B41FA5}">
                      <a16:colId xmlns:a16="http://schemas.microsoft.com/office/drawing/2014/main" val="2510451175"/>
                    </a:ext>
                  </a:extLst>
                </a:gridCol>
                <a:gridCol w="1679713">
                  <a:extLst>
                    <a:ext uri="{9D8B030D-6E8A-4147-A177-3AD203B41FA5}">
                      <a16:colId xmlns:a16="http://schemas.microsoft.com/office/drawing/2014/main" val="1733733374"/>
                    </a:ext>
                  </a:extLst>
                </a:gridCol>
                <a:gridCol w="1223683">
                  <a:extLst>
                    <a:ext uri="{9D8B030D-6E8A-4147-A177-3AD203B41FA5}">
                      <a16:colId xmlns:a16="http://schemas.microsoft.com/office/drawing/2014/main" val="303026368"/>
                    </a:ext>
                  </a:extLst>
                </a:gridCol>
              </a:tblGrid>
              <a:tr h="370840">
                <a:tc>
                  <a:txBody>
                    <a:bodyPr/>
                    <a:lstStyle/>
                    <a:p>
                      <a:pPr algn="ctr"/>
                      <a:endParaRPr lang="en-GB" sz="1600"/>
                    </a:p>
                  </a:txBody>
                  <a:tcPr anchor="ctr"/>
                </a:tc>
                <a:tc>
                  <a:txBody>
                    <a:bodyPr/>
                    <a:lstStyle/>
                    <a:p>
                      <a:pPr algn="ctr"/>
                      <a:r>
                        <a:rPr lang="en-GB" sz="1600"/>
                        <a:t>0.125Hz/s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t>0.2Hz/s</a:t>
                      </a:r>
                    </a:p>
                  </a:txBody>
                  <a:tcPr anchor="ctr"/>
                </a:tc>
                <a:tc>
                  <a:txBody>
                    <a:bodyPr/>
                    <a:lstStyle/>
                    <a:p>
                      <a:pPr algn="ctr"/>
                      <a:r>
                        <a:rPr lang="en-GB" sz="1600"/>
                        <a:t>0.5Hz/s</a:t>
                      </a:r>
                    </a:p>
                  </a:txBody>
                  <a:tcPr anchor="ctr"/>
                </a:tc>
                <a:tc>
                  <a:txBody>
                    <a:bodyPr/>
                    <a:lstStyle/>
                    <a:p>
                      <a:pPr algn="ctr"/>
                      <a:r>
                        <a:rPr lang="en-GB" sz="1600"/>
                        <a:t>Other RoCoF</a:t>
                      </a:r>
                    </a:p>
                  </a:txBody>
                  <a:tcPr anchor="ctr"/>
                </a:tc>
                <a:tc>
                  <a:txBody>
                    <a:bodyPr/>
                    <a:lstStyle/>
                    <a:p>
                      <a:pPr algn="ctr"/>
                      <a:r>
                        <a:rPr lang="en-GB" sz="1600"/>
                        <a:t>VS</a:t>
                      </a:r>
                    </a:p>
                  </a:txBody>
                  <a:tcPr anchor="ctr"/>
                </a:tc>
                <a:extLst>
                  <a:ext uri="{0D108BD9-81ED-4DB2-BD59-A6C34878D82A}">
                    <a16:rowId xmlns:a16="http://schemas.microsoft.com/office/drawing/2014/main" val="871270501"/>
                  </a:ext>
                </a:extLst>
              </a:tr>
              <a:tr h="370840">
                <a:tc>
                  <a:txBody>
                    <a:bodyPr/>
                    <a:lstStyle/>
                    <a:p>
                      <a:pPr algn="ctr"/>
                      <a:r>
                        <a:rPr lang="en-GB" sz="1600"/>
                        <a:t>Estimated total capacity remaining</a:t>
                      </a:r>
                    </a:p>
                  </a:txBody>
                  <a:tcPr anchor="ctr"/>
                </a:tc>
                <a:tc>
                  <a:txBody>
                    <a:bodyPr/>
                    <a:lstStyle/>
                    <a:p>
                      <a:pPr algn="ctr"/>
                      <a:r>
                        <a:rPr lang="en-GB" sz="1600"/>
                        <a:t>54MW</a:t>
                      </a:r>
                    </a:p>
                  </a:txBody>
                  <a:tcPr anchor="ctr"/>
                </a:tc>
                <a:tc>
                  <a:txBody>
                    <a:bodyPr/>
                    <a:lstStyle/>
                    <a:p>
                      <a:pPr algn="ctr"/>
                      <a:r>
                        <a:rPr lang="en-GB" sz="1600"/>
                        <a:t>20MW</a:t>
                      </a:r>
                    </a:p>
                  </a:txBody>
                  <a:tcPr anchor="ctr"/>
                </a:tc>
                <a:tc>
                  <a:txBody>
                    <a:bodyPr/>
                    <a:lstStyle/>
                    <a:p>
                      <a:pPr algn="ctr"/>
                      <a:r>
                        <a:rPr lang="en-GB" sz="1600"/>
                        <a:t>100MW</a:t>
                      </a:r>
                    </a:p>
                  </a:txBody>
                  <a:tcPr anchor="ctr"/>
                </a:tc>
                <a:tc>
                  <a:txBody>
                    <a:bodyPr/>
                    <a:lstStyle/>
                    <a:p>
                      <a:pPr algn="ctr"/>
                      <a:r>
                        <a:rPr lang="en-GB" sz="1600"/>
                        <a:t>4MW</a:t>
                      </a:r>
                    </a:p>
                  </a:txBody>
                  <a:tcPr anchor="ctr"/>
                </a:tc>
                <a:tc>
                  <a:txBody>
                    <a:bodyPr/>
                    <a:lstStyle/>
                    <a:p>
                      <a:pPr algn="ctr"/>
                      <a:r>
                        <a:rPr lang="en-GB" sz="1600"/>
                        <a:t>371MW</a:t>
                      </a:r>
                    </a:p>
                  </a:txBody>
                  <a:tcPr anchor="ctr"/>
                </a:tc>
                <a:extLst>
                  <a:ext uri="{0D108BD9-81ED-4DB2-BD59-A6C34878D82A}">
                    <a16:rowId xmlns:a16="http://schemas.microsoft.com/office/drawing/2014/main" val="732125295"/>
                  </a:ext>
                </a:extLst>
              </a:tr>
              <a:tr h="370840">
                <a:tc>
                  <a:txBody>
                    <a:bodyPr/>
                    <a:lstStyle/>
                    <a:p>
                      <a:pPr algn="ctr"/>
                      <a:r>
                        <a:rPr lang="en-GB" sz="1600"/>
                        <a:t>Safety margins to cater for uncertainty</a:t>
                      </a:r>
                      <a:r>
                        <a:rPr lang="en-GB" sz="1600" baseline="30000"/>
                        <a:t>1</a:t>
                      </a:r>
                    </a:p>
                  </a:txBody>
                  <a:tcPr anchor="ctr"/>
                </a:tc>
                <a:tc>
                  <a:txBody>
                    <a:bodyPr/>
                    <a:lstStyle/>
                    <a:p>
                      <a:pPr algn="ctr"/>
                      <a:r>
                        <a:rPr lang="en-GB" sz="1600"/>
                        <a:t>29MW</a:t>
                      </a:r>
                    </a:p>
                  </a:txBody>
                  <a:tcPr anchor="ctr"/>
                </a:tc>
                <a:tc>
                  <a:txBody>
                    <a:bodyPr/>
                    <a:lstStyle/>
                    <a:p>
                      <a:pPr algn="ctr"/>
                      <a:r>
                        <a:rPr lang="en-GB" sz="1600"/>
                        <a:t>31MW</a:t>
                      </a:r>
                    </a:p>
                  </a:txBody>
                  <a:tcPr anchor="ctr"/>
                </a:tc>
                <a:tc>
                  <a:txBody>
                    <a:bodyPr/>
                    <a:lstStyle/>
                    <a:p>
                      <a:pPr algn="ctr"/>
                      <a:r>
                        <a:rPr lang="en-GB" sz="1600"/>
                        <a:t>59MW</a:t>
                      </a:r>
                    </a:p>
                  </a:txBody>
                  <a:tcPr anchor="ctr"/>
                </a:tc>
                <a:tc>
                  <a:txBody>
                    <a:bodyPr/>
                    <a:lstStyle/>
                    <a:p>
                      <a:pPr algn="ctr"/>
                      <a:r>
                        <a:rPr lang="en-GB" sz="1600"/>
                        <a:t>6MW</a:t>
                      </a:r>
                    </a:p>
                  </a:txBody>
                  <a:tcPr anchor="ctr"/>
                </a:tc>
                <a:tc>
                  <a:txBody>
                    <a:bodyPr/>
                    <a:lstStyle/>
                    <a:p>
                      <a:pPr algn="ctr"/>
                      <a:r>
                        <a:rPr lang="en-GB" sz="1600"/>
                        <a:t>1048MW</a:t>
                      </a:r>
                    </a:p>
                  </a:txBody>
                  <a:tcPr anchor="ctr"/>
                </a:tc>
                <a:extLst>
                  <a:ext uri="{0D108BD9-81ED-4DB2-BD59-A6C34878D82A}">
                    <a16:rowId xmlns:a16="http://schemas.microsoft.com/office/drawing/2014/main" val="819116850"/>
                  </a:ext>
                </a:extLst>
              </a:tr>
              <a:tr h="370840">
                <a:tc>
                  <a:txBody>
                    <a:bodyPr/>
                    <a:lstStyle/>
                    <a:p>
                      <a:pPr algn="ctr"/>
                      <a:r>
                        <a:rPr lang="en-GB" sz="1600"/>
                        <a:t>Further capacity that has undergone enforcement but not formally reported </a:t>
                      </a:r>
                      <a:r>
                        <a:rPr lang="en-GB" sz="1600" baseline="30000"/>
                        <a:t>2</a:t>
                      </a:r>
                      <a:endParaRPr lang="en-GB" sz="1600"/>
                    </a:p>
                  </a:txBody>
                  <a:tcPr anchor="ctr"/>
                </a:tc>
                <a:tc>
                  <a:txBody>
                    <a:bodyPr/>
                    <a:lstStyle/>
                    <a:p>
                      <a:pPr algn="ctr"/>
                      <a:r>
                        <a:rPr lang="en-GB" sz="1600"/>
                        <a:t>43MW</a:t>
                      </a:r>
                    </a:p>
                  </a:txBody>
                  <a:tcPr anchor="ctr"/>
                </a:tc>
                <a:tc>
                  <a:txBody>
                    <a:bodyPr/>
                    <a:lstStyle/>
                    <a:p>
                      <a:pPr algn="ctr"/>
                      <a:r>
                        <a:rPr lang="en-GB" sz="1600"/>
                        <a:t>16MW</a:t>
                      </a:r>
                    </a:p>
                  </a:txBody>
                  <a:tcPr anchor="ctr"/>
                </a:tc>
                <a:tc>
                  <a:txBody>
                    <a:bodyPr/>
                    <a:lstStyle/>
                    <a:p>
                      <a:pPr algn="ctr"/>
                      <a:r>
                        <a:rPr lang="en-GB" sz="1600"/>
                        <a:t>31MW</a:t>
                      </a:r>
                    </a:p>
                  </a:txBody>
                  <a:tcPr anchor="ctr"/>
                </a:tc>
                <a:tc>
                  <a:txBody>
                    <a:bodyPr/>
                    <a:lstStyle/>
                    <a:p>
                      <a:pPr algn="ctr"/>
                      <a:r>
                        <a:rPr lang="en-GB" sz="1600"/>
                        <a:t>2MW</a:t>
                      </a:r>
                    </a:p>
                  </a:txBody>
                  <a:tcPr anchor="ctr"/>
                </a:tc>
                <a:tc>
                  <a:txBody>
                    <a:bodyPr/>
                    <a:lstStyle/>
                    <a:p>
                      <a:pPr algn="ctr"/>
                      <a:r>
                        <a:rPr lang="en-GB" sz="1600"/>
                        <a:t>297MW</a:t>
                      </a:r>
                    </a:p>
                  </a:txBody>
                  <a:tcPr anchor="ctr"/>
                </a:tc>
                <a:extLst>
                  <a:ext uri="{0D108BD9-81ED-4DB2-BD59-A6C34878D82A}">
                    <a16:rowId xmlns:a16="http://schemas.microsoft.com/office/drawing/2014/main" val="3085226570"/>
                  </a:ext>
                </a:extLst>
              </a:tr>
              <a:tr h="370840">
                <a:tc>
                  <a:txBody>
                    <a:bodyPr/>
                    <a:lstStyle/>
                    <a:p>
                      <a:pPr algn="ctr"/>
                      <a:r>
                        <a:rPr lang="en-GB" sz="1600" b="1"/>
                        <a:t>Total</a:t>
                      </a:r>
                    </a:p>
                  </a:txBody>
                  <a:tcPr anchor="ctr"/>
                </a:tc>
                <a:tc>
                  <a:txBody>
                    <a:bodyPr/>
                    <a:lstStyle/>
                    <a:p>
                      <a:pPr algn="ctr"/>
                      <a:r>
                        <a:rPr lang="en-GB" sz="1600" b="1"/>
                        <a:t>126MW</a:t>
                      </a:r>
                    </a:p>
                  </a:txBody>
                  <a:tcPr anchor="ctr"/>
                </a:tc>
                <a:tc>
                  <a:txBody>
                    <a:bodyPr/>
                    <a:lstStyle/>
                    <a:p>
                      <a:pPr algn="ctr"/>
                      <a:r>
                        <a:rPr lang="en-GB" sz="1600" b="1"/>
                        <a:t>67MW</a:t>
                      </a:r>
                    </a:p>
                  </a:txBody>
                  <a:tcPr anchor="ctr"/>
                </a:tc>
                <a:tc>
                  <a:txBody>
                    <a:bodyPr/>
                    <a:lstStyle/>
                    <a:p>
                      <a:pPr algn="ctr"/>
                      <a:r>
                        <a:rPr lang="en-GB" sz="1600" b="1"/>
                        <a:t>190MW</a:t>
                      </a:r>
                    </a:p>
                  </a:txBody>
                  <a:tcPr anchor="ctr"/>
                </a:tc>
                <a:tc>
                  <a:txBody>
                    <a:bodyPr/>
                    <a:lstStyle/>
                    <a:p>
                      <a:pPr algn="ctr"/>
                      <a:r>
                        <a:rPr lang="en-GB" sz="1600" b="1"/>
                        <a:t>12MW</a:t>
                      </a:r>
                    </a:p>
                  </a:txBody>
                  <a:tcPr anchor="ctr"/>
                </a:tc>
                <a:tc>
                  <a:txBody>
                    <a:bodyPr/>
                    <a:lstStyle/>
                    <a:p>
                      <a:pPr algn="ctr"/>
                      <a:r>
                        <a:rPr lang="en-GB" sz="1600" b="1"/>
                        <a:t>1717MW</a:t>
                      </a:r>
                    </a:p>
                  </a:txBody>
                  <a:tcPr anchor="ctr"/>
                </a:tc>
                <a:extLst>
                  <a:ext uri="{0D108BD9-81ED-4DB2-BD59-A6C34878D82A}">
                    <a16:rowId xmlns:a16="http://schemas.microsoft.com/office/drawing/2014/main" val="2354667671"/>
                  </a:ext>
                </a:extLst>
              </a:tr>
            </a:tbl>
          </a:graphicData>
        </a:graphic>
      </p:graphicFrame>
      <p:sp>
        <p:nvSpPr>
          <p:cNvPr id="9" name="TextBox 8">
            <a:extLst>
              <a:ext uri="{FF2B5EF4-FFF2-40B4-BE49-F238E27FC236}">
                <a16:creationId xmlns:a16="http://schemas.microsoft.com/office/drawing/2014/main" id="{7B3D6065-E9B6-2236-E907-EC794F4A8D45}"/>
              </a:ext>
            </a:extLst>
          </p:cNvPr>
          <p:cNvSpPr txBox="1"/>
          <p:nvPr/>
        </p:nvSpPr>
        <p:spPr>
          <a:xfrm>
            <a:off x="851879" y="5389571"/>
            <a:ext cx="10515599" cy="1067856"/>
          </a:xfrm>
          <a:prstGeom prst="rect">
            <a:avLst/>
          </a:prstGeom>
          <a:noFill/>
        </p:spPr>
        <p:txBody>
          <a:bodyPr wrap="square">
            <a:spAutoFit/>
          </a:bodyPr>
          <a:lstStyle/>
          <a:p>
            <a:pPr marL="36000" marR="0" lvl="0" indent="0" algn="l" defTabSz="914400" rtl="0" eaLnBrk="1" fontAlgn="base" latinLnBrk="0" hangingPunct="1">
              <a:lnSpc>
                <a:spcPct val="105000"/>
              </a:lnSpc>
              <a:spcBef>
                <a:spcPts val="600"/>
              </a:spcBef>
              <a:spcAft>
                <a:spcPts val="0"/>
              </a:spcAft>
              <a:buClrTx/>
              <a:buSzTx/>
              <a:buFontTx/>
              <a:buNone/>
              <a:tabLst/>
              <a:defRPr/>
            </a:pPr>
            <a:r>
              <a:rPr kumimoji="0" lang="en-GB" sz="1400" b="0" i="0" u="none" strike="noStrike" kern="1200" cap="none" spc="0" normalizeH="0" baseline="30000" noProof="0">
                <a:ln>
                  <a:noFill/>
                </a:ln>
                <a:solidFill>
                  <a:prstClr val="black"/>
                </a:solidFill>
                <a:effectLst/>
                <a:uLnTx/>
                <a:uFillTx/>
                <a:latin typeface="Poppins"/>
                <a:ea typeface="+mn-ea"/>
                <a:cs typeface="Arial" panose="020B0604020202020204" pitchFamily="34" charset="0"/>
              </a:rPr>
              <a:t>1</a:t>
            </a:r>
            <a:r>
              <a:rPr kumimoji="0" lang="en-GB" sz="1400" b="0" i="0" u="none" strike="noStrike" kern="1200" cap="none" spc="0" normalizeH="0" baseline="0" noProof="0">
                <a:ln>
                  <a:noFill/>
                </a:ln>
                <a:solidFill>
                  <a:prstClr val="black"/>
                </a:solidFill>
                <a:effectLst/>
                <a:uLnTx/>
                <a:uFillTx/>
                <a:latin typeface="Poppins"/>
                <a:ea typeface="+mn-ea"/>
                <a:cs typeface="Arial" panose="020B0604020202020204" pitchFamily="34" charset="0"/>
              </a:rPr>
              <a:t> We are working on improving our uncertainty modelling to ensure that margins applied remain economic without accepting undue risks.</a:t>
            </a:r>
          </a:p>
          <a:p>
            <a:pPr marL="36000" marR="0" lvl="0" indent="0" algn="l" defTabSz="914400" rtl="0" eaLnBrk="1" fontAlgn="base" latinLnBrk="0" hangingPunct="1">
              <a:lnSpc>
                <a:spcPct val="105000"/>
              </a:lnSpc>
              <a:spcBef>
                <a:spcPts val="600"/>
              </a:spcBef>
              <a:spcAft>
                <a:spcPts val="0"/>
              </a:spcAft>
              <a:buClrTx/>
              <a:buSzTx/>
              <a:buFontTx/>
              <a:buNone/>
              <a:tabLst/>
              <a:defRPr/>
            </a:pPr>
            <a:r>
              <a:rPr kumimoji="0" lang="en-GB" sz="1400" b="0" i="0" u="none" strike="noStrike" kern="1200" cap="none" spc="0" normalizeH="0" baseline="30000" noProof="0">
                <a:ln>
                  <a:noFill/>
                </a:ln>
                <a:solidFill>
                  <a:prstClr val="black"/>
                </a:solidFill>
                <a:effectLst/>
                <a:uLnTx/>
                <a:uFillTx/>
                <a:latin typeface="Poppins"/>
                <a:ea typeface="+mn-ea"/>
                <a:cs typeface="Arial" panose="020B0604020202020204" pitchFamily="34" charset="0"/>
              </a:rPr>
              <a:t>2</a:t>
            </a:r>
            <a:r>
              <a:rPr kumimoji="0" lang="en-GB" sz="1400" b="0" i="0" u="none" strike="noStrike" kern="1200" cap="none" spc="0" normalizeH="0" baseline="0" noProof="0">
                <a:ln>
                  <a:noFill/>
                </a:ln>
                <a:solidFill>
                  <a:prstClr val="black"/>
                </a:solidFill>
                <a:effectLst/>
                <a:uLnTx/>
                <a:uFillTx/>
                <a:latin typeface="Poppins"/>
                <a:ea typeface="+mn-ea"/>
                <a:cs typeface="Arial" panose="020B0604020202020204" pitchFamily="34" charset="0"/>
              </a:rPr>
              <a:t> We are working on improving data exchange with DNOs in order to ensure further enforcement of requirements is taken into account.</a:t>
            </a:r>
          </a:p>
        </p:txBody>
      </p:sp>
      <p:sp>
        <p:nvSpPr>
          <p:cNvPr id="10" name="Content Placeholder 2">
            <a:extLst>
              <a:ext uri="{FF2B5EF4-FFF2-40B4-BE49-F238E27FC236}">
                <a16:creationId xmlns:a16="http://schemas.microsoft.com/office/drawing/2014/main" id="{CE1B9603-29CA-AA81-867E-77A3DB7A4E92}"/>
              </a:ext>
            </a:extLst>
          </p:cNvPr>
          <p:cNvSpPr txBox="1">
            <a:spLocks/>
          </p:cNvSpPr>
          <p:nvPr/>
        </p:nvSpPr>
        <p:spPr>
          <a:xfrm>
            <a:off x="637273" y="1779742"/>
            <a:ext cx="10945127" cy="674021"/>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8900" marR="0" lvl="0" indent="-342900" algn="l" defTabSz="914400" rtl="0" eaLnBrk="1" fontAlgn="base" latinLnBrk="0" hangingPunct="1">
              <a:lnSpc>
                <a:spcPct val="105000"/>
              </a:lnSpc>
              <a:spcBef>
                <a:spcPts val="60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srgbClr val="3F0731"/>
                </a:solidFill>
                <a:effectLst/>
                <a:uLnTx/>
                <a:uFillTx/>
                <a:latin typeface="Poppins"/>
                <a:ea typeface="+mn-ea"/>
                <a:cs typeface="Arial" panose="020B0604020202020204" pitchFamily="34" charset="0"/>
              </a:rPr>
              <a:t>Accelerated Loss of Mains Change Programme (</a:t>
            </a:r>
            <a:r>
              <a:rPr kumimoji="0" lang="en-GB" sz="1800" b="1" i="0" u="none" strike="noStrike" kern="1200" cap="none" spc="0" normalizeH="0" baseline="0" noProof="0" err="1">
                <a:ln>
                  <a:noFill/>
                </a:ln>
                <a:solidFill>
                  <a:srgbClr val="3F0731"/>
                </a:solidFill>
                <a:effectLst/>
                <a:uLnTx/>
                <a:uFillTx/>
                <a:latin typeface="Poppins"/>
                <a:ea typeface="+mn-ea"/>
                <a:cs typeface="Arial" panose="020B0604020202020204" pitchFamily="34" charset="0"/>
              </a:rPr>
              <a:t>ALoMCP</a:t>
            </a:r>
            <a:r>
              <a:rPr kumimoji="0" lang="en-GB" sz="1800" b="1" i="0" u="none" strike="noStrike" kern="1200" cap="none" spc="0" normalizeH="0" baseline="0" noProof="0">
                <a:ln>
                  <a:noFill/>
                </a:ln>
                <a:solidFill>
                  <a:srgbClr val="3F0731"/>
                </a:solidFill>
                <a:effectLst/>
                <a:uLnTx/>
                <a:uFillTx/>
                <a:latin typeface="Poppins"/>
                <a:ea typeface="+mn-ea"/>
                <a:cs typeface="Arial" panose="020B0604020202020204" pitchFamily="34" charset="0"/>
              </a:rPr>
              <a:t>) </a:t>
            </a:r>
            <a:r>
              <a:rPr kumimoji="0" lang="en-GB" sz="1800" b="0" i="0" u="none" strike="noStrike" kern="1200" cap="none" spc="0" normalizeH="0" baseline="0" noProof="0">
                <a:ln>
                  <a:noFill/>
                </a:ln>
                <a:solidFill>
                  <a:prstClr val="black">
                    <a:lumMod val="85000"/>
                    <a:lumOff val="15000"/>
                  </a:prstClr>
                </a:solidFill>
                <a:effectLst/>
                <a:uLnTx/>
                <a:uFillTx/>
                <a:latin typeface="Poppins"/>
                <a:ea typeface="+mn-ea"/>
                <a:cs typeface="Arial" panose="020B0604020202020204" pitchFamily="34" charset="0"/>
              </a:rPr>
              <a:t>finished on 31 March 2023, by when, estimated remaining </a:t>
            </a:r>
            <a:r>
              <a:rPr kumimoji="0" lang="en-GB" sz="1800" b="0" i="0" u="none" strike="noStrike" kern="1200" cap="none" spc="0" normalizeH="0" baseline="0" noProof="0" err="1">
                <a:ln>
                  <a:noFill/>
                </a:ln>
                <a:solidFill>
                  <a:prstClr val="black">
                    <a:lumMod val="85000"/>
                    <a:lumOff val="15000"/>
                  </a:prstClr>
                </a:solidFill>
                <a:effectLst/>
                <a:uLnTx/>
                <a:uFillTx/>
                <a:latin typeface="Poppins"/>
                <a:ea typeface="+mn-ea"/>
                <a:cs typeface="Arial" panose="020B0604020202020204" pitchFamily="34" charset="0"/>
              </a:rPr>
              <a:t>LoM</a:t>
            </a:r>
            <a:r>
              <a:rPr kumimoji="0" lang="en-GB" sz="1800" b="0" i="0" u="none" strike="noStrike" kern="1200" cap="none" spc="0" normalizeH="0" baseline="0" noProof="0">
                <a:ln>
                  <a:noFill/>
                </a:ln>
                <a:solidFill>
                  <a:prstClr val="black">
                    <a:lumMod val="85000"/>
                    <a:lumOff val="15000"/>
                  </a:prstClr>
                </a:solidFill>
                <a:effectLst/>
                <a:uLnTx/>
                <a:uFillTx/>
                <a:latin typeface="Poppins"/>
                <a:ea typeface="+mn-ea"/>
                <a:cs typeface="Arial" panose="020B0604020202020204" pitchFamily="34" charset="0"/>
              </a:rPr>
              <a:t> volumes are: </a:t>
            </a:r>
            <a:endParaRPr kumimoji="0" lang="en-GB" sz="1800" b="0" i="0" u="none" strike="noStrike" kern="1200" cap="none" spc="0" normalizeH="0" baseline="0" noProof="0">
              <a:ln>
                <a:noFill/>
              </a:ln>
              <a:solidFill>
                <a:prstClr val="black">
                  <a:lumMod val="85000"/>
                  <a:lumOff val="15000"/>
                </a:prstClr>
              </a:solidFill>
              <a:effectLst/>
              <a:highlight>
                <a:srgbClr val="FFFF00"/>
              </a:highlight>
              <a:uLnTx/>
              <a:uFillTx/>
              <a:latin typeface="Poppins"/>
              <a:ea typeface="+mn-ea"/>
              <a:cs typeface="Arial" panose="020B0604020202020204" pitchFamily="34" charset="0"/>
            </a:endParaRPr>
          </a:p>
        </p:txBody>
      </p:sp>
    </p:spTree>
    <p:extLst>
      <p:ext uri="{BB962C8B-B14F-4D97-AF65-F5344CB8AC3E}">
        <p14:creationId xmlns:p14="http://schemas.microsoft.com/office/powerpoint/2010/main" val="3393022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a:extLst>
              <a:ext uri="{FF2B5EF4-FFF2-40B4-BE49-F238E27FC236}">
                <a16:creationId xmlns:a16="http://schemas.microsoft.com/office/drawing/2014/main" id="{E0C19120-AEFF-EE89-A6C0-BBF044141686}"/>
              </a:ext>
            </a:extLst>
          </p:cNvPr>
          <p:cNvSpPr txBox="1">
            <a:spLocks/>
          </p:cNvSpPr>
          <p:nvPr/>
        </p:nvSpPr>
        <p:spPr>
          <a:xfrm>
            <a:off x="637273" y="430823"/>
            <a:ext cx="10515600" cy="9551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Data Source &amp; Assumptions</a:t>
            </a: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sp>
        <p:nvSpPr>
          <p:cNvPr id="12" name="Content Placeholder 2">
            <a:extLst>
              <a:ext uri="{FF2B5EF4-FFF2-40B4-BE49-F238E27FC236}">
                <a16:creationId xmlns:a16="http://schemas.microsoft.com/office/drawing/2014/main" id="{47A47279-54EF-4CFE-37A0-FE95B3A98D57}"/>
              </a:ext>
            </a:extLst>
          </p:cNvPr>
          <p:cNvSpPr txBox="1">
            <a:spLocks/>
          </p:cNvSpPr>
          <p:nvPr/>
        </p:nvSpPr>
        <p:spPr>
          <a:xfrm>
            <a:off x="637274" y="1312152"/>
            <a:ext cx="1620152" cy="402890"/>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3. Event List –</a:t>
            </a:r>
          </a:p>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  </a:t>
            </a:r>
          </a:p>
        </p:txBody>
      </p:sp>
      <p:sp>
        <p:nvSpPr>
          <p:cNvPr id="4" name="Content Placeholder 2">
            <a:extLst>
              <a:ext uri="{FF2B5EF4-FFF2-40B4-BE49-F238E27FC236}">
                <a16:creationId xmlns:a16="http://schemas.microsoft.com/office/drawing/2014/main" id="{97E4191B-D4FE-0C60-8D34-91E912BA2EAA}"/>
              </a:ext>
            </a:extLst>
          </p:cNvPr>
          <p:cNvSpPr txBox="1">
            <a:spLocks/>
          </p:cNvSpPr>
          <p:nvPr/>
        </p:nvSpPr>
        <p:spPr>
          <a:xfrm>
            <a:off x="604386" y="1869830"/>
            <a:ext cx="11130414" cy="4557348"/>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fontAlgn="base">
              <a:lnSpc>
                <a:spcPct val="105000"/>
              </a:lnSpc>
              <a:spcBef>
                <a:spcPts val="600"/>
              </a:spcBef>
              <a:buNone/>
              <a:defRPr/>
            </a:pPr>
            <a:r>
              <a:rPr lang="en-GB" sz="1800">
                <a:solidFill>
                  <a:srgbClr val="000000"/>
                </a:solidFill>
                <a:effectLst/>
                <a:latin typeface="Poppins" panose="00000500000000000000" pitchFamily="2" charset="0"/>
                <a:ea typeface="SimHei" panose="02010609060101010101" pitchFamily="49" charset="-122"/>
                <a:cs typeface="Times New Roman" panose="02020603050405020304" pitchFamily="18" charset="0"/>
              </a:rPr>
              <a:t>The methodology considers </a:t>
            </a:r>
            <a:r>
              <a:rPr lang="en-GB" sz="1800" b="1">
                <a:solidFill>
                  <a:srgbClr val="000000"/>
                </a:solidFill>
                <a:effectLst/>
                <a:latin typeface="Poppins" panose="00000500000000000000" pitchFamily="2" charset="0"/>
                <a:ea typeface="SimHei" panose="02010609060101010101" pitchFamily="49" charset="-122"/>
                <a:cs typeface="Times New Roman" panose="02020603050405020304" pitchFamily="18" charset="0"/>
              </a:rPr>
              <a:t>two BMU-only events combining </a:t>
            </a:r>
            <a:r>
              <a:rPr lang="en-GB" sz="1800">
                <a:solidFill>
                  <a:srgbClr val="000000"/>
                </a:solidFill>
                <a:effectLst/>
                <a:latin typeface="Poppins" panose="00000500000000000000" pitchFamily="2" charset="0"/>
                <a:ea typeface="SimHei" panose="02010609060101010101" pitchFamily="49" charset="-122"/>
                <a:cs typeface="Times New Roman" panose="02020603050405020304" pitchFamily="18" charset="0"/>
              </a:rPr>
              <a:t>into a simultaneous event due to the computational complexity in investigating higher order events.</a:t>
            </a:r>
          </a:p>
          <a:p>
            <a:pPr marL="207450" indent="-171450" fontAlgn="base">
              <a:lnSpc>
                <a:spcPct val="105000"/>
              </a:lnSpc>
              <a:spcBef>
                <a:spcPts val="600"/>
              </a:spcBef>
              <a:defRPr/>
            </a:pPr>
            <a:endParaRPr lang="en-GB" sz="1200" b="1">
              <a:solidFill>
                <a:srgbClr val="3F0731"/>
              </a:solidFill>
              <a:effectLst/>
              <a:ea typeface="SimHei" panose="02010609060101010101" pitchFamily="49" charset="-122"/>
              <a:cs typeface="Times New Roman" panose="02020603050405020304" pitchFamily="18" charset="0"/>
            </a:endParaRPr>
          </a:p>
          <a:p>
            <a:pPr fontAlgn="base">
              <a:lnSpc>
                <a:spcPct val="105000"/>
              </a:lnSpc>
              <a:spcBef>
                <a:spcPts val="0"/>
              </a:spcBef>
              <a:defRPr/>
            </a:pPr>
            <a:r>
              <a:rPr lang="en-GB" sz="1800" b="1">
                <a:solidFill>
                  <a:srgbClr val="3F0731"/>
                </a:solidFill>
                <a:effectLst/>
                <a:ea typeface="SimHei" panose="02010609060101010101" pitchFamily="49" charset="-122"/>
                <a:cs typeface="Times New Roman" panose="02020603050405020304" pitchFamily="18" charset="0"/>
              </a:rPr>
              <a:t>Complexity</a:t>
            </a:r>
            <a:endParaRPr lang="en-GB" sz="2200">
              <a:solidFill>
                <a:srgbClr val="3F0731"/>
              </a:solidFill>
              <a:highlight>
                <a:srgbClr val="FFFF00"/>
              </a:highlight>
              <a:cs typeface="Arial" panose="020B0604020202020204" pitchFamily="34" charset="0"/>
            </a:endParaRPr>
          </a:p>
          <a:p>
            <a:pPr marL="0" indent="0">
              <a:lnSpc>
                <a:spcPct val="105000"/>
              </a:lnSpc>
              <a:spcBef>
                <a:spcPts val="0"/>
              </a:spcBef>
              <a:buClr>
                <a:schemeClr val="tx1"/>
              </a:buClr>
              <a:buNone/>
              <a:tabLst>
                <a:tab pos="228600" algn="l"/>
                <a:tab pos="457200" algn="l"/>
              </a:tabLst>
            </a:pPr>
            <a:r>
              <a:rPr lang="en-GB" sz="1600">
                <a:solidFill>
                  <a:srgbClr val="000000"/>
                </a:solidFill>
                <a:ea typeface="SimHei" panose="02010609060101010101" pitchFamily="49" charset="-122"/>
                <a:cs typeface="Times New Roman" panose="02020603050405020304" pitchFamily="18" charset="0"/>
              </a:rPr>
              <a:t>	Simultaneous events (including cascading events), occur less frequently than individual generation 	failures. Consequently, there are limited instances and data available to develop a comprehensive 	model for predicting the nature and likelihood of such events. </a:t>
            </a:r>
          </a:p>
          <a:p>
            <a:pPr>
              <a:lnSpc>
                <a:spcPct val="105000"/>
              </a:lnSpc>
              <a:spcBef>
                <a:spcPts val="0"/>
              </a:spcBef>
              <a:buClr>
                <a:schemeClr val="tx1"/>
              </a:buClr>
              <a:tabLst>
                <a:tab pos="228600" algn="l"/>
                <a:tab pos="457200" algn="l"/>
              </a:tabLst>
            </a:pPr>
            <a:endParaRPr lang="en-GB" sz="1200">
              <a:solidFill>
                <a:srgbClr val="000000"/>
              </a:solidFill>
              <a:ea typeface="SimHei" panose="02010609060101010101" pitchFamily="49" charset="-122"/>
              <a:cs typeface="Times New Roman" panose="02020603050405020304" pitchFamily="18" charset="0"/>
            </a:endParaRPr>
          </a:p>
          <a:p>
            <a:pPr>
              <a:lnSpc>
                <a:spcPct val="105000"/>
              </a:lnSpc>
              <a:spcBef>
                <a:spcPts val="0"/>
              </a:spcBef>
              <a:buClr>
                <a:schemeClr val="tx1"/>
              </a:buClr>
              <a:tabLst>
                <a:tab pos="228600" algn="l"/>
                <a:tab pos="457200" algn="l"/>
              </a:tabLst>
            </a:pPr>
            <a:r>
              <a:rPr lang="en-GB" sz="1800" b="1">
                <a:solidFill>
                  <a:srgbClr val="3F0731"/>
                </a:solidFill>
                <a:ea typeface="SimHei" panose="02010609060101010101" pitchFamily="49" charset="-122"/>
                <a:cs typeface="Times New Roman" panose="02020603050405020304" pitchFamily="18" charset="0"/>
              </a:rPr>
              <a:t>Causality</a:t>
            </a:r>
          </a:p>
          <a:p>
            <a:pPr marL="216000" indent="0">
              <a:lnSpc>
                <a:spcPct val="105000"/>
              </a:lnSpc>
              <a:spcBef>
                <a:spcPts val="0"/>
              </a:spcBef>
              <a:buClr>
                <a:schemeClr val="tx1"/>
              </a:buClr>
              <a:buNone/>
              <a:tabLst>
                <a:tab pos="228600" algn="l"/>
                <a:tab pos="457200" algn="l"/>
              </a:tabLst>
            </a:pPr>
            <a:r>
              <a:rPr lang="en-GB" sz="1600">
                <a:solidFill>
                  <a:srgbClr val="000000"/>
                </a:solidFill>
                <a:latin typeface="+mn-lt"/>
                <a:ea typeface="SimHei" panose="02010609060101010101" pitchFamily="49" charset="-122"/>
                <a:cs typeface="Times New Roman" panose="02020603050405020304" pitchFamily="18" charset="0"/>
              </a:rPr>
              <a:t>Modelling the causality of simultaneous events is challenging due to non-compliance and complex interactions. The analysis focuses on the total cost of securing these events and its residual risk instead of modelling their exact causality.</a:t>
            </a:r>
          </a:p>
          <a:p>
            <a:pPr>
              <a:lnSpc>
                <a:spcPct val="105000"/>
              </a:lnSpc>
              <a:spcBef>
                <a:spcPts val="0"/>
              </a:spcBef>
              <a:buClr>
                <a:schemeClr val="tx1"/>
              </a:buClr>
              <a:tabLst>
                <a:tab pos="228600" algn="l"/>
                <a:tab pos="457200" algn="l"/>
              </a:tabLst>
            </a:pPr>
            <a:endParaRPr lang="en-GB" sz="1200">
              <a:solidFill>
                <a:srgbClr val="000000"/>
              </a:solidFill>
              <a:ea typeface="SimHei" panose="02010609060101010101" pitchFamily="49" charset="-122"/>
              <a:cs typeface="Times New Roman" panose="02020603050405020304" pitchFamily="18" charset="0"/>
            </a:endParaRPr>
          </a:p>
          <a:p>
            <a:pPr fontAlgn="base">
              <a:lnSpc>
                <a:spcPct val="105000"/>
              </a:lnSpc>
              <a:spcBef>
                <a:spcPts val="0"/>
              </a:spcBef>
              <a:defRPr/>
            </a:pPr>
            <a:r>
              <a:rPr lang="en-GB" sz="1800" b="1">
                <a:solidFill>
                  <a:srgbClr val="3F0731"/>
                </a:solidFill>
                <a:ea typeface="SimHei" panose="02010609060101010101" pitchFamily="49" charset="-122"/>
                <a:cs typeface="Times New Roman" panose="02020603050405020304" pitchFamily="18" charset="0"/>
              </a:rPr>
              <a:t>Probability</a:t>
            </a:r>
          </a:p>
          <a:p>
            <a:pPr marL="0" indent="-230400" fontAlgn="base">
              <a:lnSpc>
                <a:spcPct val="105000"/>
              </a:lnSpc>
              <a:spcBef>
                <a:spcPts val="0"/>
              </a:spcBef>
              <a:buClr>
                <a:schemeClr val="tx1"/>
              </a:buClr>
              <a:buNone/>
              <a:tabLst>
                <a:tab pos="228600" algn="l"/>
                <a:tab pos="457200" algn="l"/>
              </a:tabLst>
              <a:defRPr/>
            </a:pPr>
            <a:r>
              <a:rPr lang="en-GB" sz="1600">
                <a:solidFill>
                  <a:srgbClr val="000000"/>
                </a:solidFill>
                <a:ea typeface="SimHei" panose="02010609060101010101" pitchFamily="49" charset="-122"/>
                <a:cs typeface="Times New Roman" panose="02020603050405020304" pitchFamily="18" charset="0"/>
              </a:rPr>
              <a:t>	Due to the complexity and difficulty in modelling causality, determining the probability of independent 	events is challenging. The analysis uses historical events (January 2019 – October 2024) where multiple 	BMUs tripped within a short period of time to calibrate the likelihood of simultaneous events.</a:t>
            </a:r>
            <a:endParaRPr lang="en-US" sz="1600">
              <a:solidFill>
                <a:srgbClr val="000000"/>
              </a:solidFill>
              <a:ea typeface="SimHei" panose="02010609060101010101" pitchFamily="49" charset="-122"/>
              <a:cs typeface="Times New Roman" panose="02020603050405020304" pitchFamily="18" charset="0"/>
            </a:endParaRPr>
          </a:p>
        </p:txBody>
      </p:sp>
      <p:grpSp>
        <p:nvGrpSpPr>
          <p:cNvPr id="8" name="Group 7">
            <a:extLst>
              <a:ext uri="{FF2B5EF4-FFF2-40B4-BE49-F238E27FC236}">
                <a16:creationId xmlns:a16="http://schemas.microsoft.com/office/drawing/2014/main" id="{8A3CFB56-9B17-CD0B-8745-BDC71D5B1C92}"/>
              </a:ext>
            </a:extLst>
          </p:cNvPr>
          <p:cNvGrpSpPr/>
          <p:nvPr/>
        </p:nvGrpSpPr>
        <p:grpSpPr>
          <a:xfrm>
            <a:off x="1644745" y="1253039"/>
            <a:ext cx="1947051" cy="553998"/>
            <a:chOff x="1644745" y="1253039"/>
            <a:chExt cx="1947051" cy="553998"/>
          </a:xfrm>
        </p:grpSpPr>
        <p:sp>
          <p:nvSpPr>
            <p:cNvPr id="3" name="Flowchart: Data 2">
              <a:extLst>
                <a:ext uri="{FF2B5EF4-FFF2-40B4-BE49-F238E27FC236}">
                  <a16:creationId xmlns:a16="http://schemas.microsoft.com/office/drawing/2014/main" id="{B1658483-2995-0697-7E23-57C42D66E1C9}"/>
                </a:ext>
              </a:extLst>
            </p:cNvPr>
            <p:cNvSpPr/>
            <p:nvPr/>
          </p:nvSpPr>
          <p:spPr>
            <a:xfrm>
              <a:off x="1908799" y="1294236"/>
              <a:ext cx="1336194" cy="438722"/>
            </a:xfrm>
            <a:prstGeom prst="flowChartInputOutput">
              <a:avLst/>
            </a:prstGeom>
            <a:solidFill>
              <a:schemeClr val="tx1">
                <a:lumMod val="85000"/>
                <a:lumOff val="1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00" b="1"/>
            </a:p>
          </p:txBody>
        </p:sp>
        <p:sp>
          <p:nvSpPr>
            <p:cNvPr id="6" name="TextBox 5">
              <a:extLst>
                <a:ext uri="{FF2B5EF4-FFF2-40B4-BE49-F238E27FC236}">
                  <a16:creationId xmlns:a16="http://schemas.microsoft.com/office/drawing/2014/main" id="{9062586C-5CAD-C59C-6652-E99EFBB3C39C}"/>
                </a:ext>
              </a:extLst>
            </p:cNvPr>
            <p:cNvSpPr txBox="1"/>
            <p:nvPr/>
          </p:nvSpPr>
          <p:spPr>
            <a:xfrm>
              <a:off x="1644745" y="1253039"/>
              <a:ext cx="1947051" cy="553998"/>
            </a:xfrm>
            <a:prstGeom prst="rect">
              <a:avLst/>
            </a:prstGeom>
            <a:noFill/>
          </p:spPr>
          <p:txBody>
            <a:bodyPr wrap="square">
              <a:spAutoFit/>
            </a:bodyPr>
            <a:lstStyle/>
            <a:p>
              <a:pPr algn="ctr"/>
              <a:r>
                <a:rPr lang="en-GB" sz="1000" b="1">
                  <a:solidFill>
                    <a:schemeClr val="bg1"/>
                  </a:solidFill>
                </a:rPr>
                <a:t>Simultaneous</a:t>
              </a:r>
            </a:p>
            <a:p>
              <a:pPr algn="ctr"/>
              <a:r>
                <a:rPr lang="en-GB" sz="1000" b="1">
                  <a:solidFill>
                    <a:schemeClr val="bg1"/>
                  </a:solidFill>
                </a:rPr>
                <a:t>event</a:t>
              </a:r>
            </a:p>
            <a:p>
              <a:pPr algn="ctr"/>
              <a:r>
                <a:rPr lang="en-GB" sz="1000" b="1">
                  <a:solidFill>
                    <a:schemeClr val="bg1"/>
                  </a:solidFill>
                </a:rPr>
                <a:t>Profile</a:t>
              </a:r>
            </a:p>
          </p:txBody>
        </p:sp>
      </p:grpSp>
    </p:spTree>
    <p:extLst>
      <p:ext uri="{BB962C8B-B14F-4D97-AF65-F5344CB8AC3E}">
        <p14:creationId xmlns:p14="http://schemas.microsoft.com/office/powerpoint/2010/main" val="2891456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967AF-C7DB-5CC3-9663-566F8B2EE5C4}"/>
            </a:ext>
          </a:extLst>
        </p:cNvPr>
        <p:cNvGrpSpPr/>
        <p:nvPr/>
      </p:nvGrpSpPr>
      <p:grpSpPr>
        <a:xfrm>
          <a:off x="0" y="0"/>
          <a:ext cx="0" cy="0"/>
          <a:chOff x="0" y="0"/>
          <a:chExt cx="0" cy="0"/>
        </a:xfrm>
      </p:grpSpPr>
      <p:sp>
        <p:nvSpPr>
          <p:cNvPr id="5" name="Title 22">
            <a:extLst>
              <a:ext uri="{FF2B5EF4-FFF2-40B4-BE49-F238E27FC236}">
                <a16:creationId xmlns:a16="http://schemas.microsoft.com/office/drawing/2014/main" id="{1E6B2B48-E46C-425E-F5B7-2D899479C5FA}"/>
              </a:ext>
            </a:extLst>
          </p:cNvPr>
          <p:cNvSpPr txBox="1">
            <a:spLocks/>
          </p:cNvSpPr>
          <p:nvPr/>
        </p:nvSpPr>
        <p:spPr>
          <a:xfrm>
            <a:off x="637273" y="430823"/>
            <a:ext cx="10515600" cy="9551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Data Source &amp; Assumptions</a:t>
            </a:r>
          </a:p>
        </p:txBody>
      </p:sp>
      <p:sp>
        <p:nvSpPr>
          <p:cNvPr id="7" name="Title 1">
            <a:extLst>
              <a:ext uri="{FF2B5EF4-FFF2-40B4-BE49-F238E27FC236}">
                <a16:creationId xmlns:a16="http://schemas.microsoft.com/office/drawing/2014/main" id="{70FED5DB-A15D-33BC-4E13-E494A30D6495}"/>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sp>
        <p:nvSpPr>
          <p:cNvPr id="12" name="Content Placeholder 2">
            <a:extLst>
              <a:ext uri="{FF2B5EF4-FFF2-40B4-BE49-F238E27FC236}">
                <a16:creationId xmlns:a16="http://schemas.microsoft.com/office/drawing/2014/main" id="{31DE5F9B-F500-45BB-C1B4-D64ED9C90E0A}"/>
              </a:ext>
            </a:extLst>
          </p:cNvPr>
          <p:cNvSpPr txBox="1">
            <a:spLocks/>
          </p:cNvSpPr>
          <p:nvPr/>
        </p:nvSpPr>
        <p:spPr>
          <a:xfrm>
            <a:off x="637273" y="1312152"/>
            <a:ext cx="4572901" cy="402890"/>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3. Event List –		(Continued)</a:t>
            </a:r>
          </a:p>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		  </a:t>
            </a:r>
          </a:p>
        </p:txBody>
      </p:sp>
      <p:sp>
        <p:nvSpPr>
          <p:cNvPr id="4" name="Content Placeholder 2">
            <a:extLst>
              <a:ext uri="{FF2B5EF4-FFF2-40B4-BE49-F238E27FC236}">
                <a16:creationId xmlns:a16="http://schemas.microsoft.com/office/drawing/2014/main" id="{0A9B8954-E0EB-75E6-9E49-D00B39EDB7B6}"/>
              </a:ext>
            </a:extLst>
          </p:cNvPr>
          <p:cNvSpPr txBox="1">
            <a:spLocks/>
          </p:cNvSpPr>
          <p:nvPr/>
        </p:nvSpPr>
        <p:spPr>
          <a:xfrm>
            <a:off x="637273" y="1836599"/>
            <a:ext cx="10973702" cy="4430851"/>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fontAlgn="base">
              <a:lnSpc>
                <a:spcPct val="105000"/>
              </a:lnSpc>
              <a:spcBef>
                <a:spcPts val="600"/>
              </a:spcBef>
              <a:buNone/>
              <a:defRPr/>
            </a:pPr>
            <a:r>
              <a:rPr lang="en-GB" sz="1800" b="1">
                <a:solidFill>
                  <a:srgbClr val="000000"/>
                </a:solidFill>
                <a:effectLst/>
                <a:latin typeface="+mn-lt"/>
                <a:ea typeface="SimHei" panose="02010609060101010101" pitchFamily="49" charset="-122"/>
                <a:cs typeface="Times New Roman" panose="02020603050405020304" pitchFamily="18" charset="0"/>
              </a:rPr>
              <a:t>FRCR approach (proposed in FRCR 2022)</a:t>
            </a:r>
          </a:p>
          <a:p>
            <a:pPr marL="0" indent="0" fontAlgn="base">
              <a:lnSpc>
                <a:spcPct val="105000"/>
              </a:lnSpc>
              <a:spcBef>
                <a:spcPts val="0"/>
              </a:spcBef>
              <a:buNone/>
              <a:defRPr/>
            </a:pPr>
            <a:endParaRPr lang="en-GB" sz="1800">
              <a:solidFill>
                <a:schemeClr val="tx1">
                  <a:lumMod val="85000"/>
                  <a:lumOff val="15000"/>
                </a:schemeClr>
              </a:solidFill>
              <a:highlight>
                <a:srgbClr val="FFFF00"/>
              </a:highlight>
              <a:latin typeface="+mn-lt"/>
              <a:cs typeface="Arial" panose="020B0604020202020204" pitchFamily="34" charset="0"/>
            </a:endParaRPr>
          </a:p>
          <a:p>
            <a:pPr>
              <a:lnSpc>
                <a:spcPct val="105000"/>
              </a:lnSpc>
              <a:spcBef>
                <a:spcPts val="0"/>
              </a:spcBef>
            </a:pPr>
            <a:r>
              <a:rPr lang="en-GB" sz="1800" b="1">
                <a:solidFill>
                  <a:srgbClr val="3F0730"/>
                </a:solidFill>
                <a:effectLst/>
                <a:latin typeface="+mn-lt"/>
                <a:ea typeface="SimHei" panose="02010609060101010101" pitchFamily="49" charset="-122"/>
                <a:cs typeface="Poppins" panose="00000500000000000000" pitchFamily="2" charset="0"/>
              </a:rPr>
              <a:t>How many events should make up a simultaneous event?</a:t>
            </a:r>
            <a:endParaRPr lang="en-GB" sz="1800">
              <a:solidFill>
                <a:srgbClr val="3F0730"/>
              </a:solidFill>
              <a:effectLst/>
              <a:latin typeface="+mn-lt"/>
              <a:ea typeface="SimHei" panose="02010609060101010101" pitchFamily="49" charset="-122"/>
              <a:cs typeface="Times New Roman" panose="02020603050405020304" pitchFamily="18" charset="0"/>
            </a:endParaRPr>
          </a:p>
          <a:p>
            <a:pPr marL="0" indent="0">
              <a:lnSpc>
                <a:spcPct val="105000"/>
              </a:lnSpc>
              <a:spcBef>
                <a:spcPts val="600"/>
              </a:spcBef>
              <a:spcAft>
                <a:spcPts val="600"/>
              </a:spcAft>
              <a:buNone/>
            </a:pPr>
            <a:r>
              <a:rPr lang="en-GB" sz="1600">
                <a:solidFill>
                  <a:srgbClr val="000000"/>
                </a:solidFill>
                <a:effectLst/>
                <a:latin typeface="+mn-lt"/>
                <a:ea typeface="SimHei" panose="02010609060101010101" pitchFamily="49" charset="-122"/>
                <a:cs typeface="Times New Roman" panose="02020603050405020304" pitchFamily="18" charset="0"/>
              </a:rPr>
              <a:t>The methodology considers </a:t>
            </a:r>
            <a:r>
              <a:rPr lang="en-GB" sz="1600" b="1">
                <a:solidFill>
                  <a:srgbClr val="000000"/>
                </a:solidFill>
                <a:effectLst/>
                <a:latin typeface="+mn-lt"/>
                <a:ea typeface="SimHei" panose="02010609060101010101" pitchFamily="49" charset="-122"/>
                <a:cs typeface="Times New Roman" panose="02020603050405020304" pitchFamily="18" charset="0"/>
              </a:rPr>
              <a:t>two BMU-only events combining </a:t>
            </a:r>
            <a:r>
              <a:rPr lang="en-GB" sz="1600">
                <a:solidFill>
                  <a:srgbClr val="000000"/>
                </a:solidFill>
                <a:effectLst/>
                <a:latin typeface="+mn-lt"/>
                <a:ea typeface="SimHei" panose="02010609060101010101" pitchFamily="49" charset="-122"/>
                <a:cs typeface="Times New Roman" panose="02020603050405020304" pitchFamily="18" charset="0"/>
              </a:rPr>
              <a:t>into a simultaneous event.  We focus on total loss size combined from each pair of BMU losses including any consequential </a:t>
            </a:r>
            <a:r>
              <a:rPr lang="en-GB" sz="1600" err="1">
                <a:solidFill>
                  <a:srgbClr val="000000"/>
                </a:solidFill>
                <a:effectLst/>
                <a:latin typeface="+mn-lt"/>
                <a:ea typeface="SimHei" panose="02010609060101010101" pitchFamily="49" charset="-122"/>
                <a:cs typeface="Times New Roman" panose="02020603050405020304" pitchFamily="18" charset="0"/>
              </a:rPr>
              <a:t>RoCoF</a:t>
            </a:r>
            <a:r>
              <a:rPr lang="en-GB" sz="1600">
                <a:solidFill>
                  <a:srgbClr val="000000"/>
                </a:solidFill>
                <a:effectLst/>
                <a:latin typeface="+mn-lt"/>
                <a:ea typeface="SimHei" panose="02010609060101010101" pitchFamily="49" charset="-122"/>
                <a:cs typeface="Times New Roman" panose="02020603050405020304" pitchFamily="18" charset="0"/>
              </a:rPr>
              <a:t> losses.</a:t>
            </a:r>
          </a:p>
          <a:p>
            <a:pPr marL="0">
              <a:lnSpc>
                <a:spcPct val="105000"/>
              </a:lnSpc>
              <a:spcBef>
                <a:spcPts val="0"/>
              </a:spcBef>
            </a:pPr>
            <a:endParaRPr lang="en-GB" sz="1200">
              <a:solidFill>
                <a:srgbClr val="000000"/>
              </a:solidFill>
              <a:effectLst/>
              <a:latin typeface="+mn-lt"/>
              <a:ea typeface="SimHei" panose="02010609060101010101" pitchFamily="49" charset="-122"/>
              <a:cs typeface="Times New Roman" panose="02020603050405020304" pitchFamily="18" charset="0"/>
            </a:endParaRPr>
          </a:p>
          <a:p>
            <a:pPr>
              <a:lnSpc>
                <a:spcPct val="105000"/>
              </a:lnSpc>
              <a:spcBef>
                <a:spcPts val="0"/>
              </a:spcBef>
            </a:pPr>
            <a:r>
              <a:rPr lang="en-GB" sz="1800" b="1">
                <a:solidFill>
                  <a:srgbClr val="3F0730"/>
                </a:solidFill>
                <a:latin typeface="+mn-lt"/>
                <a:ea typeface="SimHei" panose="02010609060101010101" pitchFamily="49" charset="-122"/>
                <a:cs typeface="Poppins" panose="00000500000000000000" pitchFamily="2" charset="0"/>
              </a:rPr>
              <a:t>Which pairs of events should make up simultaneous events?</a:t>
            </a:r>
          </a:p>
          <a:p>
            <a:pPr marL="0" indent="0">
              <a:lnSpc>
                <a:spcPct val="105000"/>
              </a:lnSpc>
              <a:spcBef>
                <a:spcPts val="600"/>
              </a:spcBef>
              <a:spcAft>
                <a:spcPts val="600"/>
              </a:spcAft>
              <a:buNone/>
            </a:pPr>
            <a:r>
              <a:rPr lang="en-GB" sz="1600">
                <a:solidFill>
                  <a:srgbClr val="000000"/>
                </a:solidFill>
                <a:effectLst/>
                <a:latin typeface="+mn-lt"/>
                <a:ea typeface="SimHei" panose="02010609060101010101" pitchFamily="49" charset="-122"/>
                <a:cs typeface="Times New Roman" panose="02020603050405020304" pitchFamily="18" charset="0"/>
              </a:rPr>
              <a:t>The analysis focuses on a statistical view of the simultaneous event category including the </a:t>
            </a:r>
            <a:r>
              <a:rPr lang="en-GB" sz="1600" b="1">
                <a:solidFill>
                  <a:srgbClr val="000000"/>
                </a:solidFill>
                <a:effectLst/>
                <a:latin typeface="+mn-lt"/>
                <a:ea typeface="SimHei" panose="02010609060101010101" pitchFamily="49" charset="-122"/>
                <a:cs typeface="Times New Roman" panose="02020603050405020304" pitchFamily="18" charset="0"/>
              </a:rPr>
              <a:t>median</a:t>
            </a:r>
            <a:r>
              <a:rPr lang="en-GB" sz="1600">
                <a:solidFill>
                  <a:srgbClr val="000000"/>
                </a:solidFill>
                <a:effectLst/>
                <a:latin typeface="+mn-lt"/>
                <a:ea typeface="SimHei" panose="02010609060101010101" pitchFamily="49" charset="-122"/>
                <a:cs typeface="Times New Roman" panose="02020603050405020304" pitchFamily="18" charset="0"/>
              </a:rPr>
              <a:t>, </a:t>
            </a:r>
            <a:r>
              <a:rPr lang="en-GB" sz="1600" b="1">
                <a:solidFill>
                  <a:srgbClr val="000000"/>
                </a:solidFill>
                <a:effectLst/>
                <a:latin typeface="+mn-lt"/>
                <a:ea typeface="SimHei" panose="02010609060101010101" pitchFamily="49" charset="-122"/>
                <a:cs typeface="Times New Roman" panose="02020603050405020304" pitchFamily="18" charset="0"/>
              </a:rPr>
              <a:t>75% quantile (upper quantile) </a:t>
            </a:r>
            <a:r>
              <a:rPr lang="en-GB" sz="1600">
                <a:solidFill>
                  <a:srgbClr val="000000"/>
                </a:solidFill>
                <a:effectLst/>
                <a:latin typeface="+mn-lt"/>
                <a:ea typeface="SimHei" panose="02010609060101010101" pitchFamily="49" charset="-122"/>
                <a:cs typeface="Times New Roman" panose="02020603050405020304" pitchFamily="18" charset="0"/>
              </a:rPr>
              <a:t>and </a:t>
            </a:r>
            <a:r>
              <a:rPr lang="en-GB" sz="1600" b="1">
                <a:solidFill>
                  <a:srgbClr val="000000"/>
                </a:solidFill>
                <a:effectLst/>
                <a:latin typeface="+mn-lt"/>
                <a:ea typeface="SimHei" panose="02010609060101010101" pitchFamily="49" charset="-122"/>
                <a:cs typeface="Times New Roman" panose="02020603050405020304" pitchFamily="18" charset="0"/>
              </a:rPr>
              <a:t>maximum</a:t>
            </a:r>
            <a:r>
              <a:rPr lang="en-GB" sz="1600">
                <a:solidFill>
                  <a:srgbClr val="000000"/>
                </a:solidFill>
                <a:effectLst/>
                <a:latin typeface="+mn-lt"/>
                <a:ea typeface="SimHei" panose="02010609060101010101" pitchFamily="49" charset="-122"/>
                <a:cs typeface="Times New Roman" panose="02020603050405020304" pitchFamily="18" charset="0"/>
              </a:rPr>
              <a:t> or </a:t>
            </a:r>
            <a:r>
              <a:rPr lang="en-GB" sz="1600" b="1">
                <a:effectLst/>
                <a:latin typeface="+mn-lt"/>
                <a:ea typeface="SimHei" panose="02010609060101010101" pitchFamily="49" charset="-122"/>
                <a:cs typeface="Times New Roman" panose="02020603050405020304" pitchFamily="18" charset="0"/>
              </a:rPr>
              <a:t>peak</a:t>
            </a:r>
            <a:r>
              <a:rPr lang="en-GB" sz="1600">
                <a:solidFill>
                  <a:srgbClr val="000000"/>
                </a:solidFill>
                <a:effectLst/>
                <a:latin typeface="+mn-lt"/>
                <a:ea typeface="SimHei" panose="02010609060101010101" pitchFamily="49" charset="-122"/>
                <a:cs typeface="Times New Roman" panose="02020603050405020304" pitchFamily="18" charset="0"/>
              </a:rPr>
              <a:t> total loss size per settlement period, due to the large number of possible simultaneous event combinations.</a:t>
            </a:r>
          </a:p>
          <a:p>
            <a:pPr marL="0">
              <a:lnSpc>
                <a:spcPct val="105000"/>
              </a:lnSpc>
              <a:spcBef>
                <a:spcPts val="0"/>
              </a:spcBef>
            </a:pPr>
            <a:endParaRPr lang="en-GB" sz="1200">
              <a:solidFill>
                <a:srgbClr val="000000"/>
              </a:solidFill>
              <a:effectLst/>
              <a:latin typeface="+mn-lt"/>
              <a:ea typeface="SimHei" panose="02010609060101010101" pitchFamily="49" charset="-122"/>
              <a:cs typeface="Times New Roman" panose="02020603050405020304" pitchFamily="18" charset="0"/>
            </a:endParaRPr>
          </a:p>
          <a:p>
            <a:pPr marL="230400">
              <a:lnSpc>
                <a:spcPct val="105000"/>
              </a:lnSpc>
              <a:spcBef>
                <a:spcPts val="0"/>
              </a:spcBef>
            </a:pPr>
            <a:r>
              <a:rPr lang="en-GB" sz="1800" b="1">
                <a:solidFill>
                  <a:srgbClr val="3F0730"/>
                </a:solidFill>
                <a:latin typeface="+mn-lt"/>
                <a:ea typeface="SimHei" panose="02010609060101010101" pitchFamily="49" charset="-122"/>
                <a:cs typeface="Poppins" panose="00000500000000000000" pitchFamily="2" charset="0"/>
              </a:rPr>
              <a:t>How close in time should events be?</a:t>
            </a:r>
          </a:p>
          <a:p>
            <a:pPr marL="0" indent="0">
              <a:lnSpc>
                <a:spcPct val="105000"/>
              </a:lnSpc>
              <a:spcBef>
                <a:spcPts val="600"/>
              </a:spcBef>
              <a:spcAft>
                <a:spcPts val="600"/>
              </a:spcAft>
              <a:buNone/>
            </a:pPr>
            <a:r>
              <a:rPr lang="en-GB" sz="1600">
                <a:solidFill>
                  <a:srgbClr val="000000"/>
                </a:solidFill>
                <a:effectLst/>
                <a:latin typeface="+mn-lt"/>
                <a:ea typeface="SimHei" panose="02010609060101010101" pitchFamily="49" charset="-122"/>
                <a:cs typeface="Times New Roman" panose="02020603050405020304" pitchFamily="18" charset="0"/>
              </a:rPr>
              <a:t>The analysis focuses on a total loss made up of BMU-only events occurring </a:t>
            </a:r>
            <a:r>
              <a:rPr lang="en-GB" sz="1600" b="1">
                <a:effectLst/>
                <a:latin typeface="+mn-lt"/>
                <a:ea typeface="SimHei" panose="02010609060101010101" pitchFamily="49" charset="-122"/>
                <a:cs typeface="Times New Roman" panose="02020603050405020304" pitchFamily="18" charset="0"/>
              </a:rPr>
              <a:t>at the same time instant </a:t>
            </a:r>
            <a:r>
              <a:rPr lang="en-GB" sz="1600">
                <a:solidFill>
                  <a:srgbClr val="000000"/>
                </a:solidFill>
                <a:effectLst/>
                <a:latin typeface="+mn-lt"/>
                <a:ea typeface="SimHei" panose="02010609060101010101" pitchFamily="49" charset="-122"/>
                <a:cs typeface="Times New Roman" panose="02020603050405020304" pitchFamily="18" charset="0"/>
              </a:rPr>
              <a:t>as this represents the most onerous condition.</a:t>
            </a:r>
            <a:endParaRPr lang="en-GB" sz="1600">
              <a:solidFill>
                <a:srgbClr val="454546"/>
              </a:solidFill>
              <a:effectLst/>
              <a:latin typeface="+mn-lt"/>
              <a:ea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548AA84-D5D0-4E69-21A9-2811D2F161D7}"/>
              </a:ext>
            </a:extLst>
          </p:cNvPr>
          <p:cNvGrpSpPr/>
          <p:nvPr/>
        </p:nvGrpSpPr>
        <p:grpSpPr>
          <a:xfrm>
            <a:off x="1644745" y="1253039"/>
            <a:ext cx="1947051" cy="553998"/>
            <a:chOff x="1644745" y="1253039"/>
            <a:chExt cx="1947051" cy="553998"/>
          </a:xfrm>
        </p:grpSpPr>
        <p:sp>
          <p:nvSpPr>
            <p:cNvPr id="6" name="Flowchart: Data 5">
              <a:extLst>
                <a:ext uri="{FF2B5EF4-FFF2-40B4-BE49-F238E27FC236}">
                  <a16:creationId xmlns:a16="http://schemas.microsoft.com/office/drawing/2014/main" id="{CDF3BDE3-34AB-DE12-0B9F-D42D003B0B10}"/>
                </a:ext>
              </a:extLst>
            </p:cNvPr>
            <p:cNvSpPr/>
            <p:nvPr/>
          </p:nvSpPr>
          <p:spPr>
            <a:xfrm>
              <a:off x="1908799" y="1294236"/>
              <a:ext cx="1336194" cy="438722"/>
            </a:xfrm>
            <a:prstGeom prst="flowChartInputOutput">
              <a:avLst/>
            </a:prstGeom>
            <a:solidFill>
              <a:schemeClr val="tx1">
                <a:lumMod val="85000"/>
                <a:lumOff val="1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00" b="1"/>
            </a:p>
          </p:txBody>
        </p:sp>
        <p:sp>
          <p:nvSpPr>
            <p:cNvPr id="8" name="TextBox 7">
              <a:extLst>
                <a:ext uri="{FF2B5EF4-FFF2-40B4-BE49-F238E27FC236}">
                  <a16:creationId xmlns:a16="http://schemas.microsoft.com/office/drawing/2014/main" id="{605D0056-D5A2-AE49-AD7F-CA6E8A9E1A97}"/>
                </a:ext>
              </a:extLst>
            </p:cNvPr>
            <p:cNvSpPr txBox="1"/>
            <p:nvPr/>
          </p:nvSpPr>
          <p:spPr>
            <a:xfrm>
              <a:off x="1644745" y="1253039"/>
              <a:ext cx="1947051" cy="553998"/>
            </a:xfrm>
            <a:prstGeom prst="rect">
              <a:avLst/>
            </a:prstGeom>
            <a:noFill/>
          </p:spPr>
          <p:txBody>
            <a:bodyPr wrap="square">
              <a:spAutoFit/>
            </a:bodyPr>
            <a:lstStyle/>
            <a:p>
              <a:pPr algn="ctr"/>
              <a:r>
                <a:rPr lang="en-GB" sz="1000" b="1">
                  <a:solidFill>
                    <a:schemeClr val="bg1"/>
                  </a:solidFill>
                </a:rPr>
                <a:t>Simultaneous</a:t>
              </a:r>
            </a:p>
            <a:p>
              <a:pPr algn="ctr"/>
              <a:r>
                <a:rPr lang="en-GB" sz="1000" b="1">
                  <a:solidFill>
                    <a:schemeClr val="bg1"/>
                  </a:solidFill>
                </a:rPr>
                <a:t>event</a:t>
              </a:r>
            </a:p>
            <a:p>
              <a:pPr algn="ctr"/>
              <a:r>
                <a:rPr lang="en-GB" sz="1000" b="1">
                  <a:solidFill>
                    <a:schemeClr val="bg1"/>
                  </a:solidFill>
                </a:rPr>
                <a:t>Profile     </a:t>
              </a:r>
            </a:p>
          </p:txBody>
        </p:sp>
      </p:grpSp>
    </p:spTree>
    <p:extLst>
      <p:ext uri="{BB962C8B-B14F-4D97-AF65-F5344CB8AC3E}">
        <p14:creationId xmlns:p14="http://schemas.microsoft.com/office/powerpoint/2010/main" val="2075775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a:extLst>
              <a:ext uri="{FF2B5EF4-FFF2-40B4-BE49-F238E27FC236}">
                <a16:creationId xmlns:a16="http://schemas.microsoft.com/office/drawing/2014/main" id="{E0C19120-AEFF-EE89-A6C0-BBF044141686}"/>
              </a:ext>
            </a:extLst>
          </p:cNvPr>
          <p:cNvSpPr txBox="1">
            <a:spLocks/>
          </p:cNvSpPr>
          <p:nvPr/>
        </p:nvSpPr>
        <p:spPr>
          <a:xfrm>
            <a:off x="637273" y="430823"/>
            <a:ext cx="10515600" cy="9551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Agenda</a:t>
            </a: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a:solidFill>
                  <a:schemeClr val="tx1"/>
                </a:solidFill>
                <a:latin typeface="Poppins" panose="00000500000000000000" pitchFamily="2" charset="0"/>
                <a:cs typeface="Poppins" panose="00000500000000000000" pitchFamily="2" charset="0"/>
              </a:rPr>
              <a:t>Slido code #FRCR</a:t>
            </a:r>
          </a:p>
        </p:txBody>
      </p:sp>
      <p:sp>
        <p:nvSpPr>
          <p:cNvPr id="15" name="Content Placeholder 2">
            <a:extLst>
              <a:ext uri="{FF2B5EF4-FFF2-40B4-BE49-F238E27FC236}">
                <a16:creationId xmlns:a16="http://schemas.microsoft.com/office/drawing/2014/main" id="{8B581D80-FDCF-62D3-E40F-13B5DAEBC49B}"/>
              </a:ext>
            </a:extLst>
          </p:cNvPr>
          <p:cNvSpPr txBox="1">
            <a:spLocks/>
          </p:cNvSpPr>
          <p:nvPr/>
        </p:nvSpPr>
        <p:spPr>
          <a:xfrm>
            <a:off x="713892" y="1406888"/>
            <a:ext cx="10515600" cy="4905679"/>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1750" indent="-285750" fontAlgn="base">
              <a:lnSpc>
                <a:spcPct val="110000"/>
              </a:lnSpc>
              <a:spcBef>
                <a:spcPts val="600"/>
              </a:spcBef>
              <a:defRPr/>
            </a:pPr>
            <a:r>
              <a:rPr lang="en-GB" sz="2400"/>
              <a:t>Open &amp; Housekeeping</a:t>
            </a:r>
          </a:p>
          <a:p>
            <a:pPr marL="321750" indent="-285750" fontAlgn="base">
              <a:lnSpc>
                <a:spcPct val="110000"/>
              </a:lnSpc>
              <a:spcBef>
                <a:spcPts val="600"/>
              </a:spcBef>
              <a:defRPr/>
            </a:pPr>
            <a:r>
              <a:rPr lang="en-GB" sz="2400"/>
              <a:t>Survey Open</a:t>
            </a:r>
          </a:p>
          <a:p>
            <a:pPr marL="321750" indent="-285750" fontAlgn="base">
              <a:lnSpc>
                <a:spcPct val="110000"/>
              </a:lnSpc>
              <a:spcBef>
                <a:spcPts val="600"/>
              </a:spcBef>
              <a:defRPr/>
            </a:pPr>
            <a:endParaRPr lang="en-GB" sz="1000"/>
          </a:p>
          <a:p>
            <a:pPr marL="321750" indent="-285750" fontAlgn="base">
              <a:lnSpc>
                <a:spcPct val="110000"/>
              </a:lnSpc>
              <a:spcBef>
                <a:spcPts val="600"/>
              </a:spcBef>
              <a:defRPr/>
            </a:pPr>
            <a:r>
              <a:rPr lang="en-GB" sz="2400"/>
              <a:t>Introduction &amp; Recap </a:t>
            </a:r>
          </a:p>
          <a:p>
            <a:pPr marL="321750" indent="-285750" fontAlgn="base">
              <a:lnSpc>
                <a:spcPct val="110000"/>
              </a:lnSpc>
              <a:spcBef>
                <a:spcPts val="600"/>
              </a:spcBef>
              <a:defRPr/>
            </a:pPr>
            <a:r>
              <a:rPr lang="en-GB" sz="2400"/>
              <a:t>Model in Details</a:t>
            </a:r>
          </a:p>
          <a:p>
            <a:pPr marL="321750" indent="-285750" fontAlgn="base">
              <a:lnSpc>
                <a:spcPct val="110000"/>
              </a:lnSpc>
              <a:spcBef>
                <a:spcPts val="600"/>
              </a:spcBef>
              <a:defRPr/>
            </a:pPr>
            <a:r>
              <a:rPr lang="en-GB" sz="2400"/>
              <a:t>Data Source and Assumptions</a:t>
            </a:r>
          </a:p>
          <a:p>
            <a:pPr marL="321750" indent="-285750" fontAlgn="base">
              <a:lnSpc>
                <a:spcPct val="110000"/>
              </a:lnSpc>
              <a:spcBef>
                <a:spcPts val="600"/>
              </a:spcBef>
              <a:defRPr/>
            </a:pPr>
            <a:endParaRPr lang="en-GB" sz="1000"/>
          </a:p>
          <a:p>
            <a:pPr marL="321750" indent="-285750" fontAlgn="base">
              <a:lnSpc>
                <a:spcPct val="110000"/>
              </a:lnSpc>
              <a:spcBef>
                <a:spcPts val="600"/>
              </a:spcBef>
              <a:defRPr/>
            </a:pPr>
            <a:r>
              <a:rPr lang="en-GB" sz="2400"/>
              <a:t>Previously Asked Questions</a:t>
            </a:r>
          </a:p>
          <a:p>
            <a:pPr marL="321750" indent="-285750" fontAlgn="base">
              <a:lnSpc>
                <a:spcPct val="110000"/>
              </a:lnSpc>
              <a:spcBef>
                <a:spcPts val="600"/>
              </a:spcBef>
              <a:defRPr/>
            </a:pPr>
            <a:r>
              <a:rPr lang="en-GB" sz="2400"/>
              <a:t>Q&amp;A</a:t>
            </a:r>
          </a:p>
          <a:p>
            <a:pPr marL="321750" indent="-285750" fontAlgn="base">
              <a:lnSpc>
                <a:spcPct val="110000"/>
              </a:lnSpc>
              <a:spcBef>
                <a:spcPts val="600"/>
              </a:spcBef>
              <a:defRPr/>
            </a:pPr>
            <a:r>
              <a:rPr lang="en-GB" sz="2400"/>
              <a:t>Further Information and Close</a:t>
            </a:r>
          </a:p>
        </p:txBody>
      </p:sp>
    </p:spTree>
    <p:extLst>
      <p:ext uri="{BB962C8B-B14F-4D97-AF65-F5344CB8AC3E}">
        <p14:creationId xmlns:p14="http://schemas.microsoft.com/office/powerpoint/2010/main" val="2151303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a:extLst>
              <a:ext uri="{FF2B5EF4-FFF2-40B4-BE49-F238E27FC236}">
                <a16:creationId xmlns:a16="http://schemas.microsoft.com/office/drawing/2014/main" id="{E0C19120-AEFF-EE89-A6C0-BBF044141686}"/>
              </a:ext>
            </a:extLst>
          </p:cNvPr>
          <p:cNvSpPr txBox="1">
            <a:spLocks/>
          </p:cNvSpPr>
          <p:nvPr/>
        </p:nvSpPr>
        <p:spPr>
          <a:xfrm>
            <a:off x="637273" y="430823"/>
            <a:ext cx="10515600" cy="9551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Data Source &amp; Assumptions</a:t>
            </a: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sp>
        <p:nvSpPr>
          <p:cNvPr id="12" name="Content Placeholder 2">
            <a:extLst>
              <a:ext uri="{FF2B5EF4-FFF2-40B4-BE49-F238E27FC236}">
                <a16:creationId xmlns:a16="http://schemas.microsoft.com/office/drawing/2014/main" id="{47A47279-54EF-4CFE-37A0-FE95B3A98D57}"/>
              </a:ext>
            </a:extLst>
          </p:cNvPr>
          <p:cNvSpPr txBox="1">
            <a:spLocks/>
          </p:cNvSpPr>
          <p:nvPr/>
        </p:nvSpPr>
        <p:spPr>
          <a:xfrm>
            <a:off x="637274" y="1312152"/>
            <a:ext cx="2334526" cy="402890"/>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4. System Condition –</a:t>
            </a:r>
          </a:p>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  </a:t>
            </a:r>
          </a:p>
        </p:txBody>
      </p:sp>
      <p:sp>
        <p:nvSpPr>
          <p:cNvPr id="2" name="Flowchart: Data 1">
            <a:extLst>
              <a:ext uri="{FF2B5EF4-FFF2-40B4-BE49-F238E27FC236}">
                <a16:creationId xmlns:a16="http://schemas.microsoft.com/office/drawing/2014/main" id="{B32CC681-FB88-3677-46AC-90A2377B6B95}"/>
              </a:ext>
            </a:extLst>
          </p:cNvPr>
          <p:cNvSpPr/>
          <p:nvPr/>
        </p:nvSpPr>
        <p:spPr>
          <a:xfrm>
            <a:off x="2676814" y="1268369"/>
            <a:ext cx="1445849" cy="446673"/>
          </a:xfrm>
          <a:prstGeom prst="flowChartInputOutput">
            <a:avLst/>
          </a:prstGeom>
          <a:solidFill>
            <a:srgbClr val="394FE9"/>
          </a:solidFill>
          <a:ln>
            <a:solidFill>
              <a:srgbClr val="394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System Inertia</a:t>
            </a:r>
          </a:p>
        </p:txBody>
      </p:sp>
      <p:sp>
        <p:nvSpPr>
          <p:cNvPr id="6" name="Content Placeholder 2">
            <a:extLst>
              <a:ext uri="{FF2B5EF4-FFF2-40B4-BE49-F238E27FC236}">
                <a16:creationId xmlns:a16="http://schemas.microsoft.com/office/drawing/2014/main" id="{771A5CD6-3CD6-0DCE-80B5-51FFAF174ED6}"/>
              </a:ext>
            </a:extLst>
          </p:cNvPr>
          <p:cNvSpPr txBox="1">
            <a:spLocks/>
          </p:cNvSpPr>
          <p:nvPr/>
        </p:nvSpPr>
        <p:spPr>
          <a:xfrm>
            <a:off x="583485" y="1669803"/>
            <a:ext cx="11202302" cy="4894443"/>
          </a:xfrm>
          <a:prstGeom prst="rect">
            <a:avLst/>
          </a:prstGeom>
        </p:spPr>
        <p:txBody>
          <a:bodyPr lIns="91440" tIns="45720" rIns="91440" bIns="4572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8460" indent="-342900" fontAlgn="base">
              <a:lnSpc>
                <a:spcPct val="110000"/>
              </a:lnSpc>
              <a:spcBef>
                <a:spcPts val="600"/>
              </a:spcBef>
              <a:defRPr/>
            </a:pPr>
            <a:r>
              <a:rPr lang="en-GB" sz="1800">
                <a:cs typeface="Arial"/>
              </a:rPr>
              <a:t>Historic system inertia is estimated for each settlement period from April 2023 to March 2024.</a:t>
            </a:r>
          </a:p>
          <a:p>
            <a:pPr marL="378460" indent="-342900" fontAlgn="base">
              <a:lnSpc>
                <a:spcPct val="110000"/>
              </a:lnSpc>
              <a:spcBef>
                <a:spcPts val="600"/>
              </a:spcBef>
              <a:defRPr/>
            </a:pPr>
            <a:r>
              <a:rPr lang="en-GB" sz="1800">
                <a:cs typeface="Arial"/>
              </a:rPr>
              <a:t>System Inertia is estimated as the sum of the inertia provided by</a:t>
            </a:r>
            <a:r>
              <a:rPr lang="en-GB" sz="1800">
                <a:solidFill>
                  <a:schemeClr val="tx1">
                    <a:lumMod val="85000"/>
                    <a:lumOff val="15000"/>
                  </a:schemeClr>
                </a:solidFill>
                <a:cs typeface="Arial"/>
              </a:rPr>
              <a:t> </a:t>
            </a:r>
            <a:r>
              <a:rPr lang="en-GB" sz="1800" b="1">
                <a:solidFill>
                  <a:schemeClr val="accent1"/>
                </a:solidFill>
                <a:cs typeface="Arial"/>
              </a:rPr>
              <a:t>Generators</a:t>
            </a:r>
            <a:r>
              <a:rPr lang="en-GB" sz="1800">
                <a:solidFill>
                  <a:schemeClr val="tx1">
                    <a:lumMod val="85000"/>
                    <a:lumOff val="15000"/>
                  </a:schemeClr>
                </a:solidFill>
                <a:cs typeface="Arial"/>
              </a:rPr>
              <a:t>, </a:t>
            </a:r>
            <a:r>
              <a:rPr lang="en-GB" sz="1800">
                <a:cs typeface="Arial"/>
              </a:rPr>
              <a:t>the contribution from </a:t>
            </a:r>
            <a:r>
              <a:rPr lang="en-GB" sz="1800" b="1">
                <a:solidFill>
                  <a:schemeClr val="accent1"/>
                </a:solidFill>
                <a:cs typeface="Arial"/>
              </a:rPr>
              <a:t>Demand Side </a:t>
            </a:r>
            <a:r>
              <a:rPr lang="en-GB" sz="1800">
                <a:solidFill>
                  <a:schemeClr val="accent1"/>
                </a:solidFill>
                <a:cs typeface="Arial"/>
              </a:rPr>
              <a:t>and</a:t>
            </a:r>
            <a:r>
              <a:rPr lang="en-GB" sz="1800" b="1">
                <a:solidFill>
                  <a:schemeClr val="accent1"/>
                </a:solidFill>
                <a:cs typeface="Arial"/>
              </a:rPr>
              <a:t> </a:t>
            </a:r>
            <a:r>
              <a:rPr lang="en-GB" sz="1800">
                <a:solidFill>
                  <a:schemeClr val="accent1"/>
                </a:solidFill>
                <a:cs typeface="Arial"/>
              </a:rPr>
              <a:t>t</a:t>
            </a:r>
            <a:r>
              <a:rPr lang="en-GB" sz="1800">
                <a:cs typeface="Arial"/>
              </a:rPr>
              <a:t>he contribution from </a:t>
            </a:r>
            <a:r>
              <a:rPr lang="en-GB" sz="1800" b="1">
                <a:solidFill>
                  <a:schemeClr val="accent1"/>
                </a:solidFill>
                <a:cs typeface="Arial"/>
              </a:rPr>
              <a:t>Pathfinder Units </a:t>
            </a:r>
            <a:r>
              <a:rPr lang="en-GB" sz="1800">
                <a:cs typeface="Arial"/>
              </a:rPr>
              <a:t>and</a:t>
            </a:r>
            <a:r>
              <a:rPr lang="en-GB" sz="1800" b="1">
                <a:cs typeface="Arial"/>
              </a:rPr>
              <a:t> </a:t>
            </a:r>
            <a:r>
              <a:rPr lang="en-GB" sz="1800" b="1">
                <a:solidFill>
                  <a:schemeClr val="accent1"/>
                </a:solidFill>
                <a:cs typeface="Arial"/>
              </a:rPr>
              <a:t>Stability Market Y-1 Units.</a:t>
            </a:r>
            <a:endParaRPr lang="en-US">
              <a:solidFill>
                <a:schemeClr val="accent1"/>
              </a:solidFill>
              <a:cs typeface="Arial"/>
            </a:endParaRPr>
          </a:p>
          <a:p>
            <a:pPr marL="378460" indent="-342900" fontAlgn="base">
              <a:lnSpc>
                <a:spcPct val="110000"/>
              </a:lnSpc>
              <a:spcBef>
                <a:spcPts val="600"/>
              </a:spcBef>
              <a:defRPr/>
            </a:pPr>
            <a:r>
              <a:rPr lang="en-GB" sz="1800">
                <a:cs typeface="Arial"/>
              </a:rPr>
              <a:t>Inertia provided by each generator </a:t>
            </a:r>
            <a:r>
              <a:rPr lang="en-GB" sz="1800" kern="100">
                <a:effectLst/>
                <a:ea typeface="Yu Mincho"/>
              </a:rPr>
              <a:t>is calculated based on its running mode and the inertia factor that is submitted to NESO via its compliance process. This is </a:t>
            </a:r>
            <a:r>
              <a:rPr lang="en-GB" sz="1800" b="1" kern="100">
                <a:solidFill>
                  <a:srgbClr val="3F0731"/>
                </a:solidFill>
                <a:ea typeface="Yu Mincho"/>
              </a:rPr>
              <a:t>M</a:t>
            </a:r>
            <a:r>
              <a:rPr lang="en-GB" sz="1800" b="1" kern="100">
                <a:solidFill>
                  <a:srgbClr val="3F0731"/>
                </a:solidFill>
                <a:effectLst/>
                <a:ea typeface="Yu Mincho"/>
              </a:rPr>
              <a:t>arket Inertia </a:t>
            </a:r>
            <a:r>
              <a:rPr lang="en-GB" sz="1800" kern="100">
                <a:effectLst/>
                <a:ea typeface="Yu Mincho"/>
              </a:rPr>
              <a:t>provided </a:t>
            </a:r>
            <a:r>
              <a:rPr lang="en-GB" sz="1800" kern="100">
                <a:effectLst/>
                <a:ea typeface="Yu Mincho"/>
                <a:cs typeface="Arial"/>
              </a:rPr>
              <a:t>to</a:t>
            </a:r>
            <a:r>
              <a:rPr lang="en-GB" sz="1800">
                <a:cs typeface="Arial"/>
              </a:rPr>
              <a:t> the system prior to any actions taken by NESO.</a:t>
            </a:r>
          </a:p>
          <a:p>
            <a:pPr marL="378460" indent="-342900" fontAlgn="base">
              <a:lnSpc>
                <a:spcPct val="110000"/>
              </a:lnSpc>
              <a:spcBef>
                <a:spcPts val="600"/>
              </a:spcBef>
              <a:defRPr/>
            </a:pPr>
            <a:r>
              <a:rPr lang="en-GB" sz="1800">
                <a:cs typeface="Arial"/>
              </a:rPr>
              <a:t>Inertia from the demand side </a:t>
            </a:r>
            <a:r>
              <a:rPr lang="en-GB" sz="1800" kern="100">
                <a:effectLst/>
                <a:ea typeface="Yu Mincho"/>
              </a:rPr>
              <a:t>is estimated by a demand inertia factor that is derived based on historical frequency events.</a:t>
            </a:r>
            <a:endParaRPr lang="en-GB" sz="1800">
              <a:cs typeface="Arial"/>
            </a:endParaRPr>
          </a:p>
          <a:p>
            <a:pPr marL="378460" indent="-342900" fontAlgn="base">
              <a:lnSpc>
                <a:spcPct val="110000"/>
              </a:lnSpc>
              <a:spcBef>
                <a:spcPts val="600"/>
              </a:spcBef>
              <a:defRPr/>
            </a:pPr>
            <a:r>
              <a:rPr lang="en-GB" sz="1800">
                <a:cs typeface="Arial"/>
              </a:rPr>
              <a:t>Historic values are adjusted to account for additional embedded generation (reducing the National Demand) and increased BMU wind generation.</a:t>
            </a:r>
            <a:endParaRPr lang="en-GB" sz="1800">
              <a:highlight>
                <a:srgbClr val="FFFF00"/>
              </a:highlight>
              <a:cs typeface="Arial"/>
            </a:endParaRPr>
          </a:p>
          <a:p>
            <a:pPr marL="378460" indent="-342900" fontAlgn="base">
              <a:lnSpc>
                <a:spcPct val="110000"/>
              </a:lnSpc>
              <a:spcBef>
                <a:spcPts val="600"/>
              </a:spcBef>
              <a:defRPr/>
            </a:pPr>
            <a:r>
              <a:rPr lang="en-GB" sz="1800" kern="100">
                <a:ea typeface="Yu Mincho"/>
                <a:cs typeface="Arial"/>
              </a:rPr>
              <a:t>Units and capacities from </a:t>
            </a:r>
            <a:r>
              <a:rPr lang="en-GB" sz="1800" kern="100">
                <a:ea typeface="Yu Mincho"/>
                <a:cs typeface="Arial"/>
                <a:hlinkClick r:id="rId3"/>
              </a:rPr>
              <a:t>Pathfinder Projects </a:t>
            </a:r>
            <a:r>
              <a:rPr lang="en-GB" sz="1800" kern="100">
                <a:ea typeface="Yu Mincho"/>
                <a:cs typeface="Arial"/>
              </a:rPr>
              <a:t>and </a:t>
            </a:r>
            <a:r>
              <a:rPr lang="en-GB" sz="1800" kern="100">
                <a:ea typeface="Yu Mincho"/>
                <a:cs typeface="Arial"/>
                <a:hlinkClick r:id="rId4"/>
              </a:rPr>
              <a:t>Stability Market (Y-1)</a:t>
            </a:r>
            <a:r>
              <a:rPr lang="en-GB" sz="1800" kern="100">
                <a:ea typeface="Yu Mincho"/>
                <a:cs typeface="Arial"/>
              </a:rPr>
              <a:t> are published on NESO website. </a:t>
            </a:r>
            <a:endParaRPr lang="en-GB" sz="1800">
              <a:ea typeface="Yu Mincho"/>
              <a:cs typeface="Arial"/>
            </a:endParaRPr>
          </a:p>
          <a:p>
            <a:pPr marL="378460" indent="-342900" fontAlgn="base">
              <a:lnSpc>
                <a:spcPct val="110000"/>
              </a:lnSpc>
              <a:spcBef>
                <a:spcPts val="600"/>
              </a:spcBef>
              <a:defRPr/>
            </a:pPr>
            <a:r>
              <a:rPr lang="en-GB" sz="1800">
                <a:cs typeface="Arial"/>
              </a:rPr>
              <a:t>Historic estimate of inertia is available from NESO </a:t>
            </a:r>
            <a:r>
              <a:rPr lang="en-GB" sz="1800">
                <a:cs typeface="Arial"/>
                <a:hlinkClick r:id="rId5"/>
              </a:rPr>
              <a:t>data portal</a:t>
            </a:r>
            <a:r>
              <a:rPr lang="en-GB" sz="1800">
                <a:cs typeface="Arial"/>
              </a:rPr>
              <a:t>.</a:t>
            </a:r>
            <a:r>
              <a:rPr lang="en-US" sz="1800">
                <a:solidFill>
                  <a:schemeClr val="tx1">
                    <a:lumMod val="85000"/>
                    <a:lumOff val="15000"/>
                  </a:schemeClr>
                </a:solidFill>
                <a:cs typeface="Arial"/>
              </a:rPr>
              <a:t> </a:t>
            </a:r>
          </a:p>
        </p:txBody>
      </p:sp>
    </p:spTree>
    <p:extLst>
      <p:ext uri="{BB962C8B-B14F-4D97-AF65-F5344CB8AC3E}">
        <p14:creationId xmlns:p14="http://schemas.microsoft.com/office/powerpoint/2010/main" val="1517195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a:extLst>
              <a:ext uri="{FF2B5EF4-FFF2-40B4-BE49-F238E27FC236}">
                <a16:creationId xmlns:a16="http://schemas.microsoft.com/office/drawing/2014/main" id="{E0C19120-AEFF-EE89-A6C0-BBF044141686}"/>
              </a:ext>
            </a:extLst>
          </p:cNvPr>
          <p:cNvSpPr txBox="1">
            <a:spLocks/>
          </p:cNvSpPr>
          <p:nvPr/>
        </p:nvSpPr>
        <p:spPr>
          <a:xfrm>
            <a:off x="637273" y="430823"/>
            <a:ext cx="10515600" cy="9551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Data Source &amp; Assumptions</a:t>
            </a: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sp>
        <p:nvSpPr>
          <p:cNvPr id="4" name="Content Placeholder 2">
            <a:extLst>
              <a:ext uri="{FF2B5EF4-FFF2-40B4-BE49-F238E27FC236}">
                <a16:creationId xmlns:a16="http://schemas.microsoft.com/office/drawing/2014/main" id="{DC1435BA-C0A7-4D24-1E97-FB517D0E390D}"/>
              </a:ext>
            </a:extLst>
          </p:cNvPr>
          <p:cNvSpPr txBox="1">
            <a:spLocks/>
          </p:cNvSpPr>
          <p:nvPr/>
        </p:nvSpPr>
        <p:spPr>
          <a:xfrm>
            <a:off x="637274" y="1378827"/>
            <a:ext cx="2334526" cy="402890"/>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5. System Condition –</a:t>
            </a:r>
          </a:p>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  </a:t>
            </a:r>
          </a:p>
        </p:txBody>
      </p:sp>
      <p:sp>
        <p:nvSpPr>
          <p:cNvPr id="2" name="Flowchart: Data 1">
            <a:extLst>
              <a:ext uri="{FF2B5EF4-FFF2-40B4-BE49-F238E27FC236}">
                <a16:creationId xmlns:a16="http://schemas.microsoft.com/office/drawing/2014/main" id="{39A003C6-0769-2BA0-120D-D9F78109070A}"/>
              </a:ext>
            </a:extLst>
          </p:cNvPr>
          <p:cNvSpPr/>
          <p:nvPr/>
        </p:nvSpPr>
        <p:spPr>
          <a:xfrm>
            <a:off x="2675690" y="1335044"/>
            <a:ext cx="1373458" cy="446673"/>
          </a:xfrm>
          <a:prstGeom prst="flowChartInputOutput">
            <a:avLst/>
          </a:prstGeom>
          <a:solidFill>
            <a:srgbClr val="394FE9"/>
          </a:solidFill>
          <a:ln>
            <a:solidFill>
              <a:srgbClr val="394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Typical Inertia Price</a:t>
            </a:r>
          </a:p>
        </p:txBody>
      </p:sp>
      <p:sp>
        <p:nvSpPr>
          <p:cNvPr id="6" name="Content Placeholder 2">
            <a:extLst>
              <a:ext uri="{FF2B5EF4-FFF2-40B4-BE49-F238E27FC236}">
                <a16:creationId xmlns:a16="http://schemas.microsoft.com/office/drawing/2014/main" id="{3DB166F6-F997-315C-76DD-4E3B8F66E77E}"/>
              </a:ext>
            </a:extLst>
          </p:cNvPr>
          <p:cNvSpPr txBox="1">
            <a:spLocks/>
          </p:cNvSpPr>
          <p:nvPr/>
        </p:nvSpPr>
        <p:spPr>
          <a:xfrm>
            <a:off x="313150" y="1863602"/>
            <a:ext cx="6666859" cy="4742681"/>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1750" indent="-285750" fontAlgn="base">
              <a:lnSpc>
                <a:spcPct val="105000"/>
              </a:lnSpc>
              <a:spcBef>
                <a:spcPts val="600"/>
              </a:spcBef>
              <a:defRPr/>
            </a:pPr>
            <a:r>
              <a:rPr lang="en-GB" sz="1400" b="0" i="0">
                <a:solidFill>
                  <a:srgbClr val="000000"/>
                </a:solidFill>
                <a:effectLst/>
                <a:latin typeface="+mn-lt"/>
              </a:rPr>
              <a:t>The cost to increase inertia is converted from the repositioning cost for a typical inertia unit.</a:t>
            </a:r>
          </a:p>
          <a:p>
            <a:pPr marL="321750" indent="-285750" fontAlgn="base">
              <a:lnSpc>
                <a:spcPct val="105000"/>
              </a:lnSpc>
              <a:spcBef>
                <a:spcPts val="600"/>
              </a:spcBef>
              <a:defRPr/>
            </a:pPr>
            <a:r>
              <a:rPr lang="en-GB" sz="1400">
                <a:solidFill>
                  <a:srgbClr val="000000"/>
                </a:solidFill>
                <a:latin typeface="+mn-lt"/>
              </a:rPr>
              <a:t>Most of the instructions to procure inertia in the system, If needed, are associated to CCGTs. In this sense, an average CCGTs offer price is calculated using historical data, which is later adjusted by gas and electricity prices. </a:t>
            </a:r>
          </a:p>
          <a:p>
            <a:pPr marL="321750" indent="-285750" fontAlgn="base">
              <a:lnSpc>
                <a:spcPct val="105000"/>
              </a:lnSpc>
              <a:spcBef>
                <a:spcPts val="600"/>
              </a:spcBef>
              <a:defRPr/>
            </a:pPr>
            <a:r>
              <a:rPr lang="en-GB" sz="1400">
                <a:solidFill>
                  <a:srgbClr val="000000"/>
                </a:solidFill>
                <a:latin typeface="+mn-lt"/>
              </a:rPr>
              <a:t>The reposition price represents a general system price, which takes into consideration all possible technologies that could be used for energy replacement. </a:t>
            </a:r>
            <a:endParaRPr lang="en-GB" sz="1400" b="0" i="0">
              <a:solidFill>
                <a:srgbClr val="000000"/>
              </a:solidFill>
              <a:effectLst/>
              <a:latin typeface="+mn-lt"/>
            </a:endParaRPr>
          </a:p>
          <a:p>
            <a:pPr marL="321750" indent="-285750" fontAlgn="base">
              <a:lnSpc>
                <a:spcPct val="105000"/>
              </a:lnSpc>
              <a:spcBef>
                <a:spcPts val="600"/>
              </a:spcBef>
              <a:defRPr/>
            </a:pPr>
            <a:r>
              <a:rPr lang="en-GB" sz="1400">
                <a:solidFill>
                  <a:srgbClr val="000000"/>
                </a:solidFill>
                <a:latin typeface="+mn-lt"/>
                <a:cs typeface="Arial" panose="020B0604020202020204" pitchFamily="34" charset="0"/>
              </a:rPr>
              <a:t>Data available from: </a:t>
            </a:r>
            <a:r>
              <a:rPr lang="en-GB" sz="1400" err="1">
                <a:solidFill>
                  <a:srgbClr val="000000"/>
                </a:solidFill>
                <a:latin typeface="+mn-lt"/>
                <a:cs typeface="Arial" panose="020B0604020202020204" pitchFamily="34" charset="0"/>
              </a:rPr>
              <a:t>Elexon</a:t>
            </a:r>
            <a:r>
              <a:rPr lang="en-GB" sz="1400">
                <a:solidFill>
                  <a:srgbClr val="000000"/>
                </a:solidFill>
                <a:latin typeface="+mn-lt"/>
                <a:cs typeface="Arial" panose="020B0604020202020204" pitchFamily="34" charset="0"/>
              </a:rPr>
              <a:t> – Insights Solution </a:t>
            </a:r>
            <a:r>
              <a:rPr lang="en-GB" sz="1400">
                <a:solidFill>
                  <a:srgbClr val="000000"/>
                </a:solidFill>
                <a:latin typeface="+mn-lt"/>
                <a:cs typeface="Arial" panose="020B0604020202020204" pitchFamily="34" charset="0"/>
                <a:hlinkClick r:id="rId3"/>
              </a:rPr>
              <a:t>https://bmrs.elexon.co.uk/api-documentation/endpoint/balancing/bid-offer</a:t>
            </a:r>
          </a:p>
          <a:p>
            <a:pPr marL="36000" indent="0" fontAlgn="base">
              <a:lnSpc>
                <a:spcPct val="105000"/>
              </a:lnSpc>
              <a:spcBef>
                <a:spcPts val="600"/>
              </a:spcBef>
              <a:buNone/>
              <a:defRPr/>
            </a:pPr>
            <a:endParaRPr lang="en-GB" sz="1400">
              <a:solidFill>
                <a:srgbClr val="000000"/>
              </a:solidFill>
              <a:latin typeface="+mn-lt"/>
              <a:cs typeface="Arial" panose="020B0604020202020204" pitchFamily="34" charset="0"/>
            </a:endParaRPr>
          </a:p>
        </p:txBody>
      </p:sp>
      <p:graphicFrame>
        <p:nvGraphicFramePr>
          <p:cNvPr id="3" name="Table 2">
            <a:extLst>
              <a:ext uri="{FF2B5EF4-FFF2-40B4-BE49-F238E27FC236}">
                <a16:creationId xmlns:a16="http://schemas.microsoft.com/office/drawing/2014/main" id="{66284BD9-7F57-991A-1A44-3D8F4BF45D05}"/>
              </a:ext>
            </a:extLst>
          </p:cNvPr>
          <p:cNvGraphicFramePr>
            <a:graphicFrameLocks noGrp="1"/>
          </p:cNvGraphicFramePr>
          <p:nvPr>
            <p:extLst>
              <p:ext uri="{D42A27DB-BD31-4B8C-83A1-F6EECF244321}">
                <p14:modId xmlns:p14="http://schemas.microsoft.com/office/powerpoint/2010/main" val="3519671861"/>
              </p:ext>
            </p:extLst>
          </p:nvPr>
        </p:nvGraphicFramePr>
        <p:xfrm>
          <a:off x="6980010" y="1863602"/>
          <a:ext cx="5124896" cy="2010602"/>
        </p:xfrm>
        <a:graphic>
          <a:graphicData uri="http://schemas.openxmlformats.org/drawingml/2006/table">
            <a:tbl>
              <a:tblPr firstRow="1" firstCol="1" bandRow="1">
                <a:tableStyleId>{21E4AEA4-8DFA-4A89-87EB-49C32662AFE0}</a:tableStyleId>
              </a:tblPr>
              <a:tblGrid>
                <a:gridCol w="3065871">
                  <a:extLst>
                    <a:ext uri="{9D8B030D-6E8A-4147-A177-3AD203B41FA5}">
                      <a16:colId xmlns:a16="http://schemas.microsoft.com/office/drawing/2014/main" val="3378773831"/>
                    </a:ext>
                  </a:extLst>
                </a:gridCol>
                <a:gridCol w="1152299">
                  <a:extLst>
                    <a:ext uri="{9D8B030D-6E8A-4147-A177-3AD203B41FA5}">
                      <a16:colId xmlns:a16="http://schemas.microsoft.com/office/drawing/2014/main" val="3612195252"/>
                    </a:ext>
                  </a:extLst>
                </a:gridCol>
                <a:gridCol w="906726">
                  <a:extLst>
                    <a:ext uri="{9D8B030D-6E8A-4147-A177-3AD203B41FA5}">
                      <a16:colId xmlns:a16="http://schemas.microsoft.com/office/drawing/2014/main" val="4228167311"/>
                    </a:ext>
                  </a:extLst>
                </a:gridCol>
              </a:tblGrid>
              <a:tr h="453687">
                <a:tc>
                  <a:txBody>
                    <a:bodyPr/>
                    <a:lstStyle/>
                    <a:p>
                      <a:pPr algn="ctr">
                        <a:lnSpc>
                          <a:spcPct val="100000"/>
                        </a:lnSpc>
                        <a:spcBef>
                          <a:spcPts val="600"/>
                        </a:spcBef>
                        <a:spcAft>
                          <a:spcPts val="600"/>
                        </a:spcAft>
                      </a:pPr>
                      <a:r>
                        <a:rPr lang="en-GB" sz="1400" kern="100">
                          <a:effectLst/>
                        </a:rPr>
                        <a:t>Inertia Unit</a:t>
                      </a:r>
                      <a:endParaRPr lang="en-GB" sz="14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36000" marB="36000" anchor="ctr"/>
                </a:tc>
                <a:tc>
                  <a:txBody>
                    <a:bodyPr/>
                    <a:lstStyle/>
                    <a:p>
                      <a:pPr algn="ctr">
                        <a:lnSpc>
                          <a:spcPct val="100000"/>
                        </a:lnSpc>
                        <a:spcBef>
                          <a:spcPts val="600"/>
                        </a:spcBef>
                        <a:spcAft>
                          <a:spcPts val="600"/>
                        </a:spcAft>
                      </a:pPr>
                      <a:r>
                        <a:rPr lang="en-GB" sz="1400" kern="100">
                          <a:effectLst/>
                        </a:rPr>
                        <a:t>Quantity</a:t>
                      </a:r>
                      <a:endParaRPr lang="en-GB" sz="14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36000" marB="36000" anchor="ctr"/>
                </a:tc>
                <a:tc>
                  <a:txBody>
                    <a:bodyPr/>
                    <a:lstStyle/>
                    <a:p>
                      <a:pPr algn="ctr">
                        <a:lnSpc>
                          <a:spcPct val="100000"/>
                        </a:lnSpc>
                        <a:spcBef>
                          <a:spcPts val="600"/>
                        </a:spcBef>
                        <a:spcAft>
                          <a:spcPts val="600"/>
                        </a:spcAft>
                      </a:pPr>
                      <a:r>
                        <a:rPr lang="en-GB" sz="1400" kern="100">
                          <a:effectLst/>
                        </a:rPr>
                        <a:t>Units</a:t>
                      </a:r>
                      <a:endParaRPr lang="en-GB" sz="14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36000" marB="36000" anchor="ctr"/>
                </a:tc>
                <a:extLst>
                  <a:ext uri="{0D108BD9-81ED-4DB2-BD59-A6C34878D82A}">
                    <a16:rowId xmlns:a16="http://schemas.microsoft.com/office/drawing/2014/main" val="3493057970"/>
                  </a:ext>
                </a:extLst>
              </a:tr>
              <a:tr h="559475">
                <a:tc>
                  <a:txBody>
                    <a:bodyPr/>
                    <a:lstStyle/>
                    <a:p>
                      <a:pPr algn="ctr">
                        <a:lnSpc>
                          <a:spcPct val="100000"/>
                        </a:lnSpc>
                        <a:spcBef>
                          <a:spcPts val="600"/>
                        </a:spcBef>
                        <a:spcAft>
                          <a:spcPts val="600"/>
                        </a:spcAft>
                      </a:pPr>
                      <a:r>
                        <a:rPr lang="en-GB" sz="1400" kern="100">
                          <a:effectLst/>
                        </a:rPr>
                        <a:t>MVA.s per additional machine</a:t>
                      </a:r>
                      <a:endParaRPr lang="en-GB" sz="14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36000" marB="36000" anchor="ctr"/>
                </a:tc>
                <a:tc>
                  <a:txBody>
                    <a:bodyPr/>
                    <a:lstStyle/>
                    <a:p>
                      <a:pPr algn="ctr">
                        <a:lnSpc>
                          <a:spcPct val="100000"/>
                        </a:lnSpc>
                        <a:spcBef>
                          <a:spcPts val="600"/>
                        </a:spcBef>
                        <a:spcAft>
                          <a:spcPts val="600"/>
                        </a:spcAft>
                      </a:pPr>
                      <a:r>
                        <a:rPr lang="en-GB" sz="1400" kern="100">
                          <a:effectLst/>
                        </a:rPr>
                        <a:t>3000</a:t>
                      </a:r>
                      <a:endParaRPr lang="en-GB" sz="14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36000" marB="36000" anchor="ctr"/>
                </a:tc>
                <a:tc>
                  <a:txBody>
                    <a:bodyPr/>
                    <a:lstStyle/>
                    <a:p>
                      <a:pPr algn="ctr">
                        <a:lnSpc>
                          <a:spcPct val="100000"/>
                        </a:lnSpc>
                        <a:spcBef>
                          <a:spcPts val="600"/>
                        </a:spcBef>
                        <a:spcAft>
                          <a:spcPts val="600"/>
                        </a:spcAft>
                      </a:pPr>
                      <a:r>
                        <a:rPr lang="en-GB" sz="1400" kern="100">
                          <a:effectLst/>
                        </a:rPr>
                        <a:t>MVA.s</a:t>
                      </a:r>
                      <a:endParaRPr lang="en-GB" sz="14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36000" marB="36000" anchor="ctr"/>
                </a:tc>
                <a:extLst>
                  <a:ext uri="{0D108BD9-81ED-4DB2-BD59-A6C34878D82A}">
                    <a16:rowId xmlns:a16="http://schemas.microsoft.com/office/drawing/2014/main" val="363432465"/>
                  </a:ext>
                </a:extLst>
              </a:tr>
              <a:tr h="453687">
                <a:tc>
                  <a:txBody>
                    <a:bodyPr/>
                    <a:lstStyle/>
                    <a:p>
                      <a:pPr algn="ctr">
                        <a:lnSpc>
                          <a:spcPct val="100000"/>
                        </a:lnSpc>
                        <a:spcBef>
                          <a:spcPts val="600"/>
                        </a:spcBef>
                        <a:spcAft>
                          <a:spcPts val="600"/>
                        </a:spcAft>
                      </a:pPr>
                      <a:r>
                        <a:rPr lang="en-GB" sz="1400" kern="100">
                          <a:effectLst/>
                        </a:rPr>
                        <a:t>Additional machine SEL (Typical)</a:t>
                      </a:r>
                      <a:endParaRPr lang="en-GB" sz="14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36000" marB="36000" anchor="ctr"/>
                </a:tc>
                <a:tc>
                  <a:txBody>
                    <a:bodyPr/>
                    <a:lstStyle/>
                    <a:p>
                      <a:pPr algn="ctr">
                        <a:lnSpc>
                          <a:spcPct val="100000"/>
                        </a:lnSpc>
                        <a:spcBef>
                          <a:spcPts val="600"/>
                        </a:spcBef>
                        <a:spcAft>
                          <a:spcPts val="600"/>
                        </a:spcAft>
                      </a:pPr>
                      <a:r>
                        <a:rPr lang="en-GB" sz="1400" kern="100">
                          <a:effectLst/>
                        </a:rPr>
                        <a:t>250</a:t>
                      </a:r>
                      <a:endParaRPr lang="en-GB" sz="14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36000" marB="36000" anchor="ctr"/>
                </a:tc>
                <a:tc>
                  <a:txBody>
                    <a:bodyPr/>
                    <a:lstStyle/>
                    <a:p>
                      <a:pPr algn="ctr">
                        <a:lnSpc>
                          <a:spcPct val="100000"/>
                        </a:lnSpc>
                        <a:spcBef>
                          <a:spcPts val="600"/>
                        </a:spcBef>
                        <a:spcAft>
                          <a:spcPts val="600"/>
                        </a:spcAft>
                      </a:pPr>
                      <a:r>
                        <a:rPr lang="en-GB" sz="1400" kern="100">
                          <a:effectLst/>
                        </a:rPr>
                        <a:t>MW</a:t>
                      </a:r>
                      <a:endParaRPr lang="en-GB" sz="14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36000" marB="36000" anchor="ctr"/>
                </a:tc>
                <a:extLst>
                  <a:ext uri="{0D108BD9-81ED-4DB2-BD59-A6C34878D82A}">
                    <a16:rowId xmlns:a16="http://schemas.microsoft.com/office/drawing/2014/main" val="3690351192"/>
                  </a:ext>
                </a:extLst>
              </a:tr>
              <a:tr h="453687">
                <a:tc>
                  <a:txBody>
                    <a:bodyPr/>
                    <a:lstStyle/>
                    <a:p>
                      <a:pPr algn="ctr">
                        <a:lnSpc>
                          <a:spcPct val="100000"/>
                        </a:lnSpc>
                        <a:spcBef>
                          <a:spcPts val="600"/>
                        </a:spcBef>
                        <a:spcAft>
                          <a:spcPts val="600"/>
                        </a:spcAft>
                      </a:pPr>
                      <a:r>
                        <a:rPr lang="en-GB" sz="1400" kern="100">
                          <a:effectLst/>
                        </a:rPr>
                        <a:t>Additional machine MEL (Typical)</a:t>
                      </a:r>
                      <a:endParaRPr lang="en-GB" sz="14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36000" marB="36000" anchor="ctr"/>
                </a:tc>
                <a:tc>
                  <a:txBody>
                    <a:bodyPr/>
                    <a:lstStyle/>
                    <a:p>
                      <a:pPr algn="ctr">
                        <a:lnSpc>
                          <a:spcPct val="100000"/>
                        </a:lnSpc>
                        <a:spcBef>
                          <a:spcPts val="600"/>
                        </a:spcBef>
                        <a:spcAft>
                          <a:spcPts val="600"/>
                        </a:spcAft>
                      </a:pPr>
                      <a:r>
                        <a:rPr lang="en-GB" sz="1400" kern="100">
                          <a:effectLst/>
                        </a:rPr>
                        <a:t>500</a:t>
                      </a:r>
                      <a:endParaRPr lang="en-GB" sz="14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36000" marB="36000" anchor="ctr"/>
                </a:tc>
                <a:tc>
                  <a:txBody>
                    <a:bodyPr/>
                    <a:lstStyle/>
                    <a:p>
                      <a:pPr algn="ctr">
                        <a:lnSpc>
                          <a:spcPct val="100000"/>
                        </a:lnSpc>
                        <a:spcBef>
                          <a:spcPts val="600"/>
                        </a:spcBef>
                        <a:spcAft>
                          <a:spcPts val="600"/>
                        </a:spcAft>
                      </a:pPr>
                      <a:r>
                        <a:rPr lang="en-GB" sz="1400" kern="100">
                          <a:effectLst/>
                        </a:rPr>
                        <a:t>MW</a:t>
                      </a:r>
                      <a:endParaRPr lang="en-GB" sz="14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36000" marB="36000" anchor="ctr"/>
                </a:tc>
                <a:extLst>
                  <a:ext uri="{0D108BD9-81ED-4DB2-BD59-A6C34878D82A}">
                    <a16:rowId xmlns:a16="http://schemas.microsoft.com/office/drawing/2014/main" val="2294386244"/>
                  </a:ext>
                </a:extLst>
              </a:tr>
            </a:tbl>
          </a:graphicData>
        </a:graphic>
      </p:graphicFrame>
      <p:graphicFrame>
        <p:nvGraphicFramePr>
          <p:cNvPr id="8" name="Table 7">
            <a:extLst>
              <a:ext uri="{FF2B5EF4-FFF2-40B4-BE49-F238E27FC236}">
                <a16:creationId xmlns:a16="http://schemas.microsoft.com/office/drawing/2014/main" id="{F6C8D26E-2740-0B11-1B70-EFB4B2055B27}"/>
              </a:ext>
            </a:extLst>
          </p:cNvPr>
          <p:cNvGraphicFramePr>
            <a:graphicFrameLocks noGrp="1"/>
          </p:cNvGraphicFramePr>
          <p:nvPr>
            <p:extLst>
              <p:ext uri="{D42A27DB-BD31-4B8C-83A1-F6EECF244321}">
                <p14:modId xmlns:p14="http://schemas.microsoft.com/office/powerpoint/2010/main" val="3711909950"/>
              </p:ext>
            </p:extLst>
          </p:nvPr>
        </p:nvGraphicFramePr>
        <p:xfrm>
          <a:off x="6980010" y="4351797"/>
          <a:ext cx="5124896" cy="1600446"/>
        </p:xfrm>
        <a:graphic>
          <a:graphicData uri="http://schemas.openxmlformats.org/drawingml/2006/table">
            <a:tbl>
              <a:tblPr firstRow="1" firstCol="1" bandRow="1">
                <a:tableStyleId>{00A15C55-8517-42AA-B614-E9B94910E393}</a:tableStyleId>
              </a:tblPr>
              <a:tblGrid>
                <a:gridCol w="3059729">
                  <a:extLst>
                    <a:ext uri="{9D8B030D-6E8A-4147-A177-3AD203B41FA5}">
                      <a16:colId xmlns:a16="http://schemas.microsoft.com/office/drawing/2014/main" val="3449308064"/>
                    </a:ext>
                  </a:extLst>
                </a:gridCol>
                <a:gridCol w="2065167">
                  <a:extLst>
                    <a:ext uri="{9D8B030D-6E8A-4147-A177-3AD203B41FA5}">
                      <a16:colId xmlns:a16="http://schemas.microsoft.com/office/drawing/2014/main" val="1941738553"/>
                    </a:ext>
                  </a:extLst>
                </a:gridCol>
              </a:tblGrid>
              <a:tr h="458591">
                <a:tc gridSpan="2">
                  <a:txBody>
                    <a:bodyPr/>
                    <a:lstStyle/>
                    <a:p>
                      <a:pPr>
                        <a:lnSpc>
                          <a:spcPct val="115000"/>
                        </a:lnSpc>
                        <a:spcAft>
                          <a:spcPts val="800"/>
                        </a:spcAft>
                      </a:pPr>
                      <a:r>
                        <a:rPr lang="en-GB" sz="1400" kern="100">
                          <a:solidFill>
                            <a:schemeClr val="bg1"/>
                          </a:solidFill>
                          <a:effectLst/>
                          <a:latin typeface="Arial" panose="020B0604020202020204" pitchFamily="34" charset="0"/>
                          <a:ea typeface="SimHei" panose="02010609060101010101" pitchFamily="49" charset="-122"/>
                          <a:cs typeface="Times New Roman" panose="02020603050405020304" pitchFamily="18" charset="0"/>
                        </a:rPr>
                        <a:t>Inertia price data in FRCR 2025</a:t>
                      </a:r>
                    </a:p>
                  </a:txBody>
                  <a:tcPr marL="68580" marR="68580" marT="0" marB="0" anchor="ctr"/>
                </a:tc>
                <a:tc hMerge="1">
                  <a:txBody>
                    <a:bodyPr/>
                    <a:lstStyle/>
                    <a:p>
                      <a:endParaRPr lang="en-GB"/>
                    </a:p>
                  </a:txBody>
                  <a:tcPr/>
                </a:tc>
                <a:extLst>
                  <a:ext uri="{0D108BD9-81ED-4DB2-BD59-A6C34878D82A}">
                    <a16:rowId xmlns:a16="http://schemas.microsoft.com/office/drawing/2014/main" val="3911498363"/>
                  </a:ext>
                </a:extLst>
              </a:tr>
              <a:tr h="499525">
                <a:tc>
                  <a:txBody>
                    <a:bodyPr/>
                    <a:lstStyle/>
                    <a:p>
                      <a:pPr>
                        <a:lnSpc>
                          <a:spcPct val="115000"/>
                        </a:lnSpc>
                        <a:spcAft>
                          <a:spcPts val="800"/>
                        </a:spcAft>
                      </a:pPr>
                      <a:r>
                        <a:rPr lang="en-GB" sz="1400" kern="100">
                          <a:effectLst/>
                        </a:rPr>
                        <a:t>Typical CCGT offer price</a:t>
                      </a:r>
                      <a:endParaRPr lang="en-GB" sz="1400" kern="100">
                        <a:solidFill>
                          <a:srgbClr val="BF00BF"/>
                        </a:solidFill>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1400" kern="100">
                          <a:effectLst/>
                        </a:rPr>
                        <a:t>£112.50</a:t>
                      </a:r>
                      <a:endParaRPr lang="en-GB" sz="1400" kern="100">
                        <a:solidFill>
                          <a:srgbClr val="BF00BF"/>
                        </a:solidFill>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120191668"/>
                  </a:ext>
                </a:extLst>
              </a:tr>
              <a:tr h="642330">
                <a:tc>
                  <a:txBody>
                    <a:bodyPr/>
                    <a:lstStyle/>
                    <a:p>
                      <a:pPr>
                        <a:lnSpc>
                          <a:spcPct val="115000"/>
                        </a:lnSpc>
                        <a:spcAft>
                          <a:spcPts val="800"/>
                        </a:spcAft>
                      </a:pPr>
                      <a:r>
                        <a:rPr lang="en-GB" sz="1400" kern="100">
                          <a:effectLst/>
                        </a:rPr>
                        <a:t>Typical bid (reposition) price</a:t>
                      </a:r>
                      <a:endParaRPr lang="en-GB" sz="1400" kern="100">
                        <a:solidFill>
                          <a:srgbClr val="BF00BF"/>
                        </a:solidFill>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n-GB" sz="1400" kern="100">
                          <a:effectLst/>
                        </a:rPr>
                        <a:t>£42.50</a:t>
                      </a:r>
                      <a:endParaRPr lang="en-GB" sz="1400" kern="100">
                        <a:solidFill>
                          <a:srgbClr val="BF00BF"/>
                        </a:solidFill>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18204509"/>
                  </a:ext>
                </a:extLst>
              </a:tr>
            </a:tbl>
          </a:graphicData>
        </a:graphic>
      </p:graphicFrame>
      <p:sp>
        <p:nvSpPr>
          <p:cNvPr id="10" name="TextBox 9">
            <a:extLst>
              <a:ext uri="{FF2B5EF4-FFF2-40B4-BE49-F238E27FC236}">
                <a16:creationId xmlns:a16="http://schemas.microsoft.com/office/drawing/2014/main" id="{EC75FBF8-32CC-9323-1ACE-A9082EC30D98}"/>
              </a:ext>
            </a:extLst>
          </p:cNvPr>
          <p:cNvSpPr txBox="1"/>
          <p:nvPr/>
        </p:nvSpPr>
        <p:spPr>
          <a:xfrm>
            <a:off x="549450" y="5037454"/>
            <a:ext cx="6430560" cy="1477328"/>
          </a:xfrm>
          <a:prstGeom prst="rect">
            <a:avLst/>
          </a:prstGeom>
          <a:noFill/>
        </p:spPr>
        <p:txBody>
          <a:bodyPr wrap="square">
            <a:spAutoFit/>
          </a:bodyPr>
          <a:lstStyle/>
          <a:p>
            <a:pPr>
              <a:spcAft>
                <a:spcPts val="600"/>
              </a:spcAft>
              <a:tabLst>
                <a:tab pos="228600" algn="l"/>
                <a:tab pos="457200" algn="l"/>
              </a:tabLst>
            </a:pPr>
            <a:r>
              <a:rPr lang="en-GB" sz="1400" b="1">
                <a:solidFill>
                  <a:srgbClr val="000000"/>
                </a:solidFill>
                <a:effectLst/>
                <a:latin typeface="Poppins" panose="00000500000000000000" pitchFamily="2" charset="0"/>
                <a:ea typeface="Arial" panose="020B0604020202020204" pitchFamily="34" charset="0"/>
                <a:cs typeface="Times New Roman" panose="02020603050405020304" pitchFamily="18" charset="0"/>
              </a:rPr>
              <a:t>Example</a:t>
            </a:r>
          </a:p>
          <a:p>
            <a:pPr>
              <a:spcAft>
                <a:spcPts val="600"/>
              </a:spcAft>
              <a:tabLst>
                <a:tab pos="228600" algn="l"/>
                <a:tab pos="457200" algn="l"/>
              </a:tabLst>
            </a:pPr>
            <a:r>
              <a:rPr lang="en-GB" sz="1400" b="1">
                <a:solidFill>
                  <a:srgbClr val="000000"/>
                </a:solidFill>
                <a:effectLst/>
                <a:latin typeface="Poppins" panose="00000500000000000000" pitchFamily="2" charset="0"/>
                <a:ea typeface="Arial" panose="020B0604020202020204" pitchFamily="34" charset="0"/>
                <a:cs typeface="Times New Roman" panose="02020603050405020304" pitchFamily="18" charset="0"/>
              </a:rPr>
              <a:t>Additional inertia required</a:t>
            </a:r>
            <a:r>
              <a:rPr lang="en-GB" sz="1400">
                <a:solidFill>
                  <a:srgbClr val="000000"/>
                </a:solidFill>
                <a:effectLst/>
                <a:latin typeface="Poppins" panose="00000500000000000000" pitchFamily="2" charset="0"/>
                <a:ea typeface="Arial" panose="020B0604020202020204" pitchFamily="34" charset="0"/>
                <a:cs typeface="Times New Roman" panose="02020603050405020304" pitchFamily="18" charset="0"/>
              </a:rPr>
              <a:t>: 8 GVA.s </a:t>
            </a:r>
          </a:p>
          <a:p>
            <a:pPr>
              <a:spcAft>
                <a:spcPts val="600"/>
              </a:spcAft>
              <a:tabLst>
                <a:tab pos="228600" algn="l"/>
                <a:tab pos="457200" algn="l"/>
              </a:tabLst>
            </a:pPr>
            <a:r>
              <a:rPr lang="en-GB" sz="1400" b="1">
                <a:solidFill>
                  <a:srgbClr val="000000"/>
                </a:solidFill>
                <a:effectLst/>
                <a:latin typeface="Poppins" panose="00000500000000000000" pitchFamily="2" charset="0"/>
                <a:ea typeface="Arial" panose="020B0604020202020204" pitchFamily="34" charset="0"/>
                <a:cs typeface="Times New Roman" panose="02020603050405020304" pitchFamily="18" charset="0"/>
              </a:rPr>
              <a:t>Number of typical units required</a:t>
            </a:r>
            <a:r>
              <a:rPr lang="en-GB" sz="1400">
                <a:solidFill>
                  <a:srgbClr val="000000"/>
                </a:solidFill>
                <a:effectLst/>
                <a:latin typeface="Poppins" panose="00000500000000000000" pitchFamily="2" charset="0"/>
                <a:ea typeface="Arial" panose="020B0604020202020204" pitchFamily="34" charset="0"/>
                <a:cs typeface="Times New Roman" panose="02020603050405020304" pitchFamily="18" charset="0"/>
              </a:rPr>
              <a:t>: ceiling (8 GVAs / 3 GVAs) = 3 units</a:t>
            </a:r>
          </a:p>
          <a:p>
            <a:pPr>
              <a:spcAft>
                <a:spcPts val="600"/>
              </a:spcAft>
              <a:tabLst>
                <a:tab pos="228600" algn="l"/>
                <a:tab pos="457200" algn="l"/>
              </a:tabLst>
            </a:pPr>
            <a:r>
              <a:rPr lang="en-GB" sz="1400" b="1">
                <a:solidFill>
                  <a:srgbClr val="000000"/>
                </a:solidFill>
                <a:effectLst/>
                <a:latin typeface="Poppins" panose="00000500000000000000" pitchFamily="2" charset="0"/>
                <a:ea typeface="Arial" panose="020B0604020202020204" pitchFamily="34" charset="0"/>
                <a:cs typeface="Times New Roman" panose="02020603050405020304" pitchFamily="18" charset="0"/>
              </a:rPr>
              <a:t>Energy needs to be repositioned</a:t>
            </a:r>
            <a:r>
              <a:rPr lang="en-GB" sz="1400">
                <a:solidFill>
                  <a:srgbClr val="000000"/>
                </a:solidFill>
                <a:effectLst/>
                <a:latin typeface="Poppins" panose="00000500000000000000" pitchFamily="2" charset="0"/>
                <a:ea typeface="Arial" panose="020B0604020202020204" pitchFamily="34" charset="0"/>
                <a:cs typeface="Times New Roman" panose="02020603050405020304" pitchFamily="18" charset="0"/>
              </a:rPr>
              <a:t>: 250 MW * 3 unit = 750 MW</a:t>
            </a:r>
          </a:p>
          <a:p>
            <a:pPr>
              <a:spcAft>
                <a:spcPts val="600"/>
              </a:spcAft>
              <a:tabLst>
                <a:tab pos="228600" algn="l"/>
                <a:tab pos="457200" algn="l"/>
              </a:tabLst>
            </a:pPr>
            <a:r>
              <a:rPr lang="en-GB" sz="1400" b="1">
                <a:solidFill>
                  <a:srgbClr val="000000"/>
                </a:solidFill>
                <a:effectLst/>
                <a:latin typeface="Poppins" panose="00000500000000000000" pitchFamily="2" charset="0"/>
                <a:ea typeface="Arial" panose="020B0604020202020204" pitchFamily="34" charset="0"/>
                <a:cs typeface="Times New Roman" panose="02020603050405020304" pitchFamily="18" charset="0"/>
              </a:rPr>
              <a:t>Cost per SP</a:t>
            </a:r>
            <a:r>
              <a:rPr lang="en-GB" sz="1400">
                <a:solidFill>
                  <a:srgbClr val="000000"/>
                </a:solidFill>
                <a:effectLst/>
                <a:latin typeface="Poppins" panose="00000500000000000000" pitchFamily="2" charset="0"/>
                <a:ea typeface="Arial" panose="020B0604020202020204" pitchFamily="34" charset="0"/>
                <a:cs typeface="Times New Roman" panose="02020603050405020304" pitchFamily="18" charset="0"/>
              </a:rPr>
              <a:t>: 750 MW * (112.5 – 42.5)£/MWh * 0.5 h = £26,250</a:t>
            </a:r>
          </a:p>
        </p:txBody>
      </p:sp>
    </p:spTree>
    <p:extLst>
      <p:ext uri="{BB962C8B-B14F-4D97-AF65-F5344CB8AC3E}">
        <p14:creationId xmlns:p14="http://schemas.microsoft.com/office/powerpoint/2010/main" val="1236311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a:extLst>
              <a:ext uri="{FF2B5EF4-FFF2-40B4-BE49-F238E27FC236}">
                <a16:creationId xmlns:a16="http://schemas.microsoft.com/office/drawing/2014/main" id="{E0C19120-AEFF-EE89-A6C0-BBF044141686}"/>
              </a:ext>
            </a:extLst>
          </p:cNvPr>
          <p:cNvSpPr txBox="1">
            <a:spLocks/>
          </p:cNvSpPr>
          <p:nvPr/>
        </p:nvSpPr>
        <p:spPr>
          <a:xfrm>
            <a:off x="637273" y="430823"/>
            <a:ext cx="10515600" cy="9551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Data Source &amp; Assumptions</a:t>
            </a: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sp>
        <p:nvSpPr>
          <p:cNvPr id="3" name="Flowchart: Data 2">
            <a:extLst>
              <a:ext uri="{FF2B5EF4-FFF2-40B4-BE49-F238E27FC236}">
                <a16:creationId xmlns:a16="http://schemas.microsoft.com/office/drawing/2014/main" id="{8DEA6625-97C4-5BAA-4D93-35C53DC517D1}"/>
              </a:ext>
            </a:extLst>
          </p:cNvPr>
          <p:cNvSpPr/>
          <p:nvPr/>
        </p:nvSpPr>
        <p:spPr>
          <a:xfrm>
            <a:off x="2768318" y="1238712"/>
            <a:ext cx="1445849" cy="446673"/>
          </a:xfrm>
          <a:prstGeom prst="flowChartInputOutpu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a:t>Pre-fault</a:t>
            </a:r>
          </a:p>
          <a:p>
            <a:pPr algn="ctr"/>
            <a:r>
              <a:rPr lang="en-GB" sz="800" b="1"/>
              <a:t>Response, </a:t>
            </a:r>
            <a:r>
              <a:rPr lang="en-GB" sz="800" b="1" err="1"/>
              <a:t>sFFR</a:t>
            </a:r>
            <a:r>
              <a:rPr lang="en-GB" sz="800" b="1"/>
              <a:t>, LFSM-O</a:t>
            </a:r>
          </a:p>
        </p:txBody>
      </p:sp>
      <p:sp>
        <p:nvSpPr>
          <p:cNvPr id="4" name="Content Placeholder 2">
            <a:extLst>
              <a:ext uri="{FF2B5EF4-FFF2-40B4-BE49-F238E27FC236}">
                <a16:creationId xmlns:a16="http://schemas.microsoft.com/office/drawing/2014/main" id="{DC1435BA-C0A7-4D24-1E97-FB517D0E390D}"/>
              </a:ext>
            </a:extLst>
          </p:cNvPr>
          <p:cNvSpPr txBox="1">
            <a:spLocks/>
          </p:cNvSpPr>
          <p:nvPr/>
        </p:nvSpPr>
        <p:spPr>
          <a:xfrm>
            <a:off x="637273" y="1288183"/>
            <a:ext cx="2334526" cy="402890"/>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6. System Condition –</a:t>
            </a:r>
          </a:p>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  </a:t>
            </a:r>
          </a:p>
        </p:txBody>
      </p:sp>
      <p:sp>
        <p:nvSpPr>
          <p:cNvPr id="2" name="Content Placeholder 2">
            <a:extLst>
              <a:ext uri="{FF2B5EF4-FFF2-40B4-BE49-F238E27FC236}">
                <a16:creationId xmlns:a16="http://schemas.microsoft.com/office/drawing/2014/main" id="{1087CC5A-BB9B-F697-79B9-F1C96FA6E73B}"/>
              </a:ext>
            </a:extLst>
          </p:cNvPr>
          <p:cNvSpPr txBox="1">
            <a:spLocks/>
          </p:cNvSpPr>
          <p:nvPr/>
        </p:nvSpPr>
        <p:spPr>
          <a:xfrm>
            <a:off x="637273" y="1677166"/>
            <a:ext cx="5690570" cy="2174415"/>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fontAlgn="base">
              <a:lnSpc>
                <a:spcPct val="105000"/>
              </a:lnSpc>
              <a:spcBef>
                <a:spcPts val="600"/>
              </a:spcBef>
              <a:buNone/>
              <a:defRPr/>
            </a:pPr>
            <a:r>
              <a:rPr lang="en-GB" sz="1800" b="1">
                <a:cs typeface="Arial" panose="020B0604020202020204" pitchFamily="34" charset="0"/>
              </a:rPr>
              <a:t>Pre-fault response: </a:t>
            </a:r>
          </a:p>
          <a:p>
            <a:pPr marL="36000" indent="0" fontAlgn="base">
              <a:lnSpc>
                <a:spcPct val="105000"/>
              </a:lnSpc>
              <a:spcBef>
                <a:spcPts val="600"/>
              </a:spcBef>
              <a:buNone/>
              <a:defRPr/>
            </a:pPr>
            <a:r>
              <a:rPr lang="en-GB" sz="1400">
                <a:cs typeface="Arial" panose="020B0604020202020204" pitchFamily="34" charset="0"/>
              </a:rPr>
              <a:t>Response services hold to manage frequency within operational range (49.8 Hz – 50.2 Hz) </a:t>
            </a:r>
          </a:p>
          <a:p>
            <a:pPr marL="378900" indent="-342900" fontAlgn="base">
              <a:lnSpc>
                <a:spcPct val="105000"/>
              </a:lnSpc>
              <a:spcBef>
                <a:spcPts val="600"/>
              </a:spcBef>
              <a:defRPr/>
            </a:pPr>
            <a:r>
              <a:rPr lang="en-GB" sz="1400">
                <a:cs typeface="Arial" panose="020B0604020202020204" pitchFamily="34" charset="0"/>
              </a:rPr>
              <a:t>Dynamic Regulation (DR) and Dynamic Moderation (DM) </a:t>
            </a:r>
            <a:r>
              <a:rPr lang="en-GB" sz="1400" kern="100">
                <a:ea typeface="SimHei" panose="02010609060101010101" pitchFamily="49" charset="-122"/>
                <a:cs typeface="Times New Roman" panose="02020603050405020304" pitchFamily="18" charset="0"/>
              </a:rPr>
              <a:t>volumes are considered static for FRCR analysis.</a:t>
            </a:r>
            <a:endParaRPr lang="en-GB" sz="1400">
              <a:cs typeface="Arial" panose="020B0604020202020204" pitchFamily="34" charset="0"/>
            </a:endParaRPr>
          </a:p>
          <a:p>
            <a:pPr marL="378900" indent="-342900" fontAlgn="base">
              <a:lnSpc>
                <a:spcPct val="105000"/>
              </a:lnSpc>
              <a:spcBef>
                <a:spcPts val="600"/>
              </a:spcBef>
              <a:defRPr/>
            </a:pPr>
            <a:r>
              <a:rPr lang="en-GB" sz="1400" kern="100">
                <a:effectLst/>
                <a:ea typeface="SimHei" panose="02010609060101010101" pitchFamily="49" charset="-122"/>
                <a:cs typeface="Times New Roman" panose="02020603050405020304" pitchFamily="18" charset="0"/>
              </a:rPr>
              <a:t>Market supply is approx. 50% over the requirement over the past 12 months</a:t>
            </a:r>
            <a:r>
              <a:rPr lang="en-GB" sz="1400" kern="100">
                <a:ea typeface="SimHei" panose="02010609060101010101" pitchFamily="49" charset="-122"/>
                <a:cs typeface="Times New Roman" panose="02020603050405020304" pitchFamily="18" charset="0"/>
              </a:rPr>
              <a:t> with </a:t>
            </a:r>
            <a:r>
              <a:rPr lang="en-GB" sz="1400" kern="100">
                <a:effectLst/>
                <a:ea typeface="SimHei" panose="02010609060101010101" pitchFamily="49" charset="-122"/>
                <a:cs typeface="Times New Roman" panose="02020603050405020304" pitchFamily="18" charset="0"/>
              </a:rPr>
              <a:t>potential growth available from the BESS market.</a:t>
            </a:r>
          </a:p>
          <a:p>
            <a:pPr marL="378900" indent="-342900" fontAlgn="base">
              <a:lnSpc>
                <a:spcPct val="105000"/>
              </a:lnSpc>
              <a:spcBef>
                <a:spcPts val="600"/>
              </a:spcBef>
              <a:defRPr/>
            </a:pPr>
            <a:r>
              <a:rPr lang="en-GB" sz="1400">
                <a:cs typeface="Arial" panose="020B0604020202020204" pitchFamily="34" charset="0"/>
              </a:rPr>
              <a:t>New Pre-fault modelling is under review. Updated requirement will be communicate to the market</a:t>
            </a:r>
            <a:endParaRPr lang="en-GB" sz="1400" kern="100">
              <a:effectLst/>
              <a:ea typeface="SimHei" panose="02010609060101010101" pitchFamily="49" charset="-122"/>
              <a:cs typeface="Times New Roman" panose="02020603050405020304" pitchFamily="18" charset="0"/>
            </a:endParaRPr>
          </a:p>
          <a:p>
            <a:pPr marL="378900" indent="-342900" fontAlgn="base">
              <a:lnSpc>
                <a:spcPct val="105000"/>
              </a:lnSpc>
              <a:spcBef>
                <a:spcPts val="600"/>
              </a:spcBef>
              <a:defRPr/>
            </a:pPr>
            <a:endParaRPr lang="en-GB" sz="1200">
              <a:highlight>
                <a:srgbClr val="FFFF00"/>
              </a:highlight>
              <a:cs typeface="Arial" panose="020B0604020202020204" pitchFamily="34" charset="0"/>
            </a:endParaRPr>
          </a:p>
        </p:txBody>
      </p:sp>
      <p:graphicFrame>
        <p:nvGraphicFramePr>
          <p:cNvPr id="6" name="Table 5">
            <a:extLst>
              <a:ext uri="{FF2B5EF4-FFF2-40B4-BE49-F238E27FC236}">
                <a16:creationId xmlns:a16="http://schemas.microsoft.com/office/drawing/2014/main" id="{845CBF2B-9E74-567D-0464-6976CB22D209}"/>
              </a:ext>
            </a:extLst>
          </p:cNvPr>
          <p:cNvGraphicFramePr>
            <a:graphicFrameLocks noGrp="1"/>
          </p:cNvGraphicFramePr>
          <p:nvPr>
            <p:extLst>
              <p:ext uri="{D42A27DB-BD31-4B8C-83A1-F6EECF244321}">
                <p14:modId xmlns:p14="http://schemas.microsoft.com/office/powerpoint/2010/main" val="1444246318"/>
              </p:ext>
            </p:extLst>
          </p:nvPr>
        </p:nvGraphicFramePr>
        <p:xfrm>
          <a:off x="1507787" y="4529022"/>
          <a:ext cx="3644225" cy="598014"/>
        </p:xfrm>
        <a:graphic>
          <a:graphicData uri="http://schemas.openxmlformats.org/drawingml/2006/table">
            <a:tbl>
              <a:tblPr>
                <a:tableStyleId>{9DCAF9ED-07DC-4A11-8D7F-57B35C25682E}</a:tableStyleId>
              </a:tblPr>
              <a:tblGrid>
                <a:gridCol w="1823575">
                  <a:extLst>
                    <a:ext uri="{9D8B030D-6E8A-4147-A177-3AD203B41FA5}">
                      <a16:colId xmlns:a16="http://schemas.microsoft.com/office/drawing/2014/main" val="444399122"/>
                    </a:ext>
                  </a:extLst>
                </a:gridCol>
                <a:gridCol w="910325">
                  <a:extLst>
                    <a:ext uri="{9D8B030D-6E8A-4147-A177-3AD203B41FA5}">
                      <a16:colId xmlns:a16="http://schemas.microsoft.com/office/drawing/2014/main" val="4263258809"/>
                    </a:ext>
                  </a:extLst>
                </a:gridCol>
                <a:gridCol w="910325">
                  <a:extLst>
                    <a:ext uri="{9D8B030D-6E8A-4147-A177-3AD203B41FA5}">
                      <a16:colId xmlns:a16="http://schemas.microsoft.com/office/drawing/2014/main" val="604489274"/>
                    </a:ext>
                  </a:extLst>
                </a:gridCol>
              </a:tblGrid>
              <a:tr h="337547">
                <a:tc>
                  <a:txBody>
                    <a:bodyPr/>
                    <a:lstStyle/>
                    <a:p>
                      <a:pPr algn="ctr" fontAlgn="b"/>
                      <a:r>
                        <a:rPr lang="en-GB" sz="1400" b="1" u="none" strike="noStrike">
                          <a:solidFill>
                            <a:schemeClr val="bg1"/>
                          </a:solidFill>
                          <a:effectLst/>
                        </a:rPr>
                        <a:t>Service</a:t>
                      </a:r>
                      <a:endParaRPr lang="en-GB" sz="1400" b="1" i="0" u="none" strike="noStrike">
                        <a:solidFill>
                          <a:schemeClr val="bg1"/>
                        </a:solidFill>
                        <a:effectLst/>
                        <a:latin typeface="Calibri" panose="020F0502020204030204" pitchFamily="34" charset="0"/>
                      </a:endParaRPr>
                    </a:p>
                  </a:txBody>
                  <a:tcPr marL="4763" marR="4763" marT="476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0C0"/>
                    </a:solidFill>
                  </a:tcPr>
                </a:tc>
                <a:tc>
                  <a:txBody>
                    <a:bodyPr/>
                    <a:lstStyle/>
                    <a:p>
                      <a:pPr algn="ctr" fontAlgn="b"/>
                      <a:r>
                        <a:rPr lang="en-GB" sz="1400" b="1" u="none" strike="noStrike">
                          <a:solidFill>
                            <a:schemeClr val="bg1"/>
                          </a:solidFill>
                          <a:effectLst/>
                        </a:rPr>
                        <a:t>DM</a:t>
                      </a:r>
                      <a:endParaRPr lang="en-GB" sz="1400" b="1" i="0" u="none" strike="noStrike">
                        <a:solidFill>
                          <a:schemeClr val="bg1"/>
                        </a:solidFill>
                        <a:effectLst/>
                        <a:latin typeface="Calibri" panose="020F0502020204030204" pitchFamily="34" charset="0"/>
                      </a:endParaRPr>
                    </a:p>
                  </a:txBody>
                  <a:tcPr marL="4763" marR="4763" marT="476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0C0"/>
                    </a:solidFill>
                  </a:tcPr>
                </a:tc>
                <a:tc>
                  <a:txBody>
                    <a:bodyPr/>
                    <a:lstStyle/>
                    <a:p>
                      <a:pPr algn="ctr" fontAlgn="b"/>
                      <a:r>
                        <a:rPr lang="en-GB" sz="1400" b="1" u="none" strike="noStrike">
                          <a:solidFill>
                            <a:schemeClr val="bg1"/>
                          </a:solidFill>
                          <a:effectLst/>
                        </a:rPr>
                        <a:t>DR</a:t>
                      </a:r>
                      <a:endParaRPr lang="en-GB" sz="1400" b="1" i="0" u="none" strike="noStrike">
                        <a:solidFill>
                          <a:schemeClr val="bg1"/>
                        </a:solidFill>
                        <a:effectLst/>
                        <a:latin typeface="Calibri" panose="020F0502020204030204" pitchFamily="34" charset="0"/>
                      </a:endParaRPr>
                    </a:p>
                  </a:txBody>
                  <a:tcPr marL="4763" marR="4763" marT="476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768780199"/>
                  </a:ext>
                </a:extLst>
              </a:tr>
              <a:tr h="260467">
                <a:tc>
                  <a:txBody>
                    <a:bodyPr/>
                    <a:lstStyle/>
                    <a:p>
                      <a:pPr algn="ctr" fontAlgn="b"/>
                      <a:r>
                        <a:rPr lang="en-US" altLang="zh-CN" sz="1400" b="0" u="none" strike="noStrike" kern="1200">
                          <a:solidFill>
                            <a:schemeClr val="bg1"/>
                          </a:solidFill>
                          <a:effectLst/>
                        </a:rPr>
                        <a:t>Volume</a:t>
                      </a:r>
                      <a:endParaRPr lang="en-GB" sz="1400" b="0" u="none" strike="noStrike" kern="1200">
                        <a:solidFill>
                          <a:schemeClr val="bg1"/>
                        </a:solidFill>
                        <a:effectLst/>
                        <a:latin typeface="+mn-lt"/>
                        <a:ea typeface="+mn-ea"/>
                        <a:cs typeface="+mn-cs"/>
                      </a:endParaRPr>
                    </a:p>
                  </a:txBody>
                  <a:tcPr marL="4763" marR="4763" marT="476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0C0"/>
                    </a:solidFill>
                  </a:tcPr>
                </a:tc>
                <a:tc>
                  <a:txBody>
                    <a:bodyPr/>
                    <a:lstStyle/>
                    <a:p>
                      <a:pPr algn="ctr" fontAlgn="b"/>
                      <a:r>
                        <a:rPr lang="en-GB" sz="1400" b="0" u="none" strike="noStrike" kern="1200">
                          <a:solidFill>
                            <a:schemeClr val="tx1"/>
                          </a:solidFill>
                          <a:effectLst/>
                        </a:rPr>
                        <a:t>170 MW</a:t>
                      </a:r>
                      <a:endParaRPr lang="en-GB" sz="1400" b="0" u="none" strike="noStrike" kern="1200">
                        <a:solidFill>
                          <a:schemeClr val="tx1"/>
                        </a:solidFill>
                        <a:effectLst/>
                        <a:latin typeface="+mn-lt"/>
                        <a:ea typeface="+mn-ea"/>
                        <a:cs typeface="+mn-cs"/>
                      </a:endParaRPr>
                    </a:p>
                  </a:txBody>
                  <a:tcPr marL="4763" marR="4763" marT="476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10000"/>
                        <a:lumOff val="90000"/>
                      </a:schemeClr>
                    </a:solidFill>
                  </a:tcPr>
                </a:tc>
                <a:tc>
                  <a:txBody>
                    <a:bodyPr/>
                    <a:lstStyle/>
                    <a:p>
                      <a:pPr algn="ctr" fontAlgn="b"/>
                      <a:r>
                        <a:rPr lang="en-GB" sz="1400" b="0" u="none" strike="noStrike" kern="1200">
                          <a:solidFill>
                            <a:schemeClr val="tx1"/>
                          </a:solidFill>
                          <a:effectLst/>
                        </a:rPr>
                        <a:t>330 MW</a:t>
                      </a:r>
                      <a:endParaRPr lang="en-GB" sz="1400" b="0" u="none" strike="noStrike" kern="1200">
                        <a:solidFill>
                          <a:schemeClr val="tx1"/>
                        </a:solidFill>
                        <a:effectLst/>
                        <a:latin typeface="+mn-lt"/>
                        <a:ea typeface="+mn-ea"/>
                        <a:cs typeface="+mn-cs"/>
                      </a:endParaRPr>
                    </a:p>
                  </a:txBody>
                  <a:tcPr marL="4763" marR="4763" marT="476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10000"/>
                        <a:lumOff val="90000"/>
                      </a:schemeClr>
                    </a:solidFill>
                  </a:tcPr>
                </a:tc>
                <a:extLst>
                  <a:ext uri="{0D108BD9-81ED-4DB2-BD59-A6C34878D82A}">
                    <a16:rowId xmlns:a16="http://schemas.microsoft.com/office/drawing/2014/main" val="2248513712"/>
                  </a:ext>
                </a:extLst>
              </a:tr>
            </a:tbl>
          </a:graphicData>
        </a:graphic>
      </p:graphicFrame>
      <p:sp>
        <p:nvSpPr>
          <p:cNvPr id="10" name="TextBox 9">
            <a:extLst>
              <a:ext uri="{FF2B5EF4-FFF2-40B4-BE49-F238E27FC236}">
                <a16:creationId xmlns:a16="http://schemas.microsoft.com/office/drawing/2014/main" id="{1860135E-0226-7C5E-B790-FED831846B4A}"/>
              </a:ext>
            </a:extLst>
          </p:cNvPr>
          <p:cNvSpPr txBox="1"/>
          <p:nvPr/>
        </p:nvSpPr>
        <p:spPr>
          <a:xfrm>
            <a:off x="6610056" y="1758440"/>
            <a:ext cx="4521200" cy="1952714"/>
          </a:xfrm>
          <a:prstGeom prst="rect">
            <a:avLst/>
          </a:prstGeom>
          <a:noFill/>
        </p:spPr>
        <p:txBody>
          <a:bodyPr wrap="square">
            <a:spAutoFit/>
          </a:bodyPr>
          <a:lstStyle/>
          <a:p>
            <a:pPr marL="36000" indent="0" fontAlgn="base">
              <a:lnSpc>
                <a:spcPct val="105000"/>
              </a:lnSpc>
              <a:spcBef>
                <a:spcPts val="600"/>
              </a:spcBef>
              <a:buNone/>
              <a:defRPr/>
            </a:pPr>
            <a:r>
              <a:rPr lang="en-GB" b="1">
                <a:cs typeface="Arial" panose="020B0604020202020204" pitchFamily="34" charset="0"/>
              </a:rPr>
              <a:t>Static Firm Frequency Response (</a:t>
            </a:r>
            <a:r>
              <a:rPr lang="en-GB" b="1" err="1">
                <a:cs typeface="Arial" panose="020B0604020202020204" pitchFamily="34" charset="0"/>
              </a:rPr>
              <a:t>sFFR</a:t>
            </a:r>
            <a:r>
              <a:rPr lang="en-GB" b="1">
                <a:cs typeface="Arial" panose="020B0604020202020204" pitchFamily="34" charset="0"/>
              </a:rPr>
              <a:t>) </a:t>
            </a:r>
          </a:p>
          <a:p>
            <a:pPr marL="321750" indent="-285750" fontAlgn="base">
              <a:lnSpc>
                <a:spcPct val="105000"/>
              </a:lnSpc>
              <a:spcBef>
                <a:spcPts val="600"/>
              </a:spcBef>
              <a:buFont typeface="Arial" panose="020B0604020202020204" pitchFamily="34" charset="0"/>
              <a:buChar char="•"/>
              <a:defRPr/>
            </a:pPr>
            <a:r>
              <a:rPr lang="en-GB" sz="1400">
                <a:cs typeface="Arial" panose="020B0604020202020204" pitchFamily="34" charset="0"/>
              </a:rPr>
              <a:t>Delivery within 30s after 49.7Hz for a 30 min block. </a:t>
            </a:r>
          </a:p>
          <a:p>
            <a:pPr marL="321750" indent="-285750" fontAlgn="base">
              <a:lnSpc>
                <a:spcPct val="105000"/>
              </a:lnSpc>
              <a:spcBef>
                <a:spcPts val="600"/>
              </a:spcBef>
              <a:buFont typeface="Arial" panose="020B0604020202020204" pitchFamily="34" charset="0"/>
              <a:buChar char="•"/>
              <a:defRPr/>
            </a:pPr>
            <a:r>
              <a:rPr lang="en-GB" sz="1400">
                <a:cs typeface="Arial" panose="020B0604020202020204" pitchFamily="34" charset="0"/>
              </a:rPr>
              <a:t>FRCR2025 therefore the proposal is to use the long run average daily cleared </a:t>
            </a:r>
            <a:r>
              <a:rPr lang="en-GB" sz="1400" err="1">
                <a:cs typeface="Arial" panose="020B0604020202020204" pitchFamily="34" charset="0"/>
              </a:rPr>
              <a:t>sFFR</a:t>
            </a:r>
            <a:r>
              <a:rPr lang="en-GB" sz="1400">
                <a:cs typeface="Arial" panose="020B0604020202020204" pitchFamily="34" charset="0"/>
              </a:rPr>
              <a:t> volumes as in the table below.</a:t>
            </a:r>
            <a:endParaRPr lang="en-GB" sz="1400" b="1">
              <a:cs typeface="Arial" panose="020B0604020202020204" pitchFamily="34" charset="0"/>
            </a:endParaRPr>
          </a:p>
        </p:txBody>
      </p:sp>
      <p:sp>
        <p:nvSpPr>
          <p:cNvPr id="11" name="TextBox 10">
            <a:extLst>
              <a:ext uri="{FF2B5EF4-FFF2-40B4-BE49-F238E27FC236}">
                <a16:creationId xmlns:a16="http://schemas.microsoft.com/office/drawing/2014/main" id="{AE7ED051-3A8F-5282-8B17-2F0E6CDD0B3C}"/>
              </a:ext>
            </a:extLst>
          </p:cNvPr>
          <p:cNvSpPr txBox="1"/>
          <p:nvPr/>
        </p:nvSpPr>
        <p:spPr>
          <a:xfrm>
            <a:off x="637273" y="5275612"/>
            <a:ext cx="9811940" cy="1512594"/>
          </a:xfrm>
          <a:prstGeom prst="rect">
            <a:avLst/>
          </a:prstGeom>
          <a:noFill/>
        </p:spPr>
        <p:txBody>
          <a:bodyPr wrap="square">
            <a:spAutoFit/>
          </a:bodyPr>
          <a:lstStyle/>
          <a:p>
            <a:pPr marL="36000" indent="0" fontAlgn="base">
              <a:lnSpc>
                <a:spcPct val="105000"/>
              </a:lnSpc>
              <a:spcBef>
                <a:spcPts val="600"/>
              </a:spcBef>
              <a:buNone/>
              <a:defRPr/>
            </a:pPr>
            <a:r>
              <a:rPr lang="en-GB" b="1">
                <a:cs typeface="Arial" panose="020B0604020202020204" pitchFamily="34" charset="0"/>
              </a:rPr>
              <a:t>Limited Frequency Sensitivity Mode – Over frequency (LFSM - O)</a:t>
            </a:r>
          </a:p>
          <a:p>
            <a:pPr marL="321750" indent="-285750" fontAlgn="base">
              <a:lnSpc>
                <a:spcPct val="105000"/>
              </a:lnSpc>
              <a:spcBef>
                <a:spcPts val="600"/>
              </a:spcBef>
              <a:buFont typeface="Arial" panose="020B0604020202020204" pitchFamily="34" charset="0"/>
              <a:buChar char="•"/>
              <a:defRPr/>
            </a:pPr>
            <a:r>
              <a:rPr lang="en-GB" sz="1400">
                <a:cs typeface="Arial" panose="020B0604020202020204" pitchFamily="34" charset="0"/>
              </a:rPr>
              <a:t>The LFSM-O is included in this year’s model as a droop response when frequency is over 50.4 Hz.</a:t>
            </a:r>
          </a:p>
          <a:p>
            <a:pPr marL="321750" indent="-285750" fontAlgn="base">
              <a:lnSpc>
                <a:spcPct val="105000"/>
              </a:lnSpc>
              <a:spcBef>
                <a:spcPts val="600"/>
              </a:spcBef>
              <a:buFont typeface="Arial" panose="020B0604020202020204" pitchFamily="34" charset="0"/>
              <a:buChar char="•"/>
              <a:defRPr/>
            </a:pPr>
            <a:r>
              <a:rPr lang="en-GB" sz="1400">
                <a:cs typeface="Arial" panose="020B0604020202020204" pitchFamily="34" charset="0"/>
              </a:rPr>
              <a:t>The volume of LFSM-O is modelled as 2% of the total generation at each Settlement period, delivered between 50.4 and 50.5 Hz</a:t>
            </a:r>
          </a:p>
          <a:p>
            <a:pPr marL="378900" indent="-342900" fontAlgn="base">
              <a:lnSpc>
                <a:spcPct val="105000"/>
              </a:lnSpc>
              <a:spcBef>
                <a:spcPts val="600"/>
              </a:spcBef>
              <a:buFont typeface="Arial" panose="020B0604020202020204" pitchFamily="34" charset="0"/>
              <a:buChar char="•"/>
              <a:defRPr/>
            </a:pPr>
            <a:endParaRPr lang="en-GB" sz="1400" b="1">
              <a:cs typeface="Arial" panose="020B0604020202020204" pitchFamily="34" charset="0"/>
            </a:endParaRPr>
          </a:p>
        </p:txBody>
      </p:sp>
      <p:graphicFrame>
        <p:nvGraphicFramePr>
          <p:cNvPr id="8" name="Table 7">
            <a:extLst>
              <a:ext uri="{FF2B5EF4-FFF2-40B4-BE49-F238E27FC236}">
                <a16:creationId xmlns:a16="http://schemas.microsoft.com/office/drawing/2014/main" id="{AF630785-0F7D-2B5E-D06E-9575DB1E8AA3}"/>
              </a:ext>
            </a:extLst>
          </p:cNvPr>
          <p:cNvGraphicFramePr>
            <a:graphicFrameLocks noGrp="1"/>
          </p:cNvGraphicFramePr>
          <p:nvPr>
            <p:extLst>
              <p:ext uri="{D42A27DB-BD31-4B8C-83A1-F6EECF244321}">
                <p14:modId xmlns:p14="http://schemas.microsoft.com/office/powerpoint/2010/main" val="4151305727"/>
              </p:ext>
            </p:extLst>
          </p:nvPr>
        </p:nvGraphicFramePr>
        <p:xfrm>
          <a:off x="6770878" y="3829542"/>
          <a:ext cx="4941222" cy="576604"/>
        </p:xfrm>
        <a:graphic>
          <a:graphicData uri="http://schemas.openxmlformats.org/drawingml/2006/table">
            <a:tbl>
              <a:tblPr firstRow="1" firstCol="1" bandRow="1">
                <a:tableStyleId>{21E4AEA4-8DFA-4A89-87EB-49C32662AFE0}</a:tableStyleId>
              </a:tblPr>
              <a:tblGrid>
                <a:gridCol w="823537">
                  <a:extLst>
                    <a:ext uri="{9D8B030D-6E8A-4147-A177-3AD203B41FA5}">
                      <a16:colId xmlns:a16="http://schemas.microsoft.com/office/drawing/2014/main" val="3126637406"/>
                    </a:ext>
                  </a:extLst>
                </a:gridCol>
                <a:gridCol w="823537">
                  <a:extLst>
                    <a:ext uri="{9D8B030D-6E8A-4147-A177-3AD203B41FA5}">
                      <a16:colId xmlns:a16="http://schemas.microsoft.com/office/drawing/2014/main" val="4003722969"/>
                    </a:ext>
                  </a:extLst>
                </a:gridCol>
                <a:gridCol w="823537">
                  <a:extLst>
                    <a:ext uri="{9D8B030D-6E8A-4147-A177-3AD203B41FA5}">
                      <a16:colId xmlns:a16="http://schemas.microsoft.com/office/drawing/2014/main" val="2051254563"/>
                    </a:ext>
                  </a:extLst>
                </a:gridCol>
                <a:gridCol w="823537">
                  <a:extLst>
                    <a:ext uri="{9D8B030D-6E8A-4147-A177-3AD203B41FA5}">
                      <a16:colId xmlns:a16="http://schemas.microsoft.com/office/drawing/2014/main" val="3038794931"/>
                    </a:ext>
                  </a:extLst>
                </a:gridCol>
                <a:gridCol w="823537">
                  <a:extLst>
                    <a:ext uri="{9D8B030D-6E8A-4147-A177-3AD203B41FA5}">
                      <a16:colId xmlns:a16="http://schemas.microsoft.com/office/drawing/2014/main" val="3649727764"/>
                    </a:ext>
                  </a:extLst>
                </a:gridCol>
                <a:gridCol w="823537">
                  <a:extLst>
                    <a:ext uri="{9D8B030D-6E8A-4147-A177-3AD203B41FA5}">
                      <a16:colId xmlns:a16="http://schemas.microsoft.com/office/drawing/2014/main" val="1999955158"/>
                    </a:ext>
                  </a:extLst>
                </a:gridCol>
              </a:tblGrid>
              <a:tr h="288302">
                <a:tc>
                  <a:txBody>
                    <a:bodyPr/>
                    <a:lstStyle/>
                    <a:p>
                      <a:pPr algn="ctr">
                        <a:lnSpc>
                          <a:spcPct val="107000"/>
                        </a:lnSpc>
                        <a:spcBef>
                          <a:spcPts val="300"/>
                        </a:spcBef>
                        <a:spcAft>
                          <a:spcPts val="800"/>
                        </a:spcAft>
                      </a:pPr>
                      <a:r>
                        <a:rPr lang="en-GB" sz="1200" kern="0">
                          <a:effectLst/>
                        </a:rPr>
                        <a:t>EFA1</a:t>
                      </a:r>
                      <a:endParaRPr lang="en-GB" sz="1200" kern="100">
                        <a:effectLst/>
                        <a:latin typeface="Arial" panose="020B0604020202020204" pitchFamily="34" charset="0"/>
                        <a:ea typeface="SimHei" panose="02010609060101010101" pitchFamily="49" charset="-122"/>
                        <a:cs typeface="Times New Roman" panose="02020603050405020304" pitchFamily="18" charset="0"/>
                      </a:endParaRPr>
                    </a:p>
                  </a:txBody>
                  <a:tcPr marL="36195" marR="36195" marT="17780" marB="17780" anchor="ctr"/>
                </a:tc>
                <a:tc>
                  <a:txBody>
                    <a:bodyPr/>
                    <a:lstStyle/>
                    <a:p>
                      <a:pPr algn="ctr">
                        <a:lnSpc>
                          <a:spcPct val="107000"/>
                        </a:lnSpc>
                        <a:spcBef>
                          <a:spcPts val="300"/>
                        </a:spcBef>
                        <a:spcAft>
                          <a:spcPts val="800"/>
                        </a:spcAft>
                      </a:pPr>
                      <a:r>
                        <a:rPr lang="en-GB" sz="1200" kern="0">
                          <a:effectLst/>
                        </a:rPr>
                        <a:t>EFA2</a:t>
                      </a:r>
                      <a:endParaRPr lang="en-GB" sz="1200" kern="100">
                        <a:effectLst/>
                        <a:latin typeface="Arial" panose="020B0604020202020204" pitchFamily="34" charset="0"/>
                        <a:ea typeface="SimHei" panose="02010609060101010101" pitchFamily="49" charset="-122"/>
                        <a:cs typeface="Times New Roman" panose="02020603050405020304" pitchFamily="18" charset="0"/>
                      </a:endParaRPr>
                    </a:p>
                  </a:txBody>
                  <a:tcPr marL="36195" marR="36195" marT="17780" marB="17780" anchor="ctr"/>
                </a:tc>
                <a:tc>
                  <a:txBody>
                    <a:bodyPr/>
                    <a:lstStyle/>
                    <a:p>
                      <a:pPr algn="ctr">
                        <a:lnSpc>
                          <a:spcPct val="107000"/>
                        </a:lnSpc>
                        <a:spcBef>
                          <a:spcPts val="300"/>
                        </a:spcBef>
                        <a:spcAft>
                          <a:spcPts val="800"/>
                        </a:spcAft>
                      </a:pPr>
                      <a:r>
                        <a:rPr lang="en-GB" sz="1200" kern="0">
                          <a:effectLst/>
                        </a:rPr>
                        <a:t>EFA3</a:t>
                      </a:r>
                      <a:endParaRPr lang="en-GB" sz="1200" kern="100">
                        <a:effectLst/>
                        <a:latin typeface="Arial" panose="020B0604020202020204" pitchFamily="34" charset="0"/>
                        <a:ea typeface="SimHei" panose="02010609060101010101" pitchFamily="49" charset="-122"/>
                        <a:cs typeface="Times New Roman" panose="02020603050405020304" pitchFamily="18" charset="0"/>
                      </a:endParaRPr>
                    </a:p>
                  </a:txBody>
                  <a:tcPr marL="36195" marR="36195" marT="17780" marB="17780" anchor="ctr"/>
                </a:tc>
                <a:tc>
                  <a:txBody>
                    <a:bodyPr/>
                    <a:lstStyle/>
                    <a:p>
                      <a:pPr algn="ctr">
                        <a:lnSpc>
                          <a:spcPct val="107000"/>
                        </a:lnSpc>
                        <a:spcBef>
                          <a:spcPts val="300"/>
                        </a:spcBef>
                        <a:spcAft>
                          <a:spcPts val="800"/>
                        </a:spcAft>
                      </a:pPr>
                      <a:r>
                        <a:rPr lang="en-GB" sz="1200" kern="0">
                          <a:effectLst/>
                        </a:rPr>
                        <a:t>EFA4</a:t>
                      </a:r>
                      <a:endParaRPr lang="en-GB" sz="1200" kern="100">
                        <a:effectLst/>
                        <a:latin typeface="Arial" panose="020B0604020202020204" pitchFamily="34" charset="0"/>
                        <a:ea typeface="SimHei" panose="02010609060101010101" pitchFamily="49" charset="-122"/>
                        <a:cs typeface="Times New Roman" panose="02020603050405020304" pitchFamily="18" charset="0"/>
                      </a:endParaRPr>
                    </a:p>
                  </a:txBody>
                  <a:tcPr marL="36195" marR="36195" marT="17780" marB="17780" anchor="ctr"/>
                </a:tc>
                <a:tc>
                  <a:txBody>
                    <a:bodyPr/>
                    <a:lstStyle/>
                    <a:p>
                      <a:pPr algn="ctr">
                        <a:lnSpc>
                          <a:spcPct val="107000"/>
                        </a:lnSpc>
                        <a:spcBef>
                          <a:spcPts val="300"/>
                        </a:spcBef>
                        <a:spcAft>
                          <a:spcPts val="800"/>
                        </a:spcAft>
                      </a:pPr>
                      <a:r>
                        <a:rPr lang="en-GB" sz="1200" kern="0">
                          <a:effectLst/>
                        </a:rPr>
                        <a:t>EFA5</a:t>
                      </a:r>
                      <a:endParaRPr lang="en-GB" sz="1200" kern="100">
                        <a:effectLst/>
                        <a:latin typeface="Arial" panose="020B0604020202020204" pitchFamily="34" charset="0"/>
                        <a:ea typeface="SimHei" panose="02010609060101010101" pitchFamily="49" charset="-122"/>
                        <a:cs typeface="Times New Roman" panose="02020603050405020304" pitchFamily="18" charset="0"/>
                      </a:endParaRPr>
                    </a:p>
                  </a:txBody>
                  <a:tcPr marL="36195" marR="36195" marT="17780" marB="17780" anchor="ctr"/>
                </a:tc>
                <a:tc>
                  <a:txBody>
                    <a:bodyPr/>
                    <a:lstStyle/>
                    <a:p>
                      <a:pPr algn="ctr">
                        <a:lnSpc>
                          <a:spcPct val="107000"/>
                        </a:lnSpc>
                        <a:spcBef>
                          <a:spcPts val="300"/>
                        </a:spcBef>
                        <a:spcAft>
                          <a:spcPts val="800"/>
                        </a:spcAft>
                      </a:pPr>
                      <a:r>
                        <a:rPr lang="en-GB" sz="1200" kern="0">
                          <a:effectLst/>
                        </a:rPr>
                        <a:t>EFA6</a:t>
                      </a:r>
                      <a:endParaRPr lang="en-GB" sz="1200" kern="100">
                        <a:effectLst/>
                        <a:latin typeface="Arial" panose="020B0604020202020204" pitchFamily="34" charset="0"/>
                        <a:ea typeface="SimHei" panose="02010609060101010101" pitchFamily="49" charset="-122"/>
                        <a:cs typeface="Times New Roman" panose="02020603050405020304" pitchFamily="18" charset="0"/>
                      </a:endParaRPr>
                    </a:p>
                  </a:txBody>
                  <a:tcPr marL="36195" marR="36195" marT="17780" marB="17780" anchor="ctr"/>
                </a:tc>
                <a:extLst>
                  <a:ext uri="{0D108BD9-81ED-4DB2-BD59-A6C34878D82A}">
                    <a16:rowId xmlns:a16="http://schemas.microsoft.com/office/drawing/2014/main" val="4102584633"/>
                  </a:ext>
                </a:extLst>
              </a:tr>
              <a:tr h="288302">
                <a:tc>
                  <a:txBody>
                    <a:bodyPr/>
                    <a:lstStyle/>
                    <a:p>
                      <a:pPr marL="0" algn="ctr" defTabSz="914400" rtl="0" eaLnBrk="1" latinLnBrk="0" hangingPunct="1">
                        <a:lnSpc>
                          <a:spcPct val="107000"/>
                        </a:lnSpc>
                        <a:spcBef>
                          <a:spcPts val="300"/>
                        </a:spcBef>
                        <a:spcAft>
                          <a:spcPts val="800"/>
                        </a:spcAft>
                      </a:pPr>
                      <a:r>
                        <a:rPr lang="en-GB" sz="1200" b="0" kern="100">
                          <a:solidFill>
                            <a:schemeClr val="dk1"/>
                          </a:solidFill>
                          <a:effectLst/>
                          <a:latin typeface="+mn-lt"/>
                          <a:ea typeface="+mn-ea"/>
                          <a:cs typeface="+mn-cs"/>
                        </a:rPr>
                        <a:t>244 </a:t>
                      </a:r>
                      <a:r>
                        <a:rPr lang="en-GB" sz="1200" b="0" u="none" strike="noStrike" kern="1200">
                          <a:solidFill>
                            <a:schemeClr val="tx1"/>
                          </a:solidFill>
                          <a:effectLst/>
                        </a:rPr>
                        <a:t>MW</a:t>
                      </a:r>
                      <a:endParaRPr lang="en-GB" sz="1200" b="0" kern="100">
                        <a:solidFill>
                          <a:schemeClr val="dk1"/>
                        </a:solidFill>
                        <a:effectLst/>
                        <a:latin typeface="+mn-lt"/>
                        <a:ea typeface="+mn-ea"/>
                        <a:cs typeface="+mn-cs"/>
                      </a:endParaRPr>
                    </a:p>
                  </a:txBody>
                  <a:tcPr marL="36195" marR="36195" marT="17780" marB="17780" anchor="ctr">
                    <a:solidFill>
                      <a:srgbClr val="D7CED3"/>
                    </a:solidFill>
                  </a:tcPr>
                </a:tc>
                <a:tc>
                  <a:txBody>
                    <a:bodyPr/>
                    <a:lstStyle/>
                    <a:p>
                      <a:pPr marL="0" algn="ctr" defTabSz="914400" rtl="0" eaLnBrk="1" latinLnBrk="0" hangingPunct="1">
                        <a:lnSpc>
                          <a:spcPct val="107000"/>
                        </a:lnSpc>
                        <a:spcBef>
                          <a:spcPts val="300"/>
                        </a:spcBef>
                        <a:spcAft>
                          <a:spcPts val="800"/>
                        </a:spcAft>
                      </a:pPr>
                      <a:r>
                        <a:rPr lang="en-GB" sz="1200" b="0" kern="100">
                          <a:solidFill>
                            <a:schemeClr val="dk1"/>
                          </a:solidFill>
                          <a:effectLst/>
                          <a:latin typeface="+mn-lt"/>
                          <a:ea typeface="+mn-ea"/>
                          <a:cs typeface="+mn-cs"/>
                        </a:rPr>
                        <a:t>214 </a:t>
                      </a:r>
                      <a:r>
                        <a:rPr lang="en-GB" sz="1200" b="0" u="none" strike="noStrike" kern="1200">
                          <a:solidFill>
                            <a:schemeClr val="tx1"/>
                          </a:solidFill>
                          <a:effectLst/>
                        </a:rPr>
                        <a:t>MW</a:t>
                      </a:r>
                      <a:endParaRPr lang="en-GB" sz="1200" b="0" kern="100">
                        <a:solidFill>
                          <a:schemeClr val="dk1"/>
                        </a:solidFill>
                        <a:effectLst/>
                        <a:latin typeface="+mn-lt"/>
                        <a:ea typeface="+mn-ea"/>
                        <a:cs typeface="+mn-cs"/>
                      </a:endParaRPr>
                    </a:p>
                  </a:txBody>
                  <a:tcPr marL="36195" marR="36195" marT="17780" marB="17780" anchor="ctr">
                    <a:solidFill>
                      <a:srgbClr val="D7CED3"/>
                    </a:solidFill>
                  </a:tcPr>
                </a:tc>
                <a:tc>
                  <a:txBody>
                    <a:bodyPr/>
                    <a:lstStyle/>
                    <a:p>
                      <a:pPr marL="0" algn="ctr" defTabSz="914400" rtl="0" eaLnBrk="1" latinLnBrk="0" hangingPunct="1">
                        <a:lnSpc>
                          <a:spcPct val="107000"/>
                        </a:lnSpc>
                        <a:spcBef>
                          <a:spcPts val="300"/>
                        </a:spcBef>
                        <a:spcAft>
                          <a:spcPts val="800"/>
                        </a:spcAft>
                      </a:pPr>
                      <a:r>
                        <a:rPr lang="en-GB" sz="1200" kern="100">
                          <a:solidFill>
                            <a:schemeClr val="dk1"/>
                          </a:solidFill>
                          <a:effectLst/>
                          <a:latin typeface="+mn-lt"/>
                          <a:ea typeface="+mn-ea"/>
                          <a:cs typeface="+mn-cs"/>
                        </a:rPr>
                        <a:t>232 </a:t>
                      </a:r>
                      <a:r>
                        <a:rPr lang="en-GB" sz="1200" b="0" u="none" strike="noStrike" kern="1200">
                          <a:solidFill>
                            <a:schemeClr val="tx1"/>
                          </a:solidFill>
                          <a:effectLst/>
                        </a:rPr>
                        <a:t>MW</a:t>
                      </a:r>
                      <a:endParaRPr lang="en-GB" sz="1200" kern="100">
                        <a:solidFill>
                          <a:schemeClr val="dk1"/>
                        </a:solidFill>
                        <a:effectLst/>
                        <a:latin typeface="+mn-lt"/>
                        <a:ea typeface="+mn-ea"/>
                        <a:cs typeface="+mn-cs"/>
                      </a:endParaRPr>
                    </a:p>
                  </a:txBody>
                  <a:tcPr marL="36195" marR="36195" marT="17780" marB="17780" anchor="ctr"/>
                </a:tc>
                <a:tc>
                  <a:txBody>
                    <a:bodyPr/>
                    <a:lstStyle/>
                    <a:p>
                      <a:pPr algn="ctr">
                        <a:lnSpc>
                          <a:spcPct val="107000"/>
                        </a:lnSpc>
                        <a:spcBef>
                          <a:spcPts val="300"/>
                        </a:spcBef>
                        <a:spcAft>
                          <a:spcPts val="800"/>
                        </a:spcAft>
                      </a:pPr>
                      <a:r>
                        <a:rPr lang="en-GB" sz="1200" kern="100">
                          <a:effectLst/>
                        </a:rPr>
                        <a:t>226 </a:t>
                      </a:r>
                      <a:r>
                        <a:rPr lang="en-GB" sz="1200" b="0" u="none" strike="noStrike" kern="1200">
                          <a:solidFill>
                            <a:schemeClr val="tx1"/>
                          </a:solidFill>
                          <a:effectLst/>
                        </a:rPr>
                        <a:t>MW</a:t>
                      </a:r>
                      <a:endParaRPr lang="en-GB" sz="1200" kern="100">
                        <a:effectLst/>
                        <a:latin typeface="Arial" panose="020B0604020202020204" pitchFamily="34" charset="0"/>
                        <a:ea typeface="SimHei" panose="02010609060101010101" pitchFamily="49" charset="-122"/>
                        <a:cs typeface="Times New Roman" panose="02020603050405020304" pitchFamily="18" charset="0"/>
                      </a:endParaRPr>
                    </a:p>
                  </a:txBody>
                  <a:tcPr marL="36195" marR="36195" marT="17780" marB="17780" anchor="ctr"/>
                </a:tc>
                <a:tc>
                  <a:txBody>
                    <a:bodyPr/>
                    <a:lstStyle/>
                    <a:p>
                      <a:pPr algn="ctr">
                        <a:lnSpc>
                          <a:spcPct val="107000"/>
                        </a:lnSpc>
                        <a:spcBef>
                          <a:spcPts val="300"/>
                        </a:spcBef>
                        <a:spcAft>
                          <a:spcPts val="800"/>
                        </a:spcAft>
                      </a:pPr>
                      <a:r>
                        <a:rPr lang="en-GB" sz="1200" kern="100">
                          <a:effectLst/>
                        </a:rPr>
                        <a:t>225 </a:t>
                      </a:r>
                      <a:r>
                        <a:rPr lang="en-GB" sz="1200" b="0" u="none" strike="noStrike" kern="1200">
                          <a:solidFill>
                            <a:schemeClr val="tx1"/>
                          </a:solidFill>
                          <a:effectLst/>
                        </a:rPr>
                        <a:t>MW</a:t>
                      </a:r>
                      <a:endParaRPr lang="en-GB" sz="1200" kern="100">
                        <a:effectLst/>
                        <a:latin typeface="Arial" panose="020B0604020202020204" pitchFamily="34" charset="0"/>
                        <a:ea typeface="SimHei" panose="02010609060101010101" pitchFamily="49" charset="-122"/>
                        <a:cs typeface="Times New Roman" panose="02020603050405020304" pitchFamily="18" charset="0"/>
                      </a:endParaRPr>
                    </a:p>
                  </a:txBody>
                  <a:tcPr marL="36195" marR="36195" marT="17780" marB="17780" anchor="ctr"/>
                </a:tc>
                <a:tc>
                  <a:txBody>
                    <a:bodyPr/>
                    <a:lstStyle/>
                    <a:p>
                      <a:pPr algn="ctr">
                        <a:lnSpc>
                          <a:spcPct val="107000"/>
                        </a:lnSpc>
                        <a:spcBef>
                          <a:spcPts val="300"/>
                        </a:spcBef>
                        <a:spcAft>
                          <a:spcPts val="800"/>
                        </a:spcAft>
                      </a:pPr>
                      <a:r>
                        <a:rPr lang="en-GB" sz="1200" kern="100">
                          <a:effectLst/>
                        </a:rPr>
                        <a:t>235 </a:t>
                      </a:r>
                      <a:r>
                        <a:rPr lang="en-GB" sz="1200" b="0" u="none" strike="noStrike" kern="1200">
                          <a:solidFill>
                            <a:schemeClr val="tx1"/>
                          </a:solidFill>
                          <a:effectLst/>
                        </a:rPr>
                        <a:t>MW</a:t>
                      </a:r>
                      <a:endParaRPr lang="en-GB" sz="1200" kern="100">
                        <a:effectLst/>
                        <a:latin typeface="Arial" panose="020B0604020202020204" pitchFamily="34" charset="0"/>
                        <a:ea typeface="SimHei" panose="02010609060101010101" pitchFamily="49" charset="-122"/>
                        <a:cs typeface="Times New Roman" panose="02020603050405020304" pitchFamily="18" charset="0"/>
                      </a:endParaRPr>
                    </a:p>
                  </a:txBody>
                  <a:tcPr marL="36195" marR="36195" marT="17780" marB="17780" anchor="ctr"/>
                </a:tc>
                <a:extLst>
                  <a:ext uri="{0D108BD9-81ED-4DB2-BD59-A6C34878D82A}">
                    <a16:rowId xmlns:a16="http://schemas.microsoft.com/office/drawing/2014/main" val="225259659"/>
                  </a:ext>
                </a:extLst>
              </a:tr>
            </a:tbl>
          </a:graphicData>
        </a:graphic>
      </p:graphicFrame>
    </p:spTree>
    <p:extLst>
      <p:ext uri="{BB962C8B-B14F-4D97-AF65-F5344CB8AC3E}">
        <p14:creationId xmlns:p14="http://schemas.microsoft.com/office/powerpoint/2010/main" val="4177708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A6CA1250-A662-E8B5-D4A2-E11A7E4FC42B}"/>
              </a:ext>
            </a:extLst>
          </p:cNvPr>
          <p:cNvSpPr txBox="1">
            <a:spLocks/>
          </p:cNvSpPr>
          <p:nvPr/>
        </p:nvSpPr>
        <p:spPr>
          <a:xfrm>
            <a:off x="6096000" y="2446248"/>
            <a:ext cx="6010656" cy="4234968"/>
          </a:xfrm>
          <a:prstGeom prst="rect">
            <a:avLst/>
          </a:prstGeom>
          <a:solidFill>
            <a:schemeClr val="accent5">
              <a:lumMod val="20000"/>
              <a:lumOff val="80000"/>
            </a:schemeClr>
          </a:solidFill>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fontAlgn="base">
              <a:lnSpc>
                <a:spcPct val="105000"/>
              </a:lnSpc>
              <a:spcBef>
                <a:spcPts val="600"/>
              </a:spcBef>
              <a:buNone/>
              <a:defRPr/>
            </a:pPr>
            <a:r>
              <a:rPr lang="en-GB" sz="1800" b="1" kern="100">
                <a:solidFill>
                  <a:schemeClr val="accent5"/>
                </a:solidFill>
                <a:ea typeface="SimHei" panose="02010609060101010101" pitchFamily="49" charset="-122"/>
                <a:cs typeface="Times New Roman" panose="02020603050405020304" pitchFamily="18" charset="0"/>
              </a:rPr>
              <a:t>Dynamic Regulation (DR), Dynamic Moderation (DM)</a:t>
            </a:r>
            <a:r>
              <a:rPr lang="en-GB" sz="1800" b="1">
                <a:solidFill>
                  <a:schemeClr val="accent5"/>
                </a:solidFill>
                <a:cs typeface="Arial" panose="020B0604020202020204" pitchFamily="34" charset="0"/>
              </a:rPr>
              <a:t> and Dynamic Containment (DC)</a:t>
            </a:r>
          </a:p>
          <a:p>
            <a:pPr marL="321750" indent="-285750" fontAlgn="base">
              <a:lnSpc>
                <a:spcPct val="105000"/>
              </a:lnSpc>
              <a:spcBef>
                <a:spcPts val="600"/>
              </a:spcBef>
              <a:defRPr/>
            </a:pPr>
            <a:r>
              <a:rPr lang="en-GB" sz="1600" kern="100">
                <a:effectLst/>
                <a:latin typeface="+mn-lt"/>
                <a:ea typeface="SimHei" panose="02010609060101010101" pitchFamily="49" charset="-122"/>
                <a:cs typeface="Times New Roman" panose="02020603050405020304" pitchFamily="18" charset="0"/>
              </a:rPr>
              <a:t>Day-ahead auction was moved from EPEX to Enduring Auction Capacity (EAC) platform in November 2023 allowing a more efficient use of market capacity and enabling massive price shift. </a:t>
            </a:r>
          </a:p>
          <a:p>
            <a:pPr marL="321750" indent="-285750" fontAlgn="base">
              <a:lnSpc>
                <a:spcPct val="105000"/>
              </a:lnSpc>
              <a:spcBef>
                <a:spcPts val="600"/>
              </a:spcBef>
              <a:defRPr/>
            </a:pPr>
            <a:r>
              <a:rPr lang="en-GB" sz="1600">
                <a:solidFill>
                  <a:schemeClr val="tx1">
                    <a:lumMod val="85000"/>
                    <a:lumOff val="15000"/>
                  </a:schemeClr>
                </a:solidFill>
                <a:latin typeface="+mn-lt"/>
                <a:cs typeface="Arial" panose="020B0604020202020204" pitchFamily="34" charset="0"/>
              </a:rPr>
              <a:t>Volume Weighted Average Dx Price from 2</a:t>
            </a:r>
            <a:r>
              <a:rPr lang="en-GB" sz="1600" baseline="30000">
                <a:solidFill>
                  <a:schemeClr val="tx1">
                    <a:lumMod val="85000"/>
                    <a:lumOff val="15000"/>
                  </a:schemeClr>
                </a:solidFill>
                <a:latin typeface="+mn-lt"/>
                <a:cs typeface="Arial" panose="020B0604020202020204" pitchFamily="34" charset="0"/>
              </a:rPr>
              <a:t>nd</a:t>
            </a:r>
            <a:r>
              <a:rPr lang="en-GB" sz="1600">
                <a:solidFill>
                  <a:schemeClr val="tx1">
                    <a:lumMod val="85000"/>
                    <a:lumOff val="15000"/>
                  </a:schemeClr>
                </a:solidFill>
                <a:latin typeface="+mn-lt"/>
                <a:cs typeface="Arial" panose="020B0604020202020204" pitchFamily="34" charset="0"/>
              </a:rPr>
              <a:t> November 2023 to 24</a:t>
            </a:r>
            <a:r>
              <a:rPr lang="en-GB" sz="1600" baseline="30000">
                <a:solidFill>
                  <a:schemeClr val="tx1">
                    <a:lumMod val="85000"/>
                    <a:lumOff val="15000"/>
                  </a:schemeClr>
                </a:solidFill>
                <a:latin typeface="+mn-lt"/>
                <a:cs typeface="Arial" panose="020B0604020202020204" pitchFamily="34" charset="0"/>
              </a:rPr>
              <a:t>th</a:t>
            </a:r>
            <a:r>
              <a:rPr lang="en-GB" sz="1600">
                <a:solidFill>
                  <a:schemeClr val="tx1">
                    <a:lumMod val="85000"/>
                    <a:lumOff val="15000"/>
                  </a:schemeClr>
                </a:solidFill>
                <a:latin typeface="+mn-lt"/>
                <a:cs typeface="Arial" panose="020B0604020202020204" pitchFamily="34" charset="0"/>
              </a:rPr>
              <a:t> October 2024.</a:t>
            </a:r>
          </a:p>
        </p:txBody>
      </p:sp>
      <p:sp>
        <p:nvSpPr>
          <p:cNvPr id="5" name="Title 22">
            <a:extLst>
              <a:ext uri="{FF2B5EF4-FFF2-40B4-BE49-F238E27FC236}">
                <a16:creationId xmlns:a16="http://schemas.microsoft.com/office/drawing/2014/main" id="{E0C19120-AEFF-EE89-A6C0-BBF044141686}"/>
              </a:ext>
            </a:extLst>
          </p:cNvPr>
          <p:cNvSpPr txBox="1">
            <a:spLocks/>
          </p:cNvSpPr>
          <p:nvPr/>
        </p:nvSpPr>
        <p:spPr>
          <a:xfrm>
            <a:off x="637273" y="430823"/>
            <a:ext cx="10515600" cy="9551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Data Source &amp; Assumptions</a:t>
            </a: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sp>
        <p:nvSpPr>
          <p:cNvPr id="4" name="Content Placeholder 2">
            <a:extLst>
              <a:ext uri="{FF2B5EF4-FFF2-40B4-BE49-F238E27FC236}">
                <a16:creationId xmlns:a16="http://schemas.microsoft.com/office/drawing/2014/main" id="{DC1435BA-C0A7-4D24-1E97-FB517D0E390D}"/>
              </a:ext>
            </a:extLst>
          </p:cNvPr>
          <p:cNvSpPr txBox="1">
            <a:spLocks/>
          </p:cNvSpPr>
          <p:nvPr/>
        </p:nvSpPr>
        <p:spPr>
          <a:xfrm>
            <a:off x="637274" y="1378827"/>
            <a:ext cx="2334526" cy="402890"/>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7. System Condition –</a:t>
            </a:r>
          </a:p>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  </a:t>
            </a:r>
          </a:p>
        </p:txBody>
      </p:sp>
      <p:sp>
        <p:nvSpPr>
          <p:cNvPr id="9" name="Content Placeholder 2">
            <a:extLst>
              <a:ext uri="{FF2B5EF4-FFF2-40B4-BE49-F238E27FC236}">
                <a16:creationId xmlns:a16="http://schemas.microsoft.com/office/drawing/2014/main" id="{A9DBA914-0E43-4B70-E359-35A5ED963DA4}"/>
              </a:ext>
            </a:extLst>
          </p:cNvPr>
          <p:cNvSpPr txBox="1">
            <a:spLocks/>
          </p:cNvSpPr>
          <p:nvPr/>
        </p:nvSpPr>
        <p:spPr>
          <a:xfrm>
            <a:off x="342666" y="2460226"/>
            <a:ext cx="5364480" cy="2431376"/>
          </a:xfrm>
          <a:prstGeom prst="rect">
            <a:avLst/>
          </a:prstGeom>
          <a:solidFill>
            <a:schemeClr val="accent1">
              <a:lumMod val="10000"/>
              <a:lumOff val="90000"/>
            </a:schemeClr>
          </a:solidFill>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fontAlgn="base">
              <a:lnSpc>
                <a:spcPct val="105000"/>
              </a:lnSpc>
              <a:spcBef>
                <a:spcPts val="600"/>
              </a:spcBef>
              <a:buNone/>
              <a:defRPr/>
            </a:pPr>
            <a:r>
              <a:rPr lang="en-GB" sz="1800" b="1" kern="100">
                <a:solidFill>
                  <a:schemeClr val="accent3"/>
                </a:solidFill>
                <a:ea typeface="SimHei" panose="02010609060101010101" pitchFamily="49" charset="-122"/>
                <a:cs typeface="Times New Roman" panose="02020603050405020304" pitchFamily="18" charset="0"/>
              </a:rPr>
              <a:t>Static Firm Frequency Response (</a:t>
            </a:r>
            <a:r>
              <a:rPr lang="en-GB" sz="1800" b="1" kern="100" err="1">
                <a:solidFill>
                  <a:schemeClr val="accent3"/>
                </a:solidFill>
                <a:ea typeface="SimHei" panose="02010609060101010101" pitchFamily="49" charset="-122"/>
                <a:cs typeface="Times New Roman" panose="02020603050405020304" pitchFamily="18" charset="0"/>
              </a:rPr>
              <a:t>sFFR</a:t>
            </a:r>
            <a:r>
              <a:rPr lang="en-GB" sz="1800" b="1" kern="100">
                <a:solidFill>
                  <a:schemeClr val="accent3"/>
                </a:solidFill>
                <a:ea typeface="SimHei" panose="02010609060101010101" pitchFamily="49" charset="-122"/>
                <a:cs typeface="Times New Roman" panose="02020603050405020304" pitchFamily="18" charset="0"/>
              </a:rPr>
              <a:t>)</a:t>
            </a:r>
            <a:r>
              <a:rPr lang="en-GB" sz="1800" b="1">
                <a:solidFill>
                  <a:schemeClr val="accent3"/>
                </a:solidFill>
                <a:cs typeface="Arial" panose="020B0604020202020204" pitchFamily="34" charset="0"/>
              </a:rPr>
              <a:t> </a:t>
            </a:r>
          </a:p>
          <a:p>
            <a:pPr marL="321750" indent="-285750" fontAlgn="base">
              <a:lnSpc>
                <a:spcPct val="105000"/>
              </a:lnSpc>
              <a:spcBef>
                <a:spcPts val="600"/>
              </a:spcBef>
              <a:defRPr/>
            </a:pPr>
            <a:r>
              <a:rPr lang="en-GB" sz="1600" kern="100">
                <a:effectLst/>
                <a:ea typeface="SimHei" panose="02010609060101010101" pitchFamily="49" charset="-122"/>
                <a:cs typeface="Times New Roman" panose="02020603050405020304" pitchFamily="18" charset="0"/>
              </a:rPr>
              <a:t>Static FRR moved from monthly tenders to a daily day ahead auction from 1</a:t>
            </a:r>
            <a:r>
              <a:rPr lang="en-GB" sz="1600" kern="100" baseline="30000">
                <a:effectLst/>
                <a:ea typeface="SimHei" panose="02010609060101010101" pitchFamily="49" charset="-122"/>
                <a:cs typeface="Times New Roman" panose="02020603050405020304" pitchFamily="18" charset="0"/>
              </a:rPr>
              <a:t>st</a:t>
            </a:r>
            <a:r>
              <a:rPr lang="en-GB" sz="1600" kern="100">
                <a:effectLst/>
                <a:ea typeface="SimHei" panose="02010609060101010101" pitchFamily="49" charset="-122"/>
                <a:cs typeface="Times New Roman" panose="02020603050405020304" pitchFamily="18" charset="0"/>
              </a:rPr>
              <a:t> April 2023.</a:t>
            </a:r>
          </a:p>
          <a:p>
            <a:pPr marL="321750" indent="-285750" fontAlgn="base">
              <a:lnSpc>
                <a:spcPct val="105000"/>
              </a:lnSpc>
              <a:spcBef>
                <a:spcPts val="600"/>
              </a:spcBef>
              <a:defRPr/>
            </a:pPr>
            <a:r>
              <a:rPr lang="en-GB" sz="1600">
                <a:solidFill>
                  <a:schemeClr val="tx1">
                    <a:lumMod val="85000"/>
                    <a:lumOff val="15000"/>
                  </a:schemeClr>
                </a:solidFill>
                <a:cs typeface="Arial" panose="020B0604020202020204" pitchFamily="34" charset="0"/>
              </a:rPr>
              <a:t>Volume Weighted Average </a:t>
            </a:r>
            <a:r>
              <a:rPr lang="en-GB" sz="1600" err="1">
                <a:solidFill>
                  <a:schemeClr val="tx1">
                    <a:lumMod val="85000"/>
                    <a:lumOff val="15000"/>
                  </a:schemeClr>
                </a:solidFill>
                <a:cs typeface="Arial" panose="020B0604020202020204" pitchFamily="34" charset="0"/>
              </a:rPr>
              <a:t>sFFR</a:t>
            </a:r>
            <a:r>
              <a:rPr lang="en-GB" sz="1600">
                <a:solidFill>
                  <a:schemeClr val="tx1">
                    <a:lumMod val="85000"/>
                    <a:lumOff val="15000"/>
                  </a:schemeClr>
                </a:solidFill>
                <a:cs typeface="Arial" panose="020B0604020202020204" pitchFamily="34" charset="0"/>
              </a:rPr>
              <a:t> Price from 1</a:t>
            </a:r>
            <a:r>
              <a:rPr lang="en-GB" sz="1600" baseline="30000">
                <a:solidFill>
                  <a:schemeClr val="tx1">
                    <a:lumMod val="85000"/>
                    <a:lumOff val="15000"/>
                  </a:schemeClr>
                </a:solidFill>
                <a:cs typeface="Arial" panose="020B0604020202020204" pitchFamily="34" charset="0"/>
              </a:rPr>
              <a:t>st</a:t>
            </a:r>
            <a:r>
              <a:rPr lang="en-GB" sz="1600">
                <a:solidFill>
                  <a:schemeClr val="tx1">
                    <a:lumMod val="85000"/>
                    <a:lumOff val="15000"/>
                  </a:schemeClr>
                </a:solidFill>
                <a:cs typeface="Arial" panose="020B0604020202020204" pitchFamily="34" charset="0"/>
              </a:rPr>
              <a:t> April 2023 to 24</a:t>
            </a:r>
            <a:r>
              <a:rPr lang="en-GB" sz="1600" baseline="30000">
                <a:solidFill>
                  <a:schemeClr val="tx1">
                    <a:lumMod val="85000"/>
                    <a:lumOff val="15000"/>
                  </a:schemeClr>
                </a:solidFill>
                <a:cs typeface="Arial" panose="020B0604020202020204" pitchFamily="34" charset="0"/>
              </a:rPr>
              <a:t>th</a:t>
            </a:r>
            <a:r>
              <a:rPr lang="en-GB" sz="1600">
                <a:solidFill>
                  <a:schemeClr val="tx1">
                    <a:lumMod val="85000"/>
                    <a:lumOff val="15000"/>
                  </a:schemeClr>
                </a:solidFill>
                <a:cs typeface="Arial" panose="020B0604020202020204" pitchFamily="34" charset="0"/>
              </a:rPr>
              <a:t> October 2024.</a:t>
            </a:r>
          </a:p>
          <a:p>
            <a:pPr marL="493200" lvl="1" indent="0" fontAlgn="base">
              <a:lnSpc>
                <a:spcPct val="105000"/>
              </a:lnSpc>
              <a:spcBef>
                <a:spcPts val="600"/>
              </a:spcBef>
              <a:buNone/>
              <a:defRPr/>
            </a:pPr>
            <a:endParaRPr lang="en-GB" sz="1800">
              <a:solidFill>
                <a:schemeClr val="tx1">
                  <a:lumMod val="85000"/>
                  <a:lumOff val="15000"/>
                </a:schemeClr>
              </a:solidFill>
              <a:cs typeface="Arial" panose="020B0604020202020204" pitchFamily="34" charset="0"/>
            </a:endParaRPr>
          </a:p>
          <a:p>
            <a:pPr marL="836100" lvl="1" indent="-342900" fontAlgn="base">
              <a:lnSpc>
                <a:spcPct val="105000"/>
              </a:lnSpc>
              <a:spcBef>
                <a:spcPts val="600"/>
              </a:spcBef>
              <a:defRPr/>
            </a:pPr>
            <a:endParaRPr lang="en-GB" sz="1800">
              <a:solidFill>
                <a:schemeClr val="tx1">
                  <a:lumMod val="85000"/>
                  <a:lumOff val="15000"/>
                </a:schemeClr>
              </a:solidFill>
              <a:cs typeface="Arial" panose="020B0604020202020204" pitchFamily="34" charset="0"/>
            </a:endParaRPr>
          </a:p>
        </p:txBody>
      </p:sp>
      <p:sp>
        <p:nvSpPr>
          <p:cNvPr id="3" name="Flowchart: Data 2">
            <a:extLst>
              <a:ext uri="{FF2B5EF4-FFF2-40B4-BE49-F238E27FC236}">
                <a16:creationId xmlns:a16="http://schemas.microsoft.com/office/drawing/2014/main" id="{61E10C14-F5A7-9B69-CDC5-5381E3607302}"/>
              </a:ext>
            </a:extLst>
          </p:cNvPr>
          <p:cNvSpPr/>
          <p:nvPr/>
        </p:nvSpPr>
        <p:spPr>
          <a:xfrm>
            <a:off x="2670044" y="1356935"/>
            <a:ext cx="1373458" cy="446673"/>
          </a:xfrm>
          <a:prstGeom prst="flowChartInputOutpu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Typical </a:t>
            </a:r>
          </a:p>
          <a:p>
            <a:pPr algn="ctr"/>
            <a:r>
              <a:rPr lang="en-GB" sz="1000" b="1"/>
              <a:t>Response  Price</a:t>
            </a:r>
          </a:p>
        </p:txBody>
      </p:sp>
      <p:graphicFrame>
        <p:nvGraphicFramePr>
          <p:cNvPr id="2" name="Table 1">
            <a:extLst>
              <a:ext uri="{FF2B5EF4-FFF2-40B4-BE49-F238E27FC236}">
                <a16:creationId xmlns:a16="http://schemas.microsoft.com/office/drawing/2014/main" id="{6DF5A46A-1D7E-C44B-A709-4CB36EB6698C}"/>
              </a:ext>
            </a:extLst>
          </p:cNvPr>
          <p:cNvGraphicFramePr>
            <a:graphicFrameLocks noGrp="1"/>
          </p:cNvGraphicFramePr>
          <p:nvPr>
            <p:extLst>
              <p:ext uri="{D42A27DB-BD31-4B8C-83A1-F6EECF244321}">
                <p14:modId xmlns:p14="http://schemas.microsoft.com/office/powerpoint/2010/main" val="3263272172"/>
              </p:ext>
            </p:extLst>
          </p:nvPr>
        </p:nvGraphicFramePr>
        <p:xfrm>
          <a:off x="837177" y="4199666"/>
          <a:ext cx="4269246" cy="535186"/>
        </p:xfrm>
        <a:graphic>
          <a:graphicData uri="http://schemas.openxmlformats.org/drawingml/2006/table">
            <a:tbl>
              <a:tblPr firstRow="1" bandRow="1">
                <a:tableStyleId>{F5AB1C69-6EDB-4FF4-983F-18BD219EF322}</a:tableStyleId>
              </a:tblPr>
              <a:tblGrid>
                <a:gridCol w="648221">
                  <a:extLst>
                    <a:ext uri="{9D8B030D-6E8A-4147-A177-3AD203B41FA5}">
                      <a16:colId xmlns:a16="http://schemas.microsoft.com/office/drawing/2014/main" val="1564280448"/>
                    </a:ext>
                  </a:extLst>
                </a:gridCol>
                <a:gridCol w="755904">
                  <a:extLst>
                    <a:ext uri="{9D8B030D-6E8A-4147-A177-3AD203B41FA5}">
                      <a16:colId xmlns:a16="http://schemas.microsoft.com/office/drawing/2014/main" val="1294063374"/>
                    </a:ext>
                  </a:extLst>
                </a:gridCol>
                <a:gridCol w="755904">
                  <a:extLst>
                    <a:ext uri="{9D8B030D-6E8A-4147-A177-3AD203B41FA5}">
                      <a16:colId xmlns:a16="http://schemas.microsoft.com/office/drawing/2014/main" val="2355609507"/>
                    </a:ext>
                  </a:extLst>
                </a:gridCol>
                <a:gridCol w="719328">
                  <a:extLst>
                    <a:ext uri="{9D8B030D-6E8A-4147-A177-3AD203B41FA5}">
                      <a16:colId xmlns:a16="http://schemas.microsoft.com/office/drawing/2014/main" val="1995790238"/>
                    </a:ext>
                  </a:extLst>
                </a:gridCol>
                <a:gridCol w="670560">
                  <a:extLst>
                    <a:ext uri="{9D8B030D-6E8A-4147-A177-3AD203B41FA5}">
                      <a16:colId xmlns:a16="http://schemas.microsoft.com/office/drawing/2014/main" val="3671427993"/>
                    </a:ext>
                  </a:extLst>
                </a:gridCol>
                <a:gridCol w="719329">
                  <a:extLst>
                    <a:ext uri="{9D8B030D-6E8A-4147-A177-3AD203B41FA5}">
                      <a16:colId xmlns:a16="http://schemas.microsoft.com/office/drawing/2014/main" val="1234197943"/>
                    </a:ext>
                  </a:extLst>
                </a:gridCol>
              </a:tblGrid>
              <a:tr h="267593">
                <a:tc>
                  <a:txBody>
                    <a:bodyPr/>
                    <a:lstStyle/>
                    <a:p>
                      <a:pPr algn="ctr">
                        <a:lnSpc>
                          <a:spcPct val="107000"/>
                        </a:lnSpc>
                        <a:spcBef>
                          <a:spcPts val="300"/>
                        </a:spcBef>
                        <a:spcAft>
                          <a:spcPts val="800"/>
                        </a:spcAft>
                      </a:pPr>
                      <a:r>
                        <a:rPr lang="en-GB" sz="1400" kern="0">
                          <a:effectLst/>
                        </a:rPr>
                        <a:t>EFA1</a:t>
                      </a:r>
                      <a:endParaRPr lang="en-GB" sz="1400" kern="100">
                        <a:effectLst/>
                        <a:latin typeface="Arial" panose="020B0604020202020204" pitchFamily="34" charset="0"/>
                        <a:ea typeface="SimHei" panose="02010609060101010101" pitchFamily="49" charset="-122"/>
                        <a:cs typeface="Times New Roman" panose="02020603050405020304" pitchFamily="18" charset="0"/>
                      </a:endParaRPr>
                    </a:p>
                  </a:txBody>
                  <a:tcPr marL="36195" marR="36195" marT="17780" marB="17780" anchor="ctr"/>
                </a:tc>
                <a:tc>
                  <a:txBody>
                    <a:bodyPr/>
                    <a:lstStyle/>
                    <a:p>
                      <a:pPr algn="ctr">
                        <a:lnSpc>
                          <a:spcPct val="107000"/>
                        </a:lnSpc>
                        <a:spcBef>
                          <a:spcPts val="300"/>
                        </a:spcBef>
                        <a:spcAft>
                          <a:spcPts val="800"/>
                        </a:spcAft>
                      </a:pPr>
                      <a:r>
                        <a:rPr lang="en-GB" sz="1400" kern="0">
                          <a:effectLst/>
                        </a:rPr>
                        <a:t>EFA2</a:t>
                      </a:r>
                      <a:endParaRPr lang="en-GB" sz="1400" kern="100">
                        <a:effectLst/>
                        <a:latin typeface="Arial" panose="020B0604020202020204" pitchFamily="34" charset="0"/>
                        <a:ea typeface="SimHei" panose="02010609060101010101" pitchFamily="49" charset="-122"/>
                        <a:cs typeface="Times New Roman" panose="02020603050405020304" pitchFamily="18" charset="0"/>
                      </a:endParaRPr>
                    </a:p>
                  </a:txBody>
                  <a:tcPr marL="36195" marR="36195" marT="17780" marB="17780" anchor="ctr"/>
                </a:tc>
                <a:tc>
                  <a:txBody>
                    <a:bodyPr/>
                    <a:lstStyle/>
                    <a:p>
                      <a:pPr algn="ctr">
                        <a:lnSpc>
                          <a:spcPct val="107000"/>
                        </a:lnSpc>
                        <a:spcBef>
                          <a:spcPts val="300"/>
                        </a:spcBef>
                        <a:spcAft>
                          <a:spcPts val="800"/>
                        </a:spcAft>
                      </a:pPr>
                      <a:r>
                        <a:rPr lang="en-GB" sz="1400" kern="0">
                          <a:effectLst/>
                        </a:rPr>
                        <a:t>EFA3</a:t>
                      </a:r>
                      <a:endParaRPr lang="en-GB" sz="1400" kern="100">
                        <a:effectLst/>
                        <a:latin typeface="Arial" panose="020B0604020202020204" pitchFamily="34" charset="0"/>
                        <a:ea typeface="SimHei" panose="02010609060101010101" pitchFamily="49" charset="-122"/>
                        <a:cs typeface="Times New Roman" panose="02020603050405020304" pitchFamily="18" charset="0"/>
                      </a:endParaRPr>
                    </a:p>
                  </a:txBody>
                  <a:tcPr marL="36195" marR="36195" marT="17780" marB="17780" anchor="ctr"/>
                </a:tc>
                <a:tc>
                  <a:txBody>
                    <a:bodyPr/>
                    <a:lstStyle/>
                    <a:p>
                      <a:pPr algn="ctr">
                        <a:lnSpc>
                          <a:spcPct val="107000"/>
                        </a:lnSpc>
                        <a:spcBef>
                          <a:spcPts val="300"/>
                        </a:spcBef>
                        <a:spcAft>
                          <a:spcPts val="800"/>
                        </a:spcAft>
                      </a:pPr>
                      <a:r>
                        <a:rPr lang="en-GB" sz="1400" kern="0">
                          <a:effectLst/>
                        </a:rPr>
                        <a:t>EFA4</a:t>
                      </a:r>
                      <a:endParaRPr lang="en-GB" sz="1400" kern="100">
                        <a:effectLst/>
                        <a:latin typeface="Arial" panose="020B0604020202020204" pitchFamily="34" charset="0"/>
                        <a:ea typeface="SimHei" panose="02010609060101010101" pitchFamily="49" charset="-122"/>
                        <a:cs typeface="Times New Roman" panose="02020603050405020304" pitchFamily="18" charset="0"/>
                      </a:endParaRPr>
                    </a:p>
                  </a:txBody>
                  <a:tcPr marL="36195" marR="36195" marT="17780" marB="17780" anchor="ctr"/>
                </a:tc>
                <a:tc>
                  <a:txBody>
                    <a:bodyPr/>
                    <a:lstStyle/>
                    <a:p>
                      <a:pPr algn="ctr">
                        <a:lnSpc>
                          <a:spcPct val="107000"/>
                        </a:lnSpc>
                        <a:spcBef>
                          <a:spcPts val="300"/>
                        </a:spcBef>
                        <a:spcAft>
                          <a:spcPts val="800"/>
                        </a:spcAft>
                      </a:pPr>
                      <a:r>
                        <a:rPr lang="en-GB" sz="1400" kern="0">
                          <a:effectLst/>
                        </a:rPr>
                        <a:t>EFA5</a:t>
                      </a:r>
                      <a:endParaRPr lang="en-GB" sz="1400" kern="100">
                        <a:effectLst/>
                        <a:latin typeface="Arial" panose="020B0604020202020204" pitchFamily="34" charset="0"/>
                        <a:ea typeface="SimHei" panose="02010609060101010101" pitchFamily="49" charset="-122"/>
                        <a:cs typeface="Times New Roman" panose="02020603050405020304" pitchFamily="18" charset="0"/>
                      </a:endParaRPr>
                    </a:p>
                  </a:txBody>
                  <a:tcPr marL="36195" marR="36195" marT="17780" marB="17780" anchor="ctr"/>
                </a:tc>
                <a:tc>
                  <a:txBody>
                    <a:bodyPr/>
                    <a:lstStyle/>
                    <a:p>
                      <a:pPr algn="ctr">
                        <a:lnSpc>
                          <a:spcPct val="107000"/>
                        </a:lnSpc>
                        <a:spcBef>
                          <a:spcPts val="300"/>
                        </a:spcBef>
                        <a:spcAft>
                          <a:spcPts val="800"/>
                        </a:spcAft>
                      </a:pPr>
                      <a:r>
                        <a:rPr lang="en-GB" sz="1400" kern="0">
                          <a:effectLst/>
                        </a:rPr>
                        <a:t>EFA6</a:t>
                      </a:r>
                      <a:endParaRPr lang="en-GB" sz="1400" kern="100">
                        <a:effectLst/>
                        <a:latin typeface="Arial" panose="020B0604020202020204" pitchFamily="34" charset="0"/>
                        <a:ea typeface="SimHei" panose="02010609060101010101" pitchFamily="49" charset="-122"/>
                        <a:cs typeface="Times New Roman" panose="02020603050405020304" pitchFamily="18" charset="0"/>
                      </a:endParaRPr>
                    </a:p>
                  </a:txBody>
                  <a:tcPr marL="36195" marR="36195" marT="17780" marB="17780" anchor="ctr"/>
                </a:tc>
                <a:extLst>
                  <a:ext uri="{0D108BD9-81ED-4DB2-BD59-A6C34878D82A}">
                    <a16:rowId xmlns:a16="http://schemas.microsoft.com/office/drawing/2014/main" val="550514278"/>
                  </a:ext>
                </a:extLst>
              </a:tr>
              <a:tr h="267593">
                <a:tc>
                  <a:txBody>
                    <a:bodyPr/>
                    <a:lstStyle/>
                    <a:p>
                      <a:pPr algn="ctr">
                        <a:lnSpc>
                          <a:spcPct val="107000"/>
                        </a:lnSpc>
                        <a:spcBef>
                          <a:spcPts val="300"/>
                        </a:spcBef>
                        <a:spcAft>
                          <a:spcPts val="800"/>
                        </a:spcAft>
                      </a:pPr>
                      <a:r>
                        <a:rPr lang="en-GB" sz="1400" kern="100">
                          <a:effectLst/>
                        </a:rPr>
                        <a:t>1.31</a:t>
                      </a:r>
                      <a:endParaRPr lang="en-GB" sz="1400" kern="100">
                        <a:effectLst/>
                        <a:latin typeface="Arial" panose="020B0604020202020204" pitchFamily="34" charset="0"/>
                        <a:ea typeface="SimHei" panose="02010609060101010101" pitchFamily="49" charset="-122"/>
                        <a:cs typeface="Times New Roman" panose="02020603050405020304" pitchFamily="18" charset="0"/>
                      </a:endParaRPr>
                    </a:p>
                  </a:txBody>
                  <a:tcPr marL="36195" marR="36195" marT="17780" marB="17780" anchor="ctr"/>
                </a:tc>
                <a:tc>
                  <a:txBody>
                    <a:bodyPr/>
                    <a:lstStyle/>
                    <a:p>
                      <a:pPr algn="ctr">
                        <a:lnSpc>
                          <a:spcPct val="107000"/>
                        </a:lnSpc>
                        <a:spcBef>
                          <a:spcPts val="300"/>
                        </a:spcBef>
                        <a:spcAft>
                          <a:spcPts val="800"/>
                        </a:spcAft>
                      </a:pPr>
                      <a:r>
                        <a:rPr lang="en-GB" sz="1400" kern="100">
                          <a:effectLst/>
                        </a:rPr>
                        <a:t>2.6</a:t>
                      </a:r>
                      <a:endParaRPr lang="en-GB" sz="1400" kern="100">
                        <a:effectLst/>
                        <a:latin typeface="Arial" panose="020B0604020202020204" pitchFamily="34" charset="0"/>
                        <a:ea typeface="SimHei" panose="02010609060101010101" pitchFamily="49" charset="-122"/>
                        <a:cs typeface="Times New Roman" panose="02020603050405020304" pitchFamily="18" charset="0"/>
                      </a:endParaRPr>
                    </a:p>
                  </a:txBody>
                  <a:tcPr marL="36195" marR="36195" marT="17780" marB="17780" anchor="ctr"/>
                </a:tc>
                <a:tc>
                  <a:txBody>
                    <a:bodyPr/>
                    <a:lstStyle/>
                    <a:p>
                      <a:pPr algn="ctr">
                        <a:lnSpc>
                          <a:spcPct val="107000"/>
                        </a:lnSpc>
                        <a:spcBef>
                          <a:spcPts val="300"/>
                        </a:spcBef>
                        <a:spcAft>
                          <a:spcPts val="800"/>
                        </a:spcAft>
                      </a:pPr>
                      <a:r>
                        <a:rPr lang="en-GB" sz="1400" kern="100">
                          <a:effectLst/>
                        </a:rPr>
                        <a:t>4.99</a:t>
                      </a:r>
                      <a:endParaRPr lang="en-GB" sz="1400" kern="100">
                        <a:effectLst/>
                        <a:latin typeface="Arial" panose="020B0604020202020204" pitchFamily="34" charset="0"/>
                        <a:ea typeface="SimHei" panose="02010609060101010101" pitchFamily="49" charset="-122"/>
                        <a:cs typeface="Times New Roman" panose="02020603050405020304" pitchFamily="18" charset="0"/>
                      </a:endParaRPr>
                    </a:p>
                  </a:txBody>
                  <a:tcPr marL="36195" marR="36195" marT="17780" marB="17780" anchor="ctr"/>
                </a:tc>
                <a:tc>
                  <a:txBody>
                    <a:bodyPr/>
                    <a:lstStyle/>
                    <a:p>
                      <a:pPr algn="ctr">
                        <a:lnSpc>
                          <a:spcPct val="107000"/>
                        </a:lnSpc>
                        <a:spcBef>
                          <a:spcPts val="300"/>
                        </a:spcBef>
                        <a:spcAft>
                          <a:spcPts val="800"/>
                        </a:spcAft>
                      </a:pPr>
                      <a:r>
                        <a:rPr lang="en-GB" sz="1400" kern="100">
                          <a:effectLst/>
                        </a:rPr>
                        <a:t>3.76</a:t>
                      </a:r>
                      <a:endParaRPr lang="en-GB" sz="1400" kern="100">
                        <a:effectLst/>
                        <a:latin typeface="Arial" panose="020B0604020202020204" pitchFamily="34" charset="0"/>
                        <a:ea typeface="SimHei" panose="02010609060101010101" pitchFamily="49" charset="-122"/>
                        <a:cs typeface="Times New Roman" panose="02020603050405020304" pitchFamily="18" charset="0"/>
                      </a:endParaRPr>
                    </a:p>
                  </a:txBody>
                  <a:tcPr marL="36195" marR="36195" marT="17780" marB="17780" anchor="ctr"/>
                </a:tc>
                <a:tc>
                  <a:txBody>
                    <a:bodyPr/>
                    <a:lstStyle/>
                    <a:p>
                      <a:pPr algn="ctr">
                        <a:lnSpc>
                          <a:spcPct val="107000"/>
                        </a:lnSpc>
                        <a:spcBef>
                          <a:spcPts val="300"/>
                        </a:spcBef>
                        <a:spcAft>
                          <a:spcPts val="800"/>
                        </a:spcAft>
                      </a:pPr>
                      <a:r>
                        <a:rPr lang="en-GB" sz="1400" kern="100">
                          <a:effectLst/>
                        </a:rPr>
                        <a:t>5.78</a:t>
                      </a:r>
                      <a:endParaRPr lang="en-GB" sz="1400" kern="100">
                        <a:effectLst/>
                        <a:latin typeface="Arial" panose="020B0604020202020204" pitchFamily="34" charset="0"/>
                        <a:ea typeface="SimHei" panose="02010609060101010101" pitchFamily="49" charset="-122"/>
                        <a:cs typeface="Times New Roman" panose="02020603050405020304" pitchFamily="18" charset="0"/>
                      </a:endParaRPr>
                    </a:p>
                  </a:txBody>
                  <a:tcPr marL="36195" marR="36195" marT="17780" marB="17780" anchor="ctr"/>
                </a:tc>
                <a:tc>
                  <a:txBody>
                    <a:bodyPr/>
                    <a:lstStyle/>
                    <a:p>
                      <a:pPr algn="ctr">
                        <a:lnSpc>
                          <a:spcPct val="107000"/>
                        </a:lnSpc>
                        <a:spcBef>
                          <a:spcPts val="300"/>
                        </a:spcBef>
                        <a:spcAft>
                          <a:spcPts val="800"/>
                        </a:spcAft>
                      </a:pPr>
                      <a:r>
                        <a:rPr lang="en-GB" sz="1400" kern="100">
                          <a:effectLst/>
                        </a:rPr>
                        <a:t>4.92</a:t>
                      </a:r>
                      <a:endParaRPr lang="en-GB" sz="1400" kern="100">
                        <a:effectLst/>
                        <a:latin typeface="Arial" panose="020B0604020202020204" pitchFamily="34" charset="0"/>
                        <a:ea typeface="SimHei" panose="02010609060101010101" pitchFamily="49" charset="-122"/>
                        <a:cs typeface="Times New Roman" panose="02020603050405020304" pitchFamily="18" charset="0"/>
                      </a:endParaRPr>
                    </a:p>
                  </a:txBody>
                  <a:tcPr marL="36195" marR="36195" marT="17780" marB="17780" anchor="ctr"/>
                </a:tc>
                <a:extLst>
                  <a:ext uri="{0D108BD9-81ED-4DB2-BD59-A6C34878D82A}">
                    <a16:rowId xmlns:a16="http://schemas.microsoft.com/office/drawing/2014/main" val="3327662548"/>
                  </a:ext>
                </a:extLst>
              </a:tr>
            </a:tbl>
          </a:graphicData>
        </a:graphic>
      </p:graphicFrame>
      <p:graphicFrame>
        <p:nvGraphicFramePr>
          <p:cNvPr id="8" name="Table 7">
            <a:extLst>
              <a:ext uri="{FF2B5EF4-FFF2-40B4-BE49-F238E27FC236}">
                <a16:creationId xmlns:a16="http://schemas.microsoft.com/office/drawing/2014/main" id="{0CCCE0F1-6F0F-6338-8D13-8B6A59C566C0}"/>
              </a:ext>
            </a:extLst>
          </p:cNvPr>
          <p:cNvGraphicFramePr>
            <a:graphicFrameLocks noGrp="1"/>
          </p:cNvGraphicFramePr>
          <p:nvPr>
            <p:extLst>
              <p:ext uri="{D42A27DB-BD31-4B8C-83A1-F6EECF244321}">
                <p14:modId xmlns:p14="http://schemas.microsoft.com/office/powerpoint/2010/main" val="3682038262"/>
              </p:ext>
            </p:extLst>
          </p:nvPr>
        </p:nvGraphicFramePr>
        <p:xfrm>
          <a:off x="6943342" y="4896818"/>
          <a:ext cx="4315972" cy="1333500"/>
        </p:xfrm>
        <a:graphic>
          <a:graphicData uri="http://schemas.openxmlformats.org/drawingml/2006/table">
            <a:tbl>
              <a:tblPr firstRow="1" firstCol="1" bandRow="1">
                <a:tableStyleId>{7DF18680-E054-41AD-8BC1-D1AEF772440D}</a:tableStyleId>
              </a:tblPr>
              <a:tblGrid>
                <a:gridCol w="424180">
                  <a:extLst>
                    <a:ext uri="{9D8B030D-6E8A-4147-A177-3AD203B41FA5}">
                      <a16:colId xmlns:a16="http://schemas.microsoft.com/office/drawing/2014/main" val="3610090457"/>
                    </a:ext>
                  </a:extLst>
                </a:gridCol>
                <a:gridCol w="685296">
                  <a:extLst>
                    <a:ext uri="{9D8B030D-6E8A-4147-A177-3AD203B41FA5}">
                      <a16:colId xmlns:a16="http://schemas.microsoft.com/office/drawing/2014/main" val="1820454510"/>
                    </a:ext>
                  </a:extLst>
                </a:gridCol>
                <a:gridCol w="621792">
                  <a:extLst>
                    <a:ext uri="{9D8B030D-6E8A-4147-A177-3AD203B41FA5}">
                      <a16:colId xmlns:a16="http://schemas.microsoft.com/office/drawing/2014/main" val="643548062"/>
                    </a:ext>
                  </a:extLst>
                </a:gridCol>
                <a:gridCol w="560832">
                  <a:extLst>
                    <a:ext uri="{9D8B030D-6E8A-4147-A177-3AD203B41FA5}">
                      <a16:colId xmlns:a16="http://schemas.microsoft.com/office/drawing/2014/main" val="2585295353"/>
                    </a:ext>
                  </a:extLst>
                </a:gridCol>
                <a:gridCol w="633984">
                  <a:extLst>
                    <a:ext uri="{9D8B030D-6E8A-4147-A177-3AD203B41FA5}">
                      <a16:colId xmlns:a16="http://schemas.microsoft.com/office/drawing/2014/main" val="714771949"/>
                    </a:ext>
                  </a:extLst>
                </a:gridCol>
                <a:gridCol w="621792">
                  <a:extLst>
                    <a:ext uri="{9D8B030D-6E8A-4147-A177-3AD203B41FA5}">
                      <a16:colId xmlns:a16="http://schemas.microsoft.com/office/drawing/2014/main" val="2622569574"/>
                    </a:ext>
                  </a:extLst>
                </a:gridCol>
                <a:gridCol w="768096">
                  <a:extLst>
                    <a:ext uri="{9D8B030D-6E8A-4147-A177-3AD203B41FA5}">
                      <a16:colId xmlns:a16="http://schemas.microsoft.com/office/drawing/2014/main" val="2027007149"/>
                    </a:ext>
                  </a:extLst>
                </a:gridCol>
              </a:tblGrid>
              <a:tr h="190500">
                <a:tc>
                  <a:txBody>
                    <a:bodyPr/>
                    <a:lstStyle/>
                    <a:p>
                      <a:pPr algn="ctr">
                        <a:lnSpc>
                          <a:spcPct val="107000"/>
                        </a:lnSpc>
                        <a:spcAft>
                          <a:spcPts val="800"/>
                        </a:spcAft>
                      </a:pPr>
                      <a:r>
                        <a:rPr lang="en-GB" sz="1100" kern="100">
                          <a:effectLst/>
                        </a:rPr>
                        <a:t>EFA</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DCH</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DCL</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DMH</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DML</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DRH</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DRL</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97229561"/>
                  </a:ext>
                </a:extLst>
              </a:tr>
              <a:tr h="190500">
                <a:tc>
                  <a:txBody>
                    <a:bodyPr/>
                    <a:lstStyle/>
                    <a:p>
                      <a:pPr algn="ctr">
                        <a:lnSpc>
                          <a:spcPct val="107000"/>
                        </a:lnSpc>
                        <a:spcAft>
                          <a:spcPts val="800"/>
                        </a:spcAft>
                      </a:pPr>
                      <a:r>
                        <a:rPr lang="en-GB" sz="1100" kern="100">
                          <a:effectLst/>
                        </a:rPr>
                        <a:t>1</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£1.68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£1.08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£0.06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£3.29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-£4.60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£7.57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601898852"/>
                  </a:ext>
                </a:extLst>
              </a:tr>
              <a:tr h="190500">
                <a:tc>
                  <a:txBody>
                    <a:bodyPr/>
                    <a:lstStyle/>
                    <a:p>
                      <a:pPr algn="ctr">
                        <a:lnSpc>
                          <a:spcPct val="107000"/>
                        </a:lnSpc>
                        <a:spcAft>
                          <a:spcPts val="800"/>
                        </a:spcAft>
                      </a:pPr>
                      <a:r>
                        <a:rPr lang="en-GB" sz="1100" kern="100">
                          <a:effectLst/>
                        </a:rPr>
                        <a:t>2</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£2.71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£1.08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£1.39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£3.07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-£2.98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£7.23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40926469"/>
                  </a:ext>
                </a:extLst>
              </a:tr>
              <a:tr h="190500">
                <a:tc>
                  <a:txBody>
                    <a:bodyPr/>
                    <a:lstStyle/>
                    <a:p>
                      <a:pPr algn="ctr">
                        <a:lnSpc>
                          <a:spcPct val="107000"/>
                        </a:lnSpc>
                        <a:spcAft>
                          <a:spcPts val="800"/>
                        </a:spcAft>
                      </a:pPr>
                      <a:r>
                        <a:rPr lang="en-GB" sz="1100" kern="100">
                          <a:effectLst/>
                        </a:rPr>
                        <a:t>3</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£1.39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£2.19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£0.02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£4.17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-£5.27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£8.64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585182645"/>
                  </a:ext>
                </a:extLst>
              </a:tr>
              <a:tr h="190500">
                <a:tc>
                  <a:txBody>
                    <a:bodyPr/>
                    <a:lstStyle/>
                    <a:p>
                      <a:pPr algn="ctr">
                        <a:lnSpc>
                          <a:spcPct val="107000"/>
                        </a:lnSpc>
                        <a:spcAft>
                          <a:spcPts val="800"/>
                        </a:spcAft>
                      </a:pPr>
                      <a:r>
                        <a:rPr lang="en-GB" sz="1100" kern="100">
                          <a:effectLst/>
                        </a:rPr>
                        <a:t>4</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£2.21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£1.25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£0.45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£3.31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-£4.57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£7.45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858843668"/>
                  </a:ext>
                </a:extLst>
              </a:tr>
              <a:tr h="190500">
                <a:tc>
                  <a:txBody>
                    <a:bodyPr/>
                    <a:lstStyle/>
                    <a:p>
                      <a:pPr algn="ctr">
                        <a:lnSpc>
                          <a:spcPct val="107000"/>
                        </a:lnSpc>
                        <a:spcAft>
                          <a:spcPts val="800"/>
                        </a:spcAft>
                      </a:pPr>
                      <a:r>
                        <a:rPr lang="en-GB" sz="1100" kern="100">
                          <a:effectLst/>
                        </a:rPr>
                        <a:t>5</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£2.10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£2.93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£1.16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£4.84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-£4.16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£9.66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332591884"/>
                  </a:ext>
                </a:extLst>
              </a:tr>
              <a:tr h="190500">
                <a:tc>
                  <a:txBody>
                    <a:bodyPr/>
                    <a:lstStyle/>
                    <a:p>
                      <a:pPr algn="ctr">
                        <a:lnSpc>
                          <a:spcPct val="107000"/>
                        </a:lnSpc>
                        <a:spcAft>
                          <a:spcPts val="800"/>
                        </a:spcAft>
                      </a:pPr>
                      <a:r>
                        <a:rPr lang="en-GB" sz="1100" kern="100">
                          <a:effectLst/>
                        </a:rPr>
                        <a:t>6</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£1.02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£2.47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-£0.51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£4.79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-£6.20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100" kern="100">
                          <a:effectLst/>
                        </a:rPr>
                        <a:t> £9.48 </a:t>
                      </a:r>
                      <a:endParaRPr lang="en-GB" sz="1100" kern="100">
                        <a:effectLst/>
                        <a:latin typeface="Arial" panose="020B0604020202020204" pitchFamily="34" charset="0"/>
                        <a:ea typeface="SimHei"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245061380"/>
                  </a:ext>
                </a:extLst>
              </a:tr>
            </a:tbl>
          </a:graphicData>
        </a:graphic>
      </p:graphicFrame>
      <p:sp>
        <p:nvSpPr>
          <p:cNvPr id="11" name="Content Placeholder 2">
            <a:extLst>
              <a:ext uri="{FF2B5EF4-FFF2-40B4-BE49-F238E27FC236}">
                <a16:creationId xmlns:a16="http://schemas.microsoft.com/office/drawing/2014/main" id="{C8DE86D8-3BDC-2CCA-4DE3-129C3A2990CA}"/>
              </a:ext>
            </a:extLst>
          </p:cNvPr>
          <p:cNvSpPr txBox="1">
            <a:spLocks/>
          </p:cNvSpPr>
          <p:nvPr/>
        </p:nvSpPr>
        <p:spPr>
          <a:xfrm>
            <a:off x="236810" y="1859340"/>
            <a:ext cx="11869846" cy="474674"/>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8900" indent="-342900" fontAlgn="base">
              <a:lnSpc>
                <a:spcPct val="105000"/>
              </a:lnSpc>
              <a:spcBef>
                <a:spcPts val="600"/>
              </a:spcBef>
              <a:defRPr/>
            </a:pPr>
            <a:r>
              <a:rPr lang="en-GB" sz="1800" b="1" kern="100">
                <a:solidFill>
                  <a:schemeClr val="accent1"/>
                </a:solidFill>
                <a:effectLst/>
                <a:ea typeface="SimHei" panose="02010609060101010101" pitchFamily="49" charset="-122"/>
                <a:cs typeface="Times New Roman" panose="02020603050405020304" pitchFamily="18" charset="0"/>
              </a:rPr>
              <a:t>We use historic outturn clearing price to derive a price rather than specific forward forecasts.</a:t>
            </a:r>
          </a:p>
        </p:txBody>
      </p:sp>
      <p:sp>
        <p:nvSpPr>
          <p:cNvPr id="12" name="Content Placeholder 2">
            <a:extLst>
              <a:ext uri="{FF2B5EF4-FFF2-40B4-BE49-F238E27FC236}">
                <a16:creationId xmlns:a16="http://schemas.microsoft.com/office/drawing/2014/main" id="{AA03613E-5C16-E180-9A93-F4C3859F6568}"/>
              </a:ext>
            </a:extLst>
          </p:cNvPr>
          <p:cNvSpPr txBox="1">
            <a:spLocks/>
          </p:cNvSpPr>
          <p:nvPr/>
        </p:nvSpPr>
        <p:spPr>
          <a:xfrm>
            <a:off x="189422" y="5309529"/>
            <a:ext cx="5727659" cy="1117648"/>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8900" indent="-342900" fontAlgn="base">
              <a:lnSpc>
                <a:spcPct val="105000"/>
              </a:lnSpc>
              <a:spcBef>
                <a:spcPts val="600"/>
              </a:spcBef>
              <a:defRPr/>
            </a:pPr>
            <a:r>
              <a:rPr lang="en-GB" sz="1800" b="1" kern="100">
                <a:solidFill>
                  <a:srgbClr val="3F0731"/>
                </a:solidFill>
                <a:effectLst/>
                <a:ea typeface="SimHei" panose="02010609060101010101" pitchFamily="49" charset="-122"/>
                <a:cs typeface="Times New Roman" panose="02020603050405020304" pitchFamily="18" charset="0"/>
              </a:rPr>
              <a:t>All historical auction clearing volume and price are accessible from </a:t>
            </a:r>
            <a:r>
              <a:rPr lang="en-GB" sz="1800" b="1" kern="100">
                <a:solidFill>
                  <a:srgbClr val="3F0731"/>
                </a:solidFill>
                <a:effectLst/>
                <a:ea typeface="SimHei" panose="02010609060101010101" pitchFamily="49" charset="-122"/>
                <a:cs typeface="Times New Roman" panose="02020603050405020304" pitchFamily="18" charset="0"/>
                <a:hlinkClick r:id="rId3"/>
              </a:rPr>
              <a:t>EAC Auction Results</a:t>
            </a:r>
            <a:r>
              <a:rPr lang="en-GB" sz="1800" b="1" kern="100">
                <a:solidFill>
                  <a:srgbClr val="3F0731"/>
                </a:solidFill>
                <a:effectLst/>
                <a:ea typeface="SimHei" panose="02010609060101010101" pitchFamily="49" charset="-122"/>
                <a:cs typeface="Times New Roman" panose="02020603050405020304" pitchFamily="18" charset="0"/>
              </a:rPr>
              <a:t>. </a:t>
            </a:r>
          </a:p>
        </p:txBody>
      </p:sp>
    </p:spTree>
    <p:extLst>
      <p:ext uri="{BB962C8B-B14F-4D97-AF65-F5344CB8AC3E}">
        <p14:creationId xmlns:p14="http://schemas.microsoft.com/office/powerpoint/2010/main" val="2750752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a:extLst>
              <a:ext uri="{FF2B5EF4-FFF2-40B4-BE49-F238E27FC236}">
                <a16:creationId xmlns:a16="http://schemas.microsoft.com/office/drawing/2014/main" id="{E0C19120-AEFF-EE89-A6C0-BBF044141686}"/>
              </a:ext>
            </a:extLst>
          </p:cNvPr>
          <p:cNvSpPr txBox="1">
            <a:spLocks/>
          </p:cNvSpPr>
          <p:nvPr/>
        </p:nvSpPr>
        <p:spPr>
          <a:xfrm>
            <a:off x="637273" y="430823"/>
            <a:ext cx="10515600" cy="9551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Data Source &amp; Assumptions</a:t>
            </a: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sp>
        <p:nvSpPr>
          <p:cNvPr id="12" name="Content Placeholder 2">
            <a:extLst>
              <a:ext uri="{FF2B5EF4-FFF2-40B4-BE49-F238E27FC236}">
                <a16:creationId xmlns:a16="http://schemas.microsoft.com/office/drawing/2014/main" id="{47A47279-54EF-4CFE-37A0-FE95B3A98D57}"/>
              </a:ext>
            </a:extLst>
          </p:cNvPr>
          <p:cNvSpPr txBox="1">
            <a:spLocks/>
          </p:cNvSpPr>
          <p:nvPr/>
        </p:nvSpPr>
        <p:spPr>
          <a:xfrm>
            <a:off x="637274" y="1312152"/>
            <a:ext cx="2334526" cy="402890"/>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8. System Condition –</a:t>
            </a:r>
          </a:p>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  </a:t>
            </a:r>
          </a:p>
        </p:txBody>
      </p:sp>
      <p:sp>
        <p:nvSpPr>
          <p:cNvPr id="11" name="Flowchart: Data 10">
            <a:extLst>
              <a:ext uri="{FF2B5EF4-FFF2-40B4-BE49-F238E27FC236}">
                <a16:creationId xmlns:a16="http://schemas.microsoft.com/office/drawing/2014/main" id="{41930961-ACDE-559A-90E5-E74A882FACB0}"/>
              </a:ext>
            </a:extLst>
          </p:cNvPr>
          <p:cNvSpPr/>
          <p:nvPr/>
        </p:nvSpPr>
        <p:spPr>
          <a:xfrm>
            <a:off x="2737841" y="1237412"/>
            <a:ext cx="1359143" cy="446673"/>
          </a:xfrm>
          <a:prstGeom prst="flowChartInputOutput">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Demand</a:t>
            </a:r>
          </a:p>
        </p:txBody>
      </p:sp>
      <p:sp>
        <p:nvSpPr>
          <p:cNvPr id="13" name="Content Placeholder 2">
            <a:extLst>
              <a:ext uri="{FF2B5EF4-FFF2-40B4-BE49-F238E27FC236}">
                <a16:creationId xmlns:a16="http://schemas.microsoft.com/office/drawing/2014/main" id="{A7823A20-D4F5-B37E-E917-7890FE00C5A6}"/>
              </a:ext>
            </a:extLst>
          </p:cNvPr>
          <p:cNvSpPr txBox="1">
            <a:spLocks/>
          </p:cNvSpPr>
          <p:nvPr/>
        </p:nvSpPr>
        <p:spPr>
          <a:xfrm>
            <a:off x="637272" y="1863602"/>
            <a:ext cx="11007331" cy="4563575"/>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8900" indent="-342900" fontAlgn="base">
              <a:lnSpc>
                <a:spcPct val="105000"/>
              </a:lnSpc>
              <a:spcBef>
                <a:spcPts val="600"/>
              </a:spcBef>
              <a:defRPr/>
            </a:pPr>
            <a:r>
              <a:rPr lang="en-GB" sz="1800">
                <a:cs typeface="Arial" panose="020B0604020202020204" pitchFamily="34" charset="0"/>
              </a:rPr>
              <a:t>In FRCR national demand is modelled to provide demand damping effect with an empirical factor of 2.5% per 1 Hz deviation. E.g. with 0.1 Hz deviation, 35 GW demand could change by 87.5 MW which is equivalent to providing response.</a:t>
            </a:r>
          </a:p>
          <a:p>
            <a:pPr marL="378900" indent="-342900" fontAlgn="base">
              <a:lnSpc>
                <a:spcPct val="105000"/>
              </a:lnSpc>
              <a:spcBef>
                <a:spcPts val="600"/>
              </a:spcBef>
              <a:defRPr/>
            </a:pPr>
            <a:endParaRPr lang="en-GB" sz="1200">
              <a:cs typeface="Arial" panose="020B0604020202020204" pitchFamily="34" charset="0"/>
            </a:endParaRPr>
          </a:p>
          <a:p>
            <a:pPr marL="378900" indent="-342900" fontAlgn="base">
              <a:lnSpc>
                <a:spcPct val="105000"/>
              </a:lnSpc>
              <a:spcBef>
                <a:spcPts val="600"/>
              </a:spcBef>
              <a:defRPr/>
            </a:pPr>
            <a:r>
              <a:rPr lang="en-GB" sz="1800">
                <a:cs typeface="Arial" panose="020B0604020202020204" pitchFamily="34" charset="0"/>
              </a:rPr>
              <a:t>Historic half hourly National Demand from April 2023 to March 2024 is used. Data is available from </a:t>
            </a:r>
            <a:r>
              <a:rPr lang="en-GB" sz="1800">
                <a:solidFill>
                  <a:schemeClr val="tx1">
                    <a:lumMod val="85000"/>
                    <a:lumOff val="15000"/>
                  </a:schemeClr>
                </a:solidFill>
                <a:cs typeface="Arial" panose="020B0604020202020204" pitchFamily="34" charset="0"/>
                <a:hlinkClick r:id="rId3"/>
              </a:rPr>
              <a:t>https://www.neso.energy/data-portal/historic-demand-data</a:t>
            </a:r>
            <a:endParaRPr lang="en-GB" sz="1200">
              <a:solidFill>
                <a:schemeClr val="tx1">
                  <a:lumMod val="85000"/>
                  <a:lumOff val="15000"/>
                </a:schemeClr>
              </a:solidFill>
              <a:highlight>
                <a:srgbClr val="FFFF00"/>
              </a:highlight>
              <a:cs typeface="Arial" panose="020B0604020202020204" pitchFamily="34" charset="0"/>
            </a:endParaRPr>
          </a:p>
          <a:p>
            <a:pPr marL="378900" indent="-342900" fontAlgn="base">
              <a:lnSpc>
                <a:spcPct val="105000"/>
              </a:lnSpc>
              <a:spcBef>
                <a:spcPts val="600"/>
              </a:spcBef>
              <a:defRPr/>
            </a:pPr>
            <a:r>
              <a:rPr lang="en-GB" sz="1800">
                <a:cs typeface="Arial" panose="020B0604020202020204" pitchFamily="34" charset="0"/>
              </a:rPr>
              <a:t>Data is adjusted to account for the increase in embedded PV and wind generation.</a:t>
            </a:r>
          </a:p>
          <a:p>
            <a:pPr marL="836100" lvl="1" indent="-342900" fontAlgn="base">
              <a:lnSpc>
                <a:spcPct val="105000"/>
              </a:lnSpc>
              <a:spcBef>
                <a:spcPts val="600"/>
              </a:spcBef>
              <a:defRPr/>
            </a:pPr>
            <a:r>
              <a:rPr lang="en-GB" sz="1600">
                <a:cs typeface="Arial" panose="020B0604020202020204" pitchFamily="34" charset="0"/>
              </a:rPr>
              <a:t>Determine the historic load factor for PV and wind.</a:t>
            </a:r>
          </a:p>
          <a:p>
            <a:pPr marL="836100" lvl="1" indent="-342900" fontAlgn="base">
              <a:lnSpc>
                <a:spcPct val="105000"/>
              </a:lnSpc>
              <a:spcBef>
                <a:spcPts val="600"/>
              </a:spcBef>
              <a:defRPr/>
            </a:pPr>
            <a:r>
              <a:rPr lang="en-GB" sz="1600">
                <a:cs typeface="Arial" panose="020B0604020202020204" pitchFamily="34" charset="0"/>
              </a:rPr>
              <a:t>Adjust power output accounting for growth in capacity.</a:t>
            </a:r>
          </a:p>
          <a:p>
            <a:pPr marL="493200" lvl="1" indent="0" fontAlgn="base">
              <a:lnSpc>
                <a:spcPct val="105000"/>
              </a:lnSpc>
              <a:spcBef>
                <a:spcPts val="600"/>
              </a:spcBef>
              <a:buNone/>
              <a:defRPr/>
            </a:pPr>
            <a:endParaRPr lang="en-GB" sz="1200">
              <a:cs typeface="Arial" panose="020B0604020202020204" pitchFamily="34" charset="0"/>
            </a:endParaRPr>
          </a:p>
          <a:p>
            <a:pPr marL="378900" indent="-342900" fontAlgn="base">
              <a:lnSpc>
                <a:spcPct val="105000"/>
              </a:lnSpc>
              <a:spcBef>
                <a:spcPts val="600"/>
              </a:spcBef>
              <a:defRPr/>
            </a:pPr>
            <a:r>
              <a:rPr lang="en-GB" sz="1800">
                <a:cs typeface="Arial" panose="020B0604020202020204" pitchFamily="34" charset="0"/>
              </a:rPr>
              <a:t>Increase in capacity taken from </a:t>
            </a:r>
            <a:r>
              <a:rPr lang="en-GB" sz="1800">
                <a:cs typeface="Arial" panose="020B0604020202020204" pitchFamily="34" charset="0"/>
                <a:hlinkClick r:id="rId4"/>
              </a:rPr>
              <a:t>Future Energy Scenarios (FES) </a:t>
            </a:r>
            <a:r>
              <a:rPr lang="en-GB" sz="1800">
                <a:cs typeface="Arial" panose="020B0604020202020204" pitchFamily="34" charset="0"/>
              </a:rPr>
              <a:t>5-year forecast for FRCR 2025 period of 2025-26, 2026-27:</a:t>
            </a:r>
          </a:p>
          <a:p>
            <a:pPr marL="836100" lvl="1" indent="-342900" fontAlgn="base">
              <a:lnSpc>
                <a:spcPct val="105000"/>
              </a:lnSpc>
              <a:spcBef>
                <a:spcPts val="600"/>
              </a:spcBef>
              <a:defRPr/>
            </a:pPr>
            <a:r>
              <a:rPr lang="en-GB" sz="1600">
                <a:cs typeface="Arial" panose="020B0604020202020204" pitchFamily="34" charset="0"/>
              </a:rPr>
              <a:t>Assumed additional 200 MW embedded wind and 2500 MW embedded PV.</a:t>
            </a:r>
          </a:p>
        </p:txBody>
      </p:sp>
    </p:spTree>
    <p:extLst>
      <p:ext uri="{BB962C8B-B14F-4D97-AF65-F5344CB8AC3E}">
        <p14:creationId xmlns:p14="http://schemas.microsoft.com/office/powerpoint/2010/main" val="3482814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a:extLst>
              <a:ext uri="{FF2B5EF4-FFF2-40B4-BE49-F238E27FC236}">
                <a16:creationId xmlns:a16="http://schemas.microsoft.com/office/drawing/2014/main" id="{E0C19120-AEFF-EE89-A6C0-BBF044141686}"/>
              </a:ext>
            </a:extLst>
          </p:cNvPr>
          <p:cNvSpPr txBox="1">
            <a:spLocks/>
          </p:cNvSpPr>
          <p:nvPr/>
        </p:nvSpPr>
        <p:spPr>
          <a:xfrm>
            <a:off x="637273" y="430823"/>
            <a:ext cx="10515600" cy="9551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Data Source &amp; Assumptions</a:t>
            </a: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sp>
        <p:nvSpPr>
          <p:cNvPr id="4" name="Content Placeholder 2">
            <a:extLst>
              <a:ext uri="{FF2B5EF4-FFF2-40B4-BE49-F238E27FC236}">
                <a16:creationId xmlns:a16="http://schemas.microsoft.com/office/drawing/2014/main" id="{DC1435BA-C0A7-4D24-1E97-FB517D0E390D}"/>
              </a:ext>
            </a:extLst>
          </p:cNvPr>
          <p:cNvSpPr txBox="1">
            <a:spLocks/>
          </p:cNvSpPr>
          <p:nvPr/>
        </p:nvSpPr>
        <p:spPr>
          <a:xfrm>
            <a:off x="637274" y="1378827"/>
            <a:ext cx="2334526" cy="402890"/>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9. System Condition –</a:t>
            </a:r>
          </a:p>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  </a:t>
            </a:r>
          </a:p>
        </p:txBody>
      </p:sp>
      <p:sp>
        <p:nvSpPr>
          <p:cNvPr id="6" name="Content Placeholder 2">
            <a:extLst>
              <a:ext uri="{FF2B5EF4-FFF2-40B4-BE49-F238E27FC236}">
                <a16:creationId xmlns:a16="http://schemas.microsoft.com/office/drawing/2014/main" id="{8F4B46EB-D305-4B60-F64F-79DCCDE5E0C8}"/>
              </a:ext>
            </a:extLst>
          </p:cNvPr>
          <p:cNvSpPr txBox="1">
            <a:spLocks/>
          </p:cNvSpPr>
          <p:nvPr/>
        </p:nvSpPr>
        <p:spPr>
          <a:xfrm>
            <a:off x="637272" y="1723640"/>
            <a:ext cx="11135627" cy="2616932"/>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8900" indent="-342900" fontAlgn="base">
              <a:lnSpc>
                <a:spcPct val="105000"/>
              </a:lnSpc>
              <a:spcBef>
                <a:spcPts val="600"/>
              </a:spcBef>
              <a:defRPr/>
            </a:pPr>
            <a:r>
              <a:rPr lang="en-GB" sz="1600" b="1" kern="100">
                <a:solidFill>
                  <a:schemeClr val="tx2"/>
                </a:solidFill>
                <a:ea typeface="SimHei" panose="02010609060101010101" pitchFamily="49" charset="-122"/>
                <a:cs typeface="Times New Roman" panose="02020603050405020304" pitchFamily="18" charset="0"/>
              </a:rPr>
              <a:t>Reducing the loss size </a:t>
            </a:r>
            <a:r>
              <a:rPr lang="en-GB" sz="1600" kern="100">
                <a:ea typeface="SimHei" panose="02010609060101010101" pitchFamily="49" charset="-122"/>
                <a:cs typeface="Times New Roman" panose="02020603050405020304" pitchFamily="18" charset="0"/>
              </a:rPr>
              <a:t>is one of the controls in the model, and this is achieved by applying </a:t>
            </a:r>
            <a:r>
              <a:rPr lang="en-GB" sz="1600" b="1" kern="100">
                <a:solidFill>
                  <a:schemeClr val="tx2"/>
                </a:solidFill>
                <a:ea typeface="SimHei" panose="02010609060101010101" pitchFamily="49" charset="-122"/>
                <a:cs typeface="Times New Roman" panose="02020603050405020304" pitchFamily="18" charset="0"/>
              </a:rPr>
              <a:t>Bid and Offers </a:t>
            </a:r>
            <a:r>
              <a:rPr lang="en-GB" sz="1600" kern="100">
                <a:ea typeface="SimHei" panose="02010609060101010101" pitchFamily="49" charset="-122"/>
                <a:cs typeface="Times New Roman" panose="02020603050405020304" pitchFamily="18" charset="0"/>
              </a:rPr>
              <a:t>in the Balancing Mechanism (BM). </a:t>
            </a:r>
            <a:endParaRPr lang="en-GB" sz="1600" b="1" kern="100">
              <a:ea typeface="SimHei" panose="02010609060101010101" pitchFamily="49" charset="-122"/>
              <a:cs typeface="Times New Roman" panose="02020603050405020304" pitchFamily="18" charset="0"/>
            </a:endParaRPr>
          </a:p>
          <a:p>
            <a:pPr marL="378900" indent="-342900" fontAlgn="base">
              <a:lnSpc>
                <a:spcPct val="105000"/>
              </a:lnSpc>
              <a:spcBef>
                <a:spcPts val="600"/>
              </a:spcBef>
              <a:defRPr/>
            </a:pPr>
            <a:r>
              <a:rPr lang="en-GB" sz="1600" kern="100">
                <a:effectLst/>
                <a:ea typeface="SimHei" panose="02010609060101010101" pitchFamily="49" charset="-122"/>
                <a:cs typeface="Times New Roman" panose="02020603050405020304" pitchFamily="18" charset="0"/>
              </a:rPr>
              <a:t>The prices used in the analysis are derived from 2023/24 Bid and Offer Acceptance (BOA) prices rather than specific forward forecasts. The general assumptions are detailed below</a:t>
            </a:r>
          </a:p>
          <a:p>
            <a:pPr marL="836100" lvl="1" indent="-342900" fontAlgn="base">
              <a:lnSpc>
                <a:spcPct val="105000"/>
              </a:lnSpc>
              <a:spcBef>
                <a:spcPts val="600"/>
              </a:spcBef>
              <a:buFont typeface="Courier New" panose="02070309020205020404" pitchFamily="49" charset="0"/>
              <a:buChar char="o"/>
              <a:defRPr/>
            </a:pPr>
            <a:r>
              <a:rPr lang="en-GB" sz="1400">
                <a:cs typeface="Arial" panose="020B0604020202020204" pitchFamily="34" charset="0"/>
              </a:rPr>
              <a:t>Nuclear is assumed to be inflexible.</a:t>
            </a:r>
            <a:endParaRPr lang="en-GB" sz="1400">
              <a:highlight>
                <a:srgbClr val="FFFF00"/>
              </a:highlight>
              <a:cs typeface="Arial" panose="020B0604020202020204" pitchFamily="34" charset="0"/>
            </a:endParaRPr>
          </a:p>
          <a:p>
            <a:pPr marL="836100" lvl="1" indent="-342900" fontAlgn="base">
              <a:lnSpc>
                <a:spcPct val="105000"/>
              </a:lnSpc>
              <a:spcBef>
                <a:spcPts val="600"/>
              </a:spcBef>
              <a:buFont typeface="Courier New" panose="02070309020205020404" pitchFamily="49" charset="0"/>
              <a:buChar char="o"/>
              <a:defRPr/>
            </a:pPr>
            <a:r>
              <a:rPr lang="en-GB" sz="1400">
                <a:cs typeface="Arial" panose="020B0604020202020204" pitchFamily="34" charset="0"/>
              </a:rPr>
              <a:t>BOA prices are benchmarked against different fuel-types.</a:t>
            </a:r>
          </a:p>
          <a:p>
            <a:pPr marL="836100" lvl="1" indent="-342900" fontAlgn="base">
              <a:lnSpc>
                <a:spcPct val="105000"/>
              </a:lnSpc>
              <a:spcBef>
                <a:spcPts val="600"/>
              </a:spcBef>
              <a:buFont typeface="Courier New" panose="02070309020205020404" pitchFamily="49" charset="0"/>
              <a:buChar char="o"/>
              <a:defRPr/>
            </a:pPr>
            <a:r>
              <a:rPr lang="en-GB" sz="1400" b="0" i="0">
                <a:effectLst/>
              </a:rPr>
              <a:t>BOA prices have been determined using the </a:t>
            </a:r>
            <a:r>
              <a:rPr lang="en-GB" sz="1400" b="1" i="0">
                <a:effectLst/>
              </a:rPr>
              <a:t>Volume Weighted Average (VWA) </a:t>
            </a:r>
            <a:r>
              <a:rPr lang="en-GB" sz="1400" b="0" i="0">
                <a:effectLst/>
              </a:rPr>
              <a:t>of available actions. </a:t>
            </a:r>
          </a:p>
          <a:p>
            <a:pPr marL="836100" lvl="1" indent="-342900" fontAlgn="base">
              <a:lnSpc>
                <a:spcPct val="105000"/>
              </a:lnSpc>
              <a:spcBef>
                <a:spcPts val="600"/>
              </a:spcBef>
              <a:buFont typeface="Courier New" panose="02070309020205020404" pitchFamily="49" charset="0"/>
              <a:buChar char="o"/>
              <a:defRPr/>
            </a:pPr>
            <a:r>
              <a:rPr lang="en-GB" sz="1400">
                <a:cs typeface="Arial" panose="020B0604020202020204" pitchFamily="34" charset="0"/>
              </a:rPr>
              <a:t>Bids are accepted by NESO to reduce generation, offers are accepted to increase generation. </a:t>
            </a:r>
            <a:r>
              <a:rPr lang="en-GB" sz="1400" b="1">
                <a:cs typeface="Arial" panose="020B0604020202020204" pitchFamily="34" charset="0"/>
              </a:rPr>
              <a:t>Negative bid prices indicate costly actions for those technologies, as NESO must compensate them for reducing their output.</a:t>
            </a:r>
          </a:p>
        </p:txBody>
      </p:sp>
      <p:sp>
        <p:nvSpPr>
          <p:cNvPr id="2" name="Flowchart: Data 1">
            <a:extLst>
              <a:ext uri="{FF2B5EF4-FFF2-40B4-BE49-F238E27FC236}">
                <a16:creationId xmlns:a16="http://schemas.microsoft.com/office/drawing/2014/main" id="{D19C9FA5-1ABB-95D6-8701-C6700191F5F8}"/>
              </a:ext>
            </a:extLst>
          </p:cNvPr>
          <p:cNvSpPr/>
          <p:nvPr/>
        </p:nvSpPr>
        <p:spPr>
          <a:xfrm>
            <a:off x="2730128" y="1292836"/>
            <a:ext cx="1359144" cy="446673"/>
          </a:xfrm>
          <a:prstGeom prst="flowChartInputOutpu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Typical BOA price</a:t>
            </a:r>
          </a:p>
        </p:txBody>
      </p:sp>
      <p:graphicFrame>
        <p:nvGraphicFramePr>
          <p:cNvPr id="3" name="Table 2">
            <a:extLst>
              <a:ext uri="{FF2B5EF4-FFF2-40B4-BE49-F238E27FC236}">
                <a16:creationId xmlns:a16="http://schemas.microsoft.com/office/drawing/2014/main" id="{8E7CA09D-50AE-EB5A-E586-1F3B879503EB}"/>
              </a:ext>
            </a:extLst>
          </p:cNvPr>
          <p:cNvGraphicFramePr>
            <a:graphicFrameLocks noGrp="1"/>
          </p:cNvGraphicFramePr>
          <p:nvPr>
            <p:extLst>
              <p:ext uri="{D42A27DB-BD31-4B8C-83A1-F6EECF244321}">
                <p14:modId xmlns:p14="http://schemas.microsoft.com/office/powerpoint/2010/main" val="3114599408"/>
              </p:ext>
            </p:extLst>
          </p:nvPr>
        </p:nvGraphicFramePr>
        <p:xfrm>
          <a:off x="3180963" y="4331763"/>
          <a:ext cx="5104621" cy="2452951"/>
        </p:xfrm>
        <a:graphic>
          <a:graphicData uri="http://schemas.openxmlformats.org/drawingml/2006/table">
            <a:tbl>
              <a:tblPr firstRow="1" firstCol="1" bandRow="1">
                <a:tableStyleId>{7DF18680-E054-41AD-8BC1-D1AEF772440D}</a:tableStyleId>
              </a:tblPr>
              <a:tblGrid>
                <a:gridCol w="1801584">
                  <a:extLst>
                    <a:ext uri="{9D8B030D-6E8A-4147-A177-3AD203B41FA5}">
                      <a16:colId xmlns:a16="http://schemas.microsoft.com/office/drawing/2014/main" val="3665461114"/>
                    </a:ext>
                  </a:extLst>
                </a:gridCol>
                <a:gridCol w="737118">
                  <a:extLst>
                    <a:ext uri="{9D8B030D-6E8A-4147-A177-3AD203B41FA5}">
                      <a16:colId xmlns:a16="http://schemas.microsoft.com/office/drawing/2014/main" val="1704051481"/>
                    </a:ext>
                  </a:extLst>
                </a:gridCol>
                <a:gridCol w="783772">
                  <a:extLst>
                    <a:ext uri="{9D8B030D-6E8A-4147-A177-3AD203B41FA5}">
                      <a16:colId xmlns:a16="http://schemas.microsoft.com/office/drawing/2014/main" val="3652308876"/>
                    </a:ext>
                  </a:extLst>
                </a:gridCol>
                <a:gridCol w="870823">
                  <a:extLst>
                    <a:ext uri="{9D8B030D-6E8A-4147-A177-3AD203B41FA5}">
                      <a16:colId xmlns:a16="http://schemas.microsoft.com/office/drawing/2014/main" val="1560829281"/>
                    </a:ext>
                  </a:extLst>
                </a:gridCol>
                <a:gridCol w="911324">
                  <a:extLst>
                    <a:ext uri="{9D8B030D-6E8A-4147-A177-3AD203B41FA5}">
                      <a16:colId xmlns:a16="http://schemas.microsoft.com/office/drawing/2014/main" val="1593517566"/>
                    </a:ext>
                  </a:extLst>
                </a:gridCol>
              </a:tblGrid>
              <a:tr h="130209">
                <a:tc>
                  <a:txBody>
                    <a:bodyPr/>
                    <a:lstStyle/>
                    <a:p>
                      <a:pPr algn="ctr">
                        <a:spcBef>
                          <a:spcPts val="300"/>
                        </a:spcBef>
                        <a:spcAft>
                          <a:spcPts val="300"/>
                        </a:spcAft>
                      </a:pPr>
                      <a:r>
                        <a:rPr lang="en-GB" sz="1200">
                          <a:effectLst/>
                        </a:rPr>
                        <a:t> </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solidFill>
                      <a:srgbClr val="00B050"/>
                    </a:solidFill>
                  </a:tcPr>
                </a:tc>
                <a:tc gridSpan="2">
                  <a:txBody>
                    <a:bodyPr/>
                    <a:lstStyle/>
                    <a:p>
                      <a:pPr algn="ctr">
                        <a:spcBef>
                          <a:spcPts val="300"/>
                        </a:spcBef>
                        <a:spcAft>
                          <a:spcPts val="300"/>
                        </a:spcAft>
                      </a:pPr>
                      <a:r>
                        <a:rPr lang="en-GB" sz="1200">
                          <a:effectLst/>
                        </a:rPr>
                        <a:t>Direct action (£/MWh)</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solidFill>
                      <a:srgbClr val="00B050"/>
                    </a:solidFill>
                  </a:tcPr>
                </a:tc>
                <a:tc hMerge="1">
                  <a:txBody>
                    <a:bodyPr/>
                    <a:lstStyle/>
                    <a:p>
                      <a:endParaRPr lang="en-GB"/>
                    </a:p>
                  </a:txBody>
                  <a:tcPr/>
                </a:tc>
                <a:tc gridSpan="2">
                  <a:txBody>
                    <a:bodyPr/>
                    <a:lstStyle/>
                    <a:p>
                      <a:pPr algn="ctr">
                        <a:spcBef>
                          <a:spcPts val="300"/>
                        </a:spcBef>
                        <a:spcAft>
                          <a:spcPts val="300"/>
                        </a:spcAft>
                      </a:pPr>
                      <a:r>
                        <a:rPr lang="en-GB" sz="1200">
                          <a:effectLst/>
                        </a:rPr>
                        <a:t>Replacement </a:t>
                      </a:r>
                    </a:p>
                    <a:p>
                      <a:pPr algn="ctr">
                        <a:spcBef>
                          <a:spcPts val="300"/>
                        </a:spcBef>
                        <a:spcAft>
                          <a:spcPts val="300"/>
                        </a:spcAft>
                      </a:pPr>
                      <a:r>
                        <a:rPr lang="en-GB" sz="1200">
                          <a:effectLst/>
                        </a:rPr>
                        <a:t>(£/MWh)</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solidFill>
                      <a:srgbClr val="00B050"/>
                    </a:solidFill>
                  </a:tcPr>
                </a:tc>
                <a:tc hMerge="1">
                  <a:txBody>
                    <a:bodyPr/>
                    <a:lstStyle/>
                    <a:p>
                      <a:endParaRPr lang="en-GB"/>
                    </a:p>
                  </a:txBody>
                  <a:tcPr/>
                </a:tc>
                <a:extLst>
                  <a:ext uri="{0D108BD9-81ED-4DB2-BD59-A6C34878D82A}">
                    <a16:rowId xmlns:a16="http://schemas.microsoft.com/office/drawing/2014/main" val="3980254092"/>
                  </a:ext>
                </a:extLst>
              </a:tr>
              <a:tr h="157431">
                <a:tc>
                  <a:txBody>
                    <a:bodyPr/>
                    <a:lstStyle/>
                    <a:p>
                      <a:pPr algn="r">
                        <a:spcBef>
                          <a:spcPts val="300"/>
                        </a:spcBef>
                        <a:spcAft>
                          <a:spcPts val="300"/>
                        </a:spcAft>
                      </a:pPr>
                      <a:r>
                        <a:rPr lang="en-GB" sz="1200">
                          <a:effectLst/>
                        </a:rPr>
                        <a:t>Fuel type</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solidFill>
                      <a:srgbClr val="00B050"/>
                    </a:solidFill>
                  </a:tcPr>
                </a:tc>
                <a:tc>
                  <a:txBody>
                    <a:bodyPr/>
                    <a:lstStyle/>
                    <a:p>
                      <a:pPr algn="ctr">
                        <a:spcBef>
                          <a:spcPts val="300"/>
                        </a:spcBef>
                        <a:spcAft>
                          <a:spcPts val="300"/>
                        </a:spcAft>
                      </a:pPr>
                      <a:r>
                        <a:rPr lang="en-GB" sz="1200" b="1">
                          <a:effectLst/>
                        </a:rPr>
                        <a:t>Bid</a:t>
                      </a:r>
                      <a:endParaRPr lang="en-GB" sz="1200" b="1">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en-GB" sz="1200" b="1">
                          <a:effectLst/>
                        </a:rPr>
                        <a:t>Offer</a:t>
                      </a:r>
                      <a:endParaRPr lang="en-GB" sz="1200" b="1">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en-GB" sz="1200" b="1">
                          <a:effectLst/>
                        </a:rPr>
                        <a:t>Bid</a:t>
                      </a:r>
                      <a:endParaRPr lang="en-GB" sz="1200" b="1">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en-GB" sz="1200" b="1">
                          <a:effectLst/>
                        </a:rPr>
                        <a:t>Offer</a:t>
                      </a:r>
                      <a:endParaRPr lang="en-GB" sz="1200" b="1">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83650342"/>
                  </a:ext>
                </a:extLst>
              </a:tr>
              <a:tr h="257032">
                <a:tc>
                  <a:txBody>
                    <a:bodyPr/>
                    <a:lstStyle/>
                    <a:p>
                      <a:pPr algn="r">
                        <a:spcBef>
                          <a:spcPts val="300"/>
                        </a:spcBef>
                        <a:spcAft>
                          <a:spcPts val="300"/>
                        </a:spcAft>
                      </a:pPr>
                      <a:r>
                        <a:rPr lang="en-GB" sz="1200">
                          <a:effectLst/>
                        </a:rPr>
                        <a:t>Biomass</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solidFill>
                      <a:srgbClr val="00B050"/>
                    </a:solidFill>
                  </a:tcPr>
                </a:tc>
                <a:tc>
                  <a:txBody>
                    <a:bodyPr/>
                    <a:lstStyle/>
                    <a:p>
                      <a:pPr algn="ctr">
                        <a:spcBef>
                          <a:spcPts val="300"/>
                        </a:spcBef>
                        <a:spcAft>
                          <a:spcPts val="300"/>
                        </a:spcAft>
                      </a:pPr>
                      <a:r>
                        <a:rPr lang="en-GB" sz="1200">
                          <a:effectLst/>
                        </a:rPr>
                        <a:t>-292</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en-GB" sz="1200">
                          <a:effectLst/>
                        </a:rPr>
                        <a:t>n/a</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en-GB" sz="1200">
                          <a:effectLst/>
                        </a:rPr>
                        <a:t>n/a</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en-GB" sz="1200">
                          <a:effectLst/>
                        </a:rPr>
                        <a:t>121</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46260643"/>
                  </a:ext>
                </a:extLst>
              </a:tr>
              <a:tr h="130209">
                <a:tc>
                  <a:txBody>
                    <a:bodyPr/>
                    <a:lstStyle/>
                    <a:p>
                      <a:pPr algn="r">
                        <a:spcBef>
                          <a:spcPts val="300"/>
                        </a:spcBef>
                        <a:spcAft>
                          <a:spcPts val="300"/>
                        </a:spcAft>
                      </a:pPr>
                      <a:r>
                        <a:rPr lang="en-GB" sz="1200">
                          <a:effectLst/>
                        </a:rPr>
                        <a:t>CCGT</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solidFill>
                      <a:srgbClr val="00B050"/>
                    </a:solidFill>
                  </a:tcPr>
                </a:tc>
                <a:tc>
                  <a:txBody>
                    <a:bodyPr/>
                    <a:lstStyle/>
                    <a:p>
                      <a:pPr algn="ctr">
                        <a:spcBef>
                          <a:spcPts val="300"/>
                        </a:spcBef>
                        <a:spcAft>
                          <a:spcPts val="300"/>
                        </a:spcAft>
                      </a:pPr>
                      <a:r>
                        <a:rPr lang="en-GB" sz="1200">
                          <a:effectLst/>
                        </a:rPr>
                        <a:t>46</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en-GB" sz="1200">
                          <a:effectLst/>
                        </a:rPr>
                        <a:t>n/a</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en-GB" sz="1200">
                          <a:effectLst/>
                        </a:rPr>
                        <a:t>n/a</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en-GB" sz="1200">
                          <a:effectLst/>
                        </a:rPr>
                        <a:t>121</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05763837"/>
                  </a:ext>
                </a:extLst>
              </a:tr>
              <a:tr h="157431">
                <a:tc>
                  <a:txBody>
                    <a:bodyPr/>
                    <a:lstStyle/>
                    <a:p>
                      <a:pPr algn="r">
                        <a:spcBef>
                          <a:spcPts val="300"/>
                        </a:spcBef>
                        <a:spcAft>
                          <a:spcPts val="300"/>
                        </a:spcAft>
                      </a:pPr>
                      <a:r>
                        <a:rPr lang="en-GB" sz="1200">
                          <a:effectLst/>
                        </a:rPr>
                        <a:t>Coal</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solidFill>
                      <a:srgbClr val="00B050"/>
                    </a:solidFill>
                  </a:tcPr>
                </a:tc>
                <a:tc>
                  <a:txBody>
                    <a:bodyPr/>
                    <a:lstStyle/>
                    <a:p>
                      <a:pPr algn="ctr">
                        <a:spcBef>
                          <a:spcPts val="300"/>
                        </a:spcBef>
                        <a:spcAft>
                          <a:spcPts val="300"/>
                        </a:spcAft>
                      </a:pPr>
                      <a:r>
                        <a:rPr lang="en-GB" sz="1200">
                          <a:effectLst/>
                        </a:rPr>
                        <a:t>n/a</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en-GB" sz="1200">
                          <a:effectLst/>
                        </a:rPr>
                        <a:t>n/a</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en-GB" sz="1200">
                          <a:effectLst/>
                        </a:rPr>
                        <a:t>n/a</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en-GB" sz="1200">
                          <a:effectLst/>
                        </a:rPr>
                        <a:t>121</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31695106"/>
                  </a:ext>
                </a:extLst>
              </a:tr>
              <a:tr h="130209">
                <a:tc>
                  <a:txBody>
                    <a:bodyPr/>
                    <a:lstStyle/>
                    <a:p>
                      <a:pPr algn="r">
                        <a:spcBef>
                          <a:spcPts val="300"/>
                        </a:spcBef>
                        <a:spcAft>
                          <a:spcPts val="300"/>
                        </a:spcAft>
                      </a:pPr>
                      <a:r>
                        <a:rPr lang="en-GB" sz="1200">
                          <a:effectLst/>
                        </a:rPr>
                        <a:t>Hydro</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solidFill>
                      <a:srgbClr val="00B050"/>
                    </a:solidFill>
                  </a:tcPr>
                </a:tc>
                <a:tc>
                  <a:txBody>
                    <a:bodyPr/>
                    <a:lstStyle/>
                    <a:p>
                      <a:pPr algn="ctr">
                        <a:spcBef>
                          <a:spcPts val="300"/>
                        </a:spcBef>
                        <a:spcAft>
                          <a:spcPts val="300"/>
                        </a:spcAft>
                      </a:pPr>
                      <a:r>
                        <a:rPr lang="en-GB" sz="1200">
                          <a:effectLst/>
                        </a:rPr>
                        <a:t>5</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en-GB" sz="1200">
                          <a:effectLst/>
                        </a:rPr>
                        <a:t>n/a</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en-GB" sz="1200">
                          <a:effectLst/>
                        </a:rPr>
                        <a:t>n/a</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lnSpc>
                          <a:spcPct val="107000"/>
                        </a:lnSpc>
                        <a:spcBef>
                          <a:spcPts val="300"/>
                        </a:spcBef>
                        <a:spcAft>
                          <a:spcPts val="300"/>
                        </a:spcAft>
                      </a:pPr>
                      <a:r>
                        <a:rPr lang="en-GB" sz="1200">
                          <a:effectLst/>
                        </a:rPr>
                        <a:t>121</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709488"/>
                  </a:ext>
                </a:extLst>
              </a:tr>
              <a:tr h="158308">
                <a:tc>
                  <a:txBody>
                    <a:bodyPr/>
                    <a:lstStyle/>
                    <a:p>
                      <a:pPr algn="r">
                        <a:spcBef>
                          <a:spcPts val="300"/>
                        </a:spcBef>
                        <a:spcAft>
                          <a:spcPts val="300"/>
                        </a:spcAft>
                      </a:pPr>
                      <a:r>
                        <a:rPr lang="en-GB" sz="1200">
                          <a:effectLst/>
                        </a:rPr>
                        <a:t>Interconnector</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solidFill>
                      <a:srgbClr val="00B050"/>
                    </a:solidFill>
                  </a:tcPr>
                </a:tc>
                <a:tc>
                  <a:txBody>
                    <a:bodyPr/>
                    <a:lstStyle/>
                    <a:p>
                      <a:pPr algn="ctr">
                        <a:lnSpc>
                          <a:spcPct val="107000"/>
                        </a:lnSpc>
                        <a:spcBef>
                          <a:spcPts val="300"/>
                        </a:spcBef>
                        <a:spcAft>
                          <a:spcPts val="300"/>
                        </a:spcAft>
                      </a:pPr>
                      <a:r>
                        <a:rPr lang="en-GB" sz="1200">
                          <a:effectLst/>
                        </a:rPr>
                        <a:t>-5</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lnSpc>
                          <a:spcPct val="107000"/>
                        </a:lnSpc>
                        <a:spcBef>
                          <a:spcPts val="300"/>
                        </a:spcBef>
                        <a:spcAft>
                          <a:spcPts val="300"/>
                        </a:spcAft>
                      </a:pPr>
                      <a:r>
                        <a:rPr lang="en-GB" sz="1200">
                          <a:effectLst/>
                        </a:rPr>
                        <a:t>117</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en-GB" sz="1200">
                          <a:effectLst/>
                        </a:rPr>
                        <a:t>46</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en-GB" sz="1200">
                          <a:effectLst/>
                        </a:rPr>
                        <a:t>121</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66227514"/>
                  </a:ext>
                </a:extLst>
              </a:tr>
              <a:tr h="236147">
                <a:tc>
                  <a:txBody>
                    <a:bodyPr/>
                    <a:lstStyle/>
                    <a:p>
                      <a:pPr algn="r">
                        <a:spcBef>
                          <a:spcPts val="300"/>
                        </a:spcBef>
                        <a:spcAft>
                          <a:spcPts val="300"/>
                        </a:spcAft>
                      </a:pPr>
                      <a:r>
                        <a:rPr lang="en-GB" sz="1200" b="1" kern="1200">
                          <a:solidFill>
                            <a:schemeClr val="lt1"/>
                          </a:solidFill>
                          <a:effectLst/>
                        </a:rPr>
                        <a:t>Nuclear</a:t>
                      </a:r>
                      <a:endParaRPr lang="en-GB" sz="1200" b="1" kern="1200">
                        <a:solidFill>
                          <a:schemeClr val="lt1"/>
                        </a:solidFill>
                        <a:effectLst/>
                        <a:latin typeface="+mn-lt"/>
                        <a:ea typeface="+mn-ea"/>
                        <a:cs typeface="+mn-cs"/>
                      </a:endParaRPr>
                    </a:p>
                  </a:txBody>
                  <a:tcPr marL="68580" marR="68580" marT="0" marB="0" anchor="ctr">
                    <a:solidFill>
                      <a:srgbClr val="00B050"/>
                    </a:solidFill>
                  </a:tcPr>
                </a:tc>
                <a:tc>
                  <a:txBody>
                    <a:bodyPr/>
                    <a:lstStyle/>
                    <a:p>
                      <a:pPr algn="ctr">
                        <a:spcBef>
                          <a:spcPts val="300"/>
                        </a:spcBef>
                        <a:spcAft>
                          <a:spcPts val="300"/>
                        </a:spcAft>
                      </a:pPr>
                      <a:r>
                        <a:rPr lang="en-GB" sz="1200">
                          <a:effectLst/>
                        </a:rPr>
                        <a:t>n/a</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en-GB" sz="1200">
                          <a:effectLst/>
                        </a:rPr>
                        <a:t>n/a</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en-GB" sz="1200">
                          <a:effectLst/>
                        </a:rPr>
                        <a:t>n/a</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en-GB" sz="1200">
                          <a:effectLst/>
                        </a:rPr>
                        <a:t>n/a</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99234373"/>
                  </a:ext>
                </a:extLst>
              </a:tr>
              <a:tr h="130209">
                <a:tc>
                  <a:txBody>
                    <a:bodyPr/>
                    <a:lstStyle/>
                    <a:p>
                      <a:pPr algn="r">
                        <a:spcBef>
                          <a:spcPts val="300"/>
                        </a:spcBef>
                        <a:spcAft>
                          <a:spcPts val="300"/>
                        </a:spcAft>
                      </a:pPr>
                      <a:r>
                        <a:rPr lang="en-GB" sz="1200">
                          <a:effectLst/>
                        </a:rPr>
                        <a:t>OCGT</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solidFill>
                      <a:srgbClr val="00B050"/>
                    </a:solidFill>
                  </a:tcPr>
                </a:tc>
                <a:tc>
                  <a:txBody>
                    <a:bodyPr/>
                    <a:lstStyle/>
                    <a:p>
                      <a:pPr algn="ctr">
                        <a:spcBef>
                          <a:spcPts val="300"/>
                        </a:spcBef>
                        <a:spcAft>
                          <a:spcPts val="300"/>
                        </a:spcAft>
                      </a:pPr>
                      <a:r>
                        <a:rPr lang="en-GB" sz="1200">
                          <a:effectLst/>
                        </a:rPr>
                        <a:t>18</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en-GB" sz="1200">
                          <a:effectLst/>
                        </a:rPr>
                        <a:t>n/a</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en-GB" sz="1200">
                          <a:effectLst/>
                        </a:rPr>
                        <a:t>n/a</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en-GB" sz="1200">
                          <a:effectLst/>
                        </a:rPr>
                        <a:t>121</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6602497"/>
                  </a:ext>
                </a:extLst>
              </a:tr>
              <a:tr h="130209">
                <a:tc>
                  <a:txBody>
                    <a:bodyPr/>
                    <a:lstStyle/>
                    <a:p>
                      <a:pPr algn="r">
                        <a:spcBef>
                          <a:spcPts val="300"/>
                        </a:spcBef>
                        <a:spcAft>
                          <a:spcPts val="300"/>
                        </a:spcAft>
                      </a:pPr>
                      <a:r>
                        <a:rPr lang="en-GB" sz="1200">
                          <a:effectLst/>
                        </a:rPr>
                        <a:t>Pumped Storage</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solidFill>
                      <a:srgbClr val="00B050"/>
                    </a:solidFill>
                  </a:tcPr>
                </a:tc>
                <a:tc>
                  <a:txBody>
                    <a:bodyPr/>
                    <a:lstStyle/>
                    <a:p>
                      <a:pPr algn="ctr">
                        <a:spcBef>
                          <a:spcPts val="300"/>
                        </a:spcBef>
                        <a:spcAft>
                          <a:spcPts val="300"/>
                        </a:spcAft>
                      </a:pPr>
                      <a:r>
                        <a:rPr lang="en-GB" sz="1200">
                          <a:effectLst/>
                        </a:rPr>
                        <a:t>-14</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en-GB" sz="1200">
                          <a:effectLst/>
                        </a:rPr>
                        <a:t>220</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en-GB" sz="1200">
                          <a:effectLst/>
                        </a:rPr>
                        <a:t>46</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en-GB" sz="1200">
                          <a:effectLst/>
                        </a:rPr>
                        <a:t>121</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08631190"/>
                  </a:ext>
                </a:extLst>
              </a:tr>
              <a:tr h="228000">
                <a:tc>
                  <a:txBody>
                    <a:bodyPr/>
                    <a:lstStyle/>
                    <a:p>
                      <a:pPr algn="r">
                        <a:spcBef>
                          <a:spcPts val="300"/>
                        </a:spcBef>
                        <a:spcAft>
                          <a:spcPts val="300"/>
                        </a:spcAft>
                      </a:pPr>
                      <a:r>
                        <a:rPr lang="en-GB" sz="1200">
                          <a:effectLst/>
                        </a:rPr>
                        <a:t>Offshore Wind</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solidFill>
                      <a:srgbClr val="00B050"/>
                    </a:solidFill>
                  </a:tcPr>
                </a:tc>
                <a:tc>
                  <a:txBody>
                    <a:bodyPr/>
                    <a:lstStyle/>
                    <a:p>
                      <a:pPr algn="ctr">
                        <a:spcBef>
                          <a:spcPts val="300"/>
                        </a:spcBef>
                        <a:spcAft>
                          <a:spcPts val="300"/>
                        </a:spcAft>
                      </a:pPr>
                      <a:r>
                        <a:rPr lang="en-GB" sz="1200">
                          <a:effectLst/>
                        </a:rPr>
                        <a:t>-165</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en-GB" sz="1200">
                          <a:effectLst/>
                        </a:rPr>
                        <a:t>n/a</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en-GB" sz="1200">
                          <a:effectLst/>
                        </a:rPr>
                        <a:t>n/a</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algn="ctr">
                        <a:lnSpc>
                          <a:spcPct val="107000"/>
                        </a:lnSpc>
                        <a:spcBef>
                          <a:spcPts val="300"/>
                        </a:spcBef>
                        <a:spcAft>
                          <a:spcPts val="300"/>
                        </a:spcAft>
                      </a:pPr>
                      <a:r>
                        <a:rPr lang="en-GB" sz="1200">
                          <a:effectLst/>
                        </a:rPr>
                        <a:t>121</a:t>
                      </a:r>
                      <a:endParaRPr lang="en-GB" sz="1200">
                        <a:solidFill>
                          <a:srgbClr val="636462"/>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52050818"/>
                  </a:ext>
                </a:extLst>
              </a:tr>
            </a:tbl>
          </a:graphicData>
        </a:graphic>
      </p:graphicFrame>
      <p:grpSp>
        <p:nvGrpSpPr>
          <p:cNvPr id="10" name="Group 9">
            <a:extLst>
              <a:ext uri="{FF2B5EF4-FFF2-40B4-BE49-F238E27FC236}">
                <a16:creationId xmlns:a16="http://schemas.microsoft.com/office/drawing/2014/main" id="{50440AD4-772A-753D-522C-E3711CCDAF89}"/>
              </a:ext>
            </a:extLst>
          </p:cNvPr>
          <p:cNvGrpSpPr/>
          <p:nvPr/>
        </p:nvGrpSpPr>
        <p:grpSpPr>
          <a:xfrm>
            <a:off x="2887436" y="5963591"/>
            <a:ext cx="7225944" cy="261610"/>
            <a:chOff x="2887436" y="5963591"/>
            <a:chExt cx="7225944" cy="261610"/>
          </a:xfrm>
        </p:grpSpPr>
        <p:sp>
          <p:nvSpPr>
            <p:cNvPr id="8" name="TextBox 7">
              <a:extLst>
                <a:ext uri="{FF2B5EF4-FFF2-40B4-BE49-F238E27FC236}">
                  <a16:creationId xmlns:a16="http://schemas.microsoft.com/office/drawing/2014/main" id="{48C5DD59-7F02-1667-46E6-F8ACF31C2691}"/>
                </a:ext>
              </a:extLst>
            </p:cNvPr>
            <p:cNvSpPr txBox="1"/>
            <p:nvPr/>
          </p:nvSpPr>
          <p:spPr>
            <a:xfrm>
              <a:off x="8624822" y="5963591"/>
              <a:ext cx="1488558" cy="261610"/>
            </a:xfrm>
            <a:prstGeom prst="rect">
              <a:avLst/>
            </a:prstGeom>
            <a:noFill/>
          </p:spPr>
          <p:txBody>
            <a:bodyPr wrap="square" rtlCol="0">
              <a:spAutoFit/>
            </a:bodyPr>
            <a:lstStyle/>
            <a:p>
              <a:r>
                <a:rPr lang="en-GB" sz="1050" b="1"/>
                <a:t>Taken as inflexible</a:t>
              </a:r>
            </a:p>
          </p:txBody>
        </p:sp>
        <p:sp>
          <p:nvSpPr>
            <p:cNvPr id="9" name="Rectangle 8">
              <a:extLst>
                <a:ext uri="{FF2B5EF4-FFF2-40B4-BE49-F238E27FC236}">
                  <a16:creationId xmlns:a16="http://schemas.microsoft.com/office/drawing/2014/main" id="{A070785D-F809-42E8-C739-B1EA761A8B40}"/>
                </a:ext>
              </a:extLst>
            </p:cNvPr>
            <p:cNvSpPr/>
            <p:nvPr/>
          </p:nvSpPr>
          <p:spPr>
            <a:xfrm>
              <a:off x="2887436" y="5963591"/>
              <a:ext cx="5691674" cy="261610"/>
            </a:xfrm>
            <a:prstGeom prst="rect">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16267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a:extLst>
              <a:ext uri="{FF2B5EF4-FFF2-40B4-BE49-F238E27FC236}">
                <a16:creationId xmlns:a16="http://schemas.microsoft.com/office/drawing/2014/main" id="{E0C19120-AEFF-EE89-A6C0-BBF044141686}"/>
              </a:ext>
            </a:extLst>
          </p:cNvPr>
          <p:cNvSpPr txBox="1">
            <a:spLocks/>
          </p:cNvSpPr>
          <p:nvPr/>
        </p:nvSpPr>
        <p:spPr>
          <a:xfrm>
            <a:off x="637273" y="430823"/>
            <a:ext cx="10515600" cy="9551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Data Source &amp; Assumptions</a:t>
            </a: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sp>
        <p:nvSpPr>
          <p:cNvPr id="12" name="Content Placeholder 2">
            <a:extLst>
              <a:ext uri="{FF2B5EF4-FFF2-40B4-BE49-F238E27FC236}">
                <a16:creationId xmlns:a16="http://schemas.microsoft.com/office/drawing/2014/main" id="{47A47279-54EF-4CFE-37A0-FE95B3A98D57}"/>
              </a:ext>
            </a:extLst>
          </p:cNvPr>
          <p:cNvSpPr txBox="1">
            <a:spLocks/>
          </p:cNvSpPr>
          <p:nvPr/>
        </p:nvSpPr>
        <p:spPr>
          <a:xfrm>
            <a:off x="637274" y="1312152"/>
            <a:ext cx="5788578" cy="402890"/>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10. Event Probability –                                              </a:t>
            </a:r>
            <a:r>
              <a:rPr lang="en-US" sz="1400" b="1">
                <a:solidFill>
                  <a:srgbClr val="3F0731"/>
                </a:solidFill>
                <a:cs typeface="Arial" panose="020B0604020202020204" pitchFamily="34" charset="0"/>
              </a:rPr>
              <a:t>BMU Failure Rate</a:t>
            </a:r>
          </a:p>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  </a:t>
            </a:r>
          </a:p>
        </p:txBody>
      </p:sp>
      <p:sp>
        <p:nvSpPr>
          <p:cNvPr id="15" name="Content Placeholder 2">
            <a:extLst>
              <a:ext uri="{FF2B5EF4-FFF2-40B4-BE49-F238E27FC236}">
                <a16:creationId xmlns:a16="http://schemas.microsoft.com/office/drawing/2014/main" id="{210DFBA8-7CE4-2668-F451-5CF1B9D7F0BA}"/>
              </a:ext>
            </a:extLst>
          </p:cNvPr>
          <p:cNvSpPr txBox="1">
            <a:spLocks/>
          </p:cNvSpPr>
          <p:nvPr/>
        </p:nvSpPr>
        <p:spPr>
          <a:xfrm>
            <a:off x="637273" y="1700316"/>
            <a:ext cx="10687952" cy="4899217"/>
          </a:xfrm>
          <a:prstGeom prst="rect">
            <a:avLst/>
          </a:prstGeom>
        </p:spPr>
        <p:txBody>
          <a:bodyPr lIns="91440" tIns="45720" rIns="91440" bIns="4572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base">
              <a:lnSpc>
                <a:spcPct val="105000"/>
              </a:lnSpc>
              <a:defRPr/>
            </a:pPr>
            <a:r>
              <a:rPr lang="en-GB" sz="1600">
                <a:cs typeface="Arial"/>
              </a:rPr>
              <a:t>Determine the historic fault statistics of all Balancing Mechanism Units (BMU) including interconnectors. </a:t>
            </a:r>
          </a:p>
          <a:p>
            <a:pPr algn="just">
              <a:lnSpc>
                <a:spcPct val="105000"/>
              </a:lnSpc>
              <a:defRPr/>
            </a:pPr>
            <a:r>
              <a:rPr lang="en-GB" sz="1600">
                <a:cs typeface="Arial"/>
              </a:rPr>
              <a:t>Calculate the yearly fault rate per BMU (based on the average for the fuel type).</a:t>
            </a:r>
          </a:p>
          <a:p>
            <a:pPr algn="just" fontAlgn="base">
              <a:lnSpc>
                <a:spcPct val="105000"/>
              </a:lnSpc>
              <a:defRPr/>
            </a:pPr>
            <a:r>
              <a:rPr lang="en-GB" sz="1600">
                <a:cs typeface="Arial"/>
              </a:rPr>
              <a:t>Go through operational data over past 3 years, half hour by half hour (each settlement period) for each BMU</a:t>
            </a:r>
          </a:p>
          <a:p>
            <a:pPr lvl="1" algn="just" fontAlgn="base">
              <a:lnSpc>
                <a:spcPct val="105000"/>
              </a:lnSpc>
              <a:buFont typeface="Courier New" panose="02070309020205020404" pitchFamily="49" charset="0"/>
              <a:buChar char="o"/>
              <a:defRPr/>
            </a:pPr>
            <a:r>
              <a:rPr lang="en-GB" sz="1600">
                <a:cs typeface="Arial"/>
              </a:rPr>
              <a:t>See when they went from an MEL above zero, to zero, from one half hour to the next and where the 4 hr ahead planned MEL was greater than zero consider this as a breakdown. </a:t>
            </a:r>
          </a:p>
          <a:p>
            <a:pPr lvl="1" algn="just" fontAlgn="base">
              <a:lnSpc>
                <a:spcPct val="105000"/>
              </a:lnSpc>
              <a:buFont typeface="Courier New" panose="02070309020205020404" pitchFamily="49" charset="0"/>
              <a:buChar char="o"/>
              <a:defRPr/>
            </a:pPr>
            <a:r>
              <a:rPr lang="en-GB" sz="1600">
                <a:cs typeface="Arial"/>
              </a:rPr>
              <a:t>Remove any that had multiple breakdowns within 24hrs so just counts as one as they may have struggled returning. </a:t>
            </a:r>
          </a:p>
          <a:p>
            <a:pPr lvl="1" algn="just" fontAlgn="base">
              <a:lnSpc>
                <a:spcPct val="105000"/>
              </a:lnSpc>
              <a:buFont typeface="Courier New" panose="02070309020205020404" pitchFamily="49" charset="0"/>
              <a:buChar char="o"/>
              <a:defRPr/>
            </a:pPr>
            <a:r>
              <a:rPr lang="en-GB" sz="1600">
                <a:cs typeface="Arial"/>
              </a:rPr>
              <a:t>This gives the number of unplanned outages. The number of unplanned outages on a unit type vs the number of units of that type is then used.  </a:t>
            </a:r>
          </a:p>
          <a:p>
            <a:pPr lvl="1" algn="just" fontAlgn="base">
              <a:lnSpc>
                <a:spcPct val="105000"/>
              </a:lnSpc>
              <a:buFont typeface="Courier New" panose="02070309020205020404" pitchFamily="49" charset="0"/>
              <a:buChar char="o"/>
              <a:defRPr/>
            </a:pPr>
            <a:r>
              <a:rPr lang="en-GB" sz="1600">
                <a:cs typeface="Arial"/>
              </a:rPr>
              <a:t>For Interconnectors outage messages on REMIT are used from the </a:t>
            </a:r>
            <a:r>
              <a:rPr lang="en-GB" sz="1600" err="1">
                <a:cs typeface="Arial"/>
              </a:rPr>
              <a:t>Elexon</a:t>
            </a:r>
            <a:r>
              <a:rPr lang="en-GB" sz="1600">
                <a:cs typeface="Arial"/>
              </a:rPr>
              <a:t> Portal (</a:t>
            </a:r>
            <a:r>
              <a:rPr lang="en-GB" sz="1600">
                <a:ea typeface="+mj-lt"/>
                <a:cs typeface="+mj-lt"/>
                <a:hlinkClick r:id="rId3"/>
              </a:rPr>
              <a:t>REMIT | Insights Solution</a:t>
            </a:r>
            <a:r>
              <a:rPr lang="en-GB" sz="1600">
                <a:ea typeface="+mj-lt"/>
                <a:cs typeface="+mj-lt"/>
              </a:rPr>
              <a:t>)</a:t>
            </a:r>
            <a:r>
              <a:rPr lang="en-GB" sz="1600">
                <a:cs typeface="Arial"/>
              </a:rPr>
              <a:t>and ENTSOE (</a:t>
            </a:r>
            <a:r>
              <a:rPr lang="en-GB" sz="1600">
                <a:ea typeface="+mj-lt"/>
                <a:cs typeface="+mj-lt"/>
                <a:hlinkClick r:id="rId4"/>
              </a:rPr>
              <a:t>Data view</a:t>
            </a:r>
            <a:r>
              <a:rPr lang="en-GB" sz="1600">
                <a:cs typeface="Poppins"/>
              </a:rPr>
              <a:t>)</a:t>
            </a:r>
            <a:r>
              <a:rPr lang="en-GB" sz="1600">
                <a:cs typeface="Arial"/>
              </a:rPr>
              <a:t>.</a:t>
            </a:r>
            <a:endParaRPr lang="en-US" sz="1600">
              <a:cs typeface="Arial"/>
            </a:endParaRPr>
          </a:p>
          <a:p>
            <a:pPr algn="just">
              <a:lnSpc>
                <a:spcPct val="105000"/>
              </a:lnSpc>
              <a:defRPr/>
            </a:pPr>
            <a:r>
              <a:rPr lang="en-GB" sz="1600">
                <a:cs typeface="Arial"/>
              </a:rPr>
              <a:t>Data for the BMU outages are from an internal database and is not publicly accessible or shareable.</a:t>
            </a:r>
          </a:p>
          <a:p>
            <a:pPr algn="just">
              <a:defRPr/>
            </a:pPr>
            <a:endParaRPr lang="en-GB" sz="2000">
              <a:solidFill>
                <a:schemeClr val="tx1">
                  <a:lumMod val="85000"/>
                  <a:lumOff val="15000"/>
                </a:schemeClr>
              </a:solidFill>
              <a:cs typeface="Arial"/>
            </a:endParaRPr>
          </a:p>
          <a:p>
            <a:pPr marL="378460" indent="-342900">
              <a:lnSpc>
                <a:spcPct val="105000"/>
              </a:lnSpc>
              <a:spcBef>
                <a:spcPts val="600"/>
              </a:spcBef>
              <a:defRPr/>
            </a:pPr>
            <a:endParaRPr lang="en-GB" sz="2200">
              <a:solidFill>
                <a:schemeClr val="tx1">
                  <a:lumMod val="85000"/>
                  <a:lumOff val="15000"/>
                </a:schemeClr>
              </a:solidFill>
              <a:highlight>
                <a:srgbClr val="FFFF00"/>
              </a:highlight>
              <a:cs typeface="Arial" panose="020B0604020202020204" pitchFamily="34" charset="0"/>
            </a:endParaRPr>
          </a:p>
        </p:txBody>
      </p:sp>
      <p:sp>
        <p:nvSpPr>
          <p:cNvPr id="2" name="Flowchart: Data 1">
            <a:extLst>
              <a:ext uri="{FF2B5EF4-FFF2-40B4-BE49-F238E27FC236}">
                <a16:creationId xmlns:a16="http://schemas.microsoft.com/office/drawing/2014/main" id="{89B4147A-B0E5-C0D0-9404-804335CFD024}"/>
              </a:ext>
            </a:extLst>
          </p:cNvPr>
          <p:cNvSpPr/>
          <p:nvPr/>
        </p:nvSpPr>
        <p:spPr>
          <a:xfrm>
            <a:off x="2765289" y="1243621"/>
            <a:ext cx="1532547" cy="448877"/>
          </a:xfrm>
          <a:prstGeom prst="flowChartInputOutpu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a:t>Event Probability</a:t>
            </a:r>
          </a:p>
        </p:txBody>
      </p:sp>
    </p:spTree>
    <p:extLst>
      <p:ext uri="{BB962C8B-B14F-4D97-AF65-F5344CB8AC3E}">
        <p14:creationId xmlns:p14="http://schemas.microsoft.com/office/powerpoint/2010/main" val="322282267"/>
      </p:ext>
    </p:extLst>
  </p:cSld>
  <p:clrMapOvr>
    <a:masterClrMapping/>
  </p:clrMapOvr>
  <mc:AlternateContent xmlns:mc="http://schemas.openxmlformats.org/markup-compatibility/2006" xmlns:p14="http://schemas.microsoft.com/office/powerpoint/2010/main">
    <mc:Choice Requires="p14">
      <p:transition spd="slow" p14:dur="2000" advTm="98178"/>
    </mc:Choice>
    <mc:Fallback xmlns="">
      <p:transition spd="slow" advTm="9817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a:extLst>
              <a:ext uri="{FF2B5EF4-FFF2-40B4-BE49-F238E27FC236}">
                <a16:creationId xmlns:a16="http://schemas.microsoft.com/office/drawing/2014/main" id="{E0C19120-AEFF-EE89-A6C0-BBF044141686}"/>
              </a:ext>
            </a:extLst>
          </p:cNvPr>
          <p:cNvSpPr txBox="1">
            <a:spLocks/>
          </p:cNvSpPr>
          <p:nvPr/>
        </p:nvSpPr>
        <p:spPr>
          <a:xfrm>
            <a:off x="637273" y="430823"/>
            <a:ext cx="10515600" cy="9551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Data Source &amp; Assumptions</a:t>
            </a: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sp>
        <p:nvSpPr>
          <p:cNvPr id="12" name="Content Placeholder 2">
            <a:extLst>
              <a:ext uri="{FF2B5EF4-FFF2-40B4-BE49-F238E27FC236}">
                <a16:creationId xmlns:a16="http://schemas.microsoft.com/office/drawing/2014/main" id="{47A47279-54EF-4CFE-37A0-FE95B3A98D57}"/>
              </a:ext>
            </a:extLst>
          </p:cNvPr>
          <p:cNvSpPr txBox="1">
            <a:spLocks/>
          </p:cNvSpPr>
          <p:nvPr/>
        </p:nvSpPr>
        <p:spPr>
          <a:xfrm>
            <a:off x="637274" y="1312152"/>
            <a:ext cx="8343888" cy="402890"/>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10. Event Probability –                                           </a:t>
            </a:r>
            <a:r>
              <a:rPr lang="en-US" sz="1400" b="1">
                <a:solidFill>
                  <a:srgbClr val="3F0731"/>
                </a:solidFill>
                <a:cs typeface="Arial" panose="020B0604020202020204" pitchFamily="34" charset="0"/>
              </a:rPr>
              <a:t>Transmission Fault Rate</a:t>
            </a:r>
          </a:p>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  </a:t>
            </a:r>
          </a:p>
        </p:txBody>
      </p:sp>
      <p:sp>
        <p:nvSpPr>
          <p:cNvPr id="15" name="Content Placeholder 2">
            <a:extLst>
              <a:ext uri="{FF2B5EF4-FFF2-40B4-BE49-F238E27FC236}">
                <a16:creationId xmlns:a16="http://schemas.microsoft.com/office/drawing/2014/main" id="{210DFBA8-7CE4-2668-F451-5CF1B9D7F0BA}"/>
              </a:ext>
            </a:extLst>
          </p:cNvPr>
          <p:cNvSpPr txBox="1">
            <a:spLocks/>
          </p:cNvSpPr>
          <p:nvPr/>
        </p:nvSpPr>
        <p:spPr>
          <a:xfrm>
            <a:off x="637273" y="1785904"/>
            <a:ext cx="11287249" cy="2752544"/>
          </a:xfrm>
          <a:prstGeom prst="rect">
            <a:avLst/>
          </a:prstGeom>
        </p:spPr>
        <p:txBody>
          <a:bodyPr lIns="91440" tIns="45720" rIns="91440" bIns="4572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8900" indent="-342900" fontAlgn="base">
              <a:lnSpc>
                <a:spcPct val="105000"/>
              </a:lnSpc>
              <a:spcBef>
                <a:spcPts val="600"/>
              </a:spcBef>
              <a:defRPr/>
            </a:pPr>
            <a:r>
              <a:rPr lang="en-GB" sz="1600">
                <a:cs typeface="Arial" panose="020B0604020202020204" pitchFamily="34" charset="0"/>
              </a:rPr>
              <a:t>We define the events for both the intact network and for an estimate of planned transmission outage. This profile for transmission outage is estimated by a reviewing the previous 3 years of outages.</a:t>
            </a:r>
            <a:endParaRPr lang="en-GB" sz="1600">
              <a:solidFill>
                <a:schemeClr val="tx1">
                  <a:lumMod val="85000"/>
                  <a:lumOff val="15000"/>
                </a:schemeClr>
              </a:solidFill>
              <a:cs typeface="Arial" panose="020B0604020202020204" pitchFamily="34" charset="0"/>
            </a:endParaRPr>
          </a:p>
          <a:p>
            <a:pPr marL="378900" indent="-342900" fontAlgn="base">
              <a:lnSpc>
                <a:spcPct val="105000"/>
              </a:lnSpc>
              <a:spcBef>
                <a:spcPts val="600"/>
              </a:spcBef>
              <a:defRPr/>
            </a:pPr>
            <a:r>
              <a:rPr lang="en-GB" sz="1600">
                <a:solidFill>
                  <a:schemeClr val="tx1">
                    <a:lumMod val="85000"/>
                    <a:lumOff val="15000"/>
                  </a:schemeClr>
                </a:solidFill>
                <a:cs typeface="Arial" panose="020B0604020202020204" pitchFamily="34" charset="0"/>
              </a:rPr>
              <a:t>In FRCR the Transmission Failure events are categorised into: Single Circuit (SC) trip, Double Circuit (DC) trip, busbar/mesh corner risk, and OFTO network risk. </a:t>
            </a:r>
          </a:p>
          <a:p>
            <a:pPr marL="378900" indent="-342900" fontAlgn="base">
              <a:lnSpc>
                <a:spcPct val="105000"/>
              </a:lnSpc>
              <a:spcBef>
                <a:spcPts val="600"/>
              </a:spcBef>
              <a:defRPr/>
            </a:pPr>
            <a:r>
              <a:rPr lang="en-GB" sz="1600">
                <a:solidFill>
                  <a:schemeClr val="tx1">
                    <a:lumMod val="85000"/>
                    <a:lumOff val="15000"/>
                  </a:schemeClr>
                </a:solidFill>
                <a:cs typeface="Arial" panose="020B0604020202020204" pitchFamily="34" charset="0"/>
              </a:rPr>
              <a:t>For different type of risks, the fault rates per year are derived as</a:t>
            </a:r>
          </a:p>
          <a:p>
            <a:pPr marL="836100" lvl="1" indent="-342900" fontAlgn="base">
              <a:lnSpc>
                <a:spcPct val="105000"/>
              </a:lnSpc>
              <a:spcBef>
                <a:spcPts val="600"/>
              </a:spcBef>
              <a:buFont typeface="Courier New" panose="02070309020205020404" pitchFamily="49" charset="0"/>
              <a:buChar char="o"/>
              <a:defRPr/>
            </a:pPr>
            <a:r>
              <a:rPr lang="en-GB" sz="1400" b="1" err="1">
                <a:solidFill>
                  <a:srgbClr val="3F0731"/>
                </a:solidFill>
                <a:cs typeface="Arial" panose="020B0604020202020204" pitchFamily="34" charset="0"/>
              </a:rPr>
              <a:t>Circuit_fault_rate</a:t>
            </a:r>
            <a:r>
              <a:rPr lang="en-GB" sz="1400" b="1">
                <a:solidFill>
                  <a:srgbClr val="3F0731"/>
                </a:solidFill>
                <a:cs typeface="Arial" panose="020B0604020202020204" pitchFamily="34" charset="0"/>
              </a:rPr>
              <a:t> = </a:t>
            </a:r>
            <a:r>
              <a:rPr lang="en-GB" sz="1400" b="1" err="1">
                <a:solidFill>
                  <a:srgbClr val="3F0731"/>
                </a:solidFill>
                <a:cs typeface="Arial" panose="020B0604020202020204" pitchFamily="34" charset="0"/>
              </a:rPr>
              <a:t>Number_of_circuit_faults</a:t>
            </a:r>
            <a:r>
              <a:rPr lang="en-GB" sz="1400" b="1">
                <a:solidFill>
                  <a:srgbClr val="3F0731"/>
                </a:solidFill>
                <a:cs typeface="Arial" panose="020B0604020202020204" pitchFamily="34" charset="0"/>
              </a:rPr>
              <a:t> / </a:t>
            </a:r>
            <a:r>
              <a:rPr lang="en-GB" sz="1400" b="1" err="1">
                <a:solidFill>
                  <a:srgbClr val="3F0731"/>
                </a:solidFill>
                <a:cs typeface="Arial" panose="020B0604020202020204" pitchFamily="34" charset="0"/>
              </a:rPr>
              <a:t>Total_length_of_circuits</a:t>
            </a:r>
            <a:r>
              <a:rPr lang="en-GB" sz="1400" b="1">
                <a:solidFill>
                  <a:srgbClr val="3F0731"/>
                </a:solidFill>
                <a:cs typeface="Arial" panose="020B0604020202020204" pitchFamily="34" charset="0"/>
              </a:rPr>
              <a:t> / </a:t>
            </a:r>
            <a:r>
              <a:rPr lang="en-GB" sz="1400" b="1" err="1">
                <a:solidFill>
                  <a:srgbClr val="3F0731"/>
                </a:solidFill>
                <a:cs typeface="Arial" panose="020B0604020202020204" pitchFamily="34" charset="0"/>
              </a:rPr>
              <a:t>Number_of_years</a:t>
            </a:r>
            <a:endParaRPr lang="en-GB" sz="1400" b="1">
              <a:solidFill>
                <a:srgbClr val="3F0731"/>
              </a:solidFill>
              <a:cs typeface="Arial" panose="020B0604020202020204" pitchFamily="34" charset="0"/>
            </a:endParaRPr>
          </a:p>
          <a:p>
            <a:pPr marL="836100" lvl="1" indent="-342900" fontAlgn="base">
              <a:lnSpc>
                <a:spcPct val="105000"/>
              </a:lnSpc>
              <a:spcBef>
                <a:spcPts val="600"/>
              </a:spcBef>
              <a:buFont typeface="Courier New" panose="02070309020205020404" pitchFamily="49" charset="0"/>
              <a:buChar char="o"/>
              <a:defRPr/>
            </a:pPr>
            <a:r>
              <a:rPr lang="en-GB" sz="1400" b="1" err="1">
                <a:solidFill>
                  <a:srgbClr val="3F0731"/>
                </a:solidFill>
                <a:cs typeface="Arial" panose="020B0604020202020204" pitchFamily="34" charset="0"/>
              </a:rPr>
              <a:t>Bar_fault_rate</a:t>
            </a:r>
            <a:r>
              <a:rPr lang="en-GB" sz="1400" b="1">
                <a:solidFill>
                  <a:srgbClr val="3F0731"/>
                </a:solidFill>
                <a:cs typeface="Arial" panose="020B0604020202020204" pitchFamily="34" charset="0"/>
              </a:rPr>
              <a:t> = </a:t>
            </a:r>
            <a:r>
              <a:rPr lang="en-GB" sz="1400" b="1" err="1">
                <a:solidFill>
                  <a:srgbClr val="3F0731"/>
                </a:solidFill>
                <a:cs typeface="Arial" panose="020B0604020202020204" pitchFamily="34" charset="0"/>
              </a:rPr>
              <a:t>Number_of_bar_faults</a:t>
            </a:r>
            <a:r>
              <a:rPr lang="en-GB" sz="1400" b="1">
                <a:solidFill>
                  <a:srgbClr val="3F0731"/>
                </a:solidFill>
                <a:cs typeface="Arial" panose="020B0604020202020204" pitchFamily="34" charset="0"/>
              </a:rPr>
              <a:t> / </a:t>
            </a:r>
            <a:r>
              <a:rPr lang="en-GB" sz="1400" b="1" err="1">
                <a:solidFill>
                  <a:srgbClr val="3F0731"/>
                </a:solidFill>
                <a:cs typeface="Arial" panose="020B0604020202020204" pitchFamily="34" charset="0"/>
              </a:rPr>
              <a:t>Total_number_of_bars</a:t>
            </a:r>
            <a:r>
              <a:rPr lang="en-GB" sz="1400" b="1">
                <a:solidFill>
                  <a:srgbClr val="3F0731"/>
                </a:solidFill>
                <a:cs typeface="Arial" panose="020B0604020202020204" pitchFamily="34" charset="0"/>
              </a:rPr>
              <a:t> / </a:t>
            </a:r>
            <a:r>
              <a:rPr lang="en-GB" sz="1400" b="1" err="1">
                <a:solidFill>
                  <a:srgbClr val="3F0731"/>
                </a:solidFill>
                <a:cs typeface="Arial" panose="020B0604020202020204" pitchFamily="34" charset="0"/>
              </a:rPr>
              <a:t>Number_of_years</a:t>
            </a:r>
            <a:endParaRPr lang="en-GB" sz="1400" b="1">
              <a:solidFill>
                <a:srgbClr val="3F0731"/>
              </a:solidFill>
              <a:cs typeface="Arial" panose="020B0604020202020204" pitchFamily="34" charset="0"/>
            </a:endParaRPr>
          </a:p>
          <a:p>
            <a:pPr marL="378460" indent="-342900" fontAlgn="base">
              <a:lnSpc>
                <a:spcPct val="105000"/>
              </a:lnSpc>
              <a:spcBef>
                <a:spcPts val="600"/>
              </a:spcBef>
              <a:defRPr/>
            </a:pPr>
            <a:r>
              <a:rPr lang="en-GB" sz="1600">
                <a:solidFill>
                  <a:schemeClr val="tx1">
                    <a:lumMod val="85000"/>
                    <a:lumOff val="15000"/>
                  </a:schemeClr>
                </a:solidFill>
                <a:cs typeface="Arial"/>
              </a:rPr>
              <a:t>We review the fault events from April 2021 to the end of August 2024 that we have recorded. As they are 3</a:t>
            </a:r>
            <a:r>
              <a:rPr lang="en-GB" sz="1600" baseline="30000">
                <a:solidFill>
                  <a:schemeClr val="tx1">
                    <a:lumMod val="85000"/>
                    <a:lumOff val="15000"/>
                  </a:schemeClr>
                </a:solidFill>
                <a:cs typeface="Arial"/>
              </a:rPr>
              <a:t>rd</a:t>
            </a:r>
            <a:r>
              <a:rPr lang="en-GB" sz="1600">
                <a:solidFill>
                  <a:schemeClr val="tx1">
                    <a:lumMod val="85000"/>
                    <a:lumOff val="15000"/>
                  </a:schemeClr>
                </a:solidFill>
                <a:cs typeface="Arial"/>
              </a:rPr>
              <a:t> party data, e.g. from TOs and OFTOs, NESO is unable to publish the raw data. Transmission circuit information can be found from </a:t>
            </a:r>
            <a:r>
              <a:rPr lang="en-GB" sz="1600">
                <a:solidFill>
                  <a:schemeClr val="tx1">
                    <a:lumMod val="85000"/>
                    <a:lumOff val="15000"/>
                  </a:schemeClr>
                </a:solidFill>
                <a:cs typeface="Arial"/>
                <a:hlinkClick r:id="rId3"/>
              </a:rPr>
              <a:t>ETYS 2023</a:t>
            </a:r>
            <a:r>
              <a:rPr lang="en-GB" sz="1600">
                <a:solidFill>
                  <a:schemeClr val="tx1">
                    <a:lumMod val="85000"/>
                    <a:lumOff val="15000"/>
                  </a:schemeClr>
                </a:solidFill>
                <a:cs typeface="Arial"/>
              </a:rPr>
              <a:t>.</a:t>
            </a:r>
          </a:p>
          <a:p>
            <a:pPr marL="378460" indent="-342900" fontAlgn="base">
              <a:lnSpc>
                <a:spcPct val="105000"/>
              </a:lnSpc>
              <a:spcBef>
                <a:spcPts val="600"/>
              </a:spcBef>
              <a:defRPr/>
            </a:pPr>
            <a:endParaRPr lang="en-GB" sz="1600">
              <a:solidFill>
                <a:schemeClr val="tx1">
                  <a:lumMod val="85000"/>
                  <a:lumOff val="15000"/>
                </a:schemeClr>
              </a:solidFill>
              <a:cs typeface="Arial"/>
            </a:endParaRPr>
          </a:p>
          <a:p>
            <a:pPr marL="378900" indent="-342900" fontAlgn="base">
              <a:lnSpc>
                <a:spcPct val="105000"/>
              </a:lnSpc>
              <a:spcBef>
                <a:spcPts val="600"/>
              </a:spcBef>
              <a:defRPr/>
            </a:pPr>
            <a:endParaRPr lang="en-GB" sz="1800">
              <a:solidFill>
                <a:schemeClr val="tx1">
                  <a:lumMod val="85000"/>
                  <a:lumOff val="15000"/>
                </a:schemeClr>
              </a:solidFill>
              <a:highlight>
                <a:srgbClr val="FFFF00"/>
              </a:highlight>
              <a:cs typeface="Arial" panose="020B0604020202020204" pitchFamily="34" charset="0"/>
            </a:endParaRPr>
          </a:p>
        </p:txBody>
      </p:sp>
      <p:sp>
        <p:nvSpPr>
          <p:cNvPr id="2" name="Flowchart: Data 1">
            <a:extLst>
              <a:ext uri="{FF2B5EF4-FFF2-40B4-BE49-F238E27FC236}">
                <a16:creationId xmlns:a16="http://schemas.microsoft.com/office/drawing/2014/main" id="{89B4147A-B0E5-C0D0-9404-804335CFD024}"/>
              </a:ext>
            </a:extLst>
          </p:cNvPr>
          <p:cNvSpPr/>
          <p:nvPr/>
        </p:nvSpPr>
        <p:spPr>
          <a:xfrm>
            <a:off x="2759290" y="1222249"/>
            <a:ext cx="1532547" cy="448877"/>
          </a:xfrm>
          <a:prstGeom prst="flowChartInputOutpu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a:t>Event Probability</a:t>
            </a:r>
          </a:p>
        </p:txBody>
      </p:sp>
      <p:graphicFrame>
        <p:nvGraphicFramePr>
          <p:cNvPr id="6" name="Table 5">
            <a:extLst>
              <a:ext uri="{FF2B5EF4-FFF2-40B4-BE49-F238E27FC236}">
                <a16:creationId xmlns:a16="http://schemas.microsoft.com/office/drawing/2014/main" id="{19D79569-72B4-9C65-55D9-3794BED88D2A}"/>
              </a:ext>
            </a:extLst>
          </p:cNvPr>
          <p:cNvGraphicFramePr>
            <a:graphicFrameLocks noGrp="1"/>
          </p:cNvGraphicFramePr>
          <p:nvPr>
            <p:extLst>
              <p:ext uri="{D42A27DB-BD31-4B8C-83A1-F6EECF244321}">
                <p14:modId xmlns:p14="http://schemas.microsoft.com/office/powerpoint/2010/main" val="576720533"/>
              </p:ext>
            </p:extLst>
          </p:nvPr>
        </p:nvGraphicFramePr>
        <p:xfrm>
          <a:off x="1058779" y="4703051"/>
          <a:ext cx="9394258" cy="2029820"/>
        </p:xfrm>
        <a:graphic>
          <a:graphicData uri="http://schemas.openxmlformats.org/drawingml/2006/table">
            <a:tbl>
              <a:tblPr>
                <a:tableStyleId>{B301B821-A1FF-4177-AEE7-76D212191A09}</a:tableStyleId>
              </a:tblPr>
              <a:tblGrid>
                <a:gridCol w="3858077">
                  <a:extLst>
                    <a:ext uri="{9D8B030D-6E8A-4147-A177-3AD203B41FA5}">
                      <a16:colId xmlns:a16="http://schemas.microsoft.com/office/drawing/2014/main" val="4178744617"/>
                    </a:ext>
                  </a:extLst>
                </a:gridCol>
                <a:gridCol w="1851325">
                  <a:extLst>
                    <a:ext uri="{9D8B030D-6E8A-4147-A177-3AD203B41FA5}">
                      <a16:colId xmlns:a16="http://schemas.microsoft.com/office/drawing/2014/main" val="1340989305"/>
                    </a:ext>
                  </a:extLst>
                </a:gridCol>
                <a:gridCol w="1262824">
                  <a:extLst>
                    <a:ext uri="{9D8B030D-6E8A-4147-A177-3AD203B41FA5}">
                      <a16:colId xmlns:a16="http://schemas.microsoft.com/office/drawing/2014/main" val="1370146767"/>
                    </a:ext>
                  </a:extLst>
                </a:gridCol>
                <a:gridCol w="2422032">
                  <a:extLst>
                    <a:ext uri="{9D8B030D-6E8A-4147-A177-3AD203B41FA5}">
                      <a16:colId xmlns:a16="http://schemas.microsoft.com/office/drawing/2014/main" val="2232925546"/>
                    </a:ext>
                  </a:extLst>
                </a:gridCol>
              </a:tblGrid>
              <a:tr h="344350">
                <a:tc>
                  <a:txBody>
                    <a:bodyPr/>
                    <a:lstStyle/>
                    <a:p>
                      <a:pPr algn="ctr" rtl="0" fontAlgn="base">
                        <a:lnSpc>
                          <a:spcPts val="1125"/>
                        </a:lnSpc>
                      </a:pPr>
                      <a:r>
                        <a:rPr lang="en-GB" sz="1200" b="0">
                          <a:solidFill>
                            <a:schemeClr val="bg1"/>
                          </a:solidFill>
                          <a:effectLst/>
                        </a:rPr>
                        <a:t> </a:t>
                      </a:r>
                      <a:endParaRPr lang="en-GB" sz="1200" b="0" i="0">
                        <a:solidFill>
                          <a:schemeClr val="bg1"/>
                        </a:solidFill>
                        <a:effectLst/>
                        <a:latin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rtl="0" fontAlgn="base">
                        <a:lnSpc>
                          <a:spcPts val="1350"/>
                        </a:lnSpc>
                      </a:pPr>
                      <a:r>
                        <a:rPr lang="en-GB" sz="1200" b="0">
                          <a:solidFill>
                            <a:schemeClr val="bg1"/>
                          </a:solidFill>
                          <a:effectLst/>
                        </a:rPr>
                        <a:t>Number/Length</a:t>
                      </a:r>
                      <a:endParaRPr lang="en-GB" sz="1200" b="0" i="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rtl="0" fontAlgn="base">
                        <a:lnSpc>
                          <a:spcPts val="1350"/>
                        </a:lnSpc>
                      </a:pPr>
                      <a:r>
                        <a:rPr lang="en-GB" sz="1200" b="1">
                          <a:solidFill>
                            <a:schemeClr val="bg1"/>
                          </a:solidFill>
                          <a:effectLst/>
                        </a:rPr>
                        <a:t>Failure Rate</a:t>
                      </a:r>
                      <a:endParaRPr lang="en-GB" sz="1200" b="1" i="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rtl="0" fontAlgn="base">
                        <a:lnSpc>
                          <a:spcPts val="1350"/>
                        </a:lnSpc>
                      </a:pPr>
                      <a:r>
                        <a:rPr lang="en-GB" sz="1200" b="0">
                          <a:solidFill>
                            <a:schemeClr val="bg1"/>
                          </a:solidFill>
                          <a:effectLst/>
                        </a:rPr>
                        <a:t> Unit</a:t>
                      </a:r>
                      <a:endParaRPr lang="en-GB" sz="1200" b="0" i="0">
                        <a:solidFill>
                          <a:schemeClr val="bg1"/>
                        </a:solidFill>
                        <a:effectLst/>
                        <a:latin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17085995"/>
                  </a:ext>
                </a:extLst>
              </a:tr>
              <a:tr h="344350">
                <a:tc>
                  <a:txBody>
                    <a:bodyPr/>
                    <a:lstStyle/>
                    <a:p>
                      <a:pPr algn="ctr" rtl="0" fontAlgn="base">
                        <a:lnSpc>
                          <a:spcPts val="1350"/>
                        </a:lnSpc>
                      </a:pPr>
                      <a:r>
                        <a:rPr lang="en-GB" sz="1200" b="0">
                          <a:solidFill>
                            <a:schemeClr val="bg1"/>
                          </a:solidFill>
                          <a:effectLst/>
                        </a:rPr>
                        <a:t>No. of Busbar/mesh corner </a:t>
                      </a:r>
                    </a:p>
                    <a:p>
                      <a:pPr algn="ctr" rtl="0" fontAlgn="base">
                        <a:lnSpc>
                          <a:spcPts val="1350"/>
                        </a:lnSpc>
                      </a:pPr>
                      <a:r>
                        <a:rPr lang="en-GB" sz="1200" b="0">
                          <a:solidFill>
                            <a:schemeClr val="bg1"/>
                          </a:solidFill>
                          <a:effectLst/>
                        </a:rPr>
                        <a:t>(132 kV, 275 kV, 400 kV) </a:t>
                      </a:r>
                      <a:endParaRPr lang="en-GB" sz="1200" b="0" i="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rtl="0" fontAlgn="base">
                        <a:lnSpc>
                          <a:spcPts val="1350"/>
                        </a:lnSpc>
                      </a:pPr>
                      <a:r>
                        <a:rPr lang="en-GB" sz="1200" b="0">
                          <a:solidFill>
                            <a:schemeClr val="tx1"/>
                          </a:solidFill>
                          <a:effectLst/>
                        </a:rPr>
                        <a:t>1838 </a:t>
                      </a:r>
                      <a:endParaRPr lang="en-GB" sz="1200" b="0" i="0">
                        <a:solidFill>
                          <a:schemeClr val="tx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rtl="0" fontAlgn="base">
                        <a:lnSpc>
                          <a:spcPts val="1350"/>
                        </a:lnSpc>
                      </a:pPr>
                      <a:r>
                        <a:rPr lang="en-GB" sz="1200" b="1">
                          <a:solidFill>
                            <a:schemeClr val="accent1"/>
                          </a:solidFill>
                          <a:effectLst/>
                        </a:rPr>
                        <a:t>0.29%</a:t>
                      </a:r>
                      <a:r>
                        <a:rPr lang="en-GB" sz="1200" b="0">
                          <a:solidFill>
                            <a:schemeClr val="accent1"/>
                          </a:solidFill>
                          <a:effectLst/>
                        </a:rPr>
                        <a:t> </a:t>
                      </a:r>
                      <a:endParaRPr lang="en-GB" sz="1200" b="0" i="0">
                        <a:solidFill>
                          <a:schemeClr val="accent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rtl="0" fontAlgn="base">
                        <a:lnSpc>
                          <a:spcPts val="1350"/>
                        </a:lnSpc>
                      </a:pPr>
                      <a:r>
                        <a:rPr lang="en-GB" sz="1200" b="0">
                          <a:solidFill>
                            <a:schemeClr val="tx1"/>
                          </a:solidFill>
                          <a:effectLst/>
                        </a:rPr>
                        <a:t>fault rate per bar/corner per year </a:t>
                      </a:r>
                      <a:endParaRPr lang="en-GB" sz="1200" b="0" i="0">
                        <a:solidFill>
                          <a:schemeClr val="tx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50346568"/>
                  </a:ext>
                </a:extLst>
              </a:tr>
              <a:tr h="344350">
                <a:tc>
                  <a:txBody>
                    <a:bodyPr/>
                    <a:lstStyle/>
                    <a:p>
                      <a:pPr algn="ctr" rtl="0" fontAlgn="base">
                        <a:lnSpc>
                          <a:spcPts val="1350"/>
                        </a:lnSpc>
                      </a:pPr>
                      <a:r>
                        <a:rPr lang="en-GB" sz="1200" b="0">
                          <a:solidFill>
                            <a:schemeClr val="bg1"/>
                          </a:solidFill>
                          <a:effectLst/>
                        </a:rPr>
                        <a:t>Total circuit length </a:t>
                      </a:r>
                    </a:p>
                    <a:p>
                      <a:pPr algn="ctr" rtl="0" fontAlgn="base">
                        <a:lnSpc>
                          <a:spcPts val="1350"/>
                        </a:lnSpc>
                      </a:pPr>
                      <a:r>
                        <a:rPr lang="en-GB" sz="1200" b="0">
                          <a:solidFill>
                            <a:schemeClr val="bg1"/>
                          </a:solidFill>
                          <a:effectLst/>
                        </a:rPr>
                        <a:t>(132/275/400 kV, OFTO excluded) </a:t>
                      </a:r>
                      <a:endParaRPr lang="en-GB" sz="1200" b="0" i="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rtl="0" fontAlgn="base">
                        <a:lnSpc>
                          <a:spcPts val="1350"/>
                        </a:lnSpc>
                      </a:pPr>
                      <a:r>
                        <a:rPr lang="en-GB" sz="1200" b="0">
                          <a:solidFill>
                            <a:schemeClr val="tx1"/>
                          </a:solidFill>
                          <a:effectLst/>
                        </a:rPr>
                        <a:t>24485 </a:t>
                      </a:r>
                      <a:endParaRPr lang="en-GB" sz="1200" b="0" i="0">
                        <a:solidFill>
                          <a:schemeClr val="tx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rtl="0" fontAlgn="base">
                        <a:lnSpc>
                          <a:spcPts val="1350"/>
                        </a:lnSpc>
                      </a:pPr>
                      <a:r>
                        <a:rPr lang="en-GB" sz="1200" b="1">
                          <a:solidFill>
                            <a:schemeClr val="accent1"/>
                          </a:solidFill>
                          <a:effectLst/>
                        </a:rPr>
                        <a:t>0.43%</a:t>
                      </a:r>
                      <a:r>
                        <a:rPr lang="en-GB" sz="1200" b="0">
                          <a:solidFill>
                            <a:schemeClr val="accent1"/>
                          </a:solidFill>
                          <a:effectLst/>
                        </a:rPr>
                        <a:t> </a:t>
                      </a:r>
                      <a:endParaRPr lang="en-GB" sz="1200" b="0" i="0">
                        <a:solidFill>
                          <a:schemeClr val="accent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rtl="0" fontAlgn="base">
                        <a:lnSpc>
                          <a:spcPts val="1350"/>
                        </a:lnSpc>
                      </a:pPr>
                      <a:r>
                        <a:rPr lang="en-GB" sz="1200" b="0">
                          <a:solidFill>
                            <a:schemeClr val="tx1"/>
                          </a:solidFill>
                          <a:effectLst/>
                        </a:rPr>
                        <a:t>fault rate per km per year </a:t>
                      </a:r>
                      <a:endParaRPr lang="en-GB" sz="1200" b="0" i="0">
                        <a:solidFill>
                          <a:schemeClr val="tx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29620328"/>
                  </a:ext>
                </a:extLst>
              </a:tr>
              <a:tr h="344350">
                <a:tc>
                  <a:txBody>
                    <a:bodyPr/>
                    <a:lstStyle/>
                    <a:p>
                      <a:pPr algn="ctr" rtl="0" fontAlgn="base">
                        <a:lnSpc>
                          <a:spcPts val="1350"/>
                        </a:lnSpc>
                      </a:pPr>
                      <a:r>
                        <a:rPr lang="en-GB" sz="1200" b="0">
                          <a:solidFill>
                            <a:schemeClr val="bg1"/>
                          </a:solidFill>
                          <a:effectLst/>
                        </a:rPr>
                        <a:t>Double circuit length (assumed half of single circuit length) </a:t>
                      </a:r>
                      <a:endParaRPr lang="en-GB" sz="1200" b="0" i="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rtl="0" fontAlgn="base">
                        <a:lnSpc>
                          <a:spcPts val="1350"/>
                        </a:lnSpc>
                      </a:pPr>
                      <a:r>
                        <a:rPr lang="en-GB" sz="1200" b="0">
                          <a:solidFill>
                            <a:schemeClr val="tx1"/>
                          </a:solidFill>
                          <a:effectLst/>
                        </a:rPr>
                        <a:t>12242.5 </a:t>
                      </a:r>
                      <a:endParaRPr lang="en-GB" sz="1200" b="0" i="0">
                        <a:solidFill>
                          <a:schemeClr val="tx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rtl="0" fontAlgn="base">
                        <a:lnSpc>
                          <a:spcPts val="1350"/>
                        </a:lnSpc>
                      </a:pPr>
                      <a:r>
                        <a:rPr lang="en-GB" sz="1200" b="1">
                          <a:solidFill>
                            <a:schemeClr val="accent1"/>
                          </a:solidFill>
                          <a:effectLst/>
                        </a:rPr>
                        <a:t>0.06%</a:t>
                      </a:r>
                      <a:r>
                        <a:rPr lang="en-GB" sz="1200" b="0">
                          <a:solidFill>
                            <a:schemeClr val="accent1"/>
                          </a:solidFill>
                          <a:effectLst/>
                        </a:rPr>
                        <a:t> </a:t>
                      </a:r>
                      <a:endParaRPr lang="en-GB" sz="1200" b="0" i="0">
                        <a:solidFill>
                          <a:schemeClr val="accent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rtl="0" fontAlgn="base">
                        <a:lnSpc>
                          <a:spcPts val="1350"/>
                        </a:lnSpc>
                      </a:pPr>
                      <a:r>
                        <a:rPr lang="en-GB" sz="1200" b="0">
                          <a:solidFill>
                            <a:schemeClr val="tx1"/>
                          </a:solidFill>
                          <a:effectLst/>
                        </a:rPr>
                        <a:t>fault rate per km per year </a:t>
                      </a:r>
                      <a:endParaRPr lang="en-GB" sz="1200" b="0" i="0">
                        <a:solidFill>
                          <a:schemeClr val="tx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14419710"/>
                  </a:ext>
                </a:extLst>
              </a:tr>
              <a:tr h="344350">
                <a:tc>
                  <a:txBody>
                    <a:bodyPr/>
                    <a:lstStyle/>
                    <a:p>
                      <a:pPr algn="ctr" rtl="0" fontAlgn="base">
                        <a:lnSpc>
                          <a:spcPts val="1350"/>
                        </a:lnSpc>
                      </a:pPr>
                      <a:r>
                        <a:rPr lang="en-GB" sz="1200" b="0">
                          <a:solidFill>
                            <a:schemeClr val="bg1"/>
                          </a:solidFill>
                          <a:effectLst/>
                        </a:rPr>
                        <a:t>OFTO </a:t>
                      </a:r>
                      <a:endParaRPr lang="en-GB" sz="1200" b="0" i="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rtl="0" fontAlgn="base">
                        <a:lnSpc>
                          <a:spcPts val="1350"/>
                        </a:lnSpc>
                      </a:pPr>
                      <a:r>
                        <a:rPr lang="en-GB" sz="1200" b="0">
                          <a:solidFill>
                            <a:schemeClr val="tx1"/>
                          </a:solidFill>
                          <a:effectLst/>
                        </a:rPr>
                        <a:t>2724 </a:t>
                      </a:r>
                      <a:endParaRPr lang="en-GB" sz="1200" b="0" i="0">
                        <a:solidFill>
                          <a:schemeClr val="tx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rtl="0" fontAlgn="base">
                        <a:lnSpc>
                          <a:spcPts val="1350"/>
                        </a:lnSpc>
                      </a:pPr>
                      <a:r>
                        <a:rPr lang="en-GB" sz="1200" b="1">
                          <a:solidFill>
                            <a:schemeClr val="accent1"/>
                          </a:solidFill>
                          <a:effectLst/>
                        </a:rPr>
                        <a:t>0.07%</a:t>
                      </a:r>
                      <a:r>
                        <a:rPr lang="en-GB" sz="1200" b="0">
                          <a:solidFill>
                            <a:schemeClr val="accent1"/>
                          </a:solidFill>
                          <a:effectLst/>
                        </a:rPr>
                        <a:t> </a:t>
                      </a:r>
                      <a:endParaRPr lang="en-GB" sz="1200" b="0" i="0">
                        <a:solidFill>
                          <a:schemeClr val="accent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rtl="0" fontAlgn="base">
                        <a:lnSpc>
                          <a:spcPts val="1350"/>
                        </a:lnSpc>
                      </a:pPr>
                      <a:r>
                        <a:rPr lang="en-GB" sz="1200" b="0">
                          <a:solidFill>
                            <a:schemeClr val="tx1"/>
                          </a:solidFill>
                          <a:effectLst/>
                        </a:rPr>
                        <a:t>fault rate per km per year </a:t>
                      </a:r>
                      <a:endParaRPr lang="en-GB" sz="1200" b="0" i="0">
                        <a:solidFill>
                          <a:schemeClr val="tx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30039497"/>
                  </a:ext>
                </a:extLst>
              </a:tr>
            </a:tbl>
          </a:graphicData>
        </a:graphic>
      </p:graphicFrame>
    </p:spTree>
    <p:extLst>
      <p:ext uri="{BB962C8B-B14F-4D97-AF65-F5344CB8AC3E}">
        <p14:creationId xmlns:p14="http://schemas.microsoft.com/office/powerpoint/2010/main" val="2520182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a:extLst>
              <a:ext uri="{FF2B5EF4-FFF2-40B4-BE49-F238E27FC236}">
                <a16:creationId xmlns:a16="http://schemas.microsoft.com/office/drawing/2014/main" id="{E0C19120-AEFF-EE89-A6C0-BBF044141686}"/>
              </a:ext>
            </a:extLst>
          </p:cNvPr>
          <p:cNvSpPr txBox="1">
            <a:spLocks/>
          </p:cNvSpPr>
          <p:nvPr/>
        </p:nvSpPr>
        <p:spPr>
          <a:xfrm>
            <a:off x="637273" y="430823"/>
            <a:ext cx="10515600" cy="9551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Data Source &amp; Assumptions</a:t>
            </a: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sp>
        <p:nvSpPr>
          <p:cNvPr id="12" name="Content Placeholder 2">
            <a:extLst>
              <a:ext uri="{FF2B5EF4-FFF2-40B4-BE49-F238E27FC236}">
                <a16:creationId xmlns:a16="http://schemas.microsoft.com/office/drawing/2014/main" id="{47A47279-54EF-4CFE-37A0-FE95B3A98D57}"/>
              </a:ext>
            </a:extLst>
          </p:cNvPr>
          <p:cNvSpPr txBox="1">
            <a:spLocks/>
          </p:cNvSpPr>
          <p:nvPr/>
        </p:nvSpPr>
        <p:spPr>
          <a:xfrm>
            <a:off x="637273" y="1312152"/>
            <a:ext cx="6967175" cy="402890"/>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10. Event Probability </a:t>
            </a:r>
            <a:r>
              <a:rPr lang="en-US" sz="1400" b="1">
                <a:solidFill>
                  <a:srgbClr val="3F0731"/>
                </a:solidFill>
                <a:cs typeface="Arial" panose="020B0604020202020204" pitchFamily="34" charset="0"/>
              </a:rPr>
              <a:t>–                                        Simultaneous Event Probability</a:t>
            </a:r>
          </a:p>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  </a:t>
            </a:r>
          </a:p>
        </p:txBody>
      </p:sp>
      <p:sp>
        <p:nvSpPr>
          <p:cNvPr id="15" name="Content Placeholder 2">
            <a:extLst>
              <a:ext uri="{FF2B5EF4-FFF2-40B4-BE49-F238E27FC236}">
                <a16:creationId xmlns:a16="http://schemas.microsoft.com/office/drawing/2014/main" id="{210DFBA8-7CE4-2668-F451-5CF1B9D7F0BA}"/>
              </a:ext>
            </a:extLst>
          </p:cNvPr>
          <p:cNvSpPr txBox="1">
            <a:spLocks/>
          </p:cNvSpPr>
          <p:nvPr/>
        </p:nvSpPr>
        <p:spPr>
          <a:xfrm>
            <a:off x="637273" y="1814493"/>
            <a:ext cx="10895364" cy="4817116"/>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1750" indent="-285750" fontAlgn="base">
              <a:lnSpc>
                <a:spcPct val="105000"/>
              </a:lnSpc>
              <a:spcBef>
                <a:spcPts val="600"/>
              </a:spcBef>
              <a:defRPr/>
            </a:pPr>
            <a:r>
              <a:rPr lang="en-GB" sz="1800">
                <a:solidFill>
                  <a:schemeClr val="tx1">
                    <a:lumMod val="85000"/>
                    <a:lumOff val="15000"/>
                  </a:schemeClr>
                </a:solidFill>
                <a:latin typeface="+mn-lt"/>
                <a:cs typeface="Arial" panose="020B0604020202020204" pitchFamily="34" charset="0"/>
              </a:rPr>
              <a:t>Since FRCR 2022, the likelihood of simultaneous events are</a:t>
            </a:r>
          </a:p>
          <a:p>
            <a:pPr marL="836100" lvl="1" indent="-342900" fontAlgn="base">
              <a:lnSpc>
                <a:spcPct val="105000"/>
              </a:lnSpc>
              <a:spcBef>
                <a:spcPts val="600"/>
              </a:spcBef>
              <a:buFont typeface="Courier New" panose="02070309020205020404" pitchFamily="49" charset="0"/>
              <a:buChar char="o"/>
              <a:defRPr/>
            </a:pPr>
            <a:r>
              <a:rPr lang="en-GB" sz="1600">
                <a:solidFill>
                  <a:schemeClr val="tx1">
                    <a:lumMod val="85000"/>
                    <a:lumOff val="15000"/>
                  </a:schemeClr>
                </a:solidFill>
                <a:latin typeface="+mn-lt"/>
                <a:cs typeface="Arial" panose="020B0604020202020204" pitchFamily="34" charset="0"/>
              </a:rPr>
              <a:t>1-in-10 years for </a:t>
            </a:r>
            <a:r>
              <a:rPr lang="en-GB" sz="1600" b="1">
                <a:solidFill>
                  <a:schemeClr val="tx1">
                    <a:lumMod val="85000"/>
                    <a:lumOff val="15000"/>
                  </a:schemeClr>
                </a:solidFill>
                <a:latin typeface="+mn-lt"/>
                <a:cs typeface="Arial" panose="020B0604020202020204" pitchFamily="34" charset="0"/>
              </a:rPr>
              <a:t>median</a:t>
            </a:r>
            <a:r>
              <a:rPr lang="en-GB" sz="1600">
                <a:solidFill>
                  <a:schemeClr val="tx1">
                    <a:lumMod val="85000"/>
                    <a:lumOff val="15000"/>
                  </a:schemeClr>
                </a:solidFill>
                <a:latin typeface="+mn-lt"/>
                <a:cs typeface="Arial" panose="020B0604020202020204" pitchFamily="34" charset="0"/>
              </a:rPr>
              <a:t> simultaneous events</a:t>
            </a:r>
          </a:p>
          <a:p>
            <a:pPr marL="836100" lvl="1" indent="-342900" fontAlgn="base">
              <a:lnSpc>
                <a:spcPct val="105000"/>
              </a:lnSpc>
              <a:spcBef>
                <a:spcPts val="600"/>
              </a:spcBef>
              <a:buFont typeface="Courier New" panose="02070309020205020404" pitchFamily="49" charset="0"/>
              <a:buChar char="o"/>
              <a:defRPr/>
            </a:pPr>
            <a:r>
              <a:rPr lang="en-GB" sz="1600">
                <a:solidFill>
                  <a:schemeClr val="tx1">
                    <a:lumMod val="85000"/>
                    <a:lumOff val="15000"/>
                  </a:schemeClr>
                </a:solidFill>
                <a:latin typeface="+mn-lt"/>
                <a:cs typeface="Arial" panose="020B0604020202020204" pitchFamily="34" charset="0"/>
              </a:rPr>
              <a:t>1-in-20 years for </a:t>
            </a:r>
            <a:r>
              <a:rPr lang="en-GB" sz="1600" b="1">
                <a:solidFill>
                  <a:schemeClr val="tx1">
                    <a:lumMod val="85000"/>
                    <a:lumOff val="15000"/>
                  </a:schemeClr>
                </a:solidFill>
                <a:latin typeface="+mn-lt"/>
                <a:cs typeface="Arial" panose="020B0604020202020204" pitchFamily="34" charset="0"/>
              </a:rPr>
              <a:t>upper</a:t>
            </a:r>
            <a:r>
              <a:rPr lang="en-GB" sz="1600">
                <a:solidFill>
                  <a:schemeClr val="tx1">
                    <a:lumMod val="85000"/>
                    <a:lumOff val="15000"/>
                  </a:schemeClr>
                </a:solidFill>
                <a:latin typeface="+mn-lt"/>
                <a:cs typeface="Arial" panose="020B0604020202020204" pitchFamily="34" charset="0"/>
              </a:rPr>
              <a:t> </a:t>
            </a:r>
            <a:r>
              <a:rPr lang="en-GB" sz="1600" b="1">
                <a:solidFill>
                  <a:schemeClr val="tx1">
                    <a:lumMod val="85000"/>
                    <a:lumOff val="15000"/>
                  </a:schemeClr>
                </a:solidFill>
                <a:latin typeface="+mn-lt"/>
                <a:cs typeface="Arial" panose="020B0604020202020204" pitchFamily="34" charset="0"/>
              </a:rPr>
              <a:t>quantile</a:t>
            </a:r>
            <a:r>
              <a:rPr lang="en-GB" sz="1600">
                <a:solidFill>
                  <a:schemeClr val="tx1">
                    <a:lumMod val="85000"/>
                    <a:lumOff val="15000"/>
                  </a:schemeClr>
                </a:solidFill>
                <a:latin typeface="+mn-lt"/>
                <a:cs typeface="Arial" panose="020B0604020202020204" pitchFamily="34" charset="0"/>
              </a:rPr>
              <a:t> simultaneous events</a:t>
            </a:r>
          </a:p>
          <a:p>
            <a:pPr marL="836100" lvl="1" indent="-342900" fontAlgn="base">
              <a:lnSpc>
                <a:spcPct val="105000"/>
              </a:lnSpc>
              <a:spcBef>
                <a:spcPts val="600"/>
              </a:spcBef>
              <a:buFont typeface="Courier New" panose="02070309020205020404" pitchFamily="49" charset="0"/>
              <a:buChar char="o"/>
              <a:defRPr/>
            </a:pPr>
            <a:r>
              <a:rPr lang="en-GB" sz="1600">
                <a:solidFill>
                  <a:schemeClr val="tx1">
                    <a:lumMod val="85000"/>
                    <a:lumOff val="15000"/>
                  </a:schemeClr>
                </a:solidFill>
                <a:latin typeface="+mn-lt"/>
                <a:cs typeface="Arial" panose="020B0604020202020204" pitchFamily="34" charset="0"/>
              </a:rPr>
              <a:t>1-in-30 years for </a:t>
            </a:r>
            <a:r>
              <a:rPr lang="en-GB" sz="1600" b="1">
                <a:solidFill>
                  <a:schemeClr val="tx1">
                    <a:lumMod val="85000"/>
                    <a:lumOff val="15000"/>
                  </a:schemeClr>
                </a:solidFill>
                <a:latin typeface="+mn-lt"/>
                <a:cs typeface="Arial" panose="020B0604020202020204" pitchFamily="34" charset="0"/>
              </a:rPr>
              <a:t>peak</a:t>
            </a:r>
            <a:r>
              <a:rPr lang="en-GB" sz="1600">
                <a:solidFill>
                  <a:schemeClr val="tx1">
                    <a:lumMod val="85000"/>
                    <a:lumOff val="15000"/>
                  </a:schemeClr>
                </a:solidFill>
                <a:latin typeface="+mn-lt"/>
                <a:cs typeface="Arial" panose="020B0604020202020204" pitchFamily="34" charset="0"/>
              </a:rPr>
              <a:t> simultaneous events  </a:t>
            </a:r>
          </a:p>
          <a:p>
            <a:pPr marL="36000" indent="0" fontAlgn="base">
              <a:lnSpc>
                <a:spcPct val="105000"/>
              </a:lnSpc>
              <a:spcBef>
                <a:spcPts val="600"/>
              </a:spcBef>
              <a:buNone/>
              <a:defRPr/>
            </a:pPr>
            <a:endParaRPr lang="en-GB" sz="1200">
              <a:solidFill>
                <a:schemeClr val="tx1">
                  <a:lumMod val="85000"/>
                  <a:lumOff val="15000"/>
                </a:schemeClr>
              </a:solidFill>
              <a:latin typeface="+mn-lt"/>
              <a:cs typeface="Arial" panose="020B0604020202020204" pitchFamily="34" charset="0"/>
            </a:endParaRPr>
          </a:p>
          <a:p>
            <a:pPr marL="321750" indent="-285750" fontAlgn="base">
              <a:lnSpc>
                <a:spcPct val="105000"/>
              </a:lnSpc>
              <a:spcBef>
                <a:spcPts val="600"/>
              </a:spcBef>
              <a:defRPr/>
            </a:pPr>
            <a:r>
              <a:rPr lang="en-GB" sz="1800">
                <a:solidFill>
                  <a:schemeClr val="tx1">
                    <a:lumMod val="85000"/>
                    <a:lumOff val="15000"/>
                  </a:schemeClr>
                </a:solidFill>
                <a:latin typeface="+mn-lt"/>
                <a:cs typeface="Arial" panose="020B0604020202020204" pitchFamily="34" charset="0"/>
              </a:rPr>
              <a:t>From FRCR 2025, we use historical cascading events, e.g. events with multiple BMUs tripped within a 2-mins window, from January 2019 to October 2024, to calibrate the likelihood of </a:t>
            </a:r>
            <a:r>
              <a:rPr lang="en-GB" sz="1800" b="1">
                <a:solidFill>
                  <a:schemeClr val="tx1">
                    <a:lumMod val="85000"/>
                    <a:lumOff val="15000"/>
                  </a:schemeClr>
                </a:solidFill>
                <a:latin typeface="+mn-lt"/>
                <a:cs typeface="Arial" panose="020B0604020202020204" pitchFamily="34" charset="0"/>
              </a:rPr>
              <a:t>median</a:t>
            </a:r>
            <a:r>
              <a:rPr lang="en-GB" sz="1800">
                <a:solidFill>
                  <a:schemeClr val="tx1">
                    <a:lumMod val="85000"/>
                    <a:lumOff val="15000"/>
                  </a:schemeClr>
                </a:solidFill>
                <a:latin typeface="+mn-lt"/>
                <a:cs typeface="Arial" panose="020B0604020202020204" pitchFamily="34" charset="0"/>
              </a:rPr>
              <a:t>, </a:t>
            </a:r>
            <a:r>
              <a:rPr lang="en-GB" sz="1800" b="1">
                <a:solidFill>
                  <a:schemeClr val="tx1">
                    <a:lumMod val="85000"/>
                    <a:lumOff val="15000"/>
                  </a:schemeClr>
                </a:solidFill>
                <a:latin typeface="+mn-lt"/>
                <a:cs typeface="Arial" panose="020B0604020202020204" pitchFamily="34" charset="0"/>
              </a:rPr>
              <a:t>upper quantile</a:t>
            </a:r>
            <a:r>
              <a:rPr lang="en-GB" sz="1800">
                <a:solidFill>
                  <a:schemeClr val="tx1">
                    <a:lumMod val="85000"/>
                    <a:lumOff val="15000"/>
                  </a:schemeClr>
                </a:solidFill>
                <a:latin typeface="+mn-lt"/>
                <a:cs typeface="Arial" panose="020B0604020202020204" pitchFamily="34" charset="0"/>
              </a:rPr>
              <a:t>, and </a:t>
            </a:r>
            <a:r>
              <a:rPr lang="en-GB" sz="1800" b="1">
                <a:solidFill>
                  <a:schemeClr val="tx1">
                    <a:lumMod val="85000"/>
                    <a:lumOff val="15000"/>
                  </a:schemeClr>
                </a:solidFill>
                <a:latin typeface="+mn-lt"/>
                <a:cs typeface="Arial" panose="020B0604020202020204" pitchFamily="34" charset="0"/>
              </a:rPr>
              <a:t>peak</a:t>
            </a:r>
            <a:r>
              <a:rPr lang="en-GB" sz="1800">
                <a:solidFill>
                  <a:schemeClr val="tx1">
                    <a:lumMod val="85000"/>
                    <a:lumOff val="15000"/>
                  </a:schemeClr>
                </a:solidFill>
                <a:latin typeface="+mn-lt"/>
                <a:cs typeface="Arial" panose="020B0604020202020204" pitchFamily="34" charset="0"/>
              </a:rPr>
              <a:t> simultaneous events to better reflect the current risks.</a:t>
            </a:r>
          </a:p>
          <a:p>
            <a:pPr marL="321750" indent="-285750" fontAlgn="base">
              <a:lnSpc>
                <a:spcPct val="105000"/>
              </a:lnSpc>
              <a:spcBef>
                <a:spcPts val="600"/>
              </a:spcBef>
              <a:defRPr/>
            </a:pPr>
            <a:r>
              <a:rPr lang="en-GB" sz="1800">
                <a:solidFill>
                  <a:schemeClr val="tx1">
                    <a:lumMod val="85000"/>
                    <a:lumOff val="15000"/>
                  </a:schemeClr>
                </a:solidFill>
                <a:latin typeface="+mn-lt"/>
                <a:cs typeface="Arial" panose="020B0604020202020204" pitchFamily="34" charset="0"/>
              </a:rPr>
              <a:t>In FRCR analysis, we assume cascading events occur simultaneously in the worst-case scenario. </a:t>
            </a:r>
          </a:p>
          <a:p>
            <a:pPr marL="321750" indent="-285750" fontAlgn="base">
              <a:lnSpc>
                <a:spcPct val="105000"/>
              </a:lnSpc>
              <a:spcBef>
                <a:spcPts val="600"/>
              </a:spcBef>
              <a:defRPr/>
            </a:pPr>
            <a:r>
              <a:rPr lang="en-GB" sz="1800">
                <a:solidFill>
                  <a:schemeClr val="tx1">
                    <a:lumMod val="85000"/>
                    <a:lumOff val="15000"/>
                  </a:schemeClr>
                </a:solidFill>
                <a:latin typeface="+mn-lt"/>
                <a:cs typeface="Arial" panose="020B0604020202020204" pitchFamily="34" charset="0"/>
              </a:rPr>
              <a:t>These historical events are benchmarked against the distribution profiles of median, upper quantile, and peak simultaneous events. </a:t>
            </a:r>
          </a:p>
          <a:p>
            <a:pPr marL="321750" indent="-285750" fontAlgn="base">
              <a:lnSpc>
                <a:spcPct val="105000"/>
              </a:lnSpc>
              <a:spcBef>
                <a:spcPts val="600"/>
              </a:spcBef>
              <a:defRPr/>
            </a:pPr>
            <a:r>
              <a:rPr lang="en-GB" sz="1800">
                <a:solidFill>
                  <a:schemeClr val="tx1">
                    <a:lumMod val="85000"/>
                    <a:lumOff val="15000"/>
                  </a:schemeClr>
                </a:solidFill>
                <a:latin typeface="+mn-lt"/>
                <a:cs typeface="Arial" panose="020B0604020202020204" pitchFamily="34" charset="0"/>
              </a:rPr>
              <a:t>The likelihood of simultaneous events is determined by the summation of all Empirical Cumulative Distribution Functions (ECDFs) of those historical events.</a:t>
            </a:r>
          </a:p>
        </p:txBody>
      </p:sp>
      <p:sp>
        <p:nvSpPr>
          <p:cNvPr id="2" name="Flowchart: Data 1">
            <a:extLst>
              <a:ext uri="{FF2B5EF4-FFF2-40B4-BE49-F238E27FC236}">
                <a16:creationId xmlns:a16="http://schemas.microsoft.com/office/drawing/2014/main" id="{89B4147A-B0E5-C0D0-9404-804335CFD024}"/>
              </a:ext>
            </a:extLst>
          </p:cNvPr>
          <p:cNvSpPr/>
          <p:nvPr/>
        </p:nvSpPr>
        <p:spPr>
          <a:xfrm>
            <a:off x="2669509" y="1238172"/>
            <a:ext cx="1532547" cy="448877"/>
          </a:xfrm>
          <a:prstGeom prst="flowChartInputOutpu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a:t>Event Probability</a:t>
            </a:r>
          </a:p>
        </p:txBody>
      </p:sp>
    </p:spTree>
    <p:extLst>
      <p:ext uri="{BB962C8B-B14F-4D97-AF65-F5344CB8AC3E}">
        <p14:creationId xmlns:p14="http://schemas.microsoft.com/office/powerpoint/2010/main" val="747432297"/>
      </p:ext>
    </p:extLst>
  </p:cSld>
  <p:clrMapOvr>
    <a:masterClrMapping/>
  </p:clrMapOvr>
  <mc:AlternateContent xmlns:mc="http://schemas.openxmlformats.org/markup-compatibility/2006" xmlns:p14="http://schemas.microsoft.com/office/powerpoint/2010/main">
    <mc:Choice Requires="p14">
      <p:transition spd="slow" p14:dur="2000" advTm="83035"/>
    </mc:Choice>
    <mc:Fallback xmlns="">
      <p:transition spd="slow" advTm="8303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different colored lines&#10;&#10;Description automatically generated">
            <a:extLst>
              <a:ext uri="{FF2B5EF4-FFF2-40B4-BE49-F238E27FC236}">
                <a16:creationId xmlns:a16="http://schemas.microsoft.com/office/drawing/2014/main" id="{CDFBD18B-515D-0E46-44C0-5A32C0D1C97C}"/>
              </a:ext>
            </a:extLst>
          </p:cNvPr>
          <p:cNvPicPr>
            <a:picLocks noChangeAspect="1"/>
          </p:cNvPicPr>
          <p:nvPr/>
        </p:nvPicPr>
        <p:blipFill>
          <a:blip r:embed="rId3"/>
          <a:stretch>
            <a:fillRect/>
          </a:stretch>
        </p:blipFill>
        <p:spPr>
          <a:xfrm>
            <a:off x="6681388" y="1542914"/>
            <a:ext cx="5455615" cy="3511848"/>
          </a:xfrm>
          <a:prstGeom prst="rect">
            <a:avLst/>
          </a:prstGeom>
        </p:spPr>
      </p:pic>
      <p:sp>
        <p:nvSpPr>
          <p:cNvPr id="5" name="Title 22">
            <a:extLst>
              <a:ext uri="{FF2B5EF4-FFF2-40B4-BE49-F238E27FC236}">
                <a16:creationId xmlns:a16="http://schemas.microsoft.com/office/drawing/2014/main" id="{E0C19120-AEFF-EE89-A6C0-BBF044141686}"/>
              </a:ext>
            </a:extLst>
          </p:cNvPr>
          <p:cNvSpPr txBox="1">
            <a:spLocks/>
          </p:cNvSpPr>
          <p:nvPr/>
        </p:nvSpPr>
        <p:spPr>
          <a:xfrm>
            <a:off x="637273" y="430823"/>
            <a:ext cx="10515600" cy="9551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Data Source &amp; Assumptions</a:t>
            </a: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sp>
        <p:nvSpPr>
          <p:cNvPr id="12" name="Content Placeholder 2">
            <a:extLst>
              <a:ext uri="{FF2B5EF4-FFF2-40B4-BE49-F238E27FC236}">
                <a16:creationId xmlns:a16="http://schemas.microsoft.com/office/drawing/2014/main" id="{47A47279-54EF-4CFE-37A0-FE95B3A98D57}"/>
              </a:ext>
            </a:extLst>
          </p:cNvPr>
          <p:cNvSpPr txBox="1">
            <a:spLocks/>
          </p:cNvSpPr>
          <p:nvPr/>
        </p:nvSpPr>
        <p:spPr>
          <a:xfrm>
            <a:off x="637273" y="1312152"/>
            <a:ext cx="6967175" cy="402890"/>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10. Event Probability </a:t>
            </a:r>
            <a:r>
              <a:rPr lang="en-US" sz="1400" b="1">
                <a:solidFill>
                  <a:srgbClr val="3F0731"/>
                </a:solidFill>
                <a:cs typeface="Arial" panose="020B0604020202020204" pitchFamily="34" charset="0"/>
              </a:rPr>
              <a:t>–                                        Simultaneous Event Probability</a:t>
            </a:r>
          </a:p>
          <a:p>
            <a:pPr marL="36000" indent="0" fontAlgn="base">
              <a:lnSpc>
                <a:spcPct val="105000"/>
              </a:lnSpc>
              <a:spcBef>
                <a:spcPts val="300"/>
              </a:spcBef>
              <a:buNone/>
              <a:defRPr/>
            </a:pPr>
            <a:r>
              <a:rPr lang="en-US" sz="1400" b="1">
                <a:solidFill>
                  <a:schemeClr val="tx1">
                    <a:lumMod val="85000"/>
                    <a:lumOff val="15000"/>
                  </a:schemeClr>
                </a:solidFill>
                <a:cs typeface="Arial" panose="020B0604020202020204" pitchFamily="34" charset="0"/>
              </a:rPr>
              <a:t>  </a:t>
            </a:r>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210DFBA8-7CE4-2668-F451-5CF1B9D7F0BA}"/>
                  </a:ext>
                </a:extLst>
              </p:cNvPr>
              <p:cNvSpPr txBox="1">
                <a:spLocks/>
              </p:cNvSpPr>
              <p:nvPr/>
            </p:nvSpPr>
            <p:spPr>
              <a:xfrm>
                <a:off x="637273" y="1814493"/>
                <a:ext cx="10895364" cy="4817116"/>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1750" indent="-285750" fontAlgn="base">
                  <a:lnSpc>
                    <a:spcPct val="105000"/>
                  </a:lnSpc>
                  <a:spcBef>
                    <a:spcPts val="600"/>
                  </a:spcBef>
                  <a:defRPr/>
                </a:pPr>
                <a:r>
                  <a:rPr lang="en-GB" sz="1400">
                    <a:solidFill>
                      <a:schemeClr val="tx1">
                        <a:lumMod val="85000"/>
                        <a:lumOff val="15000"/>
                      </a:schemeClr>
                    </a:solidFill>
                    <a:latin typeface="+mn-lt"/>
                    <a:cs typeface="Arial" panose="020B0604020202020204" pitchFamily="34" charset="0"/>
                  </a:rPr>
                  <a:t>Likelihood of medial simultaneous events: </a:t>
                </a:r>
                <a:endParaRPr lang="en-GB" sz="1400" b="1">
                  <a:solidFill>
                    <a:schemeClr val="tx1">
                      <a:lumMod val="85000"/>
                      <a:lumOff val="15000"/>
                    </a:schemeClr>
                  </a:solidFill>
                  <a:latin typeface="+mn-lt"/>
                  <a:cs typeface="Arial" panose="020B0604020202020204" pitchFamily="34" charset="0"/>
                </a:endParaRPr>
              </a:p>
              <a:p>
                <a:pPr marL="36000" indent="0" fontAlgn="base">
                  <a:lnSpc>
                    <a:spcPct val="105000"/>
                  </a:lnSpc>
                  <a:spcBef>
                    <a:spcPts val="600"/>
                  </a:spcBef>
                  <a:buNone/>
                  <a:defRPr/>
                </a:pPr>
                <a14:m>
                  <m:oMathPara xmlns:m="http://schemas.openxmlformats.org/officeDocument/2006/math">
                    <m:oMathParaPr>
                      <m:jc m:val="left"/>
                    </m:oMathParaPr>
                    <m:oMath xmlns:m="http://schemas.openxmlformats.org/officeDocument/2006/math">
                      <m:nary>
                        <m:naryPr>
                          <m:chr m:val="∑"/>
                          <m:supHide m:val="on"/>
                          <m:ctrlPr>
                            <a:rPr lang="en-GB" sz="1400" i="1" smtClean="0">
                              <a:solidFill>
                                <a:schemeClr val="tx1">
                                  <a:lumMod val="85000"/>
                                  <a:lumOff val="15000"/>
                                </a:schemeClr>
                              </a:solidFill>
                              <a:latin typeface="Cambria Math" panose="02040503050406030204" pitchFamily="18" charset="0"/>
                              <a:cs typeface="Arial" panose="020B0604020202020204" pitchFamily="34" charset="0"/>
                            </a:rPr>
                          </m:ctrlPr>
                        </m:naryPr>
                        <m:sub>
                          <m:r>
                            <m:rPr>
                              <m:brk m:alnAt="7"/>
                            </m:rPr>
                            <a:rPr lang="en-GB" sz="1400" b="0" i="1" smtClean="0">
                              <a:solidFill>
                                <a:schemeClr val="tx1">
                                  <a:lumMod val="85000"/>
                                  <a:lumOff val="15000"/>
                                </a:schemeClr>
                              </a:solidFill>
                              <a:latin typeface="Cambria Math" panose="02040503050406030204" pitchFamily="18" charset="0"/>
                              <a:cs typeface="Arial" panose="020B0604020202020204" pitchFamily="34" charset="0"/>
                            </a:rPr>
                            <m:t>𝐴</m:t>
                          </m:r>
                          <m:r>
                            <a:rPr lang="en-GB" sz="1400" b="0" i="1" smtClean="0">
                              <a:solidFill>
                                <a:schemeClr val="tx1">
                                  <a:lumMod val="85000"/>
                                  <a:lumOff val="15000"/>
                                </a:schemeClr>
                              </a:solidFill>
                              <a:latin typeface="Cambria Math" panose="02040503050406030204" pitchFamily="18" charset="0"/>
                              <a:cs typeface="Arial" panose="020B0604020202020204" pitchFamily="34" charset="0"/>
                            </a:rPr>
                            <m:t>𝑙𝑙</m:t>
                          </m:r>
                          <m:r>
                            <a:rPr lang="en-GB" sz="1400" b="0" i="1" smtClean="0">
                              <a:solidFill>
                                <a:schemeClr val="tx1">
                                  <a:lumMod val="85000"/>
                                  <a:lumOff val="15000"/>
                                </a:schemeClr>
                              </a:solidFill>
                              <a:latin typeface="Cambria Math" panose="02040503050406030204" pitchFamily="18" charset="0"/>
                              <a:cs typeface="Arial" panose="020B0604020202020204" pitchFamily="34" charset="0"/>
                            </a:rPr>
                            <m:t> </m:t>
                          </m:r>
                          <m:r>
                            <a:rPr lang="en-GB" sz="1400" b="0" i="1" smtClean="0">
                              <a:solidFill>
                                <a:schemeClr val="tx1">
                                  <a:lumMod val="85000"/>
                                  <a:lumOff val="15000"/>
                                </a:schemeClr>
                              </a:solidFill>
                              <a:latin typeface="Cambria Math" panose="02040503050406030204" pitchFamily="18" charset="0"/>
                              <a:cs typeface="Arial" panose="020B0604020202020204" pitchFamily="34" charset="0"/>
                            </a:rPr>
                            <m:t>𝑒𝑣𝑒𝑛𝑡𝑠</m:t>
                          </m:r>
                        </m:sub>
                        <m:sup/>
                        <m:e>
                          <m:r>
                            <a:rPr lang="en-GB" sz="1400" b="0" i="1" smtClean="0">
                              <a:solidFill>
                                <a:schemeClr val="tx1">
                                  <a:lumMod val="85000"/>
                                  <a:lumOff val="15000"/>
                                </a:schemeClr>
                              </a:solidFill>
                              <a:latin typeface="Cambria Math" panose="02040503050406030204" pitchFamily="18" charset="0"/>
                              <a:cs typeface="Arial" panose="020B0604020202020204" pitchFamily="34" charset="0"/>
                            </a:rPr>
                            <m:t>𝑃𝑟𝑜𝑏</m:t>
                          </m:r>
                          <m:r>
                            <a:rPr lang="en-GB" sz="1400" b="0" i="1" smtClean="0">
                              <a:solidFill>
                                <a:schemeClr val="tx1">
                                  <a:lumMod val="85000"/>
                                  <a:lumOff val="15000"/>
                                </a:schemeClr>
                              </a:solidFill>
                              <a:latin typeface="Cambria Math" panose="02040503050406030204" pitchFamily="18" charset="0"/>
                              <a:cs typeface="Arial" panose="020B0604020202020204" pitchFamily="34" charset="0"/>
                            </a:rPr>
                            <m:t>(</m:t>
                          </m:r>
                          <m:r>
                            <a:rPr lang="en-GB" sz="1400" b="0" i="1" smtClean="0">
                              <a:solidFill>
                                <a:schemeClr val="tx1">
                                  <a:lumMod val="85000"/>
                                  <a:lumOff val="15000"/>
                                </a:schemeClr>
                              </a:solidFill>
                              <a:latin typeface="Cambria Math" panose="02040503050406030204" pitchFamily="18" charset="0"/>
                              <a:cs typeface="Arial" panose="020B0604020202020204" pitchFamily="34" charset="0"/>
                            </a:rPr>
                            <m:t>𝐿𝑜𝑠𝑠</m:t>
                          </m:r>
                          <m:r>
                            <a:rPr lang="en-GB" sz="1400" b="0" i="1" smtClean="0">
                              <a:solidFill>
                                <a:schemeClr val="tx1">
                                  <a:lumMod val="85000"/>
                                  <a:lumOff val="15000"/>
                                </a:schemeClr>
                              </a:solidFill>
                              <a:latin typeface="Cambria Math" panose="02040503050406030204" pitchFamily="18" charset="0"/>
                              <a:cs typeface="Arial" panose="020B0604020202020204" pitchFamily="34" charset="0"/>
                            </a:rPr>
                            <m:t> </m:t>
                          </m:r>
                          <m:r>
                            <a:rPr lang="en-GB" sz="1400" b="0" i="1" smtClean="0">
                              <a:solidFill>
                                <a:schemeClr val="tx1">
                                  <a:lumMod val="85000"/>
                                  <a:lumOff val="15000"/>
                                </a:schemeClr>
                              </a:solidFill>
                              <a:latin typeface="Cambria Math" panose="02040503050406030204" pitchFamily="18" charset="0"/>
                              <a:cs typeface="Arial" panose="020B0604020202020204" pitchFamily="34" charset="0"/>
                            </a:rPr>
                            <m:t>𝑜𝑓</m:t>
                          </m:r>
                          <m:r>
                            <a:rPr lang="en-GB" sz="1400" b="0" i="1" smtClean="0">
                              <a:solidFill>
                                <a:schemeClr val="tx1">
                                  <a:lumMod val="85000"/>
                                  <a:lumOff val="15000"/>
                                </a:schemeClr>
                              </a:solidFill>
                              <a:latin typeface="Cambria Math" panose="02040503050406030204" pitchFamily="18" charset="0"/>
                              <a:cs typeface="Arial" panose="020B0604020202020204" pitchFamily="34" charset="0"/>
                            </a:rPr>
                            <m:t> </m:t>
                          </m:r>
                          <m:r>
                            <a:rPr lang="en-GB" sz="1400" b="0" i="1" smtClean="0">
                              <a:solidFill>
                                <a:schemeClr val="tx1">
                                  <a:lumMod val="85000"/>
                                  <a:lumOff val="15000"/>
                                </a:schemeClr>
                              </a:solidFill>
                              <a:latin typeface="Cambria Math" panose="02040503050406030204" pitchFamily="18" charset="0"/>
                              <a:cs typeface="Arial" panose="020B0604020202020204" pitchFamily="34" charset="0"/>
                            </a:rPr>
                            <m:t>𝑡h𝑒</m:t>
                          </m:r>
                          <m:r>
                            <a:rPr lang="en-GB" sz="1400" b="0" i="1" smtClean="0">
                              <a:solidFill>
                                <a:schemeClr val="tx1">
                                  <a:lumMod val="85000"/>
                                  <a:lumOff val="15000"/>
                                </a:schemeClr>
                              </a:solidFill>
                              <a:latin typeface="Cambria Math" panose="02040503050406030204" pitchFamily="18" charset="0"/>
                              <a:cs typeface="Arial" panose="020B0604020202020204" pitchFamily="34" charset="0"/>
                            </a:rPr>
                            <m:t> </m:t>
                          </m:r>
                          <m:r>
                            <a:rPr lang="en-GB" sz="1400" b="0" i="1" smtClean="0">
                              <a:solidFill>
                                <a:schemeClr val="tx1">
                                  <a:lumMod val="85000"/>
                                  <a:lumOff val="15000"/>
                                </a:schemeClr>
                              </a:solidFill>
                              <a:latin typeface="Cambria Math" panose="02040503050406030204" pitchFamily="18" charset="0"/>
                              <a:cs typeface="Arial" panose="020B0604020202020204" pitchFamily="34" charset="0"/>
                            </a:rPr>
                            <m:t>𝑒𝑣𝑒𝑛𝑡</m:t>
                          </m:r>
                          <m:r>
                            <a:rPr lang="en-GB" sz="1400" b="0" i="1" smtClean="0">
                              <a:solidFill>
                                <a:schemeClr val="tx1">
                                  <a:lumMod val="85000"/>
                                  <a:lumOff val="15000"/>
                                </a:schemeClr>
                              </a:solidFill>
                              <a:latin typeface="Cambria Math" panose="02040503050406030204" pitchFamily="18" charset="0"/>
                              <a:cs typeface="Arial" panose="020B0604020202020204" pitchFamily="34" charset="0"/>
                            </a:rPr>
                            <m:t>≥</m:t>
                          </m:r>
                          <m:r>
                            <a:rPr lang="en-GB" sz="1400" b="0" i="1" smtClean="0">
                              <a:solidFill>
                                <a:schemeClr val="tx1">
                                  <a:lumMod val="85000"/>
                                  <a:lumOff val="15000"/>
                                </a:schemeClr>
                              </a:solidFill>
                              <a:latin typeface="Cambria Math" panose="02040503050406030204" pitchFamily="18" charset="0"/>
                              <a:cs typeface="Arial" panose="020B0604020202020204" pitchFamily="34" charset="0"/>
                            </a:rPr>
                            <m:t>𝑀𝑒𝑑𝑖𝑎𝑛</m:t>
                          </m:r>
                          <m:r>
                            <a:rPr lang="en-GB" sz="1400" b="0" i="1" smtClean="0">
                              <a:solidFill>
                                <a:schemeClr val="tx1">
                                  <a:lumMod val="85000"/>
                                  <a:lumOff val="15000"/>
                                </a:schemeClr>
                              </a:solidFill>
                              <a:latin typeface="Cambria Math" panose="02040503050406030204" pitchFamily="18" charset="0"/>
                              <a:cs typeface="Arial" panose="020B0604020202020204" pitchFamily="34" charset="0"/>
                            </a:rPr>
                            <m:t> </m:t>
                          </m:r>
                          <m:r>
                            <a:rPr lang="en-GB" sz="1400" b="0" i="1" smtClean="0">
                              <a:solidFill>
                                <a:schemeClr val="tx1">
                                  <a:lumMod val="85000"/>
                                  <a:lumOff val="15000"/>
                                </a:schemeClr>
                              </a:solidFill>
                              <a:latin typeface="Cambria Math" panose="02040503050406030204" pitchFamily="18" charset="0"/>
                              <a:cs typeface="Arial" panose="020B0604020202020204" pitchFamily="34" charset="0"/>
                            </a:rPr>
                            <m:t>𝑠𝑖𝑚</m:t>
                          </m:r>
                          <m:r>
                            <a:rPr lang="en-GB" sz="1400" b="0" i="1" smtClean="0">
                              <a:solidFill>
                                <a:schemeClr val="tx1">
                                  <a:lumMod val="85000"/>
                                  <a:lumOff val="15000"/>
                                </a:schemeClr>
                              </a:solidFill>
                              <a:latin typeface="Cambria Math" panose="02040503050406030204" pitchFamily="18" charset="0"/>
                              <a:cs typeface="Arial" panose="020B0604020202020204" pitchFamily="34" charset="0"/>
                            </a:rPr>
                            <m:t> </m:t>
                          </m:r>
                          <m:r>
                            <a:rPr lang="en-GB" sz="1400" b="0" i="1" smtClean="0">
                              <a:solidFill>
                                <a:schemeClr val="tx1">
                                  <a:lumMod val="85000"/>
                                  <a:lumOff val="15000"/>
                                </a:schemeClr>
                              </a:solidFill>
                              <a:latin typeface="Cambria Math" panose="02040503050406030204" pitchFamily="18" charset="0"/>
                              <a:cs typeface="Arial" panose="020B0604020202020204" pitchFamily="34" charset="0"/>
                            </a:rPr>
                            <m:t>𝑒𝑣𝑒𝑛𝑡</m:t>
                          </m:r>
                          <m:r>
                            <a:rPr lang="en-GB" sz="1400" b="0" i="1" smtClean="0">
                              <a:solidFill>
                                <a:schemeClr val="tx1">
                                  <a:lumMod val="85000"/>
                                  <a:lumOff val="15000"/>
                                </a:schemeClr>
                              </a:solidFill>
                              <a:latin typeface="Cambria Math" panose="02040503050406030204" pitchFamily="18" charset="0"/>
                              <a:cs typeface="Arial" panose="020B0604020202020204" pitchFamily="34" charset="0"/>
                            </a:rPr>
                            <m:t> </m:t>
                          </m:r>
                          <m:r>
                            <a:rPr lang="en-GB" sz="1400" b="0" i="1" smtClean="0">
                              <a:solidFill>
                                <a:schemeClr val="tx1">
                                  <a:lumMod val="85000"/>
                                  <a:lumOff val="15000"/>
                                </a:schemeClr>
                              </a:solidFill>
                              <a:latin typeface="Cambria Math" panose="02040503050406030204" pitchFamily="18" charset="0"/>
                              <a:cs typeface="Arial" panose="020B0604020202020204" pitchFamily="34" charset="0"/>
                            </a:rPr>
                            <m:t>𝑝𝑟𝑜𝑓𝑖𝑙𝑒</m:t>
                          </m:r>
                          <m:r>
                            <a:rPr lang="en-GB" sz="1400" b="0" i="1" smtClean="0">
                              <a:solidFill>
                                <a:schemeClr val="tx1">
                                  <a:lumMod val="85000"/>
                                  <a:lumOff val="15000"/>
                                </a:schemeClr>
                              </a:solidFill>
                              <a:latin typeface="Cambria Math" panose="02040503050406030204" pitchFamily="18" charset="0"/>
                              <a:cs typeface="Arial" panose="020B0604020202020204" pitchFamily="34" charset="0"/>
                            </a:rPr>
                            <m:t>)</m:t>
                          </m:r>
                        </m:e>
                      </m:nary>
                    </m:oMath>
                  </m:oMathPara>
                </a14:m>
                <a:endParaRPr lang="en-GB" sz="1400" b="0" i="1">
                  <a:solidFill>
                    <a:schemeClr val="tx1">
                      <a:lumMod val="85000"/>
                      <a:lumOff val="15000"/>
                    </a:schemeClr>
                  </a:solidFill>
                  <a:latin typeface="Cambria Math" panose="02040503050406030204" pitchFamily="18" charset="0"/>
                  <a:cs typeface="Arial" panose="020B0604020202020204" pitchFamily="34" charset="0"/>
                </a:endParaRPr>
              </a:p>
              <a:p>
                <a:pPr marL="321750" indent="-285750" fontAlgn="base">
                  <a:lnSpc>
                    <a:spcPct val="105000"/>
                  </a:lnSpc>
                  <a:spcBef>
                    <a:spcPts val="600"/>
                  </a:spcBef>
                  <a:defRPr/>
                </a:pPr>
                <a:r>
                  <a:rPr lang="en-GB" sz="1400">
                    <a:solidFill>
                      <a:schemeClr val="tx1">
                        <a:lumMod val="85000"/>
                        <a:lumOff val="15000"/>
                      </a:schemeClr>
                    </a:solidFill>
                    <a:latin typeface="+mn-lt"/>
                    <a:cs typeface="Arial" panose="020B0604020202020204" pitchFamily="34" charset="0"/>
                  </a:rPr>
                  <a:t>Likelihood of upper quantile simultaneous events: </a:t>
                </a:r>
                <a:endParaRPr lang="en-GB" sz="1400" b="1">
                  <a:solidFill>
                    <a:schemeClr val="tx1">
                      <a:lumMod val="85000"/>
                      <a:lumOff val="15000"/>
                    </a:schemeClr>
                  </a:solidFill>
                  <a:cs typeface="Arial" panose="020B0604020202020204" pitchFamily="34" charset="0"/>
                </a:endParaRPr>
              </a:p>
              <a:p>
                <a:pPr marL="36000" indent="0" fontAlgn="base">
                  <a:lnSpc>
                    <a:spcPct val="105000"/>
                  </a:lnSpc>
                  <a:spcBef>
                    <a:spcPts val="600"/>
                  </a:spcBef>
                  <a:buNone/>
                  <a:defRPr/>
                </a:pPr>
                <a14:m>
                  <m:oMathPara xmlns:m="http://schemas.openxmlformats.org/officeDocument/2006/math">
                    <m:oMathParaPr>
                      <m:jc m:val="left"/>
                    </m:oMathParaPr>
                    <m:oMath xmlns:m="http://schemas.openxmlformats.org/officeDocument/2006/math">
                      <m:nary>
                        <m:naryPr>
                          <m:chr m:val="∑"/>
                          <m:supHide m:val="on"/>
                          <m:ctrlPr>
                            <a:rPr lang="en-GB" sz="1400" i="1">
                              <a:solidFill>
                                <a:schemeClr val="tx1">
                                  <a:lumMod val="85000"/>
                                  <a:lumOff val="15000"/>
                                </a:schemeClr>
                              </a:solidFill>
                              <a:latin typeface="Cambria Math" panose="02040503050406030204" pitchFamily="18" charset="0"/>
                              <a:cs typeface="Arial" panose="020B0604020202020204" pitchFamily="34" charset="0"/>
                            </a:rPr>
                          </m:ctrlPr>
                        </m:naryPr>
                        <m:sub>
                          <m:r>
                            <m:rPr>
                              <m:brk m:alnAt="7"/>
                            </m:rPr>
                            <a:rPr lang="en-GB" sz="1400" i="1">
                              <a:solidFill>
                                <a:schemeClr val="tx1">
                                  <a:lumMod val="85000"/>
                                  <a:lumOff val="15000"/>
                                </a:schemeClr>
                              </a:solidFill>
                              <a:latin typeface="Cambria Math" panose="02040503050406030204" pitchFamily="18" charset="0"/>
                              <a:cs typeface="Arial" panose="020B0604020202020204" pitchFamily="34" charset="0"/>
                            </a:rPr>
                            <m:t>𝐴</m:t>
                          </m:r>
                          <m:r>
                            <a:rPr lang="en-GB" sz="1400" i="1">
                              <a:solidFill>
                                <a:schemeClr val="tx1">
                                  <a:lumMod val="85000"/>
                                  <a:lumOff val="15000"/>
                                </a:schemeClr>
                              </a:solidFill>
                              <a:latin typeface="Cambria Math" panose="02040503050406030204" pitchFamily="18" charset="0"/>
                              <a:cs typeface="Arial" panose="020B0604020202020204" pitchFamily="34" charset="0"/>
                            </a:rPr>
                            <m:t>𝑙𝑙</m:t>
                          </m:r>
                          <m:r>
                            <a:rPr lang="en-GB" sz="1400" i="1">
                              <a:solidFill>
                                <a:schemeClr val="tx1">
                                  <a:lumMod val="85000"/>
                                  <a:lumOff val="15000"/>
                                </a:schemeClr>
                              </a:solidFill>
                              <a:latin typeface="Cambria Math" panose="02040503050406030204" pitchFamily="18" charset="0"/>
                              <a:cs typeface="Arial" panose="020B0604020202020204" pitchFamily="34" charset="0"/>
                            </a:rPr>
                            <m:t> </m:t>
                          </m:r>
                          <m:r>
                            <a:rPr lang="en-GB" sz="1400" i="1">
                              <a:solidFill>
                                <a:schemeClr val="tx1">
                                  <a:lumMod val="85000"/>
                                  <a:lumOff val="15000"/>
                                </a:schemeClr>
                              </a:solidFill>
                              <a:latin typeface="Cambria Math" panose="02040503050406030204" pitchFamily="18" charset="0"/>
                              <a:cs typeface="Arial" panose="020B0604020202020204" pitchFamily="34" charset="0"/>
                            </a:rPr>
                            <m:t>𝑒𝑣𝑒𝑛𝑡𝑠</m:t>
                          </m:r>
                        </m:sub>
                        <m:sup/>
                        <m:e>
                          <m:r>
                            <a:rPr lang="en-GB" sz="1400" i="1">
                              <a:solidFill>
                                <a:schemeClr val="tx1">
                                  <a:lumMod val="85000"/>
                                  <a:lumOff val="15000"/>
                                </a:schemeClr>
                              </a:solidFill>
                              <a:latin typeface="Cambria Math" panose="02040503050406030204" pitchFamily="18" charset="0"/>
                              <a:cs typeface="Arial" panose="020B0604020202020204" pitchFamily="34" charset="0"/>
                            </a:rPr>
                            <m:t>𝑃𝑟𝑜𝑏</m:t>
                          </m:r>
                          <m:r>
                            <a:rPr lang="en-GB" sz="1400" i="1">
                              <a:solidFill>
                                <a:schemeClr val="tx1">
                                  <a:lumMod val="85000"/>
                                  <a:lumOff val="15000"/>
                                </a:schemeClr>
                              </a:solidFill>
                              <a:latin typeface="Cambria Math" panose="02040503050406030204" pitchFamily="18" charset="0"/>
                              <a:cs typeface="Arial" panose="020B0604020202020204" pitchFamily="34" charset="0"/>
                            </a:rPr>
                            <m:t>(</m:t>
                          </m:r>
                          <m:r>
                            <a:rPr lang="en-GB" sz="1400" i="1">
                              <a:solidFill>
                                <a:schemeClr val="tx1">
                                  <a:lumMod val="85000"/>
                                  <a:lumOff val="15000"/>
                                </a:schemeClr>
                              </a:solidFill>
                              <a:latin typeface="Cambria Math" panose="02040503050406030204" pitchFamily="18" charset="0"/>
                              <a:cs typeface="Arial" panose="020B0604020202020204" pitchFamily="34" charset="0"/>
                            </a:rPr>
                            <m:t>𝐿𝑜𝑠𝑠</m:t>
                          </m:r>
                          <m:r>
                            <a:rPr lang="en-GB" sz="1400" i="1">
                              <a:solidFill>
                                <a:schemeClr val="tx1">
                                  <a:lumMod val="85000"/>
                                  <a:lumOff val="15000"/>
                                </a:schemeClr>
                              </a:solidFill>
                              <a:latin typeface="Cambria Math" panose="02040503050406030204" pitchFamily="18" charset="0"/>
                              <a:cs typeface="Arial" panose="020B0604020202020204" pitchFamily="34" charset="0"/>
                            </a:rPr>
                            <m:t> </m:t>
                          </m:r>
                          <m:r>
                            <a:rPr lang="en-GB" sz="1400" i="1">
                              <a:solidFill>
                                <a:schemeClr val="tx1">
                                  <a:lumMod val="85000"/>
                                  <a:lumOff val="15000"/>
                                </a:schemeClr>
                              </a:solidFill>
                              <a:latin typeface="Cambria Math" panose="02040503050406030204" pitchFamily="18" charset="0"/>
                              <a:cs typeface="Arial" panose="020B0604020202020204" pitchFamily="34" charset="0"/>
                            </a:rPr>
                            <m:t>𝑜𝑓</m:t>
                          </m:r>
                          <m:r>
                            <a:rPr lang="en-GB" sz="1400" i="1">
                              <a:solidFill>
                                <a:schemeClr val="tx1">
                                  <a:lumMod val="85000"/>
                                  <a:lumOff val="15000"/>
                                </a:schemeClr>
                              </a:solidFill>
                              <a:latin typeface="Cambria Math" panose="02040503050406030204" pitchFamily="18" charset="0"/>
                              <a:cs typeface="Arial" panose="020B0604020202020204" pitchFamily="34" charset="0"/>
                            </a:rPr>
                            <m:t> </m:t>
                          </m:r>
                          <m:r>
                            <a:rPr lang="en-GB" sz="1400" i="1">
                              <a:solidFill>
                                <a:schemeClr val="tx1">
                                  <a:lumMod val="85000"/>
                                  <a:lumOff val="15000"/>
                                </a:schemeClr>
                              </a:solidFill>
                              <a:latin typeface="Cambria Math" panose="02040503050406030204" pitchFamily="18" charset="0"/>
                              <a:cs typeface="Arial" panose="020B0604020202020204" pitchFamily="34" charset="0"/>
                            </a:rPr>
                            <m:t>𝑡h𝑒</m:t>
                          </m:r>
                          <m:r>
                            <a:rPr lang="en-GB" sz="1400" i="1">
                              <a:solidFill>
                                <a:schemeClr val="tx1">
                                  <a:lumMod val="85000"/>
                                  <a:lumOff val="15000"/>
                                </a:schemeClr>
                              </a:solidFill>
                              <a:latin typeface="Cambria Math" panose="02040503050406030204" pitchFamily="18" charset="0"/>
                              <a:cs typeface="Arial" panose="020B0604020202020204" pitchFamily="34" charset="0"/>
                            </a:rPr>
                            <m:t> </m:t>
                          </m:r>
                          <m:r>
                            <a:rPr lang="en-GB" sz="1400" i="1">
                              <a:solidFill>
                                <a:schemeClr val="tx1">
                                  <a:lumMod val="85000"/>
                                  <a:lumOff val="15000"/>
                                </a:schemeClr>
                              </a:solidFill>
                              <a:latin typeface="Cambria Math" panose="02040503050406030204" pitchFamily="18" charset="0"/>
                              <a:cs typeface="Arial" panose="020B0604020202020204" pitchFamily="34" charset="0"/>
                            </a:rPr>
                            <m:t>𝑒𝑣𝑒𝑛𝑡</m:t>
                          </m:r>
                          <m:r>
                            <a:rPr lang="en-GB" sz="1400" i="1">
                              <a:solidFill>
                                <a:schemeClr val="tx1">
                                  <a:lumMod val="85000"/>
                                  <a:lumOff val="15000"/>
                                </a:schemeClr>
                              </a:solidFill>
                              <a:latin typeface="Cambria Math" panose="02040503050406030204" pitchFamily="18" charset="0"/>
                              <a:cs typeface="Arial" panose="020B0604020202020204" pitchFamily="34" charset="0"/>
                            </a:rPr>
                            <m:t>≥</m:t>
                          </m:r>
                          <m:r>
                            <a:rPr lang="en-GB" sz="1400" b="0" i="1" smtClean="0">
                              <a:solidFill>
                                <a:schemeClr val="tx1">
                                  <a:lumMod val="85000"/>
                                  <a:lumOff val="15000"/>
                                </a:schemeClr>
                              </a:solidFill>
                              <a:latin typeface="Cambria Math" panose="02040503050406030204" pitchFamily="18" charset="0"/>
                              <a:cs typeface="Arial" panose="020B0604020202020204" pitchFamily="34" charset="0"/>
                            </a:rPr>
                            <m:t>𝑈𝑝𝑝𝑒𝑟𝑞𝑢𝑎𝑛𝑡𝑖𝑙𝑒</m:t>
                          </m:r>
                          <m:r>
                            <a:rPr lang="en-GB" sz="1400" i="1">
                              <a:solidFill>
                                <a:schemeClr val="tx1">
                                  <a:lumMod val="85000"/>
                                  <a:lumOff val="15000"/>
                                </a:schemeClr>
                              </a:solidFill>
                              <a:latin typeface="Cambria Math" panose="02040503050406030204" pitchFamily="18" charset="0"/>
                              <a:cs typeface="Arial" panose="020B0604020202020204" pitchFamily="34" charset="0"/>
                            </a:rPr>
                            <m:t> </m:t>
                          </m:r>
                          <m:r>
                            <a:rPr lang="en-GB" sz="1400" i="1">
                              <a:solidFill>
                                <a:schemeClr val="tx1">
                                  <a:lumMod val="85000"/>
                                  <a:lumOff val="15000"/>
                                </a:schemeClr>
                              </a:solidFill>
                              <a:latin typeface="Cambria Math" panose="02040503050406030204" pitchFamily="18" charset="0"/>
                              <a:cs typeface="Arial" panose="020B0604020202020204" pitchFamily="34" charset="0"/>
                            </a:rPr>
                            <m:t>𝑠𝑖𝑚</m:t>
                          </m:r>
                          <m:r>
                            <a:rPr lang="en-GB" sz="1400" i="1">
                              <a:solidFill>
                                <a:schemeClr val="tx1">
                                  <a:lumMod val="85000"/>
                                  <a:lumOff val="15000"/>
                                </a:schemeClr>
                              </a:solidFill>
                              <a:latin typeface="Cambria Math" panose="02040503050406030204" pitchFamily="18" charset="0"/>
                              <a:cs typeface="Arial" panose="020B0604020202020204" pitchFamily="34" charset="0"/>
                            </a:rPr>
                            <m:t> </m:t>
                          </m:r>
                          <m:r>
                            <a:rPr lang="en-GB" sz="1400" i="1">
                              <a:solidFill>
                                <a:schemeClr val="tx1">
                                  <a:lumMod val="85000"/>
                                  <a:lumOff val="15000"/>
                                </a:schemeClr>
                              </a:solidFill>
                              <a:latin typeface="Cambria Math" panose="02040503050406030204" pitchFamily="18" charset="0"/>
                              <a:cs typeface="Arial" panose="020B0604020202020204" pitchFamily="34" charset="0"/>
                            </a:rPr>
                            <m:t>𝑒𝑣𝑒𝑛𝑡</m:t>
                          </m:r>
                          <m:r>
                            <a:rPr lang="en-GB" sz="1400" i="1">
                              <a:solidFill>
                                <a:schemeClr val="tx1">
                                  <a:lumMod val="85000"/>
                                  <a:lumOff val="15000"/>
                                </a:schemeClr>
                              </a:solidFill>
                              <a:latin typeface="Cambria Math" panose="02040503050406030204" pitchFamily="18" charset="0"/>
                              <a:cs typeface="Arial" panose="020B0604020202020204" pitchFamily="34" charset="0"/>
                            </a:rPr>
                            <m:t> </m:t>
                          </m:r>
                          <m:r>
                            <a:rPr lang="en-GB" sz="1400" i="1">
                              <a:solidFill>
                                <a:schemeClr val="tx1">
                                  <a:lumMod val="85000"/>
                                  <a:lumOff val="15000"/>
                                </a:schemeClr>
                              </a:solidFill>
                              <a:latin typeface="Cambria Math" panose="02040503050406030204" pitchFamily="18" charset="0"/>
                              <a:cs typeface="Arial" panose="020B0604020202020204" pitchFamily="34" charset="0"/>
                            </a:rPr>
                            <m:t>𝑝𝑟𝑜𝑓𝑖𝑙𝑒</m:t>
                          </m:r>
                          <m:r>
                            <a:rPr lang="en-GB" sz="1400" i="1">
                              <a:solidFill>
                                <a:schemeClr val="tx1">
                                  <a:lumMod val="85000"/>
                                  <a:lumOff val="15000"/>
                                </a:schemeClr>
                              </a:solidFill>
                              <a:latin typeface="Cambria Math" panose="02040503050406030204" pitchFamily="18" charset="0"/>
                              <a:cs typeface="Arial" panose="020B0604020202020204" pitchFamily="34" charset="0"/>
                            </a:rPr>
                            <m:t>)</m:t>
                          </m:r>
                        </m:e>
                      </m:nary>
                    </m:oMath>
                  </m:oMathPara>
                </a14:m>
                <a:endParaRPr lang="en-GB" sz="1400">
                  <a:solidFill>
                    <a:schemeClr val="tx1">
                      <a:lumMod val="85000"/>
                      <a:lumOff val="15000"/>
                    </a:schemeClr>
                  </a:solidFill>
                  <a:latin typeface="+mn-lt"/>
                  <a:cs typeface="Arial" panose="020B0604020202020204" pitchFamily="34" charset="0"/>
                </a:endParaRPr>
              </a:p>
              <a:p>
                <a:pPr marL="321750" indent="-285750" fontAlgn="base">
                  <a:lnSpc>
                    <a:spcPct val="105000"/>
                  </a:lnSpc>
                  <a:spcBef>
                    <a:spcPts val="600"/>
                  </a:spcBef>
                  <a:defRPr/>
                </a:pPr>
                <a:r>
                  <a:rPr lang="en-GB" sz="1400">
                    <a:solidFill>
                      <a:schemeClr val="tx1">
                        <a:lumMod val="85000"/>
                        <a:lumOff val="15000"/>
                      </a:schemeClr>
                    </a:solidFill>
                    <a:latin typeface="+mn-lt"/>
                    <a:cs typeface="Arial" panose="020B0604020202020204" pitchFamily="34" charset="0"/>
                  </a:rPr>
                  <a:t>Likelihood of peak quantile simultaneous events: </a:t>
                </a:r>
                <a:endParaRPr lang="en-GB" sz="1400" b="1">
                  <a:solidFill>
                    <a:schemeClr val="tx1">
                      <a:lumMod val="85000"/>
                      <a:lumOff val="15000"/>
                    </a:schemeClr>
                  </a:solidFill>
                  <a:cs typeface="Arial" panose="020B0604020202020204" pitchFamily="34" charset="0"/>
                </a:endParaRPr>
              </a:p>
              <a:p>
                <a:pPr marL="36000" indent="0" fontAlgn="base">
                  <a:lnSpc>
                    <a:spcPct val="105000"/>
                  </a:lnSpc>
                  <a:spcBef>
                    <a:spcPts val="600"/>
                  </a:spcBef>
                  <a:buNone/>
                  <a:defRPr/>
                </a:pPr>
                <a14:m>
                  <m:oMathPara xmlns:m="http://schemas.openxmlformats.org/officeDocument/2006/math">
                    <m:oMathParaPr>
                      <m:jc m:val="left"/>
                    </m:oMathParaPr>
                    <m:oMath xmlns:m="http://schemas.openxmlformats.org/officeDocument/2006/math">
                      <m:nary>
                        <m:naryPr>
                          <m:chr m:val="∑"/>
                          <m:supHide m:val="on"/>
                          <m:ctrlPr>
                            <a:rPr lang="en-GB" sz="1400" i="1" smtClean="0">
                              <a:solidFill>
                                <a:schemeClr val="tx1">
                                  <a:lumMod val="85000"/>
                                  <a:lumOff val="15000"/>
                                </a:schemeClr>
                              </a:solidFill>
                              <a:latin typeface="Cambria Math" panose="02040503050406030204" pitchFamily="18" charset="0"/>
                              <a:cs typeface="Arial" panose="020B0604020202020204" pitchFamily="34" charset="0"/>
                            </a:rPr>
                          </m:ctrlPr>
                        </m:naryPr>
                        <m:sub>
                          <m:r>
                            <m:rPr>
                              <m:brk m:alnAt="7"/>
                            </m:rPr>
                            <a:rPr lang="en-GB" sz="1400" i="1">
                              <a:solidFill>
                                <a:schemeClr val="tx1">
                                  <a:lumMod val="85000"/>
                                  <a:lumOff val="15000"/>
                                </a:schemeClr>
                              </a:solidFill>
                              <a:latin typeface="Cambria Math" panose="02040503050406030204" pitchFamily="18" charset="0"/>
                              <a:cs typeface="Arial" panose="020B0604020202020204" pitchFamily="34" charset="0"/>
                            </a:rPr>
                            <m:t>𝐴</m:t>
                          </m:r>
                          <m:r>
                            <a:rPr lang="en-GB" sz="1400" i="1">
                              <a:solidFill>
                                <a:schemeClr val="tx1">
                                  <a:lumMod val="85000"/>
                                  <a:lumOff val="15000"/>
                                </a:schemeClr>
                              </a:solidFill>
                              <a:latin typeface="Cambria Math" panose="02040503050406030204" pitchFamily="18" charset="0"/>
                              <a:cs typeface="Arial" panose="020B0604020202020204" pitchFamily="34" charset="0"/>
                            </a:rPr>
                            <m:t>𝑙𝑙</m:t>
                          </m:r>
                          <m:r>
                            <a:rPr lang="en-GB" sz="1400" i="1">
                              <a:solidFill>
                                <a:schemeClr val="tx1">
                                  <a:lumMod val="85000"/>
                                  <a:lumOff val="15000"/>
                                </a:schemeClr>
                              </a:solidFill>
                              <a:latin typeface="Cambria Math" panose="02040503050406030204" pitchFamily="18" charset="0"/>
                              <a:cs typeface="Arial" panose="020B0604020202020204" pitchFamily="34" charset="0"/>
                            </a:rPr>
                            <m:t> </m:t>
                          </m:r>
                          <m:r>
                            <a:rPr lang="en-GB" sz="1400" i="1">
                              <a:solidFill>
                                <a:schemeClr val="tx1">
                                  <a:lumMod val="85000"/>
                                  <a:lumOff val="15000"/>
                                </a:schemeClr>
                              </a:solidFill>
                              <a:latin typeface="Cambria Math" panose="02040503050406030204" pitchFamily="18" charset="0"/>
                              <a:cs typeface="Arial" panose="020B0604020202020204" pitchFamily="34" charset="0"/>
                            </a:rPr>
                            <m:t>𝑒𝑣𝑒𝑛𝑡𝑠</m:t>
                          </m:r>
                        </m:sub>
                        <m:sup/>
                        <m:e>
                          <m:r>
                            <a:rPr lang="en-GB" sz="1400" i="1">
                              <a:solidFill>
                                <a:schemeClr val="tx1">
                                  <a:lumMod val="85000"/>
                                  <a:lumOff val="15000"/>
                                </a:schemeClr>
                              </a:solidFill>
                              <a:latin typeface="Cambria Math" panose="02040503050406030204" pitchFamily="18" charset="0"/>
                              <a:cs typeface="Arial" panose="020B0604020202020204" pitchFamily="34" charset="0"/>
                            </a:rPr>
                            <m:t>𝑃𝑟𝑜𝑏</m:t>
                          </m:r>
                          <m:r>
                            <a:rPr lang="en-GB" sz="1400" i="1">
                              <a:solidFill>
                                <a:schemeClr val="tx1">
                                  <a:lumMod val="85000"/>
                                  <a:lumOff val="15000"/>
                                </a:schemeClr>
                              </a:solidFill>
                              <a:latin typeface="Cambria Math" panose="02040503050406030204" pitchFamily="18" charset="0"/>
                              <a:cs typeface="Arial" panose="020B0604020202020204" pitchFamily="34" charset="0"/>
                            </a:rPr>
                            <m:t>(</m:t>
                          </m:r>
                          <m:r>
                            <a:rPr lang="en-GB" sz="1400" i="1">
                              <a:solidFill>
                                <a:schemeClr val="tx1">
                                  <a:lumMod val="85000"/>
                                  <a:lumOff val="15000"/>
                                </a:schemeClr>
                              </a:solidFill>
                              <a:latin typeface="Cambria Math" panose="02040503050406030204" pitchFamily="18" charset="0"/>
                              <a:cs typeface="Arial" panose="020B0604020202020204" pitchFamily="34" charset="0"/>
                            </a:rPr>
                            <m:t>𝐿𝑜𝑠𝑠</m:t>
                          </m:r>
                          <m:r>
                            <a:rPr lang="en-GB" sz="1400" i="1">
                              <a:solidFill>
                                <a:schemeClr val="tx1">
                                  <a:lumMod val="85000"/>
                                  <a:lumOff val="15000"/>
                                </a:schemeClr>
                              </a:solidFill>
                              <a:latin typeface="Cambria Math" panose="02040503050406030204" pitchFamily="18" charset="0"/>
                              <a:cs typeface="Arial" panose="020B0604020202020204" pitchFamily="34" charset="0"/>
                            </a:rPr>
                            <m:t> </m:t>
                          </m:r>
                          <m:r>
                            <a:rPr lang="en-GB" sz="1400" i="1">
                              <a:solidFill>
                                <a:schemeClr val="tx1">
                                  <a:lumMod val="85000"/>
                                  <a:lumOff val="15000"/>
                                </a:schemeClr>
                              </a:solidFill>
                              <a:latin typeface="Cambria Math" panose="02040503050406030204" pitchFamily="18" charset="0"/>
                              <a:cs typeface="Arial" panose="020B0604020202020204" pitchFamily="34" charset="0"/>
                            </a:rPr>
                            <m:t>𝑜𝑓</m:t>
                          </m:r>
                          <m:r>
                            <a:rPr lang="en-GB" sz="1400" i="1">
                              <a:solidFill>
                                <a:schemeClr val="tx1">
                                  <a:lumMod val="85000"/>
                                  <a:lumOff val="15000"/>
                                </a:schemeClr>
                              </a:solidFill>
                              <a:latin typeface="Cambria Math" panose="02040503050406030204" pitchFamily="18" charset="0"/>
                              <a:cs typeface="Arial" panose="020B0604020202020204" pitchFamily="34" charset="0"/>
                            </a:rPr>
                            <m:t> </m:t>
                          </m:r>
                          <m:r>
                            <a:rPr lang="en-GB" sz="1400" i="1">
                              <a:solidFill>
                                <a:schemeClr val="tx1">
                                  <a:lumMod val="85000"/>
                                  <a:lumOff val="15000"/>
                                </a:schemeClr>
                              </a:solidFill>
                              <a:latin typeface="Cambria Math" panose="02040503050406030204" pitchFamily="18" charset="0"/>
                              <a:cs typeface="Arial" panose="020B0604020202020204" pitchFamily="34" charset="0"/>
                            </a:rPr>
                            <m:t>𝑡h𝑒</m:t>
                          </m:r>
                          <m:r>
                            <a:rPr lang="en-GB" sz="1400" i="1">
                              <a:solidFill>
                                <a:schemeClr val="tx1">
                                  <a:lumMod val="85000"/>
                                  <a:lumOff val="15000"/>
                                </a:schemeClr>
                              </a:solidFill>
                              <a:latin typeface="Cambria Math" panose="02040503050406030204" pitchFamily="18" charset="0"/>
                              <a:cs typeface="Arial" panose="020B0604020202020204" pitchFamily="34" charset="0"/>
                            </a:rPr>
                            <m:t> </m:t>
                          </m:r>
                          <m:r>
                            <a:rPr lang="en-GB" sz="1400" i="1">
                              <a:solidFill>
                                <a:schemeClr val="tx1">
                                  <a:lumMod val="85000"/>
                                  <a:lumOff val="15000"/>
                                </a:schemeClr>
                              </a:solidFill>
                              <a:latin typeface="Cambria Math" panose="02040503050406030204" pitchFamily="18" charset="0"/>
                              <a:cs typeface="Arial" panose="020B0604020202020204" pitchFamily="34" charset="0"/>
                            </a:rPr>
                            <m:t>𝑒𝑣𝑒𝑛𝑡</m:t>
                          </m:r>
                          <m:r>
                            <a:rPr lang="en-GB" sz="1400" i="1">
                              <a:solidFill>
                                <a:schemeClr val="tx1">
                                  <a:lumMod val="85000"/>
                                  <a:lumOff val="15000"/>
                                </a:schemeClr>
                              </a:solidFill>
                              <a:latin typeface="Cambria Math" panose="02040503050406030204" pitchFamily="18" charset="0"/>
                              <a:cs typeface="Arial" panose="020B0604020202020204" pitchFamily="34" charset="0"/>
                            </a:rPr>
                            <m:t>≥</m:t>
                          </m:r>
                          <m:r>
                            <a:rPr lang="en-GB" sz="1400" b="0" i="1" smtClean="0">
                              <a:solidFill>
                                <a:schemeClr val="tx1">
                                  <a:lumMod val="85000"/>
                                  <a:lumOff val="15000"/>
                                </a:schemeClr>
                              </a:solidFill>
                              <a:latin typeface="Cambria Math" panose="02040503050406030204" pitchFamily="18" charset="0"/>
                              <a:cs typeface="Arial" panose="020B0604020202020204" pitchFamily="34" charset="0"/>
                            </a:rPr>
                            <m:t>𝑃𝑒𝑎𝑘</m:t>
                          </m:r>
                          <m:r>
                            <a:rPr lang="en-GB" sz="1400" i="1">
                              <a:solidFill>
                                <a:schemeClr val="tx1">
                                  <a:lumMod val="85000"/>
                                  <a:lumOff val="15000"/>
                                </a:schemeClr>
                              </a:solidFill>
                              <a:latin typeface="Cambria Math" panose="02040503050406030204" pitchFamily="18" charset="0"/>
                              <a:cs typeface="Arial" panose="020B0604020202020204" pitchFamily="34" charset="0"/>
                            </a:rPr>
                            <m:t> </m:t>
                          </m:r>
                          <m:r>
                            <a:rPr lang="en-GB" sz="1400" i="1">
                              <a:solidFill>
                                <a:schemeClr val="tx1">
                                  <a:lumMod val="85000"/>
                                  <a:lumOff val="15000"/>
                                </a:schemeClr>
                              </a:solidFill>
                              <a:latin typeface="Cambria Math" panose="02040503050406030204" pitchFamily="18" charset="0"/>
                              <a:cs typeface="Arial" panose="020B0604020202020204" pitchFamily="34" charset="0"/>
                            </a:rPr>
                            <m:t>𝑠𝑖𝑚</m:t>
                          </m:r>
                          <m:r>
                            <a:rPr lang="en-GB" sz="1400" i="1">
                              <a:solidFill>
                                <a:schemeClr val="tx1">
                                  <a:lumMod val="85000"/>
                                  <a:lumOff val="15000"/>
                                </a:schemeClr>
                              </a:solidFill>
                              <a:latin typeface="Cambria Math" panose="02040503050406030204" pitchFamily="18" charset="0"/>
                              <a:cs typeface="Arial" panose="020B0604020202020204" pitchFamily="34" charset="0"/>
                            </a:rPr>
                            <m:t> </m:t>
                          </m:r>
                          <m:r>
                            <a:rPr lang="en-GB" sz="1400" i="1">
                              <a:solidFill>
                                <a:schemeClr val="tx1">
                                  <a:lumMod val="85000"/>
                                  <a:lumOff val="15000"/>
                                </a:schemeClr>
                              </a:solidFill>
                              <a:latin typeface="Cambria Math" panose="02040503050406030204" pitchFamily="18" charset="0"/>
                              <a:cs typeface="Arial" panose="020B0604020202020204" pitchFamily="34" charset="0"/>
                            </a:rPr>
                            <m:t>𝑒𝑣𝑒𝑛𝑡</m:t>
                          </m:r>
                          <m:r>
                            <a:rPr lang="en-GB" sz="1400" i="1">
                              <a:solidFill>
                                <a:schemeClr val="tx1">
                                  <a:lumMod val="85000"/>
                                  <a:lumOff val="15000"/>
                                </a:schemeClr>
                              </a:solidFill>
                              <a:latin typeface="Cambria Math" panose="02040503050406030204" pitchFamily="18" charset="0"/>
                              <a:cs typeface="Arial" panose="020B0604020202020204" pitchFamily="34" charset="0"/>
                            </a:rPr>
                            <m:t> </m:t>
                          </m:r>
                          <m:r>
                            <a:rPr lang="en-GB" sz="1400" i="1">
                              <a:solidFill>
                                <a:schemeClr val="tx1">
                                  <a:lumMod val="85000"/>
                                  <a:lumOff val="15000"/>
                                </a:schemeClr>
                              </a:solidFill>
                              <a:latin typeface="Cambria Math" panose="02040503050406030204" pitchFamily="18" charset="0"/>
                              <a:cs typeface="Arial" panose="020B0604020202020204" pitchFamily="34" charset="0"/>
                            </a:rPr>
                            <m:t>𝑝𝑟𝑜𝑓𝑖𝑙𝑒</m:t>
                          </m:r>
                          <m:r>
                            <a:rPr lang="en-GB" sz="1400" i="1">
                              <a:solidFill>
                                <a:schemeClr val="tx1">
                                  <a:lumMod val="85000"/>
                                  <a:lumOff val="15000"/>
                                </a:schemeClr>
                              </a:solidFill>
                              <a:latin typeface="Cambria Math" panose="02040503050406030204" pitchFamily="18" charset="0"/>
                              <a:cs typeface="Arial" panose="020B0604020202020204" pitchFamily="34" charset="0"/>
                            </a:rPr>
                            <m:t>)</m:t>
                          </m:r>
                        </m:e>
                      </m:nary>
                    </m:oMath>
                  </m:oMathPara>
                </a14:m>
                <a:endParaRPr lang="en-GB" sz="1400">
                  <a:solidFill>
                    <a:schemeClr val="tx1">
                      <a:lumMod val="85000"/>
                      <a:lumOff val="15000"/>
                    </a:schemeClr>
                  </a:solidFill>
                  <a:latin typeface="+mn-lt"/>
                  <a:cs typeface="Arial" panose="020B0604020202020204" pitchFamily="34" charset="0"/>
                </a:endParaRPr>
              </a:p>
              <a:p>
                <a:pPr marL="36000" indent="0" fontAlgn="base">
                  <a:lnSpc>
                    <a:spcPct val="105000"/>
                  </a:lnSpc>
                  <a:spcBef>
                    <a:spcPts val="600"/>
                  </a:spcBef>
                  <a:buNone/>
                  <a:defRPr/>
                </a:pPr>
                <a:endParaRPr lang="en-GB" sz="1400">
                  <a:solidFill>
                    <a:schemeClr val="tx1">
                      <a:lumMod val="85000"/>
                      <a:lumOff val="15000"/>
                    </a:schemeClr>
                  </a:solidFill>
                  <a:latin typeface="+mn-lt"/>
                  <a:cs typeface="Arial" panose="020B0604020202020204" pitchFamily="34" charset="0"/>
                </a:endParaRPr>
              </a:p>
              <a:p>
                <a:pPr marL="321750" indent="-285750" fontAlgn="base">
                  <a:lnSpc>
                    <a:spcPct val="105000"/>
                  </a:lnSpc>
                  <a:spcBef>
                    <a:spcPts val="600"/>
                  </a:spcBef>
                  <a:defRPr/>
                </a:pPr>
                <a:r>
                  <a:rPr lang="en-GB" sz="1400">
                    <a:solidFill>
                      <a:schemeClr val="tx1">
                        <a:lumMod val="85000"/>
                        <a:lumOff val="15000"/>
                      </a:schemeClr>
                    </a:solidFill>
                    <a:latin typeface="+mn-lt"/>
                    <a:cs typeface="Arial" panose="020B0604020202020204" pitchFamily="34" charset="0"/>
                  </a:rPr>
                  <a:t>Event 1 occurred on 23/08/2024 with combined loss of 240MW. </a:t>
                </a:r>
              </a:p>
              <a:p>
                <a:pPr marL="321750" indent="-285750" fontAlgn="base">
                  <a:lnSpc>
                    <a:spcPct val="105000"/>
                  </a:lnSpc>
                  <a:spcBef>
                    <a:spcPts val="600"/>
                  </a:spcBef>
                  <a:defRPr/>
                </a:pPr>
                <a:r>
                  <a:rPr lang="en-GB" sz="1400">
                    <a:solidFill>
                      <a:schemeClr val="tx1">
                        <a:lumMod val="85000"/>
                        <a:lumOff val="15000"/>
                      </a:schemeClr>
                    </a:solidFill>
                    <a:latin typeface="+mn-lt"/>
                    <a:cs typeface="Arial" panose="020B0604020202020204" pitchFamily="34" charset="0"/>
                  </a:rPr>
                  <a:t>Event 2 occurred on 12/05/2024 with combined loss of 870MW. </a:t>
                </a:r>
              </a:p>
              <a:p>
                <a:pPr marL="321750" indent="-285750" fontAlgn="base">
                  <a:lnSpc>
                    <a:spcPct val="105000"/>
                  </a:lnSpc>
                  <a:spcBef>
                    <a:spcPts val="600"/>
                  </a:spcBef>
                  <a:defRPr/>
                </a:pPr>
                <a:r>
                  <a:rPr lang="en-GB" sz="1400">
                    <a:solidFill>
                      <a:schemeClr val="tx1">
                        <a:lumMod val="85000"/>
                        <a:lumOff val="15000"/>
                      </a:schemeClr>
                    </a:solidFill>
                    <a:latin typeface="+mn-lt"/>
                    <a:cs typeface="Arial" panose="020B0604020202020204" pitchFamily="34" charset="0"/>
                  </a:rPr>
                  <a:t>Event 3 occurred on 22/12/2023 with combined loss of 1648MW. </a:t>
                </a:r>
              </a:p>
            </p:txBody>
          </p:sp>
        </mc:Choice>
        <mc:Fallback xmlns="">
          <p:sp>
            <p:nvSpPr>
              <p:cNvPr id="15" name="Content Placeholder 2">
                <a:extLst>
                  <a:ext uri="{FF2B5EF4-FFF2-40B4-BE49-F238E27FC236}">
                    <a16:creationId xmlns:a16="http://schemas.microsoft.com/office/drawing/2014/main" id="{210DFBA8-7CE4-2668-F451-5CF1B9D7F0BA}"/>
                  </a:ext>
                </a:extLst>
              </p:cNvPr>
              <p:cNvSpPr txBox="1">
                <a:spLocks noRot="1" noChangeAspect="1" noMove="1" noResize="1" noEditPoints="1" noAdjustHandles="1" noChangeArrowheads="1" noChangeShapeType="1" noTextEdit="1"/>
              </p:cNvSpPr>
              <p:nvPr/>
            </p:nvSpPr>
            <p:spPr>
              <a:xfrm>
                <a:off x="637273" y="1814493"/>
                <a:ext cx="10895364" cy="4817116"/>
              </a:xfrm>
              <a:prstGeom prst="rect">
                <a:avLst/>
              </a:prstGeom>
              <a:blipFill>
                <a:blip r:embed="rId4"/>
                <a:stretch>
                  <a:fillRect t="-127"/>
                </a:stretch>
              </a:blipFill>
            </p:spPr>
            <p:txBody>
              <a:bodyPr/>
              <a:lstStyle/>
              <a:p>
                <a:r>
                  <a:rPr lang="en-US">
                    <a:noFill/>
                  </a:rPr>
                  <a:t> </a:t>
                </a:r>
              </a:p>
            </p:txBody>
          </p:sp>
        </mc:Fallback>
      </mc:AlternateContent>
      <p:sp>
        <p:nvSpPr>
          <p:cNvPr id="2" name="Flowchart: Data 1">
            <a:extLst>
              <a:ext uri="{FF2B5EF4-FFF2-40B4-BE49-F238E27FC236}">
                <a16:creationId xmlns:a16="http://schemas.microsoft.com/office/drawing/2014/main" id="{89B4147A-B0E5-C0D0-9404-804335CFD024}"/>
              </a:ext>
            </a:extLst>
          </p:cNvPr>
          <p:cNvSpPr/>
          <p:nvPr/>
        </p:nvSpPr>
        <p:spPr>
          <a:xfrm>
            <a:off x="2669509" y="1238172"/>
            <a:ext cx="1532547" cy="448877"/>
          </a:xfrm>
          <a:prstGeom prst="flowChartInputOutpu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a:t>Event Probability</a:t>
            </a:r>
          </a:p>
        </p:txBody>
      </p:sp>
      <p:graphicFrame>
        <p:nvGraphicFramePr>
          <p:cNvPr id="11" name="Table 10">
            <a:extLst>
              <a:ext uri="{FF2B5EF4-FFF2-40B4-BE49-F238E27FC236}">
                <a16:creationId xmlns:a16="http://schemas.microsoft.com/office/drawing/2014/main" id="{C6E19481-E273-871A-7D62-0139685C5F70}"/>
              </a:ext>
            </a:extLst>
          </p:cNvPr>
          <p:cNvGraphicFramePr>
            <a:graphicFrameLocks noGrp="1"/>
          </p:cNvGraphicFramePr>
          <p:nvPr>
            <p:extLst>
              <p:ext uri="{D42A27DB-BD31-4B8C-83A1-F6EECF244321}">
                <p14:modId xmlns:p14="http://schemas.microsoft.com/office/powerpoint/2010/main" val="3369624598"/>
              </p:ext>
            </p:extLst>
          </p:nvPr>
        </p:nvGraphicFramePr>
        <p:xfrm>
          <a:off x="1108037" y="5633780"/>
          <a:ext cx="7983498" cy="1097280"/>
        </p:xfrm>
        <a:graphic>
          <a:graphicData uri="http://schemas.openxmlformats.org/drawingml/2006/table">
            <a:tbl>
              <a:tblPr firstRow="1" bandRow="1">
                <a:tableStyleId>{7DF18680-E054-41AD-8BC1-D1AEF772440D}</a:tableStyleId>
              </a:tblPr>
              <a:tblGrid>
                <a:gridCol w="1330583">
                  <a:extLst>
                    <a:ext uri="{9D8B030D-6E8A-4147-A177-3AD203B41FA5}">
                      <a16:colId xmlns:a16="http://schemas.microsoft.com/office/drawing/2014/main" val="2795010720"/>
                    </a:ext>
                  </a:extLst>
                </a:gridCol>
                <a:gridCol w="1330583">
                  <a:extLst>
                    <a:ext uri="{9D8B030D-6E8A-4147-A177-3AD203B41FA5}">
                      <a16:colId xmlns:a16="http://schemas.microsoft.com/office/drawing/2014/main" val="2859206242"/>
                    </a:ext>
                  </a:extLst>
                </a:gridCol>
                <a:gridCol w="1330583">
                  <a:extLst>
                    <a:ext uri="{9D8B030D-6E8A-4147-A177-3AD203B41FA5}">
                      <a16:colId xmlns:a16="http://schemas.microsoft.com/office/drawing/2014/main" val="232582020"/>
                    </a:ext>
                  </a:extLst>
                </a:gridCol>
                <a:gridCol w="1330583">
                  <a:extLst>
                    <a:ext uri="{9D8B030D-6E8A-4147-A177-3AD203B41FA5}">
                      <a16:colId xmlns:a16="http://schemas.microsoft.com/office/drawing/2014/main" val="1181586241"/>
                    </a:ext>
                  </a:extLst>
                </a:gridCol>
                <a:gridCol w="1330583">
                  <a:extLst>
                    <a:ext uri="{9D8B030D-6E8A-4147-A177-3AD203B41FA5}">
                      <a16:colId xmlns:a16="http://schemas.microsoft.com/office/drawing/2014/main" val="2376380179"/>
                    </a:ext>
                  </a:extLst>
                </a:gridCol>
                <a:gridCol w="1330583">
                  <a:extLst>
                    <a:ext uri="{9D8B030D-6E8A-4147-A177-3AD203B41FA5}">
                      <a16:colId xmlns:a16="http://schemas.microsoft.com/office/drawing/2014/main" val="4064973960"/>
                    </a:ext>
                  </a:extLst>
                </a:gridCol>
              </a:tblGrid>
              <a:tr h="210948">
                <a:tc>
                  <a:txBody>
                    <a:bodyPr/>
                    <a:lstStyle/>
                    <a:p>
                      <a:pPr algn="ctr"/>
                      <a:r>
                        <a:rPr lang="en-GB" sz="1200"/>
                        <a:t>Sim event</a:t>
                      </a:r>
                    </a:p>
                  </a:txBody>
                  <a:tcPr>
                    <a:solidFill>
                      <a:schemeClr val="accent5">
                        <a:lumMod val="50000"/>
                      </a:schemeClr>
                    </a:solidFill>
                  </a:tcPr>
                </a:tc>
                <a:tc>
                  <a:txBody>
                    <a:bodyPr/>
                    <a:lstStyle/>
                    <a:p>
                      <a:pPr algn="ctr"/>
                      <a:r>
                        <a:rPr lang="en-GB" sz="1200" b="0"/>
                        <a:t>Minimum</a:t>
                      </a:r>
                    </a:p>
                  </a:txBody>
                  <a:tcPr>
                    <a:solidFill>
                      <a:schemeClr val="accent5">
                        <a:lumMod val="50000"/>
                      </a:schemeClr>
                    </a:solidFill>
                  </a:tcPr>
                </a:tc>
                <a:tc>
                  <a:txBody>
                    <a:bodyPr/>
                    <a:lstStyle/>
                    <a:p>
                      <a:pPr algn="ctr"/>
                      <a:r>
                        <a:rPr lang="en-GB" sz="1200" b="0"/>
                        <a:t>Lower quantile</a:t>
                      </a:r>
                    </a:p>
                  </a:txBody>
                  <a:tcPr>
                    <a:solidFill>
                      <a:schemeClr val="accent5">
                        <a:lumMod val="50000"/>
                      </a:schemeClr>
                    </a:solidFill>
                  </a:tcPr>
                </a:tc>
                <a:tc>
                  <a:txBody>
                    <a:bodyPr/>
                    <a:lstStyle/>
                    <a:p>
                      <a:pPr algn="ctr"/>
                      <a:r>
                        <a:rPr lang="en-GB" sz="1200" b="0"/>
                        <a:t>Median</a:t>
                      </a:r>
                    </a:p>
                  </a:txBody>
                  <a:tcPr>
                    <a:solidFill>
                      <a:schemeClr val="accent5">
                        <a:lumMod val="50000"/>
                      </a:schemeClr>
                    </a:solidFill>
                  </a:tcPr>
                </a:tc>
                <a:tc>
                  <a:txBody>
                    <a:bodyPr/>
                    <a:lstStyle/>
                    <a:p>
                      <a:pPr algn="ctr"/>
                      <a:r>
                        <a:rPr lang="en-GB" sz="1200" b="0"/>
                        <a:t>Upper quantile</a:t>
                      </a:r>
                    </a:p>
                  </a:txBody>
                  <a:tcPr>
                    <a:solidFill>
                      <a:schemeClr val="accent5">
                        <a:lumMod val="50000"/>
                      </a:schemeClr>
                    </a:solidFill>
                  </a:tcPr>
                </a:tc>
                <a:tc>
                  <a:txBody>
                    <a:bodyPr/>
                    <a:lstStyle/>
                    <a:p>
                      <a:pPr algn="ctr"/>
                      <a:r>
                        <a:rPr lang="en-GB" sz="1200" b="0"/>
                        <a:t>Peak</a:t>
                      </a:r>
                    </a:p>
                  </a:txBody>
                  <a:tcPr>
                    <a:solidFill>
                      <a:schemeClr val="accent5">
                        <a:lumMod val="50000"/>
                      </a:schemeClr>
                    </a:solidFill>
                  </a:tcPr>
                </a:tc>
                <a:extLst>
                  <a:ext uri="{0D108BD9-81ED-4DB2-BD59-A6C34878D82A}">
                    <a16:rowId xmlns:a16="http://schemas.microsoft.com/office/drawing/2014/main" val="706417567"/>
                  </a:ext>
                </a:extLst>
              </a:tr>
              <a:tr h="210948">
                <a:tc>
                  <a:txBody>
                    <a:bodyPr/>
                    <a:lstStyle/>
                    <a:p>
                      <a:pPr algn="ctr"/>
                      <a:r>
                        <a:rPr lang="en-GB" sz="1200"/>
                        <a:t>Event 1</a:t>
                      </a:r>
                    </a:p>
                  </a:txBody>
                  <a:tcPr/>
                </a:tc>
                <a:tc>
                  <a:txBody>
                    <a:bodyPr/>
                    <a:lstStyle/>
                    <a:p>
                      <a:pPr algn="ctr"/>
                      <a:r>
                        <a:rPr lang="en-GB" sz="1200"/>
                        <a:t>0.13</a:t>
                      </a:r>
                    </a:p>
                  </a:txBody>
                  <a:tcPr/>
                </a:tc>
                <a:tc>
                  <a:txBody>
                    <a:bodyPr/>
                    <a:lstStyle/>
                    <a:p>
                      <a:pPr algn="ctr"/>
                      <a:r>
                        <a:rPr lang="en-GB" sz="1200"/>
                        <a:t>0</a:t>
                      </a:r>
                    </a:p>
                  </a:txBody>
                  <a:tcPr/>
                </a:tc>
                <a:tc>
                  <a:txBody>
                    <a:bodyPr/>
                    <a:lstStyle/>
                    <a:p>
                      <a:pPr algn="ctr"/>
                      <a:r>
                        <a:rPr lang="en-GB" sz="1200"/>
                        <a:t>0</a:t>
                      </a:r>
                    </a:p>
                  </a:txBody>
                  <a:tcPr/>
                </a:tc>
                <a:tc>
                  <a:txBody>
                    <a:bodyPr/>
                    <a:lstStyle/>
                    <a:p>
                      <a:pPr algn="ctr"/>
                      <a:r>
                        <a:rPr lang="en-GB" sz="1200"/>
                        <a:t>0</a:t>
                      </a:r>
                    </a:p>
                  </a:txBody>
                  <a:tcPr/>
                </a:tc>
                <a:tc>
                  <a:txBody>
                    <a:bodyPr/>
                    <a:lstStyle/>
                    <a:p>
                      <a:pPr algn="ctr"/>
                      <a:r>
                        <a:rPr lang="en-GB" sz="1200"/>
                        <a:t>0</a:t>
                      </a:r>
                    </a:p>
                  </a:txBody>
                  <a:tcPr/>
                </a:tc>
                <a:extLst>
                  <a:ext uri="{0D108BD9-81ED-4DB2-BD59-A6C34878D82A}">
                    <a16:rowId xmlns:a16="http://schemas.microsoft.com/office/drawing/2014/main" val="668708158"/>
                  </a:ext>
                </a:extLst>
              </a:tr>
              <a:tr h="210948">
                <a:tc>
                  <a:txBody>
                    <a:bodyPr/>
                    <a:lstStyle/>
                    <a:p>
                      <a:pPr algn="ctr"/>
                      <a:r>
                        <a:rPr lang="en-GB" sz="1200"/>
                        <a:t>Event 2</a:t>
                      </a:r>
                    </a:p>
                  </a:txBody>
                  <a:tcPr/>
                </a:tc>
                <a:tc>
                  <a:txBody>
                    <a:bodyPr/>
                    <a:lstStyle/>
                    <a:p>
                      <a:pPr algn="ctr"/>
                      <a:r>
                        <a:rPr lang="en-GB" sz="1200"/>
                        <a:t>1</a:t>
                      </a:r>
                    </a:p>
                  </a:txBody>
                  <a:tcPr/>
                </a:tc>
                <a:tc>
                  <a:txBody>
                    <a:bodyPr/>
                    <a:lstStyle/>
                    <a:p>
                      <a:pPr algn="ctr"/>
                      <a:r>
                        <a:rPr lang="en-GB" sz="1200"/>
                        <a:t>0.78</a:t>
                      </a:r>
                    </a:p>
                  </a:txBody>
                  <a:tcPr/>
                </a:tc>
                <a:tc>
                  <a:txBody>
                    <a:bodyPr/>
                    <a:lstStyle/>
                    <a:p>
                      <a:pPr algn="ctr"/>
                      <a:r>
                        <a:rPr lang="en-GB" sz="1200"/>
                        <a:t>0.07</a:t>
                      </a:r>
                    </a:p>
                  </a:txBody>
                  <a:tcPr/>
                </a:tc>
                <a:tc>
                  <a:txBody>
                    <a:bodyPr/>
                    <a:lstStyle/>
                    <a:p>
                      <a:pPr algn="ctr"/>
                      <a:r>
                        <a:rPr lang="en-GB" sz="1200"/>
                        <a:t>0</a:t>
                      </a:r>
                    </a:p>
                  </a:txBody>
                  <a:tcPr/>
                </a:tc>
                <a:tc>
                  <a:txBody>
                    <a:bodyPr/>
                    <a:lstStyle/>
                    <a:p>
                      <a:pPr algn="ctr"/>
                      <a:r>
                        <a:rPr lang="en-GB" sz="1200"/>
                        <a:t>0</a:t>
                      </a:r>
                    </a:p>
                  </a:txBody>
                  <a:tcPr/>
                </a:tc>
                <a:extLst>
                  <a:ext uri="{0D108BD9-81ED-4DB2-BD59-A6C34878D82A}">
                    <a16:rowId xmlns:a16="http://schemas.microsoft.com/office/drawing/2014/main" val="2032161552"/>
                  </a:ext>
                </a:extLst>
              </a:tr>
              <a:tr h="210948">
                <a:tc>
                  <a:txBody>
                    <a:bodyPr/>
                    <a:lstStyle/>
                    <a:p>
                      <a:pPr algn="ctr"/>
                      <a:r>
                        <a:rPr lang="en-GB" sz="1200"/>
                        <a:t>Event 3</a:t>
                      </a:r>
                    </a:p>
                  </a:txBody>
                  <a:tcPr/>
                </a:tc>
                <a:tc>
                  <a:txBody>
                    <a:bodyPr/>
                    <a:lstStyle/>
                    <a:p>
                      <a:pPr algn="ctr"/>
                      <a:r>
                        <a:rPr lang="en-GB" sz="1200"/>
                        <a:t>1</a:t>
                      </a:r>
                    </a:p>
                  </a:txBody>
                  <a:tcPr/>
                </a:tc>
                <a:tc>
                  <a:txBody>
                    <a:bodyPr/>
                    <a:lstStyle/>
                    <a:p>
                      <a:pPr algn="ctr"/>
                      <a:r>
                        <a:rPr lang="en-GB" sz="1200"/>
                        <a:t>1</a:t>
                      </a:r>
                    </a:p>
                  </a:txBody>
                  <a:tcPr/>
                </a:tc>
                <a:tc>
                  <a:txBody>
                    <a:bodyPr/>
                    <a:lstStyle/>
                    <a:p>
                      <a:pPr algn="ctr"/>
                      <a:r>
                        <a:rPr lang="en-GB" sz="1200"/>
                        <a:t>1</a:t>
                      </a:r>
                    </a:p>
                  </a:txBody>
                  <a:tcPr/>
                </a:tc>
                <a:tc>
                  <a:txBody>
                    <a:bodyPr/>
                    <a:lstStyle/>
                    <a:p>
                      <a:pPr algn="ctr"/>
                      <a:r>
                        <a:rPr lang="en-GB" sz="1200"/>
                        <a:t>0.99</a:t>
                      </a:r>
                    </a:p>
                  </a:txBody>
                  <a:tcPr/>
                </a:tc>
                <a:tc>
                  <a:txBody>
                    <a:bodyPr/>
                    <a:lstStyle/>
                    <a:p>
                      <a:pPr algn="ctr"/>
                      <a:r>
                        <a:rPr lang="en-GB" sz="1200"/>
                        <a:t>0</a:t>
                      </a:r>
                    </a:p>
                  </a:txBody>
                  <a:tcPr/>
                </a:tc>
                <a:extLst>
                  <a:ext uri="{0D108BD9-81ED-4DB2-BD59-A6C34878D82A}">
                    <a16:rowId xmlns:a16="http://schemas.microsoft.com/office/drawing/2014/main" val="58671754"/>
                  </a:ext>
                </a:extLst>
              </a:tr>
            </a:tbl>
          </a:graphicData>
        </a:graphic>
      </p:graphicFrame>
    </p:spTree>
    <p:extLst>
      <p:ext uri="{BB962C8B-B14F-4D97-AF65-F5344CB8AC3E}">
        <p14:creationId xmlns:p14="http://schemas.microsoft.com/office/powerpoint/2010/main" val="133113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a:extLst>
              <a:ext uri="{FF2B5EF4-FFF2-40B4-BE49-F238E27FC236}">
                <a16:creationId xmlns:a16="http://schemas.microsoft.com/office/drawing/2014/main" id="{E0C19120-AEFF-EE89-A6C0-BBF044141686}"/>
              </a:ext>
            </a:extLst>
          </p:cNvPr>
          <p:cNvSpPr txBox="1">
            <a:spLocks/>
          </p:cNvSpPr>
          <p:nvPr/>
        </p:nvSpPr>
        <p:spPr>
          <a:xfrm>
            <a:off x="637273" y="430823"/>
            <a:ext cx="10515600" cy="9551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Housekeeping</a:t>
            </a:r>
          </a:p>
        </p:txBody>
      </p:sp>
      <p:sp>
        <p:nvSpPr>
          <p:cNvPr id="6" name="Content Placeholder 2">
            <a:extLst>
              <a:ext uri="{FF2B5EF4-FFF2-40B4-BE49-F238E27FC236}">
                <a16:creationId xmlns:a16="http://schemas.microsoft.com/office/drawing/2014/main" id="{1F1DE892-7089-F37C-0071-1B3186E2F3FE}"/>
              </a:ext>
            </a:extLst>
          </p:cNvPr>
          <p:cNvSpPr txBox="1">
            <a:spLocks/>
          </p:cNvSpPr>
          <p:nvPr/>
        </p:nvSpPr>
        <p:spPr>
          <a:xfrm>
            <a:off x="452635" y="1417835"/>
            <a:ext cx="11102092" cy="4934172"/>
          </a:xfrm>
          <a:prstGeom prst="rect">
            <a:avLst/>
          </a:prstGeom>
        </p:spPr>
        <p:txBody>
          <a:bodyPr lIns="91440" tIns="45720" rIns="91440" bIns="4572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20000"/>
              </a:lnSpc>
              <a:buFont typeface="Arial"/>
              <a:buChar char="•"/>
            </a:pPr>
            <a:r>
              <a:rPr lang="en-GB" sz="1600">
                <a:ln w="3175">
                  <a:noFill/>
                </a:ln>
                <a:ea typeface="Helvetica Neue Light" panose="02000403000000020004" pitchFamily="2" charset="0"/>
                <a:cs typeface="Poppins"/>
              </a:rPr>
              <a:t>This is </a:t>
            </a:r>
            <a:r>
              <a:rPr lang="en-GB" sz="1600" b="1">
                <a:ln w="3175">
                  <a:noFill/>
                </a:ln>
                <a:ea typeface="Helvetica Neue Light" panose="02000403000000020004" pitchFamily="2" charset="0"/>
                <a:cs typeface="Poppins"/>
              </a:rPr>
              <a:t>FRCR 2025 Webinar-2: Model and Data</a:t>
            </a:r>
            <a:r>
              <a:rPr lang="en-GB" sz="1600">
                <a:ln w="3175">
                  <a:noFill/>
                </a:ln>
                <a:ea typeface="Helvetica Neue Light" panose="02000403000000020004" pitchFamily="2" charset="0"/>
                <a:cs typeface="Poppins"/>
              </a:rPr>
              <a:t>. FRCR 2025 Webinar-1: Framework and Methodology material can be found from </a:t>
            </a:r>
            <a:r>
              <a:rPr lang="en-GB" sz="1600">
                <a:ln w="3175">
                  <a:noFill/>
                </a:ln>
                <a:ea typeface="Helvetica Neue Light" panose="02000403000000020004" pitchFamily="2" charset="0"/>
                <a:cs typeface="Poppins"/>
                <a:hlinkClick r:id="rId3"/>
              </a:rPr>
              <a:t>here</a:t>
            </a:r>
            <a:r>
              <a:rPr lang="en-GB" sz="1600">
                <a:ln w="3175">
                  <a:noFill/>
                </a:ln>
                <a:ea typeface="Helvetica Neue Light" panose="02000403000000020004" pitchFamily="2" charset="0"/>
                <a:cs typeface="Poppins"/>
              </a:rPr>
              <a:t>. </a:t>
            </a:r>
          </a:p>
          <a:p>
            <a:pPr marL="171450" indent="-171450">
              <a:lnSpc>
                <a:spcPct val="120000"/>
              </a:lnSpc>
              <a:buFont typeface="Arial"/>
              <a:buChar char="•"/>
            </a:pPr>
            <a:r>
              <a:rPr lang="en-GB" sz="1600">
                <a:ln w="3175">
                  <a:noFill/>
                </a:ln>
                <a:ea typeface="Helvetica Neue Light" panose="02000403000000020004" pitchFamily="2" charset="0"/>
                <a:cs typeface="Poppins"/>
              </a:rPr>
              <a:t>You have been joined in listen only mode with your camera turned off.</a:t>
            </a:r>
          </a:p>
          <a:p>
            <a:pPr marL="171450" indent="-171450">
              <a:lnSpc>
                <a:spcPct val="120000"/>
              </a:lnSpc>
              <a:buFont typeface="Arial"/>
              <a:buChar char="•"/>
            </a:pPr>
            <a:r>
              <a:rPr lang="en-GB" sz="1600">
                <a:ea typeface="12 pt. Helvetica* 45 Light   02" panose="02000403000000020004" pitchFamily="2" charset="0"/>
                <a:cs typeface="Segoe UI"/>
              </a:rPr>
              <a:t>To ask your questions live please go to Sli.do </a:t>
            </a:r>
            <a:r>
              <a:rPr lang="en-GB" sz="1600" b="1">
                <a:ea typeface="12 pt. Helvetica* 45 Light   02" panose="02000403000000020004" pitchFamily="2" charset="0"/>
                <a:cs typeface="Segoe UI"/>
              </a:rPr>
              <a:t>event code #FRCR</a:t>
            </a:r>
            <a:r>
              <a:rPr lang="en-GB" sz="1600">
                <a:ea typeface="12 pt. Helvetica* 45 Light   02" panose="02000403000000020004" pitchFamily="2" charset="0"/>
                <a:cs typeface="Segoe UI"/>
              </a:rPr>
              <a:t>. Ask your questions as early as possible. </a:t>
            </a:r>
            <a:r>
              <a:rPr lang="en-GB" sz="1600" err="1">
                <a:ea typeface="12 pt. Helvetica* 45 Light   02" panose="02000403000000020004" pitchFamily="2" charset="0"/>
                <a:cs typeface="Segoe UI"/>
              </a:rPr>
              <a:t>Slido</a:t>
            </a:r>
            <a:r>
              <a:rPr lang="en-GB" sz="1600">
                <a:ea typeface="12 pt. Helvetica* 45 Light   02" panose="02000403000000020004" pitchFamily="2" charset="0"/>
                <a:cs typeface="Segoe UI"/>
              </a:rPr>
              <a:t> page remains open until this webinar closes and will re-open when consultation webinar starts.</a:t>
            </a:r>
          </a:p>
          <a:p>
            <a:pPr marL="171450" indent="-171450">
              <a:lnSpc>
                <a:spcPct val="120000"/>
              </a:lnSpc>
              <a:buFont typeface="Arial"/>
              <a:buChar char="•"/>
            </a:pPr>
            <a:r>
              <a:rPr lang="en-GB" sz="1600">
                <a:ea typeface="12 pt. Helvetica* 45 Light   02" panose="02000403000000020004" pitchFamily="2" charset="0"/>
                <a:cs typeface="Segoe UI"/>
              </a:rPr>
              <a:t>Please provide your full name and organisation. </a:t>
            </a:r>
            <a:r>
              <a:rPr lang="en-GB" sz="1600">
                <a:cs typeface="Arial"/>
              </a:rPr>
              <a:t>Questions from unidentified parties will not be answered.</a:t>
            </a:r>
            <a:endParaRPr lang="en-GB" sz="1600">
              <a:ea typeface="12 pt. Helvetica* 45 Light   02" panose="02000403000000020004" pitchFamily="2" charset="0"/>
              <a:cs typeface="Arial"/>
            </a:endParaRPr>
          </a:p>
          <a:p>
            <a:pPr marL="171450" indent="-171450">
              <a:lnSpc>
                <a:spcPct val="120000"/>
              </a:lnSpc>
              <a:buFont typeface="Arial"/>
              <a:buChar char="•"/>
            </a:pPr>
            <a:r>
              <a:rPr lang="en-GB" sz="1600">
                <a:cs typeface="Segoe UI"/>
              </a:rPr>
              <a:t>Questions will be answered in the upvoted order whenever possible. We endeavour to answer as many as possible during the session. </a:t>
            </a:r>
            <a:r>
              <a:rPr lang="en-GB" sz="1600">
                <a:ea typeface="12 pt. Helvetica* 45 Light   02" panose="02000403000000020004" pitchFamily="2" charset="0"/>
                <a:cs typeface="Segoe UI"/>
              </a:rPr>
              <a:t>We may need to take some questions away.</a:t>
            </a:r>
          </a:p>
          <a:p>
            <a:pPr marL="171450" indent="-171450">
              <a:lnSpc>
                <a:spcPct val="120000"/>
              </a:lnSpc>
              <a:buFont typeface="Arial"/>
              <a:buChar char="•"/>
            </a:pPr>
            <a:r>
              <a:rPr lang="en-GB" sz="1600" b="1">
                <a:ea typeface="12 pt. Helvetica* 45 Light   02" panose="02000403000000020004" pitchFamily="2" charset="0"/>
                <a:cs typeface="Segoe UI"/>
              </a:rPr>
              <a:t>Out of scope questions will not be managed in FRCR webinars </a:t>
            </a:r>
            <a:r>
              <a:rPr lang="en-GB" sz="1600">
                <a:ea typeface="12 pt. Helvetica* 45 Light   02" panose="02000403000000020004" pitchFamily="2" charset="0"/>
                <a:cs typeface="Segoe UI"/>
              </a:rPr>
              <a:t>and will be forwarded to the appropriate NESO team for response. </a:t>
            </a:r>
          </a:p>
          <a:p>
            <a:pPr marL="171450" indent="-171450">
              <a:lnSpc>
                <a:spcPct val="120000"/>
              </a:lnSpc>
              <a:buFont typeface="Arial"/>
              <a:buChar char="•"/>
            </a:pPr>
            <a:r>
              <a:rPr lang="en-GB" sz="1600">
                <a:ea typeface="12 pt. Helvetica* 45 Light   02" panose="02000403000000020004" pitchFamily="2" charset="0"/>
                <a:cs typeface="Segoe UI"/>
              </a:rPr>
              <a:t>Webinar-2 slides are available on NESO website. Recording will be published after the webinar. A full Q&amp;A document will be published by Friday 20 December that includes all Q&amp;As from FRCR Webinar-1 and 2.</a:t>
            </a:r>
          </a:p>
          <a:p>
            <a:pPr marL="171450" indent="-171450">
              <a:lnSpc>
                <a:spcPct val="120000"/>
              </a:lnSpc>
              <a:buFont typeface="Arial"/>
              <a:buChar char="•"/>
            </a:pPr>
            <a:r>
              <a:rPr lang="en-GB" sz="1600"/>
              <a:t>Please contact </a:t>
            </a:r>
            <a:r>
              <a:rPr lang="en-GB" sz="1600" b="1">
                <a:solidFill>
                  <a:schemeClr val="accent1"/>
                </a:solidFill>
                <a:hlinkClick r:id="rId4">
                  <a:extLst>
                    <a:ext uri="{A12FA001-AC4F-418D-AE19-62706E023703}">
                      <ahyp:hlinkClr xmlns:ahyp="http://schemas.microsoft.com/office/drawing/2018/hyperlinkcolor" val="tx"/>
                    </a:ext>
                  </a:extLst>
                </a:hlinkClick>
              </a:rPr>
              <a:t>box.sqss@nationalenergyso.com</a:t>
            </a:r>
            <a:r>
              <a:rPr lang="en-GB" sz="1600" b="1">
                <a:solidFill>
                  <a:schemeClr val="accent1"/>
                </a:solidFill>
              </a:rPr>
              <a:t> </a:t>
            </a:r>
            <a:r>
              <a:rPr lang="en-GB" sz="1600"/>
              <a:t>for feedbacks and other comments.</a:t>
            </a: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spTree>
    <p:extLst>
      <p:ext uri="{BB962C8B-B14F-4D97-AF65-F5344CB8AC3E}">
        <p14:creationId xmlns:p14="http://schemas.microsoft.com/office/powerpoint/2010/main" val="2033440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3C6DA-4061-544F-102D-A8D7AD0223F0}"/>
              </a:ext>
            </a:extLst>
          </p:cNvPr>
          <p:cNvSpPr txBox="1">
            <a:spLocks/>
          </p:cNvSpPr>
          <p:nvPr/>
        </p:nvSpPr>
        <p:spPr>
          <a:xfrm>
            <a:off x="9953625" y="68272"/>
            <a:ext cx="2105026"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sp>
        <p:nvSpPr>
          <p:cNvPr id="3" name="Title 22">
            <a:extLst>
              <a:ext uri="{FF2B5EF4-FFF2-40B4-BE49-F238E27FC236}">
                <a16:creationId xmlns:a16="http://schemas.microsoft.com/office/drawing/2014/main" id="{FE19FEE0-78ED-840A-B6C2-E5EE23371825}"/>
              </a:ext>
            </a:extLst>
          </p:cNvPr>
          <p:cNvSpPr txBox="1">
            <a:spLocks/>
          </p:cNvSpPr>
          <p:nvPr/>
        </p:nvSpPr>
        <p:spPr>
          <a:xfrm>
            <a:off x="307132" y="718185"/>
            <a:ext cx="4665306" cy="9551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pPr>
              <a:lnSpc>
                <a:spcPct val="105000"/>
              </a:lnSpc>
            </a:pPr>
            <a:r>
              <a:rPr lang="en-GB" sz="3600">
                <a:solidFill>
                  <a:schemeClr val="bg1"/>
                </a:solidFill>
                <a:effectLst>
                  <a:outerShdw blurRad="38100" dist="38100" dir="2700000" algn="tl">
                    <a:srgbClr val="000000">
                      <a:alpha val="43137"/>
                    </a:srgbClr>
                  </a:outerShdw>
                </a:effectLst>
                <a:latin typeface="+mj-lt"/>
              </a:rPr>
              <a:t>End </a:t>
            </a:r>
            <a:r>
              <a:rPr lang="en-GB" sz="3600">
                <a:solidFill>
                  <a:schemeClr val="bg1"/>
                </a:solidFill>
                <a:effectLst>
                  <a:outerShdw blurRad="38100" dist="38100" dir="2700000" algn="tl">
                    <a:srgbClr val="000000">
                      <a:alpha val="43137"/>
                    </a:srgbClr>
                  </a:outerShdw>
                </a:effectLst>
              </a:rPr>
              <a:t>of the Content</a:t>
            </a:r>
          </a:p>
        </p:txBody>
      </p:sp>
      <p:pic>
        <p:nvPicPr>
          <p:cNvPr id="66" name="Picture 65">
            <a:extLst>
              <a:ext uri="{FF2B5EF4-FFF2-40B4-BE49-F238E27FC236}">
                <a16:creationId xmlns:a16="http://schemas.microsoft.com/office/drawing/2014/main" id="{0015BA7E-D70D-5FC2-9A6F-30C2FF40F045}"/>
              </a:ext>
            </a:extLst>
          </p:cNvPr>
          <p:cNvPicPr>
            <a:picLocks noChangeAspect="1"/>
          </p:cNvPicPr>
          <p:nvPr/>
        </p:nvPicPr>
        <p:blipFill>
          <a:blip r:embed="rId2"/>
          <a:stretch>
            <a:fillRect/>
          </a:stretch>
        </p:blipFill>
        <p:spPr>
          <a:xfrm>
            <a:off x="3428135" y="1800225"/>
            <a:ext cx="8201890" cy="3901440"/>
          </a:xfrm>
          <a:prstGeom prst="rect">
            <a:avLst/>
          </a:prstGeom>
        </p:spPr>
      </p:pic>
    </p:spTree>
    <p:extLst>
      <p:ext uri="{BB962C8B-B14F-4D97-AF65-F5344CB8AC3E}">
        <p14:creationId xmlns:p14="http://schemas.microsoft.com/office/powerpoint/2010/main" val="1559192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a:extLst>
              <a:ext uri="{FF2B5EF4-FFF2-40B4-BE49-F238E27FC236}">
                <a16:creationId xmlns:a16="http://schemas.microsoft.com/office/drawing/2014/main" id="{E0C19120-AEFF-EE89-A6C0-BBF044141686}"/>
              </a:ext>
            </a:extLst>
          </p:cNvPr>
          <p:cNvSpPr txBox="1">
            <a:spLocks/>
          </p:cNvSpPr>
          <p:nvPr/>
        </p:nvSpPr>
        <p:spPr>
          <a:xfrm>
            <a:off x="637273" y="430823"/>
            <a:ext cx="10515600" cy="9551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Previously Asked Questions</a:t>
            </a: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sp>
        <p:nvSpPr>
          <p:cNvPr id="15" name="Content Placeholder 2">
            <a:extLst>
              <a:ext uri="{FF2B5EF4-FFF2-40B4-BE49-F238E27FC236}">
                <a16:creationId xmlns:a16="http://schemas.microsoft.com/office/drawing/2014/main" id="{210DFBA8-7CE4-2668-F451-5CF1B9D7F0BA}"/>
              </a:ext>
            </a:extLst>
          </p:cNvPr>
          <p:cNvSpPr txBox="1">
            <a:spLocks/>
          </p:cNvSpPr>
          <p:nvPr/>
        </p:nvSpPr>
        <p:spPr>
          <a:xfrm>
            <a:off x="637273" y="1386009"/>
            <a:ext cx="10687952" cy="4713707"/>
          </a:xfrm>
          <a:prstGeom prst="rect">
            <a:avLst/>
          </a:prstGeom>
        </p:spPr>
        <p:txBody>
          <a:bodyPr lIns="91440" tIns="45720" rIns="91440" bIns="4572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defRPr/>
            </a:pPr>
            <a:r>
              <a:rPr lang="en-GB" sz="1400" b="1">
                <a:solidFill>
                  <a:srgbClr val="3F0731"/>
                </a:solidFill>
                <a:cs typeface="Arial"/>
              </a:rPr>
              <a:t>Q: </a:t>
            </a:r>
            <a:r>
              <a:rPr lang="en-GB" sz="1400" b="1" kern="100" spc="-5">
                <a:solidFill>
                  <a:srgbClr val="3F0731"/>
                </a:solidFill>
                <a:effectLst/>
                <a:ea typeface="MS PGothic" panose="020B0600070205080204" pitchFamily="34" charset="-128"/>
                <a:cs typeface="Helvetica" panose="020B0604020202020204" pitchFamily="34" charset="0"/>
              </a:rPr>
              <a:t>There's things we can do in FRCR 2025 &amp; probably quite a lot on time &amp; resource reasons we can't. good to "get ahead of the game" for FRCR 2026, 27.. especially 2029&amp;2030. What's the inertia trajectory, FRCR risk evaluations&amp; frequency &amp; grid forming services that complement? what should we start now?</a:t>
            </a:r>
          </a:p>
          <a:p>
            <a:pPr marL="0" indent="0" algn="just" fontAlgn="base">
              <a:buNone/>
              <a:defRPr/>
            </a:pPr>
            <a:r>
              <a:rPr lang="en-GB" sz="1400" b="1" kern="100" spc="-5">
                <a:solidFill>
                  <a:srgbClr val="3F0731"/>
                </a:solidFill>
                <a:ea typeface="MS PGothic" panose="020B0600070205080204" pitchFamily="34" charset="-128"/>
                <a:cs typeface="Helvetica" panose="020B0604020202020204" pitchFamily="34" charset="0"/>
              </a:rPr>
              <a:t>A: </a:t>
            </a:r>
            <a:r>
              <a:rPr lang="en-GB" sz="1400" kern="100">
                <a:ea typeface="Yu Mincho" panose="02020400000000000000" pitchFamily="18" charset="-128"/>
                <a:cs typeface="Arial" panose="020B0604020202020204" pitchFamily="34" charset="0"/>
              </a:rPr>
              <a:t>Thanks for sharing your thoughts. The current FRCR methodology use immediate historical dataset including system outturns and market prices and adjust for expected changes for upcoming 2 years. The data is not a good representation for future system or market development. Therefore, FRCR recommendation does not forecast or indicate any long-term operation policies. However, the concerns are aware by us. NESO teams, e.g. longer term operability, zero carbon operation, market strategy who are collaborating to seek a better approach to address future challenges and create the framework that the whole industry can work together to tackle the challenges.  </a:t>
            </a:r>
          </a:p>
          <a:p>
            <a:pPr marL="0" indent="0" algn="just" fontAlgn="base">
              <a:lnSpc>
                <a:spcPct val="50000"/>
              </a:lnSpc>
              <a:buNone/>
              <a:defRPr/>
            </a:pPr>
            <a:endParaRPr lang="en-GB" sz="1400" kern="100">
              <a:effectLst/>
              <a:ea typeface="MS PGothic" panose="020B0600070205080204" pitchFamily="34" charset="-128"/>
              <a:cs typeface="Arial" panose="020B0604020202020204" pitchFamily="34" charset="0"/>
            </a:endParaRPr>
          </a:p>
          <a:p>
            <a:pPr marL="0" indent="0" algn="just" fontAlgn="base">
              <a:buNone/>
              <a:defRPr/>
            </a:pPr>
            <a:r>
              <a:rPr lang="en-GB" sz="1400" b="1" kern="100" spc="-5">
                <a:solidFill>
                  <a:srgbClr val="3F0731"/>
                </a:solidFill>
                <a:ea typeface="MS PGothic" panose="020B0600070205080204" pitchFamily="34" charset="-128"/>
                <a:cs typeface="Helvetica" panose="020B0604020202020204" pitchFamily="34" charset="0"/>
              </a:rPr>
              <a:t>Q: What were stakeholder questions and feedback in previous years and what were the NESO responses ? Have these feedbacks been reviewed again to ensure that any issues have been considered and addressed?</a:t>
            </a:r>
          </a:p>
          <a:p>
            <a:pPr marL="0" indent="0" algn="just" fontAlgn="base">
              <a:buNone/>
              <a:defRPr/>
            </a:pPr>
            <a:r>
              <a:rPr lang="en-GB" sz="1400" b="1" kern="100" spc="-5">
                <a:solidFill>
                  <a:srgbClr val="3F0731"/>
                </a:solidFill>
                <a:ea typeface="MS PGothic" panose="020B0600070205080204" pitchFamily="34" charset="-128"/>
                <a:cs typeface="Helvetica" panose="020B0604020202020204" pitchFamily="34" charset="0"/>
              </a:rPr>
              <a:t>A: </a:t>
            </a:r>
            <a:r>
              <a:rPr lang="en-GB" sz="1400" kern="100">
                <a:ea typeface="Yu Mincho" panose="02020400000000000000" pitchFamily="18" charset="-128"/>
                <a:cs typeface="Arial" panose="020B0604020202020204" pitchFamily="34" charset="0"/>
              </a:rPr>
              <a:t>Thanks for the question. Since 2024 FRCR project following running the consultation we published all the feedbacks and NESO responses on NESO website. We will continue publishing them this year and be transparent with industry. Before 2024 although we did not publish the full details of feedback from consultation, we would have individual engagement following their comments and would update the FRCR report based on the feedback. The comments which might not need immediate modelling consideration we would include them into future work that is in the end of the report. When starting a new FRCR process, we will review the feedback in the backlog to form the project scope. The scope is also shared with SQSS panel, Ofgem and industry via OTF. </a:t>
            </a:r>
          </a:p>
        </p:txBody>
      </p:sp>
    </p:spTree>
    <p:extLst>
      <p:ext uri="{BB962C8B-B14F-4D97-AF65-F5344CB8AC3E}">
        <p14:creationId xmlns:p14="http://schemas.microsoft.com/office/powerpoint/2010/main" val="3631501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a:extLst>
              <a:ext uri="{FF2B5EF4-FFF2-40B4-BE49-F238E27FC236}">
                <a16:creationId xmlns:a16="http://schemas.microsoft.com/office/drawing/2014/main" id="{E0C19120-AEFF-EE89-A6C0-BBF044141686}"/>
              </a:ext>
            </a:extLst>
          </p:cNvPr>
          <p:cNvSpPr txBox="1">
            <a:spLocks/>
          </p:cNvSpPr>
          <p:nvPr/>
        </p:nvSpPr>
        <p:spPr>
          <a:xfrm>
            <a:off x="637273" y="430823"/>
            <a:ext cx="10515600" cy="9551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Previously Asked Questions</a:t>
            </a: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sp>
        <p:nvSpPr>
          <p:cNvPr id="15" name="Content Placeholder 2">
            <a:extLst>
              <a:ext uri="{FF2B5EF4-FFF2-40B4-BE49-F238E27FC236}">
                <a16:creationId xmlns:a16="http://schemas.microsoft.com/office/drawing/2014/main" id="{210DFBA8-7CE4-2668-F451-5CF1B9D7F0BA}"/>
              </a:ext>
            </a:extLst>
          </p:cNvPr>
          <p:cNvSpPr txBox="1">
            <a:spLocks/>
          </p:cNvSpPr>
          <p:nvPr/>
        </p:nvSpPr>
        <p:spPr>
          <a:xfrm>
            <a:off x="637273" y="1386010"/>
            <a:ext cx="10687952" cy="4650896"/>
          </a:xfrm>
          <a:prstGeom prst="rect">
            <a:avLst/>
          </a:prstGeom>
        </p:spPr>
        <p:txBody>
          <a:bodyPr lIns="91440" tIns="45720" rIns="91440" bIns="4572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defRPr/>
            </a:pPr>
            <a:r>
              <a:rPr lang="en-GB" sz="1400" b="1">
                <a:solidFill>
                  <a:srgbClr val="3F0731"/>
                </a:solidFill>
                <a:cs typeface="Arial"/>
              </a:rPr>
              <a:t>Q: </a:t>
            </a:r>
            <a:r>
              <a:rPr lang="en-GB" sz="1400" b="1" kern="100" spc="-5">
                <a:solidFill>
                  <a:srgbClr val="3F0731"/>
                </a:solidFill>
                <a:effectLst/>
                <a:ea typeface="MS PGothic" panose="020B0600070205080204" pitchFamily="34" charset="-128"/>
                <a:cs typeface="Helvetica" panose="020B0604020202020204" pitchFamily="34" charset="0"/>
              </a:rPr>
              <a:t>where will you get more inertia from if you don't want to run CCGTs and you haven't brought forward your T-4 and daily inertia </a:t>
            </a:r>
            <a:r>
              <a:rPr lang="en-GB" sz="1400" b="1" kern="100" spc="-5" err="1">
                <a:solidFill>
                  <a:srgbClr val="3F0731"/>
                </a:solidFill>
                <a:effectLst/>
                <a:ea typeface="MS PGothic" panose="020B0600070205080204" pitchFamily="34" charset="-128"/>
                <a:cs typeface="Helvetica" panose="020B0604020202020204" pitchFamily="34" charset="0"/>
              </a:rPr>
              <a:t>mkts</a:t>
            </a:r>
            <a:r>
              <a:rPr lang="en-GB" sz="1400" b="1" kern="100" spc="-5">
                <a:solidFill>
                  <a:srgbClr val="3F0731"/>
                </a:solidFill>
                <a:effectLst/>
                <a:ea typeface="MS PGothic" panose="020B0600070205080204" pitchFamily="34" charset="-128"/>
                <a:cs typeface="Helvetica" panose="020B0604020202020204" pitchFamily="34" charset="0"/>
              </a:rPr>
              <a:t>?</a:t>
            </a:r>
            <a:endParaRPr lang="en-GB" sz="1400" b="1" kern="100" spc="-5">
              <a:solidFill>
                <a:srgbClr val="3F0731"/>
              </a:solidFill>
              <a:ea typeface="MS PGothic" panose="020B0600070205080204" pitchFamily="34" charset="-128"/>
              <a:cs typeface="Helvetica" panose="020B0604020202020204" pitchFamily="34" charset="0"/>
            </a:endParaRPr>
          </a:p>
          <a:p>
            <a:pPr marL="0" indent="0" algn="just" fontAlgn="base">
              <a:buNone/>
              <a:defRPr/>
            </a:pPr>
            <a:r>
              <a:rPr lang="en-GB" sz="1400" b="1" kern="100" spc="-5">
                <a:solidFill>
                  <a:srgbClr val="3F0731"/>
                </a:solidFill>
                <a:ea typeface="MS PGothic" panose="020B0600070205080204" pitchFamily="34" charset="-128"/>
                <a:cs typeface="Helvetica" panose="020B0604020202020204" pitchFamily="34" charset="0"/>
              </a:rPr>
              <a:t>A: </a:t>
            </a:r>
            <a:r>
              <a:rPr lang="en-GB" sz="1400" kern="100">
                <a:latin typeface="+mn-lt"/>
                <a:ea typeface="Yu Mincho" panose="02020400000000000000" pitchFamily="18" charset="-128"/>
                <a:cs typeface="Arial" panose="020B0604020202020204" pitchFamily="34" charset="0"/>
              </a:rPr>
              <a:t>We need to meet the minimum inertia requirement which is set in the policy. That mean we need to run CCGTs to meet this requirements if necessary. The long-term and short-term inertia markets, i.e. T-4 market and intra day or day-ahead market are under developing aiming for bring more certainties to real-time operation and eventually reduce cost. </a:t>
            </a:r>
          </a:p>
          <a:p>
            <a:pPr marL="0" indent="0" algn="just" fontAlgn="base">
              <a:lnSpc>
                <a:spcPct val="50000"/>
              </a:lnSpc>
              <a:buNone/>
              <a:defRPr/>
            </a:pPr>
            <a:endParaRPr lang="en-GB" sz="1400" kern="100">
              <a:effectLst/>
              <a:ea typeface="MS PGothic" panose="020B0600070205080204" pitchFamily="34" charset="-128"/>
              <a:cs typeface="Arial" panose="020B0604020202020204" pitchFamily="34" charset="0"/>
            </a:endParaRPr>
          </a:p>
          <a:p>
            <a:pPr marL="0" indent="0" algn="just" fontAlgn="base">
              <a:buNone/>
              <a:defRPr/>
            </a:pPr>
            <a:r>
              <a:rPr lang="en-GB" sz="1400" b="1" kern="100" spc="-5">
                <a:solidFill>
                  <a:srgbClr val="3F0731"/>
                </a:solidFill>
                <a:ea typeface="MS PGothic" panose="020B0600070205080204" pitchFamily="34" charset="-128"/>
                <a:cs typeface="Helvetica" panose="020B0604020202020204" pitchFamily="34" charset="0"/>
              </a:rPr>
              <a:t>Q: FRCR focuses on cost reductions, what about carbon? Inertia decrease could lead to large carbon emission reductions despite a small cost reduction for the ESO. Could you provide metrics on that?</a:t>
            </a:r>
          </a:p>
          <a:p>
            <a:pPr marL="0" indent="0" algn="just" fontAlgn="base">
              <a:buNone/>
              <a:defRPr/>
            </a:pPr>
            <a:r>
              <a:rPr lang="en-GB" sz="1400" b="1" kern="100" spc="-5">
                <a:solidFill>
                  <a:srgbClr val="3F0731"/>
                </a:solidFill>
                <a:ea typeface="MS PGothic" panose="020B0600070205080204" pitchFamily="34" charset="-128"/>
                <a:cs typeface="Helvetica" panose="020B0604020202020204" pitchFamily="34" charset="0"/>
              </a:rPr>
              <a:t>A: </a:t>
            </a:r>
            <a:r>
              <a:rPr lang="en-GB" sz="1400" kern="100">
                <a:latin typeface="+mn-lt"/>
                <a:ea typeface="Yu Mincho" panose="02020400000000000000" pitchFamily="18" charset="-128"/>
                <a:cs typeface="Arial" panose="020B0604020202020204" pitchFamily="34" charset="0"/>
              </a:rPr>
              <a:t>Carbon reduction is not a direct measure in FRCR policy. Running system at lower inertia level significantly reduces carbon emission as well as cost benefits. Practically the issue is addressed by the introduction of the stability path-finder work, Stability market and the development of Grid Forming techniques which are already part of the GB Grid Code and is being reviewed on a regular basis. Grid Forming enables converter-based plant (a lot of which are used in renewable technologies) to contribute system strength and inertia which will prevent the need to run carbon based plant.</a:t>
            </a:r>
          </a:p>
        </p:txBody>
      </p:sp>
    </p:spTree>
    <p:extLst>
      <p:ext uri="{BB962C8B-B14F-4D97-AF65-F5344CB8AC3E}">
        <p14:creationId xmlns:p14="http://schemas.microsoft.com/office/powerpoint/2010/main" val="324847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a:extLst>
              <a:ext uri="{FF2B5EF4-FFF2-40B4-BE49-F238E27FC236}">
                <a16:creationId xmlns:a16="http://schemas.microsoft.com/office/drawing/2014/main" id="{E0C19120-AEFF-EE89-A6C0-BBF044141686}"/>
              </a:ext>
            </a:extLst>
          </p:cNvPr>
          <p:cNvSpPr txBox="1">
            <a:spLocks/>
          </p:cNvSpPr>
          <p:nvPr/>
        </p:nvSpPr>
        <p:spPr>
          <a:xfrm>
            <a:off x="637273" y="430823"/>
            <a:ext cx="10515600" cy="9551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Previously Asked Questions</a:t>
            </a: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sp>
        <p:nvSpPr>
          <p:cNvPr id="15" name="Content Placeholder 2">
            <a:extLst>
              <a:ext uri="{FF2B5EF4-FFF2-40B4-BE49-F238E27FC236}">
                <a16:creationId xmlns:a16="http://schemas.microsoft.com/office/drawing/2014/main" id="{210DFBA8-7CE4-2668-F451-5CF1B9D7F0BA}"/>
              </a:ext>
            </a:extLst>
          </p:cNvPr>
          <p:cNvSpPr txBox="1">
            <a:spLocks/>
          </p:cNvSpPr>
          <p:nvPr/>
        </p:nvSpPr>
        <p:spPr>
          <a:xfrm>
            <a:off x="637273" y="1240552"/>
            <a:ext cx="10687952" cy="5300207"/>
          </a:xfrm>
          <a:prstGeom prst="rect">
            <a:avLst/>
          </a:prstGeom>
        </p:spPr>
        <p:txBody>
          <a:bodyPr lIns="91440" tIns="45720" rIns="91440" bIns="4572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defRPr/>
            </a:pPr>
            <a:r>
              <a:rPr lang="en-GB" sz="1400" b="1">
                <a:solidFill>
                  <a:srgbClr val="3F0731"/>
                </a:solidFill>
                <a:cs typeface="Arial"/>
              </a:rPr>
              <a:t>Q: </a:t>
            </a:r>
            <a:r>
              <a:rPr lang="en-GB" sz="1400" b="1" kern="100" spc="-5">
                <a:solidFill>
                  <a:srgbClr val="3F0731"/>
                </a:solidFill>
                <a:ea typeface="MS PGothic" panose="020B0600070205080204" pitchFamily="34" charset="-128"/>
                <a:cs typeface="Helvetica" panose="020B0604020202020204" pitchFamily="34" charset="0"/>
              </a:rPr>
              <a:t>How will you </a:t>
            </a:r>
            <a:r>
              <a:rPr lang="en-GB" sz="1400" b="1" kern="100" spc="-5" err="1">
                <a:solidFill>
                  <a:srgbClr val="3F0731"/>
                </a:solidFill>
                <a:ea typeface="MS PGothic" panose="020B0600070205080204" pitchFamily="34" charset="-128"/>
                <a:cs typeface="Helvetica" panose="020B0604020202020204" pitchFamily="34" charset="0"/>
              </a:rPr>
              <a:t>desite</a:t>
            </a:r>
            <a:r>
              <a:rPr lang="en-GB" sz="1400" b="1" kern="100" spc="-5">
                <a:solidFill>
                  <a:srgbClr val="3F0731"/>
                </a:solidFill>
                <a:ea typeface="MS PGothic" panose="020B0600070205080204" pitchFamily="34" charset="-128"/>
                <a:cs typeface="Helvetica" panose="020B0604020202020204" pitchFamily="34" charset="0"/>
              </a:rPr>
              <a:t> to make Grid Forming now mandatory for all Type D generators (Renewables) from Jan.2026? how will this impact FRCR going forward as all a-sync. assets will have stability parameters?</a:t>
            </a:r>
          </a:p>
          <a:p>
            <a:pPr marL="0" indent="0" algn="just" fontAlgn="base">
              <a:buNone/>
              <a:defRPr/>
            </a:pPr>
            <a:r>
              <a:rPr lang="en-GB" sz="1400" b="1" kern="100" spc="-5">
                <a:solidFill>
                  <a:srgbClr val="3F0731"/>
                </a:solidFill>
                <a:ea typeface="MS PGothic" panose="020B0600070205080204" pitchFamily="34" charset="-128"/>
                <a:cs typeface="Helvetica" panose="020B0604020202020204" pitchFamily="34" charset="0"/>
              </a:rPr>
              <a:t>A: </a:t>
            </a:r>
            <a:r>
              <a:rPr lang="en-GB" sz="1400" kern="100">
                <a:latin typeface="+mn-lt"/>
                <a:ea typeface="Yu Mincho" panose="02020400000000000000" pitchFamily="18" charset="-128"/>
                <a:cs typeface="Arial" panose="020B0604020202020204" pitchFamily="34" charset="0"/>
              </a:rPr>
              <a:t>This issue is being addressed through the GB Grid Forming Best Practice Group, part of which is to consider the requirement for a mandate. If you are interested in joining this group please use contact </a:t>
            </a:r>
            <a:r>
              <a:rPr lang="pl-PL" sz="1400" kern="100">
                <a:latin typeface="+mn-lt"/>
                <a:ea typeface="Yu Mincho" panose="02020400000000000000" pitchFamily="18" charset="-128"/>
                <a:cs typeface="Arial" panose="020B0604020202020204" pitchFamily="34" charset="0"/>
              </a:rPr>
              <a:t>Hazem Karbouj (</a:t>
            </a:r>
            <a:r>
              <a:rPr lang="pl-PL" sz="1400" kern="100">
                <a:latin typeface="+mn-lt"/>
                <a:ea typeface="Yu Mincho" panose="02020400000000000000" pitchFamily="18" charset="-128"/>
                <a:cs typeface="Arial" panose="020B0604020202020204" pitchFamily="34" charset="0"/>
                <a:hlinkClick r:id="rId3"/>
              </a:rPr>
              <a:t>Hazem.Karbouj@uk.nationalenergyso.com</a:t>
            </a:r>
            <a:r>
              <a:rPr lang="pl-PL" sz="1400" kern="100">
                <a:latin typeface="+mn-lt"/>
                <a:ea typeface="Yu Mincho" panose="02020400000000000000" pitchFamily="18" charset="-128"/>
                <a:cs typeface="Arial" panose="020B0604020202020204" pitchFamily="34" charset="0"/>
              </a:rPr>
              <a:t>)</a:t>
            </a:r>
            <a:r>
              <a:rPr lang="en-GB" sz="1400" kern="100">
                <a:latin typeface="+mn-lt"/>
                <a:ea typeface="Yu Mincho" panose="02020400000000000000" pitchFamily="18" charset="-128"/>
                <a:cs typeface="Arial" panose="020B0604020202020204" pitchFamily="34" charset="0"/>
              </a:rPr>
              <a:t> and we will be happy to add you to the group.  It should also be noted that in Europe (ENTSO-E) they are also proposing to mandate Grid Forming on any plant of 10 MW and above or connected via a feeder of 110 kV or above. Changed following the mandating will be considered into future FRCR work. </a:t>
            </a:r>
          </a:p>
          <a:p>
            <a:pPr marL="0" indent="0" algn="just" fontAlgn="base">
              <a:lnSpc>
                <a:spcPct val="50000"/>
              </a:lnSpc>
              <a:buNone/>
              <a:defRPr/>
            </a:pPr>
            <a:endParaRPr lang="en-GB" sz="1400" kern="100">
              <a:effectLst/>
              <a:ea typeface="MS PGothic" panose="020B0600070205080204" pitchFamily="34" charset="-128"/>
              <a:cs typeface="Arial" panose="020B0604020202020204" pitchFamily="34" charset="0"/>
            </a:endParaRPr>
          </a:p>
          <a:p>
            <a:pPr marL="0" indent="0" algn="just" fontAlgn="base">
              <a:buNone/>
              <a:defRPr/>
            </a:pPr>
            <a:r>
              <a:rPr lang="en-GB" sz="1400" b="1" kern="100" spc="-5">
                <a:solidFill>
                  <a:srgbClr val="3F0731"/>
                </a:solidFill>
                <a:ea typeface="MS PGothic" panose="020B0600070205080204" pitchFamily="34" charset="-128"/>
                <a:cs typeface="Helvetica" panose="020B0604020202020204" pitchFamily="34" charset="0"/>
              </a:rPr>
              <a:t>Q: Please confirm that your answer to my previous question on Cybersecurity, is that there is no risk, because of grid code requirements. Correct?</a:t>
            </a:r>
          </a:p>
          <a:p>
            <a:pPr marL="0" indent="0" algn="just" fontAlgn="base">
              <a:buNone/>
              <a:defRPr/>
            </a:pPr>
            <a:r>
              <a:rPr lang="en-GB" sz="1400" b="1" kern="100" spc="-5">
                <a:solidFill>
                  <a:srgbClr val="3F0731"/>
                </a:solidFill>
                <a:ea typeface="MS PGothic" panose="020B0600070205080204" pitchFamily="34" charset="-128"/>
                <a:cs typeface="Helvetica" panose="020B0604020202020204" pitchFamily="34" charset="0"/>
              </a:rPr>
              <a:t>A: </a:t>
            </a:r>
            <a:r>
              <a:rPr lang="en-GB" sz="1400" kern="100">
                <a:latin typeface="+mn-lt"/>
                <a:ea typeface="Yu Mincho" panose="02020400000000000000" pitchFamily="18" charset="-128"/>
                <a:cs typeface="Arial" panose="020B0604020202020204" pitchFamily="34" charset="0"/>
              </a:rPr>
              <a:t>Cybersecurity and its impact to power system is a big risk topic which is under discussion with the industry led by DESNZ. NESO’s input into this work is to ensure all the directions we are going to would not deteriorate existing system performance or security. For FRCR, we will consider this risk into future model once it is well clarified and structured. Out of FRCR cycle, if we see a risk becomes materialised NESO will introduce appropriate operational measures to mitigate before a proper policy is developed.   </a:t>
            </a:r>
          </a:p>
          <a:p>
            <a:pPr marL="0" indent="0" algn="just" fontAlgn="base">
              <a:lnSpc>
                <a:spcPct val="50000"/>
              </a:lnSpc>
              <a:buNone/>
              <a:defRPr/>
            </a:pPr>
            <a:endParaRPr lang="en-GB" sz="1400" kern="100">
              <a:latin typeface="+mn-lt"/>
              <a:ea typeface="Yu Mincho" panose="02020400000000000000" pitchFamily="18" charset="-128"/>
              <a:cs typeface="Arial" panose="020B0604020202020204" pitchFamily="34" charset="0"/>
            </a:endParaRPr>
          </a:p>
          <a:p>
            <a:pPr marL="0" indent="0" algn="just" fontAlgn="base">
              <a:buNone/>
              <a:defRPr/>
            </a:pPr>
            <a:r>
              <a:rPr lang="en-GB" sz="1400" b="1" kern="100" spc="-5">
                <a:solidFill>
                  <a:srgbClr val="3F0731"/>
                </a:solidFill>
                <a:ea typeface="MS PGothic" panose="020B0600070205080204" pitchFamily="34" charset="-128"/>
                <a:cs typeface="Helvetica" panose="020B0604020202020204" pitchFamily="34" charset="0"/>
              </a:rPr>
              <a:t>Q: In the methodology, has FSM response from renewable generation and battery energy storage has been considered?</a:t>
            </a:r>
          </a:p>
          <a:p>
            <a:pPr marL="0" indent="0" algn="just" fontAlgn="base">
              <a:buNone/>
              <a:defRPr/>
            </a:pPr>
            <a:r>
              <a:rPr lang="en-GB" sz="1400" b="1" kern="100" spc="-5">
                <a:solidFill>
                  <a:srgbClr val="3F0731"/>
                </a:solidFill>
                <a:ea typeface="MS PGothic" panose="020B0600070205080204" pitchFamily="34" charset="-128"/>
                <a:cs typeface="Helvetica" panose="020B0604020202020204" pitchFamily="34" charset="0"/>
              </a:rPr>
              <a:t>A: </a:t>
            </a:r>
            <a:r>
              <a:rPr lang="en-GB" sz="1400" kern="100">
                <a:latin typeface="+mn-lt"/>
                <a:ea typeface="Yu Mincho" panose="02020400000000000000" pitchFamily="18" charset="-128"/>
                <a:cs typeface="Arial" panose="020B0604020202020204" pitchFamily="34" charset="0"/>
              </a:rPr>
              <a:t>As part of the modelling LFSM-O operation has been considered. FSM or MFR is not considered in the model. Commercial response services like DC, DR, and DM are the main sources for frequency control and when providing D, DR and DM services, FSM response is overridden by fast-acting dynamic response.</a:t>
            </a:r>
          </a:p>
        </p:txBody>
      </p:sp>
    </p:spTree>
    <p:extLst>
      <p:ext uri="{BB962C8B-B14F-4D97-AF65-F5344CB8AC3E}">
        <p14:creationId xmlns:p14="http://schemas.microsoft.com/office/powerpoint/2010/main" val="743689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a:extLst>
              <a:ext uri="{FF2B5EF4-FFF2-40B4-BE49-F238E27FC236}">
                <a16:creationId xmlns:a16="http://schemas.microsoft.com/office/drawing/2014/main" id="{E0C19120-AEFF-EE89-A6C0-BBF044141686}"/>
              </a:ext>
            </a:extLst>
          </p:cNvPr>
          <p:cNvSpPr txBox="1">
            <a:spLocks/>
          </p:cNvSpPr>
          <p:nvPr/>
        </p:nvSpPr>
        <p:spPr>
          <a:xfrm>
            <a:off x="637273" y="430823"/>
            <a:ext cx="10515600" cy="9551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Previously Asked Questions</a:t>
            </a: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sp>
        <p:nvSpPr>
          <p:cNvPr id="15" name="Content Placeholder 2">
            <a:extLst>
              <a:ext uri="{FF2B5EF4-FFF2-40B4-BE49-F238E27FC236}">
                <a16:creationId xmlns:a16="http://schemas.microsoft.com/office/drawing/2014/main" id="{210DFBA8-7CE4-2668-F451-5CF1B9D7F0BA}"/>
              </a:ext>
            </a:extLst>
          </p:cNvPr>
          <p:cNvSpPr txBox="1">
            <a:spLocks/>
          </p:cNvSpPr>
          <p:nvPr/>
        </p:nvSpPr>
        <p:spPr>
          <a:xfrm>
            <a:off x="637273" y="1466640"/>
            <a:ext cx="10687952" cy="4650896"/>
          </a:xfrm>
          <a:prstGeom prst="rect">
            <a:avLst/>
          </a:prstGeom>
        </p:spPr>
        <p:txBody>
          <a:bodyPr lIns="91440" tIns="45720" rIns="91440" bIns="4572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defRPr/>
            </a:pPr>
            <a:r>
              <a:rPr lang="en-GB" sz="1400" b="1">
                <a:solidFill>
                  <a:srgbClr val="3F0731"/>
                </a:solidFill>
                <a:cs typeface="Arial"/>
              </a:rPr>
              <a:t>Q: </a:t>
            </a:r>
            <a:r>
              <a:rPr lang="en-GB" sz="1400" b="1" kern="100" spc="-5">
                <a:solidFill>
                  <a:srgbClr val="3F0731"/>
                </a:solidFill>
                <a:ea typeface="MS PGothic" panose="020B0600070205080204" pitchFamily="34" charset="-128"/>
                <a:cs typeface="Helvetica" panose="020B0604020202020204" pitchFamily="34" charset="0"/>
              </a:rPr>
              <a:t>GC0155 relating to FRT clarification remains un-concluded. Do we have a clear understanding for how much generation would be at risk of post fault overvoltage trip relating to this current uncertainty, and whether this risk is growing over time? again a question of margins in the model assumed.</a:t>
            </a:r>
          </a:p>
          <a:p>
            <a:pPr marL="0" indent="0">
              <a:spcAft>
                <a:spcPts val="800"/>
              </a:spcAft>
              <a:buNone/>
            </a:pPr>
            <a:r>
              <a:rPr lang="en-GB" sz="1400" b="1" kern="100" spc="-5">
                <a:solidFill>
                  <a:srgbClr val="3F0731"/>
                </a:solidFill>
                <a:ea typeface="MS PGothic" panose="020B0600070205080204" pitchFamily="34" charset="-128"/>
                <a:cs typeface="Helvetica" panose="020B0604020202020204" pitchFamily="34" charset="0"/>
              </a:rPr>
              <a:t>A: </a:t>
            </a:r>
            <a:r>
              <a:rPr lang="en-GB" sz="1400" kern="100">
                <a:latin typeface="+mn-lt"/>
                <a:ea typeface="Yu Mincho" panose="02020400000000000000" pitchFamily="18" charset="-128"/>
              </a:rPr>
              <a:t>Our interpretation of the Grid Code is that the oscillations arising due to a fault is covered by fault ride through requirements even when it includes a temporary overvoltage. So far, we have not seen limited cases when a PPM response to a fault has caused an overvoltage at the turbine terminals and caused the turbines to </a:t>
            </a:r>
            <a:r>
              <a:rPr lang="en-GB" sz="1400" kern="100" err="1">
                <a:latin typeface="+mn-lt"/>
                <a:ea typeface="Yu Mincho" panose="02020400000000000000" pitchFamily="18" charset="-128"/>
              </a:rPr>
              <a:t>deload</a:t>
            </a:r>
            <a:r>
              <a:rPr lang="en-GB" sz="1400" kern="100">
                <a:latin typeface="+mn-lt"/>
                <a:ea typeface="Yu Mincho" panose="02020400000000000000" pitchFamily="18" charset="-128"/>
              </a:rPr>
              <a:t>. This has not been a widespread issue and the risk associated with it is managed through the compliance process. </a:t>
            </a:r>
          </a:p>
          <a:p>
            <a:pPr marL="0" indent="0">
              <a:lnSpc>
                <a:spcPct val="50000"/>
              </a:lnSpc>
              <a:buNone/>
            </a:pPr>
            <a:endParaRPr lang="en-GB" sz="1400" kern="100">
              <a:highlight>
                <a:srgbClr val="FFFF00"/>
              </a:highlight>
              <a:latin typeface="+mn-lt"/>
              <a:ea typeface="Yu Mincho" panose="02020400000000000000" pitchFamily="18" charset="-128"/>
              <a:cs typeface="Arial" panose="020B0604020202020204" pitchFamily="34" charset="0"/>
            </a:endParaRPr>
          </a:p>
          <a:p>
            <a:pPr marL="0" indent="0" algn="just" fontAlgn="base">
              <a:buNone/>
              <a:defRPr/>
            </a:pPr>
            <a:r>
              <a:rPr lang="en-GB" sz="1400" b="1" kern="100" spc="-5">
                <a:solidFill>
                  <a:srgbClr val="3F0731"/>
                </a:solidFill>
                <a:ea typeface="MS PGothic" panose="020B0600070205080204" pitchFamily="34" charset="-128"/>
                <a:cs typeface="Helvetica" panose="020B0604020202020204" pitchFamily="34" charset="0"/>
              </a:rPr>
              <a:t>Q: How is inertia measured in real-time?</a:t>
            </a:r>
          </a:p>
          <a:p>
            <a:pPr marL="0" indent="0" algn="just" fontAlgn="base">
              <a:buNone/>
              <a:defRPr/>
            </a:pPr>
            <a:r>
              <a:rPr lang="en-GB" sz="1400" b="1" kern="100">
                <a:solidFill>
                  <a:srgbClr val="3F0731"/>
                </a:solidFill>
                <a:latin typeface="+mn-lt"/>
                <a:ea typeface="Yu Mincho" panose="02020400000000000000" pitchFamily="18" charset="-128"/>
                <a:cs typeface="Arial" panose="020B0604020202020204" pitchFamily="34" charset="0"/>
              </a:rPr>
              <a:t>A: </a:t>
            </a:r>
            <a:r>
              <a:rPr lang="en-GB" sz="1400" kern="100">
                <a:effectLst/>
                <a:latin typeface="+mn-lt"/>
                <a:ea typeface="Yu Mincho" panose="02020400000000000000" pitchFamily="18" charset="-128"/>
              </a:rPr>
              <a:t>In NESO’s current operation practice we do not directly measure inertia. In real-time operation, system inertia is composed of the inertia from synchronising plants, the inertia contribution from synchronising elements on demand side and the inertia from pathfinder units. A synchronising plant’s inertia is calculated based on its running mode in real time and the inertia factor that is submitted to NESO via compliance process. The demand inertia is estimated by a demand inertia factor that is derived based on historical frequency events. We continue monitoring system inertia following frequency events and update the demand inertia factor to ensure it best represents system condition. We are also running innovation projects to validate our assumptions on demand side inertia. We will be able to measure system inertia in real-time and use the data for operation decisions once we have confidence on the outcomes from the innovation projects.</a:t>
            </a:r>
            <a:endParaRPr lang="en-GB" sz="1400" kern="100">
              <a:highlight>
                <a:srgbClr val="FFFF00"/>
              </a:highlight>
              <a:latin typeface="+mn-lt"/>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694474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657816-C521-F419-3AD2-EC6B1BFE5955}"/>
              </a:ext>
            </a:extLst>
          </p:cNvPr>
          <p:cNvPicPr>
            <a:picLocks/>
          </p:cNvPicPr>
          <p:nvPr>
            <p:custDataLst>
              <p:tags r:id="rId2"/>
            </p:custDataLst>
          </p:nvPr>
        </p:nvPicPr>
        <p:blipFill>
          <a:blip r:embed="rId6"/>
          <a:stretch>
            <a:fillRect/>
          </a:stretch>
        </p:blipFill>
        <p:spPr>
          <a:xfrm>
            <a:off x="3201670" y="508000"/>
            <a:ext cx="1219200" cy="510126"/>
          </a:xfrm>
          <a:prstGeom prst="rect">
            <a:avLst/>
          </a:prstGeom>
        </p:spPr>
      </p:pic>
      <p:sp>
        <p:nvSpPr>
          <p:cNvPr id="6" name="Rectangle 5">
            <a:extLst>
              <a:ext uri="{FF2B5EF4-FFF2-40B4-BE49-F238E27FC236}">
                <a16:creationId xmlns:a16="http://schemas.microsoft.com/office/drawing/2014/main" id="{F44266B7-FE78-C611-3050-83A94F52DD5D}"/>
              </a:ext>
            </a:extLst>
          </p:cNvPr>
          <p:cNvSpPr/>
          <p:nvPr>
            <p:custDataLst>
              <p:tags r:id="rId3"/>
            </p:custDataLst>
          </p:nvPr>
        </p:nvSpPr>
        <p:spPr>
          <a:xfrm>
            <a:off x="3200400" y="2571750"/>
            <a:ext cx="8483600" cy="1714500"/>
          </a:xfrm>
          <a:prstGeom prst="rect">
            <a:avLst/>
          </a:prstGeom>
          <a:noFill/>
          <a:ln w="1905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sz="3600" b="1">
                <a:solidFill>
                  <a:schemeClr val="tx1"/>
                </a:solidFill>
              </a:rPr>
              <a:t>Join at slido.com</a:t>
            </a:r>
            <a:br>
              <a:rPr lang="da-DK" sz="3600" b="1">
                <a:solidFill>
                  <a:schemeClr val="tx1"/>
                </a:solidFill>
              </a:rPr>
            </a:br>
            <a:r>
              <a:rPr lang="da-DK" sz="3600" b="1">
                <a:solidFill>
                  <a:schemeClr val="tx1"/>
                </a:solidFill>
              </a:rPr>
              <a:t>#FRCR</a:t>
            </a:r>
            <a:endParaRPr lang="en-GB" sz="3600" b="1">
              <a:solidFill>
                <a:schemeClr val="tx1"/>
              </a:solidFill>
            </a:endParaRPr>
          </a:p>
        </p:txBody>
      </p:sp>
      <p:sp>
        <p:nvSpPr>
          <p:cNvPr id="7" name="Rectangle 6">
            <a:extLst>
              <a:ext uri="{FF2B5EF4-FFF2-40B4-BE49-F238E27FC236}">
                <a16:creationId xmlns:a16="http://schemas.microsoft.com/office/drawing/2014/main" id="{A47D6562-AD28-B8EC-13A2-353D742DE1FE}"/>
              </a:ext>
            </a:extLst>
          </p:cNvPr>
          <p:cNvSpPr/>
          <p:nvPr>
            <p:custDataLst>
              <p:tags r:id="rId4"/>
            </p:custDataLst>
          </p:nvPr>
        </p:nvSpPr>
        <p:spPr>
          <a:xfrm>
            <a:off x="3200400" y="6096000"/>
            <a:ext cx="8737600" cy="510125"/>
          </a:xfrm>
          <a:prstGeom prst="rect">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joining instructions on this slide.</a:t>
            </a:r>
          </a:p>
        </p:txBody>
      </p:sp>
      <p:pic>
        <p:nvPicPr>
          <p:cNvPr id="9" name="Picture 8">
            <a:extLst>
              <a:ext uri="{FF2B5EF4-FFF2-40B4-BE49-F238E27FC236}">
                <a16:creationId xmlns:a16="http://schemas.microsoft.com/office/drawing/2014/main" id="{FBD9134C-A6AB-C920-221C-AC761680E2E1}"/>
              </a:ext>
            </a:extLst>
          </p:cNvPr>
          <p:cNvPicPr>
            <a:picLocks noChangeAspect="1"/>
          </p:cNvPicPr>
          <p:nvPr/>
        </p:nvPicPr>
        <p:blipFill>
          <a:blip r:embed="rId7"/>
          <a:stretch>
            <a:fillRect/>
          </a:stretch>
        </p:blipFill>
        <p:spPr>
          <a:xfrm>
            <a:off x="927100" y="2533650"/>
            <a:ext cx="1790700" cy="1790700"/>
          </a:xfrm>
          <a:prstGeom prst="rect">
            <a:avLst/>
          </a:prstGeom>
        </p:spPr>
      </p:pic>
    </p:spTree>
    <p:custDataLst>
      <p:tags r:id="rId1"/>
    </p:custDataLst>
    <p:extLst>
      <p:ext uri="{BB962C8B-B14F-4D97-AF65-F5344CB8AC3E}">
        <p14:creationId xmlns:p14="http://schemas.microsoft.com/office/powerpoint/2010/main" val="3071161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B334AD-BD16-4DDE-6A0F-A340CA1B52EF}"/>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E96A7675-6107-5EEA-2262-B29C88D95818}"/>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6C83339E-B704-4C4B-1A83-4BF3551072BD}"/>
              </a:ext>
            </a:extLst>
          </p:cNvPr>
          <p:cNvSpPr/>
          <p:nvPr>
            <p:custDataLst>
              <p:tags r:id="rId4"/>
            </p:custDataLst>
          </p:nvPr>
        </p:nvSpPr>
        <p:spPr>
          <a:xfrm>
            <a:off x="3200400" y="2571750"/>
            <a:ext cx="8483600" cy="1714500"/>
          </a:xfrm>
          <a:prstGeom prst="rect">
            <a:avLst/>
          </a:prstGeom>
          <a:noFill/>
          <a:ln w="1905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300" b="1">
                <a:solidFill>
                  <a:srgbClr val="5B5B5B"/>
                </a:solidFill>
              </a:rPr>
              <a:t>Do you feel more confident in your understanding of FRCR after these webinars?</a:t>
            </a:r>
          </a:p>
        </p:txBody>
      </p:sp>
      <p:sp>
        <p:nvSpPr>
          <p:cNvPr id="7" name="Rectangle 6">
            <a:extLst>
              <a:ext uri="{FF2B5EF4-FFF2-40B4-BE49-F238E27FC236}">
                <a16:creationId xmlns:a16="http://schemas.microsoft.com/office/drawing/2014/main" id="{1DB78472-3146-0888-7D63-68F4F17AF945}"/>
              </a:ext>
            </a:extLst>
          </p:cNvPr>
          <p:cNvSpPr/>
          <p:nvPr>
            <p:custDataLst>
              <p:tags r:id="rId5"/>
            </p:custDataLst>
          </p:nvPr>
        </p:nvSpPr>
        <p:spPr>
          <a:xfrm>
            <a:off x="3200400" y="6096000"/>
            <a:ext cx="8737600" cy="510125"/>
          </a:xfrm>
          <a:prstGeom prst="rect">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4202932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A9EAAF-E1BC-0F17-E2E9-EC73BE9875F9}"/>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2AD618B8-CEE4-5587-6D2B-A264EFF7C705}"/>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D5C63ADA-AC50-9BF0-E95D-B5C4FA27B6DF}"/>
              </a:ext>
            </a:extLst>
          </p:cNvPr>
          <p:cNvSpPr/>
          <p:nvPr>
            <p:custDataLst>
              <p:tags r:id="rId4"/>
            </p:custDataLst>
          </p:nvPr>
        </p:nvSpPr>
        <p:spPr>
          <a:xfrm>
            <a:off x="3200400" y="2571750"/>
            <a:ext cx="8483600" cy="1714500"/>
          </a:xfrm>
          <a:prstGeom prst="rect">
            <a:avLst/>
          </a:prstGeom>
          <a:noFill/>
          <a:ln w="1905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rgbClr val="5B5B5B"/>
                </a:solidFill>
              </a:rPr>
              <a:t>Were there any parts of the content that you feel needed further information or clarity on the topic? </a:t>
            </a:r>
          </a:p>
        </p:txBody>
      </p:sp>
      <p:sp>
        <p:nvSpPr>
          <p:cNvPr id="7" name="Rectangle 6">
            <a:extLst>
              <a:ext uri="{FF2B5EF4-FFF2-40B4-BE49-F238E27FC236}">
                <a16:creationId xmlns:a16="http://schemas.microsoft.com/office/drawing/2014/main" id="{3399052F-DF3D-066B-AFE2-2EF0F0BC19FC}"/>
              </a:ext>
            </a:extLst>
          </p:cNvPr>
          <p:cNvSpPr/>
          <p:nvPr>
            <p:custDataLst>
              <p:tags r:id="rId5"/>
            </p:custDataLst>
          </p:nvPr>
        </p:nvSpPr>
        <p:spPr>
          <a:xfrm>
            <a:off x="3200400" y="6096000"/>
            <a:ext cx="8737600" cy="510125"/>
          </a:xfrm>
          <a:prstGeom prst="rect">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150641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BE4852-5651-EFE4-6938-2EBC5EFB9A8A}"/>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15526D06-2405-DA06-6AEE-FEA081E8F61E}"/>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FE6239EC-2D94-1D85-8C97-EE32C34C6C79}"/>
              </a:ext>
            </a:extLst>
          </p:cNvPr>
          <p:cNvSpPr/>
          <p:nvPr>
            <p:custDataLst>
              <p:tags r:id="rId4"/>
            </p:custDataLst>
          </p:nvPr>
        </p:nvSpPr>
        <p:spPr>
          <a:xfrm>
            <a:off x="3200400" y="2571750"/>
            <a:ext cx="8483600" cy="1714500"/>
          </a:xfrm>
          <a:prstGeom prst="rect">
            <a:avLst/>
          </a:prstGeom>
          <a:noFill/>
          <a:ln w="1905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What else would you like NESO to do to help you understand this topic?</a:t>
            </a:r>
          </a:p>
        </p:txBody>
      </p:sp>
      <p:sp>
        <p:nvSpPr>
          <p:cNvPr id="7" name="Rectangle 6">
            <a:extLst>
              <a:ext uri="{FF2B5EF4-FFF2-40B4-BE49-F238E27FC236}">
                <a16:creationId xmlns:a16="http://schemas.microsoft.com/office/drawing/2014/main" id="{33F99775-9B86-CA78-301E-1227FF537692}"/>
              </a:ext>
            </a:extLst>
          </p:cNvPr>
          <p:cNvSpPr/>
          <p:nvPr>
            <p:custDataLst>
              <p:tags r:id="rId5"/>
            </p:custDataLst>
          </p:nvPr>
        </p:nvSpPr>
        <p:spPr>
          <a:xfrm>
            <a:off x="3200400" y="6096000"/>
            <a:ext cx="8737600" cy="510125"/>
          </a:xfrm>
          <a:prstGeom prst="rect">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760809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a:extLst>
              <a:ext uri="{FF2B5EF4-FFF2-40B4-BE49-F238E27FC236}">
                <a16:creationId xmlns:a16="http://schemas.microsoft.com/office/drawing/2014/main" id="{E0C19120-AEFF-EE89-A6C0-BBF044141686}"/>
              </a:ext>
            </a:extLst>
          </p:cNvPr>
          <p:cNvSpPr txBox="1">
            <a:spLocks/>
          </p:cNvSpPr>
          <p:nvPr/>
        </p:nvSpPr>
        <p:spPr>
          <a:xfrm>
            <a:off x="637273" y="430823"/>
            <a:ext cx="10515600" cy="9551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Audience Q&amp;A</a:t>
            </a: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pic>
        <p:nvPicPr>
          <p:cNvPr id="2" name="Picture 1">
            <a:extLst>
              <a:ext uri="{FF2B5EF4-FFF2-40B4-BE49-F238E27FC236}">
                <a16:creationId xmlns:a16="http://schemas.microsoft.com/office/drawing/2014/main" id="{C75FF4CE-9E37-1680-FEF3-C01D42A0ED7C}"/>
              </a:ext>
            </a:extLst>
          </p:cNvPr>
          <p:cNvPicPr>
            <a:picLocks/>
          </p:cNvPicPr>
          <p:nvPr>
            <p:custDataLst>
              <p:tags r:id="rId1"/>
            </p:custDataLst>
          </p:nvPr>
        </p:nvPicPr>
        <p:blipFill>
          <a:blip r:embed="rId5"/>
          <a:stretch>
            <a:fillRect/>
          </a:stretch>
        </p:blipFill>
        <p:spPr>
          <a:xfrm>
            <a:off x="3490200" y="2518588"/>
            <a:ext cx="1219200" cy="510126"/>
          </a:xfrm>
          <a:prstGeom prst="rect">
            <a:avLst/>
          </a:prstGeom>
        </p:spPr>
      </p:pic>
      <p:pic>
        <p:nvPicPr>
          <p:cNvPr id="3" name="Picture 2">
            <a:extLst>
              <a:ext uri="{FF2B5EF4-FFF2-40B4-BE49-F238E27FC236}">
                <a16:creationId xmlns:a16="http://schemas.microsoft.com/office/drawing/2014/main" id="{6FE0179F-5896-4122-F519-5033A4F917FA}"/>
              </a:ext>
            </a:extLst>
          </p:cNvPr>
          <p:cNvPicPr>
            <a:picLocks/>
          </p:cNvPicPr>
          <p:nvPr>
            <p:custDataLst>
              <p:tags r:id="rId2"/>
            </p:custDataLst>
          </p:nvPr>
        </p:nvPicPr>
        <p:blipFill>
          <a:blip r:embed="rId6"/>
          <a:stretch>
            <a:fillRect/>
          </a:stretch>
        </p:blipFill>
        <p:spPr>
          <a:xfrm>
            <a:off x="768538" y="2104958"/>
            <a:ext cx="2438400" cy="2438400"/>
          </a:xfrm>
          <a:prstGeom prst="rect">
            <a:avLst/>
          </a:prstGeom>
        </p:spPr>
      </p:pic>
    </p:spTree>
    <p:extLst>
      <p:ext uri="{BB962C8B-B14F-4D97-AF65-F5344CB8AC3E}">
        <p14:creationId xmlns:p14="http://schemas.microsoft.com/office/powerpoint/2010/main" val="2381119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4FF5CB-A341-7297-4EF8-90FA0E5B809F}"/>
              </a:ext>
            </a:extLst>
          </p:cNvPr>
          <p:cNvPicPr>
            <a:picLocks/>
          </p:cNvPicPr>
          <p:nvPr>
            <p:custDataLst>
              <p:tags r:id="rId2"/>
            </p:custDataLst>
          </p:nvPr>
        </p:nvPicPr>
        <p:blipFill>
          <a:blip r:embed="rId9"/>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40EACCA4-6231-51F6-E8D4-4BED527C2CFD}"/>
              </a:ext>
            </a:extLst>
          </p:cNvPr>
          <p:cNvPicPr>
            <a:picLocks/>
          </p:cNvPicPr>
          <p:nvPr>
            <p:custDataLst>
              <p:tags r:id="rId3"/>
            </p:custDataLst>
          </p:nvPr>
        </p:nvPicPr>
        <p:blipFill>
          <a:blip r:embed="rId10"/>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339ED7D8-DD1A-D3A4-DB84-322652932A9B}"/>
              </a:ext>
            </a:extLst>
          </p:cNvPr>
          <p:cNvSpPr/>
          <p:nvPr>
            <p:custDataLst>
              <p:tags r:id="rId4"/>
            </p:custDataLst>
          </p:nvPr>
        </p:nvSpPr>
        <p:spPr>
          <a:xfrm>
            <a:off x="3200400" y="1463186"/>
            <a:ext cx="8483600" cy="1126637"/>
          </a:xfrm>
          <a:prstGeom prst="rect">
            <a:avLst/>
          </a:prstGeom>
          <a:noFill/>
          <a:ln w="1905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600" b="1">
                <a:solidFill>
                  <a:schemeClr val="tx1"/>
                </a:solidFill>
              </a:rPr>
              <a:t>1. Do you feel more confident in your understanding of FRCR after these webinars?</a:t>
            </a:r>
          </a:p>
        </p:txBody>
      </p:sp>
      <p:sp>
        <p:nvSpPr>
          <p:cNvPr id="7" name="Rectangle 6">
            <a:extLst>
              <a:ext uri="{FF2B5EF4-FFF2-40B4-BE49-F238E27FC236}">
                <a16:creationId xmlns:a16="http://schemas.microsoft.com/office/drawing/2014/main" id="{867A45A3-FB4D-851E-971E-61CE6D2BD439}"/>
              </a:ext>
            </a:extLst>
          </p:cNvPr>
          <p:cNvSpPr/>
          <p:nvPr>
            <p:custDataLst>
              <p:tags r:id="rId5"/>
            </p:custDataLst>
          </p:nvPr>
        </p:nvSpPr>
        <p:spPr>
          <a:xfrm>
            <a:off x="3200400" y="6096000"/>
            <a:ext cx="8737600" cy="510125"/>
          </a:xfrm>
          <a:prstGeom prst="rect">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
        <p:nvSpPr>
          <p:cNvPr id="8" name="Title 22">
            <a:extLst>
              <a:ext uri="{FF2B5EF4-FFF2-40B4-BE49-F238E27FC236}">
                <a16:creationId xmlns:a16="http://schemas.microsoft.com/office/drawing/2014/main" id="{3C2683F1-668E-35EE-EC0A-DB07F494F18B}"/>
              </a:ext>
            </a:extLst>
          </p:cNvPr>
          <p:cNvSpPr txBox="1">
            <a:spLocks/>
          </p:cNvSpPr>
          <p:nvPr/>
        </p:nvSpPr>
        <p:spPr>
          <a:xfrm>
            <a:off x="637273" y="430823"/>
            <a:ext cx="10515600" cy="9551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Survey</a:t>
            </a:r>
          </a:p>
        </p:txBody>
      </p:sp>
      <p:sp>
        <p:nvSpPr>
          <p:cNvPr id="2" name="Rectangle 1">
            <a:extLst>
              <a:ext uri="{FF2B5EF4-FFF2-40B4-BE49-F238E27FC236}">
                <a16:creationId xmlns:a16="http://schemas.microsoft.com/office/drawing/2014/main" id="{A8D2556B-0AB4-F05C-E081-0EBDEA61C3BB}"/>
              </a:ext>
            </a:extLst>
          </p:cNvPr>
          <p:cNvSpPr/>
          <p:nvPr>
            <p:custDataLst>
              <p:tags r:id="rId6"/>
            </p:custDataLst>
          </p:nvPr>
        </p:nvSpPr>
        <p:spPr>
          <a:xfrm>
            <a:off x="3200400" y="2667000"/>
            <a:ext cx="8483600" cy="1714500"/>
          </a:xfrm>
          <a:prstGeom prst="rect">
            <a:avLst/>
          </a:prstGeom>
          <a:noFill/>
          <a:ln w="1905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600" b="1">
                <a:solidFill>
                  <a:schemeClr val="tx1"/>
                </a:solidFill>
              </a:rPr>
              <a:t>2. Were there any parts of the content that you feel needed further information or clarity on the topic? </a:t>
            </a:r>
          </a:p>
        </p:txBody>
      </p:sp>
      <p:sp>
        <p:nvSpPr>
          <p:cNvPr id="4" name="Rectangle 3">
            <a:extLst>
              <a:ext uri="{FF2B5EF4-FFF2-40B4-BE49-F238E27FC236}">
                <a16:creationId xmlns:a16="http://schemas.microsoft.com/office/drawing/2014/main" id="{791887EB-918F-652A-3250-6643AB4CD55D}"/>
              </a:ext>
            </a:extLst>
          </p:cNvPr>
          <p:cNvSpPr/>
          <p:nvPr>
            <p:custDataLst>
              <p:tags r:id="rId7"/>
            </p:custDataLst>
          </p:nvPr>
        </p:nvSpPr>
        <p:spPr>
          <a:xfrm>
            <a:off x="3200400" y="4189395"/>
            <a:ext cx="8483600" cy="1714500"/>
          </a:xfrm>
          <a:prstGeom prst="rect">
            <a:avLst/>
          </a:prstGeom>
          <a:noFill/>
          <a:ln w="1905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600" b="1">
                <a:solidFill>
                  <a:schemeClr val="tx1"/>
                </a:solidFill>
              </a:rPr>
              <a:t>3. What else would you like NESO to do to help you understand this topic?</a:t>
            </a:r>
          </a:p>
        </p:txBody>
      </p:sp>
    </p:spTree>
    <p:custDataLst>
      <p:tags r:id="rId1"/>
    </p:custDataLst>
    <p:extLst>
      <p:ext uri="{BB962C8B-B14F-4D97-AF65-F5344CB8AC3E}">
        <p14:creationId xmlns:p14="http://schemas.microsoft.com/office/powerpoint/2010/main" val="172098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 tmFilter="0, 0; .2, .5; .8, .5; 1, 0"/>
                                        <p:tgtEl>
                                          <p:spTgt spid="2"/>
                                        </p:tgtEl>
                                      </p:cBhvr>
                                    </p:animEffect>
                                    <p:animScale>
                                      <p:cBhvr>
                                        <p:cTn id="12" dur="25" autoRev="1" fill="hold"/>
                                        <p:tgtEl>
                                          <p:spTgt spid="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 tmFilter="0, 0; .2, .5; .8, .5; 1, 0"/>
                                        <p:tgtEl>
                                          <p:spTgt spid="4"/>
                                        </p:tgtEl>
                                      </p:cBhvr>
                                    </p:animEffect>
                                    <p:animScale>
                                      <p:cBhvr>
                                        <p:cTn id="1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ED612-48F1-2626-7176-8A9EC645E353}"/>
              </a:ext>
            </a:extLst>
          </p:cNvPr>
          <p:cNvSpPr>
            <a:spLocks noGrp="1"/>
          </p:cNvSpPr>
          <p:nvPr>
            <p:ph type="title"/>
          </p:nvPr>
        </p:nvSpPr>
        <p:spPr/>
        <p:txBody>
          <a:bodyPr/>
          <a:lstStyle/>
          <a:p>
            <a:r>
              <a:rPr lang="en-GB">
                <a:solidFill>
                  <a:schemeClr val="bg1"/>
                </a:solidFill>
              </a:rPr>
              <a:t>Thank you for attending</a:t>
            </a:r>
          </a:p>
        </p:txBody>
      </p:sp>
      <p:sp>
        <p:nvSpPr>
          <p:cNvPr id="3" name="Text Placeholder 2">
            <a:extLst>
              <a:ext uri="{FF2B5EF4-FFF2-40B4-BE49-F238E27FC236}">
                <a16:creationId xmlns:a16="http://schemas.microsoft.com/office/drawing/2014/main" id="{E8DBB640-83BA-44ED-CD36-C6CFE564475A}"/>
              </a:ext>
            </a:extLst>
          </p:cNvPr>
          <p:cNvSpPr>
            <a:spLocks noGrp="1"/>
          </p:cNvSpPr>
          <p:nvPr>
            <p:ph type="body" sz="quarter" idx="13"/>
          </p:nvPr>
        </p:nvSpPr>
        <p:spPr>
          <a:xfrm>
            <a:off x="637270" y="1926771"/>
            <a:ext cx="11287251" cy="2755588"/>
          </a:xfrm>
        </p:spPr>
        <p:txBody>
          <a:bodyPr>
            <a:normAutofit/>
          </a:bodyPr>
          <a:lstStyle/>
          <a:p>
            <a:pPr marL="285750" indent="-285750">
              <a:lnSpc>
                <a:spcPct val="105000"/>
              </a:lnSpc>
              <a:buFont typeface="Arial" panose="020B0604020202020204" pitchFamily="34" charset="0"/>
              <a:buChar char="•"/>
            </a:pPr>
            <a:r>
              <a:rPr lang="en-GB" sz="2000">
                <a:latin typeface="+mj-lt"/>
              </a:rPr>
              <a:t>Further reference: </a:t>
            </a:r>
            <a:r>
              <a:rPr lang="en-GB" sz="2000">
                <a:latin typeface="+mj-lt"/>
                <a:hlinkClick r:id="rId3"/>
              </a:rPr>
              <a:t>FRCR Methodology 2021 </a:t>
            </a:r>
            <a:endParaRPr lang="en-GB" sz="2000">
              <a:latin typeface="+mj-lt"/>
            </a:endParaRPr>
          </a:p>
          <a:p>
            <a:pPr marL="285750" indent="-285750">
              <a:lnSpc>
                <a:spcPct val="105000"/>
              </a:lnSpc>
              <a:buFont typeface="Arial" panose="020B0604020202020204" pitchFamily="34" charset="0"/>
              <a:buChar char="•"/>
            </a:pPr>
            <a:r>
              <a:rPr lang="en-GB" sz="2000">
                <a:latin typeface="+mj-lt"/>
              </a:rPr>
              <a:t>FRCR 2025 Webinar-1: Framework and Methodology (</a:t>
            </a:r>
            <a:r>
              <a:rPr lang="en-GB" sz="2000">
                <a:latin typeface="+mj-lt"/>
                <a:hlinkClick r:id="rId4"/>
              </a:rPr>
              <a:t>webinar slides and recording</a:t>
            </a:r>
            <a:r>
              <a:rPr lang="en-GB" sz="2000">
                <a:latin typeface="+mj-lt"/>
              </a:rPr>
              <a:t>)</a:t>
            </a:r>
          </a:p>
          <a:p>
            <a:pPr marL="171450" indent="-171450">
              <a:lnSpc>
                <a:spcPct val="120000"/>
              </a:lnSpc>
              <a:buFont typeface="Arial"/>
              <a:buChar char="•"/>
            </a:pPr>
            <a:r>
              <a:rPr lang="en-GB" sz="2000">
                <a:latin typeface="+mj-lt"/>
              </a:rPr>
              <a:t>Webinar-2 slides are available on NESO website. Recording will be published after the webinar. A full Q&amp;A document will be published by Friday 20 December that includes all Q&amp;As from FRCR Webinar-1 and 2.</a:t>
            </a:r>
          </a:p>
          <a:p>
            <a:pPr marL="171450" indent="-171450">
              <a:lnSpc>
                <a:spcPct val="120000"/>
              </a:lnSpc>
              <a:buFont typeface="Arial"/>
              <a:buChar char="•"/>
            </a:pPr>
            <a:r>
              <a:rPr lang="en-GB" sz="2000">
                <a:solidFill>
                  <a:schemeClr val="bg1"/>
                </a:solidFill>
              </a:rPr>
              <a:t>Please contact </a:t>
            </a:r>
            <a:r>
              <a:rPr lang="en-GB" sz="2000">
                <a:solidFill>
                  <a:schemeClr val="bg1"/>
                </a:solidFill>
                <a:hlinkClick r:id="rId5"/>
              </a:rPr>
              <a:t>box.sqss@nationalenergyso.com</a:t>
            </a:r>
            <a:r>
              <a:rPr lang="en-GB" sz="2000">
                <a:solidFill>
                  <a:schemeClr val="bg1"/>
                </a:solidFill>
              </a:rPr>
              <a:t> for feedbacks and other questions</a:t>
            </a:r>
          </a:p>
        </p:txBody>
      </p:sp>
      <p:sp>
        <p:nvSpPr>
          <p:cNvPr id="5" name="Title 1">
            <a:extLst>
              <a:ext uri="{FF2B5EF4-FFF2-40B4-BE49-F238E27FC236}">
                <a16:creationId xmlns:a16="http://schemas.microsoft.com/office/drawing/2014/main" id="{6A611BDA-9B6D-C65D-E9A2-705A9811D30A}"/>
              </a:ext>
            </a:extLst>
          </p:cNvPr>
          <p:cNvSpPr txBox="1">
            <a:spLocks/>
          </p:cNvSpPr>
          <p:nvPr/>
        </p:nvSpPr>
        <p:spPr>
          <a:xfrm>
            <a:off x="9820925" y="124645"/>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bg1"/>
                </a:solidFill>
                <a:latin typeface="Poppins" panose="00000500000000000000" pitchFamily="2" charset="0"/>
                <a:cs typeface="Poppins" panose="00000500000000000000" pitchFamily="2" charset="0"/>
              </a:rPr>
              <a:t>Slido</a:t>
            </a:r>
            <a:r>
              <a:rPr lang="en-GB" sz="1600" b="1">
                <a:solidFill>
                  <a:schemeClr val="bg1"/>
                </a:solidFill>
                <a:latin typeface="Poppins" panose="00000500000000000000" pitchFamily="2" charset="0"/>
                <a:cs typeface="Poppins" panose="00000500000000000000" pitchFamily="2" charset="0"/>
              </a:rPr>
              <a:t> code #FRCR</a:t>
            </a:r>
          </a:p>
        </p:txBody>
      </p:sp>
    </p:spTree>
    <p:extLst>
      <p:ext uri="{BB962C8B-B14F-4D97-AF65-F5344CB8AC3E}">
        <p14:creationId xmlns:p14="http://schemas.microsoft.com/office/powerpoint/2010/main" val="1768045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a:extLst>
              <a:ext uri="{FF2B5EF4-FFF2-40B4-BE49-F238E27FC236}">
                <a16:creationId xmlns:a16="http://schemas.microsoft.com/office/drawing/2014/main" id="{E0C19120-AEFF-EE89-A6C0-BBF044141686}"/>
              </a:ext>
            </a:extLst>
          </p:cNvPr>
          <p:cNvSpPr txBox="1">
            <a:spLocks/>
          </p:cNvSpPr>
          <p:nvPr/>
        </p:nvSpPr>
        <p:spPr>
          <a:xfrm>
            <a:off x="637273" y="430823"/>
            <a:ext cx="10515600" cy="9551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Introduction &amp; Recap</a:t>
            </a:r>
          </a:p>
        </p:txBody>
      </p:sp>
      <p:sp>
        <p:nvSpPr>
          <p:cNvPr id="6" name="Content Placeholder 2">
            <a:extLst>
              <a:ext uri="{FF2B5EF4-FFF2-40B4-BE49-F238E27FC236}">
                <a16:creationId xmlns:a16="http://schemas.microsoft.com/office/drawing/2014/main" id="{1F1DE892-7089-F37C-0071-1B3186E2F3FE}"/>
              </a:ext>
            </a:extLst>
          </p:cNvPr>
          <p:cNvSpPr txBox="1">
            <a:spLocks/>
          </p:cNvSpPr>
          <p:nvPr/>
        </p:nvSpPr>
        <p:spPr>
          <a:xfrm>
            <a:off x="452635" y="1270580"/>
            <a:ext cx="10986696" cy="1977117"/>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1750" indent="-285750">
              <a:lnSpc>
                <a:spcPct val="105000"/>
              </a:lnSpc>
              <a:spcBef>
                <a:spcPts val="600"/>
              </a:spcBef>
            </a:pPr>
            <a:r>
              <a:rPr lang="en-GB" sz="1800" b="1">
                <a:solidFill>
                  <a:srgbClr val="3F0730"/>
                </a:solidFill>
              </a:rPr>
              <a:t>FRCR 2025 Policy will:</a:t>
            </a:r>
          </a:p>
          <a:p>
            <a:pPr marL="893250" lvl="2" indent="-285750">
              <a:lnSpc>
                <a:spcPct val="105000"/>
              </a:lnSpc>
              <a:spcBef>
                <a:spcPts val="600"/>
              </a:spcBef>
              <a:buFont typeface="Courier New" panose="02070309020205020404" pitchFamily="49" charset="0"/>
              <a:buChar char="o"/>
            </a:pPr>
            <a:r>
              <a:rPr lang="en-GB" sz="1600"/>
              <a:t>Explore system risks and cost benefits from reducing minimum inertia from </a:t>
            </a:r>
            <a:r>
              <a:rPr lang="en-GB" sz="1600" b="1">
                <a:solidFill>
                  <a:srgbClr val="3F0730"/>
                </a:solidFill>
              </a:rPr>
              <a:t>120 GVA.s to 102 GVA.s.</a:t>
            </a:r>
          </a:p>
          <a:p>
            <a:pPr marL="893250" lvl="2" indent="-285750">
              <a:lnSpc>
                <a:spcPct val="105000"/>
              </a:lnSpc>
              <a:spcBef>
                <a:spcPts val="600"/>
              </a:spcBef>
              <a:buFont typeface="Courier New" panose="02070309020205020404" pitchFamily="49" charset="0"/>
              <a:buChar char="o"/>
            </a:pPr>
            <a:r>
              <a:rPr lang="en-GB" sz="1600"/>
              <a:t>Benefits of securing the additional BMU+VS and simultaneous events.</a:t>
            </a:r>
          </a:p>
          <a:p>
            <a:pPr marL="893250" lvl="2" indent="-285750">
              <a:lnSpc>
                <a:spcPct val="105000"/>
              </a:lnSpc>
              <a:spcBef>
                <a:spcPts val="600"/>
              </a:spcBef>
              <a:buFont typeface="Courier New" panose="02070309020205020404" pitchFamily="49" charset="0"/>
              <a:buChar char="o"/>
            </a:pPr>
            <a:r>
              <a:rPr lang="en-GB" sz="1600"/>
              <a:t>Continue covering timeline of 2025 – 2026 and 2026 – 2027 as requested by Ofgem in 2023.</a:t>
            </a:r>
          </a:p>
          <a:p>
            <a:pPr marL="321750" lvl="2" indent="-285750">
              <a:lnSpc>
                <a:spcPct val="105000"/>
              </a:lnSpc>
              <a:spcBef>
                <a:spcPts val="600"/>
              </a:spcBef>
            </a:pPr>
            <a:r>
              <a:rPr lang="en-GB" sz="1800" b="1">
                <a:solidFill>
                  <a:srgbClr val="3F0730"/>
                </a:solidFill>
              </a:rPr>
              <a:t>Timeline:</a:t>
            </a:r>
          </a:p>
          <a:p>
            <a:pPr marL="607500" lvl="2" indent="0">
              <a:lnSpc>
                <a:spcPct val="105000"/>
              </a:lnSpc>
              <a:spcBef>
                <a:spcPts val="600"/>
              </a:spcBef>
              <a:buNone/>
            </a:pPr>
            <a:endParaRPr lang="en-GB" sz="1600"/>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graphicFrame>
        <p:nvGraphicFramePr>
          <p:cNvPr id="2" name="Table 3">
            <a:extLst>
              <a:ext uri="{FF2B5EF4-FFF2-40B4-BE49-F238E27FC236}">
                <a16:creationId xmlns:a16="http://schemas.microsoft.com/office/drawing/2014/main" id="{89868B0E-07A9-0B02-1E35-2B20C9810BD5}"/>
              </a:ext>
            </a:extLst>
          </p:cNvPr>
          <p:cNvGraphicFramePr>
            <a:graphicFrameLocks noGrp="1"/>
          </p:cNvGraphicFramePr>
          <p:nvPr>
            <p:extLst>
              <p:ext uri="{D42A27DB-BD31-4B8C-83A1-F6EECF244321}">
                <p14:modId xmlns:p14="http://schemas.microsoft.com/office/powerpoint/2010/main" val="812526791"/>
              </p:ext>
            </p:extLst>
          </p:nvPr>
        </p:nvGraphicFramePr>
        <p:xfrm>
          <a:off x="2492614" y="2885856"/>
          <a:ext cx="6094338" cy="3895944"/>
        </p:xfrm>
        <a:graphic>
          <a:graphicData uri="http://schemas.openxmlformats.org/drawingml/2006/table">
            <a:tbl>
              <a:tblPr firstRow="1" bandRow="1">
                <a:tableStyleId>{21E4AEA4-8DFA-4A89-87EB-49C32662AFE0}</a:tableStyleId>
              </a:tblPr>
              <a:tblGrid>
                <a:gridCol w="3098890">
                  <a:extLst>
                    <a:ext uri="{9D8B030D-6E8A-4147-A177-3AD203B41FA5}">
                      <a16:colId xmlns:a16="http://schemas.microsoft.com/office/drawing/2014/main" val="1482873534"/>
                    </a:ext>
                  </a:extLst>
                </a:gridCol>
                <a:gridCol w="1397876">
                  <a:extLst>
                    <a:ext uri="{9D8B030D-6E8A-4147-A177-3AD203B41FA5}">
                      <a16:colId xmlns:a16="http://schemas.microsoft.com/office/drawing/2014/main" val="3310936748"/>
                    </a:ext>
                  </a:extLst>
                </a:gridCol>
                <a:gridCol w="1597572">
                  <a:extLst>
                    <a:ext uri="{9D8B030D-6E8A-4147-A177-3AD203B41FA5}">
                      <a16:colId xmlns:a16="http://schemas.microsoft.com/office/drawing/2014/main" val="3931350692"/>
                    </a:ext>
                  </a:extLst>
                </a:gridCol>
              </a:tblGrid>
              <a:tr h="293724">
                <a:tc gridSpan="3">
                  <a:txBody>
                    <a:bodyPr/>
                    <a:lstStyle/>
                    <a:p>
                      <a:pPr algn="ctr"/>
                      <a:r>
                        <a:rPr lang="en-GB" sz="1100"/>
                        <a:t>FRCR 2025 Engagement Plan</a:t>
                      </a:r>
                    </a:p>
                  </a:txBody>
                  <a:tcPr anchor="ctr">
                    <a:solidFill>
                      <a:schemeClr val="accent2">
                        <a:lumMod val="50000"/>
                      </a:schemeClr>
                    </a:solidFill>
                  </a:tcPr>
                </a:tc>
                <a:tc hMerge="1">
                  <a:txBody>
                    <a:bodyPr/>
                    <a:lstStyle/>
                    <a:p>
                      <a:pPr algn="ctr"/>
                      <a:endParaRPr lang="en-GB"/>
                    </a:p>
                  </a:txBody>
                  <a:tcPr anchor="ctr"/>
                </a:tc>
                <a:tc hMerge="1">
                  <a:txBody>
                    <a:bodyPr/>
                    <a:lstStyle/>
                    <a:p>
                      <a:pPr algn="ctr"/>
                      <a:endParaRPr lang="en-GB"/>
                    </a:p>
                  </a:txBody>
                  <a:tcPr anchor="ctr"/>
                </a:tc>
                <a:extLst>
                  <a:ext uri="{0D108BD9-81ED-4DB2-BD59-A6C34878D82A}">
                    <a16:rowId xmlns:a16="http://schemas.microsoft.com/office/drawing/2014/main" val="4002016790"/>
                  </a:ext>
                </a:extLst>
              </a:tr>
              <a:tr h="293724">
                <a:tc>
                  <a:txBody>
                    <a:bodyPr/>
                    <a:lstStyle/>
                    <a:p>
                      <a:pPr algn="ctr"/>
                      <a:r>
                        <a:rPr lang="en-GB" sz="1100" b="1"/>
                        <a:t>Content</a:t>
                      </a:r>
                    </a:p>
                  </a:txBody>
                  <a:tcPr anchor="ctr"/>
                </a:tc>
                <a:tc>
                  <a:txBody>
                    <a:bodyPr/>
                    <a:lstStyle/>
                    <a:p>
                      <a:pPr algn="ctr"/>
                      <a:r>
                        <a:rPr lang="en-GB" sz="1100" b="1"/>
                        <a:t>Date</a:t>
                      </a:r>
                    </a:p>
                  </a:txBody>
                  <a:tcPr anchor="ctr"/>
                </a:tc>
                <a:tc>
                  <a:txBody>
                    <a:bodyPr/>
                    <a:lstStyle/>
                    <a:p>
                      <a:pPr algn="ctr"/>
                      <a:r>
                        <a:rPr lang="en-GB" sz="1100" b="1"/>
                        <a:t>Way of Comms</a:t>
                      </a:r>
                    </a:p>
                  </a:txBody>
                  <a:tcPr anchor="ctr"/>
                </a:tc>
                <a:extLst>
                  <a:ext uri="{0D108BD9-81ED-4DB2-BD59-A6C34878D82A}">
                    <a16:rowId xmlns:a16="http://schemas.microsoft.com/office/drawing/2014/main" val="2526158565"/>
                  </a:ext>
                </a:extLst>
              </a:tr>
              <a:tr h="219283">
                <a:tc>
                  <a:txBody>
                    <a:bodyPr/>
                    <a:lstStyle/>
                    <a:p>
                      <a:pPr algn="l"/>
                      <a:r>
                        <a:rPr lang="en-GB" sz="1100"/>
                        <a:t>OTF Presentation: </a:t>
                      </a:r>
                    </a:p>
                    <a:p>
                      <a:pPr algn="l"/>
                      <a:r>
                        <a:rPr lang="en-GB" sz="1100"/>
                        <a:t>FRCR 2025 Scope and Engagement Plan</a:t>
                      </a:r>
                    </a:p>
                  </a:txBody>
                  <a:tcPr anchor="ctr"/>
                </a:tc>
                <a:tc>
                  <a:txBody>
                    <a:bodyPr/>
                    <a:lstStyle/>
                    <a:p>
                      <a:pPr algn="ctr"/>
                      <a:r>
                        <a:rPr lang="en-GB" sz="1100"/>
                        <a:t>20 - Nov</a:t>
                      </a:r>
                    </a:p>
                  </a:txBody>
                  <a:tcPr anchor="ctr"/>
                </a:tc>
                <a:tc>
                  <a:txBody>
                    <a:bodyPr/>
                    <a:lstStyle/>
                    <a:p>
                      <a:pPr algn="ctr"/>
                      <a:r>
                        <a:rPr lang="en-GB" sz="1100"/>
                        <a:t>OTF</a:t>
                      </a:r>
                    </a:p>
                  </a:txBody>
                  <a:tcPr anchor="ctr"/>
                </a:tc>
                <a:extLst>
                  <a:ext uri="{0D108BD9-81ED-4DB2-BD59-A6C34878D82A}">
                    <a16:rowId xmlns:a16="http://schemas.microsoft.com/office/drawing/2014/main" val="313979418"/>
                  </a:ext>
                </a:extLst>
              </a:tr>
              <a:tr h="410409">
                <a:tc>
                  <a:txBody>
                    <a:bodyPr/>
                    <a:lstStyle/>
                    <a:p>
                      <a:pPr algn="l"/>
                      <a:r>
                        <a:rPr lang="en-GB" sz="1100" b="1">
                          <a:solidFill>
                            <a:schemeClr val="accent3"/>
                          </a:solidFill>
                        </a:rPr>
                        <a:t>FRCR 2025 Webinar – 1: </a:t>
                      </a:r>
                    </a:p>
                    <a:p>
                      <a:pPr algn="l"/>
                      <a:r>
                        <a:rPr lang="en-GB" sz="1100"/>
                        <a:t>Framework and Methodology</a:t>
                      </a:r>
                    </a:p>
                  </a:txBody>
                  <a:tcPr anchor="ctr"/>
                </a:tc>
                <a:tc>
                  <a:txBody>
                    <a:bodyPr/>
                    <a:lstStyle/>
                    <a:p>
                      <a:pPr algn="ctr"/>
                      <a:r>
                        <a:rPr lang="en-GB" sz="1100"/>
                        <a:t>27 - Nov</a:t>
                      </a:r>
                    </a:p>
                  </a:txBody>
                  <a:tcPr anchor="ctr"/>
                </a:tc>
                <a:tc>
                  <a:txBody>
                    <a:bodyPr/>
                    <a:lstStyle/>
                    <a:p>
                      <a:pPr marL="0" algn="ctr" defTabSz="914400" rtl="0" eaLnBrk="1" latinLnBrk="0" hangingPunct="1"/>
                      <a:r>
                        <a:rPr lang="en-GB" sz="1100" kern="1200">
                          <a:solidFill>
                            <a:schemeClr val="dk1"/>
                          </a:solidFill>
                          <a:latin typeface="+mn-lt"/>
                          <a:ea typeface="+mn-ea"/>
                          <a:cs typeface="+mn-cs"/>
                        </a:rPr>
                        <a:t>Webinar (</a:t>
                      </a:r>
                      <a:r>
                        <a:rPr lang="en-GB" sz="1100" b="1" kern="1200">
                          <a:solidFill>
                            <a:schemeClr val="dk1"/>
                          </a:solidFill>
                          <a:latin typeface="+mn-lt"/>
                          <a:ea typeface="+mn-ea"/>
                          <a:cs typeface="+mn-cs"/>
                          <a:hlinkClick r:id="rId3"/>
                        </a:rPr>
                        <a:t>record is available</a:t>
                      </a:r>
                      <a:r>
                        <a:rPr lang="en-GB" sz="1100" kern="1200">
                          <a:solidFill>
                            <a:schemeClr val="dk1"/>
                          </a:solidFill>
                          <a:latin typeface="+mn-lt"/>
                          <a:ea typeface="+mn-ea"/>
                          <a:cs typeface="+mn-cs"/>
                        </a:rPr>
                        <a:t>)</a:t>
                      </a:r>
                    </a:p>
                  </a:txBody>
                  <a:tcPr anchor="ctr"/>
                </a:tc>
                <a:extLst>
                  <a:ext uri="{0D108BD9-81ED-4DB2-BD59-A6C34878D82A}">
                    <a16:rowId xmlns:a16="http://schemas.microsoft.com/office/drawing/2014/main" val="2771038915"/>
                  </a:ext>
                </a:extLst>
              </a:tr>
              <a:tr h="2639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accent3"/>
                          </a:solidFill>
                        </a:rPr>
                        <a:t>FRCR 2025 Webinar – 2: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t>Model and Data</a:t>
                      </a:r>
                    </a:p>
                  </a:txBody>
                  <a:tcPr anchor="ctr"/>
                </a:tc>
                <a:tc>
                  <a:txBody>
                    <a:bodyPr/>
                    <a:lstStyle/>
                    <a:p>
                      <a:pPr algn="ctr"/>
                      <a:r>
                        <a:rPr lang="en-GB" sz="1100"/>
                        <a:t>11 – Dec </a:t>
                      </a:r>
                    </a:p>
                  </a:txBody>
                  <a:tcPr anchor="ctr"/>
                </a:tc>
                <a:tc>
                  <a:txBody>
                    <a:bodyPr/>
                    <a:lstStyle/>
                    <a:p>
                      <a:pPr algn="ctr"/>
                      <a:r>
                        <a:rPr lang="en-GB" sz="1100" b="1">
                          <a:hlinkClick r:id="rId4"/>
                        </a:rPr>
                        <a:t>Webinar</a:t>
                      </a:r>
                      <a:endParaRPr lang="en-GB" sz="1100" b="1"/>
                    </a:p>
                  </a:txBody>
                  <a:tcPr anchor="ctr"/>
                </a:tc>
                <a:extLst>
                  <a:ext uri="{0D108BD9-81ED-4DB2-BD59-A6C34878D82A}">
                    <a16:rowId xmlns:a16="http://schemas.microsoft.com/office/drawing/2014/main" val="8137279"/>
                  </a:ext>
                </a:extLst>
              </a:tr>
              <a:tr h="406259">
                <a:tc>
                  <a:txBody>
                    <a:bodyPr/>
                    <a:lstStyle/>
                    <a:p>
                      <a:pPr algn="l"/>
                      <a:r>
                        <a:rPr lang="en-GB" sz="1100"/>
                        <a:t>Methodology and Guidance Document Publication</a:t>
                      </a:r>
                    </a:p>
                  </a:txBody>
                  <a:tcPr anchor="ctr"/>
                </a:tc>
                <a:tc>
                  <a:txBody>
                    <a:bodyPr/>
                    <a:lstStyle/>
                    <a:p>
                      <a:pPr algn="ctr"/>
                      <a:r>
                        <a:rPr lang="en-GB" sz="1100"/>
                        <a:t>End of January</a:t>
                      </a:r>
                    </a:p>
                  </a:txBody>
                  <a:tcPr anchor="ctr"/>
                </a:tc>
                <a:tc>
                  <a:txBody>
                    <a:bodyPr/>
                    <a:lstStyle/>
                    <a:p>
                      <a:pPr algn="ctr"/>
                      <a:r>
                        <a:rPr lang="en-GB" sz="1100"/>
                        <a:t>OTF Signpost &amp; Publication</a:t>
                      </a:r>
                    </a:p>
                  </a:txBody>
                  <a:tcPr anchor="ctr"/>
                </a:tc>
                <a:extLst>
                  <a:ext uri="{0D108BD9-81ED-4DB2-BD59-A6C34878D82A}">
                    <a16:rowId xmlns:a16="http://schemas.microsoft.com/office/drawing/2014/main" val="4182471664"/>
                  </a:ext>
                </a:extLst>
              </a:tr>
              <a:tr h="293724">
                <a:tc>
                  <a:txBody>
                    <a:bodyPr/>
                    <a:lstStyle/>
                    <a:p>
                      <a:pPr algn="l"/>
                      <a:r>
                        <a:rPr lang="en-GB" sz="1100"/>
                        <a:t>FRCR 2025 Consultation</a:t>
                      </a:r>
                    </a:p>
                  </a:txBody>
                  <a:tcPr anchor="ctr"/>
                </a:tc>
                <a:tc>
                  <a:txBody>
                    <a:bodyPr/>
                    <a:lstStyle/>
                    <a:p>
                      <a:pPr algn="ctr"/>
                      <a:r>
                        <a:rPr lang="en-GB" sz="1100"/>
                        <a:t>February</a:t>
                      </a:r>
                    </a:p>
                  </a:txBody>
                  <a:tcPr anchor="ctr"/>
                </a:tc>
                <a:tc>
                  <a:txBody>
                    <a:bodyPr/>
                    <a:lstStyle/>
                    <a:p>
                      <a:pPr algn="ctr"/>
                      <a:r>
                        <a:rPr lang="en-GB" sz="1100"/>
                        <a:t>OTF Signpost</a:t>
                      </a:r>
                    </a:p>
                  </a:txBody>
                  <a:tcPr anchor="ctr"/>
                </a:tc>
                <a:extLst>
                  <a:ext uri="{0D108BD9-81ED-4DB2-BD59-A6C34878D82A}">
                    <a16:rowId xmlns:a16="http://schemas.microsoft.com/office/drawing/2014/main" val="2781675370"/>
                  </a:ext>
                </a:extLst>
              </a:tr>
              <a:tr h="410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accent3"/>
                          </a:solidFill>
                        </a:rPr>
                        <a:t>FRCR 2025 Webinar – 3: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t>Results and Recommendation</a:t>
                      </a:r>
                    </a:p>
                  </a:txBody>
                  <a:tcPr anchor="ctr"/>
                </a:tc>
                <a:tc>
                  <a:txBody>
                    <a:bodyPr/>
                    <a:lstStyle/>
                    <a:p>
                      <a:pPr algn="ctr"/>
                      <a:r>
                        <a:rPr lang="en-GB" sz="1100"/>
                        <a:t>Mid of February (TBD)</a:t>
                      </a:r>
                    </a:p>
                  </a:txBody>
                  <a:tcPr anchor="ctr"/>
                </a:tc>
                <a:tc>
                  <a:txBody>
                    <a:bodyPr/>
                    <a:lstStyle/>
                    <a:p>
                      <a:pPr algn="ctr"/>
                      <a:r>
                        <a:rPr lang="en-GB" sz="1100"/>
                        <a:t>Webinar </a:t>
                      </a:r>
                    </a:p>
                    <a:p>
                      <a:pPr algn="ctr"/>
                      <a:r>
                        <a:rPr lang="en-GB" sz="1100"/>
                        <a:t>(TBD)</a:t>
                      </a:r>
                    </a:p>
                  </a:txBody>
                  <a:tcPr anchor="ctr"/>
                </a:tc>
                <a:extLst>
                  <a:ext uri="{0D108BD9-81ED-4DB2-BD59-A6C34878D82A}">
                    <a16:rowId xmlns:a16="http://schemas.microsoft.com/office/drawing/2014/main" val="1717271602"/>
                  </a:ext>
                </a:extLst>
              </a:tr>
              <a:tr h="293724">
                <a:tc>
                  <a:txBody>
                    <a:bodyPr/>
                    <a:lstStyle/>
                    <a:p>
                      <a:pPr algn="l"/>
                      <a:r>
                        <a:rPr lang="en-GB" sz="1100"/>
                        <a:t>Post Consultation Engagement</a:t>
                      </a:r>
                    </a:p>
                  </a:txBody>
                  <a:tcPr anchor="ctr"/>
                </a:tc>
                <a:tc>
                  <a:txBody>
                    <a:bodyPr/>
                    <a:lstStyle/>
                    <a:p>
                      <a:pPr algn="ctr"/>
                      <a:r>
                        <a:rPr lang="en-GB" sz="1100"/>
                        <a:t>March</a:t>
                      </a:r>
                    </a:p>
                  </a:txBody>
                  <a:tcPr anchor="ctr"/>
                </a:tc>
                <a:tc>
                  <a:txBody>
                    <a:bodyPr/>
                    <a:lstStyle/>
                    <a:p>
                      <a:pPr algn="ctr"/>
                      <a:r>
                        <a:rPr lang="en-GB" sz="1100"/>
                        <a:t>Individual Meetings</a:t>
                      </a:r>
                    </a:p>
                  </a:txBody>
                  <a:tcPr anchor="ctr"/>
                </a:tc>
                <a:extLst>
                  <a:ext uri="{0D108BD9-81ED-4DB2-BD59-A6C34878D82A}">
                    <a16:rowId xmlns:a16="http://schemas.microsoft.com/office/drawing/2014/main" val="783979539"/>
                  </a:ext>
                </a:extLst>
              </a:tr>
              <a:tr h="293724">
                <a:tc>
                  <a:txBody>
                    <a:bodyPr/>
                    <a:lstStyle/>
                    <a:p>
                      <a:pPr algn="l"/>
                      <a:r>
                        <a:rPr lang="en-GB" sz="1100"/>
                        <a:t>Engaging with SQSS Panel &amp; Sign off</a:t>
                      </a:r>
                    </a:p>
                  </a:txBody>
                  <a:tcPr anchor="ctr"/>
                </a:tc>
                <a:tc>
                  <a:txBody>
                    <a:bodyPr/>
                    <a:lstStyle/>
                    <a:p>
                      <a:pPr algn="ctr"/>
                      <a:r>
                        <a:rPr lang="en-GB" sz="1100"/>
                        <a:t>March</a:t>
                      </a:r>
                    </a:p>
                  </a:txBody>
                  <a:tcPr anchor="ctr"/>
                </a:tc>
                <a:tc>
                  <a:txBody>
                    <a:bodyPr/>
                    <a:lstStyle/>
                    <a:p>
                      <a:pPr algn="ctr"/>
                      <a:r>
                        <a:rPr lang="en-GB" sz="1100"/>
                        <a:t>SQSS Panel Meeting</a:t>
                      </a:r>
                    </a:p>
                  </a:txBody>
                  <a:tcPr anchor="ctr"/>
                </a:tc>
                <a:extLst>
                  <a:ext uri="{0D108BD9-81ED-4DB2-BD59-A6C34878D82A}">
                    <a16:rowId xmlns:a16="http://schemas.microsoft.com/office/drawing/2014/main" val="866909045"/>
                  </a:ext>
                </a:extLst>
              </a:tr>
              <a:tr h="293724">
                <a:tc>
                  <a:txBody>
                    <a:bodyPr/>
                    <a:lstStyle/>
                    <a:p>
                      <a:pPr algn="l"/>
                      <a:r>
                        <a:rPr lang="en-GB" sz="1100" b="1">
                          <a:solidFill>
                            <a:schemeClr val="accent3"/>
                          </a:solidFill>
                        </a:rPr>
                        <a:t>Submission to Ofgem</a:t>
                      </a:r>
                    </a:p>
                  </a:txBody>
                  <a:tcPr anchor="ctr"/>
                </a:tc>
                <a:tc>
                  <a:txBody>
                    <a:bodyPr/>
                    <a:lstStyle/>
                    <a:p>
                      <a:pPr algn="ctr"/>
                      <a:r>
                        <a:rPr lang="en-GB" sz="1100" b="1">
                          <a:solidFill>
                            <a:schemeClr val="accent3"/>
                          </a:solidFill>
                        </a:rPr>
                        <a:t>31 – March </a:t>
                      </a:r>
                    </a:p>
                  </a:txBody>
                  <a:tcPr anchor="ctr"/>
                </a:tc>
                <a:tc>
                  <a:txBody>
                    <a:bodyPr/>
                    <a:lstStyle/>
                    <a:p>
                      <a:pPr algn="ctr"/>
                      <a:r>
                        <a:rPr lang="en-GB" sz="1100" b="1">
                          <a:solidFill>
                            <a:schemeClr val="accent3"/>
                          </a:solidFill>
                        </a:rPr>
                        <a:t>Email</a:t>
                      </a:r>
                    </a:p>
                  </a:txBody>
                  <a:tcPr anchor="ctr"/>
                </a:tc>
                <a:extLst>
                  <a:ext uri="{0D108BD9-81ED-4DB2-BD59-A6C34878D82A}">
                    <a16:rowId xmlns:a16="http://schemas.microsoft.com/office/drawing/2014/main" val="1957301593"/>
                  </a:ext>
                </a:extLst>
              </a:tr>
            </a:tbl>
          </a:graphicData>
        </a:graphic>
      </p:graphicFrame>
      <p:sp>
        <p:nvSpPr>
          <p:cNvPr id="3" name="Rectangle 2">
            <a:extLst>
              <a:ext uri="{FF2B5EF4-FFF2-40B4-BE49-F238E27FC236}">
                <a16:creationId xmlns:a16="http://schemas.microsoft.com/office/drawing/2014/main" id="{36786DC6-7FDC-9433-A7B1-8324D30ECFB8}"/>
              </a:ext>
            </a:extLst>
          </p:cNvPr>
          <p:cNvSpPr/>
          <p:nvPr/>
        </p:nvSpPr>
        <p:spPr>
          <a:xfrm>
            <a:off x="2286212" y="3927448"/>
            <a:ext cx="6507141" cy="770488"/>
          </a:xfrm>
          <a:prstGeom prst="rect">
            <a:avLst/>
          </a:prstGeom>
          <a:noFill/>
          <a:ln w="28575">
            <a:solidFill>
              <a:schemeClr val="accent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71B440C-091A-0B46-816D-9A587CB3C1CD}"/>
              </a:ext>
            </a:extLst>
          </p:cNvPr>
          <p:cNvSpPr/>
          <p:nvPr/>
        </p:nvSpPr>
        <p:spPr>
          <a:xfrm>
            <a:off x="2258486" y="5448300"/>
            <a:ext cx="6507141" cy="438151"/>
          </a:xfrm>
          <a:prstGeom prst="rect">
            <a:avLst/>
          </a:prstGeom>
          <a:noFill/>
          <a:ln w="28575">
            <a:solidFill>
              <a:schemeClr val="accent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8DEED45D-E321-C5A3-46E3-3E9BB11D0AE8}"/>
              </a:ext>
            </a:extLst>
          </p:cNvPr>
          <p:cNvGrpSpPr/>
          <p:nvPr/>
        </p:nvGrpSpPr>
        <p:grpSpPr>
          <a:xfrm>
            <a:off x="8892442" y="4282519"/>
            <a:ext cx="1985907" cy="398350"/>
            <a:chOff x="8892442" y="4425394"/>
            <a:chExt cx="1985907" cy="398350"/>
          </a:xfrm>
        </p:grpSpPr>
        <p:sp>
          <p:nvSpPr>
            <p:cNvPr id="8" name="TextBox 7">
              <a:extLst>
                <a:ext uri="{FF2B5EF4-FFF2-40B4-BE49-F238E27FC236}">
                  <a16:creationId xmlns:a16="http://schemas.microsoft.com/office/drawing/2014/main" id="{5C56AB41-E3DD-2F70-9593-E6DC8A82228B}"/>
                </a:ext>
              </a:extLst>
            </p:cNvPr>
            <p:cNvSpPr txBox="1"/>
            <p:nvPr/>
          </p:nvSpPr>
          <p:spPr>
            <a:xfrm>
              <a:off x="9270216" y="4454412"/>
              <a:ext cx="1608133" cy="369332"/>
            </a:xfrm>
            <a:prstGeom prst="rect">
              <a:avLst/>
            </a:prstGeom>
            <a:noFill/>
          </p:spPr>
          <p:txBody>
            <a:bodyPr wrap="none" rtlCol="0">
              <a:spAutoFit/>
            </a:bodyPr>
            <a:lstStyle/>
            <a:p>
              <a:r>
                <a:rPr lang="en-GB" b="1">
                  <a:solidFill>
                    <a:srgbClr val="3F0730"/>
                  </a:solidFill>
                </a:rPr>
                <a:t>We are here</a:t>
              </a:r>
            </a:p>
          </p:txBody>
        </p:sp>
        <p:sp>
          <p:nvSpPr>
            <p:cNvPr id="9" name="Star: 5 Points 8">
              <a:extLst>
                <a:ext uri="{FF2B5EF4-FFF2-40B4-BE49-F238E27FC236}">
                  <a16:creationId xmlns:a16="http://schemas.microsoft.com/office/drawing/2014/main" id="{D9DF4C46-680D-171D-5193-5C8CF013AC6B}"/>
                </a:ext>
              </a:extLst>
            </p:cNvPr>
            <p:cNvSpPr/>
            <p:nvPr/>
          </p:nvSpPr>
          <p:spPr>
            <a:xfrm>
              <a:off x="8892442" y="4425394"/>
              <a:ext cx="410316" cy="369332"/>
            </a:xfrm>
            <a:prstGeom prst="star5">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07155212"/>
      </p:ext>
    </p:extLst>
  </p:cSld>
  <p:clrMapOvr>
    <a:masterClrMapping/>
  </p:clrMapOvr>
  <mc:AlternateContent xmlns:mc="http://schemas.openxmlformats.org/markup-compatibility/2006" xmlns:p14="http://schemas.microsoft.com/office/powerpoint/2010/main">
    <mc:Choice Requires="p14">
      <p:transition spd="slow" p14:dur="2000" advTm="4063"/>
    </mc:Choice>
    <mc:Fallback xmlns="">
      <p:transition spd="slow" advTm="406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a:extLst>
              <a:ext uri="{FF2B5EF4-FFF2-40B4-BE49-F238E27FC236}">
                <a16:creationId xmlns:a16="http://schemas.microsoft.com/office/drawing/2014/main" id="{E0C19120-AEFF-EE89-A6C0-BBF044141686}"/>
              </a:ext>
            </a:extLst>
          </p:cNvPr>
          <p:cNvSpPr txBox="1">
            <a:spLocks/>
          </p:cNvSpPr>
          <p:nvPr/>
        </p:nvSpPr>
        <p:spPr>
          <a:xfrm>
            <a:off x="637273" y="430823"/>
            <a:ext cx="10515600" cy="9551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Introduction &amp; Recap</a:t>
            </a:r>
          </a:p>
        </p:txBody>
      </p:sp>
      <p:sp>
        <p:nvSpPr>
          <p:cNvPr id="6" name="Content Placeholder 2">
            <a:extLst>
              <a:ext uri="{FF2B5EF4-FFF2-40B4-BE49-F238E27FC236}">
                <a16:creationId xmlns:a16="http://schemas.microsoft.com/office/drawing/2014/main" id="{1F1DE892-7089-F37C-0071-1B3186E2F3FE}"/>
              </a:ext>
            </a:extLst>
          </p:cNvPr>
          <p:cNvSpPr txBox="1">
            <a:spLocks/>
          </p:cNvSpPr>
          <p:nvPr/>
        </p:nvSpPr>
        <p:spPr>
          <a:xfrm>
            <a:off x="452635" y="1270581"/>
            <a:ext cx="11102092" cy="593022"/>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1750" indent="-285750">
              <a:lnSpc>
                <a:spcPct val="105000"/>
              </a:lnSpc>
              <a:spcBef>
                <a:spcPts val="600"/>
              </a:spcBef>
            </a:pPr>
            <a:r>
              <a:rPr lang="en-GB" sz="1800" b="1">
                <a:solidFill>
                  <a:srgbClr val="3F0730"/>
                </a:solidFill>
              </a:rPr>
              <a:t>FRCR 2025 Webinar-1: Framework and Methodology (</a:t>
            </a:r>
            <a:r>
              <a:rPr lang="en-GB" sz="1800" b="1">
                <a:solidFill>
                  <a:srgbClr val="3F0730"/>
                </a:solidFill>
                <a:hlinkClick r:id="rId3"/>
              </a:rPr>
              <a:t>Link to webinar sides and recording</a:t>
            </a:r>
            <a:r>
              <a:rPr lang="en-GB" sz="1800" b="1">
                <a:solidFill>
                  <a:srgbClr val="3F0730"/>
                </a:solidFill>
              </a:rPr>
              <a:t>)</a:t>
            </a: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graphicFrame>
        <p:nvGraphicFramePr>
          <p:cNvPr id="11" name="Table 11">
            <a:extLst>
              <a:ext uri="{FF2B5EF4-FFF2-40B4-BE49-F238E27FC236}">
                <a16:creationId xmlns:a16="http://schemas.microsoft.com/office/drawing/2014/main" id="{E1F763D1-9619-225B-8178-88CF0457F4AD}"/>
              </a:ext>
            </a:extLst>
          </p:cNvPr>
          <p:cNvGraphicFramePr>
            <a:graphicFrameLocks noGrp="1"/>
          </p:cNvGraphicFramePr>
          <p:nvPr>
            <p:extLst>
              <p:ext uri="{D42A27DB-BD31-4B8C-83A1-F6EECF244321}">
                <p14:modId xmlns:p14="http://schemas.microsoft.com/office/powerpoint/2010/main" val="2403341677"/>
              </p:ext>
            </p:extLst>
          </p:nvPr>
        </p:nvGraphicFramePr>
        <p:xfrm>
          <a:off x="1706179" y="1854926"/>
          <a:ext cx="8446814" cy="4094658"/>
        </p:xfrm>
        <a:graphic>
          <a:graphicData uri="http://schemas.openxmlformats.org/drawingml/2006/table">
            <a:tbl>
              <a:tblPr firstRow="1" bandRow="1">
                <a:tableStyleId>{21E4AEA4-8DFA-4A89-87EB-49C32662AFE0}</a:tableStyleId>
              </a:tblPr>
              <a:tblGrid>
                <a:gridCol w="4223407">
                  <a:extLst>
                    <a:ext uri="{9D8B030D-6E8A-4147-A177-3AD203B41FA5}">
                      <a16:colId xmlns:a16="http://schemas.microsoft.com/office/drawing/2014/main" val="3071544664"/>
                    </a:ext>
                  </a:extLst>
                </a:gridCol>
                <a:gridCol w="4223407">
                  <a:extLst>
                    <a:ext uri="{9D8B030D-6E8A-4147-A177-3AD203B41FA5}">
                      <a16:colId xmlns:a16="http://schemas.microsoft.com/office/drawing/2014/main" val="1344243696"/>
                    </a:ext>
                  </a:extLst>
                </a:gridCol>
              </a:tblGrid>
              <a:tr h="629042">
                <a:tc>
                  <a:txBody>
                    <a:bodyPr/>
                    <a:lstStyle/>
                    <a:p>
                      <a:pPr algn="ctr"/>
                      <a:r>
                        <a:rPr lang="en-GB"/>
                        <a:t>Document Structure</a:t>
                      </a:r>
                    </a:p>
                  </a:txBody>
                  <a:tcPr anchor="ctr"/>
                </a:tc>
                <a:tc>
                  <a:txBody>
                    <a:bodyPr/>
                    <a:lstStyle/>
                    <a:p>
                      <a:pPr algn="ctr"/>
                      <a:r>
                        <a:rPr lang="en-GB"/>
                        <a:t>Key Definitions</a:t>
                      </a:r>
                    </a:p>
                  </a:txBody>
                  <a:tcPr anchor="ctr"/>
                </a:tc>
                <a:extLst>
                  <a:ext uri="{0D108BD9-81ED-4DB2-BD59-A6C34878D82A}">
                    <a16:rowId xmlns:a16="http://schemas.microsoft.com/office/drawing/2014/main" val="3498592034"/>
                  </a:ext>
                </a:extLst>
              </a:tr>
              <a:tr h="3465616">
                <a:tc>
                  <a:txBody>
                    <a:bodyPr/>
                    <a:lstStyle/>
                    <a:p>
                      <a:pPr algn="ctr"/>
                      <a:endParaRPr lang="en-GB"/>
                    </a:p>
                  </a:txBody>
                  <a:tcPr anchor="ctr"/>
                </a:tc>
                <a:tc>
                  <a:txBody>
                    <a:bodyPr/>
                    <a:lstStyle/>
                    <a:p>
                      <a:pPr algn="ctr"/>
                      <a:endParaRPr lang="en-GB"/>
                    </a:p>
                  </a:txBody>
                  <a:tcPr anchor="ctr"/>
                </a:tc>
                <a:extLst>
                  <a:ext uri="{0D108BD9-81ED-4DB2-BD59-A6C34878D82A}">
                    <a16:rowId xmlns:a16="http://schemas.microsoft.com/office/drawing/2014/main" val="3164610205"/>
                  </a:ext>
                </a:extLst>
              </a:tr>
            </a:tbl>
          </a:graphicData>
        </a:graphic>
      </p:graphicFrame>
      <p:pic>
        <p:nvPicPr>
          <p:cNvPr id="13" name="Picture 12">
            <a:extLst>
              <a:ext uri="{FF2B5EF4-FFF2-40B4-BE49-F238E27FC236}">
                <a16:creationId xmlns:a16="http://schemas.microsoft.com/office/drawing/2014/main" id="{B2BA650E-0EA4-3035-9715-C60781B12D64}"/>
              </a:ext>
            </a:extLst>
          </p:cNvPr>
          <p:cNvPicPr>
            <a:picLocks noChangeAspect="1"/>
          </p:cNvPicPr>
          <p:nvPr/>
        </p:nvPicPr>
        <p:blipFill>
          <a:blip r:embed="rId4"/>
          <a:stretch>
            <a:fillRect/>
          </a:stretch>
        </p:blipFill>
        <p:spPr>
          <a:xfrm>
            <a:off x="2357821" y="2723422"/>
            <a:ext cx="3170620" cy="3010420"/>
          </a:xfrm>
          <a:prstGeom prst="rect">
            <a:avLst/>
          </a:prstGeom>
        </p:spPr>
      </p:pic>
      <p:pic>
        <p:nvPicPr>
          <p:cNvPr id="15" name="Picture 14">
            <a:extLst>
              <a:ext uri="{FF2B5EF4-FFF2-40B4-BE49-F238E27FC236}">
                <a16:creationId xmlns:a16="http://schemas.microsoft.com/office/drawing/2014/main" id="{95526370-9323-830B-5463-27B813C02F61}"/>
              </a:ext>
            </a:extLst>
          </p:cNvPr>
          <p:cNvPicPr>
            <a:picLocks noChangeAspect="1"/>
          </p:cNvPicPr>
          <p:nvPr/>
        </p:nvPicPr>
        <p:blipFill>
          <a:blip r:embed="rId5"/>
          <a:stretch>
            <a:fillRect/>
          </a:stretch>
        </p:blipFill>
        <p:spPr>
          <a:xfrm>
            <a:off x="6096000" y="2994676"/>
            <a:ext cx="3841006" cy="2260496"/>
          </a:xfrm>
          <a:prstGeom prst="rect">
            <a:avLst/>
          </a:prstGeom>
        </p:spPr>
      </p:pic>
    </p:spTree>
    <p:extLst>
      <p:ext uri="{BB962C8B-B14F-4D97-AF65-F5344CB8AC3E}">
        <p14:creationId xmlns:p14="http://schemas.microsoft.com/office/powerpoint/2010/main" val="2320774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a:extLst>
              <a:ext uri="{FF2B5EF4-FFF2-40B4-BE49-F238E27FC236}">
                <a16:creationId xmlns:a16="http://schemas.microsoft.com/office/drawing/2014/main" id="{E0C19120-AEFF-EE89-A6C0-BBF044141686}"/>
              </a:ext>
            </a:extLst>
          </p:cNvPr>
          <p:cNvSpPr txBox="1">
            <a:spLocks/>
          </p:cNvSpPr>
          <p:nvPr/>
        </p:nvSpPr>
        <p:spPr>
          <a:xfrm>
            <a:off x="637273" y="430823"/>
            <a:ext cx="10515600" cy="95518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Introduction &amp; Recap</a:t>
            </a:r>
          </a:p>
        </p:txBody>
      </p:sp>
      <p:sp>
        <p:nvSpPr>
          <p:cNvPr id="6" name="Content Placeholder 2">
            <a:extLst>
              <a:ext uri="{FF2B5EF4-FFF2-40B4-BE49-F238E27FC236}">
                <a16:creationId xmlns:a16="http://schemas.microsoft.com/office/drawing/2014/main" id="{1F1DE892-7089-F37C-0071-1B3186E2F3FE}"/>
              </a:ext>
            </a:extLst>
          </p:cNvPr>
          <p:cNvSpPr txBox="1">
            <a:spLocks/>
          </p:cNvSpPr>
          <p:nvPr/>
        </p:nvSpPr>
        <p:spPr>
          <a:xfrm>
            <a:off x="452634" y="1270581"/>
            <a:ext cx="11193933" cy="593022"/>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1750" indent="-285750">
              <a:lnSpc>
                <a:spcPct val="105000"/>
              </a:lnSpc>
              <a:spcBef>
                <a:spcPts val="600"/>
              </a:spcBef>
            </a:pPr>
            <a:r>
              <a:rPr lang="en-GB" sz="1800" b="1">
                <a:solidFill>
                  <a:srgbClr val="3F0730"/>
                </a:solidFill>
              </a:rPr>
              <a:t>FRCR 2025 Webinar-1: Framework and Methodology (</a:t>
            </a:r>
            <a:r>
              <a:rPr lang="en-GB" sz="1800" b="1">
                <a:solidFill>
                  <a:srgbClr val="3F0730"/>
                </a:solidFill>
                <a:hlinkClick r:id="rId3"/>
              </a:rPr>
              <a:t>Link to webinar sides and recording</a:t>
            </a:r>
            <a:r>
              <a:rPr lang="en-GB" sz="1800" b="1">
                <a:solidFill>
                  <a:srgbClr val="3F0730"/>
                </a:solidFill>
              </a:rPr>
              <a:t>)</a:t>
            </a:r>
            <a:endParaRPr lang="en-GB" sz="1800" b="1">
              <a:solidFill>
                <a:srgbClr val="3F0730"/>
              </a:solidFill>
              <a:highlight>
                <a:srgbClr val="FFFF00"/>
              </a:highlight>
            </a:endParaRP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graphicFrame>
        <p:nvGraphicFramePr>
          <p:cNvPr id="11" name="Table 11">
            <a:extLst>
              <a:ext uri="{FF2B5EF4-FFF2-40B4-BE49-F238E27FC236}">
                <a16:creationId xmlns:a16="http://schemas.microsoft.com/office/drawing/2014/main" id="{E1F763D1-9619-225B-8178-88CF0457F4AD}"/>
              </a:ext>
            </a:extLst>
          </p:cNvPr>
          <p:cNvGraphicFramePr>
            <a:graphicFrameLocks noGrp="1"/>
          </p:cNvGraphicFramePr>
          <p:nvPr>
            <p:extLst>
              <p:ext uri="{D42A27DB-BD31-4B8C-83A1-F6EECF244321}">
                <p14:modId xmlns:p14="http://schemas.microsoft.com/office/powerpoint/2010/main" val="220326501"/>
              </p:ext>
            </p:extLst>
          </p:nvPr>
        </p:nvGraphicFramePr>
        <p:xfrm>
          <a:off x="844332" y="1854926"/>
          <a:ext cx="10317656" cy="4094658"/>
        </p:xfrm>
        <a:graphic>
          <a:graphicData uri="http://schemas.openxmlformats.org/drawingml/2006/table">
            <a:tbl>
              <a:tblPr firstRow="1" bandRow="1">
                <a:tableStyleId>{21E4AEA4-8DFA-4A89-87EB-49C32662AFE0}</a:tableStyleId>
              </a:tblPr>
              <a:tblGrid>
                <a:gridCol w="4295229">
                  <a:extLst>
                    <a:ext uri="{9D8B030D-6E8A-4147-A177-3AD203B41FA5}">
                      <a16:colId xmlns:a16="http://schemas.microsoft.com/office/drawing/2014/main" val="3071544664"/>
                    </a:ext>
                  </a:extLst>
                </a:gridCol>
                <a:gridCol w="6022427">
                  <a:extLst>
                    <a:ext uri="{9D8B030D-6E8A-4147-A177-3AD203B41FA5}">
                      <a16:colId xmlns:a16="http://schemas.microsoft.com/office/drawing/2014/main" val="1344243696"/>
                    </a:ext>
                  </a:extLst>
                </a:gridCol>
              </a:tblGrid>
              <a:tr h="629042">
                <a:tc>
                  <a:txBody>
                    <a:bodyPr/>
                    <a:lstStyle/>
                    <a:p>
                      <a:pPr algn="ctr"/>
                      <a:r>
                        <a:rPr lang="en-GB"/>
                        <a:t>What is FRCR?</a:t>
                      </a:r>
                    </a:p>
                  </a:txBody>
                  <a:tcPr anchor="ctr"/>
                </a:tc>
                <a:tc>
                  <a:txBody>
                    <a:bodyPr/>
                    <a:lstStyle/>
                    <a:p>
                      <a:pPr algn="ctr"/>
                      <a:r>
                        <a:rPr lang="en-GB"/>
                        <a:t>How do We Model?</a:t>
                      </a:r>
                    </a:p>
                  </a:txBody>
                  <a:tcPr anchor="ctr"/>
                </a:tc>
                <a:extLst>
                  <a:ext uri="{0D108BD9-81ED-4DB2-BD59-A6C34878D82A}">
                    <a16:rowId xmlns:a16="http://schemas.microsoft.com/office/drawing/2014/main" val="3498592034"/>
                  </a:ext>
                </a:extLst>
              </a:tr>
              <a:tr h="3465616">
                <a:tc>
                  <a:txBody>
                    <a:bodyPr/>
                    <a:lstStyle/>
                    <a:p>
                      <a:pPr algn="ctr"/>
                      <a:endParaRPr lang="en-GB"/>
                    </a:p>
                  </a:txBody>
                  <a:tcPr anchor="ctr"/>
                </a:tc>
                <a:tc>
                  <a:txBody>
                    <a:bodyPr/>
                    <a:lstStyle/>
                    <a:p>
                      <a:pPr algn="ctr"/>
                      <a:endParaRPr lang="en-GB"/>
                    </a:p>
                  </a:txBody>
                  <a:tcPr anchor="ctr"/>
                </a:tc>
                <a:extLst>
                  <a:ext uri="{0D108BD9-81ED-4DB2-BD59-A6C34878D82A}">
                    <a16:rowId xmlns:a16="http://schemas.microsoft.com/office/drawing/2014/main" val="3164610205"/>
                  </a:ext>
                </a:extLst>
              </a:tr>
            </a:tbl>
          </a:graphicData>
        </a:graphic>
      </p:graphicFrame>
      <p:pic>
        <p:nvPicPr>
          <p:cNvPr id="3" name="Picture 2">
            <a:extLst>
              <a:ext uri="{FF2B5EF4-FFF2-40B4-BE49-F238E27FC236}">
                <a16:creationId xmlns:a16="http://schemas.microsoft.com/office/drawing/2014/main" id="{9FA19F29-99CF-03F3-34DD-8D143DD024B0}"/>
              </a:ext>
            </a:extLst>
          </p:cNvPr>
          <p:cNvPicPr>
            <a:picLocks noChangeAspect="1"/>
          </p:cNvPicPr>
          <p:nvPr/>
        </p:nvPicPr>
        <p:blipFill>
          <a:blip r:embed="rId4"/>
          <a:stretch>
            <a:fillRect/>
          </a:stretch>
        </p:blipFill>
        <p:spPr>
          <a:xfrm>
            <a:off x="951897" y="2985231"/>
            <a:ext cx="4081330" cy="2368587"/>
          </a:xfrm>
          <a:prstGeom prst="rect">
            <a:avLst/>
          </a:prstGeom>
        </p:spPr>
      </p:pic>
      <p:pic>
        <p:nvPicPr>
          <p:cNvPr id="8" name="Picture 7">
            <a:extLst>
              <a:ext uri="{FF2B5EF4-FFF2-40B4-BE49-F238E27FC236}">
                <a16:creationId xmlns:a16="http://schemas.microsoft.com/office/drawing/2014/main" id="{49E8B962-ADFB-4F6F-8441-51AB895FC95E}"/>
              </a:ext>
            </a:extLst>
          </p:cNvPr>
          <p:cNvPicPr>
            <a:picLocks noChangeAspect="1"/>
          </p:cNvPicPr>
          <p:nvPr/>
        </p:nvPicPr>
        <p:blipFill>
          <a:blip r:embed="rId5"/>
          <a:stretch>
            <a:fillRect/>
          </a:stretch>
        </p:blipFill>
        <p:spPr>
          <a:xfrm>
            <a:off x="5265684" y="3179672"/>
            <a:ext cx="5780074" cy="1979703"/>
          </a:xfrm>
          <a:prstGeom prst="rect">
            <a:avLst/>
          </a:prstGeom>
        </p:spPr>
      </p:pic>
    </p:spTree>
    <p:extLst>
      <p:ext uri="{BB962C8B-B14F-4D97-AF65-F5344CB8AC3E}">
        <p14:creationId xmlns:p14="http://schemas.microsoft.com/office/powerpoint/2010/main" val="4223419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grpSp>
        <p:nvGrpSpPr>
          <p:cNvPr id="29" name="Group 28">
            <a:extLst>
              <a:ext uri="{FF2B5EF4-FFF2-40B4-BE49-F238E27FC236}">
                <a16:creationId xmlns:a16="http://schemas.microsoft.com/office/drawing/2014/main" id="{363DB38D-0C11-46BA-A5F3-E593E932F1BE}"/>
              </a:ext>
            </a:extLst>
          </p:cNvPr>
          <p:cNvGrpSpPr/>
          <p:nvPr/>
        </p:nvGrpSpPr>
        <p:grpSpPr>
          <a:xfrm>
            <a:off x="15438" y="2217492"/>
            <a:ext cx="3667563" cy="1713777"/>
            <a:chOff x="225247" y="2217491"/>
            <a:chExt cx="3779194" cy="1961647"/>
          </a:xfrm>
        </p:grpSpPr>
        <p:grpSp>
          <p:nvGrpSpPr>
            <p:cNvPr id="22" name="Group 21">
              <a:extLst>
                <a:ext uri="{FF2B5EF4-FFF2-40B4-BE49-F238E27FC236}">
                  <a16:creationId xmlns:a16="http://schemas.microsoft.com/office/drawing/2014/main" id="{4D761485-8E0F-FEB1-8DD5-48552BC0313C}"/>
                </a:ext>
              </a:extLst>
            </p:cNvPr>
            <p:cNvGrpSpPr/>
            <p:nvPr/>
          </p:nvGrpSpPr>
          <p:grpSpPr>
            <a:xfrm>
              <a:off x="2538241" y="2293576"/>
              <a:ext cx="1376864" cy="1681028"/>
              <a:chOff x="2338551" y="2293576"/>
              <a:chExt cx="1376864" cy="1681028"/>
            </a:xfrm>
          </p:grpSpPr>
          <p:sp>
            <p:nvSpPr>
              <p:cNvPr id="14" name="Flowchart: Data 13">
                <a:extLst>
                  <a:ext uri="{FF2B5EF4-FFF2-40B4-BE49-F238E27FC236}">
                    <a16:creationId xmlns:a16="http://schemas.microsoft.com/office/drawing/2014/main" id="{723C777B-942A-2F20-4A3F-3C31FA0C08F9}"/>
                  </a:ext>
                </a:extLst>
              </p:cNvPr>
              <p:cNvSpPr/>
              <p:nvPr/>
            </p:nvSpPr>
            <p:spPr>
              <a:xfrm>
                <a:off x="2338551" y="2293576"/>
                <a:ext cx="1376864" cy="461162"/>
              </a:xfrm>
              <a:prstGeom prst="flowChartInputOutput">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t>BMU Profile</a:t>
                </a:r>
              </a:p>
            </p:txBody>
          </p:sp>
          <p:sp>
            <p:nvSpPr>
              <p:cNvPr id="15" name="Flowchart: Data 14">
                <a:extLst>
                  <a:ext uri="{FF2B5EF4-FFF2-40B4-BE49-F238E27FC236}">
                    <a16:creationId xmlns:a16="http://schemas.microsoft.com/office/drawing/2014/main" id="{F76BE551-A4FE-6BD5-FA27-2FBFB38136F7}"/>
                  </a:ext>
                </a:extLst>
              </p:cNvPr>
              <p:cNvSpPr/>
              <p:nvPr/>
            </p:nvSpPr>
            <p:spPr>
              <a:xfrm>
                <a:off x="2338551" y="2883001"/>
                <a:ext cx="1376864" cy="461163"/>
              </a:xfrm>
              <a:prstGeom prst="flowChartInputOutput">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BMU + VS Profile</a:t>
                </a:r>
              </a:p>
            </p:txBody>
          </p:sp>
          <p:sp>
            <p:nvSpPr>
              <p:cNvPr id="16" name="Flowchart: Data 15">
                <a:extLst>
                  <a:ext uri="{FF2B5EF4-FFF2-40B4-BE49-F238E27FC236}">
                    <a16:creationId xmlns:a16="http://schemas.microsoft.com/office/drawing/2014/main" id="{F649CDF5-860E-FDA7-29F8-7EFEFC444486}"/>
                  </a:ext>
                </a:extLst>
              </p:cNvPr>
              <p:cNvSpPr/>
              <p:nvPr/>
            </p:nvSpPr>
            <p:spPr>
              <a:xfrm>
                <a:off x="2338551" y="3472428"/>
                <a:ext cx="1376864" cy="502176"/>
              </a:xfrm>
              <a:prstGeom prst="flowChartInputOutput">
                <a:avLst/>
              </a:prstGeom>
              <a:solidFill>
                <a:schemeClr val="tx1">
                  <a:lumMod val="85000"/>
                  <a:lumOff val="1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Simul-</a:t>
                </a:r>
              </a:p>
              <a:p>
                <a:pPr algn="ctr"/>
                <a:r>
                  <a:rPr lang="en-GB" sz="1000" b="1" err="1"/>
                  <a:t>taneous</a:t>
                </a:r>
                <a:r>
                  <a:rPr lang="en-GB" sz="1000" b="1"/>
                  <a:t> profile</a:t>
                </a:r>
              </a:p>
            </p:txBody>
          </p:sp>
        </p:grpSp>
        <p:sp>
          <p:nvSpPr>
            <p:cNvPr id="18" name="Rectangle 17">
              <a:extLst>
                <a:ext uri="{FF2B5EF4-FFF2-40B4-BE49-F238E27FC236}">
                  <a16:creationId xmlns:a16="http://schemas.microsoft.com/office/drawing/2014/main" id="{677788EC-E143-E62D-3A06-92780DC2059D}"/>
                </a:ext>
              </a:extLst>
            </p:cNvPr>
            <p:cNvSpPr/>
            <p:nvPr/>
          </p:nvSpPr>
          <p:spPr>
            <a:xfrm>
              <a:off x="2338551" y="2217491"/>
              <a:ext cx="1665890" cy="1961647"/>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63A70D36-E9B2-4816-6E33-9DDB253467F6}"/>
                </a:ext>
              </a:extLst>
            </p:cNvPr>
            <p:cNvSpPr txBox="1"/>
            <p:nvPr/>
          </p:nvSpPr>
          <p:spPr>
            <a:xfrm>
              <a:off x="225247" y="3198314"/>
              <a:ext cx="1293944" cy="369332"/>
            </a:xfrm>
            <a:prstGeom prst="rect">
              <a:avLst/>
            </a:prstGeom>
            <a:noFill/>
          </p:spPr>
          <p:txBody>
            <a:bodyPr wrap="none" rtlCol="0">
              <a:spAutoFit/>
            </a:bodyPr>
            <a:lstStyle/>
            <a:p>
              <a:r>
                <a:rPr lang="en-GB" b="1">
                  <a:solidFill>
                    <a:srgbClr val="3F0731"/>
                  </a:solidFill>
                </a:rPr>
                <a:t>Event List</a:t>
              </a:r>
            </a:p>
          </p:txBody>
        </p:sp>
      </p:grpSp>
      <p:grpSp>
        <p:nvGrpSpPr>
          <p:cNvPr id="50" name="Group 49">
            <a:extLst>
              <a:ext uri="{FF2B5EF4-FFF2-40B4-BE49-F238E27FC236}">
                <a16:creationId xmlns:a16="http://schemas.microsoft.com/office/drawing/2014/main" id="{E6FFC182-BF35-E601-27B4-61B892105984}"/>
              </a:ext>
            </a:extLst>
          </p:cNvPr>
          <p:cNvGrpSpPr/>
          <p:nvPr/>
        </p:nvGrpSpPr>
        <p:grpSpPr>
          <a:xfrm>
            <a:off x="9268124" y="2217492"/>
            <a:ext cx="1918969" cy="3578638"/>
            <a:chOff x="9268124" y="2217492"/>
            <a:chExt cx="1918969" cy="3578638"/>
          </a:xfrm>
        </p:grpSpPr>
        <p:grpSp>
          <p:nvGrpSpPr>
            <p:cNvPr id="33" name="Group 32">
              <a:extLst>
                <a:ext uri="{FF2B5EF4-FFF2-40B4-BE49-F238E27FC236}">
                  <a16:creationId xmlns:a16="http://schemas.microsoft.com/office/drawing/2014/main" id="{114C7374-07F7-BF6B-BCED-9F03A3DD8B93}"/>
                </a:ext>
              </a:extLst>
            </p:cNvPr>
            <p:cNvGrpSpPr/>
            <p:nvPr/>
          </p:nvGrpSpPr>
          <p:grpSpPr>
            <a:xfrm>
              <a:off x="9394664" y="3244489"/>
              <a:ext cx="1665890" cy="714280"/>
              <a:chOff x="8783590" y="2289786"/>
              <a:chExt cx="1665890" cy="714280"/>
            </a:xfrm>
            <a:solidFill>
              <a:schemeClr val="accent2"/>
            </a:solidFill>
          </p:grpSpPr>
          <p:sp>
            <p:nvSpPr>
              <p:cNvPr id="34" name="Flowchart: Data 33">
                <a:extLst>
                  <a:ext uri="{FF2B5EF4-FFF2-40B4-BE49-F238E27FC236}">
                    <a16:creationId xmlns:a16="http://schemas.microsoft.com/office/drawing/2014/main" id="{23B1E3EC-002D-F809-00BC-CACF020516D5}"/>
                  </a:ext>
                </a:extLst>
              </p:cNvPr>
              <p:cNvSpPr/>
              <p:nvPr/>
            </p:nvSpPr>
            <p:spPr>
              <a:xfrm>
                <a:off x="8783590" y="2289786"/>
                <a:ext cx="1665890" cy="714280"/>
              </a:xfrm>
              <a:prstGeom prst="flowChartInputOutput">
                <a:avLst/>
              </a:prstGeom>
              <a:grpFill/>
              <a:ln>
                <a:solidFill>
                  <a:schemeClr val="accent2"/>
                </a:solidFill>
              </a:ln>
              <a:scene3d>
                <a:camera prst="orthographicFront">
                  <a:rot lat="0" lon="108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3FD5E2F1-78DA-F851-28FF-CFAEFB0AD012}"/>
                  </a:ext>
                </a:extLst>
              </p:cNvPr>
              <p:cNvSpPr txBox="1"/>
              <p:nvPr/>
            </p:nvSpPr>
            <p:spPr>
              <a:xfrm>
                <a:off x="9141087" y="2377112"/>
                <a:ext cx="950901" cy="584775"/>
              </a:xfrm>
              <a:prstGeom prst="rect">
                <a:avLst/>
              </a:prstGeom>
              <a:noFill/>
              <a:ln>
                <a:noFill/>
              </a:ln>
            </p:spPr>
            <p:txBody>
              <a:bodyPr wrap="none" rtlCol="0">
                <a:spAutoFit/>
              </a:bodyPr>
              <a:lstStyle/>
              <a:p>
                <a:pPr algn="ctr"/>
                <a:r>
                  <a:rPr lang="en-GB" sz="1600" b="1">
                    <a:solidFill>
                      <a:schemeClr val="bg1"/>
                    </a:solidFill>
                  </a:rPr>
                  <a:t>Overall</a:t>
                </a:r>
              </a:p>
              <a:p>
                <a:pPr algn="ctr"/>
                <a:r>
                  <a:rPr lang="en-GB" sz="1600" b="1">
                    <a:solidFill>
                      <a:schemeClr val="bg1"/>
                    </a:solidFill>
                  </a:rPr>
                  <a:t> Cost</a:t>
                </a:r>
              </a:p>
            </p:txBody>
          </p:sp>
        </p:grpSp>
        <p:grpSp>
          <p:nvGrpSpPr>
            <p:cNvPr id="43" name="Group 42">
              <a:extLst>
                <a:ext uri="{FF2B5EF4-FFF2-40B4-BE49-F238E27FC236}">
                  <a16:creationId xmlns:a16="http://schemas.microsoft.com/office/drawing/2014/main" id="{D563907C-B9DF-262D-825C-8872C648164E}"/>
                </a:ext>
              </a:extLst>
            </p:cNvPr>
            <p:cNvGrpSpPr/>
            <p:nvPr/>
          </p:nvGrpSpPr>
          <p:grpSpPr>
            <a:xfrm>
              <a:off x="9394664" y="5027723"/>
              <a:ext cx="1665890" cy="714280"/>
              <a:chOff x="8783590" y="2289786"/>
              <a:chExt cx="1665890" cy="714280"/>
            </a:xfrm>
            <a:solidFill>
              <a:schemeClr val="accent5">
                <a:lumMod val="50000"/>
              </a:schemeClr>
            </a:solidFill>
          </p:grpSpPr>
          <p:sp>
            <p:nvSpPr>
              <p:cNvPr id="44" name="Flowchart: Data 43">
                <a:extLst>
                  <a:ext uri="{FF2B5EF4-FFF2-40B4-BE49-F238E27FC236}">
                    <a16:creationId xmlns:a16="http://schemas.microsoft.com/office/drawing/2014/main" id="{6E483395-D055-ADE7-4139-873F67244B1D}"/>
                  </a:ext>
                </a:extLst>
              </p:cNvPr>
              <p:cNvSpPr/>
              <p:nvPr/>
            </p:nvSpPr>
            <p:spPr>
              <a:xfrm>
                <a:off x="8783590" y="2289786"/>
                <a:ext cx="1665890" cy="714280"/>
              </a:xfrm>
              <a:prstGeom prst="flowChartInputOutput">
                <a:avLst/>
              </a:prstGeom>
              <a:solidFill>
                <a:schemeClr val="accent5">
                  <a:lumMod val="75000"/>
                </a:schemeClr>
              </a:solidFill>
              <a:ln>
                <a:solidFill>
                  <a:schemeClr val="accent5">
                    <a:lumMod val="75000"/>
                  </a:schemeClr>
                </a:solidFill>
              </a:ln>
              <a:scene3d>
                <a:camera prst="orthographicFront">
                  <a:rot lat="0" lon="108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17A549E4-6FD0-BF42-9361-3A206F393AFB}"/>
                  </a:ext>
                </a:extLst>
              </p:cNvPr>
              <p:cNvSpPr txBox="1"/>
              <p:nvPr/>
            </p:nvSpPr>
            <p:spPr>
              <a:xfrm>
                <a:off x="9141087" y="2377112"/>
                <a:ext cx="950901" cy="584775"/>
              </a:xfrm>
              <a:prstGeom prst="rect">
                <a:avLst/>
              </a:prstGeom>
              <a:noFill/>
              <a:ln>
                <a:noFill/>
              </a:ln>
            </p:spPr>
            <p:txBody>
              <a:bodyPr wrap="none" rtlCol="0">
                <a:spAutoFit/>
              </a:bodyPr>
              <a:lstStyle/>
              <a:p>
                <a:pPr algn="ctr"/>
                <a:r>
                  <a:rPr lang="en-GB" sz="1600" b="1">
                    <a:solidFill>
                      <a:schemeClr val="bg1"/>
                    </a:solidFill>
                  </a:rPr>
                  <a:t>Overall</a:t>
                </a:r>
              </a:p>
              <a:p>
                <a:pPr algn="ctr"/>
                <a:r>
                  <a:rPr lang="en-GB" sz="1600" b="1">
                    <a:solidFill>
                      <a:schemeClr val="bg1"/>
                    </a:solidFill>
                  </a:rPr>
                  <a:t>Risk</a:t>
                </a:r>
              </a:p>
            </p:txBody>
          </p:sp>
        </p:grpSp>
        <p:sp>
          <p:nvSpPr>
            <p:cNvPr id="47" name="Rectangle 46">
              <a:extLst>
                <a:ext uri="{FF2B5EF4-FFF2-40B4-BE49-F238E27FC236}">
                  <a16:creationId xmlns:a16="http://schemas.microsoft.com/office/drawing/2014/main" id="{AAA5D1D8-800C-7963-E34B-769B0E7BDF91}"/>
                </a:ext>
              </a:extLst>
            </p:cNvPr>
            <p:cNvSpPr/>
            <p:nvPr/>
          </p:nvSpPr>
          <p:spPr>
            <a:xfrm>
              <a:off x="9268124" y="2217492"/>
              <a:ext cx="1918969" cy="3578638"/>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0" name="Group 69">
            <a:extLst>
              <a:ext uri="{FF2B5EF4-FFF2-40B4-BE49-F238E27FC236}">
                <a16:creationId xmlns:a16="http://schemas.microsoft.com/office/drawing/2014/main" id="{B0517EA3-4261-DC3E-C20B-78338CD1D605}"/>
              </a:ext>
            </a:extLst>
          </p:cNvPr>
          <p:cNvGrpSpPr/>
          <p:nvPr/>
        </p:nvGrpSpPr>
        <p:grpSpPr>
          <a:xfrm>
            <a:off x="2122652" y="1350795"/>
            <a:ext cx="8885266" cy="795000"/>
            <a:chOff x="2122652" y="1350795"/>
            <a:chExt cx="8885266" cy="795000"/>
          </a:xfrm>
        </p:grpSpPr>
        <p:sp>
          <p:nvSpPr>
            <p:cNvPr id="2" name="Flowchart: Data 1">
              <a:extLst>
                <a:ext uri="{FF2B5EF4-FFF2-40B4-BE49-F238E27FC236}">
                  <a16:creationId xmlns:a16="http://schemas.microsoft.com/office/drawing/2014/main" id="{9DF92223-6100-12CF-6B5D-921336486BBB}"/>
                </a:ext>
              </a:extLst>
            </p:cNvPr>
            <p:cNvSpPr/>
            <p:nvPr/>
          </p:nvSpPr>
          <p:spPr>
            <a:xfrm>
              <a:off x="2122652" y="1391155"/>
              <a:ext cx="1665890" cy="714280"/>
            </a:xfrm>
            <a:prstGeom prst="flowChartInputOutp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Input Data</a:t>
              </a:r>
            </a:p>
          </p:txBody>
        </p:sp>
        <p:grpSp>
          <p:nvGrpSpPr>
            <p:cNvPr id="54" name="Group 53">
              <a:extLst>
                <a:ext uri="{FF2B5EF4-FFF2-40B4-BE49-F238E27FC236}">
                  <a16:creationId xmlns:a16="http://schemas.microsoft.com/office/drawing/2014/main" id="{AEA4693D-8DFE-956F-110B-3CAF360F8054}"/>
                </a:ext>
              </a:extLst>
            </p:cNvPr>
            <p:cNvGrpSpPr/>
            <p:nvPr/>
          </p:nvGrpSpPr>
          <p:grpSpPr>
            <a:xfrm>
              <a:off x="4028613" y="1350795"/>
              <a:ext cx="2548906" cy="795000"/>
              <a:chOff x="3943858" y="1350795"/>
              <a:chExt cx="2548906" cy="795000"/>
            </a:xfrm>
          </p:grpSpPr>
          <p:sp>
            <p:nvSpPr>
              <p:cNvPr id="9" name="Rectangle 8">
                <a:extLst>
                  <a:ext uri="{FF2B5EF4-FFF2-40B4-BE49-F238E27FC236}">
                    <a16:creationId xmlns:a16="http://schemas.microsoft.com/office/drawing/2014/main" id="{17A7B833-D723-BEB8-DE45-B7BDA69102C0}"/>
                  </a:ext>
                </a:extLst>
              </p:cNvPr>
              <p:cNvSpPr/>
              <p:nvPr/>
            </p:nvSpPr>
            <p:spPr>
              <a:xfrm>
                <a:off x="4432737" y="1350795"/>
                <a:ext cx="2060027" cy="795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Process / Module</a:t>
                </a:r>
              </a:p>
            </p:txBody>
          </p:sp>
          <p:sp>
            <p:nvSpPr>
              <p:cNvPr id="51" name="Arrow: Right 50">
                <a:extLst>
                  <a:ext uri="{FF2B5EF4-FFF2-40B4-BE49-F238E27FC236}">
                    <a16:creationId xmlns:a16="http://schemas.microsoft.com/office/drawing/2014/main" id="{774E875E-642B-FF66-5729-85912448D315}"/>
                  </a:ext>
                </a:extLst>
              </p:cNvPr>
              <p:cNvSpPr/>
              <p:nvPr/>
            </p:nvSpPr>
            <p:spPr>
              <a:xfrm>
                <a:off x="3943858" y="1642888"/>
                <a:ext cx="333375"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B69D44C8-A57D-0D48-C842-0820708115E4}"/>
                </a:ext>
              </a:extLst>
            </p:cNvPr>
            <p:cNvGrpSpPr/>
            <p:nvPr/>
          </p:nvGrpSpPr>
          <p:grpSpPr>
            <a:xfrm>
              <a:off x="6675254" y="1417565"/>
              <a:ext cx="1884140" cy="696673"/>
              <a:chOff x="6675254" y="1417565"/>
              <a:chExt cx="1884140" cy="696673"/>
            </a:xfrm>
          </p:grpSpPr>
          <p:sp>
            <p:nvSpPr>
              <p:cNvPr id="31" name="Oval 30">
                <a:extLst>
                  <a:ext uri="{FF2B5EF4-FFF2-40B4-BE49-F238E27FC236}">
                    <a16:creationId xmlns:a16="http://schemas.microsoft.com/office/drawing/2014/main" id="{64749005-25BD-2C12-454B-CC3AD46BFCA2}"/>
                  </a:ext>
                </a:extLst>
              </p:cNvPr>
              <p:cNvSpPr/>
              <p:nvPr/>
            </p:nvSpPr>
            <p:spPr>
              <a:xfrm>
                <a:off x="7191119" y="1417565"/>
                <a:ext cx="1368275" cy="6966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Interim Output</a:t>
                </a:r>
              </a:p>
            </p:txBody>
          </p:sp>
          <p:sp>
            <p:nvSpPr>
              <p:cNvPr id="52" name="Arrow: Right 51">
                <a:extLst>
                  <a:ext uri="{FF2B5EF4-FFF2-40B4-BE49-F238E27FC236}">
                    <a16:creationId xmlns:a16="http://schemas.microsoft.com/office/drawing/2014/main" id="{3E644603-D0A4-6C05-DECD-BFE10EA55FA4}"/>
                  </a:ext>
                </a:extLst>
              </p:cNvPr>
              <p:cNvSpPr/>
              <p:nvPr/>
            </p:nvSpPr>
            <p:spPr>
              <a:xfrm>
                <a:off x="6675254" y="1642887"/>
                <a:ext cx="333375"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 55">
              <a:extLst>
                <a:ext uri="{FF2B5EF4-FFF2-40B4-BE49-F238E27FC236}">
                  <a16:creationId xmlns:a16="http://schemas.microsoft.com/office/drawing/2014/main" id="{E47EA48B-66FD-EFE3-D1F2-24DB4C0932FF}"/>
                </a:ext>
              </a:extLst>
            </p:cNvPr>
            <p:cNvGrpSpPr/>
            <p:nvPr/>
          </p:nvGrpSpPr>
          <p:grpSpPr>
            <a:xfrm>
              <a:off x="8853149" y="1385597"/>
              <a:ext cx="2154769" cy="714280"/>
              <a:chOff x="8853149" y="1385597"/>
              <a:chExt cx="2154769" cy="714280"/>
            </a:xfrm>
          </p:grpSpPr>
          <p:grpSp>
            <p:nvGrpSpPr>
              <p:cNvPr id="13" name="Group 12">
                <a:extLst>
                  <a:ext uri="{FF2B5EF4-FFF2-40B4-BE49-F238E27FC236}">
                    <a16:creationId xmlns:a16="http://schemas.microsoft.com/office/drawing/2014/main" id="{9C72DAEF-1077-9F4D-B2E0-AD5AF1528C69}"/>
                  </a:ext>
                </a:extLst>
              </p:cNvPr>
              <p:cNvGrpSpPr/>
              <p:nvPr/>
            </p:nvGrpSpPr>
            <p:grpSpPr>
              <a:xfrm>
                <a:off x="9342028" y="1385597"/>
                <a:ext cx="1665890" cy="714280"/>
                <a:chOff x="8783590" y="2289786"/>
                <a:chExt cx="1665890" cy="714280"/>
              </a:xfrm>
            </p:grpSpPr>
            <p:sp>
              <p:nvSpPr>
                <p:cNvPr id="10" name="Flowchart: Data 9">
                  <a:extLst>
                    <a:ext uri="{FF2B5EF4-FFF2-40B4-BE49-F238E27FC236}">
                      <a16:creationId xmlns:a16="http://schemas.microsoft.com/office/drawing/2014/main" id="{99A64602-EF8C-CBBF-66FA-BE2AEAD76EA1}"/>
                    </a:ext>
                  </a:extLst>
                </p:cNvPr>
                <p:cNvSpPr/>
                <p:nvPr/>
              </p:nvSpPr>
              <p:spPr>
                <a:xfrm>
                  <a:off x="8783590" y="2289786"/>
                  <a:ext cx="1665890" cy="714280"/>
                </a:xfrm>
                <a:prstGeom prst="flowChartInputOutput">
                  <a:avLst/>
                </a:prstGeom>
                <a:scene3d>
                  <a:camera prst="orthographicFront">
                    <a:rot lat="0" lon="108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0D22F68-DA3E-2C47-90CA-45B4512BF3BA}"/>
                    </a:ext>
                  </a:extLst>
                </p:cNvPr>
                <p:cNvSpPr txBox="1"/>
                <p:nvPr/>
              </p:nvSpPr>
              <p:spPr>
                <a:xfrm>
                  <a:off x="9081773" y="2462837"/>
                  <a:ext cx="1069525" cy="369332"/>
                </a:xfrm>
                <a:prstGeom prst="rect">
                  <a:avLst/>
                </a:prstGeom>
                <a:noFill/>
              </p:spPr>
              <p:txBody>
                <a:bodyPr wrap="none" rtlCol="0">
                  <a:spAutoFit/>
                </a:bodyPr>
                <a:lstStyle/>
                <a:p>
                  <a:pPr algn="ctr"/>
                  <a:r>
                    <a:rPr lang="en-GB" b="1">
                      <a:solidFill>
                        <a:schemeClr val="bg1"/>
                      </a:solidFill>
                    </a:rPr>
                    <a:t>Output </a:t>
                  </a:r>
                </a:p>
              </p:txBody>
            </p:sp>
          </p:grpSp>
          <p:sp>
            <p:nvSpPr>
              <p:cNvPr id="53" name="Arrow: Right 52">
                <a:extLst>
                  <a:ext uri="{FF2B5EF4-FFF2-40B4-BE49-F238E27FC236}">
                    <a16:creationId xmlns:a16="http://schemas.microsoft.com/office/drawing/2014/main" id="{5D4C43C1-AC77-AF53-4F3A-46EDE25CEE16}"/>
                  </a:ext>
                </a:extLst>
              </p:cNvPr>
              <p:cNvSpPr/>
              <p:nvPr/>
            </p:nvSpPr>
            <p:spPr>
              <a:xfrm>
                <a:off x="8853149" y="1642887"/>
                <a:ext cx="333375"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0" name="Group 59">
            <a:extLst>
              <a:ext uri="{FF2B5EF4-FFF2-40B4-BE49-F238E27FC236}">
                <a16:creationId xmlns:a16="http://schemas.microsoft.com/office/drawing/2014/main" id="{53663298-82B4-E6BF-F60B-20C21BCCBF14}"/>
              </a:ext>
            </a:extLst>
          </p:cNvPr>
          <p:cNvGrpSpPr/>
          <p:nvPr/>
        </p:nvGrpSpPr>
        <p:grpSpPr>
          <a:xfrm>
            <a:off x="-32187" y="5817250"/>
            <a:ext cx="3715187" cy="686235"/>
            <a:chOff x="-32187" y="5817250"/>
            <a:chExt cx="3715187" cy="686235"/>
          </a:xfrm>
        </p:grpSpPr>
        <p:grpSp>
          <p:nvGrpSpPr>
            <p:cNvPr id="58" name="Group 57">
              <a:extLst>
                <a:ext uri="{FF2B5EF4-FFF2-40B4-BE49-F238E27FC236}">
                  <a16:creationId xmlns:a16="http://schemas.microsoft.com/office/drawing/2014/main" id="{119A8A6A-B622-BD2D-8928-AB5A25DC0E95}"/>
                </a:ext>
              </a:extLst>
            </p:cNvPr>
            <p:cNvGrpSpPr/>
            <p:nvPr/>
          </p:nvGrpSpPr>
          <p:grpSpPr>
            <a:xfrm>
              <a:off x="-32187" y="5817250"/>
              <a:ext cx="3658038" cy="646331"/>
              <a:chOff x="-32187" y="5817250"/>
              <a:chExt cx="3658038" cy="646331"/>
            </a:xfrm>
          </p:grpSpPr>
          <p:sp>
            <p:nvSpPr>
              <p:cNvPr id="39" name="Flowchart: Data 38">
                <a:extLst>
                  <a:ext uri="{FF2B5EF4-FFF2-40B4-BE49-F238E27FC236}">
                    <a16:creationId xmlns:a16="http://schemas.microsoft.com/office/drawing/2014/main" id="{64046272-576E-87DC-1678-0EE55D952DB1}"/>
                  </a:ext>
                </a:extLst>
              </p:cNvPr>
              <p:cNvSpPr/>
              <p:nvPr/>
            </p:nvSpPr>
            <p:spPr>
              <a:xfrm>
                <a:off x="2093304" y="5940200"/>
                <a:ext cx="1532547" cy="448877"/>
              </a:xfrm>
              <a:prstGeom prst="flowChartInputOutpu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a:t>Event Probability</a:t>
                </a:r>
              </a:p>
            </p:txBody>
          </p:sp>
          <p:sp>
            <p:nvSpPr>
              <p:cNvPr id="40" name="TextBox 39">
                <a:extLst>
                  <a:ext uri="{FF2B5EF4-FFF2-40B4-BE49-F238E27FC236}">
                    <a16:creationId xmlns:a16="http://schemas.microsoft.com/office/drawing/2014/main" id="{FAEEA288-4326-7566-1ABD-CA4259B3B29C}"/>
                  </a:ext>
                </a:extLst>
              </p:cNvPr>
              <p:cNvSpPr txBox="1"/>
              <p:nvPr/>
            </p:nvSpPr>
            <p:spPr>
              <a:xfrm>
                <a:off x="-32187" y="5817250"/>
                <a:ext cx="1487908" cy="646331"/>
              </a:xfrm>
              <a:prstGeom prst="rect">
                <a:avLst/>
              </a:prstGeom>
              <a:noFill/>
            </p:spPr>
            <p:txBody>
              <a:bodyPr wrap="none" rtlCol="0">
                <a:spAutoFit/>
              </a:bodyPr>
              <a:lstStyle/>
              <a:p>
                <a:pPr algn="ctr"/>
                <a:r>
                  <a:rPr lang="en-GB" b="1">
                    <a:solidFill>
                      <a:srgbClr val="3F0731"/>
                    </a:solidFill>
                  </a:rPr>
                  <a:t>Historical</a:t>
                </a:r>
              </a:p>
              <a:p>
                <a:pPr algn="ctr"/>
                <a:r>
                  <a:rPr lang="en-GB" b="1">
                    <a:solidFill>
                      <a:srgbClr val="3F0731"/>
                    </a:solidFill>
                  </a:rPr>
                  <a:t>Probability</a:t>
                </a:r>
              </a:p>
            </p:txBody>
          </p:sp>
        </p:grpSp>
        <p:sp>
          <p:nvSpPr>
            <p:cNvPr id="59" name="Rectangle 58">
              <a:extLst>
                <a:ext uri="{FF2B5EF4-FFF2-40B4-BE49-F238E27FC236}">
                  <a16:creationId xmlns:a16="http://schemas.microsoft.com/office/drawing/2014/main" id="{58C050A5-6387-D2E3-5AE1-5751C3FD2473}"/>
                </a:ext>
              </a:extLst>
            </p:cNvPr>
            <p:cNvSpPr/>
            <p:nvPr/>
          </p:nvSpPr>
          <p:spPr>
            <a:xfrm>
              <a:off x="2051231" y="5857154"/>
              <a:ext cx="1631769" cy="646331"/>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8" name="Title 22">
            <a:extLst>
              <a:ext uri="{FF2B5EF4-FFF2-40B4-BE49-F238E27FC236}">
                <a16:creationId xmlns:a16="http://schemas.microsoft.com/office/drawing/2014/main" id="{25D992AA-8982-787E-61D4-580359C57898}"/>
              </a:ext>
            </a:extLst>
          </p:cNvPr>
          <p:cNvSpPr txBox="1">
            <a:spLocks/>
          </p:cNvSpPr>
          <p:nvPr/>
        </p:nvSpPr>
        <p:spPr>
          <a:xfrm>
            <a:off x="614724" y="373027"/>
            <a:ext cx="10515600" cy="768534"/>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Model in Details</a:t>
            </a:r>
          </a:p>
        </p:txBody>
      </p:sp>
      <p:grpSp>
        <p:nvGrpSpPr>
          <p:cNvPr id="5" name="Group 4">
            <a:extLst>
              <a:ext uri="{FF2B5EF4-FFF2-40B4-BE49-F238E27FC236}">
                <a16:creationId xmlns:a16="http://schemas.microsoft.com/office/drawing/2014/main" id="{1A26A215-AD73-86E8-4A82-E598836C452C}"/>
              </a:ext>
            </a:extLst>
          </p:cNvPr>
          <p:cNvGrpSpPr/>
          <p:nvPr/>
        </p:nvGrpSpPr>
        <p:grpSpPr>
          <a:xfrm>
            <a:off x="34049" y="4029798"/>
            <a:ext cx="4280692" cy="1723302"/>
            <a:chOff x="34049" y="4029798"/>
            <a:chExt cx="4280692" cy="1723302"/>
          </a:xfrm>
        </p:grpSpPr>
        <p:sp>
          <p:nvSpPr>
            <p:cNvPr id="65" name="Flowchart: Data 64">
              <a:extLst>
                <a:ext uri="{FF2B5EF4-FFF2-40B4-BE49-F238E27FC236}">
                  <a16:creationId xmlns:a16="http://schemas.microsoft.com/office/drawing/2014/main" id="{D5D56985-B6B1-9D7F-D215-904BE70D67C7}"/>
                </a:ext>
              </a:extLst>
            </p:cNvPr>
            <p:cNvSpPr/>
            <p:nvPr/>
          </p:nvSpPr>
          <p:spPr>
            <a:xfrm>
              <a:off x="2917694" y="4654256"/>
              <a:ext cx="1373458" cy="446673"/>
            </a:xfrm>
            <a:prstGeom prst="flowChartInputOutpu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Typical </a:t>
              </a:r>
            </a:p>
            <a:p>
              <a:pPr algn="ctr"/>
              <a:r>
                <a:rPr lang="en-GB" sz="1000" b="1"/>
                <a:t>Response  Price</a:t>
              </a:r>
            </a:p>
          </p:txBody>
        </p:sp>
        <p:sp>
          <p:nvSpPr>
            <p:cNvPr id="66" name="Flowchart: Data 65">
              <a:extLst>
                <a:ext uri="{FF2B5EF4-FFF2-40B4-BE49-F238E27FC236}">
                  <a16:creationId xmlns:a16="http://schemas.microsoft.com/office/drawing/2014/main" id="{632302F2-D0D7-58D0-06B9-FA1E0B90F970}"/>
                </a:ext>
              </a:extLst>
            </p:cNvPr>
            <p:cNvSpPr/>
            <p:nvPr/>
          </p:nvSpPr>
          <p:spPr>
            <a:xfrm>
              <a:off x="2923340" y="4101471"/>
              <a:ext cx="1373458" cy="446673"/>
            </a:xfrm>
            <a:prstGeom prst="flowChartInputOutput">
              <a:avLst/>
            </a:prstGeom>
            <a:solidFill>
              <a:srgbClr val="394FE9"/>
            </a:solidFill>
            <a:ln>
              <a:solidFill>
                <a:srgbClr val="394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Typical Inertia Price</a:t>
              </a:r>
            </a:p>
          </p:txBody>
        </p:sp>
        <p:grpSp>
          <p:nvGrpSpPr>
            <p:cNvPr id="30" name="Group 29">
              <a:extLst>
                <a:ext uri="{FF2B5EF4-FFF2-40B4-BE49-F238E27FC236}">
                  <a16:creationId xmlns:a16="http://schemas.microsoft.com/office/drawing/2014/main" id="{FFA5AE25-7C4C-3B39-1FCA-A5C3D441E8CF}"/>
                </a:ext>
              </a:extLst>
            </p:cNvPr>
            <p:cNvGrpSpPr/>
            <p:nvPr/>
          </p:nvGrpSpPr>
          <p:grpSpPr>
            <a:xfrm>
              <a:off x="34049" y="4039323"/>
              <a:ext cx="2785108" cy="1713777"/>
              <a:chOff x="244439" y="4179663"/>
              <a:chExt cx="2869863" cy="2039199"/>
            </a:xfrm>
          </p:grpSpPr>
          <p:grpSp>
            <p:nvGrpSpPr>
              <p:cNvPr id="26" name="Group 25">
                <a:extLst>
                  <a:ext uri="{FF2B5EF4-FFF2-40B4-BE49-F238E27FC236}">
                    <a16:creationId xmlns:a16="http://schemas.microsoft.com/office/drawing/2014/main" id="{48FF02D7-B391-F5DD-750C-F1BF5F76F59E}"/>
                  </a:ext>
                </a:extLst>
              </p:cNvPr>
              <p:cNvGrpSpPr/>
              <p:nvPr/>
            </p:nvGrpSpPr>
            <p:grpSpPr>
              <a:xfrm>
                <a:off x="1572152" y="4276279"/>
                <a:ext cx="1510086" cy="1867716"/>
                <a:chOff x="1495952" y="4276279"/>
                <a:chExt cx="1510086" cy="1867716"/>
              </a:xfrm>
            </p:grpSpPr>
            <p:sp>
              <p:nvSpPr>
                <p:cNvPr id="21" name="Flowchart: Data 20">
                  <a:extLst>
                    <a:ext uri="{FF2B5EF4-FFF2-40B4-BE49-F238E27FC236}">
                      <a16:creationId xmlns:a16="http://schemas.microsoft.com/office/drawing/2014/main" id="{25AE5EAD-5C46-6111-8A8E-518C3F2B4324}"/>
                    </a:ext>
                  </a:extLst>
                </p:cNvPr>
                <p:cNvSpPr/>
                <p:nvPr/>
              </p:nvSpPr>
              <p:spPr>
                <a:xfrm>
                  <a:off x="1495952" y="5612505"/>
                  <a:ext cx="1400505" cy="531490"/>
                </a:xfrm>
                <a:prstGeom prst="flowChartInputOutput">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Demand</a:t>
                  </a:r>
                </a:p>
              </p:txBody>
            </p:sp>
            <p:sp>
              <p:nvSpPr>
                <p:cNvPr id="23" name="Flowchart: Data 22">
                  <a:extLst>
                    <a:ext uri="{FF2B5EF4-FFF2-40B4-BE49-F238E27FC236}">
                      <a16:creationId xmlns:a16="http://schemas.microsoft.com/office/drawing/2014/main" id="{80AFD63C-94E9-BCA6-4999-9BD77FBC8013}"/>
                    </a:ext>
                  </a:extLst>
                </p:cNvPr>
                <p:cNvSpPr/>
                <p:nvPr/>
              </p:nvSpPr>
              <p:spPr>
                <a:xfrm>
                  <a:off x="1510371" y="4934030"/>
                  <a:ext cx="1489851" cy="531490"/>
                </a:xfrm>
                <a:prstGeom prst="flowChartInputOutpu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a:t>Pre-fault</a:t>
                  </a:r>
                </a:p>
                <a:p>
                  <a:pPr algn="ctr"/>
                  <a:r>
                    <a:rPr lang="en-GB" sz="800" b="1"/>
                    <a:t>Response, </a:t>
                  </a:r>
                  <a:r>
                    <a:rPr lang="en-GB" sz="800" b="1" err="1"/>
                    <a:t>sFFR</a:t>
                  </a:r>
                  <a:r>
                    <a:rPr lang="en-GB" sz="800" b="1"/>
                    <a:t>, LFSM-O</a:t>
                  </a:r>
                </a:p>
              </p:txBody>
            </p:sp>
            <p:sp>
              <p:nvSpPr>
                <p:cNvPr id="24" name="Flowchart: Data 23">
                  <a:extLst>
                    <a:ext uri="{FF2B5EF4-FFF2-40B4-BE49-F238E27FC236}">
                      <a16:creationId xmlns:a16="http://schemas.microsoft.com/office/drawing/2014/main" id="{07605691-B656-EECD-A25F-87CDF99B3438}"/>
                    </a:ext>
                  </a:extLst>
                </p:cNvPr>
                <p:cNvSpPr/>
                <p:nvPr/>
              </p:nvSpPr>
              <p:spPr>
                <a:xfrm>
                  <a:off x="1516188" y="4276279"/>
                  <a:ext cx="1489850" cy="531490"/>
                </a:xfrm>
                <a:prstGeom prst="flowChartInputOutput">
                  <a:avLst/>
                </a:prstGeom>
                <a:solidFill>
                  <a:srgbClr val="394FE9"/>
                </a:solidFill>
                <a:ln>
                  <a:solidFill>
                    <a:srgbClr val="394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System Inertia</a:t>
                  </a:r>
                </a:p>
              </p:txBody>
            </p:sp>
          </p:grpSp>
          <p:sp>
            <p:nvSpPr>
              <p:cNvPr id="25" name="Rectangle 24">
                <a:extLst>
                  <a:ext uri="{FF2B5EF4-FFF2-40B4-BE49-F238E27FC236}">
                    <a16:creationId xmlns:a16="http://schemas.microsoft.com/office/drawing/2014/main" id="{DAE13730-2F27-36F5-0177-C7EFEF51FE56}"/>
                  </a:ext>
                </a:extLst>
              </p:cNvPr>
              <p:cNvSpPr/>
              <p:nvPr/>
            </p:nvSpPr>
            <p:spPr>
              <a:xfrm>
                <a:off x="1581115" y="4179663"/>
                <a:ext cx="1533187" cy="2039199"/>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31A57C7F-5859-D9C2-BFD8-1C16718BF7EC}"/>
                  </a:ext>
                </a:extLst>
              </p:cNvPr>
              <p:cNvSpPr txBox="1"/>
              <p:nvPr/>
            </p:nvSpPr>
            <p:spPr>
              <a:xfrm>
                <a:off x="244439" y="4951656"/>
                <a:ext cx="1351653" cy="646331"/>
              </a:xfrm>
              <a:prstGeom prst="rect">
                <a:avLst/>
              </a:prstGeom>
              <a:noFill/>
            </p:spPr>
            <p:txBody>
              <a:bodyPr wrap="none" rtlCol="0">
                <a:spAutoFit/>
              </a:bodyPr>
              <a:lstStyle/>
              <a:p>
                <a:pPr algn="ctr"/>
                <a:r>
                  <a:rPr lang="en-GB" b="1">
                    <a:solidFill>
                      <a:srgbClr val="3F0731"/>
                    </a:solidFill>
                  </a:rPr>
                  <a:t>System </a:t>
                </a:r>
              </a:p>
              <a:p>
                <a:pPr algn="ctr"/>
                <a:r>
                  <a:rPr lang="en-GB" b="1">
                    <a:solidFill>
                      <a:srgbClr val="3F0731"/>
                    </a:solidFill>
                  </a:rPr>
                  <a:t>Condition</a:t>
                </a:r>
              </a:p>
            </p:txBody>
          </p:sp>
        </p:grpSp>
        <p:sp>
          <p:nvSpPr>
            <p:cNvPr id="67" name="Rectangle 66">
              <a:extLst>
                <a:ext uri="{FF2B5EF4-FFF2-40B4-BE49-F238E27FC236}">
                  <a16:creationId xmlns:a16="http://schemas.microsoft.com/office/drawing/2014/main" id="{6C485678-A203-1EFA-CA62-2C1CC0E99735}"/>
                </a:ext>
              </a:extLst>
            </p:cNvPr>
            <p:cNvSpPr/>
            <p:nvPr/>
          </p:nvSpPr>
          <p:spPr>
            <a:xfrm>
              <a:off x="2908937" y="4029798"/>
              <a:ext cx="1397259" cy="1723302"/>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lowchart: Data 2">
              <a:extLst>
                <a:ext uri="{FF2B5EF4-FFF2-40B4-BE49-F238E27FC236}">
                  <a16:creationId xmlns:a16="http://schemas.microsoft.com/office/drawing/2014/main" id="{AC6BCAB2-8EEE-7026-4B92-FA9AE9A1F9D0}"/>
                </a:ext>
              </a:extLst>
            </p:cNvPr>
            <p:cNvSpPr/>
            <p:nvPr/>
          </p:nvSpPr>
          <p:spPr>
            <a:xfrm>
              <a:off x="2955597" y="5199458"/>
              <a:ext cx="1359144" cy="446673"/>
            </a:xfrm>
            <a:prstGeom prst="flowChartInputOutpu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Typical BOA price</a:t>
              </a:r>
            </a:p>
          </p:txBody>
        </p:sp>
      </p:grpSp>
      <p:grpSp>
        <p:nvGrpSpPr>
          <p:cNvPr id="76" name="Group 75">
            <a:extLst>
              <a:ext uri="{FF2B5EF4-FFF2-40B4-BE49-F238E27FC236}">
                <a16:creationId xmlns:a16="http://schemas.microsoft.com/office/drawing/2014/main" id="{B16AD636-0145-4F53-C814-00E423972FF0}"/>
              </a:ext>
            </a:extLst>
          </p:cNvPr>
          <p:cNvGrpSpPr/>
          <p:nvPr/>
        </p:nvGrpSpPr>
        <p:grpSpPr>
          <a:xfrm>
            <a:off x="4424246" y="2217493"/>
            <a:ext cx="2276989" cy="3593006"/>
            <a:chOff x="4424246" y="2217493"/>
            <a:chExt cx="2276989" cy="3593006"/>
          </a:xfrm>
        </p:grpSpPr>
        <p:sp>
          <p:nvSpPr>
            <p:cNvPr id="17" name="Rectangle 16">
              <a:extLst>
                <a:ext uri="{FF2B5EF4-FFF2-40B4-BE49-F238E27FC236}">
                  <a16:creationId xmlns:a16="http://schemas.microsoft.com/office/drawing/2014/main" id="{C921CEC3-0D8B-1502-8FC3-15C89E0612D4}"/>
                </a:ext>
              </a:extLst>
            </p:cNvPr>
            <p:cNvSpPr/>
            <p:nvPr/>
          </p:nvSpPr>
          <p:spPr>
            <a:xfrm>
              <a:off x="4547535" y="2409184"/>
              <a:ext cx="2060027" cy="573449"/>
            </a:xfrm>
            <a:prstGeom prst="rect">
              <a:avLst/>
            </a:prstGeom>
            <a:solidFill>
              <a:schemeClr val="accent4">
                <a:lumMod val="50000"/>
                <a:lumOff val="50000"/>
              </a:schemeClr>
            </a:solidFill>
            <a:ln>
              <a:solidFill>
                <a:schemeClr val="accent4">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Meeting mini  </a:t>
              </a:r>
            </a:p>
            <a:p>
              <a:pPr algn="ctr"/>
              <a:r>
                <a:rPr lang="en-GB" sz="1400" b="1"/>
                <a:t>Inertia Requirement</a:t>
              </a:r>
            </a:p>
          </p:txBody>
        </p:sp>
        <p:grpSp>
          <p:nvGrpSpPr>
            <p:cNvPr id="20" name="Group 19">
              <a:extLst>
                <a:ext uri="{FF2B5EF4-FFF2-40B4-BE49-F238E27FC236}">
                  <a16:creationId xmlns:a16="http://schemas.microsoft.com/office/drawing/2014/main" id="{F1C56C30-3F98-8C67-94E4-98FF89780097}"/>
                </a:ext>
              </a:extLst>
            </p:cNvPr>
            <p:cNvGrpSpPr/>
            <p:nvPr/>
          </p:nvGrpSpPr>
          <p:grpSpPr>
            <a:xfrm>
              <a:off x="4544583" y="3351703"/>
              <a:ext cx="2064667" cy="1386670"/>
              <a:chOff x="4544583" y="3249062"/>
              <a:chExt cx="2064667" cy="1386670"/>
            </a:xfrm>
          </p:grpSpPr>
          <p:sp>
            <p:nvSpPr>
              <p:cNvPr id="19" name="Rectangle 18">
                <a:extLst>
                  <a:ext uri="{FF2B5EF4-FFF2-40B4-BE49-F238E27FC236}">
                    <a16:creationId xmlns:a16="http://schemas.microsoft.com/office/drawing/2014/main" id="{FC4C6F32-C539-5CCA-07C7-1BB273108E68}"/>
                  </a:ext>
                </a:extLst>
              </p:cNvPr>
              <p:cNvSpPr/>
              <p:nvPr/>
            </p:nvSpPr>
            <p:spPr>
              <a:xfrm>
                <a:off x="4549223" y="3249062"/>
                <a:ext cx="2060027" cy="504101"/>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t>Calculate </a:t>
                </a:r>
              </a:p>
              <a:p>
                <a:pPr algn="ctr"/>
                <a:r>
                  <a:rPr lang="en-GB" sz="1600" b="1"/>
                  <a:t>DC Requirement</a:t>
                </a:r>
              </a:p>
            </p:txBody>
          </p:sp>
          <p:sp>
            <p:nvSpPr>
              <p:cNvPr id="42" name="Rectangle 41">
                <a:extLst>
                  <a:ext uri="{FF2B5EF4-FFF2-40B4-BE49-F238E27FC236}">
                    <a16:creationId xmlns:a16="http://schemas.microsoft.com/office/drawing/2014/main" id="{AC2595D0-E062-3A98-8B39-222928321557}"/>
                  </a:ext>
                </a:extLst>
              </p:cNvPr>
              <p:cNvSpPr/>
              <p:nvPr/>
            </p:nvSpPr>
            <p:spPr>
              <a:xfrm>
                <a:off x="4544583" y="4017880"/>
                <a:ext cx="2060027" cy="617852"/>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t>Calculate Largest Securable Loss for 48.8, 49.2, 49.5 and 50.5Hz events</a:t>
                </a:r>
              </a:p>
            </p:txBody>
          </p:sp>
          <p:sp>
            <p:nvSpPr>
              <p:cNvPr id="62" name="Arrow: Right 61">
                <a:extLst>
                  <a:ext uri="{FF2B5EF4-FFF2-40B4-BE49-F238E27FC236}">
                    <a16:creationId xmlns:a16="http://schemas.microsoft.com/office/drawing/2014/main" id="{61EF3127-2296-1FC0-7F55-0CA70C8A521D}"/>
                  </a:ext>
                </a:extLst>
              </p:cNvPr>
              <p:cNvSpPr/>
              <p:nvPr/>
            </p:nvSpPr>
            <p:spPr>
              <a:xfrm rot="5400000">
                <a:off x="5468547" y="3755680"/>
                <a:ext cx="195231"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1" name="Arrow: Right 60">
              <a:extLst>
                <a:ext uri="{FF2B5EF4-FFF2-40B4-BE49-F238E27FC236}">
                  <a16:creationId xmlns:a16="http://schemas.microsoft.com/office/drawing/2014/main" id="{349A6F59-55FF-7696-A829-E8DEBA8EE0CA}"/>
                </a:ext>
              </a:extLst>
            </p:cNvPr>
            <p:cNvSpPr/>
            <p:nvPr/>
          </p:nvSpPr>
          <p:spPr>
            <a:xfrm rot="5400000">
              <a:off x="5454895" y="3002574"/>
              <a:ext cx="248679"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99996E2-5BB3-7882-C2E8-12BD75139AB4}"/>
                </a:ext>
              </a:extLst>
            </p:cNvPr>
            <p:cNvSpPr/>
            <p:nvPr/>
          </p:nvSpPr>
          <p:spPr>
            <a:xfrm>
              <a:off x="4547536" y="5136069"/>
              <a:ext cx="2060027" cy="573449"/>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Apply BOA control</a:t>
              </a:r>
            </a:p>
          </p:txBody>
        </p:sp>
        <p:sp>
          <p:nvSpPr>
            <p:cNvPr id="69" name="Rectangle 68">
              <a:extLst>
                <a:ext uri="{FF2B5EF4-FFF2-40B4-BE49-F238E27FC236}">
                  <a16:creationId xmlns:a16="http://schemas.microsoft.com/office/drawing/2014/main" id="{1C8C5EF8-EF8F-5D18-2FF7-1BD650DE4DCD}"/>
                </a:ext>
              </a:extLst>
            </p:cNvPr>
            <p:cNvSpPr/>
            <p:nvPr/>
          </p:nvSpPr>
          <p:spPr>
            <a:xfrm>
              <a:off x="4424246" y="2217493"/>
              <a:ext cx="2276989" cy="3593006"/>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Arrow: Right 63">
              <a:extLst>
                <a:ext uri="{FF2B5EF4-FFF2-40B4-BE49-F238E27FC236}">
                  <a16:creationId xmlns:a16="http://schemas.microsoft.com/office/drawing/2014/main" id="{8976467F-4102-C331-5180-A64EDD84A3E9}"/>
                </a:ext>
              </a:extLst>
            </p:cNvPr>
            <p:cNvSpPr/>
            <p:nvPr/>
          </p:nvSpPr>
          <p:spPr>
            <a:xfrm rot="5400000">
              <a:off x="5436233" y="4800849"/>
              <a:ext cx="248679"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5" name="Group 74">
            <a:extLst>
              <a:ext uri="{FF2B5EF4-FFF2-40B4-BE49-F238E27FC236}">
                <a16:creationId xmlns:a16="http://schemas.microsoft.com/office/drawing/2014/main" id="{8D47B039-85D6-3F5D-58D8-9BC1CD1BAC7D}"/>
              </a:ext>
            </a:extLst>
          </p:cNvPr>
          <p:cNvGrpSpPr/>
          <p:nvPr/>
        </p:nvGrpSpPr>
        <p:grpSpPr>
          <a:xfrm>
            <a:off x="7092582" y="2217492"/>
            <a:ext cx="1631769" cy="4472557"/>
            <a:chOff x="7092582" y="2217492"/>
            <a:chExt cx="1631769" cy="4472557"/>
          </a:xfrm>
        </p:grpSpPr>
        <p:grpSp>
          <p:nvGrpSpPr>
            <p:cNvPr id="49" name="Group 48">
              <a:extLst>
                <a:ext uri="{FF2B5EF4-FFF2-40B4-BE49-F238E27FC236}">
                  <a16:creationId xmlns:a16="http://schemas.microsoft.com/office/drawing/2014/main" id="{522AD26E-7DA5-E7DC-D896-F6AE1534835F}"/>
                </a:ext>
              </a:extLst>
            </p:cNvPr>
            <p:cNvGrpSpPr/>
            <p:nvPr/>
          </p:nvGrpSpPr>
          <p:grpSpPr>
            <a:xfrm>
              <a:off x="7092582" y="2217492"/>
              <a:ext cx="1631769" cy="4472557"/>
              <a:chOff x="7092583" y="2236703"/>
              <a:chExt cx="1616690" cy="3559427"/>
            </a:xfrm>
          </p:grpSpPr>
          <p:sp>
            <p:nvSpPr>
              <p:cNvPr id="32" name="Oval 31">
                <a:extLst>
                  <a:ext uri="{FF2B5EF4-FFF2-40B4-BE49-F238E27FC236}">
                    <a16:creationId xmlns:a16="http://schemas.microsoft.com/office/drawing/2014/main" id="{D3840BE2-100A-EBFE-99CC-23F68E5E55BD}"/>
                  </a:ext>
                </a:extLst>
              </p:cNvPr>
              <p:cNvSpPr/>
              <p:nvPr/>
            </p:nvSpPr>
            <p:spPr>
              <a:xfrm>
                <a:off x="7197975" y="5199372"/>
                <a:ext cx="1442883" cy="516190"/>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t>Percentage of time at risk</a:t>
                </a:r>
              </a:p>
            </p:txBody>
          </p:sp>
          <p:sp>
            <p:nvSpPr>
              <p:cNvPr id="36" name="Oval 35">
                <a:extLst>
                  <a:ext uri="{FF2B5EF4-FFF2-40B4-BE49-F238E27FC236}">
                    <a16:creationId xmlns:a16="http://schemas.microsoft.com/office/drawing/2014/main" id="{9395D9F1-D7B0-E6B6-BF83-D421DC22AAB1}"/>
                  </a:ext>
                </a:extLst>
              </p:cNvPr>
              <p:cNvSpPr/>
              <p:nvPr/>
            </p:nvSpPr>
            <p:spPr>
              <a:xfrm>
                <a:off x="7218853" y="2363982"/>
                <a:ext cx="1368275" cy="554664"/>
              </a:xfrm>
              <a:prstGeom prst="ellipse">
                <a:avLst/>
              </a:prstGeom>
              <a:solidFill>
                <a:srgbClr val="394FE9"/>
              </a:solidFill>
              <a:ln>
                <a:solidFill>
                  <a:srgbClr val="394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Inertia MW + £</a:t>
                </a:r>
              </a:p>
            </p:txBody>
          </p:sp>
          <p:sp>
            <p:nvSpPr>
              <p:cNvPr id="37" name="Oval 36">
                <a:extLst>
                  <a:ext uri="{FF2B5EF4-FFF2-40B4-BE49-F238E27FC236}">
                    <a16:creationId xmlns:a16="http://schemas.microsoft.com/office/drawing/2014/main" id="{A777C585-FF9C-9D9B-AC13-2A3E12C51170}"/>
                  </a:ext>
                </a:extLst>
              </p:cNvPr>
              <p:cNvSpPr/>
              <p:nvPr/>
            </p:nvSpPr>
            <p:spPr>
              <a:xfrm>
                <a:off x="7227189" y="4021317"/>
                <a:ext cx="1368275" cy="521370"/>
              </a:xfrm>
              <a:prstGeom prst="ellips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t>Pre-fault response + </a:t>
                </a:r>
                <a:r>
                  <a:rPr lang="en-GB" sz="1100" b="1" err="1"/>
                  <a:t>sFFR</a:t>
                </a:r>
                <a:r>
                  <a:rPr lang="en-GB" sz="1100" b="1"/>
                  <a:t> £</a:t>
                </a:r>
              </a:p>
            </p:txBody>
          </p:sp>
          <p:sp>
            <p:nvSpPr>
              <p:cNvPr id="38" name="Oval 37">
                <a:extLst>
                  <a:ext uri="{FF2B5EF4-FFF2-40B4-BE49-F238E27FC236}">
                    <a16:creationId xmlns:a16="http://schemas.microsoft.com/office/drawing/2014/main" id="{F768A859-B63A-67FA-C79E-9B48D02E4289}"/>
                  </a:ext>
                </a:extLst>
              </p:cNvPr>
              <p:cNvSpPr/>
              <p:nvPr/>
            </p:nvSpPr>
            <p:spPr>
              <a:xfrm>
                <a:off x="7218854" y="3101106"/>
                <a:ext cx="1368274" cy="52137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DC</a:t>
                </a:r>
              </a:p>
              <a:p>
                <a:pPr algn="ctr"/>
                <a:r>
                  <a:rPr lang="en-GB" sz="1400" b="1"/>
                  <a:t>MW + £</a:t>
                </a:r>
              </a:p>
            </p:txBody>
          </p:sp>
          <p:sp>
            <p:nvSpPr>
              <p:cNvPr id="46" name="Rectangle 45">
                <a:extLst>
                  <a:ext uri="{FF2B5EF4-FFF2-40B4-BE49-F238E27FC236}">
                    <a16:creationId xmlns:a16="http://schemas.microsoft.com/office/drawing/2014/main" id="{1DDAA0F9-BDC2-8AE1-64E7-63281B8A3F7B}"/>
                  </a:ext>
                </a:extLst>
              </p:cNvPr>
              <p:cNvSpPr/>
              <p:nvPr/>
            </p:nvSpPr>
            <p:spPr>
              <a:xfrm>
                <a:off x="7092583" y="2236703"/>
                <a:ext cx="1616690" cy="3559427"/>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1" name="Oval 70">
              <a:extLst>
                <a:ext uri="{FF2B5EF4-FFF2-40B4-BE49-F238E27FC236}">
                  <a16:creationId xmlns:a16="http://schemas.microsoft.com/office/drawing/2014/main" id="{779A4192-9F3D-3E6B-276B-4FBD33DD6DB9}"/>
                </a:ext>
              </a:extLst>
            </p:cNvPr>
            <p:cNvSpPr/>
            <p:nvPr/>
          </p:nvSpPr>
          <p:spPr>
            <a:xfrm>
              <a:off x="7257354" y="5170387"/>
              <a:ext cx="1381037" cy="640112"/>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BOA MW + £</a:t>
              </a:r>
            </a:p>
          </p:txBody>
        </p:sp>
      </p:grpSp>
    </p:spTree>
    <p:custDataLst>
      <p:tags r:id="rId1"/>
    </p:custDataLst>
    <p:extLst>
      <p:ext uri="{BB962C8B-B14F-4D97-AF65-F5344CB8AC3E}">
        <p14:creationId xmlns:p14="http://schemas.microsoft.com/office/powerpoint/2010/main" val="3314469627"/>
      </p:ext>
    </p:extLst>
  </p:cSld>
  <p:clrMapOvr>
    <a:masterClrMapping/>
  </p:clrMapOvr>
  <mc:AlternateContent xmlns:mc="http://schemas.openxmlformats.org/markup-compatibility/2006" xmlns:p14="http://schemas.microsoft.com/office/powerpoint/2010/main">
    <mc:Choice Requires="p14">
      <p:transition spd="slow" p14:dur="2000" advTm="301098"/>
    </mc:Choice>
    <mc:Fallback xmlns="">
      <p:transition spd="slow" advTm="3010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FC2BB77D-6DF3-92F0-AD72-A4C715A64579}"/>
              </a:ext>
            </a:extLst>
          </p:cNvPr>
          <p:cNvGrpSpPr/>
          <p:nvPr/>
        </p:nvGrpSpPr>
        <p:grpSpPr>
          <a:xfrm>
            <a:off x="8986419" y="2971351"/>
            <a:ext cx="2735240" cy="2124587"/>
            <a:chOff x="8986419" y="2971351"/>
            <a:chExt cx="2735240" cy="2124587"/>
          </a:xfrm>
        </p:grpSpPr>
        <p:grpSp>
          <p:nvGrpSpPr>
            <p:cNvPr id="33" name="Group 32">
              <a:extLst>
                <a:ext uri="{FF2B5EF4-FFF2-40B4-BE49-F238E27FC236}">
                  <a16:creationId xmlns:a16="http://schemas.microsoft.com/office/drawing/2014/main" id="{114C7374-07F7-BF6B-BCED-9F03A3DD8B93}"/>
                </a:ext>
              </a:extLst>
            </p:cNvPr>
            <p:cNvGrpSpPr/>
            <p:nvPr/>
          </p:nvGrpSpPr>
          <p:grpSpPr>
            <a:xfrm>
              <a:off x="10055769" y="3763929"/>
              <a:ext cx="1665890" cy="714280"/>
              <a:chOff x="8783590" y="2289786"/>
              <a:chExt cx="1665890" cy="714280"/>
            </a:xfrm>
            <a:solidFill>
              <a:schemeClr val="accent2"/>
            </a:solidFill>
          </p:grpSpPr>
          <p:sp>
            <p:nvSpPr>
              <p:cNvPr id="34" name="Flowchart: Data 33">
                <a:extLst>
                  <a:ext uri="{FF2B5EF4-FFF2-40B4-BE49-F238E27FC236}">
                    <a16:creationId xmlns:a16="http://schemas.microsoft.com/office/drawing/2014/main" id="{23B1E3EC-002D-F809-00BC-CACF020516D5}"/>
                  </a:ext>
                </a:extLst>
              </p:cNvPr>
              <p:cNvSpPr/>
              <p:nvPr/>
            </p:nvSpPr>
            <p:spPr>
              <a:xfrm>
                <a:off x="8783590" y="2289786"/>
                <a:ext cx="1665890" cy="714280"/>
              </a:xfrm>
              <a:prstGeom prst="flowChartInputOutput">
                <a:avLst/>
              </a:prstGeom>
              <a:grpFill/>
              <a:ln>
                <a:solidFill>
                  <a:schemeClr val="accent2"/>
                </a:solidFill>
              </a:ln>
              <a:scene3d>
                <a:camera prst="orthographicFront">
                  <a:rot lat="0" lon="108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3FD5E2F1-78DA-F851-28FF-CFAEFB0AD012}"/>
                  </a:ext>
                </a:extLst>
              </p:cNvPr>
              <p:cNvSpPr txBox="1"/>
              <p:nvPr/>
            </p:nvSpPr>
            <p:spPr>
              <a:xfrm>
                <a:off x="9141087" y="2377112"/>
                <a:ext cx="950901" cy="584775"/>
              </a:xfrm>
              <a:prstGeom prst="rect">
                <a:avLst/>
              </a:prstGeom>
              <a:noFill/>
              <a:ln>
                <a:noFill/>
              </a:ln>
            </p:spPr>
            <p:txBody>
              <a:bodyPr wrap="none" rtlCol="0">
                <a:spAutoFit/>
              </a:bodyPr>
              <a:lstStyle/>
              <a:p>
                <a:pPr algn="ctr"/>
                <a:r>
                  <a:rPr lang="en-GB" sz="1600" b="1">
                    <a:solidFill>
                      <a:schemeClr val="bg1"/>
                    </a:solidFill>
                  </a:rPr>
                  <a:t>Overall</a:t>
                </a:r>
              </a:p>
              <a:p>
                <a:pPr algn="ctr"/>
                <a:r>
                  <a:rPr lang="en-GB" sz="1600" b="1">
                    <a:solidFill>
                      <a:schemeClr val="bg1"/>
                    </a:solidFill>
                  </a:rPr>
                  <a:t> Cost</a:t>
                </a:r>
              </a:p>
            </p:txBody>
          </p:sp>
        </p:grpSp>
        <p:sp>
          <p:nvSpPr>
            <p:cNvPr id="95" name="Right Brace 94">
              <a:extLst>
                <a:ext uri="{FF2B5EF4-FFF2-40B4-BE49-F238E27FC236}">
                  <a16:creationId xmlns:a16="http://schemas.microsoft.com/office/drawing/2014/main" id="{FEEDFAF9-729A-5166-7995-C009F1C82687}"/>
                </a:ext>
              </a:extLst>
            </p:cNvPr>
            <p:cNvSpPr/>
            <p:nvPr/>
          </p:nvSpPr>
          <p:spPr>
            <a:xfrm>
              <a:off x="8986419" y="2971351"/>
              <a:ext cx="310762" cy="2124587"/>
            </a:xfrm>
            <a:prstGeom prst="rightBrace">
              <a:avLst/>
            </a:prstGeom>
            <a:ln w="762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6" name="Arrow: Right 95">
              <a:extLst>
                <a:ext uri="{FF2B5EF4-FFF2-40B4-BE49-F238E27FC236}">
                  <a16:creationId xmlns:a16="http://schemas.microsoft.com/office/drawing/2014/main" id="{D4149B03-3C13-12A8-7ADC-BC4D691012FF}"/>
                </a:ext>
              </a:extLst>
            </p:cNvPr>
            <p:cNvSpPr/>
            <p:nvPr/>
          </p:nvSpPr>
          <p:spPr>
            <a:xfrm>
              <a:off x="9509156" y="3874781"/>
              <a:ext cx="333375"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itle 22">
            <a:extLst>
              <a:ext uri="{FF2B5EF4-FFF2-40B4-BE49-F238E27FC236}">
                <a16:creationId xmlns:a16="http://schemas.microsoft.com/office/drawing/2014/main" id="{E0C19120-AEFF-EE89-A6C0-BBF044141686}"/>
              </a:ext>
            </a:extLst>
          </p:cNvPr>
          <p:cNvSpPr txBox="1">
            <a:spLocks/>
          </p:cNvSpPr>
          <p:nvPr/>
        </p:nvSpPr>
        <p:spPr>
          <a:xfrm>
            <a:off x="614724" y="373027"/>
            <a:ext cx="10515600" cy="768534"/>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a:t>Model in Details</a:t>
            </a:r>
          </a:p>
        </p:txBody>
      </p:sp>
      <p:sp>
        <p:nvSpPr>
          <p:cNvPr id="7" name="Title 1">
            <a:extLst>
              <a:ext uri="{FF2B5EF4-FFF2-40B4-BE49-F238E27FC236}">
                <a16:creationId xmlns:a16="http://schemas.microsoft.com/office/drawing/2014/main" id="{015817D3-DD35-1956-AEED-538FEDCFEB7A}"/>
              </a:ext>
            </a:extLst>
          </p:cNvPr>
          <p:cNvSpPr txBox="1">
            <a:spLocks/>
          </p:cNvSpPr>
          <p:nvPr/>
        </p:nvSpPr>
        <p:spPr>
          <a:xfrm>
            <a:off x="9914231" y="908416"/>
            <a:ext cx="2292647" cy="327059"/>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sz="1600" b="1" err="1">
                <a:solidFill>
                  <a:schemeClr val="tx1"/>
                </a:solidFill>
                <a:latin typeface="Poppins" panose="00000500000000000000" pitchFamily="2" charset="0"/>
                <a:cs typeface="Poppins" panose="00000500000000000000" pitchFamily="2" charset="0"/>
              </a:rPr>
              <a:t>Slido</a:t>
            </a:r>
            <a:r>
              <a:rPr lang="en-GB" sz="1600" b="1">
                <a:solidFill>
                  <a:schemeClr val="tx1"/>
                </a:solidFill>
                <a:latin typeface="Poppins" panose="00000500000000000000" pitchFamily="2" charset="0"/>
                <a:cs typeface="Poppins" panose="00000500000000000000" pitchFamily="2" charset="0"/>
              </a:rPr>
              <a:t> code #FRCR</a:t>
            </a:r>
          </a:p>
        </p:txBody>
      </p:sp>
      <p:grpSp>
        <p:nvGrpSpPr>
          <p:cNvPr id="102" name="Group 101">
            <a:extLst>
              <a:ext uri="{FF2B5EF4-FFF2-40B4-BE49-F238E27FC236}">
                <a16:creationId xmlns:a16="http://schemas.microsoft.com/office/drawing/2014/main" id="{E633C5A5-3A2C-DB3A-CCF9-DB0A2C897F76}"/>
              </a:ext>
            </a:extLst>
          </p:cNvPr>
          <p:cNvGrpSpPr/>
          <p:nvPr/>
        </p:nvGrpSpPr>
        <p:grpSpPr>
          <a:xfrm>
            <a:off x="2113127" y="1588920"/>
            <a:ext cx="9571066" cy="795000"/>
            <a:chOff x="2122652" y="1350795"/>
            <a:chExt cx="9571066" cy="795000"/>
          </a:xfrm>
        </p:grpSpPr>
        <p:sp>
          <p:nvSpPr>
            <p:cNvPr id="2" name="Flowchart: Data 1">
              <a:extLst>
                <a:ext uri="{FF2B5EF4-FFF2-40B4-BE49-F238E27FC236}">
                  <a16:creationId xmlns:a16="http://schemas.microsoft.com/office/drawing/2014/main" id="{9DF92223-6100-12CF-6B5D-921336486BBB}"/>
                </a:ext>
              </a:extLst>
            </p:cNvPr>
            <p:cNvSpPr/>
            <p:nvPr/>
          </p:nvSpPr>
          <p:spPr>
            <a:xfrm>
              <a:off x="2122652" y="1391155"/>
              <a:ext cx="1665890" cy="714280"/>
            </a:xfrm>
            <a:prstGeom prst="flowChartInputOutp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Input Data</a:t>
              </a:r>
            </a:p>
          </p:txBody>
        </p:sp>
        <p:grpSp>
          <p:nvGrpSpPr>
            <p:cNvPr id="54" name="Group 53">
              <a:extLst>
                <a:ext uri="{FF2B5EF4-FFF2-40B4-BE49-F238E27FC236}">
                  <a16:creationId xmlns:a16="http://schemas.microsoft.com/office/drawing/2014/main" id="{AEA4693D-8DFE-956F-110B-3CAF360F8054}"/>
                </a:ext>
              </a:extLst>
            </p:cNvPr>
            <p:cNvGrpSpPr/>
            <p:nvPr/>
          </p:nvGrpSpPr>
          <p:grpSpPr>
            <a:xfrm>
              <a:off x="4162933" y="1350795"/>
              <a:ext cx="2548906" cy="795000"/>
              <a:chOff x="4162933" y="1350795"/>
              <a:chExt cx="2548906" cy="795000"/>
            </a:xfrm>
          </p:grpSpPr>
          <p:sp>
            <p:nvSpPr>
              <p:cNvPr id="9" name="Rectangle 8">
                <a:extLst>
                  <a:ext uri="{FF2B5EF4-FFF2-40B4-BE49-F238E27FC236}">
                    <a16:creationId xmlns:a16="http://schemas.microsoft.com/office/drawing/2014/main" id="{17A7B833-D723-BEB8-DE45-B7BDA69102C0}"/>
                  </a:ext>
                </a:extLst>
              </p:cNvPr>
              <p:cNvSpPr/>
              <p:nvPr/>
            </p:nvSpPr>
            <p:spPr>
              <a:xfrm>
                <a:off x="4651812" y="1350795"/>
                <a:ext cx="2060027" cy="795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Process / Module</a:t>
                </a:r>
              </a:p>
            </p:txBody>
          </p:sp>
          <p:sp>
            <p:nvSpPr>
              <p:cNvPr id="51" name="Arrow: Right 50">
                <a:extLst>
                  <a:ext uri="{FF2B5EF4-FFF2-40B4-BE49-F238E27FC236}">
                    <a16:creationId xmlns:a16="http://schemas.microsoft.com/office/drawing/2014/main" id="{774E875E-642B-FF66-5729-85912448D315}"/>
                  </a:ext>
                </a:extLst>
              </p:cNvPr>
              <p:cNvSpPr/>
              <p:nvPr/>
            </p:nvSpPr>
            <p:spPr>
              <a:xfrm>
                <a:off x="4162933" y="1642888"/>
                <a:ext cx="333375"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B69D44C8-A57D-0D48-C842-0820708115E4}"/>
                </a:ext>
              </a:extLst>
            </p:cNvPr>
            <p:cNvGrpSpPr/>
            <p:nvPr/>
          </p:nvGrpSpPr>
          <p:grpSpPr>
            <a:xfrm>
              <a:off x="6894329" y="1417565"/>
              <a:ext cx="1884140" cy="696673"/>
              <a:chOff x="6894329" y="1417565"/>
              <a:chExt cx="1884140" cy="696673"/>
            </a:xfrm>
          </p:grpSpPr>
          <p:sp>
            <p:nvSpPr>
              <p:cNvPr id="31" name="Oval 30">
                <a:extLst>
                  <a:ext uri="{FF2B5EF4-FFF2-40B4-BE49-F238E27FC236}">
                    <a16:creationId xmlns:a16="http://schemas.microsoft.com/office/drawing/2014/main" id="{64749005-25BD-2C12-454B-CC3AD46BFCA2}"/>
                  </a:ext>
                </a:extLst>
              </p:cNvPr>
              <p:cNvSpPr/>
              <p:nvPr/>
            </p:nvSpPr>
            <p:spPr>
              <a:xfrm>
                <a:off x="7410194" y="1417565"/>
                <a:ext cx="1368275" cy="6966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Interim Output</a:t>
                </a:r>
              </a:p>
            </p:txBody>
          </p:sp>
          <p:sp>
            <p:nvSpPr>
              <p:cNvPr id="52" name="Arrow: Right 51">
                <a:extLst>
                  <a:ext uri="{FF2B5EF4-FFF2-40B4-BE49-F238E27FC236}">
                    <a16:creationId xmlns:a16="http://schemas.microsoft.com/office/drawing/2014/main" id="{3E644603-D0A4-6C05-DECD-BFE10EA55FA4}"/>
                  </a:ext>
                </a:extLst>
              </p:cNvPr>
              <p:cNvSpPr/>
              <p:nvPr/>
            </p:nvSpPr>
            <p:spPr>
              <a:xfrm>
                <a:off x="6894329" y="1642887"/>
                <a:ext cx="333375"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 55">
              <a:extLst>
                <a:ext uri="{FF2B5EF4-FFF2-40B4-BE49-F238E27FC236}">
                  <a16:creationId xmlns:a16="http://schemas.microsoft.com/office/drawing/2014/main" id="{E47EA48B-66FD-EFE3-D1F2-24DB4C0932FF}"/>
                </a:ext>
              </a:extLst>
            </p:cNvPr>
            <p:cNvGrpSpPr/>
            <p:nvPr/>
          </p:nvGrpSpPr>
          <p:grpSpPr>
            <a:xfrm>
              <a:off x="9538949" y="1423697"/>
              <a:ext cx="2154769" cy="714280"/>
              <a:chOff x="9072224" y="1385597"/>
              <a:chExt cx="2154769" cy="714280"/>
            </a:xfrm>
          </p:grpSpPr>
          <p:grpSp>
            <p:nvGrpSpPr>
              <p:cNvPr id="13" name="Group 12">
                <a:extLst>
                  <a:ext uri="{FF2B5EF4-FFF2-40B4-BE49-F238E27FC236}">
                    <a16:creationId xmlns:a16="http://schemas.microsoft.com/office/drawing/2014/main" id="{9C72DAEF-1077-9F4D-B2E0-AD5AF1528C69}"/>
                  </a:ext>
                </a:extLst>
              </p:cNvPr>
              <p:cNvGrpSpPr/>
              <p:nvPr/>
            </p:nvGrpSpPr>
            <p:grpSpPr>
              <a:xfrm>
                <a:off x="9561103" y="1385597"/>
                <a:ext cx="1665890" cy="714280"/>
                <a:chOff x="9002665" y="2289786"/>
                <a:chExt cx="1665890" cy="714280"/>
              </a:xfrm>
            </p:grpSpPr>
            <p:sp>
              <p:nvSpPr>
                <p:cNvPr id="10" name="Flowchart: Data 9">
                  <a:extLst>
                    <a:ext uri="{FF2B5EF4-FFF2-40B4-BE49-F238E27FC236}">
                      <a16:creationId xmlns:a16="http://schemas.microsoft.com/office/drawing/2014/main" id="{99A64602-EF8C-CBBF-66FA-BE2AEAD76EA1}"/>
                    </a:ext>
                  </a:extLst>
                </p:cNvPr>
                <p:cNvSpPr/>
                <p:nvPr/>
              </p:nvSpPr>
              <p:spPr>
                <a:xfrm>
                  <a:off x="9002665" y="2289786"/>
                  <a:ext cx="1665890" cy="714280"/>
                </a:xfrm>
                <a:prstGeom prst="flowChartInputOutput">
                  <a:avLst/>
                </a:prstGeom>
                <a:scene3d>
                  <a:camera prst="orthographicFront">
                    <a:rot lat="0" lon="108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0D22F68-DA3E-2C47-90CA-45B4512BF3BA}"/>
                    </a:ext>
                  </a:extLst>
                </p:cNvPr>
                <p:cNvSpPr txBox="1"/>
                <p:nvPr/>
              </p:nvSpPr>
              <p:spPr>
                <a:xfrm>
                  <a:off x="9300848" y="2462837"/>
                  <a:ext cx="1069525" cy="369332"/>
                </a:xfrm>
                <a:prstGeom prst="rect">
                  <a:avLst/>
                </a:prstGeom>
                <a:noFill/>
              </p:spPr>
              <p:txBody>
                <a:bodyPr wrap="none" rtlCol="0">
                  <a:spAutoFit/>
                </a:bodyPr>
                <a:lstStyle/>
                <a:p>
                  <a:pPr algn="ctr"/>
                  <a:r>
                    <a:rPr lang="en-GB" b="1">
                      <a:solidFill>
                        <a:schemeClr val="bg1"/>
                      </a:solidFill>
                    </a:rPr>
                    <a:t>Output </a:t>
                  </a:r>
                </a:p>
              </p:txBody>
            </p:sp>
          </p:grpSp>
          <p:sp>
            <p:nvSpPr>
              <p:cNvPr id="53" name="Arrow: Right 52">
                <a:extLst>
                  <a:ext uri="{FF2B5EF4-FFF2-40B4-BE49-F238E27FC236}">
                    <a16:creationId xmlns:a16="http://schemas.microsoft.com/office/drawing/2014/main" id="{5D4C43C1-AC77-AF53-4F3A-46EDE25CEE16}"/>
                  </a:ext>
                </a:extLst>
              </p:cNvPr>
              <p:cNvSpPr/>
              <p:nvPr/>
            </p:nvSpPr>
            <p:spPr>
              <a:xfrm>
                <a:off x="9072224" y="1642887"/>
                <a:ext cx="333375"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5" name="Group 64">
            <a:extLst>
              <a:ext uri="{FF2B5EF4-FFF2-40B4-BE49-F238E27FC236}">
                <a16:creationId xmlns:a16="http://schemas.microsoft.com/office/drawing/2014/main" id="{55612724-4C51-0D30-95C8-AF3E77BC53B3}"/>
              </a:ext>
            </a:extLst>
          </p:cNvPr>
          <p:cNvGrpSpPr/>
          <p:nvPr/>
        </p:nvGrpSpPr>
        <p:grpSpPr>
          <a:xfrm>
            <a:off x="71579" y="2464938"/>
            <a:ext cx="3534250" cy="402890"/>
            <a:chOff x="71579" y="2464938"/>
            <a:chExt cx="3534250" cy="402890"/>
          </a:xfrm>
        </p:grpSpPr>
        <p:sp>
          <p:nvSpPr>
            <p:cNvPr id="121" name="Flowchart: Data 120">
              <a:extLst>
                <a:ext uri="{FF2B5EF4-FFF2-40B4-BE49-F238E27FC236}">
                  <a16:creationId xmlns:a16="http://schemas.microsoft.com/office/drawing/2014/main" id="{F3030DBD-9DBD-D960-8C02-9051F627A7DC}"/>
                </a:ext>
              </a:extLst>
            </p:cNvPr>
            <p:cNvSpPr/>
            <p:nvPr/>
          </p:nvSpPr>
          <p:spPr>
            <a:xfrm>
              <a:off x="2269635" y="2464938"/>
              <a:ext cx="1336194" cy="402890"/>
            </a:xfrm>
            <a:prstGeom prst="flowChartInputOutput">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t>BMU Profile</a:t>
              </a:r>
            </a:p>
          </p:txBody>
        </p:sp>
        <p:sp>
          <p:nvSpPr>
            <p:cNvPr id="120" name="TextBox 119">
              <a:extLst>
                <a:ext uri="{FF2B5EF4-FFF2-40B4-BE49-F238E27FC236}">
                  <a16:creationId xmlns:a16="http://schemas.microsoft.com/office/drawing/2014/main" id="{84AFBBD6-C8ED-ADE5-31E7-9643643993EC}"/>
                </a:ext>
              </a:extLst>
            </p:cNvPr>
            <p:cNvSpPr txBox="1"/>
            <p:nvPr/>
          </p:nvSpPr>
          <p:spPr>
            <a:xfrm>
              <a:off x="71579" y="2486454"/>
              <a:ext cx="1255723" cy="322664"/>
            </a:xfrm>
            <a:prstGeom prst="rect">
              <a:avLst/>
            </a:prstGeom>
            <a:noFill/>
          </p:spPr>
          <p:txBody>
            <a:bodyPr wrap="none" rtlCol="0">
              <a:spAutoFit/>
            </a:bodyPr>
            <a:lstStyle/>
            <a:p>
              <a:r>
                <a:rPr lang="en-GB" b="1">
                  <a:solidFill>
                    <a:srgbClr val="3F0731"/>
                  </a:solidFill>
                </a:rPr>
                <a:t>Event List</a:t>
              </a:r>
            </a:p>
          </p:txBody>
        </p:sp>
      </p:grpSp>
      <p:sp>
        <p:nvSpPr>
          <p:cNvPr id="142" name="TextBox 141">
            <a:extLst>
              <a:ext uri="{FF2B5EF4-FFF2-40B4-BE49-F238E27FC236}">
                <a16:creationId xmlns:a16="http://schemas.microsoft.com/office/drawing/2014/main" id="{500E1162-D0B0-8AC1-BF7C-9855C6CC6CDB}"/>
              </a:ext>
            </a:extLst>
          </p:cNvPr>
          <p:cNvSpPr txBox="1"/>
          <p:nvPr/>
        </p:nvSpPr>
        <p:spPr>
          <a:xfrm>
            <a:off x="721292" y="1072314"/>
            <a:ext cx="7685590" cy="461665"/>
          </a:xfrm>
          <a:prstGeom prst="rect">
            <a:avLst/>
          </a:prstGeom>
          <a:noFill/>
        </p:spPr>
        <p:txBody>
          <a:bodyPr wrap="square" rtlCol="0">
            <a:spAutoFit/>
          </a:bodyPr>
          <a:lstStyle/>
          <a:p>
            <a:pPr marL="285750" indent="-285750">
              <a:buFont typeface="Arial" panose="020B0604020202020204" pitchFamily="34" charset="0"/>
              <a:buChar char="•"/>
            </a:pPr>
            <a:r>
              <a:rPr lang="en-GB" sz="2400" b="1">
                <a:solidFill>
                  <a:schemeClr val="tx2"/>
                </a:solidFill>
              </a:rPr>
              <a:t>Baseline Policy – Calculate Overall Cost</a:t>
            </a:r>
          </a:p>
        </p:txBody>
      </p:sp>
      <p:grpSp>
        <p:nvGrpSpPr>
          <p:cNvPr id="62" name="Group 61">
            <a:extLst>
              <a:ext uri="{FF2B5EF4-FFF2-40B4-BE49-F238E27FC236}">
                <a16:creationId xmlns:a16="http://schemas.microsoft.com/office/drawing/2014/main" id="{FD531D1B-E56E-9DF3-D841-CAFA38FF6C4C}"/>
              </a:ext>
            </a:extLst>
          </p:cNvPr>
          <p:cNvGrpSpPr/>
          <p:nvPr/>
        </p:nvGrpSpPr>
        <p:grpSpPr>
          <a:xfrm>
            <a:off x="43574" y="4210773"/>
            <a:ext cx="4272147" cy="1723302"/>
            <a:chOff x="43574" y="4210773"/>
            <a:chExt cx="4272147" cy="1723302"/>
          </a:xfrm>
        </p:grpSpPr>
        <p:grpSp>
          <p:nvGrpSpPr>
            <p:cNvPr id="124" name="Group 123">
              <a:extLst>
                <a:ext uri="{FF2B5EF4-FFF2-40B4-BE49-F238E27FC236}">
                  <a16:creationId xmlns:a16="http://schemas.microsoft.com/office/drawing/2014/main" id="{B8CEF746-5E6A-41B5-4221-6BA9EE7AF043}"/>
                </a:ext>
              </a:extLst>
            </p:cNvPr>
            <p:cNvGrpSpPr/>
            <p:nvPr/>
          </p:nvGrpSpPr>
          <p:grpSpPr>
            <a:xfrm>
              <a:off x="43574" y="4220298"/>
              <a:ext cx="2785108" cy="1713777"/>
              <a:chOff x="244439" y="4179663"/>
              <a:chExt cx="2869863" cy="2039199"/>
            </a:xfrm>
          </p:grpSpPr>
          <p:grpSp>
            <p:nvGrpSpPr>
              <p:cNvPr id="125" name="Group 124">
                <a:extLst>
                  <a:ext uri="{FF2B5EF4-FFF2-40B4-BE49-F238E27FC236}">
                    <a16:creationId xmlns:a16="http://schemas.microsoft.com/office/drawing/2014/main" id="{9504B653-571F-1C07-5C50-F7C5BFF88965}"/>
                  </a:ext>
                </a:extLst>
              </p:cNvPr>
              <p:cNvGrpSpPr/>
              <p:nvPr/>
            </p:nvGrpSpPr>
            <p:grpSpPr>
              <a:xfrm>
                <a:off x="1572152" y="4276279"/>
                <a:ext cx="1510086" cy="1867716"/>
                <a:chOff x="1495952" y="4276279"/>
                <a:chExt cx="1510086" cy="1867716"/>
              </a:xfrm>
            </p:grpSpPr>
            <p:sp>
              <p:nvSpPr>
                <p:cNvPr id="128" name="Flowchart: Data 127">
                  <a:extLst>
                    <a:ext uri="{FF2B5EF4-FFF2-40B4-BE49-F238E27FC236}">
                      <a16:creationId xmlns:a16="http://schemas.microsoft.com/office/drawing/2014/main" id="{A905FFA4-D4CC-E39F-E981-D9E63201C2DD}"/>
                    </a:ext>
                  </a:extLst>
                </p:cNvPr>
                <p:cNvSpPr/>
                <p:nvPr/>
              </p:nvSpPr>
              <p:spPr>
                <a:xfrm>
                  <a:off x="1495952" y="5612505"/>
                  <a:ext cx="1400505" cy="531490"/>
                </a:xfrm>
                <a:prstGeom prst="flowChartInputOutput">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Demand</a:t>
                  </a:r>
                </a:p>
              </p:txBody>
            </p:sp>
            <p:sp>
              <p:nvSpPr>
                <p:cNvPr id="129" name="Flowchart: Data 128">
                  <a:extLst>
                    <a:ext uri="{FF2B5EF4-FFF2-40B4-BE49-F238E27FC236}">
                      <a16:creationId xmlns:a16="http://schemas.microsoft.com/office/drawing/2014/main" id="{5F1F1DF4-5E07-49AA-5771-27CB01E3148B}"/>
                    </a:ext>
                  </a:extLst>
                </p:cNvPr>
                <p:cNvSpPr/>
                <p:nvPr/>
              </p:nvSpPr>
              <p:spPr>
                <a:xfrm>
                  <a:off x="1510371" y="4934030"/>
                  <a:ext cx="1489851" cy="531490"/>
                </a:xfrm>
                <a:prstGeom prst="flowChartInputOutpu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a:t>Pre-fault</a:t>
                  </a:r>
                </a:p>
                <a:p>
                  <a:pPr algn="ctr"/>
                  <a:r>
                    <a:rPr lang="en-GB" sz="800" b="1"/>
                    <a:t>Response, </a:t>
                  </a:r>
                  <a:r>
                    <a:rPr lang="en-GB" sz="800" b="1" err="1"/>
                    <a:t>sFFR</a:t>
                  </a:r>
                  <a:r>
                    <a:rPr lang="en-GB" sz="800" b="1"/>
                    <a:t>, LFSM-O</a:t>
                  </a:r>
                </a:p>
              </p:txBody>
            </p:sp>
            <p:sp>
              <p:nvSpPr>
                <p:cNvPr id="130" name="Flowchart: Data 129">
                  <a:extLst>
                    <a:ext uri="{FF2B5EF4-FFF2-40B4-BE49-F238E27FC236}">
                      <a16:creationId xmlns:a16="http://schemas.microsoft.com/office/drawing/2014/main" id="{C631F578-702E-BE87-0B8B-1F684E3E1C25}"/>
                    </a:ext>
                  </a:extLst>
                </p:cNvPr>
                <p:cNvSpPr/>
                <p:nvPr/>
              </p:nvSpPr>
              <p:spPr>
                <a:xfrm>
                  <a:off x="1516188" y="4276279"/>
                  <a:ext cx="1489850" cy="531490"/>
                </a:xfrm>
                <a:prstGeom prst="flowChartInputOutput">
                  <a:avLst/>
                </a:prstGeom>
                <a:solidFill>
                  <a:srgbClr val="394FE9"/>
                </a:solidFill>
                <a:ln>
                  <a:solidFill>
                    <a:srgbClr val="394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System Inertia</a:t>
                  </a:r>
                </a:p>
              </p:txBody>
            </p:sp>
          </p:grpSp>
          <p:sp>
            <p:nvSpPr>
              <p:cNvPr id="126" name="Rectangle 125">
                <a:extLst>
                  <a:ext uri="{FF2B5EF4-FFF2-40B4-BE49-F238E27FC236}">
                    <a16:creationId xmlns:a16="http://schemas.microsoft.com/office/drawing/2014/main" id="{B47452B1-E7EE-A8A5-7AA6-BE030BC157EE}"/>
                  </a:ext>
                </a:extLst>
              </p:cNvPr>
              <p:cNvSpPr/>
              <p:nvPr/>
            </p:nvSpPr>
            <p:spPr>
              <a:xfrm>
                <a:off x="1581115" y="4179663"/>
                <a:ext cx="1533187" cy="2039199"/>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TextBox 126">
                <a:extLst>
                  <a:ext uri="{FF2B5EF4-FFF2-40B4-BE49-F238E27FC236}">
                    <a16:creationId xmlns:a16="http://schemas.microsoft.com/office/drawing/2014/main" id="{68B85E7B-C8E9-CEC2-D45F-DB29C1961EB3}"/>
                  </a:ext>
                </a:extLst>
              </p:cNvPr>
              <p:cNvSpPr txBox="1"/>
              <p:nvPr/>
            </p:nvSpPr>
            <p:spPr>
              <a:xfrm>
                <a:off x="244439" y="4951656"/>
                <a:ext cx="1351653" cy="646331"/>
              </a:xfrm>
              <a:prstGeom prst="rect">
                <a:avLst/>
              </a:prstGeom>
              <a:noFill/>
            </p:spPr>
            <p:txBody>
              <a:bodyPr wrap="none" rtlCol="0">
                <a:spAutoFit/>
              </a:bodyPr>
              <a:lstStyle/>
              <a:p>
                <a:pPr algn="ctr"/>
                <a:r>
                  <a:rPr lang="en-GB" b="1">
                    <a:solidFill>
                      <a:srgbClr val="3F0731"/>
                    </a:solidFill>
                  </a:rPr>
                  <a:t>System </a:t>
                </a:r>
              </a:p>
              <a:p>
                <a:pPr algn="ctr"/>
                <a:r>
                  <a:rPr lang="en-GB" b="1">
                    <a:solidFill>
                      <a:srgbClr val="3F0731"/>
                    </a:solidFill>
                  </a:rPr>
                  <a:t>Condition</a:t>
                </a:r>
              </a:p>
            </p:txBody>
          </p:sp>
        </p:grpSp>
        <p:sp>
          <p:nvSpPr>
            <p:cNvPr id="136" name="Flowchart: Data 135">
              <a:extLst>
                <a:ext uri="{FF2B5EF4-FFF2-40B4-BE49-F238E27FC236}">
                  <a16:creationId xmlns:a16="http://schemas.microsoft.com/office/drawing/2014/main" id="{5A5616BC-09B5-0550-DF3C-C75580B52EF6}"/>
                </a:ext>
              </a:extLst>
            </p:cNvPr>
            <p:cNvSpPr/>
            <p:nvPr/>
          </p:nvSpPr>
          <p:spPr>
            <a:xfrm>
              <a:off x="2927219" y="4835231"/>
              <a:ext cx="1373458" cy="446673"/>
            </a:xfrm>
            <a:prstGeom prst="flowChartInputOutpu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Typical </a:t>
              </a:r>
            </a:p>
            <a:p>
              <a:pPr algn="ctr"/>
              <a:r>
                <a:rPr lang="en-GB" sz="1000" b="1"/>
                <a:t>Response  Price</a:t>
              </a:r>
            </a:p>
          </p:txBody>
        </p:sp>
        <p:sp>
          <p:nvSpPr>
            <p:cNvPr id="137" name="Flowchart: Data 136">
              <a:extLst>
                <a:ext uri="{FF2B5EF4-FFF2-40B4-BE49-F238E27FC236}">
                  <a16:creationId xmlns:a16="http://schemas.microsoft.com/office/drawing/2014/main" id="{4666AF44-CC8C-7F4C-6011-1A5BAA7370E0}"/>
                </a:ext>
              </a:extLst>
            </p:cNvPr>
            <p:cNvSpPr/>
            <p:nvPr/>
          </p:nvSpPr>
          <p:spPr>
            <a:xfrm>
              <a:off x="2932865" y="4282446"/>
              <a:ext cx="1373458" cy="446673"/>
            </a:xfrm>
            <a:prstGeom prst="flowChartInputOutput">
              <a:avLst/>
            </a:prstGeom>
            <a:solidFill>
              <a:srgbClr val="394FE9"/>
            </a:solidFill>
            <a:ln>
              <a:solidFill>
                <a:srgbClr val="394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Typical Inertia Price</a:t>
              </a:r>
            </a:p>
          </p:txBody>
        </p:sp>
        <p:sp>
          <p:nvSpPr>
            <p:cNvPr id="138" name="Rectangle 137">
              <a:extLst>
                <a:ext uri="{FF2B5EF4-FFF2-40B4-BE49-F238E27FC236}">
                  <a16:creationId xmlns:a16="http://schemas.microsoft.com/office/drawing/2014/main" id="{02C58E20-EA61-158A-0FC9-4C1A906D9E1F}"/>
                </a:ext>
              </a:extLst>
            </p:cNvPr>
            <p:cNvSpPr/>
            <p:nvPr/>
          </p:nvSpPr>
          <p:spPr>
            <a:xfrm>
              <a:off x="2918462" y="4210773"/>
              <a:ext cx="1397259" cy="1723302"/>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Data 3">
              <a:extLst>
                <a:ext uri="{FF2B5EF4-FFF2-40B4-BE49-F238E27FC236}">
                  <a16:creationId xmlns:a16="http://schemas.microsoft.com/office/drawing/2014/main" id="{9E1B526A-F41E-7B69-332C-EB349329DC0F}"/>
                </a:ext>
              </a:extLst>
            </p:cNvPr>
            <p:cNvSpPr/>
            <p:nvPr/>
          </p:nvSpPr>
          <p:spPr>
            <a:xfrm>
              <a:off x="2946072" y="5409643"/>
              <a:ext cx="1359144" cy="446673"/>
            </a:xfrm>
            <a:prstGeom prst="flowChartInputOutpu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Typical BOA price</a:t>
              </a:r>
            </a:p>
          </p:txBody>
        </p:sp>
      </p:grpSp>
      <p:grpSp>
        <p:nvGrpSpPr>
          <p:cNvPr id="48" name="Group 47">
            <a:extLst>
              <a:ext uri="{FF2B5EF4-FFF2-40B4-BE49-F238E27FC236}">
                <a16:creationId xmlns:a16="http://schemas.microsoft.com/office/drawing/2014/main" id="{247CA3DC-E8D5-3380-9602-5BE8D65A23A9}"/>
              </a:ext>
            </a:extLst>
          </p:cNvPr>
          <p:cNvGrpSpPr/>
          <p:nvPr/>
        </p:nvGrpSpPr>
        <p:grpSpPr>
          <a:xfrm>
            <a:off x="2731031" y="2574471"/>
            <a:ext cx="3967787" cy="1136487"/>
            <a:chOff x="2731031" y="2574471"/>
            <a:chExt cx="3967787" cy="1136487"/>
          </a:xfrm>
        </p:grpSpPr>
        <p:sp>
          <p:nvSpPr>
            <p:cNvPr id="68" name="Arrow: Right 67">
              <a:extLst>
                <a:ext uri="{FF2B5EF4-FFF2-40B4-BE49-F238E27FC236}">
                  <a16:creationId xmlns:a16="http://schemas.microsoft.com/office/drawing/2014/main" id="{864BB133-BFDB-AE55-7A6D-3D68EA699655}"/>
                </a:ext>
              </a:extLst>
            </p:cNvPr>
            <p:cNvSpPr/>
            <p:nvPr/>
          </p:nvSpPr>
          <p:spPr>
            <a:xfrm rot="19268919">
              <a:off x="2731031" y="3355666"/>
              <a:ext cx="2082190" cy="3552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600D819-D454-9930-BE7A-C928016AB578}"/>
                </a:ext>
              </a:extLst>
            </p:cNvPr>
            <p:cNvSpPr/>
            <p:nvPr/>
          </p:nvSpPr>
          <p:spPr>
            <a:xfrm>
              <a:off x="4638791" y="2574471"/>
              <a:ext cx="2060027" cy="573449"/>
            </a:xfrm>
            <a:prstGeom prst="rect">
              <a:avLst/>
            </a:prstGeom>
            <a:solidFill>
              <a:schemeClr val="accent4">
                <a:lumMod val="50000"/>
                <a:lumOff val="50000"/>
              </a:schemeClr>
            </a:solidFill>
            <a:ln>
              <a:solidFill>
                <a:schemeClr val="accent4">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Meeting mini  </a:t>
              </a:r>
            </a:p>
            <a:p>
              <a:pPr algn="ctr"/>
              <a:r>
                <a:rPr lang="en-GB" sz="1400" b="1"/>
                <a:t>Inertia Requirement</a:t>
              </a:r>
            </a:p>
          </p:txBody>
        </p:sp>
      </p:grpSp>
      <p:grpSp>
        <p:nvGrpSpPr>
          <p:cNvPr id="57" name="Group 56">
            <a:extLst>
              <a:ext uri="{FF2B5EF4-FFF2-40B4-BE49-F238E27FC236}">
                <a16:creationId xmlns:a16="http://schemas.microsoft.com/office/drawing/2014/main" id="{F1008E55-860C-C398-3768-C43DEC07B4A2}"/>
              </a:ext>
            </a:extLst>
          </p:cNvPr>
          <p:cNvGrpSpPr/>
          <p:nvPr/>
        </p:nvGrpSpPr>
        <p:grpSpPr>
          <a:xfrm>
            <a:off x="6904763" y="3639555"/>
            <a:ext cx="1910911" cy="655121"/>
            <a:chOff x="6904763" y="3676879"/>
            <a:chExt cx="1910911" cy="655121"/>
          </a:xfrm>
        </p:grpSpPr>
        <p:sp>
          <p:nvSpPr>
            <p:cNvPr id="75" name="Arrow: Right 74">
              <a:extLst>
                <a:ext uri="{FF2B5EF4-FFF2-40B4-BE49-F238E27FC236}">
                  <a16:creationId xmlns:a16="http://schemas.microsoft.com/office/drawing/2014/main" id="{68C43362-51A6-9321-ABCF-ADA14148F9C5}"/>
                </a:ext>
              </a:extLst>
            </p:cNvPr>
            <p:cNvSpPr/>
            <p:nvPr/>
          </p:nvSpPr>
          <p:spPr>
            <a:xfrm>
              <a:off x="6904763" y="3850702"/>
              <a:ext cx="312155"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4DA2FBA4-DDEB-132A-EB23-E68E674417F4}"/>
                </a:ext>
              </a:extLst>
            </p:cNvPr>
            <p:cNvSpPr/>
            <p:nvPr/>
          </p:nvSpPr>
          <p:spPr>
            <a:xfrm>
              <a:off x="7434638" y="3676879"/>
              <a:ext cx="1381036" cy="655121"/>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DC</a:t>
              </a:r>
            </a:p>
            <a:p>
              <a:pPr algn="ctr"/>
              <a:r>
                <a:rPr lang="en-GB" sz="1400" b="1"/>
                <a:t>MW + £</a:t>
              </a:r>
            </a:p>
          </p:txBody>
        </p:sp>
      </p:grpSp>
      <p:grpSp>
        <p:nvGrpSpPr>
          <p:cNvPr id="67" name="Group 66">
            <a:extLst>
              <a:ext uri="{FF2B5EF4-FFF2-40B4-BE49-F238E27FC236}">
                <a16:creationId xmlns:a16="http://schemas.microsoft.com/office/drawing/2014/main" id="{0708631B-259B-7605-BD4C-F64B380B894D}"/>
              </a:ext>
            </a:extLst>
          </p:cNvPr>
          <p:cNvGrpSpPr/>
          <p:nvPr/>
        </p:nvGrpSpPr>
        <p:grpSpPr>
          <a:xfrm>
            <a:off x="6898835" y="2508054"/>
            <a:ext cx="1916839" cy="696957"/>
            <a:chOff x="6898835" y="2508054"/>
            <a:chExt cx="1916839" cy="696957"/>
          </a:xfrm>
        </p:grpSpPr>
        <p:sp>
          <p:nvSpPr>
            <p:cNvPr id="28" name="Oval 27">
              <a:extLst>
                <a:ext uri="{FF2B5EF4-FFF2-40B4-BE49-F238E27FC236}">
                  <a16:creationId xmlns:a16="http://schemas.microsoft.com/office/drawing/2014/main" id="{83111E4F-AFED-B6CE-B2DA-8F214C4FD1A3}"/>
                </a:ext>
              </a:extLst>
            </p:cNvPr>
            <p:cNvSpPr/>
            <p:nvPr/>
          </p:nvSpPr>
          <p:spPr>
            <a:xfrm>
              <a:off x="7434637" y="2508054"/>
              <a:ext cx="1381037" cy="696957"/>
            </a:xfrm>
            <a:prstGeom prst="ellipse">
              <a:avLst/>
            </a:prstGeom>
            <a:solidFill>
              <a:srgbClr val="394FE9"/>
            </a:solidFill>
            <a:ln>
              <a:solidFill>
                <a:srgbClr val="394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Inertia MW + £</a:t>
              </a:r>
            </a:p>
          </p:txBody>
        </p:sp>
        <p:sp>
          <p:nvSpPr>
            <p:cNvPr id="37" name="Arrow: Right 36">
              <a:extLst>
                <a:ext uri="{FF2B5EF4-FFF2-40B4-BE49-F238E27FC236}">
                  <a16:creationId xmlns:a16="http://schemas.microsoft.com/office/drawing/2014/main" id="{4FF827F7-9BC3-4F6A-FEBF-84FE5CAC0E50}"/>
                </a:ext>
              </a:extLst>
            </p:cNvPr>
            <p:cNvSpPr/>
            <p:nvPr/>
          </p:nvSpPr>
          <p:spPr>
            <a:xfrm>
              <a:off x="6898835" y="2735130"/>
              <a:ext cx="312155"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1" name="Group 70">
            <a:extLst>
              <a:ext uri="{FF2B5EF4-FFF2-40B4-BE49-F238E27FC236}">
                <a16:creationId xmlns:a16="http://schemas.microsoft.com/office/drawing/2014/main" id="{1DA62C7D-FE33-0331-B389-6683ED1F6C17}"/>
              </a:ext>
            </a:extLst>
          </p:cNvPr>
          <p:cNvGrpSpPr/>
          <p:nvPr/>
        </p:nvGrpSpPr>
        <p:grpSpPr>
          <a:xfrm>
            <a:off x="-32187" y="2398467"/>
            <a:ext cx="11880385" cy="4394220"/>
            <a:chOff x="-32187" y="2398467"/>
            <a:chExt cx="11880385" cy="4394220"/>
          </a:xfrm>
        </p:grpSpPr>
        <p:sp>
          <p:nvSpPr>
            <p:cNvPr id="119" name="Rectangle 118">
              <a:extLst>
                <a:ext uri="{FF2B5EF4-FFF2-40B4-BE49-F238E27FC236}">
                  <a16:creationId xmlns:a16="http://schemas.microsoft.com/office/drawing/2014/main" id="{A72B6C0C-0D39-6259-5B21-A6D031F15935}"/>
                </a:ext>
              </a:extLst>
            </p:cNvPr>
            <p:cNvSpPr/>
            <p:nvPr/>
          </p:nvSpPr>
          <p:spPr>
            <a:xfrm>
              <a:off x="2075844" y="2398467"/>
              <a:ext cx="1616682" cy="1713777"/>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0" name="Group 69">
              <a:extLst>
                <a:ext uri="{FF2B5EF4-FFF2-40B4-BE49-F238E27FC236}">
                  <a16:creationId xmlns:a16="http://schemas.microsoft.com/office/drawing/2014/main" id="{19D5864B-F325-AF52-011F-308E70B90FB3}"/>
                </a:ext>
              </a:extLst>
            </p:cNvPr>
            <p:cNvGrpSpPr/>
            <p:nvPr/>
          </p:nvGrpSpPr>
          <p:grpSpPr>
            <a:xfrm>
              <a:off x="-32187" y="2414221"/>
              <a:ext cx="11880385" cy="4378466"/>
              <a:chOff x="-32187" y="2414221"/>
              <a:chExt cx="11880385" cy="4378466"/>
            </a:xfrm>
          </p:grpSpPr>
          <p:sp>
            <p:nvSpPr>
              <p:cNvPr id="47" name="Rectangle 46">
                <a:extLst>
                  <a:ext uri="{FF2B5EF4-FFF2-40B4-BE49-F238E27FC236}">
                    <a16:creationId xmlns:a16="http://schemas.microsoft.com/office/drawing/2014/main" id="{AAA5D1D8-800C-7963-E34B-769B0E7BDF91}"/>
                  </a:ext>
                </a:extLst>
              </p:cNvPr>
              <p:cNvSpPr/>
              <p:nvPr/>
            </p:nvSpPr>
            <p:spPr>
              <a:xfrm>
                <a:off x="9929229" y="3609975"/>
                <a:ext cx="1918969" cy="2944293"/>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B012DB68-39EE-FCEA-DCB6-C57735E66D99}"/>
                  </a:ext>
                </a:extLst>
              </p:cNvPr>
              <p:cNvSpPr/>
              <p:nvPr/>
            </p:nvSpPr>
            <p:spPr>
              <a:xfrm>
                <a:off x="7325851" y="2414221"/>
                <a:ext cx="1631769" cy="4378466"/>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4" name="Group 63">
                <a:extLst>
                  <a:ext uri="{FF2B5EF4-FFF2-40B4-BE49-F238E27FC236}">
                    <a16:creationId xmlns:a16="http://schemas.microsoft.com/office/drawing/2014/main" id="{1B019B48-420B-6C75-428C-2DC7DC6755F9}"/>
                  </a:ext>
                </a:extLst>
              </p:cNvPr>
              <p:cNvGrpSpPr/>
              <p:nvPr/>
            </p:nvGrpSpPr>
            <p:grpSpPr>
              <a:xfrm>
                <a:off x="-32187" y="2486455"/>
                <a:ext cx="11753846" cy="4246355"/>
                <a:chOff x="-32187" y="2486455"/>
                <a:chExt cx="11753846" cy="4246355"/>
              </a:xfrm>
            </p:grpSpPr>
            <p:sp>
              <p:nvSpPr>
                <p:cNvPr id="22" name="Rectangle 21">
                  <a:extLst>
                    <a:ext uri="{FF2B5EF4-FFF2-40B4-BE49-F238E27FC236}">
                      <a16:creationId xmlns:a16="http://schemas.microsoft.com/office/drawing/2014/main" id="{C1C2A4CE-D77E-66C5-ABB7-082FB7012D09}"/>
                    </a:ext>
                  </a:extLst>
                </p:cNvPr>
                <p:cNvSpPr/>
                <p:nvPr/>
              </p:nvSpPr>
              <p:spPr>
                <a:xfrm>
                  <a:off x="4678167" y="5369339"/>
                  <a:ext cx="2060027" cy="573449"/>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Apply BOA control</a:t>
                  </a:r>
                </a:p>
              </p:txBody>
            </p:sp>
            <p:sp>
              <p:nvSpPr>
                <p:cNvPr id="122" name="Flowchart: Data 121">
                  <a:extLst>
                    <a:ext uri="{FF2B5EF4-FFF2-40B4-BE49-F238E27FC236}">
                      <a16:creationId xmlns:a16="http://schemas.microsoft.com/office/drawing/2014/main" id="{C577CD29-51D1-3138-0F08-ECD0987C3CC5}"/>
                    </a:ext>
                  </a:extLst>
                </p:cNvPr>
                <p:cNvSpPr/>
                <p:nvPr/>
              </p:nvSpPr>
              <p:spPr>
                <a:xfrm>
                  <a:off x="2269635" y="2979884"/>
                  <a:ext cx="1336194" cy="402891"/>
                </a:xfrm>
                <a:prstGeom prst="flowChartInputOutpu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BMU + VS Profile</a:t>
                  </a:r>
                </a:p>
              </p:txBody>
            </p:sp>
            <p:sp>
              <p:nvSpPr>
                <p:cNvPr id="123" name="Flowchart: Data 122">
                  <a:extLst>
                    <a:ext uri="{FF2B5EF4-FFF2-40B4-BE49-F238E27FC236}">
                      <a16:creationId xmlns:a16="http://schemas.microsoft.com/office/drawing/2014/main" id="{6AF719F3-64EF-62DB-5CAE-B16007412B35}"/>
                    </a:ext>
                  </a:extLst>
                </p:cNvPr>
                <p:cNvSpPr/>
                <p:nvPr/>
              </p:nvSpPr>
              <p:spPr>
                <a:xfrm>
                  <a:off x="2269635" y="3494832"/>
                  <a:ext cx="1336194" cy="438722"/>
                </a:xfrm>
                <a:prstGeom prst="flowChartInputOutpu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t>Simul-</a:t>
                  </a:r>
                </a:p>
                <a:p>
                  <a:pPr algn="ctr"/>
                  <a:r>
                    <a:rPr lang="en-GB" sz="1000" b="1" err="1"/>
                    <a:t>taneous</a:t>
                  </a:r>
                  <a:r>
                    <a:rPr lang="en-GB" sz="1000" b="1"/>
                    <a:t> profile</a:t>
                  </a:r>
                </a:p>
              </p:txBody>
            </p:sp>
            <p:grpSp>
              <p:nvGrpSpPr>
                <p:cNvPr id="43" name="Group 42">
                  <a:extLst>
                    <a:ext uri="{FF2B5EF4-FFF2-40B4-BE49-F238E27FC236}">
                      <a16:creationId xmlns:a16="http://schemas.microsoft.com/office/drawing/2014/main" id="{D563907C-B9DF-262D-825C-8872C648164E}"/>
                    </a:ext>
                  </a:extLst>
                </p:cNvPr>
                <p:cNvGrpSpPr/>
                <p:nvPr/>
              </p:nvGrpSpPr>
              <p:grpSpPr>
                <a:xfrm>
                  <a:off x="10055769" y="5785288"/>
                  <a:ext cx="1665890" cy="714280"/>
                  <a:chOff x="8783590" y="2289786"/>
                  <a:chExt cx="1665890" cy="714280"/>
                </a:xfrm>
                <a:solidFill>
                  <a:schemeClr val="accent5">
                    <a:lumMod val="50000"/>
                  </a:schemeClr>
                </a:solidFill>
              </p:grpSpPr>
              <p:sp>
                <p:nvSpPr>
                  <p:cNvPr id="44" name="Flowchart: Data 43">
                    <a:extLst>
                      <a:ext uri="{FF2B5EF4-FFF2-40B4-BE49-F238E27FC236}">
                        <a16:creationId xmlns:a16="http://schemas.microsoft.com/office/drawing/2014/main" id="{6E483395-D055-ADE7-4139-873F67244B1D}"/>
                      </a:ext>
                    </a:extLst>
                  </p:cNvPr>
                  <p:cNvSpPr/>
                  <p:nvPr/>
                </p:nvSpPr>
                <p:spPr>
                  <a:xfrm>
                    <a:off x="8783590" y="2289786"/>
                    <a:ext cx="1665890" cy="714280"/>
                  </a:xfrm>
                  <a:prstGeom prst="flowChartInputOutput">
                    <a:avLst/>
                  </a:prstGeom>
                  <a:solidFill>
                    <a:schemeClr val="bg1">
                      <a:lumMod val="65000"/>
                    </a:schemeClr>
                  </a:solidFill>
                  <a:ln>
                    <a:solidFill>
                      <a:schemeClr val="bg1">
                        <a:lumMod val="65000"/>
                      </a:schemeClr>
                    </a:solidFill>
                  </a:ln>
                  <a:scene3d>
                    <a:camera prst="orthographicFront">
                      <a:rot lat="0" lon="108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17A549E4-6FD0-BF42-9361-3A206F393AFB}"/>
                      </a:ext>
                    </a:extLst>
                  </p:cNvPr>
                  <p:cNvSpPr txBox="1"/>
                  <p:nvPr/>
                </p:nvSpPr>
                <p:spPr>
                  <a:xfrm>
                    <a:off x="9141087" y="2377112"/>
                    <a:ext cx="950901" cy="584775"/>
                  </a:xfrm>
                  <a:prstGeom prst="rect">
                    <a:avLst/>
                  </a:prstGeom>
                  <a:noFill/>
                  <a:ln>
                    <a:noFill/>
                  </a:ln>
                </p:spPr>
                <p:txBody>
                  <a:bodyPr wrap="none" rtlCol="0">
                    <a:spAutoFit/>
                  </a:bodyPr>
                  <a:lstStyle/>
                  <a:p>
                    <a:pPr algn="ctr"/>
                    <a:r>
                      <a:rPr lang="en-GB" sz="1600" b="1">
                        <a:solidFill>
                          <a:schemeClr val="bg1"/>
                        </a:solidFill>
                      </a:rPr>
                      <a:t>Overall</a:t>
                    </a:r>
                  </a:p>
                  <a:p>
                    <a:pPr algn="ctr"/>
                    <a:r>
                      <a:rPr lang="en-GB" sz="1600" b="1">
                        <a:solidFill>
                          <a:schemeClr val="bg1"/>
                        </a:solidFill>
                      </a:rPr>
                      <a:t>Risk</a:t>
                    </a:r>
                  </a:p>
                </p:txBody>
              </p:sp>
            </p:grpSp>
            <p:grpSp>
              <p:nvGrpSpPr>
                <p:cNvPr id="63" name="Group 62">
                  <a:extLst>
                    <a:ext uri="{FF2B5EF4-FFF2-40B4-BE49-F238E27FC236}">
                      <a16:creationId xmlns:a16="http://schemas.microsoft.com/office/drawing/2014/main" id="{16CFD03B-5F07-50DD-2B7C-B98A3D787D2E}"/>
                    </a:ext>
                  </a:extLst>
                </p:cNvPr>
                <p:cNvGrpSpPr/>
                <p:nvPr/>
              </p:nvGrpSpPr>
              <p:grpSpPr>
                <a:xfrm>
                  <a:off x="-32187" y="5998225"/>
                  <a:ext cx="3715187" cy="686235"/>
                  <a:chOff x="-32187" y="5998225"/>
                  <a:chExt cx="3715187" cy="686235"/>
                </a:xfrm>
              </p:grpSpPr>
              <p:sp>
                <p:nvSpPr>
                  <p:cNvPr id="151" name="Flowchart: Data 150">
                    <a:extLst>
                      <a:ext uri="{FF2B5EF4-FFF2-40B4-BE49-F238E27FC236}">
                        <a16:creationId xmlns:a16="http://schemas.microsoft.com/office/drawing/2014/main" id="{BCFBA5A4-862B-EDC0-7621-735D7ECB0650}"/>
                      </a:ext>
                    </a:extLst>
                  </p:cNvPr>
                  <p:cNvSpPr/>
                  <p:nvPr/>
                </p:nvSpPr>
                <p:spPr>
                  <a:xfrm>
                    <a:off x="2093304" y="6121175"/>
                    <a:ext cx="1532547" cy="448877"/>
                  </a:xfrm>
                  <a:prstGeom prst="flowChartInputOutpu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a:t>Event Probability</a:t>
                    </a:r>
                  </a:p>
                </p:txBody>
              </p:sp>
              <p:sp>
                <p:nvSpPr>
                  <p:cNvPr id="152" name="TextBox 151">
                    <a:extLst>
                      <a:ext uri="{FF2B5EF4-FFF2-40B4-BE49-F238E27FC236}">
                        <a16:creationId xmlns:a16="http://schemas.microsoft.com/office/drawing/2014/main" id="{C77FC90F-9164-C0A1-6ED5-DD215B9921ED}"/>
                      </a:ext>
                    </a:extLst>
                  </p:cNvPr>
                  <p:cNvSpPr txBox="1"/>
                  <p:nvPr/>
                </p:nvSpPr>
                <p:spPr>
                  <a:xfrm>
                    <a:off x="-32187" y="5998225"/>
                    <a:ext cx="1487908" cy="646331"/>
                  </a:xfrm>
                  <a:prstGeom prst="rect">
                    <a:avLst/>
                  </a:prstGeom>
                  <a:noFill/>
                </p:spPr>
                <p:txBody>
                  <a:bodyPr wrap="none" rtlCol="0">
                    <a:spAutoFit/>
                  </a:bodyPr>
                  <a:lstStyle/>
                  <a:p>
                    <a:pPr algn="ctr"/>
                    <a:r>
                      <a:rPr lang="en-GB" b="1">
                        <a:solidFill>
                          <a:schemeClr val="bg1">
                            <a:lumMod val="65000"/>
                          </a:schemeClr>
                        </a:solidFill>
                      </a:rPr>
                      <a:t>Historical</a:t>
                    </a:r>
                  </a:p>
                  <a:p>
                    <a:pPr algn="ctr"/>
                    <a:r>
                      <a:rPr lang="en-GB" b="1">
                        <a:solidFill>
                          <a:schemeClr val="bg1">
                            <a:lumMod val="65000"/>
                          </a:schemeClr>
                        </a:solidFill>
                      </a:rPr>
                      <a:t>Probability</a:t>
                    </a:r>
                  </a:p>
                </p:txBody>
              </p:sp>
              <p:sp>
                <p:nvSpPr>
                  <p:cNvPr id="150" name="Rectangle 149">
                    <a:extLst>
                      <a:ext uri="{FF2B5EF4-FFF2-40B4-BE49-F238E27FC236}">
                        <a16:creationId xmlns:a16="http://schemas.microsoft.com/office/drawing/2014/main" id="{99C0B063-3069-0FF1-1E30-936705028477}"/>
                      </a:ext>
                    </a:extLst>
                  </p:cNvPr>
                  <p:cNvSpPr/>
                  <p:nvPr/>
                </p:nvSpPr>
                <p:spPr>
                  <a:xfrm>
                    <a:off x="2051231" y="6038129"/>
                    <a:ext cx="1631769" cy="646331"/>
                  </a:xfrm>
                  <a:prstGeom prst="rect">
                    <a:avLst/>
                  </a:prstGeom>
                  <a:noFill/>
                  <a:ln w="28575">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Arrow: Right 15">
                  <a:extLst>
                    <a:ext uri="{FF2B5EF4-FFF2-40B4-BE49-F238E27FC236}">
                      <a16:creationId xmlns:a16="http://schemas.microsoft.com/office/drawing/2014/main" id="{AAAC413D-8AAA-238D-DF1D-85BF9C16B506}"/>
                    </a:ext>
                  </a:extLst>
                </p:cNvPr>
                <p:cNvSpPr/>
                <p:nvPr/>
              </p:nvSpPr>
              <p:spPr>
                <a:xfrm rot="5400000">
                  <a:off x="5571185" y="4068846"/>
                  <a:ext cx="195231" cy="317725"/>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3E44399-5DDF-9E0E-04E9-816D1C432ED3}"/>
                    </a:ext>
                  </a:extLst>
                </p:cNvPr>
                <p:cNvSpPr/>
                <p:nvPr/>
              </p:nvSpPr>
              <p:spPr>
                <a:xfrm>
                  <a:off x="4572914" y="2486455"/>
                  <a:ext cx="2230959" cy="3518336"/>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810C47B8-447A-865A-77AE-AA96CADF0EF1}"/>
                    </a:ext>
                  </a:extLst>
                </p:cNvPr>
                <p:cNvSpPr/>
                <p:nvPr/>
              </p:nvSpPr>
              <p:spPr>
                <a:xfrm rot="5400000">
                  <a:off x="5557533" y="5034119"/>
                  <a:ext cx="248679" cy="317725"/>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D4DEF218-78D4-6822-DE43-A632D2F5D1EE}"/>
                    </a:ext>
                  </a:extLst>
                </p:cNvPr>
                <p:cNvSpPr/>
                <p:nvPr/>
              </p:nvSpPr>
              <p:spPr>
                <a:xfrm>
                  <a:off x="7441884" y="6084197"/>
                  <a:ext cx="1437679" cy="648613"/>
                </a:xfrm>
                <a:prstGeom prst="ellipse">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t>Percentage of time at risk</a:t>
                  </a:r>
                </a:p>
              </p:txBody>
            </p:sp>
            <p:sp>
              <p:nvSpPr>
                <p:cNvPr id="36" name="Oval 35">
                  <a:extLst>
                    <a:ext uri="{FF2B5EF4-FFF2-40B4-BE49-F238E27FC236}">
                      <a16:creationId xmlns:a16="http://schemas.microsoft.com/office/drawing/2014/main" id="{F7B7EE21-F427-71D7-B6AC-4477B7EE81FE}"/>
                    </a:ext>
                  </a:extLst>
                </p:cNvPr>
                <p:cNvSpPr/>
                <p:nvPr/>
              </p:nvSpPr>
              <p:spPr>
                <a:xfrm>
                  <a:off x="7435215" y="5383623"/>
                  <a:ext cx="1381037" cy="640112"/>
                </a:xfrm>
                <a:prstGeom prst="ellipse">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BOA MW + £</a:t>
                  </a:r>
                </a:p>
              </p:txBody>
            </p:sp>
            <p:sp>
              <p:nvSpPr>
                <p:cNvPr id="38" name="Rectangle 37">
                  <a:extLst>
                    <a:ext uri="{FF2B5EF4-FFF2-40B4-BE49-F238E27FC236}">
                      <a16:creationId xmlns:a16="http://schemas.microsoft.com/office/drawing/2014/main" id="{A9A3790C-FD60-345F-8EFD-54B9960E99A1}"/>
                    </a:ext>
                  </a:extLst>
                </p:cNvPr>
                <p:cNvSpPr/>
                <p:nvPr/>
              </p:nvSpPr>
              <p:spPr>
                <a:xfrm>
                  <a:off x="4658379" y="4336738"/>
                  <a:ext cx="2060027" cy="617852"/>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t>Calculate Largest Securable Loss for 48.8, 49.2, 49.5 and 50.5Hz events</a:t>
                  </a:r>
                </a:p>
              </p:txBody>
            </p:sp>
          </p:grpSp>
        </p:grpSp>
      </p:grpSp>
      <p:grpSp>
        <p:nvGrpSpPr>
          <p:cNvPr id="58" name="Group 57">
            <a:extLst>
              <a:ext uri="{FF2B5EF4-FFF2-40B4-BE49-F238E27FC236}">
                <a16:creationId xmlns:a16="http://schemas.microsoft.com/office/drawing/2014/main" id="{5071B98E-B476-0939-03EA-7A0E46C46539}"/>
              </a:ext>
            </a:extLst>
          </p:cNvPr>
          <p:cNvGrpSpPr/>
          <p:nvPr/>
        </p:nvGrpSpPr>
        <p:grpSpPr>
          <a:xfrm>
            <a:off x="4352750" y="4654263"/>
            <a:ext cx="4460840" cy="655121"/>
            <a:chOff x="4352750" y="4654263"/>
            <a:chExt cx="4460840" cy="655121"/>
          </a:xfrm>
        </p:grpSpPr>
        <p:sp>
          <p:nvSpPr>
            <p:cNvPr id="29" name="Oval 28">
              <a:extLst>
                <a:ext uri="{FF2B5EF4-FFF2-40B4-BE49-F238E27FC236}">
                  <a16:creationId xmlns:a16="http://schemas.microsoft.com/office/drawing/2014/main" id="{5EA4ECF6-706A-B3ED-BE10-80EEF1469738}"/>
                </a:ext>
              </a:extLst>
            </p:cNvPr>
            <p:cNvSpPr/>
            <p:nvPr/>
          </p:nvSpPr>
          <p:spPr>
            <a:xfrm>
              <a:off x="7432553" y="4654263"/>
              <a:ext cx="1381037" cy="655121"/>
            </a:xfrm>
            <a:prstGeom prst="ellips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t>Pre-fault response + </a:t>
              </a:r>
              <a:r>
                <a:rPr lang="en-GB" sz="1100" b="1" err="1"/>
                <a:t>sFFR</a:t>
              </a:r>
              <a:r>
                <a:rPr lang="en-GB" sz="1100" b="1"/>
                <a:t> £</a:t>
              </a:r>
            </a:p>
          </p:txBody>
        </p:sp>
        <p:sp>
          <p:nvSpPr>
            <p:cNvPr id="83" name="Arrow: Right 82">
              <a:extLst>
                <a:ext uri="{FF2B5EF4-FFF2-40B4-BE49-F238E27FC236}">
                  <a16:creationId xmlns:a16="http://schemas.microsoft.com/office/drawing/2014/main" id="{34A5FB6A-29DD-683B-6A08-15BBD0B4845A}"/>
                </a:ext>
              </a:extLst>
            </p:cNvPr>
            <p:cNvSpPr/>
            <p:nvPr/>
          </p:nvSpPr>
          <p:spPr>
            <a:xfrm>
              <a:off x="4352750" y="4861238"/>
              <a:ext cx="2865429"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4016E5C7-1220-1AA6-7B63-1A346A219D5F}"/>
              </a:ext>
            </a:extLst>
          </p:cNvPr>
          <p:cNvGrpSpPr/>
          <p:nvPr/>
        </p:nvGrpSpPr>
        <p:grpSpPr>
          <a:xfrm>
            <a:off x="3441456" y="2977483"/>
            <a:ext cx="3270432" cy="1094793"/>
            <a:chOff x="3441456" y="2977483"/>
            <a:chExt cx="3270432" cy="1094793"/>
          </a:xfrm>
        </p:grpSpPr>
        <p:grpSp>
          <p:nvGrpSpPr>
            <p:cNvPr id="66" name="Group 65">
              <a:extLst>
                <a:ext uri="{FF2B5EF4-FFF2-40B4-BE49-F238E27FC236}">
                  <a16:creationId xmlns:a16="http://schemas.microsoft.com/office/drawing/2014/main" id="{2EF08208-2EA8-785B-44BA-07E3686A1445}"/>
                </a:ext>
              </a:extLst>
            </p:cNvPr>
            <p:cNvGrpSpPr/>
            <p:nvPr/>
          </p:nvGrpSpPr>
          <p:grpSpPr>
            <a:xfrm>
              <a:off x="4651861" y="3238524"/>
              <a:ext cx="2060027" cy="833752"/>
              <a:chOff x="4651861" y="3238524"/>
              <a:chExt cx="2060027" cy="833752"/>
            </a:xfrm>
          </p:grpSpPr>
          <p:sp>
            <p:nvSpPr>
              <p:cNvPr id="14" name="Rectangle 13">
                <a:extLst>
                  <a:ext uri="{FF2B5EF4-FFF2-40B4-BE49-F238E27FC236}">
                    <a16:creationId xmlns:a16="http://schemas.microsoft.com/office/drawing/2014/main" id="{60C6C0FB-F29B-45DB-55C5-DC1E25ADBE27}"/>
                  </a:ext>
                </a:extLst>
              </p:cNvPr>
              <p:cNvSpPr/>
              <p:nvPr/>
            </p:nvSpPr>
            <p:spPr>
              <a:xfrm>
                <a:off x="4651861" y="3568175"/>
                <a:ext cx="2060027" cy="504101"/>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t>Calculate </a:t>
                </a:r>
              </a:p>
              <a:p>
                <a:pPr algn="ctr"/>
                <a:r>
                  <a:rPr lang="en-GB" sz="1600" b="1"/>
                  <a:t>DC Requirement</a:t>
                </a:r>
              </a:p>
            </p:txBody>
          </p:sp>
          <p:sp>
            <p:nvSpPr>
              <p:cNvPr id="21" name="Arrow: Right 20">
                <a:extLst>
                  <a:ext uri="{FF2B5EF4-FFF2-40B4-BE49-F238E27FC236}">
                    <a16:creationId xmlns:a16="http://schemas.microsoft.com/office/drawing/2014/main" id="{20B8C1AA-79CD-E1F2-E98C-C3A0347D8D2E}"/>
                  </a:ext>
                </a:extLst>
              </p:cNvPr>
              <p:cNvSpPr/>
              <p:nvPr/>
            </p:nvSpPr>
            <p:spPr>
              <a:xfrm rot="5400000">
                <a:off x="5557533" y="3204001"/>
                <a:ext cx="248679" cy="3177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Arrow: Right 7">
              <a:extLst>
                <a:ext uri="{FF2B5EF4-FFF2-40B4-BE49-F238E27FC236}">
                  <a16:creationId xmlns:a16="http://schemas.microsoft.com/office/drawing/2014/main" id="{82F1C1D6-CD0B-5296-1319-F14625D7FEAF}"/>
                </a:ext>
              </a:extLst>
            </p:cNvPr>
            <p:cNvSpPr/>
            <p:nvPr/>
          </p:nvSpPr>
          <p:spPr>
            <a:xfrm rot="2497268">
              <a:off x="3441456" y="2977483"/>
              <a:ext cx="1364436" cy="3956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2897687090"/>
      </p:ext>
    </p:extLst>
  </p:cSld>
  <p:clrMapOvr>
    <a:masterClrMapping/>
  </p:clrMapOvr>
  <mc:AlternateContent xmlns:mc="http://schemas.openxmlformats.org/markup-compatibility/2006" xmlns:p14="http://schemas.microsoft.com/office/powerpoint/2010/main">
    <mc:Choice Requires="p14">
      <p:transition spd="slow" p14:dur="2000" advTm="103650"/>
    </mc:Choice>
    <mc:Fallback xmlns="">
      <p:transition spd="slow" advTm="1036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LIDO_EVENT_SECTION_UUID" val="1966f32f-c223-4184-91d7-f8774741642d"/>
  <p:tag name="SLIDO_PRESENTATION_ID" val="00000000-0000-0000-0000-000000000000"/>
  <p:tag name="SLIDO_EVENT_UUID" val="55a9db2e-5b00-4d7b-b6d4-df046eb561e0"/>
  <p:tag name="SLIDO_APP_VERSION" val="1.7.0.4528"/>
</p:tagLst>
</file>

<file path=ppt/tags/tag10.xml><?xml version="1.0" encoding="utf-8"?>
<p:tagLst xmlns:a="http://schemas.openxmlformats.org/drawingml/2006/main" xmlns:r="http://schemas.openxmlformats.org/officeDocument/2006/relationships" xmlns:p="http://schemas.openxmlformats.org/presentationml/2006/main">
  <p:tag name="TIMING" val="|17.6|0.9|7.9|12|6|31.3|7.6|10.1|5.8"/>
</p:tagLst>
</file>

<file path=ppt/tags/tag11.xml><?xml version="1.0" encoding="utf-8"?>
<p:tagLst xmlns:a="http://schemas.openxmlformats.org/drawingml/2006/main" xmlns:r="http://schemas.openxmlformats.org/officeDocument/2006/relationships" xmlns:p="http://schemas.openxmlformats.org/presentationml/2006/main">
  <p:tag name="TIMING" val="|6|8.7|32.3|12.8|9.4|9.4|5.3"/>
</p:tagLst>
</file>

<file path=ppt/tags/tag12.xml><?xml version="1.0" encoding="utf-8"?>
<p:tagLst xmlns:a="http://schemas.openxmlformats.org/drawingml/2006/main" xmlns:r="http://schemas.openxmlformats.org/officeDocument/2006/relationships" xmlns:p="http://schemas.openxmlformats.org/presentationml/2006/main">
  <p:tag name="TIMING" val="|13.5|0.3|1.6|18.4|2.9"/>
</p:tagLst>
</file>

<file path=ppt/tags/tag13.xml><?xml version="1.0" encoding="utf-8"?>
<p:tagLst xmlns:a="http://schemas.openxmlformats.org/drawingml/2006/main" xmlns:r="http://schemas.openxmlformats.org/officeDocument/2006/relationships" xmlns:p="http://schemas.openxmlformats.org/presentationml/2006/main">
  <p:tag name="TIMING" val="|5.6|1.4|2.2|3.8|2.7"/>
</p:tagLst>
</file>

<file path=ppt/tags/tag14.xml><?xml version="1.0" encoding="utf-8"?>
<p:tagLst xmlns:a="http://schemas.openxmlformats.org/drawingml/2006/main" xmlns:r="http://schemas.openxmlformats.org/officeDocument/2006/relationships" xmlns:p="http://schemas.openxmlformats.org/presentationml/2006/main">
  <p:tag name="SLIDO_METADATA" val="eyJUaW1lc3RhbXAiOjE3MzIyOTExMjZ9"/>
  <p:tag name="SLIDO_TYPE" val="SlidoJoining"/>
</p:tagLst>
</file>

<file path=ppt/tags/tag15.xml><?xml version="1.0" encoding="utf-8"?>
<p:tagLst xmlns:a="http://schemas.openxmlformats.org/drawingml/2006/main" xmlns:r="http://schemas.openxmlformats.org/officeDocument/2006/relationships" xmlns:p="http://schemas.openxmlformats.org/presentationml/2006/main">
  <p:tag name="SLIDO_ELEMENT" val="logo"/>
</p:tagLst>
</file>

<file path=ppt/tags/tag16.xml><?xml version="1.0" encoding="utf-8"?>
<p:tagLst xmlns:a="http://schemas.openxmlformats.org/drawingml/2006/main" xmlns:r="http://schemas.openxmlformats.org/officeDocument/2006/relationships" xmlns:p="http://schemas.openxmlformats.org/presentationml/2006/main">
  <p:tag name="SLIDO_ELEMENT" val="title"/>
</p:tagLst>
</file>

<file path=ppt/tags/tag17.xml><?xml version="1.0" encoding="utf-8"?>
<p:tagLst xmlns:a="http://schemas.openxmlformats.org/drawingml/2006/main" xmlns:r="http://schemas.openxmlformats.org/officeDocument/2006/relationships" xmlns:p="http://schemas.openxmlformats.org/presentationml/2006/main">
  <p:tag name="SLIDO_ELEMENT" val="footer"/>
</p:tagLst>
</file>

<file path=ppt/tags/tag18.xml><?xml version="1.0" encoding="utf-8"?>
<p:tagLst xmlns:a="http://schemas.openxmlformats.org/drawingml/2006/main" xmlns:r="http://schemas.openxmlformats.org/officeDocument/2006/relationships" xmlns:p="http://schemas.openxmlformats.org/presentationml/2006/main">
  <p:tag name="SLIDO_METADATA" val="eyJUaW1lc3RhbXAiOjE3MzM4NDA4MDl9"/>
  <p:tag name="SLIDO_TYPE" val="SlidoPoll"/>
  <p:tag name="SLIDO_POLL_UUID" val="15f654ee-3197-48b7-94ea-e9e946fb1672"/>
  <p:tag name="SLIDO_TIMELINE" val="W3sicG9sbFF1ZXN0aW9uVXVpZCI6IjVjZTZhOWRlLTVhYjItNGUyOC1iMjBhLTI2NWI3NGNlMDhhOSIsInNob3dSZXN1bHRzIjp0cnVlLCJzaG93Q29ycmVjdEFuc3dlcnMiOmZhbHNlLCJ2b3RpbmdMb2NrZWQiOmZhbHNlfV0="/>
</p:tagLst>
</file>

<file path=ppt/tags/tag19.xml><?xml version="1.0" encoding="utf-8"?>
<p:tagLst xmlns:a="http://schemas.openxmlformats.org/drawingml/2006/main" xmlns:r="http://schemas.openxmlformats.org/officeDocument/2006/relationships" xmlns:p="http://schemas.openxmlformats.org/presentationml/2006/main">
  <p:tag name="SLIDO_ELEMENT" val="logo"/>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zIyOTMwODZ9"/>
  <p:tag name="SLIDO_TYPE" val="SlidoPoll"/>
  <p:tag name="SLIDO_POLL_UUID" val="3d6e07df-42bc-4e74-b5fc-0e5cab2a1996"/>
  <p:tag name="SLIDO_TIMELINE" val="W3sicG9sbFF1ZXN0aW9uVXVpZCI6ImVmNjJiZDQ2LTdkZDUtNDJhOC05MzYxLTA4NWM0ODJmMzFlOSIsInNob3dSZXN1bHRzIjpmYWxzZSwic2hvd0NvcnJlY3RBbnN3ZXJzIjpmYWxzZSwidm90aW5nTG9ja2VkIjpmYWxzZX0seyJwb2xsUXVlc3Rpb25VdWlkIjoiZWY2MmJkNDYtN2RkNS00MmE4LTkzNjEtMDg1YzQ4MmYzMWU5Iiwic2hvd1Jlc3VsdHMiOnRydWUsInNob3dDb3JyZWN0QW5zd2VycyI6ZmFsc2UsInZvdGluZ0xvY2tlZCI6ZmFsc2V9XQ=="/>
</p:tagLst>
</file>

<file path=ppt/tags/tag2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21.xml><?xml version="1.0" encoding="utf-8"?>
<p:tagLst xmlns:a="http://schemas.openxmlformats.org/drawingml/2006/main" xmlns:r="http://schemas.openxmlformats.org/officeDocument/2006/relationships" xmlns:p="http://schemas.openxmlformats.org/presentationml/2006/main">
  <p:tag name="SLIDO_ELEMENT" val="title"/>
</p:tagLst>
</file>

<file path=ppt/tags/tag22.xml><?xml version="1.0" encoding="utf-8"?>
<p:tagLst xmlns:a="http://schemas.openxmlformats.org/drawingml/2006/main" xmlns:r="http://schemas.openxmlformats.org/officeDocument/2006/relationships" xmlns:p="http://schemas.openxmlformats.org/presentationml/2006/main">
  <p:tag name="SLIDO_ELEMENT" val="footer"/>
</p:tagLst>
</file>

<file path=ppt/tags/tag23.xml><?xml version="1.0" encoding="utf-8"?>
<p:tagLst xmlns:a="http://schemas.openxmlformats.org/drawingml/2006/main" xmlns:r="http://schemas.openxmlformats.org/officeDocument/2006/relationships" xmlns:p="http://schemas.openxmlformats.org/presentationml/2006/main">
  <p:tag name="SLIDO_METADATA" val="eyJUaW1lc3RhbXAiOjE3MzM4NDA4Mzd9"/>
  <p:tag name="SLIDO_TYPE" val="SlidoPoll"/>
  <p:tag name="SLIDO_POLL_UUID" val="86c76d9c-bde3-4ece-bd98-585bb72726ec"/>
  <p:tag name="SLIDO_TIMELINE" val="W3sicG9sbFF1ZXN0aW9uVXVpZCI6IjBkODMzMzBiLTNmMmMtNDQ2Yy04YWE1LWE0Y2NlNzVmNTJmYyIsInNob3dSZXN1bHRzIjp0cnVlLCJzaG93Q29ycmVjdEFuc3dlcnMiOmZhbHNlLCJ2b3RpbmdMb2NrZWQiOmZhbHNlfV0="/>
</p:tagLst>
</file>

<file path=ppt/tags/tag24.xml><?xml version="1.0" encoding="utf-8"?>
<p:tagLst xmlns:a="http://schemas.openxmlformats.org/drawingml/2006/main" xmlns:r="http://schemas.openxmlformats.org/officeDocument/2006/relationships" xmlns:p="http://schemas.openxmlformats.org/presentationml/2006/main">
  <p:tag name="SLIDO_ELEMENT" val="logo"/>
</p:tagLst>
</file>

<file path=ppt/tags/tag2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26.xml><?xml version="1.0" encoding="utf-8"?>
<p:tagLst xmlns:a="http://schemas.openxmlformats.org/drawingml/2006/main" xmlns:r="http://schemas.openxmlformats.org/officeDocument/2006/relationships" xmlns:p="http://schemas.openxmlformats.org/presentationml/2006/main">
  <p:tag name="SLIDO_ELEMENT" val="title"/>
</p:tagLst>
</file>

<file path=ppt/tags/tag27.xml><?xml version="1.0" encoding="utf-8"?>
<p:tagLst xmlns:a="http://schemas.openxmlformats.org/drawingml/2006/main" xmlns:r="http://schemas.openxmlformats.org/officeDocument/2006/relationships" xmlns:p="http://schemas.openxmlformats.org/presentationml/2006/main">
  <p:tag name="SLIDO_ELEMENT" val="footer"/>
</p:tagLst>
</file>

<file path=ppt/tags/tag28.xml><?xml version="1.0" encoding="utf-8"?>
<p:tagLst xmlns:a="http://schemas.openxmlformats.org/drawingml/2006/main" xmlns:r="http://schemas.openxmlformats.org/officeDocument/2006/relationships" xmlns:p="http://schemas.openxmlformats.org/presentationml/2006/main">
  <p:tag name="SLIDO_METADATA" val="eyJUaW1lc3RhbXAiOjE3MzM4NDA4NTJ9"/>
  <p:tag name="SLIDO_TYPE" val="SlidoPoll"/>
  <p:tag name="SLIDO_POLL_UUID" val="e2b9462e-96aa-4990-a2bf-a0b9e57de8f5"/>
  <p:tag name="SLIDO_TIMELINE" val="W3sicG9sbFF1ZXN0aW9uVXVpZCI6ImFmMzFhMjU0LWZkZTEtNGFhNC04OGQ0LWYzOTAyOWIwNjAzNyIsInNob3dSZXN1bHRzIjp0cnVlLCJzaG93Q29ycmVjdEFuc3dlcnMiOmZhbHNlLCJ2b3RpbmdMb2NrZWQiOmZhbHNlfV0="/>
</p:tagLst>
</file>

<file path=ppt/tags/tag29.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3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31.xml><?xml version="1.0" encoding="utf-8"?>
<p:tagLst xmlns:a="http://schemas.openxmlformats.org/drawingml/2006/main" xmlns:r="http://schemas.openxmlformats.org/officeDocument/2006/relationships" xmlns:p="http://schemas.openxmlformats.org/presentationml/2006/main">
  <p:tag name="SLIDO_ELEMENT" val="title"/>
</p:tagLst>
</file>

<file path=ppt/tags/tag32.xml><?xml version="1.0" encoding="utf-8"?>
<p:tagLst xmlns:a="http://schemas.openxmlformats.org/drawingml/2006/main" xmlns:r="http://schemas.openxmlformats.org/officeDocument/2006/relationships" xmlns:p="http://schemas.openxmlformats.org/presentationml/2006/main">
  <p:tag name="SLIDO_ELEMENT" val="footer"/>
</p:tagLst>
</file>

<file path=ppt/tags/tag33.xml><?xml version="1.0" encoding="utf-8"?>
<p:tagLst xmlns:a="http://schemas.openxmlformats.org/drawingml/2006/main" xmlns:r="http://schemas.openxmlformats.org/officeDocument/2006/relationships" xmlns:p="http://schemas.openxmlformats.org/presentationml/2006/main">
  <p:tag name="SLIDO_ELEMENT" val="logo"/>
</p:tagLst>
</file>

<file path=ppt/tags/tag3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Rating"/>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ags/tag8.xml><?xml version="1.0" encoding="utf-8"?>
<p:tagLst xmlns:a="http://schemas.openxmlformats.org/drawingml/2006/main" xmlns:r="http://schemas.openxmlformats.org/officeDocument/2006/relationships" xmlns:p="http://schemas.openxmlformats.org/presentationml/2006/main">
  <p:tag name="SLIDO_ELEMENT" val="title"/>
</p:tagLst>
</file>

<file path=ppt/tags/tag9.xml><?xml version="1.0" encoding="utf-8"?>
<p:tagLst xmlns:a="http://schemas.openxmlformats.org/drawingml/2006/main" xmlns:r="http://schemas.openxmlformats.org/officeDocument/2006/relationships" xmlns:p="http://schemas.openxmlformats.org/presentationml/2006/main">
  <p:tag name="TIMING" val="|35.1|26.5|35.6|39.4|17.8|86.4|47"/>
</p:tagLst>
</file>

<file path=ppt/theme/theme1.xml><?xml version="1.0" encoding="utf-8"?>
<a:theme xmlns:a="http://schemas.openxmlformats.org/drawingml/2006/main" name="Office Theme">
  <a:themeElements>
    <a:clrScheme name="NESO II">
      <a:dk1>
        <a:sysClr val="windowText" lastClr="000000"/>
      </a:dk1>
      <a:lt1>
        <a:sysClr val="window" lastClr="FFFFFF"/>
      </a:lt1>
      <a:dk2>
        <a:srgbClr val="3F0731"/>
      </a:dk2>
      <a:lt2>
        <a:srgbClr val="070E40"/>
      </a:lt2>
      <a:accent1>
        <a:srgbClr val="3F0731"/>
      </a:accent1>
      <a:accent2>
        <a:srgbClr val="7A3864"/>
      </a:accent2>
      <a:accent3>
        <a:srgbClr val="FF00FF"/>
      </a:accent3>
      <a:accent4>
        <a:srgbClr val="070E40"/>
      </a:accent4>
      <a:accent5>
        <a:srgbClr val="385B16"/>
      </a:accent5>
      <a:accent6>
        <a:srgbClr val="B0322B"/>
      </a:accent6>
      <a:hlink>
        <a:srgbClr val="2CB9FF"/>
      </a:hlink>
      <a:folHlink>
        <a:srgbClr val="3F87AA"/>
      </a:folHlink>
    </a:clrScheme>
    <a:fontScheme name="Custom 1">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blic NESO PowerPoint Template Oct 24_Poppins" id="{03A0603D-9AE9-4B22-9AF5-404F16166D21}" vid="{1927E44A-335D-4A68-9E3B-EAACB23639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86D9B62BB4C944AD60E77E70BAB995" ma:contentTypeVersion="17" ma:contentTypeDescription="Create a new document." ma:contentTypeScope="" ma:versionID="ec82ae1fb281a7194dd5c2669d9f4989">
  <xsd:schema xmlns:xsd="http://www.w3.org/2001/XMLSchema" xmlns:xs="http://www.w3.org/2001/XMLSchema" xmlns:p="http://schemas.microsoft.com/office/2006/metadata/properties" xmlns:ns2="d7b65f9a-36dc-4c7d-b451-a93344a38ea6" xmlns:ns3="c264f6e6-4df8-41fd-97fc-3067e71af27b" xmlns:ns4="cadce026-d35b-4a62-a2ee-1436bb44fb55" targetNamespace="http://schemas.microsoft.com/office/2006/metadata/properties" ma:root="true" ma:fieldsID="5371f73aba2c9a97c676bc881f74d1ad" ns2:_="" ns3:_="" ns4:_="">
    <xsd:import namespace="d7b65f9a-36dc-4c7d-b451-a93344a38ea6"/>
    <xsd:import namespace="c264f6e6-4df8-41fd-97fc-3067e71af27b"/>
    <xsd:import namespace="cadce026-d35b-4a62-a2ee-1436bb44fb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element ref="ns2:MediaServiceObjectDetectorVersions" minOccurs="0"/>
                <xsd:element ref="ns2:MediaServiceSearchPropertie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65f9a-36dc-4c7d-b451-a93344a38e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571c05a-9bf0-4b0b-ad97-e13aed49ba3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64f6e6-4df8-41fd-97fc-3067e71af27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dce026-d35b-4a62-a2ee-1436bb44fb55"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268d681e-2240-4013-8db5-e06f77a7d61f}" ma:internalName="TaxCatchAll" ma:showField="CatchAllData" ma:web="c264f6e6-4df8-41fd-97fc-3067e71af2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adce026-d35b-4a62-a2ee-1436bb44fb55" xsi:nil="true"/>
    <lcf76f155ced4ddcb4097134ff3c332f xmlns="d7b65f9a-36dc-4c7d-b451-a93344a38ea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B0A1C7-B1ED-4974-826C-AE5F056418A7}">
  <ds:schemaRefs>
    <ds:schemaRef ds:uri="c264f6e6-4df8-41fd-97fc-3067e71af27b"/>
    <ds:schemaRef ds:uri="cadce026-d35b-4a62-a2ee-1436bb44fb55"/>
    <ds:schemaRef ds:uri="d7b65f9a-36dc-4c7d-b451-a93344a38e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38DAACB-6079-4222-BA99-947C98D03F94}">
  <ds:schemaRefs>
    <ds:schemaRef ds:uri="c264f6e6-4df8-41fd-97fc-3067e71af27b"/>
    <ds:schemaRef ds:uri="cadce026-d35b-4a62-a2ee-1436bb44fb55"/>
    <ds:schemaRef ds:uri="d7b65f9a-36dc-4c7d-b451-a93344a38ea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777EF45-4AFB-42DD-9458-E0118D6C59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Public NESO PowerPoint Template Oct 24_Poppins</Template>
  <Application>Microsoft Office PowerPoint</Application>
  <PresentationFormat>Widescreen</PresentationFormat>
  <Slides>40</Slides>
  <Notes>34</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Frequency Risk and  Control Report (FRCR) 2025  Webinar – 2: Model and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Qi Zhong (NESO)</dc:creator>
  <cp:revision>3</cp:revision>
  <dcterms:created xsi:type="dcterms:W3CDTF">2024-11-18T10:46:54Z</dcterms:created>
  <dcterms:modified xsi:type="dcterms:W3CDTF">2024-12-10T16:46:31Z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0x010100D586D9B62BB4C944AD60E77E70BAB995</vt:lpwstr>
  </property>
  <property fmtid="{D5CDD505-2E9C-101B-9397-08002B2CF9AE}" pid="3" name="MediaServiceImageTags">
    <vt:lpwstr/>
  </property>
  <property fmtid="{D5CDD505-2E9C-101B-9397-08002B2CF9AE}" pid="4" name="SlidoAppVersion">
    <vt:lpwstr>1.7.0.4528</vt:lpwstr>
  </property>
</Properties>
</file>