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2" r:id="rId5"/>
  </p:sldMasterIdLst>
  <p:notesMasterIdLst>
    <p:notesMasterId r:id="rId22"/>
  </p:notesMasterIdLst>
  <p:sldIdLst>
    <p:sldId id="5356" r:id="rId6"/>
    <p:sldId id="278" r:id="rId7"/>
    <p:sldId id="2147138739" r:id="rId8"/>
    <p:sldId id="2147378147" r:id="rId9"/>
    <p:sldId id="2147378152" r:id="rId10"/>
    <p:sldId id="5371" r:id="rId11"/>
    <p:sldId id="2147378151" r:id="rId12"/>
    <p:sldId id="2147378148" r:id="rId13"/>
    <p:sldId id="5709" r:id="rId14"/>
    <p:sldId id="5641" r:id="rId15"/>
    <p:sldId id="2147138742" r:id="rId16"/>
    <p:sldId id="2147378150" r:id="rId17"/>
    <p:sldId id="2147138741" r:id="rId18"/>
    <p:sldId id="2147378153" r:id="rId19"/>
    <p:sldId id="264" r:id="rId20"/>
    <p:sldId id="32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C2D54A-1E90-4D29-92F9-F1F4DD5042CF}" name="Anthony Shrimpton (ESO)" initials="AS(" userId="S::Anthony.Shrimpton@uk.nationalgrid.com::7496770e-2b3d-49e9-b9b5-bebe0b42313b" providerId="AD"/>
  <p188:author id="{C32951A7-262B-8E96-4E39-4EC91AAEE525}" name="Wells(ESO), Stuart" initials="WS" userId="S::stuart.wells@uk.nationalgrid.com::fc10fddc-c577-4a1d-99df-48ca3b8251a7" providerId="AD"/>
  <p188:author id="{57121CAA-EA4A-E50D-82CD-527F191E00EE}" name="Richard Griffiths (ESO)" initials="R(" userId="S::richard.griffiths@uk.nationalgrid.com::6fee6238-1b46-43ff-b154-7a843bf17c28" providerId="AD"/>
  <p188:author id="{E848A9C6-9468-1A2F-96FC-C415A61D5FE3}" name="Read, Laura" initials="RL" userId="S::Laura.Read@uk.nationalgrid.com::4ebf2f42-66f5-42f8-a0ee-d9e501236b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usseva, Ksenia" initials="GK" lastIdx="1" clrIdx="6">
    <p:extLst>
      <p:ext uri="{19B8F6BF-5375-455C-9EA6-DF929625EA0E}">
        <p15:presenceInfo xmlns:p15="http://schemas.microsoft.com/office/powerpoint/2012/main" userId="S::ksenia.gusseva@uk.nationalgrid.com::942b6399-e03f-4d2c-a5b8-2828bd3f3786" providerId="AD"/>
      </p:ext>
    </p:extLst>
  </p:cmAuthor>
  <p:cmAuthor id="1" name="Mahmoud(ESO), Amira" initials="MA" lastIdx="16" clrIdx="0">
    <p:extLst>
      <p:ext uri="{19B8F6BF-5375-455C-9EA6-DF929625EA0E}">
        <p15:presenceInfo xmlns:p15="http://schemas.microsoft.com/office/powerpoint/2012/main" userId="S::amira.mahmoud@uk.nationalgrid.com::a3329964-35ad-4e73-924e-977af2f668b3" providerId="AD"/>
      </p:ext>
    </p:extLst>
  </p:cmAuthor>
  <p:cmAuthor id="8" name="McLanaghan2 (ESO), Stacey" initials="M(S" lastIdx="9" clrIdx="7">
    <p:extLst>
      <p:ext uri="{19B8F6BF-5375-455C-9EA6-DF929625EA0E}">
        <p15:presenceInfo xmlns:p15="http://schemas.microsoft.com/office/powerpoint/2012/main" userId="S::Stacey.McLanaghan2@uk.nationalgrid.com::0fe3bd6b-69ad-40df-bcc6-bb84995fef09" providerId="AD"/>
      </p:ext>
    </p:extLst>
  </p:cmAuthor>
  <p:cmAuthor id="2" name="Holleron (ESO), Anna" initials="H(A" lastIdx="14" clrIdx="1">
    <p:extLst>
      <p:ext uri="{19B8F6BF-5375-455C-9EA6-DF929625EA0E}">
        <p15:presenceInfo xmlns:p15="http://schemas.microsoft.com/office/powerpoint/2012/main" userId="S::anna.m.holleron@uk.nationalgrid.com::dbd4fd86-7ebe-45dc-9db2-fe9f982994a6" providerId="AD"/>
      </p:ext>
    </p:extLst>
  </p:cmAuthor>
  <p:cmAuthor id="3" name="Hamilton (ESO), Nuala" initials="H(N" lastIdx="19" clrIdx="2">
    <p:extLst>
      <p:ext uri="{19B8F6BF-5375-455C-9EA6-DF929625EA0E}">
        <p15:presenceInfo xmlns:p15="http://schemas.microsoft.com/office/powerpoint/2012/main" userId="S::nuala.hamilton@uk.nationalgrid.com::77f63033-95a4-4334-8056-72c65ea47dae" providerId="AD"/>
      </p:ext>
    </p:extLst>
  </p:cmAuthor>
  <p:cmAuthor id="4" name="Mcwan, Kelvin" initials="MK" lastIdx="19" clrIdx="3">
    <p:extLst>
      <p:ext uri="{19B8F6BF-5375-455C-9EA6-DF929625EA0E}">
        <p15:presenceInfo xmlns:p15="http://schemas.microsoft.com/office/powerpoint/2012/main" userId="S::kelvin.mcwan@uk.nationalgrid.com::40cc4728-b90c-4aa9-a001-454381db01ff" providerId="AD"/>
      </p:ext>
    </p:extLst>
  </p:cmAuthor>
  <p:cmAuthor id="5" name="Beddow(ESO), Alice" initials="" lastIdx="0" clrIdx="4"/>
  <p:cmAuthor id="6" name="Beddow(ESO), Alice" initials="BA" lastIdx="12" clrIdx="5">
    <p:extLst>
      <p:ext uri="{19B8F6BF-5375-455C-9EA6-DF929625EA0E}">
        <p15:presenceInfo xmlns:p15="http://schemas.microsoft.com/office/powerpoint/2012/main" userId="S::alice.beddow@uk.nationalgrid.com::a9eccea1-9602-4c09-981c-b368c83f8d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B9BD5"/>
    <a:srgbClr val="3FE19B"/>
    <a:srgbClr val="FFC000"/>
    <a:srgbClr val="67EF21"/>
    <a:srgbClr val="FFBF22"/>
    <a:srgbClr val="F7F7F7"/>
    <a:srgbClr val="FFFFFF"/>
    <a:srgbClr val="EDECEB"/>
    <a:srgbClr val="FFCE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581C77-92F4-46FA-BA55-6F1C3BC6CDB5}" v="1" dt="2024-05-01T07:58:58.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9CB91-955F-4A85-A007-FC4B86432DF8}"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D5525-8836-49ED-AA65-1ADAE03A85E4}" type="slidenum">
              <a:rPr lang="en-GB" smtClean="0"/>
              <a:t>‹#›</a:t>
            </a:fld>
            <a:endParaRPr lang="en-GB"/>
          </a:p>
        </p:txBody>
      </p:sp>
    </p:spTree>
    <p:extLst>
      <p:ext uri="{BB962C8B-B14F-4D97-AF65-F5344CB8AC3E}">
        <p14:creationId xmlns:p14="http://schemas.microsoft.com/office/powerpoint/2010/main" val="45885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6021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4936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3883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B74334-5195-1F4B-B190-5A416FFA4340}" type="slidenum">
              <a:rPr lang="en-US" smtClean="0"/>
              <a:t>15</a:t>
            </a:fld>
            <a:endParaRPr lang="en-US"/>
          </a:p>
        </p:txBody>
      </p:sp>
    </p:spTree>
    <p:extLst>
      <p:ext uri="{BB962C8B-B14F-4D97-AF65-F5344CB8AC3E}">
        <p14:creationId xmlns:p14="http://schemas.microsoft.com/office/powerpoint/2010/main" val="23129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8" y="2034235"/>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95" indent="0">
              <a:buNone/>
              <a:defRPr/>
            </a:lvl2pPr>
          </a:lstStyle>
          <a:p>
            <a:pPr lvl="0"/>
            <a:r>
              <a:rPr lang="en-GB"/>
              <a:t>Click to edit Master text styles</a:t>
            </a:r>
          </a:p>
        </p:txBody>
      </p:sp>
      <p:sp>
        <p:nvSpPr>
          <p:cNvPr id="15" name="Graphic 10">
            <a:extLst>
              <a:ext uri="{FF2B5EF4-FFF2-40B4-BE49-F238E27FC236}">
                <a16:creationId xmlns:a16="http://schemas.microsoft.com/office/drawing/2014/main" id="{E9B49DA9-7E33-BE46-A4AB-CEFCAA561D83}"/>
              </a:ext>
            </a:extLst>
          </p:cNvPr>
          <p:cNvSpPr/>
          <p:nvPr userDrawn="1"/>
        </p:nvSpPr>
        <p:spPr>
          <a:xfrm>
            <a:off x="-18959" y="5412222"/>
            <a:ext cx="12254028"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1800"/>
          </a:p>
        </p:txBody>
      </p:sp>
      <p:sp>
        <p:nvSpPr>
          <p:cNvPr id="16" name="Graphic 8">
            <a:extLst>
              <a:ext uri="{FF2B5EF4-FFF2-40B4-BE49-F238E27FC236}">
                <a16:creationId xmlns:a16="http://schemas.microsoft.com/office/drawing/2014/main" id="{B43D1F1A-0FC4-F141-BB54-98D023634746}"/>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7" name="Picture 16">
            <a:extLst>
              <a:ext uri="{FF2B5EF4-FFF2-40B4-BE49-F238E27FC236}">
                <a16:creationId xmlns:a16="http://schemas.microsoft.com/office/drawing/2014/main" id="{B50F6B89-EB35-7342-B99E-2CEC1FF6DC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Tree>
    <p:extLst>
      <p:ext uri="{BB962C8B-B14F-4D97-AF65-F5344CB8AC3E}">
        <p14:creationId xmlns:p14="http://schemas.microsoft.com/office/powerpoint/2010/main" val="41659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191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1"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3" name="Graphic 8">
            <a:extLst>
              <a:ext uri="{FF2B5EF4-FFF2-40B4-BE49-F238E27FC236}">
                <a16:creationId xmlns:a16="http://schemas.microsoft.com/office/drawing/2014/main" id="{1A4D6603-6ABC-E0CA-30E0-22A2F1620014}"/>
              </a:ext>
            </a:extLst>
          </p:cNvPr>
          <p:cNvSpPr/>
          <p:nvPr userDrawn="1"/>
        </p:nvSpPr>
        <p:spPr>
          <a:xfrm>
            <a:off x="-22767" y="6232997"/>
            <a:ext cx="12269308" cy="663179"/>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21494 w 12263370"/>
              <a:gd name="connsiteY18" fmla="*/ 654035 h 659972"/>
              <a:gd name="connsiteX19" fmla="*/ 12263370 w 12263370"/>
              <a:gd name="connsiteY19" fmla="*/ 659972 h 659972"/>
              <a:gd name="connsiteX20" fmla="*/ 12248288 w 12263370"/>
              <a:gd name="connsiteY20" fmla="*/ 0 h 659972"/>
              <a:gd name="connsiteX0" fmla="*/ 12254226 w 12269308"/>
              <a:gd name="connsiteY0" fmla="*/ 0 h 663179"/>
              <a:gd name="connsiteX1" fmla="*/ 11479060 w 12269308"/>
              <a:gd name="connsiteY1" fmla="*/ 0 h 663179"/>
              <a:gd name="connsiteX2" fmla="*/ 11440970 w 12269308"/>
              <a:gd name="connsiteY2" fmla="*/ 2097 h 663179"/>
              <a:gd name="connsiteX3" fmla="*/ 11403864 w 12269308"/>
              <a:gd name="connsiteY3" fmla="*/ 8549 h 663179"/>
              <a:gd name="connsiteX4" fmla="*/ 11367579 w 12269308"/>
              <a:gd name="connsiteY4" fmla="*/ 18873 h 663179"/>
              <a:gd name="connsiteX5" fmla="*/ 11332936 w 12269308"/>
              <a:gd name="connsiteY5" fmla="*/ 33229 h 663179"/>
              <a:gd name="connsiteX6" fmla="*/ 11300099 w 12269308"/>
              <a:gd name="connsiteY6" fmla="*/ 51456 h 663179"/>
              <a:gd name="connsiteX7" fmla="*/ 11269233 w 12269308"/>
              <a:gd name="connsiteY7" fmla="*/ 73232 h 663179"/>
              <a:gd name="connsiteX8" fmla="*/ 11240829 w 12269308"/>
              <a:gd name="connsiteY8" fmla="*/ 98557 h 663179"/>
              <a:gd name="connsiteX9" fmla="*/ 11035434 w 12269308"/>
              <a:gd name="connsiteY9" fmla="*/ 306639 h 663179"/>
              <a:gd name="connsiteX10" fmla="*/ 11007030 w 12269308"/>
              <a:gd name="connsiteY10" fmla="*/ 331964 h 663179"/>
              <a:gd name="connsiteX11" fmla="*/ 10976163 w 12269308"/>
              <a:gd name="connsiteY11" fmla="*/ 353740 h 663179"/>
              <a:gd name="connsiteX12" fmla="*/ 10943326 w 12269308"/>
              <a:gd name="connsiteY12" fmla="*/ 371806 h 663179"/>
              <a:gd name="connsiteX13" fmla="*/ 10908684 w 12269308"/>
              <a:gd name="connsiteY13" fmla="*/ 386162 h 663179"/>
              <a:gd name="connsiteX14" fmla="*/ 10872563 w 12269308"/>
              <a:gd name="connsiteY14" fmla="*/ 396646 h 663179"/>
              <a:gd name="connsiteX15" fmla="*/ 10835294 w 12269308"/>
              <a:gd name="connsiteY15" fmla="*/ 402937 h 663179"/>
              <a:gd name="connsiteX16" fmla="*/ 10797203 w 12269308"/>
              <a:gd name="connsiteY16" fmla="*/ 405034 h 663179"/>
              <a:gd name="connsiteX17" fmla="*/ 5938 w 12269308"/>
              <a:gd name="connsiteY17" fmla="*/ 401828 h 663179"/>
              <a:gd name="connsiteX18" fmla="*/ 0 w 12269308"/>
              <a:gd name="connsiteY18" fmla="*/ 663179 h 663179"/>
              <a:gd name="connsiteX19" fmla="*/ 12269308 w 12269308"/>
              <a:gd name="connsiteY19" fmla="*/ 659972 h 663179"/>
              <a:gd name="connsiteX20" fmla="*/ 12254226 w 12269308"/>
              <a:gd name="connsiteY20" fmla="*/ 0 h 6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9308" h="663179">
                <a:moveTo>
                  <a:pt x="12254226" y="0"/>
                </a:moveTo>
                <a:lnTo>
                  <a:pt x="11479060" y="0"/>
                </a:lnTo>
                <a:lnTo>
                  <a:pt x="11440970" y="2097"/>
                </a:lnTo>
                <a:lnTo>
                  <a:pt x="11403864" y="8549"/>
                </a:lnTo>
                <a:lnTo>
                  <a:pt x="11367579" y="18873"/>
                </a:lnTo>
                <a:lnTo>
                  <a:pt x="11332936" y="33229"/>
                </a:lnTo>
                <a:lnTo>
                  <a:pt x="11300099" y="51456"/>
                </a:lnTo>
                <a:lnTo>
                  <a:pt x="11269233" y="73232"/>
                </a:lnTo>
                <a:lnTo>
                  <a:pt x="11240829" y="98557"/>
                </a:lnTo>
                <a:lnTo>
                  <a:pt x="11035434" y="306639"/>
                </a:lnTo>
                <a:lnTo>
                  <a:pt x="11007030" y="331964"/>
                </a:lnTo>
                <a:lnTo>
                  <a:pt x="10976163" y="353740"/>
                </a:lnTo>
                <a:lnTo>
                  <a:pt x="10943326" y="371806"/>
                </a:lnTo>
                <a:lnTo>
                  <a:pt x="10908684" y="386162"/>
                </a:lnTo>
                <a:lnTo>
                  <a:pt x="10872563" y="396646"/>
                </a:lnTo>
                <a:lnTo>
                  <a:pt x="10835294" y="402937"/>
                </a:lnTo>
                <a:lnTo>
                  <a:pt x="10797203" y="405034"/>
                </a:lnTo>
                <a:lnTo>
                  <a:pt x="5938" y="401828"/>
                </a:lnTo>
                <a:lnTo>
                  <a:pt x="0" y="663179"/>
                </a:lnTo>
                <a:lnTo>
                  <a:pt x="12269308" y="659972"/>
                </a:lnTo>
                <a:cubicBezTo>
                  <a:pt x="12267329" y="453836"/>
                  <a:pt x="12265349" y="32400"/>
                  <a:pt x="12254226" y="0"/>
                </a:cubicBezTo>
                <a:close/>
              </a:path>
            </a:pathLst>
          </a:custGeom>
          <a:solidFill>
            <a:srgbClr val="FFFFFF"/>
          </a:solidFill>
          <a:ln w="16417" cap="flat">
            <a:noFill/>
            <a:prstDash val="solid"/>
            <a:miter/>
          </a:ln>
        </p:spPr>
        <p:txBody>
          <a:bodyPr rtlCol="0" anchor="ctr"/>
          <a:lstStyle/>
          <a:p>
            <a:endParaRPr lang="en-GB"/>
          </a:p>
        </p:txBody>
      </p:sp>
      <p:pic>
        <p:nvPicPr>
          <p:cNvPr id="8" name="Picture 7">
            <a:extLst>
              <a:ext uri="{FF2B5EF4-FFF2-40B4-BE49-F238E27FC236}">
                <a16:creationId xmlns:a16="http://schemas.microsoft.com/office/drawing/2014/main" id="{CA3C746D-C534-44F1-E5D7-40592D44C1A9}"/>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4259403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 Slide - Grey NAV">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8" name="Picture 7">
            <a:extLst>
              <a:ext uri="{FF2B5EF4-FFF2-40B4-BE49-F238E27FC236}">
                <a16:creationId xmlns:a16="http://schemas.microsoft.com/office/drawing/2014/main" id="{525E46D0-6028-534C-A583-2DB0A43613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9155" y="604345"/>
            <a:ext cx="11059902" cy="373505"/>
          </a:xfrm>
          <a:prstGeom prst="rect">
            <a:avLst/>
          </a:prstGeom>
        </p:spPr>
      </p:pic>
      <p:pic>
        <p:nvPicPr>
          <p:cNvPr id="9" name="Picture 8">
            <a:extLst>
              <a:ext uri="{FF2B5EF4-FFF2-40B4-BE49-F238E27FC236}">
                <a16:creationId xmlns:a16="http://schemas.microsoft.com/office/drawing/2014/main" id="{CFB9266B-5100-FC4A-A762-69C9D2BA18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589157" y="5880154"/>
            <a:ext cx="11059902" cy="373505"/>
          </a:xfrm>
          <a:prstGeom prst="rect">
            <a:avLst/>
          </a:prstGeom>
        </p:spPr>
      </p:pic>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3"/>
          <a:stretch>
            <a:fillRect/>
          </a:stretch>
        </p:blipFill>
        <p:spPr>
          <a:xfrm>
            <a:off x="767490" y="6433824"/>
            <a:ext cx="237067" cy="237067"/>
          </a:xfrm>
          <a:prstGeom prst="rect">
            <a:avLst/>
          </a:prstGeom>
        </p:spPr>
      </p:pic>
      <p:pic>
        <p:nvPicPr>
          <p:cNvPr id="14" name="Picture 13">
            <a:hlinkClick r:id="" action="ppaction://hlinkshowjump?jump=nextslide"/>
            <a:extLst>
              <a:ext uri="{FF2B5EF4-FFF2-40B4-BE49-F238E27FC236}">
                <a16:creationId xmlns:a16="http://schemas.microsoft.com/office/drawing/2014/main" id="{238C091D-9EF5-D544-A552-A923FC8B2AA5}"/>
              </a:ext>
            </a:extLst>
          </p:cNvPr>
          <p:cNvPicPr>
            <a:picLocks noChangeAspect="1"/>
          </p:cNvPicPr>
          <p:nvPr userDrawn="1"/>
        </p:nvPicPr>
        <p:blipFill>
          <a:blip r:embed="rId4"/>
          <a:stretch>
            <a:fillRect/>
          </a:stretch>
        </p:blipFill>
        <p:spPr>
          <a:xfrm>
            <a:off x="1060002" y="6433824"/>
            <a:ext cx="1354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5"/>
          <a:stretch>
            <a:fillRect/>
          </a:stretch>
        </p:blipFill>
        <p:spPr>
          <a:xfrm>
            <a:off x="582908" y="6433824"/>
            <a:ext cx="135467" cy="237067"/>
          </a:xfrm>
          <a:prstGeom prst="rect">
            <a:avLst/>
          </a:prstGeom>
        </p:spPr>
      </p:pic>
    </p:spTree>
    <p:extLst>
      <p:ext uri="{BB962C8B-B14F-4D97-AF65-F5344CB8AC3E}">
        <p14:creationId xmlns:p14="http://schemas.microsoft.com/office/powerpoint/2010/main" val="206923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Slide - Orange NAV - No lin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0" name="Picture 9">
            <a:hlinkClick r:id="" action="ppaction://hlinkshowjump?jump=firstslide"/>
            <a:extLst>
              <a:ext uri="{FF2B5EF4-FFF2-40B4-BE49-F238E27FC236}">
                <a16:creationId xmlns:a16="http://schemas.microsoft.com/office/drawing/2014/main" id="{25B4DDB8-68E8-2C44-A51C-F092AB7AAD93}"/>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1" name="Picture 10">
            <a:hlinkClick r:id="" action="ppaction://hlinkshowjump?jump=previousslide"/>
            <a:extLst>
              <a:ext uri="{FF2B5EF4-FFF2-40B4-BE49-F238E27FC236}">
                <a16:creationId xmlns:a16="http://schemas.microsoft.com/office/drawing/2014/main" id="{DC0AA9B2-D913-AE49-8486-9BAB8134C4B2}"/>
              </a:ext>
            </a:extLst>
          </p:cNvPr>
          <p:cNvPicPr>
            <a:picLocks noChangeAspect="1"/>
          </p:cNvPicPr>
          <p:nvPr userDrawn="1"/>
        </p:nvPicPr>
        <p:blipFill>
          <a:blip r:embed="rId3"/>
          <a:stretch>
            <a:fillRect/>
          </a:stretch>
        </p:blipFill>
        <p:spPr>
          <a:xfrm>
            <a:off x="582908" y="6439157"/>
            <a:ext cx="135467" cy="237067"/>
          </a:xfrm>
          <a:prstGeom prst="rect">
            <a:avLst/>
          </a:prstGeom>
        </p:spPr>
      </p:pic>
      <p:pic>
        <p:nvPicPr>
          <p:cNvPr id="12" name="Picture 11">
            <a:hlinkClick r:id="" action="ppaction://hlinkshowjump?jump=nextslide"/>
            <a:extLst>
              <a:ext uri="{FF2B5EF4-FFF2-40B4-BE49-F238E27FC236}">
                <a16:creationId xmlns:a16="http://schemas.microsoft.com/office/drawing/2014/main" id="{1FF620A9-1D6C-8545-86E4-26ACD471C78B}"/>
              </a:ext>
            </a:extLst>
          </p:cNvPr>
          <p:cNvPicPr>
            <a:picLocks noChangeAspect="1"/>
          </p:cNvPicPr>
          <p:nvPr userDrawn="1"/>
        </p:nvPicPr>
        <p:blipFill>
          <a:blip r:embed="rId4"/>
          <a:stretch>
            <a:fillRect/>
          </a:stretch>
        </p:blipFill>
        <p:spPr>
          <a:xfrm>
            <a:off x="1060002" y="6439157"/>
            <a:ext cx="135467" cy="237067"/>
          </a:xfrm>
          <a:prstGeom prst="rect">
            <a:avLst/>
          </a:prstGeom>
        </p:spPr>
      </p:pic>
    </p:spTree>
    <p:extLst>
      <p:ext uri="{BB962C8B-B14F-4D97-AF65-F5344CB8AC3E}">
        <p14:creationId xmlns:p14="http://schemas.microsoft.com/office/powerpoint/2010/main" val="41587113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Slide - Grey NAV - No lin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4" name="Picture 13">
            <a:hlinkClick r:id="" action="ppaction://hlinkshowjump?jump=nextslide"/>
            <a:extLst>
              <a:ext uri="{FF2B5EF4-FFF2-40B4-BE49-F238E27FC236}">
                <a16:creationId xmlns:a16="http://schemas.microsoft.com/office/drawing/2014/main" id="{238C091D-9EF5-D544-A552-A923FC8B2AA5}"/>
              </a:ext>
            </a:extLst>
          </p:cNvPr>
          <p:cNvPicPr>
            <a:picLocks noChangeAspect="1"/>
          </p:cNvPicPr>
          <p:nvPr userDrawn="1"/>
        </p:nvPicPr>
        <p:blipFill>
          <a:blip r:embed="rId3"/>
          <a:stretch>
            <a:fillRect/>
          </a:stretch>
        </p:blipFill>
        <p:spPr>
          <a:xfrm>
            <a:off x="1060002" y="6433824"/>
            <a:ext cx="1354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4"/>
          <a:stretch>
            <a:fillRect/>
          </a:stretch>
        </p:blipFill>
        <p:spPr>
          <a:xfrm>
            <a:off x="582908" y="6433824"/>
            <a:ext cx="135467" cy="237067"/>
          </a:xfrm>
          <a:prstGeom prst="rect">
            <a:avLst/>
          </a:prstGeom>
        </p:spPr>
      </p:pic>
    </p:spTree>
    <p:extLst>
      <p:ext uri="{BB962C8B-B14F-4D97-AF65-F5344CB8AC3E}">
        <p14:creationId xmlns:p14="http://schemas.microsoft.com/office/powerpoint/2010/main" val="1325690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l Slide - Orange NAV - No lin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0" name="Picture 9">
            <a:hlinkClick r:id="" action="ppaction://hlinkshowjump?jump=firstslide"/>
            <a:extLst>
              <a:ext uri="{FF2B5EF4-FFF2-40B4-BE49-F238E27FC236}">
                <a16:creationId xmlns:a16="http://schemas.microsoft.com/office/drawing/2014/main" id="{25B4DDB8-68E8-2C44-A51C-F092AB7AAD93}"/>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1" name="Picture 10">
            <a:hlinkClick r:id="" action="ppaction://hlinkshowjump?jump=previousslide"/>
            <a:extLst>
              <a:ext uri="{FF2B5EF4-FFF2-40B4-BE49-F238E27FC236}">
                <a16:creationId xmlns:a16="http://schemas.microsoft.com/office/drawing/2014/main" id="{DC0AA9B2-D913-AE49-8486-9BAB8134C4B2}"/>
              </a:ext>
            </a:extLst>
          </p:cNvPr>
          <p:cNvPicPr>
            <a:picLocks noChangeAspect="1"/>
          </p:cNvPicPr>
          <p:nvPr userDrawn="1"/>
        </p:nvPicPr>
        <p:blipFill>
          <a:blip r:embed="rId3"/>
          <a:stretch>
            <a:fillRect/>
          </a:stretch>
        </p:blipFill>
        <p:spPr>
          <a:xfrm>
            <a:off x="582908" y="6439157"/>
            <a:ext cx="135467" cy="237067"/>
          </a:xfrm>
          <a:prstGeom prst="rect">
            <a:avLst/>
          </a:prstGeom>
        </p:spPr>
      </p:pic>
    </p:spTree>
    <p:extLst>
      <p:ext uri="{BB962C8B-B14F-4D97-AF65-F5344CB8AC3E}">
        <p14:creationId xmlns:p14="http://schemas.microsoft.com/office/powerpoint/2010/main" val="88199024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 Grey NAV - No lin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3"/>
          <a:stretch>
            <a:fillRect/>
          </a:stretch>
        </p:blipFill>
        <p:spPr>
          <a:xfrm>
            <a:off x="582908" y="6433824"/>
            <a:ext cx="135467" cy="237067"/>
          </a:xfrm>
          <a:prstGeom prst="rect">
            <a:avLst/>
          </a:prstGeom>
        </p:spPr>
      </p:pic>
    </p:spTree>
    <p:extLst>
      <p:ext uri="{BB962C8B-B14F-4D97-AF65-F5344CB8AC3E}">
        <p14:creationId xmlns:p14="http://schemas.microsoft.com/office/powerpoint/2010/main" val="335353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1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Page - Grey-Yellow">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rgbClr val="FFBF22"/>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4" name="Picture 13">
            <a:hlinkClick r:id="" action="ppaction://hlinkshowjump?jump=nextslide"/>
            <a:extLst>
              <a:ext uri="{FF2B5EF4-FFF2-40B4-BE49-F238E27FC236}">
                <a16:creationId xmlns:a16="http://schemas.microsoft.com/office/drawing/2014/main" id="{238C091D-9EF5-D544-A552-A923FC8B2AA5}"/>
              </a:ext>
            </a:extLst>
          </p:cNvPr>
          <p:cNvPicPr>
            <a:picLocks noChangeAspect="1"/>
          </p:cNvPicPr>
          <p:nvPr userDrawn="1"/>
        </p:nvPicPr>
        <p:blipFill>
          <a:blip r:embed="rId3"/>
          <a:stretch>
            <a:fillRect/>
          </a:stretch>
        </p:blipFill>
        <p:spPr>
          <a:xfrm>
            <a:off x="1060002" y="6433824"/>
            <a:ext cx="1354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4"/>
          <a:stretch>
            <a:fillRect/>
          </a:stretch>
        </p:blipFill>
        <p:spPr>
          <a:xfrm>
            <a:off x="582908" y="6433824"/>
            <a:ext cx="135467" cy="237067"/>
          </a:xfrm>
          <a:prstGeom prst="rect">
            <a:avLst/>
          </a:prstGeom>
        </p:spPr>
      </p:pic>
    </p:spTree>
    <p:extLst>
      <p:ext uri="{BB962C8B-B14F-4D97-AF65-F5344CB8AC3E}">
        <p14:creationId xmlns:p14="http://schemas.microsoft.com/office/powerpoint/2010/main" val="1786108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Page - Grey-Green">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chemeClr val="accent6"/>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4" name="Picture 13">
            <a:hlinkClick r:id="" action="ppaction://hlinkshowjump?jump=nextslide"/>
            <a:extLst>
              <a:ext uri="{FF2B5EF4-FFF2-40B4-BE49-F238E27FC236}">
                <a16:creationId xmlns:a16="http://schemas.microsoft.com/office/drawing/2014/main" id="{238C091D-9EF5-D544-A552-A923FC8B2AA5}"/>
              </a:ext>
            </a:extLst>
          </p:cNvPr>
          <p:cNvPicPr>
            <a:picLocks noChangeAspect="1"/>
          </p:cNvPicPr>
          <p:nvPr userDrawn="1"/>
        </p:nvPicPr>
        <p:blipFill>
          <a:blip r:embed="rId3"/>
          <a:stretch>
            <a:fillRect/>
          </a:stretch>
        </p:blipFill>
        <p:spPr>
          <a:xfrm>
            <a:off x="1060002" y="6433824"/>
            <a:ext cx="1354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4"/>
          <a:stretch>
            <a:fillRect/>
          </a:stretch>
        </p:blipFill>
        <p:spPr>
          <a:xfrm>
            <a:off x="582908" y="6433824"/>
            <a:ext cx="135467" cy="237067"/>
          </a:xfrm>
          <a:prstGeom prst="rect">
            <a:avLst/>
          </a:prstGeom>
        </p:spPr>
      </p:pic>
    </p:spTree>
    <p:extLst>
      <p:ext uri="{BB962C8B-B14F-4D97-AF65-F5344CB8AC3E}">
        <p14:creationId xmlns:p14="http://schemas.microsoft.com/office/powerpoint/2010/main" val="21352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4"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4" y="3291082"/>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5" y="780176"/>
            <a:ext cx="5043198"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D7F7C38F-FB6A-DE44-A02F-E6D81D9D1779}"/>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965AD3AD-9C21-3949-B2CD-8482A5726A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3" name="Graphic 8">
            <a:extLst>
              <a:ext uri="{FF2B5EF4-FFF2-40B4-BE49-F238E27FC236}">
                <a16:creationId xmlns:a16="http://schemas.microsoft.com/office/drawing/2014/main" id="{FBB0D81C-AACD-C54B-A485-AADCF9D399C6}"/>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18110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Half Page - Grey-LightBlue">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chemeClr val="accent5"/>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13" name="Picture 12">
            <a:hlinkClick r:id="" action="ppaction://hlinkshowjump?jump=firstslide"/>
            <a:extLst>
              <a:ext uri="{FF2B5EF4-FFF2-40B4-BE49-F238E27FC236}">
                <a16:creationId xmlns:a16="http://schemas.microsoft.com/office/drawing/2014/main" id="{B324F0A7-24E3-2349-AC1D-1C0B20871A4F}"/>
              </a:ext>
            </a:extLst>
          </p:cNvPr>
          <p:cNvPicPr>
            <a:picLocks noChangeAspect="1"/>
          </p:cNvPicPr>
          <p:nvPr userDrawn="1"/>
        </p:nvPicPr>
        <p:blipFill>
          <a:blip r:embed="rId2"/>
          <a:stretch>
            <a:fillRect/>
          </a:stretch>
        </p:blipFill>
        <p:spPr>
          <a:xfrm>
            <a:off x="767490" y="6433824"/>
            <a:ext cx="237067" cy="237067"/>
          </a:xfrm>
          <a:prstGeom prst="rect">
            <a:avLst/>
          </a:prstGeom>
        </p:spPr>
      </p:pic>
      <p:pic>
        <p:nvPicPr>
          <p:cNvPr id="14" name="Picture 13">
            <a:hlinkClick r:id="" action="ppaction://hlinkshowjump?jump=nextslide"/>
            <a:extLst>
              <a:ext uri="{FF2B5EF4-FFF2-40B4-BE49-F238E27FC236}">
                <a16:creationId xmlns:a16="http://schemas.microsoft.com/office/drawing/2014/main" id="{238C091D-9EF5-D544-A552-A923FC8B2AA5}"/>
              </a:ext>
            </a:extLst>
          </p:cNvPr>
          <p:cNvPicPr>
            <a:picLocks noChangeAspect="1"/>
          </p:cNvPicPr>
          <p:nvPr userDrawn="1"/>
        </p:nvPicPr>
        <p:blipFill>
          <a:blip r:embed="rId3"/>
          <a:stretch>
            <a:fillRect/>
          </a:stretch>
        </p:blipFill>
        <p:spPr>
          <a:xfrm>
            <a:off x="1060002" y="6433824"/>
            <a:ext cx="135467" cy="237067"/>
          </a:xfrm>
          <a:prstGeom prst="rect">
            <a:avLst/>
          </a:prstGeom>
        </p:spPr>
      </p:pic>
      <p:pic>
        <p:nvPicPr>
          <p:cNvPr id="15" name="Picture 14">
            <a:hlinkClick r:id="" action="ppaction://hlinkshowjump?jump=previousslide"/>
            <a:extLst>
              <a:ext uri="{FF2B5EF4-FFF2-40B4-BE49-F238E27FC236}">
                <a16:creationId xmlns:a16="http://schemas.microsoft.com/office/drawing/2014/main" id="{B3BB14C4-B032-0547-B8D6-4E3FB5506F0B}"/>
              </a:ext>
            </a:extLst>
          </p:cNvPr>
          <p:cNvPicPr>
            <a:picLocks noChangeAspect="1"/>
          </p:cNvPicPr>
          <p:nvPr userDrawn="1"/>
        </p:nvPicPr>
        <p:blipFill>
          <a:blip r:embed="rId4"/>
          <a:stretch>
            <a:fillRect/>
          </a:stretch>
        </p:blipFill>
        <p:spPr>
          <a:xfrm>
            <a:off x="582908" y="6433824"/>
            <a:ext cx="135467" cy="237067"/>
          </a:xfrm>
          <a:prstGeom prst="rect">
            <a:avLst/>
          </a:prstGeom>
        </p:spPr>
      </p:pic>
    </p:spTree>
    <p:extLst>
      <p:ext uri="{BB962C8B-B14F-4D97-AF65-F5344CB8AC3E}">
        <p14:creationId xmlns:p14="http://schemas.microsoft.com/office/powerpoint/2010/main" val="916488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Page - Yellow-Grey">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chemeClr val="tx1"/>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8" name="Picture 7">
            <a:hlinkClick r:id="" action="ppaction://hlinkshowjump?jump=firstslide"/>
            <a:extLst>
              <a:ext uri="{FF2B5EF4-FFF2-40B4-BE49-F238E27FC236}">
                <a16:creationId xmlns:a16="http://schemas.microsoft.com/office/drawing/2014/main" id="{91CD91C8-3099-E74C-B97F-3D4FF32ABFF0}"/>
              </a:ext>
            </a:extLst>
          </p:cNvPr>
          <p:cNvPicPr>
            <a:picLocks noChangeAspect="1"/>
          </p:cNvPicPr>
          <p:nvPr userDrawn="1"/>
        </p:nvPicPr>
        <p:blipFill>
          <a:blip r:embed="rId2"/>
          <a:stretch>
            <a:fillRect/>
          </a:stretch>
        </p:blipFill>
        <p:spPr>
          <a:xfrm>
            <a:off x="768761" y="6430211"/>
            <a:ext cx="237067" cy="237067"/>
          </a:xfrm>
          <a:prstGeom prst="rect">
            <a:avLst/>
          </a:prstGeom>
        </p:spPr>
      </p:pic>
      <p:pic>
        <p:nvPicPr>
          <p:cNvPr id="9" name="Picture 8">
            <a:hlinkClick r:id="" action="ppaction://hlinkshowjump?jump=previousslide"/>
            <a:extLst>
              <a:ext uri="{FF2B5EF4-FFF2-40B4-BE49-F238E27FC236}">
                <a16:creationId xmlns:a16="http://schemas.microsoft.com/office/drawing/2014/main" id="{3DB7C6BC-C944-2742-B3C7-12F4A78724B4}"/>
              </a:ext>
            </a:extLst>
          </p:cNvPr>
          <p:cNvPicPr>
            <a:picLocks noChangeAspect="1"/>
          </p:cNvPicPr>
          <p:nvPr userDrawn="1"/>
        </p:nvPicPr>
        <p:blipFill>
          <a:blip r:embed="rId3"/>
          <a:stretch>
            <a:fillRect/>
          </a:stretch>
        </p:blipFill>
        <p:spPr>
          <a:xfrm>
            <a:off x="582496" y="6430211"/>
            <a:ext cx="135467" cy="237067"/>
          </a:xfrm>
          <a:prstGeom prst="rect">
            <a:avLst/>
          </a:prstGeom>
        </p:spPr>
      </p:pic>
      <p:pic>
        <p:nvPicPr>
          <p:cNvPr id="10" name="Picture 9">
            <a:hlinkClick r:id="" action="ppaction://hlinkshowjump?jump=nextslide"/>
            <a:extLst>
              <a:ext uri="{FF2B5EF4-FFF2-40B4-BE49-F238E27FC236}">
                <a16:creationId xmlns:a16="http://schemas.microsoft.com/office/drawing/2014/main" id="{B07773E1-0C35-F742-93BB-0590DE7D0C74}"/>
              </a:ext>
            </a:extLst>
          </p:cNvPr>
          <p:cNvPicPr>
            <a:picLocks noChangeAspect="1"/>
          </p:cNvPicPr>
          <p:nvPr userDrawn="1"/>
        </p:nvPicPr>
        <p:blipFill>
          <a:blip r:embed="rId4"/>
          <a:stretch>
            <a:fillRect/>
          </a:stretch>
        </p:blipFill>
        <p:spPr>
          <a:xfrm>
            <a:off x="1056629" y="6430210"/>
            <a:ext cx="135467" cy="237067"/>
          </a:xfrm>
          <a:prstGeom prst="rect">
            <a:avLst/>
          </a:prstGeom>
        </p:spPr>
      </p:pic>
    </p:spTree>
    <p:extLst>
      <p:ext uri="{BB962C8B-B14F-4D97-AF65-F5344CB8AC3E}">
        <p14:creationId xmlns:p14="http://schemas.microsoft.com/office/powerpoint/2010/main" val="264251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 Page - Green-Grey">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chemeClr val="tx1"/>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8" name="Picture 7">
            <a:hlinkClick r:id="" action="ppaction://hlinkshowjump?jump=firstslide"/>
            <a:extLst>
              <a:ext uri="{FF2B5EF4-FFF2-40B4-BE49-F238E27FC236}">
                <a16:creationId xmlns:a16="http://schemas.microsoft.com/office/drawing/2014/main" id="{5DD2949D-CDF4-FF49-971D-457549D2717D}"/>
              </a:ext>
            </a:extLst>
          </p:cNvPr>
          <p:cNvPicPr>
            <a:picLocks noChangeAspect="1"/>
          </p:cNvPicPr>
          <p:nvPr userDrawn="1"/>
        </p:nvPicPr>
        <p:blipFill>
          <a:blip r:embed="rId2"/>
          <a:stretch>
            <a:fillRect/>
          </a:stretch>
        </p:blipFill>
        <p:spPr>
          <a:xfrm>
            <a:off x="767104" y="6434865"/>
            <a:ext cx="237067" cy="237067"/>
          </a:xfrm>
          <a:prstGeom prst="rect">
            <a:avLst/>
          </a:prstGeom>
        </p:spPr>
      </p:pic>
      <p:pic>
        <p:nvPicPr>
          <p:cNvPr id="9" name="Picture 8">
            <a:hlinkClick r:id="" action="ppaction://hlinkshowjump?jump=previousslide"/>
            <a:extLst>
              <a:ext uri="{FF2B5EF4-FFF2-40B4-BE49-F238E27FC236}">
                <a16:creationId xmlns:a16="http://schemas.microsoft.com/office/drawing/2014/main" id="{25163B1A-5B99-9448-85C9-1C11C49E30FC}"/>
              </a:ext>
            </a:extLst>
          </p:cNvPr>
          <p:cNvPicPr>
            <a:picLocks noChangeAspect="1"/>
          </p:cNvPicPr>
          <p:nvPr userDrawn="1"/>
        </p:nvPicPr>
        <p:blipFill>
          <a:blip r:embed="rId3"/>
          <a:stretch>
            <a:fillRect/>
          </a:stretch>
        </p:blipFill>
        <p:spPr>
          <a:xfrm>
            <a:off x="575804" y="6434865"/>
            <a:ext cx="135467" cy="237067"/>
          </a:xfrm>
          <a:prstGeom prst="rect">
            <a:avLst/>
          </a:prstGeom>
        </p:spPr>
      </p:pic>
      <p:pic>
        <p:nvPicPr>
          <p:cNvPr id="10" name="Picture 9">
            <a:hlinkClick r:id="" action="ppaction://hlinkshowjump?jump=nextslide"/>
            <a:extLst>
              <a:ext uri="{FF2B5EF4-FFF2-40B4-BE49-F238E27FC236}">
                <a16:creationId xmlns:a16="http://schemas.microsoft.com/office/drawing/2014/main" id="{431ECABD-A61D-B64A-AA5E-38057E82DD75}"/>
              </a:ext>
            </a:extLst>
          </p:cNvPr>
          <p:cNvPicPr>
            <a:picLocks noChangeAspect="1"/>
          </p:cNvPicPr>
          <p:nvPr userDrawn="1"/>
        </p:nvPicPr>
        <p:blipFill>
          <a:blip r:embed="rId4"/>
          <a:stretch>
            <a:fillRect/>
          </a:stretch>
        </p:blipFill>
        <p:spPr>
          <a:xfrm>
            <a:off x="1060002" y="6434865"/>
            <a:ext cx="135467" cy="237067"/>
          </a:xfrm>
          <a:prstGeom prst="rect">
            <a:avLst/>
          </a:prstGeom>
        </p:spPr>
      </p:pic>
    </p:spTree>
    <p:extLst>
      <p:ext uri="{BB962C8B-B14F-4D97-AF65-F5344CB8AC3E}">
        <p14:creationId xmlns:p14="http://schemas.microsoft.com/office/powerpoint/2010/main" val="1144188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Half Page - LightBlue-Grey">
    <p:spTree>
      <p:nvGrpSpPr>
        <p:cNvPr id="1" name=""/>
        <p:cNvGrpSpPr/>
        <p:nvPr/>
      </p:nvGrpSpPr>
      <p:grpSpPr>
        <a:xfrm>
          <a:off x="0" y="0"/>
          <a:ext cx="0" cy="0"/>
          <a:chOff x="0" y="0"/>
          <a:chExt cx="0" cy="0"/>
        </a:xfrm>
      </p:grpSpPr>
      <p:sp>
        <p:nvSpPr>
          <p:cNvPr id="6" name="object 100">
            <a:extLst>
              <a:ext uri="{FF2B5EF4-FFF2-40B4-BE49-F238E27FC236}">
                <a16:creationId xmlns:a16="http://schemas.microsoft.com/office/drawing/2014/main" id="{6A33ECFE-A54A-0D4B-AA6E-F0823218F1E2}"/>
              </a:ext>
            </a:extLst>
          </p:cNvPr>
          <p:cNvSpPr/>
          <p:nvPr userDrawn="1"/>
        </p:nvSpPr>
        <p:spPr>
          <a:xfrm>
            <a:off x="-14093" y="0"/>
            <a:ext cx="6110092" cy="6858000"/>
          </a:xfrm>
          <a:custGeom>
            <a:avLst/>
            <a:gdLst/>
            <a:ahLst/>
            <a:cxnLst/>
            <a:rect l="l" t="t" r="r" b="b"/>
            <a:pathLst>
              <a:path w="108584" h="7055484">
                <a:moveTo>
                  <a:pt x="108000" y="0"/>
                </a:moveTo>
                <a:lnTo>
                  <a:pt x="0" y="0"/>
                </a:lnTo>
                <a:lnTo>
                  <a:pt x="0" y="7054900"/>
                </a:lnTo>
                <a:lnTo>
                  <a:pt x="108000" y="7054900"/>
                </a:lnTo>
                <a:lnTo>
                  <a:pt x="108000" y="0"/>
                </a:lnTo>
                <a:close/>
              </a:path>
            </a:pathLst>
          </a:custGeom>
          <a:solidFill>
            <a:schemeClr val="tx1"/>
          </a:solidFill>
        </p:spPr>
        <p:txBody>
          <a:bodyPr wrap="square" lIns="0" tIns="0" rIns="0" bIns="0" rtlCol="0"/>
          <a:lstStyle/>
          <a:p>
            <a:endParaRPr sz="2400" b="0" i="0">
              <a:latin typeface="HelveticaNeueLT Pro 55 Roman" panose="020B0604020202020204" pitchFamily="34" charset="77"/>
            </a:endParaRPr>
          </a:p>
        </p:txBody>
      </p:sp>
      <p:sp>
        <p:nvSpPr>
          <p:cNvPr id="7" name="object 4">
            <a:extLst>
              <a:ext uri="{FF2B5EF4-FFF2-40B4-BE49-F238E27FC236}">
                <a16:creationId xmlns:a16="http://schemas.microsoft.com/office/drawing/2014/main" id="{17705A89-72CD-5F46-AA59-304596B95793}"/>
              </a:ext>
            </a:extLst>
          </p:cNvPr>
          <p:cNvSpPr txBox="1"/>
          <p:nvPr userDrawn="1"/>
        </p:nvSpPr>
        <p:spPr>
          <a:xfrm rot="5400000">
            <a:off x="11492697" y="6313871"/>
            <a:ext cx="123111" cy="189604"/>
          </a:xfrm>
          <a:prstGeom prst="rect">
            <a:avLst/>
          </a:prstGeom>
        </p:spPr>
        <p:txBody>
          <a:bodyPr vert="vert270" wrap="square" lIns="0" tIns="11853" rIns="0" bIns="0" rtlCol="0">
            <a:spAutoFit/>
          </a:bodyPr>
          <a:lstStyle/>
          <a:p>
            <a:pPr marL="16933" algn="ctr">
              <a:lnSpc>
                <a:spcPct val="100000"/>
              </a:lnSpc>
              <a:spcBef>
                <a:spcPts val="93"/>
              </a:spcBef>
            </a:pPr>
            <a:fld id="{83138DB1-6E54-AD46-9347-CEE8890337C8}" type="slidenum">
              <a:rPr lang="en-GB" sz="800" spc="-13">
                <a:solidFill>
                  <a:srgbClr val="454546"/>
                </a:solidFill>
                <a:latin typeface="HelveticaNeueLTPro-Roman"/>
                <a:cs typeface="HelveticaNeueLTPro-Roman"/>
              </a:rPr>
              <a:pPr marL="16933" algn="ctr">
                <a:lnSpc>
                  <a:spcPct val="100000"/>
                </a:lnSpc>
                <a:spcBef>
                  <a:spcPts val="93"/>
                </a:spcBef>
              </a:pPr>
              <a:t>‹#›</a:t>
            </a:fld>
            <a:endParaRPr sz="800">
              <a:solidFill>
                <a:srgbClr val="454546"/>
              </a:solidFill>
              <a:latin typeface="HelveticaNeueLTPro-Roman"/>
              <a:cs typeface="HelveticaNeueLTPro-Roman"/>
            </a:endParaRPr>
          </a:p>
        </p:txBody>
      </p:sp>
      <p:pic>
        <p:nvPicPr>
          <p:cNvPr id="8" name="Picture 7">
            <a:hlinkClick r:id="" action="ppaction://hlinkshowjump?jump=firstslide"/>
            <a:extLst>
              <a:ext uri="{FF2B5EF4-FFF2-40B4-BE49-F238E27FC236}">
                <a16:creationId xmlns:a16="http://schemas.microsoft.com/office/drawing/2014/main" id="{8F7B15CA-95AC-7E49-A32F-B247C990C413}"/>
              </a:ext>
            </a:extLst>
          </p:cNvPr>
          <p:cNvPicPr>
            <a:picLocks noChangeAspect="1"/>
          </p:cNvPicPr>
          <p:nvPr userDrawn="1"/>
        </p:nvPicPr>
        <p:blipFill>
          <a:blip r:embed="rId2"/>
          <a:stretch>
            <a:fillRect/>
          </a:stretch>
        </p:blipFill>
        <p:spPr>
          <a:xfrm>
            <a:off x="773801" y="6433825"/>
            <a:ext cx="237067" cy="237067"/>
          </a:xfrm>
          <a:prstGeom prst="rect">
            <a:avLst/>
          </a:prstGeom>
        </p:spPr>
      </p:pic>
      <p:pic>
        <p:nvPicPr>
          <p:cNvPr id="9" name="Picture 8">
            <a:hlinkClick r:id="" action="ppaction://hlinkshowjump?jump=previousslide"/>
            <a:extLst>
              <a:ext uri="{FF2B5EF4-FFF2-40B4-BE49-F238E27FC236}">
                <a16:creationId xmlns:a16="http://schemas.microsoft.com/office/drawing/2014/main" id="{4C67335C-6A28-614A-8B0F-E513C48EF2E2}"/>
              </a:ext>
            </a:extLst>
          </p:cNvPr>
          <p:cNvPicPr>
            <a:picLocks noChangeAspect="1"/>
          </p:cNvPicPr>
          <p:nvPr userDrawn="1"/>
        </p:nvPicPr>
        <p:blipFill>
          <a:blip r:embed="rId3"/>
          <a:stretch>
            <a:fillRect/>
          </a:stretch>
        </p:blipFill>
        <p:spPr>
          <a:xfrm>
            <a:off x="582908" y="6433825"/>
            <a:ext cx="135467" cy="237067"/>
          </a:xfrm>
          <a:prstGeom prst="rect">
            <a:avLst/>
          </a:prstGeom>
        </p:spPr>
      </p:pic>
      <p:pic>
        <p:nvPicPr>
          <p:cNvPr id="10" name="Picture 9">
            <a:hlinkClick r:id="" action="ppaction://hlinkshowjump?jump=nextslide"/>
            <a:extLst>
              <a:ext uri="{FF2B5EF4-FFF2-40B4-BE49-F238E27FC236}">
                <a16:creationId xmlns:a16="http://schemas.microsoft.com/office/drawing/2014/main" id="{722B057E-2CF0-0749-AABB-F8ACC4FD7321}"/>
              </a:ext>
            </a:extLst>
          </p:cNvPr>
          <p:cNvPicPr>
            <a:picLocks noChangeAspect="1"/>
          </p:cNvPicPr>
          <p:nvPr userDrawn="1"/>
        </p:nvPicPr>
        <p:blipFill>
          <a:blip r:embed="rId4"/>
          <a:stretch>
            <a:fillRect/>
          </a:stretch>
        </p:blipFill>
        <p:spPr>
          <a:xfrm>
            <a:off x="1060002" y="6433825"/>
            <a:ext cx="135467" cy="237067"/>
          </a:xfrm>
          <a:prstGeom prst="rect">
            <a:avLst/>
          </a:prstGeom>
        </p:spPr>
      </p:pic>
    </p:spTree>
    <p:extLst>
      <p:ext uri="{BB962C8B-B14F-4D97-AF65-F5344CB8AC3E}">
        <p14:creationId xmlns:p14="http://schemas.microsoft.com/office/powerpoint/2010/main" val="3217739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8" y="2034235"/>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95" indent="0">
              <a:buNone/>
              <a:defRPr/>
            </a:lvl2pPr>
          </a:lstStyle>
          <a:p>
            <a:pPr lvl="0"/>
            <a:r>
              <a:rPr lang="en-GB"/>
              <a:t>Click to edit Master text styles</a:t>
            </a:r>
          </a:p>
        </p:txBody>
      </p:sp>
      <p:sp>
        <p:nvSpPr>
          <p:cNvPr id="15" name="Graphic 10">
            <a:extLst>
              <a:ext uri="{FF2B5EF4-FFF2-40B4-BE49-F238E27FC236}">
                <a16:creationId xmlns:a16="http://schemas.microsoft.com/office/drawing/2014/main" id="{E9B49DA9-7E33-BE46-A4AB-CEFCAA561D83}"/>
              </a:ext>
            </a:extLst>
          </p:cNvPr>
          <p:cNvSpPr/>
          <p:nvPr userDrawn="1"/>
        </p:nvSpPr>
        <p:spPr>
          <a:xfrm>
            <a:off x="-18959" y="5412222"/>
            <a:ext cx="12254028"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sz="1800"/>
          </a:p>
        </p:txBody>
      </p:sp>
      <p:sp>
        <p:nvSpPr>
          <p:cNvPr id="16" name="Graphic 8">
            <a:extLst>
              <a:ext uri="{FF2B5EF4-FFF2-40B4-BE49-F238E27FC236}">
                <a16:creationId xmlns:a16="http://schemas.microsoft.com/office/drawing/2014/main" id="{B43D1F1A-0FC4-F141-BB54-98D023634746}"/>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7" name="Picture 16">
            <a:extLst>
              <a:ext uri="{FF2B5EF4-FFF2-40B4-BE49-F238E27FC236}">
                <a16:creationId xmlns:a16="http://schemas.microsoft.com/office/drawing/2014/main" id="{B50F6B89-EB35-7342-B99E-2CEC1FF6DC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Tree>
    <p:extLst>
      <p:ext uri="{BB962C8B-B14F-4D97-AF65-F5344CB8AC3E}">
        <p14:creationId xmlns:p14="http://schemas.microsoft.com/office/powerpoint/2010/main" val="3980859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YellowBG_4Col_Copy">
    <p:bg>
      <p:bgPr>
        <a:solidFill>
          <a:srgbClr val="D439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25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2856282"/>
            <a:ext cx="10769600" cy="424458"/>
          </a:xfrm>
          <a:prstGeom prst="rect">
            <a:avLst/>
          </a:prstGeom>
          <a:ln>
            <a:noFill/>
          </a:ln>
        </p:spPr>
        <p:txBody>
          <a:bodyPr numCol="5" spcCol="180000"/>
          <a:lstStyle>
            <a:lvl1pPr marL="0" indent="0">
              <a:buNone/>
              <a:defRPr sz="1200" b="0" i="0">
                <a:solidFill>
                  <a:schemeClr val="bg1"/>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327895"/>
            <a:ext cx="10769600" cy="1161287"/>
          </a:xfrm>
          <a:prstGeom prst="rect">
            <a:avLst/>
          </a:prstGeom>
          <a:ln>
            <a:noFill/>
          </a:ln>
        </p:spPr>
        <p:txBody>
          <a:bodyPr numCol="5" spcCol="180000"/>
          <a:lstStyle>
            <a:lvl1pPr marL="0" indent="0">
              <a:buNone/>
              <a:defRPr sz="9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pic>
        <p:nvPicPr>
          <p:cNvPr id="3" name="Picture 2">
            <a:extLst>
              <a:ext uri="{FF2B5EF4-FFF2-40B4-BE49-F238E27FC236}">
                <a16:creationId xmlns:a16="http://schemas.microsoft.com/office/drawing/2014/main" id="{3A19D87C-753F-53C0-F782-3C13B3F953AB}"/>
              </a:ext>
            </a:extLst>
          </p:cNvPr>
          <p:cNvPicPr>
            <a:picLocks noChangeAspect="1"/>
          </p:cNvPicPr>
          <p:nvPr userDrawn="1"/>
        </p:nvPicPr>
        <p:blipFill>
          <a:blip r:embed="rId2"/>
          <a:stretch>
            <a:fillRect/>
          </a:stretch>
        </p:blipFill>
        <p:spPr>
          <a:xfrm>
            <a:off x="-18960" y="5384304"/>
            <a:ext cx="12210960" cy="1318732"/>
          </a:xfrm>
          <a:prstGeom prst="rect">
            <a:avLst/>
          </a:prstGeom>
        </p:spPr>
      </p:pic>
      <p:pic>
        <p:nvPicPr>
          <p:cNvPr id="4" name="Picture 3">
            <a:extLst>
              <a:ext uri="{FF2B5EF4-FFF2-40B4-BE49-F238E27FC236}">
                <a16:creationId xmlns:a16="http://schemas.microsoft.com/office/drawing/2014/main" id="{47BE6DD5-2055-A02F-1568-6E3B0AE433FC}"/>
              </a:ext>
            </a:extLst>
          </p:cNvPr>
          <p:cNvPicPr>
            <a:picLocks noChangeAspect="1"/>
          </p:cNvPicPr>
          <p:nvPr userDrawn="1"/>
        </p:nvPicPr>
        <p:blipFill>
          <a:blip r:embed="rId3"/>
          <a:stretch>
            <a:fillRect/>
          </a:stretch>
        </p:blipFill>
        <p:spPr>
          <a:xfrm>
            <a:off x="-18961" y="6197486"/>
            <a:ext cx="12244931" cy="660514"/>
          </a:xfrm>
          <a:prstGeom prst="rect">
            <a:avLst/>
          </a:prstGeom>
        </p:spPr>
      </p:pic>
      <p:pic>
        <p:nvPicPr>
          <p:cNvPr id="6" name="Picture 5">
            <a:extLst>
              <a:ext uri="{FF2B5EF4-FFF2-40B4-BE49-F238E27FC236}">
                <a16:creationId xmlns:a16="http://schemas.microsoft.com/office/drawing/2014/main" id="{55B857BA-D979-4319-A0FA-AC35B1E9B30F}"/>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0909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4"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4" y="3291082"/>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5" y="780176"/>
            <a:ext cx="5043198"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56D3E74F-DA6F-1F46-A47A-3FEB68C4A2ED}"/>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2B0B00D0-A137-D341-9860-25AA73FEB4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3" name="Graphic 8">
            <a:extLst>
              <a:ext uri="{FF2B5EF4-FFF2-40B4-BE49-F238E27FC236}">
                <a16:creationId xmlns:a16="http://schemas.microsoft.com/office/drawing/2014/main" id="{77FCD9EC-8887-6248-89B1-235775B93116}"/>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270677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7" y="1351494"/>
            <a:ext cx="5043198"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14"/>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8"/>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1351099"/>
            <a:ext cx="1147762"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8" name="Graphic 8">
            <a:extLst>
              <a:ext uri="{FF2B5EF4-FFF2-40B4-BE49-F238E27FC236}">
                <a16:creationId xmlns:a16="http://schemas.microsoft.com/office/drawing/2014/main" id="{BCA21CD0-2558-C248-888B-D4DEF4B96605}"/>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2" name="Picture 11">
            <a:extLst>
              <a:ext uri="{FF2B5EF4-FFF2-40B4-BE49-F238E27FC236}">
                <a16:creationId xmlns:a16="http://schemas.microsoft.com/office/drawing/2014/main" id="{8B3A181E-1291-0F4C-8B52-26BA9643D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3" name="Graphic 8">
            <a:extLst>
              <a:ext uri="{FF2B5EF4-FFF2-40B4-BE49-F238E27FC236}">
                <a16:creationId xmlns:a16="http://schemas.microsoft.com/office/drawing/2014/main" id="{753B9270-7B89-E142-A538-860DFBBDBA27}"/>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39288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9"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51" y="1351494"/>
            <a:ext cx="5043198"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sz="2500" b="0" i="0">
                <a:latin typeface="HelveticaNeueLT Pro 55 Roman" panose="020B0604020202020204" pitchFamily="34" charset="77"/>
              </a:rPr>
              <a:t>Click to edit Master title style</a:t>
            </a:r>
            <a:endParaRPr lang="en-US" sz="2500"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96758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hasCustomPrompt="1"/>
          </p:nvPr>
        </p:nvSpPr>
        <p:spPr>
          <a:xfrm>
            <a:off x="59214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Portal Development</a:t>
            </a:r>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hasCustomPrompt="1"/>
          </p:nvPr>
        </p:nvSpPr>
        <p:spPr>
          <a:xfrm>
            <a:off x="59214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WE have been developing the start of the Portal, including:</a:t>
            </a:r>
          </a:p>
          <a:p>
            <a:pPr lvl="0"/>
            <a:r>
              <a:rPr lang="en-US"/>
              <a:t>&gt;Registration</a:t>
            </a:r>
          </a:p>
          <a:p>
            <a:pPr lvl="0"/>
            <a:r>
              <a:rPr lang="en-US"/>
              <a:t>&gt; Company Set up</a:t>
            </a:r>
          </a:p>
          <a:p>
            <a:pPr lvl="0"/>
            <a:r>
              <a:rPr lang="en-US"/>
              <a:t>&gt; User Management</a:t>
            </a:r>
          </a:p>
          <a:p>
            <a:pPr lvl="0"/>
            <a:r>
              <a:rPr lang="en-US"/>
              <a:t>&gt; Agent Nomination</a:t>
            </a:r>
          </a:p>
          <a:p>
            <a:pPr lvl="0"/>
            <a:r>
              <a:rPr lang="en-US"/>
              <a:t>&gt;beginning to look at CMU Structure and creation</a:t>
            </a:r>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hasCustomPrompt="1"/>
          </p:nvPr>
        </p:nvSpPr>
        <p:spPr>
          <a:xfrm>
            <a:off x="4446514" y="2730075"/>
            <a:ext cx="3298972" cy="2050789"/>
          </a:xfrm>
          <a:prstGeom prst="rect">
            <a:avLst/>
          </a:prstGeom>
          <a:ln>
            <a:noFill/>
          </a:ln>
        </p:spPr>
        <p:txBody>
          <a:bodyPr lIns="0" numCol="1"/>
          <a:lstStyle>
            <a:lvl1pPr marL="0" indent="0">
              <a:buFont typeface="Arial" panose="020B0604020202020204" pitchFamily="34" charse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We have started our first round of testing with user group.</a:t>
            </a:r>
          </a:p>
          <a:p>
            <a:pPr lvl="0"/>
            <a:r>
              <a:rPr lang="en-US"/>
              <a:t>Some defects and improvements have been highlighted in the process itself based on consumer feedback</a:t>
            </a:r>
          </a:p>
          <a:p>
            <a:pPr lvl="0"/>
            <a:r>
              <a:rPr lang="en-US"/>
              <a:t>We aim to deliver this by the second round of testing</a:t>
            </a:r>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hasCustomPrompt="1"/>
          </p:nvPr>
        </p:nvSpPr>
        <p:spPr>
          <a:xfrm>
            <a:off x="830088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As we continue to progress through new portal development we gain greater </a:t>
            </a:r>
            <a:r>
              <a:rPr lang="en-US" err="1"/>
              <a:t>clarigty</a:t>
            </a:r>
            <a:r>
              <a:rPr lang="en-US"/>
              <a:t> in our long term planning which we will share with you over the upcoming months.</a:t>
            </a:r>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hasCustomPrompt="1"/>
          </p:nvPr>
        </p:nvSpPr>
        <p:spPr>
          <a:xfrm>
            <a:off x="4434939"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User Group Testing</a:t>
            </a:r>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hasCustomPrompt="1"/>
          </p:nvPr>
        </p:nvSpPr>
        <p:spPr>
          <a:xfrm>
            <a:off x="830088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Long Term Planning</a:t>
            </a:r>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51" y="1351494"/>
            <a:ext cx="5043198"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sz="2500" b="0" i="0" err="1">
                <a:latin typeface="HelveticaNeueLT Pro 55 Roman" panose="020B0604020202020204" pitchFamily="34" charset="77"/>
              </a:rPr>
              <a:t>Whats</a:t>
            </a:r>
            <a:r>
              <a:rPr lang="en-GB" sz="2500" b="0" i="0">
                <a:latin typeface="HelveticaNeueLT Pro 55 Roman" panose="020B0604020202020204" pitchFamily="34" charset="77"/>
              </a:rPr>
              <a:t> New</a:t>
            </a:r>
            <a:endParaRPr lang="en-US" sz="2500"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96758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7" y="2410182"/>
            <a:ext cx="5043198" cy="2024936"/>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7" y="4595737"/>
            <a:ext cx="5043198" cy="228034"/>
          </a:xfrm>
          <a:prstGeom prst="rect">
            <a:avLst/>
          </a:prstGeom>
          <a:ln>
            <a:noFill/>
          </a:ln>
        </p:spPr>
        <p:txBody>
          <a:bodyPr/>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5" y="4978510"/>
            <a:ext cx="5043198" cy="867691"/>
          </a:xfrm>
          <a:prstGeom prst="rect">
            <a:avLst/>
          </a:prstGeom>
          <a:ln>
            <a:noFill/>
          </a:ln>
        </p:spPr>
        <p:txBody>
          <a:bodyPr numCol="2"/>
          <a:lstStyle>
            <a:lvl1pPr marL="285753" indent="-285753">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20201E"/>
                </a:solidFill>
                <a:latin typeface="HelveticaNeueLT Std Lt" panose="020B0403020202020204" pitchFamily="34" charset="0"/>
              </a:defRPr>
            </a:lvl3pPr>
            <a:lvl4pPr marL="1371583" indent="0">
              <a:buFont typeface="Arial" panose="020B0604020202020204" pitchFamily="34" charset="0"/>
              <a:buNone/>
              <a:defRPr sz="1400" b="0" i="0">
                <a:solidFill>
                  <a:srgbClr val="20201E"/>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endParaRPr lang="en-US"/>
          </a:p>
        </p:txBody>
      </p:sp>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97525" y="780176"/>
            <a:ext cx="5043198"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CE017349-6332-F542-8569-72C62C533BB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5" name="Picture 14">
            <a:extLst>
              <a:ext uri="{FF2B5EF4-FFF2-40B4-BE49-F238E27FC236}">
                <a16:creationId xmlns:a16="http://schemas.microsoft.com/office/drawing/2014/main" id="{DA20E2F9-0C35-C44E-8270-04CECE5597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6" name="Graphic 8">
            <a:extLst>
              <a:ext uri="{FF2B5EF4-FFF2-40B4-BE49-F238E27FC236}">
                <a16:creationId xmlns:a16="http://schemas.microsoft.com/office/drawing/2014/main" id="{199809D2-0842-F24F-A021-446B3F0A0EA3}"/>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205337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5"/>
            <a:ext cx="4856569"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7A9BE7D-4F33-3848-AB72-45E3D24FF39E}"/>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7" name="Picture 6">
            <a:extLst>
              <a:ext uri="{FF2B5EF4-FFF2-40B4-BE49-F238E27FC236}">
                <a16:creationId xmlns:a16="http://schemas.microsoft.com/office/drawing/2014/main" id="{87AB500E-F71F-464A-99D4-01E01F6AC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8" name="Graphic 8">
            <a:extLst>
              <a:ext uri="{FF2B5EF4-FFF2-40B4-BE49-F238E27FC236}">
                <a16:creationId xmlns:a16="http://schemas.microsoft.com/office/drawing/2014/main" id="{A0257AB4-0DD9-E344-9716-D897A6D449B5}"/>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415390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hasCustomPrompt="1"/>
          </p:nvPr>
        </p:nvSpPr>
        <p:spPr>
          <a:xfrm>
            <a:off x="59214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Portal Development</a:t>
            </a:r>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hasCustomPrompt="1"/>
          </p:nvPr>
        </p:nvSpPr>
        <p:spPr>
          <a:xfrm>
            <a:off x="59214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WE have been developing the start of the Portal, including:</a:t>
            </a:r>
          </a:p>
          <a:p>
            <a:pPr lvl="0"/>
            <a:r>
              <a:rPr lang="en-US"/>
              <a:t>&gt;Registration</a:t>
            </a:r>
          </a:p>
          <a:p>
            <a:pPr lvl="0"/>
            <a:r>
              <a:rPr lang="en-US"/>
              <a:t>&gt; Company Set up</a:t>
            </a:r>
          </a:p>
          <a:p>
            <a:pPr lvl="0"/>
            <a:r>
              <a:rPr lang="en-US"/>
              <a:t>&gt; User Management</a:t>
            </a:r>
          </a:p>
          <a:p>
            <a:pPr lvl="0"/>
            <a:r>
              <a:rPr lang="en-US"/>
              <a:t>&gt; Agent Nomination</a:t>
            </a:r>
          </a:p>
          <a:p>
            <a:pPr lvl="0"/>
            <a:r>
              <a:rPr lang="en-US"/>
              <a:t>&gt;beginning to look at CMU Structure and creation</a:t>
            </a:r>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hasCustomPrompt="1"/>
          </p:nvPr>
        </p:nvSpPr>
        <p:spPr>
          <a:xfrm>
            <a:off x="4446514" y="2730075"/>
            <a:ext cx="3298972" cy="2050789"/>
          </a:xfrm>
          <a:prstGeom prst="rect">
            <a:avLst/>
          </a:prstGeom>
          <a:ln>
            <a:noFill/>
          </a:ln>
        </p:spPr>
        <p:txBody>
          <a:bodyPr lIns="0" numCol="1"/>
          <a:lstStyle>
            <a:lvl1pPr marL="0" indent="0">
              <a:buFont typeface="Arial" panose="020B0604020202020204" pitchFamily="34" charset="0"/>
              <a:buNone/>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We have started our first round of testing with user group.</a:t>
            </a:r>
          </a:p>
          <a:p>
            <a:pPr lvl="0"/>
            <a:r>
              <a:rPr lang="en-US"/>
              <a:t>Some defects and improvements have been highlighted in the process itself based on consumer feedback</a:t>
            </a:r>
          </a:p>
          <a:p>
            <a:pPr lvl="0"/>
            <a:r>
              <a:rPr lang="en-US"/>
              <a:t>We aim to deliver this by the second round of testing</a:t>
            </a:r>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hasCustomPrompt="1"/>
          </p:nvPr>
        </p:nvSpPr>
        <p:spPr>
          <a:xfrm>
            <a:off x="8300884" y="2730075"/>
            <a:ext cx="3298972" cy="2050789"/>
          </a:xfrm>
          <a:prstGeom prst="rect">
            <a:avLst/>
          </a:prstGeom>
          <a:ln>
            <a:noFill/>
          </a:ln>
        </p:spPr>
        <p:txBody>
          <a:bodyPr lIns="0" numCol="1"/>
          <a:lstStyle>
            <a:lvl1pPr marL="171452" indent="-171452">
              <a:buFont typeface="Arial" panose="020B0604020202020204" pitchFamily="34" charset="0"/>
              <a:buChar char="•"/>
              <a:defRPr sz="900" b="0" i="0">
                <a:solidFill>
                  <a:srgbClr val="454546"/>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As we continue to progress through new portal development we gain greater </a:t>
            </a:r>
            <a:r>
              <a:rPr lang="en-US" err="1"/>
              <a:t>clarigty</a:t>
            </a:r>
            <a:r>
              <a:rPr lang="en-US"/>
              <a:t> in our long term planning which we will share with you over the upcoming months.</a:t>
            </a:r>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hasCustomPrompt="1"/>
          </p:nvPr>
        </p:nvSpPr>
        <p:spPr>
          <a:xfrm>
            <a:off x="4434939"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User Group Testing</a:t>
            </a:r>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hasCustomPrompt="1"/>
          </p:nvPr>
        </p:nvSpPr>
        <p:spPr>
          <a:xfrm>
            <a:off x="8300884" y="2147303"/>
            <a:ext cx="3298972"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95"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88" indent="0">
              <a:buFont typeface="Arial" panose="020B0604020202020204" pitchFamily="34" charset="0"/>
              <a:buNone/>
              <a:defRPr sz="1400" b="0" i="0">
                <a:solidFill>
                  <a:srgbClr val="E8BC28"/>
                </a:solidFill>
                <a:latin typeface="HelveticaNeueLT Std Lt" panose="020B0403020202020204" pitchFamily="34" charset="0"/>
              </a:defRPr>
            </a:lvl3pPr>
            <a:lvl4pPr marL="1371583" indent="0">
              <a:buFont typeface="Arial" panose="020B0604020202020204" pitchFamily="34" charset="0"/>
              <a:buNone/>
              <a:defRPr sz="1400" b="0" i="0">
                <a:solidFill>
                  <a:srgbClr val="E8BC28"/>
                </a:solidFill>
                <a:latin typeface="HelveticaNeueLT Std Lt" panose="020B0403020202020204" pitchFamily="34" charset="0"/>
              </a:defRPr>
            </a:lvl4pPr>
            <a:lvl5pPr marL="1828778" indent="0">
              <a:buNone/>
              <a:defRPr b="0" i="0">
                <a:latin typeface="HelveticaNeueLT Std Thin" panose="020B0403020202020204" pitchFamily="34" charset="0"/>
              </a:defRPr>
            </a:lvl5pPr>
          </a:lstStyle>
          <a:p>
            <a:pPr lvl="0"/>
            <a:r>
              <a:rPr lang="en-US"/>
              <a:t>Long Term Planning</a:t>
            </a:r>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51" y="1351494"/>
            <a:ext cx="5043198"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sz="2500" b="0" i="0">
                <a:latin typeface="HelveticaNeueLT Pro 55 Roman" panose="020B0604020202020204" pitchFamily="34" charset="77"/>
              </a:rPr>
              <a:t>Updates from last month</a:t>
            </a:r>
            <a:endParaRPr lang="en-US" sz="2500"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sz="1800"/>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901" y="6398520"/>
            <a:ext cx="1451230"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10"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sz="1800"/>
          </a:p>
        </p:txBody>
      </p:sp>
    </p:spTree>
    <p:extLst>
      <p:ext uri="{BB962C8B-B14F-4D97-AF65-F5344CB8AC3E}">
        <p14:creationId xmlns:p14="http://schemas.microsoft.com/office/powerpoint/2010/main" val="396758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204217"/>
      </p:ext>
    </p:extLst>
  </p:cSld>
  <p:clrMap bg1="lt1" tx1="dk1" bg2="lt2" tx2="dk2" accent1="accent1" accent2="accent2" accent3="accent3" accent4="accent4" accent5="accent5" accent6="accent6" hlink="hlink" folHlink="folHlink"/>
  <p:sldLayoutIdLst>
    <p:sldLayoutId id="2147483690" r:id="rId1"/>
    <p:sldLayoutId id="2147483681" r:id="rId2"/>
    <p:sldLayoutId id="2147483687" r:id="rId3"/>
    <p:sldLayoutId id="2147483677" r:id="rId4"/>
    <p:sldLayoutId id="2147483686" r:id="rId5"/>
    <p:sldLayoutId id="2147483685" r:id="rId6"/>
    <p:sldLayoutId id="2147483667" r:id="rId7"/>
    <p:sldLayoutId id="2147483673" r:id="rId8"/>
    <p:sldLayoutId id="2147483683" r:id="rId9"/>
    <p:sldLayoutId id="2147483709" r:id="rId10"/>
    <p:sldLayoutId id="2147483711" r:id="rId11"/>
  </p:sldLayoutIdLst>
  <p:txStyles>
    <p:titleStyle>
      <a:lvl1pPr algn="l" defTabSz="9143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2" indent="-228597" algn="l" defTabSz="9143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5" indent="-228597" algn="l" defTabSz="9143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0"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5"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8" rtl="0" eaLnBrk="1" latinLnBrk="0" hangingPunct="1">
        <a:defRPr sz="1800" kern="1200">
          <a:solidFill>
            <a:schemeClr val="tx1"/>
          </a:solidFill>
          <a:latin typeface="+mn-lt"/>
          <a:ea typeface="+mn-ea"/>
          <a:cs typeface="+mn-cs"/>
        </a:defRPr>
      </a:lvl1pPr>
      <a:lvl2pPr marL="457195"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60" algn="l" defTabSz="914388" rtl="0" eaLnBrk="1" latinLnBrk="0" hangingPunct="1">
        <a:defRPr sz="1800" kern="1200">
          <a:solidFill>
            <a:schemeClr val="tx1"/>
          </a:solidFill>
          <a:latin typeface="+mn-lt"/>
          <a:ea typeface="+mn-ea"/>
          <a:cs typeface="+mn-cs"/>
        </a:defRPr>
      </a:lvl8pPr>
      <a:lvl9pPr marL="3657555" algn="l" defTabSz="9143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030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8" r:id="rId13"/>
    <p:sldLayoutId id="2147483710" r:id="rId14"/>
  </p:sldLayoutIdLst>
  <p:hf sldNum="0"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68498" eaLnBrk="1" hangingPunct="1">
        <a:defRPr>
          <a:latin typeface="+mn-lt"/>
          <a:ea typeface="+mn-ea"/>
          <a:cs typeface="+mn-cs"/>
        </a:defRPr>
      </a:lvl2pPr>
      <a:lvl3pPr marL="736997" eaLnBrk="1" hangingPunct="1">
        <a:defRPr>
          <a:latin typeface="+mn-lt"/>
          <a:ea typeface="+mn-ea"/>
          <a:cs typeface="+mn-cs"/>
        </a:defRPr>
      </a:lvl3pPr>
      <a:lvl4pPr marL="1105496" eaLnBrk="1" hangingPunct="1">
        <a:defRPr>
          <a:latin typeface="+mn-lt"/>
          <a:ea typeface="+mn-ea"/>
          <a:cs typeface="+mn-cs"/>
        </a:defRPr>
      </a:lvl4pPr>
      <a:lvl5pPr marL="1473995" eaLnBrk="1" hangingPunct="1">
        <a:defRPr>
          <a:latin typeface="+mn-lt"/>
          <a:ea typeface="+mn-ea"/>
          <a:cs typeface="+mn-cs"/>
        </a:defRPr>
      </a:lvl5pPr>
      <a:lvl6pPr marL="1842493" eaLnBrk="1" hangingPunct="1">
        <a:defRPr>
          <a:latin typeface="+mn-lt"/>
          <a:ea typeface="+mn-ea"/>
          <a:cs typeface="+mn-cs"/>
        </a:defRPr>
      </a:lvl6pPr>
      <a:lvl7pPr marL="2210991" eaLnBrk="1" hangingPunct="1">
        <a:defRPr>
          <a:latin typeface="+mn-lt"/>
          <a:ea typeface="+mn-ea"/>
          <a:cs typeface="+mn-cs"/>
        </a:defRPr>
      </a:lvl7pPr>
      <a:lvl8pPr marL="2579490" eaLnBrk="1" hangingPunct="1">
        <a:defRPr>
          <a:latin typeface="+mn-lt"/>
          <a:ea typeface="+mn-ea"/>
          <a:cs typeface="+mn-cs"/>
        </a:defRPr>
      </a:lvl8pPr>
      <a:lvl9pPr marL="2947989" eaLnBrk="1" hangingPunct="1">
        <a:defRPr>
          <a:latin typeface="+mn-lt"/>
          <a:ea typeface="+mn-ea"/>
          <a:cs typeface="+mn-cs"/>
        </a:defRPr>
      </a:lvl9pPr>
    </p:bodyStyle>
    <p:otherStyle>
      <a:lvl1pPr marL="0" eaLnBrk="1" hangingPunct="1">
        <a:defRPr>
          <a:latin typeface="+mn-lt"/>
          <a:ea typeface="+mn-ea"/>
          <a:cs typeface="+mn-cs"/>
        </a:defRPr>
      </a:lvl1pPr>
      <a:lvl2pPr marL="368498" eaLnBrk="1" hangingPunct="1">
        <a:defRPr>
          <a:latin typeface="+mn-lt"/>
          <a:ea typeface="+mn-ea"/>
          <a:cs typeface="+mn-cs"/>
        </a:defRPr>
      </a:lvl2pPr>
      <a:lvl3pPr marL="736997" eaLnBrk="1" hangingPunct="1">
        <a:defRPr>
          <a:latin typeface="+mn-lt"/>
          <a:ea typeface="+mn-ea"/>
          <a:cs typeface="+mn-cs"/>
        </a:defRPr>
      </a:lvl3pPr>
      <a:lvl4pPr marL="1105496" eaLnBrk="1" hangingPunct="1">
        <a:defRPr>
          <a:latin typeface="+mn-lt"/>
          <a:ea typeface="+mn-ea"/>
          <a:cs typeface="+mn-cs"/>
        </a:defRPr>
      </a:lvl4pPr>
      <a:lvl5pPr marL="1473995" eaLnBrk="1" hangingPunct="1">
        <a:defRPr>
          <a:latin typeface="+mn-lt"/>
          <a:ea typeface="+mn-ea"/>
          <a:cs typeface="+mn-cs"/>
        </a:defRPr>
      </a:lvl5pPr>
      <a:lvl6pPr marL="1842493" eaLnBrk="1" hangingPunct="1">
        <a:defRPr>
          <a:latin typeface="+mn-lt"/>
          <a:ea typeface="+mn-ea"/>
          <a:cs typeface="+mn-cs"/>
        </a:defRPr>
      </a:lvl6pPr>
      <a:lvl7pPr marL="2210991" eaLnBrk="1" hangingPunct="1">
        <a:defRPr>
          <a:latin typeface="+mn-lt"/>
          <a:ea typeface="+mn-ea"/>
          <a:cs typeface="+mn-cs"/>
        </a:defRPr>
      </a:lvl7pPr>
      <a:lvl8pPr marL="2579490" eaLnBrk="1" hangingPunct="1">
        <a:defRPr>
          <a:latin typeface="+mn-lt"/>
          <a:ea typeface="+mn-ea"/>
          <a:cs typeface="+mn-cs"/>
        </a:defRPr>
      </a:lvl8pPr>
      <a:lvl9pPr marL="2947989"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6.emf"/><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emrdeliverybody-emrmot.nationalgrideso.com/CM/s/cmr"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stethoscope&#10;&#10;Description automatically generated with medium confidence">
            <a:extLst>
              <a:ext uri="{FF2B5EF4-FFF2-40B4-BE49-F238E27FC236}">
                <a16:creationId xmlns:a16="http://schemas.microsoft.com/office/drawing/2014/main" id="{D6798CD7-CB16-AA42-B946-968A22826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931" y="244436"/>
            <a:ext cx="11740792" cy="6275863"/>
          </a:xfrm>
          <a:prstGeom prst="rect">
            <a:avLst/>
          </a:prstGeom>
        </p:spPr>
      </p:pic>
      <p:sp>
        <p:nvSpPr>
          <p:cNvPr id="18" name="Rectangle 17">
            <a:extLst>
              <a:ext uri="{FF2B5EF4-FFF2-40B4-BE49-F238E27FC236}">
                <a16:creationId xmlns:a16="http://schemas.microsoft.com/office/drawing/2014/main" id="{648179C7-7275-8C49-92A5-239CDB1FC6FF}"/>
              </a:ext>
            </a:extLst>
          </p:cNvPr>
          <p:cNvSpPr/>
          <p:nvPr/>
        </p:nvSpPr>
        <p:spPr>
          <a:xfrm>
            <a:off x="234931" y="50841"/>
            <a:ext cx="9029324" cy="6402761"/>
          </a:xfrm>
          <a:prstGeom prst="rect">
            <a:avLst/>
          </a:prstGeom>
          <a:gradFill>
            <a:gsLst>
              <a:gs pos="0">
                <a:srgbClr val="454546">
                  <a:alpha val="0"/>
                </a:srgbClr>
              </a:gs>
              <a:gs pos="100000">
                <a:srgbClr val="45454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85">
              <a:defRPr/>
            </a:pPr>
            <a:endParaRPr lang="en-GB" sz="2160" b="1">
              <a:solidFill>
                <a:srgbClr val="FFCD00"/>
              </a:solidFill>
              <a:latin typeface="HelveticaNeueLT Pro 55 Roman" panose="020B0604020202020204" pitchFamily="34" charset="77"/>
            </a:endParaRPr>
          </a:p>
        </p:txBody>
      </p:sp>
      <p:sp>
        <p:nvSpPr>
          <p:cNvPr id="13" name="object 24">
            <a:extLst>
              <a:ext uri="{FF2B5EF4-FFF2-40B4-BE49-F238E27FC236}">
                <a16:creationId xmlns:a16="http://schemas.microsoft.com/office/drawing/2014/main" id="{CDA6FD63-16C3-6A4B-A575-A1DA5918B726}"/>
              </a:ext>
            </a:extLst>
          </p:cNvPr>
          <p:cNvSpPr txBox="1">
            <a:spLocks/>
          </p:cNvSpPr>
          <p:nvPr/>
        </p:nvSpPr>
        <p:spPr>
          <a:xfrm>
            <a:off x="658798" y="1472560"/>
            <a:ext cx="11312115" cy="1093248"/>
          </a:xfrm>
          <a:prstGeom prst="rect">
            <a:avLst/>
          </a:prstGeom>
        </p:spPr>
        <p:txBody>
          <a:bodyPr vert="horz" wrap="square" lIns="0" tIns="412115"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defTabSz="1219185">
              <a:lnSpc>
                <a:spcPct val="100000"/>
              </a:lnSpc>
              <a:spcBef>
                <a:spcPts val="3245"/>
              </a:spcBef>
              <a:buNone/>
              <a:tabLst>
                <a:tab pos="5018978" algn="l"/>
              </a:tabLst>
              <a:defRPr/>
            </a:pPr>
            <a:r>
              <a:rPr lang="en-GB" sz="4400">
                <a:solidFill>
                  <a:srgbClr val="FFFFFF"/>
                </a:solidFill>
                <a:latin typeface="HelveticaNeueLT Pro 55 Roman"/>
              </a:rPr>
              <a:t>Capacity Market Registers</a:t>
            </a:r>
            <a:endParaRPr lang="en-US"/>
          </a:p>
        </p:txBody>
      </p:sp>
      <p:sp>
        <p:nvSpPr>
          <p:cNvPr id="17" name="Text Placeholder 3">
            <a:extLst>
              <a:ext uri="{FF2B5EF4-FFF2-40B4-BE49-F238E27FC236}">
                <a16:creationId xmlns:a16="http://schemas.microsoft.com/office/drawing/2014/main" id="{22AB94FA-5E86-9C46-9417-D3796A8ABE13}"/>
              </a:ext>
            </a:extLst>
          </p:cNvPr>
          <p:cNvSpPr txBox="1">
            <a:spLocks/>
          </p:cNvSpPr>
          <p:nvPr/>
        </p:nvSpPr>
        <p:spPr>
          <a:xfrm>
            <a:off x="658799" y="4856613"/>
            <a:ext cx="8497149" cy="622697"/>
          </a:xfrm>
          <a:prstGeom prst="rect">
            <a:avLst/>
          </a:prstGeom>
        </p:spPr>
        <p:txBody>
          <a:bodyPr anchor="t">
            <a:noAutofit/>
          </a:bodyPr>
          <a:lstStyle>
            <a:lvl1pPr marL="0" indent="0" algn="l" defTabSz="457200" rtl="0" eaLnBrk="1" latinLnBrk="0" hangingPunct="1">
              <a:spcBef>
                <a:spcPct val="20000"/>
              </a:spcBef>
              <a:buFontTx/>
              <a:buNone/>
              <a:defRPr sz="1600" kern="1200">
                <a:solidFill>
                  <a:schemeClr val="bg1"/>
                </a:solidFill>
                <a:latin typeface="+mn-lt"/>
                <a:ea typeface="+mn-ea"/>
                <a:cs typeface="+mn-cs"/>
              </a:defRPr>
            </a:lvl1pPr>
            <a:lvl2pPr marL="457200" indent="0" algn="l" defTabSz="457200" rtl="0" eaLnBrk="1" latinLnBrk="0" hangingPunct="1">
              <a:spcBef>
                <a:spcPct val="20000"/>
              </a:spcBef>
              <a:buFontTx/>
              <a:buNone/>
              <a:defRPr sz="2000" kern="1200">
                <a:solidFill>
                  <a:schemeClr val="tx1"/>
                </a:solidFill>
                <a:latin typeface="+mn-lt"/>
                <a:ea typeface="+mn-ea"/>
                <a:cs typeface="+mn-cs"/>
              </a:defRPr>
            </a:lvl2pPr>
            <a:lvl3pPr marL="914400" indent="0" algn="l" defTabSz="457200" rtl="0" eaLnBrk="1" latinLnBrk="0" hangingPunct="1">
              <a:spcBef>
                <a:spcPct val="20000"/>
              </a:spcBef>
              <a:buFontTx/>
              <a:buNone/>
              <a:defRPr sz="20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93">
              <a:defRPr/>
            </a:pPr>
            <a:r>
              <a:rPr lang="en-GB" sz="2400">
                <a:solidFill>
                  <a:srgbClr val="FFFFFF"/>
                </a:solidFill>
                <a:latin typeface="HelveticaNeueLT Pro 55 Roman" panose="020B0604020202020204" pitchFamily="34" charset="77"/>
              </a:rPr>
              <a:t>EMR Delivery Body &amp; Portal</a:t>
            </a:r>
            <a:endParaRPr lang="en-GB" sz="2133">
              <a:solidFill>
                <a:srgbClr val="FFFFFF"/>
              </a:solidFill>
              <a:latin typeface="HelveticaNeueLT Pro 65 Md" panose="020B0604020202020204" pitchFamily="34" charset="77"/>
              <a:cs typeface="Helvetica Neue Medium"/>
            </a:endParaRPr>
          </a:p>
        </p:txBody>
      </p:sp>
      <p:pic>
        <p:nvPicPr>
          <p:cNvPr id="14" name="Graphic 13">
            <a:extLst>
              <a:ext uri="{FF2B5EF4-FFF2-40B4-BE49-F238E27FC236}">
                <a16:creationId xmlns:a16="http://schemas.microsoft.com/office/drawing/2014/main" id="{10E9FE57-5C6A-B44A-9034-0A9964540B8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6277" y="5358893"/>
            <a:ext cx="11754636" cy="1287993"/>
          </a:xfrm>
          <a:prstGeom prst="rect">
            <a:avLst/>
          </a:prstGeom>
        </p:spPr>
      </p:pic>
      <p:pic>
        <p:nvPicPr>
          <p:cNvPr id="15" name="Graphic 14">
            <a:extLst>
              <a:ext uri="{FF2B5EF4-FFF2-40B4-BE49-F238E27FC236}">
                <a16:creationId xmlns:a16="http://schemas.microsoft.com/office/drawing/2014/main" id="{99C35974-7140-224B-9642-EC74A40231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65" y="6222423"/>
            <a:ext cx="11759448" cy="609749"/>
          </a:xfrm>
          <a:prstGeom prst="rect">
            <a:avLst/>
          </a:prstGeom>
        </p:spPr>
      </p:pic>
      <p:pic>
        <p:nvPicPr>
          <p:cNvPr id="16" name="Picture 15">
            <a:extLst>
              <a:ext uri="{FF2B5EF4-FFF2-40B4-BE49-F238E27FC236}">
                <a16:creationId xmlns:a16="http://schemas.microsoft.com/office/drawing/2014/main" id="{FB93F92D-F2B8-7644-8457-4E22CD9C56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3705" y="6467026"/>
            <a:ext cx="1443640" cy="212748"/>
          </a:xfrm>
          <a:prstGeom prst="rect">
            <a:avLst/>
          </a:prstGeom>
        </p:spPr>
      </p:pic>
      <p:sp>
        <p:nvSpPr>
          <p:cNvPr id="10" name="Rectangle 9">
            <a:extLst>
              <a:ext uri="{FF2B5EF4-FFF2-40B4-BE49-F238E27FC236}">
                <a16:creationId xmlns:a16="http://schemas.microsoft.com/office/drawing/2014/main" id="{CD60F71A-3742-4B34-8189-EA79535D8B61}"/>
              </a:ext>
            </a:extLst>
          </p:cNvPr>
          <p:cNvSpPr/>
          <p:nvPr/>
        </p:nvSpPr>
        <p:spPr>
          <a:xfrm>
            <a:off x="10354734"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85"/>
            <a:endParaRPr lang="en-GB" sz="1092">
              <a:solidFill>
                <a:srgbClr val="FFFFFF"/>
              </a:solidFill>
              <a:latin typeface="Calibri"/>
            </a:endParaRPr>
          </a:p>
        </p:txBody>
      </p:sp>
      <p:pic>
        <p:nvPicPr>
          <p:cNvPr id="11" name="Picture 10">
            <a:extLst>
              <a:ext uri="{FF2B5EF4-FFF2-40B4-BE49-F238E27FC236}">
                <a16:creationId xmlns:a16="http://schemas.microsoft.com/office/drawing/2014/main" id="{5D5D02D0-1867-4ED7-9670-63B509E0BEFB}"/>
              </a:ext>
            </a:extLst>
          </p:cNvPr>
          <p:cNvPicPr>
            <a:picLocks noChangeAspect="1"/>
          </p:cNvPicPr>
          <p:nvPr/>
        </p:nvPicPr>
        <p:blipFill>
          <a:blip r:embed="rId9"/>
          <a:stretch>
            <a:fillRect/>
          </a:stretch>
        </p:blipFill>
        <p:spPr>
          <a:xfrm>
            <a:off x="10481902" y="6326268"/>
            <a:ext cx="975537" cy="414216"/>
          </a:xfrm>
          <a:prstGeom prst="rect">
            <a:avLst/>
          </a:prstGeom>
        </p:spPr>
      </p:pic>
    </p:spTree>
    <p:extLst>
      <p:ext uri="{BB962C8B-B14F-4D97-AF65-F5344CB8AC3E}">
        <p14:creationId xmlns:p14="http://schemas.microsoft.com/office/powerpoint/2010/main" val="254885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14" name="Title 5">
            <a:extLst>
              <a:ext uri="{FF2B5EF4-FFF2-40B4-BE49-F238E27FC236}">
                <a16:creationId xmlns:a16="http://schemas.microsoft.com/office/drawing/2014/main" id="{FD8296FA-664B-554F-AB42-B1949FB845C7}"/>
              </a:ext>
            </a:extLst>
          </p:cNvPr>
          <p:cNvSpPr txBox="1">
            <a:spLocks/>
          </p:cNvSpPr>
          <p:nvPr/>
        </p:nvSpPr>
        <p:spPr>
          <a:xfrm>
            <a:off x="276591" y="-30822"/>
            <a:ext cx="8771467" cy="688514"/>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88">
              <a:lnSpc>
                <a:spcPct val="100000"/>
              </a:lnSpc>
              <a:spcBef>
                <a:spcPts val="0"/>
              </a:spcBef>
            </a:pPr>
            <a:r>
              <a:rPr lang="en-GB" sz="4000">
                <a:solidFill>
                  <a:srgbClr val="FFBF22"/>
                </a:solidFill>
                <a:latin typeface="Helvetica Neue LT Std 65 Medium"/>
                <a:ea typeface="+mn-ea"/>
                <a:cs typeface="+mn-cs"/>
              </a:rPr>
              <a:t>Accessing the CMRs - Reports</a:t>
            </a:r>
            <a:endParaRPr lang="en-GB" sz="3200">
              <a:solidFill>
                <a:srgbClr val="FFBF22"/>
              </a:solidFill>
              <a:latin typeface="Helvetica Neue LT Std 65 Medium"/>
              <a:ea typeface="+mn-ea"/>
              <a:cs typeface="+mn-cs"/>
            </a:endParaRPr>
          </a:p>
        </p:txBody>
      </p:sp>
      <p:sp>
        <p:nvSpPr>
          <p:cNvPr id="15" name="TextBox 1">
            <a:extLst>
              <a:ext uri="{FF2B5EF4-FFF2-40B4-BE49-F238E27FC236}">
                <a16:creationId xmlns:a16="http://schemas.microsoft.com/office/drawing/2014/main" id="{A13E87F2-BBD0-1A92-DC9B-A72CA29B5805}"/>
              </a:ext>
            </a:extLst>
          </p:cNvPr>
          <p:cNvSpPr txBox="1"/>
          <p:nvPr/>
        </p:nvSpPr>
        <p:spPr>
          <a:xfrm>
            <a:off x="276591" y="664136"/>
            <a:ext cx="11816092"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latin typeface="Helvetica Neue Light"/>
                <a:ea typeface="12 pt. Helvetica* 45 Light   02" panose="02000403000000020004" pitchFamily="2" charset="0"/>
              </a:rPr>
              <a:t>All public reports will be available using the report option on the landing page and will not require signing in to the Portal. Click on reports and then select the report you would like to retrieve:</a:t>
            </a:r>
            <a:endParaRPr lang="en-GB">
              <a:highlight>
                <a:srgbClr val="FFFF00"/>
              </a:highlight>
              <a:latin typeface="Helvetica Neue Light"/>
              <a:ea typeface="12 pt. Helvetica* 45 Light   02" panose="02000403000000020004" pitchFamily="2" charset="0"/>
            </a:endParaRPr>
          </a:p>
        </p:txBody>
      </p:sp>
      <p:grpSp>
        <p:nvGrpSpPr>
          <p:cNvPr id="18" name="Group 17">
            <a:extLst>
              <a:ext uri="{FF2B5EF4-FFF2-40B4-BE49-F238E27FC236}">
                <a16:creationId xmlns:a16="http://schemas.microsoft.com/office/drawing/2014/main" id="{6F7FBA12-34BF-D8E0-D888-8F24C47054F8}"/>
              </a:ext>
            </a:extLst>
          </p:cNvPr>
          <p:cNvGrpSpPr/>
          <p:nvPr/>
        </p:nvGrpSpPr>
        <p:grpSpPr>
          <a:xfrm>
            <a:off x="243346" y="1316911"/>
            <a:ext cx="5956087" cy="3853380"/>
            <a:chOff x="691611" y="1597630"/>
            <a:chExt cx="8399880" cy="4957853"/>
          </a:xfrm>
        </p:grpSpPr>
        <p:pic>
          <p:nvPicPr>
            <p:cNvPr id="17" name="Picture 16">
              <a:extLst>
                <a:ext uri="{FF2B5EF4-FFF2-40B4-BE49-F238E27FC236}">
                  <a16:creationId xmlns:a16="http://schemas.microsoft.com/office/drawing/2014/main" id="{F1FC9ED8-EFBE-F0A7-05E2-BFF4CBFC6579}"/>
                </a:ext>
              </a:extLst>
            </p:cNvPr>
            <p:cNvPicPr>
              <a:picLocks noChangeAspect="1"/>
            </p:cNvPicPr>
            <p:nvPr/>
          </p:nvPicPr>
          <p:blipFill>
            <a:blip r:embed="rId3"/>
            <a:stretch>
              <a:fillRect/>
            </a:stretch>
          </p:blipFill>
          <p:spPr>
            <a:xfrm>
              <a:off x="691611" y="1597630"/>
              <a:ext cx="8399880" cy="4957853"/>
            </a:xfrm>
            <a:prstGeom prst="rect">
              <a:avLst/>
            </a:prstGeom>
          </p:spPr>
        </p:pic>
        <p:sp>
          <p:nvSpPr>
            <p:cNvPr id="13" name="Rectangle 12">
              <a:extLst>
                <a:ext uri="{FF2B5EF4-FFF2-40B4-BE49-F238E27FC236}">
                  <a16:creationId xmlns:a16="http://schemas.microsoft.com/office/drawing/2014/main" id="{8B90400D-5962-70AD-F7C1-51F79944B25D}"/>
                </a:ext>
              </a:extLst>
            </p:cNvPr>
            <p:cNvSpPr/>
            <p:nvPr/>
          </p:nvSpPr>
          <p:spPr>
            <a:xfrm>
              <a:off x="5316030" y="4849086"/>
              <a:ext cx="1238882" cy="550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47D2D24-5EF6-3C81-E2F1-DE10C55CD1C2}"/>
              </a:ext>
            </a:extLst>
          </p:cNvPr>
          <p:cNvGrpSpPr/>
          <p:nvPr/>
        </p:nvGrpSpPr>
        <p:grpSpPr>
          <a:xfrm>
            <a:off x="5608878" y="3654620"/>
            <a:ext cx="5076246" cy="1515671"/>
            <a:chOff x="276590" y="1535754"/>
            <a:chExt cx="8927447" cy="1762251"/>
          </a:xfrm>
        </p:grpSpPr>
        <p:pic>
          <p:nvPicPr>
            <p:cNvPr id="20" name="Picture 19">
              <a:extLst>
                <a:ext uri="{FF2B5EF4-FFF2-40B4-BE49-F238E27FC236}">
                  <a16:creationId xmlns:a16="http://schemas.microsoft.com/office/drawing/2014/main" id="{B46DF420-D803-60C0-7CD9-C86D94703A43}"/>
                </a:ext>
              </a:extLst>
            </p:cNvPr>
            <p:cNvPicPr>
              <a:picLocks noChangeAspect="1"/>
            </p:cNvPicPr>
            <p:nvPr/>
          </p:nvPicPr>
          <p:blipFill>
            <a:blip r:embed="rId4"/>
            <a:stretch>
              <a:fillRect/>
            </a:stretch>
          </p:blipFill>
          <p:spPr>
            <a:xfrm>
              <a:off x="276591" y="1535754"/>
              <a:ext cx="8927446" cy="1762251"/>
            </a:xfrm>
            <a:prstGeom prst="rect">
              <a:avLst/>
            </a:prstGeom>
          </p:spPr>
        </p:pic>
        <p:sp>
          <p:nvSpPr>
            <p:cNvPr id="21" name="Rectangle 20">
              <a:extLst>
                <a:ext uri="{FF2B5EF4-FFF2-40B4-BE49-F238E27FC236}">
                  <a16:creationId xmlns:a16="http://schemas.microsoft.com/office/drawing/2014/main" id="{FCCA34E4-D425-EC9B-8357-859315398EE3}"/>
                </a:ext>
              </a:extLst>
            </p:cNvPr>
            <p:cNvSpPr/>
            <p:nvPr/>
          </p:nvSpPr>
          <p:spPr>
            <a:xfrm>
              <a:off x="276590" y="2416879"/>
              <a:ext cx="2487157" cy="7475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1187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14" name="Title 5">
            <a:extLst>
              <a:ext uri="{FF2B5EF4-FFF2-40B4-BE49-F238E27FC236}">
                <a16:creationId xmlns:a16="http://schemas.microsoft.com/office/drawing/2014/main" id="{FD8296FA-664B-554F-AB42-B1949FB845C7}"/>
              </a:ext>
            </a:extLst>
          </p:cNvPr>
          <p:cNvSpPr txBox="1">
            <a:spLocks/>
          </p:cNvSpPr>
          <p:nvPr/>
        </p:nvSpPr>
        <p:spPr>
          <a:xfrm>
            <a:off x="299157" y="32097"/>
            <a:ext cx="8771467" cy="688514"/>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88">
              <a:lnSpc>
                <a:spcPct val="100000"/>
              </a:lnSpc>
              <a:spcBef>
                <a:spcPts val="0"/>
              </a:spcBef>
            </a:pPr>
            <a:r>
              <a:rPr lang="en-GB" sz="4000">
                <a:solidFill>
                  <a:srgbClr val="FFBF22"/>
                </a:solidFill>
                <a:latin typeface="Helvetica Neue LT Std 65 Medium"/>
              </a:rPr>
              <a:t>Capacity Market Register</a:t>
            </a:r>
            <a:endParaRPr lang="en-GB" sz="3200">
              <a:solidFill>
                <a:srgbClr val="FFBF22"/>
              </a:solidFill>
              <a:latin typeface="Helvetica Neue LT Std 65 Medium"/>
              <a:ea typeface="+mn-ea"/>
              <a:cs typeface="+mn-cs"/>
            </a:endParaRPr>
          </a:p>
        </p:txBody>
      </p:sp>
      <p:sp>
        <p:nvSpPr>
          <p:cNvPr id="15" name="TextBox 1">
            <a:extLst>
              <a:ext uri="{FF2B5EF4-FFF2-40B4-BE49-F238E27FC236}">
                <a16:creationId xmlns:a16="http://schemas.microsoft.com/office/drawing/2014/main" id="{A13E87F2-BBD0-1A92-DC9B-A72CA29B5805}"/>
              </a:ext>
            </a:extLst>
          </p:cNvPr>
          <p:cNvSpPr txBox="1"/>
          <p:nvPr/>
        </p:nvSpPr>
        <p:spPr>
          <a:xfrm>
            <a:off x="276591" y="664136"/>
            <a:ext cx="11816092"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latin typeface="Helvetica Neue Light"/>
                <a:ea typeface="12 pt. Helvetica* 45 Light   02" panose="02000403000000020004" pitchFamily="2" charset="0"/>
              </a:rPr>
              <a:t>Once on the page you can search by Auction and download the relevant CMR</a:t>
            </a:r>
          </a:p>
        </p:txBody>
      </p:sp>
      <p:pic>
        <p:nvPicPr>
          <p:cNvPr id="3" name="Picture 2">
            <a:extLst>
              <a:ext uri="{FF2B5EF4-FFF2-40B4-BE49-F238E27FC236}">
                <a16:creationId xmlns:a16="http://schemas.microsoft.com/office/drawing/2014/main" id="{8CB7C229-A1BC-5CC0-C816-A576BD303533}"/>
              </a:ext>
            </a:extLst>
          </p:cNvPr>
          <p:cNvPicPr>
            <a:picLocks noChangeAspect="1"/>
          </p:cNvPicPr>
          <p:nvPr/>
        </p:nvPicPr>
        <p:blipFill>
          <a:blip r:embed="rId3"/>
          <a:stretch>
            <a:fillRect/>
          </a:stretch>
        </p:blipFill>
        <p:spPr>
          <a:xfrm>
            <a:off x="299157" y="1054201"/>
            <a:ext cx="11105722" cy="5195279"/>
          </a:xfrm>
          <a:prstGeom prst="rect">
            <a:avLst/>
          </a:prstGeom>
        </p:spPr>
      </p:pic>
      <p:sp>
        <p:nvSpPr>
          <p:cNvPr id="4" name="Rectangle 3">
            <a:extLst>
              <a:ext uri="{FF2B5EF4-FFF2-40B4-BE49-F238E27FC236}">
                <a16:creationId xmlns:a16="http://schemas.microsoft.com/office/drawing/2014/main" id="{73F54B71-9877-8D52-59DE-1C7408B1DC84}"/>
              </a:ext>
            </a:extLst>
          </p:cNvPr>
          <p:cNvSpPr/>
          <p:nvPr/>
        </p:nvSpPr>
        <p:spPr>
          <a:xfrm>
            <a:off x="8571244" y="1665507"/>
            <a:ext cx="1974475" cy="414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2D1645F-2611-9B37-D48F-3BDDC5BB5A30}"/>
              </a:ext>
            </a:extLst>
          </p:cNvPr>
          <p:cNvSpPr/>
          <p:nvPr/>
        </p:nvSpPr>
        <p:spPr>
          <a:xfrm>
            <a:off x="9622196" y="2909208"/>
            <a:ext cx="473912" cy="414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60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14" name="Title 5">
            <a:extLst>
              <a:ext uri="{FF2B5EF4-FFF2-40B4-BE49-F238E27FC236}">
                <a16:creationId xmlns:a16="http://schemas.microsoft.com/office/drawing/2014/main" id="{FD8296FA-664B-554F-AB42-B1949FB845C7}"/>
              </a:ext>
            </a:extLst>
          </p:cNvPr>
          <p:cNvSpPr txBox="1">
            <a:spLocks/>
          </p:cNvSpPr>
          <p:nvPr/>
        </p:nvSpPr>
        <p:spPr>
          <a:xfrm>
            <a:off x="299157" y="32097"/>
            <a:ext cx="8771467" cy="688514"/>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88">
              <a:lnSpc>
                <a:spcPct val="100000"/>
              </a:lnSpc>
              <a:spcBef>
                <a:spcPts val="0"/>
              </a:spcBef>
            </a:pPr>
            <a:r>
              <a:rPr lang="en-GB" sz="4000">
                <a:solidFill>
                  <a:srgbClr val="FFBF22"/>
                </a:solidFill>
                <a:latin typeface="Helvetica Neue LT Std 65 Medium"/>
              </a:rPr>
              <a:t>New Portal Timeline</a:t>
            </a:r>
            <a:endParaRPr lang="en-GB" sz="3200">
              <a:solidFill>
                <a:srgbClr val="FFBF22"/>
              </a:solidFill>
              <a:latin typeface="Helvetica Neue LT Std 65 Medium"/>
              <a:ea typeface="+mn-ea"/>
              <a:cs typeface="+mn-cs"/>
            </a:endParaRPr>
          </a:p>
        </p:txBody>
      </p:sp>
      <p:grpSp>
        <p:nvGrpSpPr>
          <p:cNvPr id="3" name="Group 2">
            <a:extLst>
              <a:ext uri="{FF2B5EF4-FFF2-40B4-BE49-F238E27FC236}">
                <a16:creationId xmlns:a16="http://schemas.microsoft.com/office/drawing/2014/main" id="{9BAE3FBF-C562-ABD9-C44D-AB5D85BC9D8F}"/>
              </a:ext>
            </a:extLst>
          </p:cNvPr>
          <p:cNvGrpSpPr/>
          <p:nvPr/>
        </p:nvGrpSpPr>
        <p:grpSpPr>
          <a:xfrm>
            <a:off x="429869" y="2071548"/>
            <a:ext cx="11617565" cy="4065841"/>
            <a:chOff x="409110" y="1473693"/>
            <a:chExt cx="11617565" cy="4065841"/>
          </a:xfrm>
        </p:grpSpPr>
        <p:grpSp>
          <p:nvGrpSpPr>
            <p:cNvPr id="30" name="Group 29">
              <a:extLst>
                <a:ext uri="{FF2B5EF4-FFF2-40B4-BE49-F238E27FC236}">
                  <a16:creationId xmlns:a16="http://schemas.microsoft.com/office/drawing/2014/main" id="{131AB863-184F-FE33-5C4D-C16EA2236574}"/>
                </a:ext>
              </a:extLst>
            </p:cNvPr>
            <p:cNvGrpSpPr/>
            <p:nvPr/>
          </p:nvGrpSpPr>
          <p:grpSpPr>
            <a:xfrm>
              <a:off x="409110" y="1473693"/>
              <a:ext cx="11610516" cy="4065841"/>
              <a:chOff x="409110" y="1473693"/>
              <a:chExt cx="11610516" cy="4065841"/>
            </a:xfrm>
          </p:grpSpPr>
          <p:sp>
            <p:nvSpPr>
              <p:cNvPr id="31" name="Oval 30">
                <a:extLst>
                  <a:ext uri="{FF2B5EF4-FFF2-40B4-BE49-F238E27FC236}">
                    <a16:creationId xmlns:a16="http://schemas.microsoft.com/office/drawing/2014/main" id="{6DC55C2B-50D9-C890-95BD-231E322C359B}"/>
                  </a:ext>
                </a:extLst>
              </p:cNvPr>
              <p:cNvSpPr/>
              <p:nvPr/>
            </p:nvSpPr>
            <p:spPr>
              <a:xfrm>
                <a:off x="409110" y="1473693"/>
                <a:ext cx="671451" cy="671451"/>
              </a:xfrm>
              <a:prstGeom prst="ellipse">
                <a:avLst/>
              </a:prstGeom>
              <a:solidFill>
                <a:srgbClr val="FFC000"/>
              </a:soli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2" name="Chord 31">
                <a:extLst>
                  <a:ext uri="{FF2B5EF4-FFF2-40B4-BE49-F238E27FC236}">
                    <a16:creationId xmlns:a16="http://schemas.microsoft.com/office/drawing/2014/main" id="{5446273C-B792-4973-B0F7-8D06CEA88364}"/>
                  </a:ext>
                </a:extLst>
              </p:cNvPr>
              <p:cNvSpPr/>
              <p:nvPr/>
            </p:nvSpPr>
            <p:spPr>
              <a:xfrm>
                <a:off x="476256" y="1540838"/>
                <a:ext cx="537161" cy="537161"/>
              </a:xfrm>
              <a:prstGeom prst="chord">
                <a:avLst>
                  <a:gd name="adj1" fmla="val 1800000"/>
                  <a:gd name="adj2" fmla="val 90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3" name="Freeform: Shape 32">
                <a:extLst>
                  <a:ext uri="{FF2B5EF4-FFF2-40B4-BE49-F238E27FC236}">
                    <a16:creationId xmlns:a16="http://schemas.microsoft.com/office/drawing/2014/main" id="{27F66F2D-F68A-3060-4B8C-E95E88ADCCD2}"/>
                  </a:ext>
                </a:extLst>
              </p:cNvPr>
              <p:cNvSpPr/>
              <p:nvPr/>
            </p:nvSpPr>
            <p:spPr>
              <a:xfrm>
                <a:off x="1252607" y="2713843"/>
                <a:ext cx="1986377" cy="2825691"/>
              </a:xfrm>
              <a:custGeom>
                <a:avLst/>
                <a:gdLst>
                  <a:gd name="connsiteX0" fmla="*/ 0 w 1986377"/>
                  <a:gd name="connsiteY0" fmla="*/ 0 h 2825691"/>
                  <a:gd name="connsiteX1" fmla="*/ 1986377 w 1986377"/>
                  <a:gd name="connsiteY1" fmla="*/ 0 h 2825691"/>
                  <a:gd name="connsiteX2" fmla="*/ 1986377 w 1986377"/>
                  <a:gd name="connsiteY2" fmla="*/ 2825691 h 2825691"/>
                  <a:gd name="connsiteX3" fmla="*/ 0 w 1986377"/>
                  <a:gd name="connsiteY3" fmla="*/ 2825691 h 2825691"/>
                  <a:gd name="connsiteX4" fmla="*/ 0 w 1986377"/>
                  <a:gd name="connsiteY4" fmla="*/ 0 h 2825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2825691">
                    <a:moveTo>
                      <a:pt x="0" y="0"/>
                    </a:moveTo>
                    <a:lnTo>
                      <a:pt x="1986377" y="0"/>
                    </a:lnTo>
                    <a:lnTo>
                      <a:pt x="1986377" y="2825691"/>
                    </a:lnTo>
                    <a:lnTo>
                      <a:pt x="0" y="28256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kern="1200">
                    <a:latin typeface="Helvetica Neue Light"/>
                  </a:rPr>
                  <a:t>CMRs published on current site for final time</a:t>
                </a:r>
              </a:p>
            </p:txBody>
          </p:sp>
          <p:sp>
            <p:nvSpPr>
              <p:cNvPr id="34" name="Freeform: Shape 33">
                <a:extLst>
                  <a:ext uri="{FF2B5EF4-FFF2-40B4-BE49-F238E27FC236}">
                    <a16:creationId xmlns:a16="http://schemas.microsoft.com/office/drawing/2014/main" id="{3B904E06-5FCE-2962-21ED-981D9E1688BE}"/>
                  </a:ext>
                </a:extLst>
              </p:cNvPr>
              <p:cNvSpPr/>
              <p:nvPr/>
            </p:nvSpPr>
            <p:spPr>
              <a:xfrm>
                <a:off x="1220448" y="1473693"/>
                <a:ext cx="1986377" cy="875838"/>
              </a:xfrm>
              <a:custGeom>
                <a:avLst/>
                <a:gdLst>
                  <a:gd name="connsiteX0" fmla="*/ 0 w 1986377"/>
                  <a:gd name="connsiteY0" fmla="*/ 0 h 671451"/>
                  <a:gd name="connsiteX1" fmla="*/ 1986377 w 1986377"/>
                  <a:gd name="connsiteY1" fmla="*/ 0 h 671451"/>
                  <a:gd name="connsiteX2" fmla="*/ 1986377 w 1986377"/>
                  <a:gd name="connsiteY2" fmla="*/ 671451 h 671451"/>
                  <a:gd name="connsiteX3" fmla="*/ 0 w 1986377"/>
                  <a:gd name="connsiteY3" fmla="*/ 671451 h 671451"/>
                  <a:gd name="connsiteX4" fmla="*/ 0 w 1986377"/>
                  <a:gd name="connsiteY4" fmla="*/ 0 h 6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671451">
                    <a:moveTo>
                      <a:pt x="0" y="0"/>
                    </a:moveTo>
                    <a:lnTo>
                      <a:pt x="1986377" y="0"/>
                    </a:lnTo>
                    <a:lnTo>
                      <a:pt x="1986377" y="671451"/>
                    </a:lnTo>
                    <a:lnTo>
                      <a:pt x="0" y="671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GB" sz="1800" kern="1200">
                    <a:latin typeface="Helvetica Neue Light"/>
                  </a:rPr>
                  <a:t>Wednesday 15</a:t>
                </a:r>
                <a:r>
                  <a:rPr lang="en-GB" sz="1800" kern="1200" baseline="30000">
                    <a:latin typeface="Helvetica Neue Light"/>
                  </a:rPr>
                  <a:t>th</a:t>
                </a:r>
                <a:r>
                  <a:rPr lang="en-GB" sz="1800" kern="1200">
                    <a:latin typeface="Helvetica Neue Light"/>
                  </a:rPr>
                  <a:t> and Thursday </a:t>
                </a:r>
              </a:p>
              <a:p>
                <a:pPr marL="0" lvl="0" indent="0" algn="l" defTabSz="800100">
                  <a:lnSpc>
                    <a:spcPct val="90000"/>
                  </a:lnSpc>
                  <a:spcBef>
                    <a:spcPct val="0"/>
                  </a:spcBef>
                  <a:spcAft>
                    <a:spcPct val="35000"/>
                  </a:spcAft>
                  <a:buNone/>
                </a:pPr>
                <a:r>
                  <a:rPr lang="en-GB" sz="1800" kern="1200">
                    <a:latin typeface="Helvetica Neue Light"/>
                  </a:rPr>
                  <a:t>16</a:t>
                </a:r>
                <a:r>
                  <a:rPr lang="en-GB" sz="1800" kern="1200" baseline="30000">
                    <a:latin typeface="Helvetica Neue Light"/>
                  </a:rPr>
                  <a:t>th</a:t>
                </a:r>
                <a:r>
                  <a:rPr lang="en-GB" sz="1800" kern="1200">
                    <a:latin typeface="Helvetica Neue Light"/>
                  </a:rPr>
                  <a:t> May</a:t>
                </a:r>
              </a:p>
            </p:txBody>
          </p:sp>
          <p:sp>
            <p:nvSpPr>
              <p:cNvPr id="35" name="Oval 34">
                <a:extLst>
                  <a:ext uri="{FF2B5EF4-FFF2-40B4-BE49-F238E27FC236}">
                    <a16:creationId xmlns:a16="http://schemas.microsoft.com/office/drawing/2014/main" id="{215645C4-1B19-5CCA-6FFE-E1E6BE22EC7B}"/>
                  </a:ext>
                </a:extLst>
              </p:cNvPr>
              <p:cNvSpPr/>
              <p:nvPr/>
            </p:nvSpPr>
            <p:spPr>
              <a:xfrm>
                <a:off x="3346711" y="1473693"/>
                <a:ext cx="671451" cy="671451"/>
              </a:xfrm>
              <a:prstGeom prst="ellipse">
                <a:avLst/>
              </a:prstGeom>
              <a:solidFill>
                <a:srgbClr val="67EF21"/>
              </a:soli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36" name="Chord 35">
                <a:extLst>
                  <a:ext uri="{FF2B5EF4-FFF2-40B4-BE49-F238E27FC236}">
                    <a16:creationId xmlns:a16="http://schemas.microsoft.com/office/drawing/2014/main" id="{79FA8021-CE43-5DAD-D198-25AB73B57A60}"/>
                  </a:ext>
                </a:extLst>
              </p:cNvPr>
              <p:cNvSpPr/>
              <p:nvPr/>
            </p:nvSpPr>
            <p:spPr>
              <a:xfrm>
                <a:off x="3413856" y="1540838"/>
                <a:ext cx="537161" cy="537161"/>
              </a:xfrm>
              <a:prstGeom prst="chord">
                <a:avLst>
                  <a:gd name="adj1" fmla="val 0"/>
                  <a:gd name="adj2" fmla="val 10800000"/>
                </a:avLst>
              </a:prstGeom>
            </p:spPr>
            <p:style>
              <a:lnRef idx="2">
                <a:schemeClr val="accent4">
                  <a:hueOff val="3266964"/>
                  <a:satOff val="-13592"/>
                  <a:lumOff val="3203"/>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sp>
          <p:sp>
            <p:nvSpPr>
              <p:cNvPr id="37" name="Freeform: Shape 36">
                <a:extLst>
                  <a:ext uri="{FF2B5EF4-FFF2-40B4-BE49-F238E27FC236}">
                    <a16:creationId xmlns:a16="http://schemas.microsoft.com/office/drawing/2014/main" id="{3C839C3A-556B-CBA7-B1BD-ED9DABF6B494}"/>
                  </a:ext>
                </a:extLst>
              </p:cNvPr>
              <p:cNvSpPr/>
              <p:nvPr/>
            </p:nvSpPr>
            <p:spPr>
              <a:xfrm>
                <a:off x="4139098" y="2656962"/>
                <a:ext cx="1986377" cy="2825691"/>
              </a:xfrm>
              <a:custGeom>
                <a:avLst/>
                <a:gdLst>
                  <a:gd name="connsiteX0" fmla="*/ 0 w 1986377"/>
                  <a:gd name="connsiteY0" fmla="*/ 0 h 2825691"/>
                  <a:gd name="connsiteX1" fmla="*/ 1986377 w 1986377"/>
                  <a:gd name="connsiteY1" fmla="*/ 0 h 2825691"/>
                  <a:gd name="connsiteX2" fmla="*/ 1986377 w 1986377"/>
                  <a:gd name="connsiteY2" fmla="*/ 2825691 h 2825691"/>
                  <a:gd name="connsiteX3" fmla="*/ 0 w 1986377"/>
                  <a:gd name="connsiteY3" fmla="*/ 2825691 h 2825691"/>
                  <a:gd name="connsiteX4" fmla="*/ 0 w 1986377"/>
                  <a:gd name="connsiteY4" fmla="*/ 0 h 2825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2825691">
                    <a:moveTo>
                      <a:pt x="0" y="0"/>
                    </a:moveTo>
                    <a:lnTo>
                      <a:pt x="1986377" y="0"/>
                    </a:lnTo>
                    <a:lnTo>
                      <a:pt x="1986377" y="2825691"/>
                    </a:lnTo>
                    <a:lnTo>
                      <a:pt x="0" y="28256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kern="1200">
                    <a:latin typeface="Helvetica Neue Light"/>
                  </a:rPr>
                  <a:t>New Portal go-live</a:t>
                </a:r>
              </a:p>
              <a:p>
                <a:pPr marL="0" lvl="0" indent="0" algn="l" defTabSz="800100">
                  <a:lnSpc>
                    <a:spcPct val="90000"/>
                  </a:lnSpc>
                  <a:spcBef>
                    <a:spcPct val="0"/>
                  </a:spcBef>
                  <a:spcAft>
                    <a:spcPct val="35000"/>
                  </a:spcAft>
                  <a:buNone/>
                </a:pPr>
                <a:r>
                  <a:rPr lang="en-GB" sz="1800" kern="1200">
                    <a:latin typeface="Helvetica Neue Light"/>
                  </a:rPr>
                  <a:t>All historic published CMRs are available on New Portal</a:t>
                </a:r>
              </a:p>
            </p:txBody>
          </p:sp>
          <p:sp>
            <p:nvSpPr>
              <p:cNvPr id="38" name="Freeform: Shape 37">
                <a:extLst>
                  <a:ext uri="{FF2B5EF4-FFF2-40B4-BE49-F238E27FC236}">
                    <a16:creationId xmlns:a16="http://schemas.microsoft.com/office/drawing/2014/main" id="{21CB863C-ED89-147A-2495-1A6A74DB5801}"/>
                  </a:ext>
                </a:extLst>
              </p:cNvPr>
              <p:cNvSpPr/>
              <p:nvPr/>
            </p:nvSpPr>
            <p:spPr>
              <a:xfrm>
                <a:off x="4158048" y="1473693"/>
                <a:ext cx="1986377" cy="671451"/>
              </a:xfrm>
              <a:custGeom>
                <a:avLst/>
                <a:gdLst>
                  <a:gd name="connsiteX0" fmla="*/ 0 w 1986377"/>
                  <a:gd name="connsiteY0" fmla="*/ 0 h 671451"/>
                  <a:gd name="connsiteX1" fmla="*/ 1986377 w 1986377"/>
                  <a:gd name="connsiteY1" fmla="*/ 0 h 671451"/>
                  <a:gd name="connsiteX2" fmla="*/ 1986377 w 1986377"/>
                  <a:gd name="connsiteY2" fmla="*/ 671451 h 671451"/>
                  <a:gd name="connsiteX3" fmla="*/ 0 w 1986377"/>
                  <a:gd name="connsiteY3" fmla="*/ 671451 h 671451"/>
                  <a:gd name="connsiteX4" fmla="*/ 0 w 1986377"/>
                  <a:gd name="connsiteY4" fmla="*/ 0 h 6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671451">
                    <a:moveTo>
                      <a:pt x="0" y="0"/>
                    </a:moveTo>
                    <a:lnTo>
                      <a:pt x="1986377" y="0"/>
                    </a:lnTo>
                    <a:lnTo>
                      <a:pt x="1986377" y="671451"/>
                    </a:lnTo>
                    <a:lnTo>
                      <a:pt x="0" y="671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GB" sz="1800" kern="1200">
                    <a:latin typeface="Helvetica Neue Light"/>
                  </a:rPr>
                  <a:t>Monday </a:t>
                </a:r>
              </a:p>
              <a:p>
                <a:pPr marL="0" lvl="0" indent="0" algn="l" defTabSz="800100">
                  <a:lnSpc>
                    <a:spcPct val="90000"/>
                  </a:lnSpc>
                  <a:spcBef>
                    <a:spcPct val="0"/>
                  </a:spcBef>
                  <a:spcAft>
                    <a:spcPct val="35000"/>
                  </a:spcAft>
                  <a:buNone/>
                </a:pPr>
                <a:r>
                  <a:rPr lang="en-GB" sz="1800" kern="1200">
                    <a:latin typeface="Helvetica Neue Light"/>
                  </a:rPr>
                  <a:t>20</a:t>
                </a:r>
                <a:r>
                  <a:rPr lang="en-GB" sz="1800" kern="1200" baseline="30000">
                    <a:latin typeface="Helvetica Neue Light"/>
                  </a:rPr>
                  <a:t>th</a:t>
                </a:r>
                <a:r>
                  <a:rPr lang="en-GB" sz="1800" kern="1200">
                    <a:latin typeface="Helvetica Neue Light"/>
                  </a:rPr>
                  <a:t> May</a:t>
                </a:r>
              </a:p>
            </p:txBody>
          </p:sp>
          <p:sp>
            <p:nvSpPr>
              <p:cNvPr id="39" name="Oval 38">
                <a:extLst>
                  <a:ext uri="{FF2B5EF4-FFF2-40B4-BE49-F238E27FC236}">
                    <a16:creationId xmlns:a16="http://schemas.microsoft.com/office/drawing/2014/main" id="{04AB5F3F-1F66-2AE6-73DB-594D3C93B02E}"/>
                  </a:ext>
                </a:extLst>
              </p:cNvPr>
              <p:cNvSpPr/>
              <p:nvPr/>
            </p:nvSpPr>
            <p:spPr>
              <a:xfrm>
                <a:off x="6284311" y="1473693"/>
                <a:ext cx="671451" cy="671451"/>
              </a:xfrm>
              <a:prstGeom prst="ellipse">
                <a:avLst/>
              </a:prstGeom>
              <a:solidFill>
                <a:srgbClr val="3FE19B"/>
              </a:soli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40" name="Chord 39">
                <a:extLst>
                  <a:ext uri="{FF2B5EF4-FFF2-40B4-BE49-F238E27FC236}">
                    <a16:creationId xmlns:a16="http://schemas.microsoft.com/office/drawing/2014/main" id="{BEAD1FF8-1813-4BC0-94EF-36FC9D31F685}"/>
                  </a:ext>
                </a:extLst>
              </p:cNvPr>
              <p:cNvSpPr/>
              <p:nvPr/>
            </p:nvSpPr>
            <p:spPr>
              <a:xfrm>
                <a:off x="6351457" y="1540838"/>
                <a:ext cx="537161" cy="537161"/>
              </a:xfrm>
              <a:prstGeom prst="chord">
                <a:avLst>
                  <a:gd name="adj1" fmla="val 19800000"/>
                  <a:gd name="adj2" fmla="val 12600000"/>
                </a:avLst>
              </a:prstGeom>
            </p:spPr>
            <p:style>
              <a:lnRef idx="2">
                <a:schemeClr val="accent4">
                  <a:hueOff val="6533927"/>
                  <a:satOff val="-27185"/>
                  <a:lumOff val="6405"/>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sp>
          <p:sp>
            <p:nvSpPr>
              <p:cNvPr id="41" name="Freeform: Shape 40">
                <a:extLst>
                  <a:ext uri="{FF2B5EF4-FFF2-40B4-BE49-F238E27FC236}">
                    <a16:creationId xmlns:a16="http://schemas.microsoft.com/office/drawing/2014/main" id="{EFA87061-92B9-2B81-FEFB-E2F62D16C1C3}"/>
                  </a:ext>
                </a:extLst>
              </p:cNvPr>
              <p:cNvSpPr/>
              <p:nvPr/>
            </p:nvSpPr>
            <p:spPr>
              <a:xfrm>
                <a:off x="7095649" y="2685416"/>
                <a:ext cx="1986377" cy="2825691"/>
              </a:xfrm>
              <a:custGeom>
                <a:avLst/>
                <a:gdLst>
                  <a:gd name="connsiteX0" fmla="*/ 0 w 1986377"/>
                  <a:gd name="connsiteY0" fmla="*/ 0 h 2825691"/>
                  <a:gd name="connsiteX1" fmla="*/ 1986377 w 1986377"/>
                  <a:gd name="connsiteY1" fmla="*/ 0 h 2825691"/>
                  <a:gd name="connsiteX2" fmla="*/ 1986377 w 1986377"/>
                  <a:gd name="connsiteY2" fmla="*/ 2825691 h 2825691"/>
                  <a:gd name="connsiteX3" fmla="*/ 0 w 1986377"/>
                  <a:gd name="connsiteY3" fmla="*/ 2825691 h 2825691"/>
                  <a:gd name="connsiteX4" fmla="*/ 0 w 1986377"/>
                  <a:gd name="connsiteY4" fmla="*/ 0 h 2825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2825691">
                    <a:moveTo>
                      <a:pt x="0" y="0"/>
                    </a:moveTo>
                    <a:lnTo>
                      <a:pt x="1986377" y="0"/>
                    </a:lnTo>
                    <a:lnTo>
                      <a:pt x="1986377" y="2825691"/>
                    </a:lnTo>
                    <a:lnTo>
                      <a:pt x="0" y="28256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kern="1200">
                    <a:latin typeface="Helvetica Neue Light"/>
                  </a:rPr>
                  <a:t>Latest CMRs are published on the New Portal only </a:t>
                </a:r>
              </a:p>
              <a:p>
                <a:pPr marL="0" lvl="0" indent="0" algn="l" defTabSz="800100">
                  <a:lnSpc>
                    <a:spcPct val="90000"/>
                  </a:lnSpc>
                  <a:spcBef>
                    <a:spcPct val="0"/>
                  </a:spcBef>
                  <a:spcAft>
                    <a:spcPct val="35000"/>
                  </a:spcAft>
                  <a:buNone/>
                </a:pPr>
                <a:r>
                  <a:rPr lang="en-GB" sz="1800" kern="1200">
                    <a:latin typeface="Helvetica Neue Light"/>
                  </a:rPr>
                  <a:t>(5pm deadline)</a:t>
                </a:r>
              </a:p>
            </p:txBody>
          </p:sp>
          <p:sp>
            <p:nvSpPr>
              <p:cNvPr id="42" name="Freeform: Shape 41">
                <a:extLst>
                  <a:ext uri="{FF2B5EF4-FFF2-40B4-BE49-F238E27FC236}">
                    <a16:creationId xmlns:a16="http://schemas.microsoft.com/office/drawing/2014/main" id="{9428C4FE-E8C9-070C-A4DB-8118D0AB7D58}"/>
                  </a:ext>
                </a:extLst>
              </p:cNvPr>
              <p:cNvSpPr/>
              <p:nvPr/>
            </p:nvSpPr>
            <p:spPr>
              <a:xfrm>
                <a:off x="7095649" y="1473693"/>
                <a:ext cx="1986377" cy="671451"/>
              </a:xfrm>
              <a:custGeom>
                <a:avLst/>
                <a:gdLst>
                  <a:gd name="connsiteX0" fmla="*/ 0 w 1986377"/>
                  <a:gd name="connsiteY0" fmla="*/ 0 h 671451"/>
                  <a:gd name="connsiteX1" fmla="*/ 1986377 w 1986377"/>
                  <a:gd name="connsiteY1" fmla="*/ 0 h 671451"/>
                  <a:gd name="connsiteX2" fmla="*/ 1986377 w 1986377"/>
                  <a:gd name="connsiteY2" fmla="*/ 671451 h 671451"/>
                  <a:gd name="connsiteX3" fmla="*/ 0 w 1986377"/>
                  <a:gd name="connsiteY3" fmla="*/ 671451 h 671451"/>
                  <a:gd name="connsiteX4" fmla="*/ 0 w 1986377"/>
                  <a:gd name="connsiteY4" fmla="*/ 0 h 6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671451">
                    <a:moveTo>
                      <a:pt x="0" y="0"/>
                    </a:moveTo>
                    <a:lnTo>
                      <a:pt x="1986377" y="0"/>
                    </a:lnTo>
                    <a:lnTo>
                      <a:pt x="1986377" y="671451"/>
                    </a:lnTo>
                    <a:lnTo>
                      <a:pt x="0" y="671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GB" sz="1800" kern="1200">
                    <a:latin typeface="Helvetica Neue Light"/>
                  </a:rPr>
                  <a:t>Wednesday </a:t>
                </a:r>
              </a:p>
              <a:p>
                <a:pPr marL="0" lvl="0" indent="0" algn="l" defTabSz="800100">
                  <a:lnSpc>
                    <a:spcPct val="90000"/>
                  </a:lnSpc>
                  <a:spcBef>
                    <a:spcPct val="0"/>
                  </a:spcBef>
                  <a:spcAft>
                    <a:spcPct val="35000"/>
                  </a:spcAft>
                  <a:buNone/>
                </a:pPr>
                <a:r>
                  <a:rPr lang="en-GB" sz="1800" kern="1200">
                    <a:latin typeface="Helvetica Neue Light"/>
                  </a:rPr>
                  <a:t>22</a:t>
                </a:r>
                <a:r>
                  <a:rPr lang="en-GB" sz="1800" kern="1200" baseline="30000">
                    <a:latin typeface="Helvetica Neue Light"/>
                  </a:rPr>
                  <a:t>nd</a:t>
                </a:r>
                <a:r>
                  <a:rPr lang="en-GB" sz="1800" kern="1200">
                    <a:latin typeface="Helvetica Neue Light"/>
                  </a:rPr>
                  <a:t> May</a:t>
                </a:r>
              </a:p>
            </p:txBody>
          </p:sp>
          <p:sp>
            <p:nvSpPr>
              <p:cNvPr id="43" name="Oval 42">
                <a:extLst>
                  <a:ext uri="{FF2B5EF4-FFF2-40B4-BE49-F238E27FC236}">
                    <a16:creationId xmlns:a16="http://schemas.microsoft.com/office/drawing/2014/main" id="{82B22364-CF38-4A94-49D8-2C536E814DAF}"/>
                  </a:ext>
                </a:extLst>
              </p:cNvPr>
              <p:cNvSpPr/>
              <p:nvPr/>
            </p:nvSpPr>
            <p:spPr>
              <a:xfrm>
                <a:off x="9221912" y="1473693"/>
                <a:ext cx="671451" cy="671451"/>
              </a:xfrm>
              <a:prstGeom prst="ellipse">
                <a:avLst/>
              </a:prstGeom>
              <a:solidFill>
                <a:srgbClr val="5B9BD5"/>
              </a:solidFill>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44" name="Chord 43">
                <a:extLst>
                  <a:ext uri="{FF2B5EF4-FFF2-40B4-BE49-F238E27FC236}">
                    <a16:creationId xmlns:a16="http://schemas.microsoft.com/office/drawing/2014/main" id="{3486693F-25D3-D818-3827-CFE3FB20DA11}"/>
                  </a:ext>
                </a:extLst>
              </p:cNvPr>
              <p:cNvSpPr/>
              <p:nvPr/>
            </p:nvSpPr>
            <p:spPr>
              <a:xfrm>
                <a:off x="9289057" y="1540838"/>
                <a:ext cx="537161" cy="537161"/>
              </a:xfrm>
              <a:prstGeom prst="chord">
                <a:avLst>
                  <a:gd name="adj1" fmla="val 16200000"/>
                  <a:gd name="adj2" fmla="val 16200000"/>
                </a:avLst>
              </a:pr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45" name="Freeform: Shape 44">
                <a:extLst>
                  <a:ext uri="{FF2B5EF4-FFF2-40B4-BE49-F238E27FC236}">
                    <a16:creationId xmlns:a16="http://schemas.microsoft.com/office/drawing/2014/main" id="{DCA9651D-4998-2AD9-BEDD-F120BD9783E0}"/>
                  </a:ext>
                </a:extLst>
              </p:cNvPr>
              <p:cNvSpPr/>
              <p:nvPr/>
            </p:nvSpPr>
            <p:spPr>
              <a:xfrm>
                <a:off x="10033249" y="1473693"/>
                <a:ext cx="1986377" cy="671451"/>
              </a:xfrm>
              <a:custGeom>
                <a:avLst/>
                <a:gdLst>
                  <a:gd name="connsiteX0" fmla="*/ 0 w 1986377"/>
                  <a:gd name="connsiteY0" fmla="*/ 0 h 671451"/>
                  <a:gd name="connsiteX1" fmla="*/ 1986377 w 1986377"/>
                  <a:gd name="connsiteY1" fmla="*/ 0 h 671451"/>
                  <a:gd name="connsiteX2" fmla="*/ 1986377 w 1986377"/>
                  <a:gd name="connsiteY2" fmla="*/ 671451 h 671451"/>
                  <a:gd name="connsiteX3" fmla="*/ 0 w 1986377"/>
                  <a:gd name="connsiteY3" fmla="*/ 671451 h 671451"/>
                  <a:gd name="connsiteX4" fmla="*/ 0 w 1986377"/>
                  <a:gd name="connsiteY4" fmla="*/ 0 h 6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671451">
                    <a:moveTo>
                      <a:pt x="0" y="0"/>
                    </a:moveTo>
                    <a:lnTo>
                      <a:pt x="1986377" y="0"/>
                    </a:lnTo>
                    <a:lnTo>
                      <a:pt x="1986377" y="671451"/>
                    </a:lnTo>
                    <a:lnTo>
                      <a:pt x="0" y="671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900" tIns="88900" rIns="88900" bIns="88900" numCol="1" spcCol="1270" anchor="b" anchorCtr="0">
                <a:noAutofit/>
              </a:bodyPr>
              <a:lstStyle/>
              <a:p>
                <a:pPr marL="0" lvl="0" indent="0" algn="l" defTabSz="1555750">
                  <a:lnSpc>
                    <a:spcPct val="90000"/>
                  </a:lnSpc>
                  <a:spcBef>
                    <a:spcPct val="0"/>
                  </a:spcBef>
                  <a:spcAft>
                    <a:spcPct val="35000"/>
                  </a:spcAft>
                  <a:buNone/>
                </a:pPr>
                <a:endParaRPr lang="en-GB" sz="3500" kern="1200">
                  <a:latin typeface="Helvetica Neue Light"/>
                </a:endParaRPr>
              </a:p>
            </p:txBody>
          </p:sp>
        </p:grpSp>
        <p:sp>
          <p:nvSpPr>
            <p:cNvPr id="46" name="Freeform: Shape 45">
              <a:extLst>
                <a:ext uri="{FF2B5EF4-FFF2-40B4-BE49-F238E27FC236}">
                  <a16:creationId xmlns:a16="http://schemas.microsoft.com/office/drawing/2014/main" id="{D4C6467A-569D-EA54-ABF8-8B22FF8886F0}"/>
                </a:ext>
              </a:extLst>
            </p:cNvPr>
            <p:cNvSpPr/>
            <p:nvPr/>
          </p:nvSpPr>
          <p:spPr>
            <a:xfrm>
              <a:off x="10040298" y="1473693"/>
              <a:ext cx="1986377" cy="671451"/>
            </a:xfrm>
            <a:custGeom>
              <a:avLst/>
              <a:gdLst>
                <a:gd name="connsiteX0" fmla="*/ 0 w 1986377"/>
                <a:gd name="connsiteY0" fmla="*/ 0 h 671451"/>
                <a:gd name="connsiteX1" fmla="*/ 1986377 w 1986377"/>
                <a:gd name="connsiteY1" fmla="*/ 0 h 671451"/>
                <a:gd name="connsiteX2" fmla="*/ 1986377 w 1986377"/>
                <a:gd name="connsiteY2" fmla="*/ 671451 h 671451"/>
                <a:gd name="connsiteX3" fmla="*/ 0 w 1986377"/>
                <a:gd name="connsiteY3" fmla="*/ 671451 h 671451"/>
                <a:gd name="connsiteX4" fmla="*/ 0 w 1986377"/>
                <a:gd name="connsiteY4" fmla="*/ 0 h 6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671451">
                  <a:moveTo>
                    <a:pt x="0" y="0"/>
                  </a:moveTo>
                  <a:lnTo>
                    <a:pt x="1986377" y="0"/>
                  </a:lnTo>
                  <a:lnTo>
                    <a:pt x="1986377" y="671451"/>
                  </a:lnTo>
                  <a:lnTo>
                    <a:pt x="0" y="671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GB" sz="1800" kern="1200">
                  <a:latin typeface="Helvetica Neue Light"/>
                </a:rPr>
                <a:t>Thursday </a:t>
              </a:r>
            </a:p>
            <a:p>
              <a:pPr marL="0" lvl="0" indent="0" algn="l" defTabSz="800100">
                <a:lnSpc>
                  <a:spcPct val="90000"/>
                </a:lnSpc>
                <a:spcBef>
                  <a:spcPct val="0"/>
                </a:spcBef>
                <a:spcAft>
                  <a:spcPct val="35000"/>
                </a:spcAft>
                <a:buNone/>
              </a:pPr>
              <a:r>
                <a:rPr lang="en-GB" sz="1800" kern="1200">
                  <a:latin typeface="Helvetica Neue Light"/>
                </a:rPr>
                <a:t>23rd May</a:t>
              </a:r>
            </a:p>
          </p:txBody>
        </p:sp>
        <p:sp>
          <p:nvSpPr>
            <p:cNvPr id="47" name="Freeform: Shape 46">
              <a:extLst>
                <a:ext uri="{FF2B5EF4-FFF2-40B4-BE49-F238E27FC236}">
                  <a16:creationId xmlns:a16="http://schemas.microsoft.com/office/drawing/2014/main" id="{036B24D3-628C-81D5-78B2-7F170F285D74}"/>
                </a:ext>
              </a:extLst>
            </p:cNvPr>
            <p:cNvSpPr/>
            <p:nvPr/>
          </p:nvSpPr>
          <p:spPr>
            <a:xfrm>
              <a:off x="10040298" y="2656961"/>
              <a:ext cx="1986377" cy="2825691"/>
            </a:xfrm>
            <a:custGeom>
              <a:avLst/>
              <a:gdLst>
                <a:gd name="connsiteX0" fmla="*/ 0 w 1986377"/>
                <a:gd name="connsiteY0" fmla="*/ 0 h 2825691"/>
                <a:gd name="connsiteX1" fmla="*/ 1986377 w 1986377"/>
                <a:gd name="connsiteY1" fmla="*/ 0 h 2825691"/>
                <a:gd name="connsiteX2" fmla="*/ 1986377 w 1986377"/>
                <a:gd name="connsiteY2" fmla="*/ 2825691 h 2825691"/>
                <a:gd name="connsiteX3" fmla="*/ 0 w 1986377"/>
                <a:gd name="connsiteY3" fmla="*/ 2825691 h 2825691"/>
                <a:gd name="connsiteX4" fmla="*/ 0 w 1986377"/>
                <a:gd name="connsiteY4" fmla="*/ 0 h 2825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377" h="2825691">
                  <a:moveTo>
                    <a:pt x="0" y="0"/>
                  </a:moveTo>
                  <a:lnTo>
                    <a:pt x="1986377" y="0"/>
                  </a:lnTo>
                  <a:lnTo>
                    <a:pt x="1986377" y="2825691"/>
                  </a:lnTo>
                  <a:lnTo>
                    <a:pt x="0" y="28256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GB" sz="1800" kern="1200">
                  <a:latin typeface="Helvetica Neue Light"/>
                </a:rPr>
                <a:t>Reminder email – CMR now on new portal</a:t>
              </a:r>
            </a:p>
          </p:txBody>
        </p:sp>
      </p:grpSp>
      <p:sp>
        <p:nvSpPr>
          <p:cNvPr id="2" name="TextBox 1">
            <a:extLst>
              <a:ext uri="{FF2B5EF4-FFF2-40B4-BE49-F238E27FC236}">
                <a16:creationId xmlns:a16="http://schemas.microsoft.com/office/drawing/2014/main" id="{C69D38E0-ED10-C477-24E4-1E80B45D87C6}"/>
              </a:ext>
            </a:extLst>
          </p:cNvPr>
          <p:cNvSpPr txBox="1"/>
          <p:nvPr/>
        </p:nvSpPr>
        <p:spPr>
          <a:xfrm>
            <a:off x="317401" y="1041184"/>
            <a:ext cx="11308381" cy="369332"/>
          </a:xfrm>
          <a:prstGeom prst="rect">
            <a:avLst/>
          </a:prstGeom>
        </p:spPr>
        <p:txBody>
          <a:bodyPr wrap="square" rtlCol="0">
            <a:spAutoFit/>
          </a:bodyPr>
          <a:lstStyle/>
          <a:p>
            <a:pPr algn="l"/>
            <a:r>
              <a:rPr lang="en-GB" b="0" i="0">
                <a:latin typeface="Helvetica Neue Light"/>
                <a:ea typeface="12 pt. Helvetica* 45 Light   02" panose="02000403000000020004" pitchFamily="2" charset="0"/>
              </a:rPr>
              <a:t>Go-Live date yet to be confirmed. Indicative example if go live on 20</a:t>
            </a:r>
            <a:r>
              <a:rPr lang="en-GB" b="0" i="0" baseline="30000">
                <a:latin typeface="Helvetica Neue Light"/>
                <a:ea typeface="12 pt. Helvetica* 45 Light   02" panose="02000403000000020004" pitchFamily="2" charset="0"/>
              </a:rPr>
              <a:t>th</a:t>
            </a:r>
            <a:r>
              <a:rPr lang="en-GB" b="0" i="0">
                <a:latin typeface="Helvetica Neue Light"/>
                <a:ea typeface="12 pt. Helvetica* 45 Light   02" panose="02000403000000020004" pitchFamily="2" charset="0"/>
              </a:rPr>
              <a:t> May: </a:t>
            </a:r>
          </a:p>
        </p:txBody>
      </p:sp>
    </p:spTree>
    <p:extLst>
      <p:ext uri="{BB962C8B-B14F-4D97-AF65-F5344CB8AC3E}">
        <p14:creationId xmlns:p14="http://schemas.microsoft.com/office/powerpoint/2010/main" val="131690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stethoscope&#10;&#10;Description automatically generated with medium confidence">
            <a:extLst>
              <a:ext uri="{FF2B5EF4-FFF2-40B4-BE49-F238E27FC236}">
                <a16:creationId xmlns:a16="http://schemas.microsoft.com/office/drawing/2014/main" id="{D6798CD7-CB16-AA42-B946-968A22826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931" y="244436"/>
            <a:ext cx="11740792" cy="6275863"/>
          </a:xfrm>
          <a:prstGeom prst="rect">
            <a:avLst/>
          </a:prstGeom>
        </p:spPr>
      </p:pic>
      <p:sp>
        <p:nvSpPr>
          <p:cNvPr id="18" name="Rectangle 17">
            <a:extLst>
              <a:ext uri="{FF2B5EF4-FFF2-40B4-BE49-F238E27FC236}">
                <a16:creationId xmlns:a16="http://schemas.microsoft.com/office/drawing/2014/main" id="{648179C7-7275-8C49-92A5-239CDB1FC6FF}"/>
              </a:ext>
            </a:extLst>
          </p:cNvPr>
          <p:cNvSpPr/>
          <p:nvPr/>
        </p:nvSpPr>
        <p:spPr>
          <a:xfrm>
            <a:off x="216277" y="59457"/>
            <a:ext cx="9029324" cy="6402761"/>
          </a:xfrm>
          <a:prstGeom prst="rect">
            <a:avLst/>
          </a:prstGeom>
          <a:gradFill>
            <a:gsLst>
              <a:gs pos="0">
                <a:srgbClr val="454546">
                  <a:alpha val="0"/>
                </a:srgbClr>
              </a:gs>
              <a:gs pos="100000">
                <a:srgbClr val="45454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85">
              <a:defRPr/>
            </a:pPr>
            <a:endParaRPr lang="en-GB" sz="2160" b="1">
              <a:solidFill>
                <a:srgbClr val="FFCD00"/>
              </a:solidFill>
              <a:latin typeface="HelveticaNeueLT Pro 55 Roman" panose="020B0604020202020204" pitchFamily="34" charset="77"/>
            </a:endParaRPr>
          </a:p>
        </p:txBody>
      </p:sp>
      <p:sp>
        <p:nvSpPr>
          <p:cNvPr id="13" name="object 24">
            <a:extLst>
              <a:ext uri="{FF2B5EF4-FFF2-40B4-BE49-F238E27FC236}">
                <a16:creationId xmlns:a16="http://schemas.microsoft.com/office/drawing/2014/main" id="{CDA6FD63-16C3-6A4B-A575-A1DA5918B726}"/>
              </a:ext>
            </a:extLst>
          </p:cNvPr>
          <p:cNvSpPr txBox="1">
            <a:spLocks/>
          </p:cNvSpPr>
          <p:nvPr/>
        </p:nvSpPr>
        <p:spPr>
          <a:xfrm>
            <a:off x="658798" y="1472560"/>
            <a:ext cx="10110801" cy="1154803"/>
          </a:xfrm>
          <a:prstGeom prst="rect">
            <a:avLst/>
          </a:prstGeom>
        </p:spPr>
        <p:txBody>
          <a:bodyPr vert="horz" wrap="square" lIns="0" tIns="41211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defTabSz="1219185">
              <a:lnSpc>
                <a:spcPct val="100000"/>
              </a:lnSpc>
              <a:spcBef>
                <a:spcPts val="3245"/>
              </a:spcBef>
              <a:buNone/>
              <a:tabLst>
                <a:tab pos="5018978" algn="l"/>
              </a:tabLst>
              <a:defRPr/>
            </a:pPr>
            <a:r>
              <a:rPr lang="en-GB" sz="4800">
                <a:solidFill>
                  <a:srgbClr val="FFFFFF"/>
                </a:solidFill>
                <a:latin typeface="HelveticaNeueLT Pro 55 Roman" panose="020B0604020202020204" pitchFamily="34" charset="77"/>
              </a:rPr>
              <a:t>CMR demo</a:t>
            </a:r>
          </a:p>
        </p:txBody>
      </p:sp>
      <p:pic>
        <p:nvPicPr>
          <p:cNvPr id="14" name="Graphic 13">
            <a:extLst>
              <a:ext uri="{FF2B5EF4-FFF2-40B4-BE49-F238E27FC236}">
                <a16:creationId xmlns:a16="http://schemas.microsoft.com/office/drawing/2014/main" id="{10E9FE57-5C6A-B44A-9034-0A9964540B8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6277" y="5358893"/>
            <a:ext cx="11754636" cy="1287993"/>
          </a:xfrm>
          <a:prstGeom prst="rect">
            <a:avLst/>
          </a:prstGeom>
        </p:spPr>
      </p:pic>
      <p:pic>
        <p:nvPicPr>
          <p:cNvPr id="15" name="Graphic 14">
            <a:extLst>
              <a:ext uri="{FF2B5EF4-FFF2-40B4-BE49-F238E27FC236}">
                <a16:creationId xmlns:a16="http://schemas.microsoft.com/office/drawing/2014/main" id="{99C35974-7140-224B-9642-EC74A40231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65" y="6222423"/>
            <a:ext cx="11759448" cy="609749"/>
          </a:xfrm>
          <a:prstGeom prst="rect">
            <a:avLst/>
          </a:prstGeom>
        </p:spPr>
      </p:pic>
      <p:pic>
        <p:nvPicPr>
          <p:cNvPr id="16" name="Picture 15">
            <a:extLst>
              <a:ext uri="{FF2B5EF4-FFF2-40B4-BE49-F238E27FC236}">
                <a16:creationId xmlns:a16="http://schemas.microsoft.com/office/drawing/2014/main" id="{FB93F92D-F2B8-7644-8457-4E22CD9C56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3705" y="6467026"/>
            <a:ext cx="1443640" cy="212748"/>
          </a:xfrm>
          <a:prstGeom prst="rect">
            <a:avLst/>
          </a:prstGeom>
        </p:spPr>
      </p:pic>
      <p:sp>
        <p:nvSpPr>
          <p:cNvPr id="10" name="Rectangle 9">
            <a:extLst>
              <a:ext uri="{FF2B5EF4-FFF2-40B4-BE49-F238E27FC236}">
                <a16:creationId xmlns:a16="http://schemas.microsoft.com/office/drawing/2014/main" id="{CD60F71A-3742-4B34-8189-EA79535D8B61}"/>
              </a:ext>
            </a:extLst>
          </p:cNvPr>
          <p:cNvSpPr/>
          <p:nvPr/>
        </p:nvSpPr>
        <p:spPr>
          <a:xfrm>
            <a:off x="10354734"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85"/>
            <a:endParaRPr lang="en-GB" sz="1092">
              <a:solidFill>
                <a:srgbClr val="FFFFFF"/>
              </a:solidFill>
              <a:latin typeface="Calibri"/>
            </a:endParaRPr>
          </a:p>
        </p:txBody>
      </p:sp>
      <p:pic>
        <p:nvPicPr>
          <p:cNvPr id="11" name="Picture 10">
            <a:extLst>
              <a:ext uri="{FF2B5EF4-FFF2-40B4-BE49-F238E27FC236}">
                <a16:creationId xmlns:a16="http://schemas.microsoft.com/office/drawing/2014/main" id="{5D5D02D0-1867-4ED7-9670-63B509E0BEFB}"/>
              </a:ext>
            </a:extLst>
          </p:cNvPr>
          <p:cNvPicPr>
            <a:picLocks noChangeAspect="1"/>
          </p:cNvPicPr>
          <p:nvPr/>
        </p:nvPicPr>
        <p:blipFill>
          <a:blip r:embed="rId9"/>
          <a:stretch>
            <a:fillRect/>
          </a:stretch>
        </p:blipFill>
        <p:spPr>
          <a:xfrm>
            <a:off x="10481902" y="6326268"/>
            <a:ext cx="975537" cy="414216"/>
          </a:xfrm>
          <a:prstGeom prst="rect">
            <a:avLst/>
          </a:prstGeom>
        </p:spPr>
      </p:pic>
    </p:spTree>
    <p:extLst>
      <p:ext uri="{BB962C8B-B14F-4D97-AF65-F5344CB8AC3E}">
        <p14:creationId xmlns:p14="http://schemas.microsoft.com/office/powerpoint/2010/main" val="3384398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MR Demo Final">
            <a:hlinkClick r:id="" action="ppaction://media"/>
            <a:extLst>
              <a:ext uri="{FF2B5EF4-FFF2-40B4-BE49-F238E27FC236}">
                <a16:creationId xmlns:a16="http://schemas.microsoft.com/office/drawing/2014/main" id="{9A9F14CD-393C-E189-3194-1613AB6A0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516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F284-8E84-C14D-9637-636720BC36EA}"/>
              </a:ext>
            </a:extLst>
          </p:cNvPr>
          <p:cNvSpPr>
            <a:spLocks noGrp="1"/>
          </p:cNvSpPr>
          <p:nvPr>
            <p:ph type="title"/>
          </p:nvPr>
        </p:nvSpPr>
        <p:spPr>
          <a:xfrm>
            <a:off x="-386461" y="1134335"/>
            <a:ext cx="5466532" cy="4822721"/>
          </a:xfrm>
        </p:spPr>
        <p:txBody>
          <a:bodyPr/>
          <a:lstStyle/>
          <a:p>
            <a:r>
              <a:rPr lang="en-GB"/>
              <a:t>Questions &amp; Feedback</a:t>
            </a:r>
          </a:p>
        </p:txBody>
      </p:sp>
      <p:pic>
        <p:nvPicPr>
          <p:cNvPr id="4" name="Picture 2" descr="A qr code with a few black squares&#10;&#10;Description automatically generated">
            <a:extLst>
              <a:ext uri="{FF2B5EF4-FFF2-40B4-BE49-F238E27FC236}">
                <a16:creationId xmlns:a16="http://schemas.microsoft.com/office/drawing/2014/main" id="{2C5F2FB4-7E3A-4137-E439-E279B08D7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4330" y="3544555"/>
            <a:ext cx="2407407" cy="2441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7FF55B-C968-F031-C8F1-24ECA1D55B9E}"/>
              </a:ext>
            </a:extLst>
          </p:cNvPr>
          <p:cNvSpPr txBox="1"/>
          <p:nvPr/>
        </p:nvSpPr>
        <p:spPr>
          <a:xfrm>
            <a:off x="6027938" y="3539067"/>
            <a:ext cx="37619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FFFFFF"/>
                </a:solidFill>
                <a:latin typeface="HelveticaNeueLT Pro 65 Md"/>
              </a:rPr>
              <a:t>We will be using Sli.do for </a:t>
            </a:r>
            <a:endParaRPr lang="en-GB">
              <a:solidFill>
                <a:srgbClr val="FFFFFF"/>
              </a:solidFill>
              <a:latin typeface="Calibri" panose="020F0502020204030204"/>
              <a:ea typeface="Calibri" panose="020F0502020204030204"/>
              <a:cs typeface="Calibri" panose="020F0502020204030204"/>
            </a:endParaRPr>
          </a:p>
          <a:p>
            <a:r>
              <a:rPr lang="en-GB" sz="2400">
                <a:solidFill>
                  <a:srgbClr val="FFFFFF"/>
                </a:solidFill>
                <a:latin typeface="HelveticaNeueLT Pro 65 Md"/>
              </a:rPr>
              <a:t>feedback in today's session. Please go to sli.do and enter the event code </a:t>
            </a:r>
            <a:r>
              <a:rPr lang="en-GB" sz="2400" b="1">
                <a:solidFill>
                  <a:srgbClr val="FFFFFF"/>
                </a:solidFill>
                <a:latin typeface="HelveticaNeueLT Pro 65 Md"/>
              </a:rPr>
              <a:t>#2333292.</a:t>
            </a:r>
            <a:endParaRPr lang="en-GB">
              <a:solidFill>
                <a:srgbClr val="FFFFFF"/>
              </a:solidFill>
              <a:ea typeface="Calibri"/>
              <a:cs typeface="Calibri"/>
            </a:endParaRPr>
          </a:p>
        </p:txBody>
      </p:sp>
    </p:spTree>
    <p:extLst>
      <p:ext uri="{BB962C8B-B14F-4D97-AF65-F5344CB8AC3E}">
        <p14:creationId xmlns:p14="http://schemas.microsoft.com/office/powerpoint/2010/main" val="2129842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31914-553F-9940-AB6C-71ED5567ED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21083" y="237435"/>
            <a:ext cx="11734373" cy="6368252"/>
          </a:xfrm>
          <a:prstGeom prst="rect">
            <a:avLst/>
          </a:prstGeom>
        </p:spPr>
      </p:pic>
      <p:sp>
        <p:nvSpPr>
          <p:cNvPr id="12" name="Slide Number Placeholder 5">
            <a:extLst>
              <a:ext uri="{FF2B5EF4-FFF2-40B4-BE49-F238E27FC236}">
                <a16:creationId xmlns:a16="http://schemas.microsoft.com/office/drawing/2014/main" id="{4353B445-7BCC-774A-A986-62AA076EBE22}"/>
              </a:ext>
            </a:extLst>
          </p:cNvPr>
          <p:cNvSpPr>
            <a:spLocks noGrp="1"/>
          </p:cNvSpPr>
          <p:nvPr>
            <p:ph type="sldNum" sz="quarter" idx="4294967295"/>
          </p:nvPr>
        </p:nvSpPr>
        <p:spPr>
          <a:xfrm>
            <a:off x="11288184" y="6216651"/>
            <a:ext cx="903816" cy="287867"/>
          </a:xfrm>
          <a:prstGeom prst="rect">
            <a:avLst/>
          </a:prstGeom>
        </p:spPr>
        <p:txBody>
          <a:bodyPr/>
          <a:lstStyle>
            <a:lvl1pPr algn="r">
              <a:defRPr sz="840">
                <a:solidFill>
                  <a:schemeClr val="bg1">
                    <a:lumMod val="50000"/>
                  </a:schemeClr>
                </a:solidFill>
              </a:defRPr>
            </a:lvl1pPr>
          </a:lstStyle>
          <a:p>
            <a:fld id="{D4415D25-D637-C446-B964-55D7F93204D9}" type="slidenum">
              <a:rPr lang="en-GB" sz="720" b="1">
                <a:solidFill>
                  <a:srgbClr val="FFFFFF"/>
                </a:solidFill>
                <a:latin typeface="HelveticaNeueLT Pro 55 Roman" panose="020B0604020202020204" pitchFamily="34" charset="77"/>
                <a:cs typeface="Helvetica 55 Roman"/>
              </a:rPr>
              <a:pPr/>
              <a:t>16</a:t>
            </a:fld>
            <a:endParaRPr lang="en-GB" sz="720" b="1">
              <a:solidFill>
                <a:srgbClr val="FFFFFF"/>
              </a:solidFill>
              <a:latin typeface="HelveticaNeueLT Pro 55 Roman" panose="020B0604020202020204" pitchFamily="34" charset="77"/>
              <a:cs typeface="Helvetica 55 Roman"/>
            </a:endParaRPr>
          </a:p>
        </p:txBody>
      </p:sp>
      <p:sp>
        <p:nvSpPr>
          <p:cNvPr id="18" name="Rectangle 17">
            <a:extLst>
              <a:ext uri="{FF2B5EF4-FFF2-40B4-BE49-F238E27FC236}">
                <a16:creationId xmlns:a16="http://schemas.microsoft.com/office/drawing/2014/main" id="{C4782222-A4BC-A949-8ECA-4179731567EC}"/>
              </a:ext>
            </a:extLst>
          </p:cNvPr>
          <p:cNvSpPr/>
          <p:nvPr/>
        </p:nvSpPr>
        <p:spPr>
          <a:xfrm rot="16200000">
            <a:off x="4538264" y="-872718"/>
            <a:ext cx="3130936" cy="11734371"/>
          </a:xfrm>
          <a:prstGeom prst="rect">
            <a:avLst/>
          </a:prstGeom>
          <a:gradFill>
            <a:gsLst>
              <a:gs pos="0">
                <a:schemeClr val="tx1">
                  <a:alpha val="0"/>
                </a:schemeClr>
              </a:gs>
              <a:gs pos="100000">
                <a:schemeClr val="tx1">
                  <a:alpha val="78383"/>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60" b="1">
              <a:solidFill>
                <a:srgbClr val="FFCD00"/>
              </a:solidFill>
              <a:latin typeface="HelveticaNeueLT Pro 55 Roman" panose="020B0604020202020204" pitchFamily="34" charset="77"/>
            </a:endParaRPr>
          </a:p>
        </p:txBody>
      </p:sp>
      <p:sp>
        <p:nvSpPr>
          <p:cNvPr id="13" name="object 24">
            <a:extLst>
              <a:ext uri="{FF2B5EF4-FFF2-40B4-BE49-F238E27FC236}">
                <a16:creationId xmlns:a16="http://schemas.microsoft.com/office/drawing/2014/main" id="{CDA6FD63-16C3-6A4B-A575-A1DA5918B726}"/>
              </a:ext>
            </a:extLst>
          </p:cNvPr>
          <p:cNvSpPr txBox="1">
            <a:spLocks/>
          </p:cNvSpPr>
          <p:nvPr/>
        </p:nvSpPr>
        <p:spPr>
          <a:xfrm>
            <a:off x="658799" y="4166128"/>
            <a:ext cx="11511432" cy="1332929"/>
          </a:xfrm>
          <a:prstGeom prst="rect">
            <a:avLst/>
          </a:prstGeom>
        </p:spPr>
        <p:txBody>
          <a:bodyPr vert="horz" wrap="square" lIns="0" tIns="41211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a:lnSpc>
                <a:spcPct val="74300"/>
              </a:lnSpc>
              <a:spcBef>
                <a:spcPts val="3245"/>
              </a:spcBef>
              <a:buNone/>
              <a:tabLst>
                <a:tab pos="5018915" algn="l"/>
              </a:tabLst>
            </a:pPr>
            <a:r>
              <a:rPr lang="en-GB" sz="8000">
                <a:solidFill>
                  <a:schemeClr val="bg1"/>
                </a:solidFill>
                <a:latin typeface="HelveticaNeueLT Pro 55 Roman" panose="020B0604020202020204" pitchFamily="34" charset="77"/>
              </a:rPr>
              <a:t>Thank you for your time</a:t>
            </a:r>
          </a:p>
        </p:txBody>
      </p:sp>
      <p:pic>
        <p:nvPicPr>
          <p:cNvPr id="14" name="Graphic 13">
            <a:extLst>
              <a:ext uri="{FF2B5EF4-FFF2-40B4-BE49-F238E27FC236}">
                <a16:creationId xmlns:a16="http://schemas.microsoft.com/office/drawing/2014/main" id="{1EAC2294-AB15-4543-8BB7-60E7C66E87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6272" y="5384038"/>
            <a:ext cx="11754636" cy="1287993"/>
          </a:xfrm>
          <a:prstGeom prst="rect">
            <a:avLst/>
          </a:prstGeom>
        </p:spPr>
      </p:pic>
      <p:pic>
        <p:nvPicPr>
          <p:cNvPr id="2" name="Picture 1">
            <a:extLst>
              <a:ext uri="{FF2B5EF4-FFF2-40B4-BE49-F238E27FC236}">
                <a16:creationId xmlns:a16="http://schemas.microsoft.com/office/drawing/2014/main" id="{C4ABD1DE-16D9-ECC2-F74A-DE4F2CB34CBA}"/>
              </a:ext>
            </a:extLst>
          </p:cNvPr>
          <p:cNvPicPr>
            <a:picLocks noChangeAspect="1"/>
          </p:cNvPicPr>
          <p:nvPr/>
        </p:nvPicPr>
        <p:blipFill>
          <a:blip r:embed="rId5"/>
          <a:stretch>
            <a:fillRect/>
          </a:stretch>
        </p:blipFill>
        <p:spPr>
          <a:xfrm>
            <a:off x="216277" y="6215037"/>
            <a:ext cx="11754636" cy="569089"/>
          </a:xfrm>
          <a:prstGeom prst="rect">
            <a:avLst/>
          </a:prstGeom>
        </p:spPr>
      </p:pic>
      <p:pic>
        <p:nvPicPr>
          <p:cNvPr id="4" name="Picture 3">
            <a:extLst>
              <a:ext uri="{FF2B5EF4-FFF2-40B4-BE49-F238E27FC236}">
                <a16:creationId xmlns:a16="http://schemas.microsoft.com/office/drawing/2014/main" id="{5F401D15-F0FB-6695-A7FD-5DCB594E4C1F}"/>
              </a:ext>
            </a:extLst>
          </p:cNvPr>
          <p:cNvPicPr>
            <a:picLocks noChangeAspect="1"/>
          </p:cNvPicPr>
          <p:nvPr/>
        </p:nvPicPr>
        <p:blipFill>
          <a:blip r:embed="rId6"/>
          <a:srcRect/>
          <a:stretch/>
        </p:blipFill>
        <p:spPr>
          <a:xfrm>
            <a:off x="11421979" y="6427102"/>
            <a:ext cx="372067" cy="144961"/>
          </a:xfrm>
          <a:prstGeom prst="rect">
            <a:avLst/>
          </a:prstGeom>
        </p:spPr>
      </p:pic>
    </p:spTree>
    <p:extLst>
      <p:ext uri="{BB962C8B-B14F-4D97-AF65-F5344CB8AC3E}">
        <p14:creationId xmlns:p14="http://schemas.microsoft.com/office/powerpoint/2010/main" val="118905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0C8CDE-CE53-7D47-97A3-81777CEB5EE4}"/>
              </a:ext>
            </a:extLst>
          </p:cNvPr>
          <p:cNvSpPr>
            <a:spLocks noGrp="1"/>
          </p:cNvSpPr>
          <p:nvPr>
            <p:ph type="title"/>
          </p:nvPr>
        </p:nvSpPr>
        <p:spPr>
          <a:xfrm>
            <a:off x="471736" y="285866"/>
            <a:ext cx="5043199" cy="637747"/>
          </a:xfrm>
        </p:spPr>
        <p:txBody>
          <a:bodyPr/>
          <a:lstStyle/>
          <a:p>
            <a:r>
              <a:rPr lang="en-GB" sz="3200" b="1"/>
              <a:t>House Keeping</a:t>
            </a:r>
          </a:p>
        </p:txBody>
      </p:sp>
      <p:pic>
        <p:nvPicPr>
          <p:cNvPr id="2" name="Picture 1">
            <a:extLst>
              <a:ext uri="{FF2B5EF4-FFF2-40B4-BE49-F238E27FC236}">
                <a16:creationId xmlns:a16="http://schemas.microsoft.com/office/drawing/2014/main" id="{38E12DEB-8412-E765-F787-57808384E1FA}"/>
              </a:ext>
            </a:extLst>
          </p:cNvPr>
          <p:cNvPicPr>
            <a:picLocks noChangeAspect="1"/>
          </p:cNvPicPr>
          <p:nvPr/>
        </p:nvPicPr>
        <p:blipFill>
          <a:blip r:embed="rId2"/>
          <a:stretch>
            <a:fillRect/>
          </a:stretch>
        </p:blipFill>
        <p:spPr>
          <a:xfrm>
            <a:off x="471736" y="1021748"/>
            <a:ext cx="876300" cy="1085850"/>
          </a:xfrm>
          <a:prstGeom prst="rect">
            <a:avLst/>
          </a:prstGeom>
        </p:spPr>
      </p:pic>
      <p:sp>
        <p:nvSpPr>
          <p:cNvPr id="3" name="TextBox 2">
            <a:extLst>
              <a:ext uri="{FF2B5EF4-FFF2-40B4-BE49-F238E27FC236}">
                <a16:creationId xmlns:a16="http://schemas.microsoft.com/office/drawing/2014/main" id="{D7EC4306-616B-BB02-6E27-0C3CFF14CBA8}"/>
              </a:ext>
            </a:extLst>
          </p:cNvPr>
          <p:cNvSpPr txBox="1"/>
          <p:nvPr/>
        </p:nvSpPr>
        <p:spPr>
          <a:xfrm>
            <a:off x="1806276" y="1333840"/>
            <a:ext cx="3844414" cy="461665"/>
          </a:xfrm>
          <a:prstGeom prst="rect">
            <a:avLst/>
          </a:prstGeom>
        </p:spPr>
        <p:txBody>
          <a:bodyPr wrap="square" rtlCol="0">
            <a:spAutoFit/>
          </a:bodyPr>
          <a:lstStyle/>
          <a:p>
            <a:pPr defTabSz="603504">
              <a:spcAft>
                <a:spcPts val="600"/>
              </a:spcAft>
            </a:pPr>
            <a:r>
              <a:rPr lang="en-GB" sz="2400" kern="1200">
                <a:solidFill>
                  <a:schemeClr val="tx1"/>
                </a:solidFill>
                <a:latin typeface="12 pt. Helvetica* 45 Light   02" panose="02000403000000020004" pitchFamily="2" charset="0"/>
                <a:ea typeface="+mn-ea"/>
                <a:cs typeface="+mn-cs"/>
              </a:rPr>
              <a:t>Microphones on mute</a:t>
            </a:r>
            <a:endParaRPr lang="en-GB" sz="2400" i="0">
              <a:latin typeface="12 pt. Helvetica* 45 Light   02" panose="02000403000000020004" pitchFamily="2" charset="0"/>
              <a:ea typeface="12 pt. Helvetica* 45 Light   02" panose="02000403000000020004" pitchFamily="2" charset="0"/>
            </a:endParaRPr>
          </a:p>
        </p:txBody>
      </p:sp>
      <p:pic>
        <p:nvPicPr>
          <p:cNvPr id="4" name="Picture 2" descr="See related image detail">
            <a:extLst>
              <a:ext uri="{FF2B5EF4-FFF2-40B4-BE49-F238E27FC236}">
                <a16:creationId xmlns:a16="http://schemas.microsoft.com/office/drawing/2014/main" id="{E932349B-AA92-E804-F18E-A0483B978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36" y="2378722"/>
            <a:ext cx="1050278" cy="1050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B11B9B-37ED-880D-0A4A-FD7452378853}"/>
              </a:ext>
            </a:extLst>
          </p:cNvPr>
          <p:cNvSpPr txBox="1"/>
          <p:nvPr/>
        </p:nvSpPr>
        <p:spPr>
          <a:xfrm>
            <a:off x="1806276" y="2673028"/>
            <a:ext cx="3844414" cy="461665"/>
          </a:xfrm>
          <a:prstGeom prst="rect">
            <a:avLst/>
          </a:prstGeom>
        </p:spPr>
        <p:txBody>
          <a:bodyPr wrap="square" rtlCol="0">
            <a:spAutoFit/>
          </a:bodyPr>
          <a:lstStyle/>
          <a:p>
            <a:pPr defTabSz="603504">
              <a:spcAft>
                <a:spcPts val="600"/>
              </a:spcAft>
            </a:pPr>
            <a:r>
              <a:rPr lang="en-GB" sz="2400" kern="1200">
                <a:solidFill>
                  <a:schemeClr val="tx1"/>
                </a:solidFill>
                <a:latin typeface="12 pt. Helvetica* 45 Light   02" panose="02000403000000020004" pitchFamily="2" charset="0"/>
                <a:ea typeface="+mn-ea"/>
                <a:cs typeface="+mn-cs"/>
              </a:rPr>
              <a:t>Cameras off </a:t>
            </a:r>
            <a:endParaRPr lang="en-GB" sz="2400" i="0">
              <a:latin typeface="12 pt. Helvetica* 45 Light   02" panose="02000403000000020004" pitchFamily="2" charset="0"/>
              <a:ea typeface="12 pt. Helvetica* 45 Light   02" panose="02000403000000020004" pitchFamily="2" charset="0"/>
            </a:endParaRPr>
          </a:p>
        </p:txBody>
      </p:sp>
      <p:sp>
        <p:nvSpPr>
          <p:cNvPr id="11" name="TextBox 10">
            <a:extLst>
              <a:ext uri="{FF2B5EF4-FFF2-40B4-BE49-F238E27FC236}">
                <a16:creationId xmlns:a16="http://schemas.microsoft.com/office/drawing/2014/main" id="{330AB321-DCC6-9E10-0AB4-AB71A7EFF264}"/>
              </a:ext>
            </a:extLst>
          </p:cNvPr>
          <p:cNvSpPr txBox="1"/>
          <p:nvPr/>
        </p:nvSpPr>
        <p:spPr>
          <a:xfrm>
            <a:off x="5515648" y="1319429"/>
            <a:ext cx="3844414" cy="2308324"/>
          </a:xfrm>
          <a:prstGeom prst="rect">
            <a:avLst/>
          </a:prstGeom>
        </p:spPr>
        <p:txBody>
          <a:bodyPr wrap="square" rtlCol="0">
            <a:spAutoFit/>
          </a:bodyPr>
          <a:lstStyle/>
          <a:p>
            <a:endParaRPr lang="en-GB" sz="2400">
              <a:latin typeface="HelveticaNeueLT Pro 65 Md"/>
            </a:endParaRPr>
          </a:p>
          <a:p>
            <a:r>
              <a:rPr lang="en-GB" sz="2400">
                <a:latin typeface="HelveticaNeueLT Pro 65 Md"/>
              </a:rPr>
              <a:t>We will be using Sli.do for feedback in today's session. Please go to sli.do and enter the event code </a:t>
            </a:r>
            <a:r>
              <a:rPr lang="en-GB" sz="2400" b="1">
                <a:latin typeface="HelveticaNeueLT Pro 65 Md"/>
              </a:rPr>
              <a:t>#2333292.</a:t>
            </a:r>
            <a:endParaRPr lang="en-GB" sz="2400">
              <a:latin typeface="HelveticaNeueLT Pro 65 Md"/>
            </a:endParaRPr>
          </a:p>
        </p:txBody>
      </p:sp>
      <p:pic>
        <p:nvPicPr>
          <p:cNvPr id="13" name="Picture 12">
            <a:extLst>
              <a:ext uri="{FF2B5EF4-FFF2-40B4-BE49-F238E27FC236}">
                <a16:creationId xmlns:a16="http://schemas.microsoft.com/office/drawing/2014/main" id="{696E7DDD-4AB1-C710-A12F-6758820A98D3}"/>
              </a:ext>
            </a:extLst>
          </p:cNvPr>
          <p:cNvPicPr>
            <a:picLocks noChangeAspect="1"/>
          </p:cNvPicPr>
          <p:nvPr/>
        </p:nvPicPr>
        <p:blipFill>
          <a:blip r:embed="rId4"/>
          <a:stretch>
            <a:fillRect/>
          </a:stretch>
        </p:blipFill>
        <p:spPr>
          <a:xfrm>
            <a:off x="471736" y="4776737"/>
            <a:ext cx="2516407" cy="923575"/>
          </a:xfrm>
          <a:prstGeom prst="rect">
            <a:avLst/>
          </a:prstGeom>
        </p:spPr>
      </p:pic>
      <p:sp>
        <p:nvSpPr>
          <p:cNvPr id="14" name="TextBox 13">
            <a:extLst>
              <a:ext uri="{FF2B5EF4-FFF2-40B4-BE49-F238E27FC236}">
                <a16:creationId xmlns:a16="http://schemas.microsoft.com/office/drawing/2014/main" id="{DB0F4723-2497-1B7A-2F2B-4C05FA373585}"/>
              </a:ext>
            </a:extLst>
          </p:cNvPr>
          <p:cNvSpPr txBox="1"/>
          <p:nvPr/>
        </p:nvSpPr>
        <p:spPr>
          <a:xfrm>
            <a:off x="3267359" y="4995646"/>
            <a:ext cx="3844414" cy="461665"/>
          </a:xfrm>
          <a:prstGeom prst="rect">
            <a:avLst/>
          </a:prstGeom>
        </p:spPr>
        <p:txBody>
          <a:bodyPr wrap="square" rtlCol="0">
            <a:spAutoFit/>
          </a:bodyPr>
          <a:lstStyle/>
          <a:p>
            <a:pPr defTabSz="603504">
              <a:spcAft>
                <a:spcPts val="600"/>
              </a:spcAft>
            </a:pPr>
            <a:r>
              <a:rPr lang="en-GB" sz="2400" kern="1200">
                <a:solidFill>
                  <a:schemeClr val="tx1"/>
                </a:solidFill>
                <a:latin typeface="12 pt. Helvetica* 45 Light   02" panose="02000403000000020004" pitchFamily="2" charset="0"/>
                <a:ea typeface="+mn-ea"/>
                <a:cs typeface="+mn-cs"/>
              </a:rPr>
              <a:t>This webinar will be recorded</a:t>
            </a:r>
            <a:endParaRPr lang="en-GB" sz="2400" i="0">
              <a:latin typeface="12 pt. Helvetica* 45 Light   02" panose="02000403000000020004" pitchFamily="2" charset="0"/>
              <a:ea typeface="12 pt. Helvetica* 45 Light   02" panose="02000403000000020004" pitchFamily="2" charset="0"/>
            </a:endParaRPr>
          </a:p>
        </p:txBody>
      </p:sp>
      <p:sp>
        <p:nvSpPr>
          <p:cNvPr id="9" name="Rectangle 8">
            <a:extLst>
              <a:ext uri="{FF2B5EF4-FFF2-40B4-BE49-F238E27FC236}">
                <a16:creationId xmlns:a16="http://schemas.microsoft.com/office/drawing/2014/main" id="{A6CAC65E-C757-0453-6150-1184EB6DBCEE}"/>
              </a:ext>
            </a:extLst>
          </p:cNvPr>
          <p:cNvSpPr/>
          <p:nvPr/>
        </p:nvSpPr>
        <p:spPr>
          <a:xfrm>
            <a:off x="471736" y="3594207"/>
            <a:ext cx="914400" cy="923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Question Mark with solid fill">
            <a:extLst>
              <a:ext uri="{FF2B5EF4-FFF2-40B4-BE49-F238E27FC236}">
                <a16:creationId xmlns:a16="http://schemas.microsoft.com/office/drawing/2014/main" id="{5EAF0CB6-D77D-1783-5322-2E685B401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736" y="3610419"/>
            <a:ext cx="914400" cy="914400"/>
          </a:xfrm>
          <a:prstGeom prst="rect">
            <a:avLst/>
          </a:prstGeom>
        </p:spPr>
      </p:pic>
      <p:sp>
        <p:nvSpPr>
          <p:cNvPr id="10" name="TextBox 9">
            <a:extLst>
              <a:ext uri="{FF2B5EF4-FFF2-40B4-BE49-F238E27FC236}">
                <a16:creationId xmlns:a16="http://schemas.microsoft.com/office/drawing/2014/main" id="{B7E5C59D-AB17-2B39-A973-5608374B0066}"/>
              </a:ext>
            </a:extLst>
          </p:cNvPr>
          <p:cNvSpPr txBox="1"/>
          <p:nvPr/>
        </p:nvSpPr>
        <p:spPr>
          <a:xfrm>
            <a:off x="1806276" y="3640495"/>
            <a:ext cx="3844414" cy="830997"/>
          </a:xfrm>
          <a:prstGeom prst="rect">
            <a:avLst/>
          </a:prstGeom>
        </p:spPr>
        <p:txBody>
          <a:bodyPr wrap="square" rtlCol="0">
            <a:spAutoFit/>
          </a:bodyPr>
          <a:lstStyle/>
          <a:p>
            <a:pPr defTabSz="603504">
              <a:spcAft>
                <a:spcPts val="600"/>
              </a:spcAft>
            </a:pPr>
            <a:r>
              <a:rPr lang="en-GB" sz="2400" kern="1200">
                <a:solidFill>
                  <a:schemeClr val="tx1"/>
                </a:solidFill>
                <a:latin typeface="12 pt. Helvetica* 45 Light   02" panose="02000403000000020004" pitchFamily="2" charset="0"/>
                <a:ea typeface="+mn-ea"/>
                <a:cs typeface="+mn-cs"/>
              </a:rPr>
              <a:t>Please post questions in Teams chat</a:t>
            </a:r>
            <a:endParaRPr lang="en-GB" sz="2400" i="0">
              <a:latin typeface="12 pt. Helvetica* 45 Light   02" panose="02000403000000020004" pitchFamily="2" charset="0"/>
              <a:ea typeface="12 pt. Helvetica* 45 Light   02" panose="02000403000000020004" pitchFamily="2" charset="0"/>
            </a:endParaRPr>
          </a:p>
        </p:txBody>
      </p:sp>
      <p:pic>
        <p:nvPicPr>
          <p:cNvPr id="1026" name="Picture 2">
            <a:extLst>
              <a:ext uri="{FF2B5EF4-FFF2-40B4-BE49-F238E27FC236}">
                <a16:creationId xmlns:a16="http://schemas.microsoft.com/office/drawing/2014/main" id="{F8672E4F-ED0A-C3FA-0821-E82C248C40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8711" y="1452079"/>
            <a:ext cx="2407407" cy="244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2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3" y="106370"/>
            <a:ext cx="3158067" cy="6885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r>
              <a:rPr lang="en-GB" sz="4000">
                <a:solidFill>
                  <a:srgbClr val="FFBF22"/>
                </a:solidFill>
                <a:latin typeface="Helvetica Neue LT Std 65 Medium"/>
                <a:ea typeface="+mn-ea"/>
                <a:cs typeface="+mn-cs"/>
              </a:rPr>
              <a:t>Overview</a:t>
            </a: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6" name="TextBox 5">
            <a:extLst>
              <a:ext uri="{FF2B5EF4-FFF2-40B4-BE49-F238E27FC236}">
                <a16:creationId xmlns:a16="http://schemas.microsoft.com/office/drawing/2014/main" id="{E10EBBDE-F485-5EC5-CA6F-5E33E0618918}"/>
              </a:ext>
            </a:extLst>
          </p:cNvPr>
          <p:cNvSpPr txBox="1"/>
          <p:nvPr/>
        </p:nvSpPr>
        <p:spPr>
          <a:xfrm>
            <a:off x="220133" y="1148956"/>
            <a:ext cx="11486210" cy="3477875"/>
          </a:xfrm>
          <a:prstGeom prst="rect">
            <a:avLst/>
          </a:prstGeom>
          <a:noFill/>
        </p:spPr>
        <p:txBody>
          <a:bodyPr wrap="square" lIns="91440" tIns="45720" rIns="91440" bIns="45720" anchor="t">
            <a:spAutoFit/>
          </a:bodyPr>
          <a:lstStyle/>
          <a:p>
            <a:r>
              <a:rPr lang="en-GB" sz="1600">
                <a:solidFill>
                  <a:srgbClr val="172B4D"/>
                </a:solidFill>
                <a:latin typeface="Helvetica Neue Light"/>
              </a:rPr>
              <a:t>The Delivery Body has an obligation to create and maintain Capacity Market Registers (CMR) for all Auctions held. </a:t>
            </a:r>
          </a:p>
          <a:p>
            <a:endParaRPr lang="en-GB" sz="1600">
              <a:solidFill>
                <a:srgbClr val="172B4D"/>
              </a:solidFill>
              <a:latin typeface="Helvetica Neue Light"/>
            </a:endParaRPr>
          </a:p>
          <a:p>
            <a:r>
              <a:rPr lang="en-GB" sz="1600">
                <a:solidFill>
                  <a:srgbClr val="172B4D"/>
                </a:solidFill>
                <a:latin typeface="Helvetica Neue Light"/>
              </a:rPr>
              <a:t>Each CMR holds a record of all applications made to the Delivery Body ahead of the relevant Capacity Auction as well as details of those who were successful in obtaining a Capacity Agreement and any enduring obligations.</a:t>
            </a:r>
          </a:p>
          <a:p>
            <a:pPr algn="l"/>
            <a:endParaRPr lang="en-GB" sz="1600" b="0" i="0">
              <a:solidFill>
                <a:srgbClr val="172B4D"/>
              </a:solidFill>
              <a:effectLst/>
              <a:latin typeface="Helvetica Neue Light"/>
            </a:endParaRPr>
          </a:p>
          <a:p>
            <a:pPr algn="l"/>
            <a:r>
              <a:rPr lang="en-GB" sz="1600" b="0" i="0">
                <a:solidFill>
                  <a:srgbClr val="172B4D"/>
                </a:solidFill>
                <a:effectLst/>
                <a:latin typeface="Helvetica Neue Light"/>
              </a:rPr>
              <a:t>CMRs are generated and published in the public domain weekly (the 2016 T-4 onwards each Wednesday and the 2014 T-4 and  2015 T-4 on a Thursday) to ensure that the DB complies with various CM obligations to have updated on an associated CMR.</a:t>
            </a:r>
          </a:p>
          <a:p>
            <a:pPr algn="l"/>
            <a:endParaRPr lang="en-GB" sz="1600">
              <a:solidFill>
                <a:srgbClr val="172B4D"/>
              </a:solidFill>
              <a:latin typeface="Helvetica Neue Light"/>
            </a:endParaRPr>
          </a:p>
          <a:p>
            <a:pPr algn="l"/>
            <a:r>
              <a:rPr lang="en-GB" sz="1600" b="0" i="0">
                <a:solidFill>
                  <a:srgbClr val="172B4D"/>
                </a:solidFill>
                <a:effectLst/>
                <a:latin typeface="Helvetica Neue Light"/>
              </a:rPr>
              <a:t>CMRs are also generated and published in the public domain at specific points throughout the year such as Confirmation of Entry (CoE) closing or Capacity Agreement Notice (CAN) release.</a:t>
            </a:r>
          </a:p>
          <a:p>
            <a:pPr algn="l"/>
            <a:endParaRPr lang="en-GB" sz="1600">
              <a:solidFill>
                <a:srgbClr val="172B4D"/>
              </a:solidFill>
              <a:latin typeface="Helvetica Neue Light"/>
            </a:endParaRPr>
          </a:p>
          <a:p>
            <a:pPr algn="l"/>
            <a:r>
              <a:rPr lang="en-GB" sz="1600" b="0" i="0">
                <a:solidFill>
                  <a:srgbClr val="172B4D"/>
                </a:solidFill>
                <a:effectLst/>
                <a:latin typeface="Helvetica Neue Light"/>
              </a:rPr>
              <a:t>All historic CMRs will be migrated to the new Report area and will be publicly</a:t>
            </a:r>
            <a:r>
              <a:rPr lang="en-GB" sz="1600">
                <a:solidFill>
                  <a:srgbClr val="172B4D"/>
                </a:solidFill>
                <a:latin typeface="Helvetica Neue Light"/>
              </a:rPr>
              <a:t> available.</a:t>
            </a:r>
            <a:endParaRPr lang="en-GB" sz="1600" b="0" i="0">
              <a:solidFill>
                <a:srgbClr val="172B4D"/>
              </a:solidFill>
              <a:effectLst/>
              <a:latin typeface="Helvetica Neue Light"/>
            </a:endParaRPr>
          </a:p>
          <a:p>
            <a:pPr algn="l"/>
            <a:endParaRPr lang="en-GB" sz="1600">
              <a:solidFill>
                <a:srgbClr val="172B4D"/>
              </a:solidFill>
              <a:latin typeface="Helvetica Neue Light"/>
            </a:endParaRPr>
          </a:p>
          <a:p>
            <a:endParaRPr lang="en-GB" sz="1400" b="0" i="0">
              <a:effectLst/>
              <a:latin typeface="Helvetica Neue Light"/>
            </a:endParaRPr>
          </a:p>
        </p:txBody>
      </p:sp>
    </p:spTree>
    <p:extLst>
      <p:ext uri="{BB962C8B-B14F-4D97-AF65-F5344CB8AC3E}">
        <p14:creationId xmlns:p14="http://schemas.microsoft.com/office/powerpoint/2010/main" val="356899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3" y="106370"/>
            <a:ext cx="6303957" cy="6885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r>
              <a:rPr lang="en-GB" sz="4000">
                <a:solidFill>
                  <a:srgbClr val="FFBF22"/>
                </a:solidFill>
                <a:latin typeface="Helvetica Neue LT Std 65 Medium"/>
                <a:ea typeface="+mn-ea"/>
                <a:cs typeface="+mn-cs"/>
              </a:rPr>
              <a:t>New CMRs features</a:t>
            </a:r>
            <a:endParaRPr lang="en-GB" sz="3200">
              <a:solidFill>
                <a:srgbClr val="FFBF22"/>
              </a:solidFill>
              <a:latin typeface="Helvetica Neue LT Std 65 Medium"/>
              <a:ea typeface="+mn-ea"/>
              <a:cs typeface="+mn-cs"/>
            </a:endParaRP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2" name="TextBox 1">
            <a:extLst>
              <a:ext uri="{FF2B5EF4-FFF2-40B4-BE49-F238E27FC236}">
                <a16:creationId xmlns:a16="http://schemas.microsoft.com/office/drawing/2014/main" id="{7F07B684-66B7-EFEC-570C-01B373B2F610}"/>
              </a:ext>
            </a:extLst>
          </p:cNvPr>
          <p:cNvSpPr txBox="1"/>
          <p:nvPr/>
        </p:nvSpPr>
        <p:spPr>
          <a:xfrm>
            <a:off x="220132" y="843788"/>
            <a:ext cx="11633627" cy="2677656"/>
          </a:xfrm>
          <a:prstGeom prst="rect">
            <a:avLst/>
          </a:prstGeom>
          <a:effectLst>
            <a:outerShdw dist="50800" dir="5400000" sx="1000" sy="1000" algn="ctr" rotWithShape="0">
              <a:srgbClr val="000000">
                <a:alpha val="43137"/>
              </a:srgbClr>
            </a:outerShdw>
          </a:effectLst>
        </p:spPr>
        <p:txBody>
          <a:bodyPr wrap="square" lIns="91440" tIns="45720" rIns="91440" bIns="45720" rtlCol="0" anchor="t">
            <a:spAutoFit/>
          </a:bodyPr>
          <a:lstStyle/>
          <a:p>
            <a:r>
              <a:rPr lang="en-GB" sz="1400">
                <a:latin typeface="Helvetica Neue Light"/>
              </a:rPr>
              <a:t>Following feedback received the following enhancements have been made for all registers:</a:t>
            </a:r>
            <a:endParaRPr lang="en-US" sz="1400">
              <a:latin typeface="Helvetica Neue Light"/>
            </a:endParaRPr>
          </a:p>
          <a:p>
            <a:endParaRPr lang="en-GB" sz="1400">
              <a:latin typeface="Helvetica Neue Light"/>
            </a:endParaRPr>
          </a:p>
          <a:p>
            <a:pPr marL="342900" indent="-342900">
              <a:buFont typeface="+mj-lt"/>
              <a:buAutoNum type="arabicPeriod"/>
            </a:pPr>
            <a:r>
              <a:rPr lang="en-GB" sz="1400">
                <a:latin typeface="Helvetica Neue Light"/>
              </a:rPr>
              <a:t>We have added eight data items on Component rows which will make it easier for reporting purposes and to filter relevant information</a:t>
            </a:r>
          </a:p>
          <a:p>
            <a:pPr marL="742950" lvl="1" indent="-285750">
              <a:buFont typeface="Arial" panose="020B0604020202020204" pitchFamily="34" charset="0"/>
              <a:buChar char="•"/>
            </a:pPr>
            <a:r>
              <a:rPr lang="en-GB" sz="1400">
                <a:latin typeface="Helvetica Neue Light"/>
              </a:rPr>
              <a:t>CMU ID</a:t>
            </a:r>
          </a:p>
          <a:p>
            <a:pPr marL="742950" lvl="1" indent="-285750">
              <a:buFont typeface="Arial" panose="020B0604020202020204" pitchFamily="34" charset="0"/>
              <a:buChar char="•"/>
            </a:pPr>
            <a:r>
              <a:rPr lang="en-GB" sz="1400">
                <a:latin typeface="Helvetica Neue Light"/>
              </a:rPr>
              <a:t>Name of Applicant</a:t>
            </a:r>
          </a:p>
          <a:p>
            <a:pPr marL="742950" lvl="1" indent="-285750">
              <a:buFont typeface="Arial" panose="020B0604020202020204" pitchFamily="34" charset="0"/>
              <a:buChar char="•"/>
            </a:pPr>
            <a:r>
              <a:rPr lang="en-GB" sz="1400">
                <a:latin typeface="Helvetica Neue Light"/>
              </a:rPr>
              <a:t>Transmission / Distribution</a:t>
            </a:r>
          </a:p>
          <a:p>
            <a:pPr marL="742950" lvl="1" indent="-285750">
              <a:buFont typeface="Arial" panose="020B0604020202020204" pitchFamily="34" charset="0"/>
              <a:buChar char="•"/>
            </a:pPr>
            <a:r>
              <a:rPr lang="en-GB" sz="1400">
                <a:latin typeface="Helvetica Neue Light"/>
              </a:rPr>
              <a:t>CMU Unit Type</a:t>
            </a:r>
          </a:p>
          <a:p>
            <a:pPr marL="742950" lvl="1" indent="-285750">
              <a:buFont typeface="Arial" panose="020B0604020202020204" pitchFamily="34" charset="0"/>
              <a:buChar char="•"/>
            </a:pPr>
            <a:r>
              <a:rPr lang="en-GB" sz="1400">
                <a:latin typeface="Helvetica Neue Light"/>
              </a:rPr>
              <a:t>CM Unit Category</a:t>
            </a:r>
          </a:p>
          <a:p>
            <a:pPr marL="742950" lvl="1" indent="-285750">
              <a:buFont typeface="Arial" panose="020B0604020202020204" pitchFamily="34" charset="0"/>
              <a:buChar char="•"/>
            </a:pPr>
            <a:r>
              <a:rPr lang="en-GB" sz="1400">
                <a:latin typeface="Helvetica Neue Light"/>
              </a:rPr>
              <a:t>Pre-Qualification Decision</a:t>
            </a:r>
          </a:p>
          <a:p>
            <a:pPr marL="742950" lvl="1" indent="-285750">
              <a:buFont typeface="Arial" panose="020B0604020202020204" pitchFamily="34" charset="0"/>
              <a:buChar char="•"/>
            </a:pPr>
            <a:r>
              <a:rPr lang="en-GB" sz="1400">
                <a:latin typeface="Helvetica Neue Light"/>
              </a:rPr>
              <a:t>Capacity Agreement Awarded</a:t>
            </a:r>
          </a:p>
          <a:p>
            <a:pPr marL="742950" lvl="1" indent="-285750">
              <a:buFont typeface="Arial" panose="020B0604020202020204" pitchFamily="34" charset="0"/>
              <a:buChar char="•"/>
            </a:pPr>
            <a:r>
              <a:rPr lang="en-GB" sz="1400">
                <a:latin typeface="Helvetica Neue Light"/>
              </a:rPr>
              <a:t>Duration of Capacity Agreement Awarded</a:t>
            </a:r>
          </a:p>
          <a:p>
            <a:r>
              <a:rPr lang="en-GB" sz="1400">
                <a:latin typeface="Helvetica Neue Light"/>
              </a:rPr>
              <a:t>Example Data:</a:t>
            </a:r>
          </a:p>
        </p:txBody>
      </p:sp>
      <p:pic>
        <p:nvPicPr>
          <p:cNvPr id="7" name="Picture 6">
            <a:extLst>
              <a:ext uri="{FF2B5EF4-FFF2-40B4-BE49-F238E27FC236}">
                <a16:creationId xmlns:a16="http://schemas.microsoft.com/office/drawing/2014/main" id="{7FB8A7EC-6E21-1AF8-98D5-46698D6BC8B6}"/>
              </a:ext>
            </a:extLst>
          </p:cNvPr>
          <p:cNvPicPr>
            <a:picLocks noChangeAspect="1"/>
          </p:cNvPicPr>
          <p:nvPr/>
        </p:nvPicPr>
        <p:blipFill>
          <a:blip r:embed="rId3"/>
          <a:stretch>
            <a:fillRect/>
          </a:stretch>
        </p:blipFill>
        <p:spPr>
          <a:xfrm>
            <a:off x="220132" y="3678361"/>
            <a:ext cx="11146971" cy="2697040"/>
          </a:xfrm>
          <a:prstGeom prst="rect">
            <a:avLst/>
          </a:prstGeom>
        </p:spPr>
      </p:pic>
    </p:spTree>
    <p:extLst>
      <p:ext uri="{BB962C8B-B14F-4D97-AF65-F5344CB8AC3E}">
        <p14:creationId xmlns:p14="http://schemas.microsoft.com/office/powerpoint/2010/main" val="3674455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3" y="106370"/>
            <a:ext cx="6303957" cy="6885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r>
              <a:rPr lang="en-GB" sz="4000">
                <a:solidFill>
                  <a:srgbClr val="FFBF22"/>
                </a:solidFill>
                <a:latin typeface="Helvetica Neue LT Std 65 Medium"/>
                <a:ea typeface="+mn-ea"/>
                <a:cs typeface="+mn-cs"/>
              </a:rPr>
              <a:t>New CMRs features</a:t>
            </a:r>
            <a:endParaRPr lang="en-GB" sz="3200">
              <a:solidFill>
                <a:srgbClr val="FFBF22"/>
              </a:solidFill>
              <a:latin typeface="Helvetica Neue LT Std 65 Medium"/>
              <a:ea typeface="+mn-ea"/>
              <a:cs typeface="+mn-cs"/>
            </a:endParaRP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2" name="TextBox 1">
            <a:extLst>
              <a:ext uri="{FF2B5EF4-FFF2-40B4-BE49-F238E27FC236}">
                <a16:creationId xmlns:a16="http://schemas.microsoft.com/office/drawing/2014/main" id="{7F07B684-66B7-EFEC-570C-01B373B2F610}"/>
              </a:ext>
            </a:extLst>
          </p:cNvPr>
          <p:cNvSpPr txBox="1"/>
          <p:nvPr/>
        </p:nvSpPr>
        <p:spPr>
          <a:xfrm>
            <a:off x="220133" y="843788"/>
            <a:ext cx="9909288" cy="4185761"/>
          </a:xfrm>
          <a:prstGeom prst="rect">
            <a:avLst/>
          </a:prstGeom>
          <a:effectLst>
            <a:outerShdw dist="50800" dir="5400000" sx="1000" sy="1000" algn="ctr" rotWithShape="0">
              <a:srgbClr val="000000">
                <a:alpha val="43137"/>
              </a:srgbClr>
            </a:outerShdw>
          </a:effectLst>
        </p:spPr>
        <p:txBody>
          <a:bodyPr wrap="square" lIns="91440" tIns="45720" rIns="91440" bIns="45720" rtlCol="0" anchor="t">
            <a:spAutoFit/>
          </a:bodyPr>
          <a:lstStyle/>
          <a:p>
            <a:pPr marL="342900" indent="-342900">
              <a:buFont typeface="+mj-lt"/>
              <a:buAutoNum type="arabicPeriod" startAt="2"/>
            </a:pPr>
            <a:r>
              <a:rPr lang="en-GB" sz="1400">
                <a:latin typeface="Helvetica Neue Light"/>
              </a:rPr>
              <a:t>Separate the “Location &amp; Description of CMU Components” field into three fields: </a:t>
            </a:r>
          </a:p>
          <a:p>
            <a:pPr marL="800100" lvl="1" indent="-342900">
              <a:buFont typeface="Arial" panose="020B0604020202020204" pitchFamily="34" charset="0"/>
              <a:buChar char="•"/>
            </a:pPr>
            <a:r>
              <a:rPr lang="en-GB" sz="1400">
                <a:latin typeface="Helvetica Neue Light"/>
              </a:rPr>
              <a:t>Description of CMU Components</a:t>
            </a:r>
          </a:p>
          <a:p>
            <a:pPr marL="800100" lvl="1" indent="-342900">
              <a:buFont typeface="Arial" panose="020B0604020202020204" pitchFamily="34" charset="0"/>
              <a:buChar char="•"/>
            </a:pPr>
            <a:r>
              <a:rPr lang="en-GB" sz="1400">
                <a:latin typeface="Helvetica Neue Light"/>
              </a:rPr>
              <a:t>Location and Post Code</a:t>
            </a:r>
          </a:p>
          <a:p>
            <a:pPr marL="800100" lvl="1" indent="-342900">
              <a:buFont typeface="Arial" panose="020B0604020202020204" pitchFamily="34" charset="0"/>
              <a:buChar char="•"/>
            </a:pPr>
            <a:r>
              <a:rPr lang="en-GB" sz="1400">
                <a:latin typeface="Helvetica Neue Light"/>
              </a:rPr>
              <a:t>OS Grid Reference</a:t>
            </a:r>
          </a:p>
          <a:p>
            <a:pPr marL="800100" lvl="1" indent="-342900">
              <a:buFont typeface="Arial" panose="020B0604020202020204" pitchFamily="34" charset="0"/>
              <a:buChar char="•"/>
            </a:pPr>
            <a:endParaRPr lang="en-GB" sz="1400">
              <a:latin typeface="Helvetica Neue Light"/>
            </a:endParaRPr>
          </a:p>
          <a:p>
            <a:pPr marL="342900" indent="-342900">
              <a:buFont typeface="+mj-lt"/>
              <a:buAutoNum type="arabicPeriod" startAt="2"/>
            </a:pPr>
            <a:endParaRPr lang="en-GB" sz="1400">
              <a:latin typeface="Helvetica Neue Light"/>
            </a:endParaRPr>
          </a:p>
          <a:p>
            <a:pPr marL="342900" indent="-342900">
              <a:buFont typeface="+mj-lt"/>
              <a:buAutoNum type="arabicPeriod" startAt="2"/>
            </a:pPr>
            <a:endParaRPr lang="en-GB" sz="1400">
              <a:latin typeface="Helvetica Neue Light"/>
            </a:endParaRPr>
          </a:p>
          <a:p>
            <a:pPr marL="342900" indent="-342900">
              <a:buFont typeface="+mj-lt"/>
              <a:buAutoNum type="arabicPeriod" startAt="2"/>
            </a:pPr>
            <a:endParaRPr lang="en-GB" sz="1400">
              <a:latin typeface="Helvetica Neue Light"/>
            </a:endParaRPr>
          </a:p>
          <a:p>
            <a:pPr marL="342900" indent="-342900">
              <a:buFont typeface="+mj-lt"/>
              <a:buAutoNum type="arabicPeriod" startAt="2"/>
            </a:pPr>
            <a:endParaRPr lang="en-GB" sz="1400">
              <a:latin typeface="Helvetica Neue Light"/>
            </a:endParaRPr>
          </a:p>
          <a:p>
            <a:pPr marL="342900" indent="-342900">
              <a:buFont typeface="+mj-lt"/>
              <a:buAutoNum type="arabicPeriod" startAt="2"/>
            </a:pPr>
            <a:endParaRPr lang="en-GB" sz="1400">
              <a:latin typeface="Helvetica Neue Light"/>
            </a:endParaRPr>
          </a:p>
          <a:p>
            <a:pPr marL="285750" indent="-285750">
              <a:buFont typeface="Arial" panose="020B0604020202020204" pitchFamily="34" charset="0"/>
              <a:buChar char="•"/>
            </a:pPr>
            <a:endParaRPr lang="en-GB" sz="1400">
              <a:latin typeface="Helvetica Neue Light"/>
            </a:endParaRPr>
          </a:p>
          <a:p>
            <a:pPr marL="342900" lvl="0" indent="-342900">
              <a:buFont typeface="+mj-lt"/>
              <a:buAutoNum type="arabicPeriod" startAt="3"/>
            </a:pPr>
            <a:endParaRPr lang="en-GB" sz="1400">
              <a:latin typeface="Helvetica Neue Light"/>
            </a:endParaRPr>
          </a:p>
          <a:p>
            <a:pPr marL="342900" lvl="0" indent="-342900">
              <a:buFont typeface="+mj-lt"/>
              <a:buAutoNum type="arabicPeriod" startAt="3"/>
            </a:pPr>
            <a:endParaRPr lang="en-GB" sz="1400">
              <a:latin typeface="Helvetica Neue Light"/>
            </a:endParaRPr>
          </a:p>
          <a:p>
            <a:pPr marL="342900" lvl="0" indent="-342900">
              <a:buFont typeface="+mj-lt"/>
              <a:buAutoNum type="arabicPeriod" startAt="3"/>
            </a:pPr>
            <a:r>
              <a:rPr lang="en-GB" sz="1400">
                <a:latin typeface="Helvetica Neue Light"/>
              </a:rPr>
              <a:t>Create a Data Dictionary to add use of CMR and how to interpret the information, providing a short summary of what data is held in each column and how calculated where relevant</a:t>
            </a:r>
          </a:p>
          <a:p>
            <a:pPr marL="800100" lvl="1" indent="-342900">
              <a:buFont typeface="Arial" panose="020B0604020202020204" pitchFamily="34" charset="0"/>
              <a:buChar char="•"/>
            </a:pPr>
            <a:r>
              <a:rPr lang="en-GB" sz="1400">
                <a:latin typeface="Helvetica Neue Light"/>
              </a:rPr>
              <a:t>Available at go-live</a:t>
            </a:r>
          </a:p>
          <a:p>
            <a:pPr marL="342900" lvl="0" indent="-342900">
              <a:buFont typeface="+mj-lt"/>
              <a:buAutoNum type="arabicPeriod" startAt="3"/>
            </a:pPr>
            <a:endParaRPr lang="en-GB" sz="1400">
              <a:latin typeface="Helvetica Neue Light"/>
            </a:endParaRPr>
          </a:p>
          <a:p>
            <a:pPr lvl="0"/>
            <a:endParaRPr lang="en-GB" sz="1400">
              <a:latin typeface="Helvetica Neue Light"/>
            </a:endParaRPr>
          </a:p>
          <a:p>
            <a:endParaRPr lang="en-GB" sz="1400">
              <a:latin typeface="Helvetica Neue Light"/>
            </a:endParaRPr>
          </a:p>
        </p:txBody>
      </p:sp>
      <p:pic>
        <p:nvPicPr>
          <p:cNvPr id="7" name="Picture 6">
            <a:extLst>
              <a:ext uri="{FF2B5EF4-FFF2-40B4-BE49-F238E27FC236}">
                <a16:creationId xmlns:a16="http://schemas.microsoft.com/office/drawing/2014/main" id="{6B4D525A-26F6-C273-0B36-FD422123456D}"/>
              </a:ext>
            </a:extLst>
          </p:cNvPr>
          <p:cNvPicPr>
            <a:picLocks noChangeAspect="1"/>
          </p:cNvPicPr>
          <p:nvPr/>
        </p:nvPicPr>
        <p:blipFill>
          <a:blip r:embed="rId3"/>
          <a:stretch>
            <a:fillRect/>
          </a:stretch>
        </p:blipFill>
        <p:spPr>
          <a:xfrm>
            <a:off x="220133" y="1786671"/>
            <a:ext cx="5667951" cy="1584146"/>
          </a:xfrm>
          <a:prstGeom prst="rect">
            <a:avLst/>
          </a:prstGeom>
        </p:spPr>
      </p:pic>
    </p:spTree>
    <p:extLst>
      <p:ext uri="{BB962C8B-B14F-4D97-AF65-F5344CB8AC3E}">
        <p14:creationId xmlns:p14="http://schemas.microsoft.com/office/powerpoint/2010/main" val="70629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2" y="106370"/>
            <a:ext cx="11971867" cy="10751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endParaRPr lang="en-GB" sz="3600">
              <a:solidFill>
                <a:srgbClr val="FFBF22"/>
              </a:solidFill>
              <a:latin typeface="Helvetica Neue LT Std 65 Medium"/>
              <a:ea typeface="+mn-ea"/>
              <a:cs typeface="+mn-cs"/>
            </a:endParaRPr>
          </a:p>
          <a:p>
            <a:pPr algn="l" defTabSz="914388">
              <a:lnSpc>
                <a:spcPct val="100000"/>
              </a:lnSpc>
              <a:spcBef>
                <a:spcPts val="0"/>
              </a:spcBef>
            </a:pPr>
            <a:endParaRPr lang="en-GB" sz="3600">
              <a:solidFill>
                <a:srgbClr val="FFBF22"/>
              </a:solidFill>
              <a:latin typeface="Helvetica Neue LT Std 65 Medium"/>
              <a:ea typeface="+mn-ea"/>
              <a:cs typeface="+mn-cs"/>
            </a:endParaRPr>
          </a:p>
          <a:p>
            <a:pPr algn="l" defTabSz="914388">
              <a:lnSpc>
                <a:spcPct val="100000"/>
              </a:lnSpc>
              <a:spcBef>
                <a:spcPts val="0"/>
              </a:spcBef>
            </a:pPr>
            <a:r>
              <a:rPr lang="en-GB" sz="3400">
                <a:solidFill>
                  <a:srgbClr val="FFBF22"/>
                </a:solidFill>
                <a:latin typeface="Helvetica Neue LT Std 65 Medium"/>
                <a:ea typeface="+mn-ea"/>
                <a:cs typeface="+mn-cs"/>
              </a:rPr>
              <a:t>What has changed from Legacy to new Salesforce generated CMRs</a:t>
            </a: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2" name="TextBox 1">
            <a:extLst>
              <a:ext uri="{FF2B5EF4-FFF2-40B4-BE49-F238E27FC236}">
                <a16:creationId xmlns:a16="http://schemas.microsoft.com/office/drawing/2014/main" id="{7F07B684-66B7-EFEC-570C-01B373B2F610}"/>
              </a:ext>
            </a:extLst>
          </p:cNvPr>
          <p:cNvSpPr txBox="1"/>
          <p:nvPr/>
        </p:nvSpPr>
        <p:spPr>
          <a:xfrm>
            <a:off x="220133" y="1080094"/>
            <a:ext cx="7953951" cy="4847609"/>
          </a:xfrm>
          <a:prstGeom prst="rect">
            <a:avLst/>
          </a:prstGeom>
          <a:effectLst>
            <a:outerShdw dist="50800" dir="5400000" sx="1000" sy="1000" algn="ctr" rotWithShape="0">
              <a:srgbClr val="000000">
                <a:alpha val="43137"/>
              </a:srgbClr>
            </a:outerShdw>
          </a:effectLst>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GB" sz="1600">
                <a:latin typeface="Helvetica Neue Light"/>
              </a:rPr>
              <a:t>Same look and feel as current registers</a:t>
            </a:r>
          </a:p>
          <a:p>
            <a:pPr marL="285750" indent="-285750">
              <a:lnSpc>
                <a:spcPct val="150000"/>
              </a:lnSpc>
              <a:buFont typeface="Arial" panose="020B0604020202020204" pitchFamily="34" charset="0"/>
              <a:buChar char="•"/>
            </a:pPr>
            <a:r>
              <a:rPr lang="en-GB" sz="1600">
                <a:latin typeface="Helvetica Neue Light"/>
              </a:rPr>
              <a:t>Data starts in Column A – no hidden column!</a:t>
            </a:r>
          </a:p>
          <a:p>
            <a:pPr marL="285750" indent="-285750">
              <a:lnSpc>
                <a:spcPct val="150000"/>
              </a:lnSpc>
              <a:buFont typeface="Arial" panose="020B0604020202020204" pitchFamily="34" charset="0"/>
              <a:buChar char="•"/>
            </a:pPr>
            <a:r>
              <a:rPr lang="en-GB" sz="1600">
                <a:latin typeface="Helvetica Neue Light"/>
              </a:rPr>
              <a:t>Metering information has been removed as per CP373</a:t>
            </a:r>
          </a:p>
          <a:p>
            <a:pPr marL="742950" lvl="1" indent="-285750">
              <a:lnSpc>
                <a:spcPct val="150000"/>
              </a:lnSpc>
              <a:buFont typeface="Arial" panose="020B0604020202020204" pitchFamily="34" charset="0"/>
              <a:buChar char="•"/>
            </a:pPr>
            <a:r>
              <a:rPr lang="en-GB" sz="1600">
                <a:latin typeface="Helvetica Neue Light"/>
              </a:rPr>
              <a:t>EMRS will now publish this dataset following the change of responsibility</a:t>
            </a:r>
          </a:p>
          <a:p>
            <a:pPr marL="285750" indent="-285750">
              <a:lnSpc>
                <a:spcPct val="150000"/>
              </a:lnSpc>
              <a:buFont typeface="Arial" panose="020B0604020202020204" pitchFamily="34" charset="0"/>
              <a:buChar char="•"/>
            </a:pPr>
            <a:r>
              <a:rPr lang="en-GB" sz="1600">
                <a:latin typeface="Helvetica Neue Light"/>
              </a:rPr>
              <a:t>4 new columns – CMU ID, Description of CMU Components, Location and Post Code, OS Grid Reference</a:t>
            </a:r>
          </a:p>
          <a:p>
            <a:pPr marL="285750" indent="-285750">
              <a:lnSpc>
                <a:spcPct val="150000"/>
              </a:lnSpc>
              <a:buFont typeface="Arial" panose="020B0604020202020204" pitchFamily="34" charset="0"/>
              <a:buChar char="•"/>
            </a:pPr>
            <a:r>
              <a:rPr lang="en-GB" sz="1600">
                <a:latin typeface="Helvetica Neue Light"/>
              </a:rPr>
              <a:t>22 columns removed - Location &amp; Description of CMU Components (now 3 columns above) and 21 metering fields including: </a:t>
            </a:r>
          </a:p>
          <a:p>
            <a:pPr marL="742950" lvl="1" indent="-285750">
              <a:lnSpc>
                <a:spcPct val="150000"/>
              </a:lnSpc>
              <a:buFont typeface="Arial" panose="020B0604020202020204" pitchFamily="34" charset="0"/>
              <a:buChar char="•"/>
            </a:pPr>
            <a:r>
              <a:rPr lang="en-GB" sz="1600">
                <a:latin typeface="Helvetica Neue Light"/>
              </a:rPr>
              <a:t>DSR test certificate no.</a:t>
            </a:r>
          </a:p>
          <a:p>
            <a:pPr marL="742950" lvl="1" indent="-285750">
              <a:lnSpc>
                <a:spcPct val="150000"/>
              </a:lnSpc>
              <a:buFont typeface="Arial" panose="020B0604020202020204" pitchFamily="34" charset="0"/>
              <a:buChar char="•"/>
            </a:pPr>
            <a:r>
              <a:rPr lang="en-GB" sz="1600">
                <a:latin typeface="Helvetica Neue Light"/>
              </a:rPr>
              <a:t>All metering assessment questions</a:t>
            </a:r>
          </a:p>
          <a:p>
            <a:pPr marL="742950" lvl="1" indent="-285750">
              <a:lnSpc>
                <a:spcPct val="150000"/>
              </a:lnSpc>
              <a:buFont typeface="Arial" panose="020B0604020202020204" pitchFamily="34" charset="0"/>
              <a:buChar char="•"/>
            </a:pPr>
            <a:r>
              <a:rPr lang="en-GB" sz="1600">
                <a:latin typeface="Helvetica Neue Light"/>
              </a:rPr>
              <a:t>Metering assessment and metering assessment outcome sections</a:t>
            </a:r>
          </a:p>
          <a:p>
            <a:pPr marL="285750" indent="-285750">
              <a:lnSpc>
                <a:spcPct val="150000"/>
              </a:lnSpc>
              <a:buFont typeface="Arial" panose="020B0604020202020204" pitchFamily="34" charset="0"/>
              <a:buChar char="•"/>
            </a:pPr>
            <a:r>
              <a:rPr lang="en-GB" sz="1600">
                <a:latin typeface="Helvetica Neue Light"/>
              </a:rPr>
              <a:t>For example the 2023 auction register now has 84 columns, previously 102</a:t>
            </a:r>
          </a:p>
          <a:p>
            <a:pPr marL="742950" lvl="1" indent="-285750">
              <a:lnSpc>
                <a:spcPct val="150000"/>
              </a:lnSpc>
              <a:buFont typeface="Arial" panose="020B0604020202020204" pitchFamily="34" charset="0"/>
              <a:buChar char="•"/>
            </a:pPr>
            <a:r>
              <a:rPr lang="en-GB" sz="1600">
                <a:latin typeface="Helvetica Neue Light"/>
              </a:rPr>
              <a:t>Spreadsheet listing column reference changes to be provided at Go-Live</a:t>
            </a:r>
          </a:p>
        </p:txBody>
      </p:sp>
      <p:pic>
        <p:nvPicPr>
          <p:cNvPr id="6" name="Picture 5">
            <a:extLst>
              <a:ext uri="{FF2B5EF4-FFF2-40B4-BE49-F238E27FC236}">
                <a16:creationId xmlns:a16="http://schemas.microsoft.com/office/drawing/2014/main" id="{B45C60D4-CBBD-C3C7-ADA1-CFC7B9576988}"/>
              </a:ext>
            </a:extLst>
          </p:cNvPr>
          <p:cNvPicPr>
            <a:picLocks noChangeAspect="1"/>
          </p:cNvPicPr>
          <p:nvPr/>
        </p:nvPicPr>
        <p:blipFill>
          <a:blip r:embed="rId3"/>
          <a:stretch>
            <a:fillRect/>
          </a:stretch>
        </p:blipFill>
        <p:spPr>
          <a:xfrm>
            <a:off x="8187955" y="919116"/>
            <a:ext cx="4004044" cy="4425201"/>
          </a:xfrm>
          <a:prstGeom prst="rect">
            <a:avLst/>
          </a:prstGeom>
        </p:spPr>
      </p:pic>
    </p:spTree>
    <p:extLst>
      <p:ext uri="{BB962C8B-B14F-4D97-AF65-F5344CB8AC3E}">
        <p14:creationId xmlns:p14="http://schemas.microsoft.com/office/powerpoint/2010/main" val="340521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2" y="106370"/>
            <a:ext cx="11971867" cy="6659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r>
              <a:rPr lang="en-GB" sz="3400">
                <a:solidFill>
                  <a:srgbClr val="FFBF22"/>
                </a:solidFill>
                <a:latin typeface="Helvetica Neue LT Std 65 Medium"/>
                <a:ea typeface="+mn-ea"/>
                <a:cs typeface="+mn-cs"/>
              </a:rPr>
              <a:t>Testing before Go-Live</a:t>
            </a: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2" name="TextBox 1">
            <a:extLst>
              <a:ext uri="{FF2B5EF4-FFF2-40B4-BE49-F238E27FC236}">
                <a16:creationId xmlns:a16="http://schemas.microsoft.com/office/drawing/2014/main" id="{7F07B684-66B7-EFEC-570C-01B373B2F610}"/>
              </a:ext>
            </a:extLst>
          </p:cNvPr>
          <p:cNvSpPr txBox="1"/>
          <p:nvPr/>
        </p:nvSpPr>
        <p:spPr>
          <a:xfrm>
            <a:off x="220133" y="1080094"/>
            <a:ext cx="11831454" cy="2585323"/>
          </a:xfrm>
          <a:prstGeom prst="rect">
            <a:avLst/>
          </a:prstGeom>
          <a:effectLst>
            <a:outerShdw dist="50800" dir="5400000" sx="1000" sy="1000" algn="ctr" rotWithShape="0">
              <a:srgbClr val="000000">
                <a:alpha val="43137"/>
              </a:srgbClr>
            </a:outerShdw>
          </a:effectLst>
        </p:spPr>
        <p:txBody>
          <a:bodyPr wrap="square" lIns="91440" tIns="45720" rIns="91440" bIns="45720" rtlCol="0" anchor="t">
            <a:spAutoFit/>
          </a:bodyPr>
          <a:lstStyle/>
          <a:p>
            <a:pPr marL="285750" indent="-285750">
              <a:buFont typeface="Arial" panose="020B0604020202020204" pitchFamily="34" charset="0"/>
              <a:buChar char="•"/>
            </a:pPr>
            <a:r>
              <a:rPr lang="en-GB">
                <a:latin typeface="Helvetica Neue Light"/>
              </a:rPr>
              <a:t>200 published registers have been loaded in a test environment (EMR-MOT)</a:t>
            </a:r>
          </a:p>
          <a:p>
            <a:pPr marL="285750" indent="-285750">
              <a:buFont typeface="Arial" panose="020B0604020202020204" pitchFamily="34" charset="0"/>
              <a:buChar char="•"/>
            </a:pPr>
            <a:r>
              <a:rPr lang="en-GB">
                <a:latin typeface="Helvetica Neue Light"/>
              </a:rPr>
              <a:t>Public site, no login required</a:t>
            </a:r>
          </a:p>
          <a:p>
            <a:pPr marL="285750" indent="-285750">
              <a:buFont typeface="Arial" panose="020B0604020202020204" pitchFamily="34" charset="0"/>
              <a:buChar char="•"/>
            </a:pPr>
            <a:r>
              <a:rPr lang="en-GB">
                <a:latin typeface="Helvetica Neue Light"/>
              </a:rPr>
              <a:t>Can be used to test scripts and processes that automatically extract the CMRs from the website</a:t>
            </a:r>
          </a:p>
          <a:p>
            <a:pPr marL="285750" indent="-285750">
              <a:buFont typeface="Arial" panose="020B0604020202020204" pitchFamily="34" charset="0"/>
              <a:buChar char="•"/>
            </a:pPr>
            <a:r>
              <a:rPr lang="en-GB">
                <a:latin typeface="Helvetica Neue Light"/>
              </a:rPr>
              <a:t>Final register location will be publicised at Go-Live</a:t>
            </a:r>
          </a:p>
          <a:p>
            <a:pPr marL="285750" indent="-285750">
              <a:buFont typeface="Arial" panose="020B0604020202020204" pitchFamily="34" charset="0"/>
              <a:buChar char="•"/>
            </a:pPr>
            <a:endParaRPr lang="en-GB">
              <a:latin typeface="Helvetica Neue Light"/>
            </a:endParaRPr>
          </a:p>
          <a:p>
            <a:pPr marL="285750" indent="-285750">
              <a:buFont typeface="Arial" panose="020B0604020202020204" pitchFamily="34" charset="0"/>
              <a:buChar char="•"/>
            </a:pPr>
            <a:endParaRPr lang="en-GB">
              <a:latin typeface="Helvetica Neue Light"/>
            </a:endParaRPr>
          </a:p>
          <a:p>
            <a:r>
              <a:rPr lang="en-GB">
                <a:latin typeface="Helvetica Neue Light"/>
                <a:hlinkClick r:id="rId3"/>
              </a:rPr>
              <a:t>https://emrdeliverybody-emrmot.nationalgrideso.com/CM/s/cmr</a:t>
            </a:r>
            <a:endParaRPr lang="en-GB">
              <a:latin typeface="Helvetica Neue Light"/>
            </a:endParaRPr>
          </a:p>
          <a:p>
            <a:endParaRPr lang="en-GB">
              <a:latin typeface="Helvetica Neue Light"/>
            </a:endParaRPr>
          </a:p>
          <a:p>
            <a:pPr marL="285750" indent="-285750">
              <a:buFont typeface="Arial" panose="020B0604020202020204" pitchFamily="34" charset="0"/>
              <a:buChar char="•"/>
            </a:pPr>
            <a:endParaRPr lang="en-GB">
              <a:latin typeface="Helvetica Neue Light"/>
            </a:endParaRPr>
          </a:p>
        </p:txBody>
      </p:sp>
    </p:spTree>
    <p:extLst>
      <p:ext uri="{BB962C8B-B14F-4D97-AF65-F5344CB8AC3E}">
        <p14:creationId xmlns:p14="http://schemas.microsoft.com/office/powerpoint/2010/main" val="3212848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93ABEBD5-16A8-4CA9-9570-3E4B74AA23C1}"/>
              </a:ext>
            </a:extLst>
          </p:cNvPr>
          <p:cNvSpPr txBox="1">
            <a:spLocks/>
          </p:cNvSpPr>
          <p:nvPr/>
        </p:nvSpPr>
        <p:spPr>
          <a:xfrm>
            <a:off x="220133" y="106370"/>
            <a:ext cx="10536910" cy="6885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88">
              <a:lnSpc>
                <a:spcPct val="100000"/>
              </a:lnSpc>
              <a:spcBef>
                <a:spcPts val="0"/>
              </a:spcBef>
            </a:pPr>
            <a:r>
              <a:rPr lang="en-GB" sz="4000">
                <a:solidFill>
                  <a:srgbClr val="FFBF22"/>
                </a:solidFill>
                <a:latin typeface="Helvetica Neue LT Std 65 Medium"/>
                <a:ea typeface="+mn-ea"/>
                <a:cs typeface="+mn-cs"/>
              </a:rPr>
              <a:t>Post go-live areas to further develop</a:t>
            </a:r>
            <a:endParaRPr lang="en-GB" sz="3200">
              <a:solidFill>
                <a:srgbClr val="FFBF22"/>
              </a:solidFill>
              <a:latin typeface="Helvetica Neue LT Std 65 Medium"/>
              <a:ea typeface="+mn-ea"/>
              <a:cs typeface="+mn-cs"/>
            </a:endParaRPr>
          </a:p>
        </p:txBody>
      </p:sp>
      <p:sp>
        <p:nvSpPr>
          <p:cNvPr id="11" name="Rectangle 10">
            <a:extLst>
              <a:ext uri="{FF2B5EF4-FFF2-40B4-BE49-F238E27FC236}">
                <a16:creationId xmlns:a16="http://schemas.microsoft.com/office/drawing/2014/main" id="{82A98261-56FB-43DA-AE9F-8A9388D01448}"/>
              </a:ext>
            </a:extLst>
          </p:cNvPr>
          <p:cNvSpPr/>
          <p:nvPr/>
        </p:nvSpPr>
        <p:spPr>
          <a:xfrm>
            <a:off x="10322076"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a:extLst>
              <a:ext uri="{FF2B5EF4-FFF2-40B4-BE49-F238E27FC236}">
                <a16:creationId xmlns:a16="http://schemas.microsoft.com/office/drawing/2014/main" id="{5C8FD598-B002-4EE2-9EE4-D842B578B1C6}"/>
              </a:ext>
            </a:extLst>
          </p:cNvPr>
          <p:cNvPicPr>
            <a:picLocks noChangeAspect="1"/>
          </p:cNvPicPr>
          <p:nvPr/>
        </p:nvPicPr>
        <p:blipFill>
          <a:blip r:embed="rId2"/>
          <a:stretch>
            <a:fillRect/>
          </a:stretch>
        </p:blipFill>
        <p:spPr>
          <a:xfrm>
            <a:off x="10545719" y="6320189"/>
            <a:ext cx="975537" cy="414216"/>
          </a:xfrm>
          <a:prstGeom prst="rect">
            <a:avLst/>
          </a:prstGeom>
        </p:spPr>
      </p:pic>
      <p:sp>
        <p:nvSpPr>
          <p:cNvPr id="2" name="TextBox 1">
            <a:extLst>
              <a:ext uri="{FF2B5EF4-FFF2-40B4-BE49-F238E27FC236}">
                <a16:creationId xmlns:a16="http://schemas.microsoft.com/office/drawing/2014/main" id="{7F07B684-66B7-EFEC-570C-01B373B2F610}"/>
              </a:ext>
            </a:extLst>
          </p:cNvPr>
          <p:cNvSpPr txBox="1"/>
          <p:nvPr/>
        </p:nvSpPr>
        <p:spPr>
          <a:xfrm>
            <a:off x="220133" y="843788"/>
            <a:ext cx="11831454" cy="3693319"/>
          </a:xfrm>
          <a:prstGeom prst="rect">
            <a:avLst/>
          </a:prstGeom>
          <a:effectLst>
            <a:outerShdw dist="50800" dir="5400000" sx="1000" sy="1000" algn="ctr" rotWithShape="0">
              <a:srgbClr val="000000">
                <a:alpha val="43137"/>
              </a:srgbClr>
            </a:outerShdw>
          </a:effectLst>
        </p:spPr>
        <p:txBody>
          <a:bodyPr wrap="square" lIns="91440" tIns="45720" rIns="91440" bIns="45720" rtlCol="0" anchor="t">
            <a:spAutoFit/>
          </a:bodyPr>
          <a:lstStyle/>
          <a:p>
            <a:r>
              <a:rPr lang="en-GB">
                <a:latin typeface="Helvetica Neue Light"/>
              </a:rPr>
              <a:t>Feedback has been received on the following enhancements, whilst these will not be available for Day 1 go-live, these will be considered for future iterations:</a:t>
            </a:r>
            <a:endParaRPr lang="en-US"/>
          </a:p>
          <a:p>
            <a:endParaRPr lang="en-GB">
              <a:latin typeface="Helvetica Neue Light"/>
            </a:endParaRPr>
          </a:p>
          <a:p>
            <a:pPr marL="285750" indent="-285750">
              <a:buFont typeface="Arial" panose="020B0604020202020204" pitchFamily="34" charset="0"/>
              <a:buChar char="•"/>
            </a:pPr>
            <a:r>
              <a:rPr lang="en-GB">
                <a:latin typeface="Helvetica Neue Light"/>
              </a:rPr>
              <a:t>A </a:t>
            </a:r>
            <a:r>
              <a:rPr lang="en-US">
                <a:latin typeface="Helvetica Neue Light"/>
              </a:rPr>
              <a:t>Delivery Year register alongside the main registers for easier visibility </a:t>
            </a:r>
          </a:p>
          <a:p>
            <a:pPr marL="285750" indent="-285750">
              <a:buFont typeface="Arial" panose="020B0604020202020204" pitchFamily="34" charset="0"/>
              <a:buChar char="•"/>
            </a:pPr>
            <a:r>
              <a:rPr lang="en-US">
                <a:latin typeface="Helvetica Neue Light"/>
              </a:rPr>
              <a:t>Provision of a </a:t>
            </a:r>
            <a:r>
              <a:rPr lang="en-GB">
                <a:latin typeface="Helvetica Neue Light"/>
              </a:rPr>
              <a:t>CSV extract options </a:t>
            </a:r>
          </a:p>
          <a:p>
            <a:pPr marL="285750" indent="-285750">
              <a:buFont typeface="Arial" panose="020B0604020202020204" pitchFamily="34" charset="0"/>
              <a:buChar char="•"/>
            </a:pPr>
            <a:r>
              <a:rPr lang="en-US">
                <a:latin typeface="Helvetica Neue Light"/>
              </a:rPr>
              <a:t>Accessing register data via API or relational database format as well as CSV/XLS</a:t>
            </a:r>
          </a:p>
          <a:p>
            <a:pPr marL="285750" indent="-285750">
              <a:buFont typeface="Arial" panose="020B0604020202020204" pitchFamily="34" charset="0"/>
              <a:buChar char="•"/>
            </a:pPr>
            <a:r>
              <a:rPr lang="en-US">
                <a:latin typeface="Helvetica Neue Light"/>
              </a:rPr>
              <a:t>One combined register for all delivery years/auctions</a:t>
            </a:r>
          </a:p>
          <a:p>
            <a:pPr lvl="0"/>
            <a:endParaRPr lang="en-GB" sz="1800" b="0" i="0" u="none" strike="noStrike" kern="1200" noProof="0">
              <a:solidFill>
                <a:schemeClr val="dk1"/>
              </a:solidFill>
              <a:latin typeface="Calibri"/>
              <a:ea typeface="+mn-ea"/>
              <a:cs typeface="+mn-cs"/>
            </a:endParaRPr>
          </a:p>
          <a:p>
            <a:pPr lvl="0"/>
            <a:endParaRPr lang="en-GB" sz="1800" b="0" i="0" u="none" strike="noStrike" kern="1200" noProof="0">
              <a:solidFill>
                <a:schemeClr val="dk1"/>
              </a:solidFill>
              <a:latin typeface="Calibri"/>
              <a:ea typeface="+mn-ea"/>
              <a:cs typeface="+mn-cs"/>
            </a:endParaRPr>
          </a:p>
          <a:p>
            <a:r>
              <a:rPr lang="en-GB">
                <a:latin typeface="Helvetica Neue Light"/>
              </a:rPr>
              <a:t>Once we have further information on these we will look to engage prior to any changes to gain feedback and will ensure clear communication of any changes in advance of any amendments.</a:t>
            </a:r>
          </a:p>
          <a:p>
            <a:endParaRPr lang="en-GB">
              <a:latin typeface="Helvetica Neue Light"/>
            </a:endParaRPr>
          </a:p>
          <a:p>
            <a:endParaRPr lang="en-GB">
              <a:latin typeface="Helvetica Neue Light"/>
            </a:endParaRPr>
          </a:p>
        </p:txBody>
      </p:sp>
    </p:spTree>
    <p:extLst>
      <p:ext uri="{BB962C8B-B14F-4D97-AF65-F5344CB8AC3E}">
        <p14:creationId xmlns:p14="http://schemas.microsoft.com/office/powerpoint/2010/main" val="3362194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stethoscope&#10;&#10;Description automatically generated with medium confidence">
            <a:extLst>
              <a:ext uri="{FF2B5EF4-FFF2-40B4-BE49-F238E27FC236}">
                <a16:creationId xmlns:a16="http://schemas.microsoft.com/office/drawing/2014/main" id="{D6798CD7-CB16-AA42-B946-968A22826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931" y="244436"/>
            <a:ext cx="11740792" cy="6275863"/>
          </a:xfrm>
          <a:prstGeom prst="rect">
            <a:avLst/>
          </a:prstGeom>
        </p:spPr>
      </p:pic>
      <p:sp>
        <p:nvSpPr>
          <p:cNvPr id="18" name="Rectangle 17">
            <a:extLst>
              <a:ext uri="{FF2B5EF4-FFF2-40B4-BE49-F238E27FC236}">
                <a16:creationId xmlns:a16="http://schemas.microsoft.com/office/drawing/2014/main" id="{648179C7-7275-8C49-92A5-239CDB1FC6FF}"/>
              </a:ext>
            </a:extLst>
          </p:cNvPr>
          <p:cNvSpPr/>
          <p:nvPr/>
        </p:nvSpPr>
        <p:spPr>
          <a:xfrm>
            <a:off x="216277" y="59457"/>
            <a:ext cx="9029324" cy="6402761"/>
          </a:xfrm>
          <a:prstGeom prst="rect">
            <a:avLst/>
          </a:prstGeom>
          <a:gradFill>
            <a:gsLst>
              <a:gs pos="0">
                <a:srgbClr val="454546">
                  <a:alpha val="0"/>
                </a:srgbClr>
              </a:gs>
              <a:gs pos="100000">
                <a:srgbClr val="45454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85">
              <a:defRPr/>
            </a:pPr>
            <a:endParaRPr lang="en-GB" sz="2160" b="1">
              <a:solidFill>
                <a:srgbClr val="FFCD00"/>
              </a:solidFill>
              <a:latin typeface="HelveticaNeueLT Pro 55 Roman" panose="020B0604020202020204" pitchFamily="34" charset="77"/>
            </a:endParaRPr>
          </a:p>
        </p:txBody>
      </p:sp>
      <p:sp>
        <p:nvSpPr>
          <p:cNvPr id="13" name="object 24">
            <a:extLst>
              <a:ext uri="{FF2B5EF4-FFF2-40B4-BE49-F238E27FC236}">
                <a16:creationId xmlns:a16="http://schemas.microsoft.com/office/drawing/2014/main" id="{CDA6FD63-16C3-6A4B-A575-A1DA5918B726}"/>
              </a:ext>
            </a:extLst>
          </p:cNvPr>
          <p:cNvSpPr txBox="1">
            <a:spLocks/>
          </p:cNvSpPr>
          <p:nvPr/>
        </p:nvSpPr>
        <p:spPr>
          <a:xfrm>
            <a:off x="658798" y="1472560"/>
            <a:ext cx="10110801" cy="1154803"/>
          </a:xfrm>
          <a:prstGeom prst="rect">
            <a:avLst/>
          </a:prstGeom>
        </p:spPr>
        <p:txBody>
          <a:bodyPr vert="horz" wrap="square" lIns="0" tIns="41211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80" indent="0" defTabSz="1219185">
              <a:lnSpc>
                <a:spcPct val="100000"/>
              </a:lnSpc>
              <a:spcBef>
                <a:spcPts val="3245"/>
              </a:spcBef>
              <a:buNone/>
              <a:tabLst>
                <a:tab pos="5018978" algn="l"/>
              </a:tabLst>
              <a:defRPr/>
            </a:pPr>
            <a:r>
              <a:rPr lang="en-GB" sz="4800">
                <a:solidFill>
                  <a:srgbClr val="FFFFFF"/>
                </a:solidFill>
                <a:latin typeface="HelveticaNeueLT Pro 55 Roman" panose="020B0604020202020204" pitchFamily="34" charset="77"/>
              </a:rPr>
              <a:t>Salesforce</a:t>
            </a:r>
          </a:p>
        </p:txBody>
      </p:sp>
      <p:pic>
        <p:nvPicPr>
          <p:cNvPr id="14" name="Graphic 13">
            <a:extLst>
              <a:ext uri="{FF2B5EF4-FFF2-40B4-BE49-F238E27FC236}">
                <a16:creationId xmlns:a16="http://schemas.microsoft.com/office/drawing/2014/main" id="{10E9FE57-5C6A-B44A-9034-0A9964540B8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6277" y="5358893"/>
            <a:ext cx="11754636" cy="1287993"/>
          </a:xfrm>
          <a:prstGeom prst="rect">
            <a:avLst/>
          </a:prstGeom>
        </p:spPr>
      </p:pic>
      <p:pic>
        <p:nvPicPr>
          <p:cNvPr id="15" name="Graphic 14">
            <a:extLst>
              <a:ext uri="{FF2B5EF4-FFF2-40B4-BE49-F238E27FC236}">
                <a16:creationId xmlns:a16="http://schemas.microsoft.com/office/drawing/2014/main" id="{99C35974-7140-224B-9642-EC74A40231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65" y="6222423"/>
            <a:ext cx="11759448" cy="609749"/>
          </a:xfrm>
          <a:prstGeom prst="rect">
            <a:avLst/>
          </a:prstGeom>
        </p:spPr>
      </p:pic>
      <p:pic>
        <p:nvPicPr>
          <p:cNvPr id="16" name="Picture 15">
            <a:extLst>
              <a:ext uri="{FF2B5EF4-FFF2-40B4-BE49-F238E27FC236}">
                <a16:creationId xmlns:a16="http://schemas.microsoft.com/office/drawing/2014/main" id="{FB93F92D-F2B8-7644-8457-4E22CD9C56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3705" y="6467026"/>
            <a:ext cx="1443640" cy="212748"/>
          </a:xfrm>
          <a:prstGeom prst="rect">
            <a:avLst/>
          </a:prstGeom>
        </p:spPr>
      </p:pic>
      <p:sp>
        <p:nvSpPr>
          <p:cNvPr id="10" name="Rectangle 9">
            <a:extLst>
              <a:ext uri="{FF2B5EF4-FFF2-40B4-BE49-F238E27FC236}">
                <a16:creationId xmlns:a16="http://schemas.microsoft.com/office/drawing/2014/main" id="{CD60F71A-3742-4B34-8189-EA79535D8B61}"/>
              </a:ext>
            </a:extLst>
          </p:cNvPr>
          <p:cNvSpPr/>
          <p:nvPr/>
        </p:nvSpPr>
        <p:spPr>
          <a:xfrm>
            <a:off x="10354734" y="6375401"/>
            <a:ext cx="1531684" cy="275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85"/>
            <a:endParaRPr lang="en-GB" sz="1092">
              <a:solidFill>
                <a:srgbClr val="FFFFFF"/>
              </a:solidFill>
              <a:latin typeface="Calibri"/>
            </a:endParaRPr>
          </a:p>
        </p:txBody>
      </p:sp>
      <p:pic>
        <p:nvPicPr>
          <p:cNvPr id="11" name="Picture 10">
            <a:extLst>
              <a:ext uri="{FF2B5EF4-FFF2-40B4-BE49-F238E27FC236}">
                <a16:creationId xmlns:a16="http://schemas.microsoft.com/office/drawing/2014/main" id="{5D5D02D0-1867-4ED7-9670-63B509E0BEFB}"/>
              </a:ext>
            </a:extLst>
          </p:cNvPr>
          <p:cNvPicPr>
            <a:picLocks noChangeAspect="1"/>
          </p:cNvPicPr>
          <p:nvPr/>
        </p:nvPicPr>
        <p:blipFill>
          <a:blip r:embed="rId9"/>
          <a:stretch>
            <a:fillRect/>
          </a:stretch>
        </p:blipFill>
        <p:spPr>
          <a:xfrm>
            <a:off x="10481902" y="6326268"/>
            <a:ext cx="975537" cy="414216"/>
          </a:xfrm>
          <a:prstGeom prst="rect">
            <a:avLst/>
          </a:prstGeom>
        </p:spPr>
      </p:pic>
    </p:spTree>
    <p:extLst>
      <p:ext uri="{BB962C8B-B14F-4D97-AF65-F5344CB8AC3E}">
        <p14:creationId xmlns:p14="http://schemas.microsoft.com/office/powerpoint/2010/main" val="930180748"/>
      </p:ext>
    </p:extLst>
  </p:cSld>
  <p:clrMapOvr>
    <a:masterClrMapping/>
  </p:clrMapOvr>
</p:sld>
</file>

<file path=ppt/theme/theme1.xml><?xml version="1.0" encoding="utf-8"?>
<a:theme xmlns:a="http://schemas.openxmlformats.org/drawingml/2006/main" name="Office Theme">
  <a:themeElements>
    <a:clrScheme name="National Grid">
      <a:dk1>
        <a:srgbClr val="000000"/>
      </a:dk1>
      <a:lt1>
        <a:srgbClr val="FFFFFF"/>
      </a:lt1>
      <a:dk2>
        <a:srgbClr val="44546A"/>
      </a:dk2>
      <a:lt2>
        <a:srgbClr val="E7E6E6"/>
      </a:lt2>
      <a:accent1>
        <a:srgbClr val="FFE600"/>
      </a:accent1>
      <a:accent2>
        <a:srgbClr val="ED7D31"/>
      </a:accent2>
      <a:accent3>
        <a:srgbClr val="F26522"/>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12 pt. Helvetica* 45 Light   02" panose="02000403000000020004" pitchFamily="2" charset="0"/>
            <a:ea typeface="12 pt. Helvetica* 45 Light   02"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G_ESO">
  <a:themeElements>
    <a:clrScheme name="Custom 3">
      <a:dk1>
        <a:srgbClr val="454346"/>
      </a:dk1>
      <a:lt1>
        <a:srgbClr val="FFFFFF"/>
      </a:lt1>
      <a:dk2>
        <a:srgbClr val="454346"/>
      </a:dk2>
      <a:lt2>
        <a:srgbClr val="FFFFFF"/>
      </a:lt2>
      <a:accent1>
        <a:srgbClr val="FFBF22"/>
      </a:accent1>
      <a:accent2>
        <a:srgbClr val="F26520"/>
      </a:accent2>
      <a:accent3>
        <a:srgbClr val="FEE500"/>
      </a:accent3>
      <a:accent4>
        <a:srgbClr val="0079C0"/>
      </a:accent4>
      <a:accent5>
        <a:srgbClr val="5ACAF5"/>
      </a:accent5>
      <a:accent6>
        <a:srgbClr val="C1CD23"/>
      </a:accent6>
      <a:hlink>
        <a:srgbClr val="454346"/>
      </a:hlink>
      <a:folHlink>
        <a:srgbClr val="4544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G_ESO" id="{1F22173F-CC1B-F143-B6B8-8D97E57CF519}" vid="{2C7DA554-46A9-D549-851D-F63E379332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71f0837-d1cb-4020-b47f-928d4bae4003" xsi:nil="true"/>
    <lcf76f155ced4ddcb4097134ff3c332f xmlns="8b7b4ccf-a151-45fe-818e-4cde44e595d9">
      <Terms xmlns="http://schemas.microsoft.com/office/infopath/2007/PartnerControls"/>
    </lcf76f155ced4ddcb4097134ff3c332f>
    <SharedWithUsers xmlns="e71f0837-d1cb-4020-b47f-928d4bae4003">
      <UserInfo>
        <DisplayName>Grace Chapeshamano</DisplayName>
        <AccountId>376</AccountId>
        <AccountType/>
      </UserInfo>
    </SharedWithUsers>
    <TESTFIELD xmlns="8b7b4ccf-a151-45fe-818e-4cde44e595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6A775F810E6C499B807CD51794FCC1" ma:contentTypeVersion="17" ma:contentTypeDescription="Create a new document." ma:contentTypeScope="" ma:versionID="32bcc6eaa06d8ff99259031793e76cd1">
  <xsd:schema xmlns:xsd="http://www.w3.org/2001/XMLSchema" xmlns:xs="http://www.w3.org/2001/XMLSchema" xmlns:p="http://schemas.microsoft.com/office/2006/metadata/properties" xmlns:ns2="8b7b4ccf-a151-45fe-818e-4cde44e595d9" xmlns:ns3="e71f0837-d1cb-4020-b47f-928d4bae4003" targetNamespace="http://schemas.microsoft.com/office/2006/metadata/properties" ma:root="true" ma:fieldsID="629007f1d01ffa67555b8a93d3f70289" ns2:_="" ns3:_="">
    <xsd:import namespace="8b7b4ccf-a151-45fe-818e-4cde44e595d9"/>
    <xsd:import namespace="e71f0837-d1cb-4020-b47f-928d4bae40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DateTaken" minOccurs="0"/>
                <xsd:element ref="ns2:TESTFIELD" minOccurs="0"/>
                <xsd:element ref="ns2:MediaServiceSearchPropertie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b4ccf-a151-45fe-818e-4cde44e595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TESTFIELD" ma:index="17" nillable="true" ma:displayName="Filter Option" ma:description="Use this column to add entries for filtering files within the folder" ma:format="Dropdown" ma:internalName="TESTFIELD">
      <xsd:simpleType>
        <xsd:restriction base="dms:Text">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1f0837-d1cb-4020-b47f-928d4bae400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6080073-d913-4b53-beb3-3a9538a75bb8}" ma:internalName="TaxCatchAll" ma:showField="CatchAllData" ma:web="e71f0837-d1cb-4020-b47f-928d4bae40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64C49A-E086-4F54-A569-D742AD654DE4}">
  <ds:schemaRefs>
    <ds:schemaRef ds:uri="http://schemas.microsoft.com/sharepoint/v3/contenttype/forms"/>
  </ds:schemaRefs>
</ds:datastoreItem>
</file>

<file path=customXml/itemProps2.xml><?xml version="1.0" encoding="utf-8"?>
<ds:datastoreItem xmlns:ds="http://schemas.openxmlformats.org/officeDocument/2006/customXml" ds:itemID="{8863A7E5-DBB4-4577-9F43-CD959920105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e71f0837-d1cb-4020-b47f-928d4bae4003"/>
    <ds:schemaRef ds:uri="http://schemas.microsoft.com/office/infopath/2007/PartnerControls"/>
    <ds:schemaRef ds:uri="8b7b4ccf-a151-45fe-818e-4cde44e595d9"/>
    <ds:schemaRef ds:uri="http://www.w3.org/XML/1998/namespace"/>
    <ds:schemaRef ds:uri="http://purl.org/dc/dcmitype/"/>
  </ds:schemaRefs>
</ds:datastoreItem>
</file>

<file path=customXml/itemProps3.xml><?xml version="1.0" encoding="utf-8"?>
<ds:datastoreItem xmlns:ds="http://schemas.openxmlformats.org/officeDocument/2006/customXml" ds:itemID="{A496B95D-C427-4A7B-BD37-345C685E0FA2}">
  <ds:schemaRefs>
    <ds:schemaRef ds:uri="8b7b4ccf-a151-45fe-818e-4cde44e595d9"/>
    <ds:schemaRef ds:uri="e71f0837-d1cb-4020-b47f-928d4bae40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809</Words>
  <Application>Microsoft Office PowerPoint</Application>
  <PresentationFormat>Widescreen</PresentationFormat>
  <Paragraphs>109</Paragraphs>
  <Slides>16</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12 pt. Helvetica* 45 Light   02</vt:lpstr>
      <vt:lpstr>Arial</vt:lpstr>
      <vt:lpstr>Calibri</vt:lpstr>
      <vt:lpstr>Helvetica Neue Light</vt:lpstr>
      <vt:lpstr>Helvetica Neue LT Std 65 Medium</vt:lpstr>
      <vt:lpstr>HelveticaNeueLT Pro 45 Lt</vt:lpstr>
      <vt:lpstr>HelveticaNeueLT Pro 55 Roman</vt:lpstr>
      <vt:lpstr>HelveticaNeueLT Pro 65 Md</vt:lpstr>
      <vt:lpstr>HelveticaNeueLT Std Lt</vt:lpstr>
      <vt:lpstr>HelveticaNeueLT Std Thin</vt:lpstr>
      <vt:lpstr>HelveticaNeueLTPro-Roman</vt:lpstr>
      <vt:lpstr>Office Theme</vt:lpstr>
      <vt:lpstr>NG_ESO</vt:lpstr>
      <vt:lpstr>PowerPoint Presentation</vt:lpstr>
      <vt:lpstr>House 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Sultan (ESO), Firas</dc:creator>
  <cp:lastModifiedBy>Rajveer Dhami</cp:lastModifiedBy>
  <cp:revision>2</cp:revision>
  <dcterms:created xsi:type="dcterms:W3CDTF">2021-10-25T11:07:55Z</dcterms:created>
  <dcterms:modified xsi:type="dcterms:W3CDTF">2024-05-01T07:58:58Z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0x010100816A775F810E6C499B807CD51794FCC1</vt:lpwstr>
  </property>
  <property fmtid="{D5CDD505-2E9C-101B-9397-08002B2CF9AE}" pid="3" name="MediaServiceImageTags">
    <vt:lpwstr/>
  </property>
</Properties>
</file>