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2145706523" r:id="rId4"/>
    <p:sldId id="2145706516" r:id="rId5"/>
    <p:sldId id="2145706517" r:id="rId6"/>
    <p:sldId id="2145706518" r:id="rId7"/>
    <p:sldId id="2145706519" r:id="rId8"/>
    <p:sldId id="2145706520" r:id="rId9"/>
    <p:sldId id="2145706521" r:id="rId10"/>
    <p:sldId id="214570652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42" autoAdjust="0"/>
  </p:normalViewPr>
  <p:slideViewPr>
    <p:cSldViewPr snapToGrid="0">
      <p:cViewPr varScale="1">
        <p:scale>
          <a:sx n="106" d="100"/>
          <a:sy n="106" d="100"/>
        </p:scale>
        <p:origin x="756" y="108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CCDE60-F325-45B8-A3D5-94068E4EA63B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59E92-EE34-4544-ADD0-817DEBA2AFC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286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59E92-EE34-4544-ADD0-817DEBA2AFC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572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59E92-EE34-4544-ADD0-817DEBA2AFC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28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EE9BE-0ADF-562F-65BF-DE750B66A7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0C0A54-415B-E8DF-8B72-312F72DA5F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FF660-21E1-348D-07BF-4F8AD5827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807887-1720-98DB-CC69-DAE21F5B5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0FBB8-54E8-BB7C-70D5-EF3E6255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482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E71B-6934-8DBD-A4E0-C2F670A9D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136E8C-2B6E-E091-2282-1EC9BD2E7A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D0BB77-B69C-F781-F683-F6BE6F22D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3EBC3-310A-6756-1DB7-109E99D1D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D6940-0C71-5F4D-86E6-A609B3F6C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036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BAD794-32EB-731C-D1DD-F09065961A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BA510E-000C-C250-76F6-B0D7017765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0A4AF-F85C-86BD-9AE6-6D9A8381A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88673-2B7B-E610-CE33-31BD65B2B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2FC9C-3BC6-3A73-0A5E-E53301A03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61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B9BF9560-574B-670D-CF89-8644467CEEE6}"/>
              </a:ext>
            </a:extLst>
          </p:cNvPr>
          <p:cNvSpPr/>
          <p:nvPr userDrawn="1"/>
        </p:nvSpPr>
        <p:spPr>
          <a:xfrm>
            <a:off x="-16829" y="6232997"/>
            <a:ext cx="12263370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3418720 w 13424658"/>
              <a:gd name="connsiteY0" fmla="*/ 0 h 659972"/>
              <a:gd name="connsiteX1" fmla="*/ 11473122 w 13424658"/>
              <a:gd name="connsiteY1" fmla="*/ 0 h 659972"/>
              <a:gd name="connsiteX2" fmla="*/ 11435032 w 13424658"/>
              <a:gd name="connsiteY2" fmla="*/ 2097 h 659972"/>
              <a:gd name="connsiteX3" fmla="*/ 11397926 w 13424658"/>
              <a:gd name="connsiteY3" fmla="*/ 8549 h 659972"/>
              <a:gd name="connsiteX4" fmla="*/ 11361641 w 13424658"/>
              <a:gd name="connsiteY4" fmla="*/ 18873 h 659972"/>
              <a:gd name="connsiteX5" fmla="*/ 11326998 w 13424658"/>
              <a:gd name="connsiteY5" fmla="*/ 33229 h 659972"/>
              <a:gd name="connsiteX6" fmla="*/ 11294161 w 13424658"/>
              <a:gd name="connsiteY6" fmla="*/ 51456 h 659972"/>
              <a:gd name="connsiteX7" fmla="*/ 11263295 w 13424658"/>
              <a:gd name="connsiteY7" fmla="*/ 73232 h 659972"/>
              <a:gd name="connsiteX8" fmla="*/ 11234891 w 13424658"/>
              <a:gd name="connsiteY8" fmla="*/ 98557 h 659972"/>
              <a:gd name="connsiteX9" fmla="*/ 11029496 w 13424658"/>
              <a:gd name="connsiteY9" fmla="*/ 306639 h 659972"/>
              <a:gd name="connsiteX10" fmla="*/ 11001092 w 13424658"/>
              <a:gd name="connsiteY10" fmla="*/ 331964 h 659972"/>
              <a:gd name="connsiteX11" fmla="*/ 10970225 w 13424658"/>
              <a:gd name="connsiteY11" fmla="*/ 353740 h 659972"/>
              <a:gd name="connsiteX12" fmla="*/ 10937388 w 13424658"/>
              <a:gd name="connsiteY12" fmla="*/ 371806 h 659972"/>
              <a:gd name="connsiteX13" fmla="*/ 10902746 w 13424658"/>
              <a:gd name="connsiteY13" fmla="*/ 386162 h 659972"/>
              <a:gd name="connsiteX14" fmla="*/ 10866625 w 13424658"/>
              <a:gd name="connsiteY14" fmla="*/ 396646 h 659972"/>
              <a:gd name="connsiteX15" fmla="*/ 10829356 w 13424658"/>
              <a:gd name="connsiteY15" fmla="*/ 402937 h 659972"/>
              <a:gd name="connsiteX16" fmla="*/ 10791265 w 13424658"/>
              <a:gd name="connsiteY16" fmla="*/ 405034 h 659972"/>
              <a:gd name="connsiteX17" fmla="*/ 0 w 13424658"/>
              <a:gd name="connsiteY17" fmla="*/ 401828 h 659972"/>
              <a:gd name="connsiteX18" fmla="*/ 1164494 w 13424658"/>
              <a:gd name="connsiteY18" fmla="*/ 654035 h 659972"/>
              <a:gd name="connsiteX19" fmla="*/ 13424658 w 13424658"/>
              <a:gd name="connsiteY19" fmla="*/ 659972 h 659972"/>
              <a:gd name="connsiteX20" fmla="*/ 13418720 w 13424658"/>
              <a:gd name="connsiteY20" fmla="*/ 0 h 659972"/>
              <a:gd name="connsiteX0" fmla="*/ 13418720 w 13424658"/>
              <a:gd name="connsiteY0" fmla="*/ 0 h 659972"/>
              <a:gd name="connsiteX1" fmla="*/ 11473122 w 13424658"/>
              <a:gd name="connsiteY1" fmla="*/ 0 h 659972"/>
              <a:gd name="connsiteX2" fmla="*/ 11435032 w 13424658"/>
              <a:gd name="connsiteY2" fmla="*/ 2097 h 659972"/>
              <a:gd name="connsiteX3" fmla="*/ 11397926 w 13424658"/>
              <a:gd name="connsiteY3" fmla="*/ 8549 h 659972"/>
              <a:gd name="connsiteX4" fmla="*/ 11361641 w 13424658"/>
              <a:gd name="connsiteY4" fmla="*/ 18873 h 659972"/>
              <a:gd name="connsiteX5" fmla="*/ 11326998 w 13424658"/>
              <a:gd name="connsiteY5" fmla="*/ 33229 h 659972"/>
              <a:gd name="connsiteX6" fmla="*/ 11294161 w 13424658"/>
              <a:gd name="connsiteY6" fmla="*/ 51456 h 659972"/>
              <a:gd name="connsiteX7" fmla="*/ 11263295 w 13424658"/>
              <a:gd name="connsiteY7" fmla="*/ 73232 h 659972"/>
              <a:gd name="connsiteX8" fmla="*/ 11234891 w 13424658"/>
              <a:gd name="connsiteY8" fmla="*/ 98557 h 659972"/>
              <a:gd name="connsiteX9" fmla="*/ 11029496 w 13424658"/>
              <a:gd name="connsiteY9" fmla="*/ 306639 h 659972"/>
              <a:gd name="connsiteX10" fmla="*/ 11001092 w 13424658"/>
              <a:gd name="connsiteY10" fmla="*/ 331964 h 659972"/>
              <a:gd name="connsiteX11" fmla="*/ 10970225 w 13424658"/>
              <a:gd name="connsiteY11" fmla="*/ 353740 h 659972"/>
              <a:gd name="connsiteX12" fmla="*/ 10937388 w 13424658"/>
              <a:gd name="connsiteY12" fmla="*/ 371806 h 659972"/>
              <a:gd name="connsiteX13" fmla="*/ 10902746 w 13424658"/>
              <a:gd name="connsiteY13" fmla="*/ 386162 h 659972"/>
              <a:gd name="connsiteX14" fmla="*/ 10866625 w 13424658"/>
              <a:gd name="connsiteY14" fmla="*/ 396646 h 659972"/>
              <a:gd name="connsiteX15" fmla="*/ 10829356 w 13424658"/>
              <a:gd name="connsiteY15" fmla="*/ 402937 h 659972"/>
              <a:gd name="connsiteX16" fmla="*/ 10791265 w 13424658"/>
              <a:gd name="connsiteY16" fmla="*/ 405034 h 659972"/>
              <a:gd name="connsiteX17" fmla="*/ 0 w 13424658"/>
              <a:gd name="connsiteY17" fmla="*/ 401828 h 659972"/>
              <a:gd name="connsiteX18" fmla="*/ 30638 w 13424658"/>
              <a:gd name="connsiteY18" fmla="*/ 644891 h 659972"/>
              <a:gd name="connsiteX19" fmla="*/ 13424658 w 13424658"/>
              <a:gd name="connsiteY19" fmla="*/ 659972 h 659972"/>
              <a:gd name="connsiteX20" fmla="*/ 13418720 w 13424658"/>
              <a:gd name="connsiteY20" fmla="*/ 0 h 659972"/>
              <a:gd name="connsiteX0" fmla="*/ 12248288 w 13424658"/>
              <a:gd name="connsiteY0" fmla="*/ 0 h 659972"/>
              <a:gd name="connsiteX1" fmla="*/ 11473122 w 13424658"/>
              <a:gd name="connsiteY1" fmla="*/ 0 h 659972"/>
              <a:gd name="connsiteX2" fmla="*/ 11435032 w 13424658"/>
              <a:gd name="connsiteY2" fmla="*/ 2097 h 659972"/>
              <a:gd name="connsiteX3" fmla="*/ 11397926 w 13424658"/>
              <a:gd name="connsiteY3" fmla="*/ 8549 h 659972"/>
              <a:gd name="connsiteX4" fmla="*/ 11361641 w 13424658"/>
              <a:gd name="connsiteY4" fmla="*/ 18873 h 659972"/>
              <a:gd name="connsiteX5" fmla="*/ 11326998 w 13424658"/>
              <a:gd name="connsiteY5" fmla="*/ 33229 h 659972"/>
              <a:gd name="connsiteX6" fmla="*/ 11294161 w 13424658"/>
              <a:gd name="connsiteY6" fmla="*/ 51456 h 659972"/>
              <a:gd name="connsiteX7" fmla="*/ 11263295 w 13424658"/>
              <a:gd name="connsiteY7" fmla="*/ 73232 h 659972"/>
              <a:gd name="connsiteX8" fmla="*/ 11234891 w 13424658"/>
              <a:gd name="connsiteY8" fmla="*/ 98557 h 659972"/>
              <a:gd name="connsiteX9" fmla="*/ 11029496 w 13424658"/>
              <a:gd name="connsiteY9" fmla="*/ 306639 h 659972"/>
              <a:gd name="connsiteX10" fmla="*/ 11001092 w 13424658"/>
              <a:gd name="connsiteY10" fmla="*/ 331964 h 659972"/>
              <a:gd name="connsiteX11" fmla="*/ 10970225 w 13424658"/>
              <a:gd name="connsiteY11" fmla="*/ 353740 h 659972"/>
              <a:gd name="connsiteX12" fmla="*/ 10937388 w 13424658"/>
              <a:gd name="connsiteY12" fmla="*/ 371806 h 659972"/>
              <a:gd name="connsiteX13" fmla="*/ 10902746 w 13424658"/>
              <a:gd name="connsiteY13" fmla="*/ 386162 h 659972"/>
              <a:gd name="connsiteX14" fmla="*/ 10866625 w 13424658"/>
              <a:gd name="connsiteY14" fmla="*/ 396646 h 659972"/>
              <a:gd name="connsiteX15" fmla="*/ 10829356 w 13424658"/>
              <a:gd name="connsiteY15" fmla="*/ 402937 h 659972"/>
              <a:gd name="connsiteX16" fmla="*/ 10791265 w 13424658"/>
              <a:gd name="connsiteY16" fmla="*/ 405034 h 659972"/>
              <a:gd name="connsiteX17" fmla="*/ 0 w 13424658"/>
              <a:gd name="connsiteY17" fmla="*/ 401828 h 659972"/>
              <a:gd name="connsiteX18" fmla="*/ 30638 w 13424658"/>
              <a:gd name="connsiteY18" fmla="*/ 644891 h 659972"/>
              <a:gd name="connsiteX19" fmla="*/ 13424658 w 13424658"/>
              <a:gd name="connsiteY19" fmla="*/ 659972 h 659972"/>
              <a:gd name="connsiteX20" fmla="*/ 12248288 w 13424658"/>
              <a:gd name="connsiteY20" fmla="*/ 0 h 659972"/>
              <a:gd name="connsiteX0" fmla="*/ 12248288 w 13424658"/>
              <a:gd name="connsiteY0" fmla="*/ 0 h 659972"/>
              <a:gd name="connsiteX1" fmla="*/ 11473122 w 13424658"/>
              <a:gd name="connsiteY1" fmla="*/ 0 h 659972"/>
              <a:gd name="connsiteX2" fmla="*/ 11435032 w 13424658"/>
              <a:gd name="connsiteY2" fmla="*/ 2097 h 659972"/>
              <a:gd name="connsiteX3" fmla="*/ 11397926 w 13424658"/>
              <a:gd name="connsiteY3" fmla="*/ 8549 h 659972"/>
              <a:gd name="connsiteX4" fmla="*/ 11361641 w 13424658"/>
              <a:gd name="connsiteY4" fmla="*/ 18873 h 659972"/>
              <a:gd name="connsiteX5" fmla="*/ 11326998 w 13424658"/>
              <a:gd name="connsiteY5" fmla="*/ 33229 h 659972"/>
              <a:gd name="connsiteX6" fmla="*/ 11294161 w 13424658"/>
              <a:gd name="connsiteY6" fmla="*/ 51456 h 659972"/>
              <a:gd name="connsiteX7" fmla="*/ 11263295 w 13424658"/>
              <a:gd name="connsiteY7" fmla="*/ 73232 h 659972"/>
              <a:gd name="connsiteX8" fmla="*/ 11234891 w 13424658"/>
              <a:gd name="connsiteY8" fmla="*/ 98557 h 659972"/>
              <a:gd name="connsiteX9" fmla="*/ 11029496 w 13424658"/>
              <a:gd name="connsiteY9" fmla="*/ 306639 h 659972"/>
              <a:gd name="connsiteX10" fmla="*/ 11001092 w 13424658"/>
              <a:gd name="connsiteY10" fmla="*/ 331964 h 659972"/>
              <a:gd name="connsiteX11" fmla="*/ 10970225 w 13424658"/>
              <a:gd name="connsiteY11" fmla="*/ 353740 h 659972"/>
              <a:gd name="connsiteX12" fmla="*/ 10937388 w 13424658"/>
              <a:gd name="connsiteY12" fmla="*/ 371806 h 659972"/>
              <a:gd name="connsiteX13" fmla="*/ 10902746 w 13424658"/>
              <a:gd name="connsiteY13" fmla="*/ 386162 h 659972"/>
              <a:gd name="connsiteX14" fmla="*/ 10866625 w 13424658"/>
              <a:gd name="connsiteY14" fmla="*/ 396646 h 659972"/>
              <a:gd name="connsiteX15" fmla="*/ 10829356 w 13424658"/>
              <a:gd name="connsiteY15" fmla="*/ 402937 h 659972"/>
              <a:gd name="connsiteX16" fmla="*/ 10791265 w 13424658"/>
              <a:gd name="connsiteY16" fmla="*/ 405034 h 659972"/>
              <a:gd name="connsiteX17" fmla="*/ 0 w 13424658"/>
              <a:gd name="connsiteY17" fmla="*/ 401828 h 659972"/>
              <a:gd name="connsiteX18" fmla="*/ 30638 w 13424658"/>
              <a:gd name="connsiteY18" fmla="*/ 644891 h 659972"/>
              <a:gd name="connsiteX19" fmla="*/ 13424658 w 13424658"/>
              <a:gd name="connsiteY19" fmla="*/ 659972 h 659972"/>
              <a:gd name="connsiteX20" fmla="*/ 12248288 w 13424658"/>
              <a:gd name="connsiteY20" fmla="*/ 0 h 659972"/>
              <a:gd name="connsiteX0" fmla="*/ 12248288 w 12263370"/>
              <a:gd name="connsiteY0" fmla="*/ 0 h 659972"/>
              <a:gd name="connsiteX1" fmla="*/ 11473122 w 12263370"/>
              <a:gd name="connsiteY1" fmla="*/ 0 h 659972"/>
              <a:gd name="connsiteX2" fmla="*/ 11435032 w 12263370"/>
              <a:gd name="connsiteY2" fmla="*/ 2097 h 659972"/>
              <a:gd name="connsiteX3" fmla="*/ 11397926 w 12263370"/>
              <a:gd name="connsiteY3" fmla="*/ 8549 h 659972"/>
              <a:gd name="connsiteX4" fmla="*/ 11361641 w 12263370"/>
              <a:gd name="connsiteY4" fmla="*/ 18873 h 659972"/>
              <a:gd name="connsiteX5" fmla="*/ 11326998 w 12263370"/>
              <a:gd name="connsiteY5" fmla="*/ 33229 h 659972"/>
              <a:gd name="connsiteX6" fmla="*/ 11294161 w 12263370"/>
              <a:gd name="connsiteY6" fmla="*/ 51456 h 659972"/>
              <a:gd name="connsiteX7" fmla="*/ 11263295 w 12263370"/>
              <a:gd name="connsiteY7" fmla="*/ 73232 h 659972"/>
              <a:gd name="connsiteX8" fmla="*/ 11234891 w 12263370"/>
              <a:gd name="connsiteY8" fmla="*/ 98557 h 659972"/>
              <a:gd name="connsiteX9" fmla="*/ 11029496 w 12263370"/>
              <a:gd name="connsiteY9" fmla="*/ 306639 h 659972"/>
              <a:gd name="connsiteX10" fmla="*/ 11001092 w 12263370"/>
              <a:gd name="connsiteY10" fmla="*/ 331964 h 659972"/>
              <a:gd name="connsiteX11" fmla="*/ 10970225 w 12263370"/>
              <a:gd name="connsiteY11" fmla="*/ 353740 h 659972"/>
              <a:gd name="connsiteX12" fmla="*/ 10937388 w 12263370"/>
              <a:gd name="connsiteY12" fmla="*/ 371806 h 659972"/>
              <a:gd name="connsiteX13" fmla="*/ 10902746 w 12263370"/>
              <a:gd name="connsiteY13" fmla="*/ 386162 h 659972"/>
              <a:gd name="connsiteX14" fmla="*/ 10866625 w 12263370"/>
              <a:gd name="connsiteY14" fmla="*/ 396646 h 659972"/>
              <a:gd name="connsiteX15" fmla="*/ 10829356 w 12263370"/>
              <a:gd name="connsiteY15" fmla="*/ 402937 h 659972"/>
              <a:gd name="connsiteX16" fmla="*/ 10791265 w 12263370"/>
              <a:gd name="connsiteY16" fmla="*/ 405034 h 659972"/>
              <a:gd name="connsiteX17" fmla="*/ 0 w 12263370"/>
              <a:gd name="connsiteY17" fmla="*/ 401828 h 659972"/>
              <a:gd name="connsiteX18" fmla="*/ 30638 w 12263370"/>
              <a:gd name="connsiteY18" fmla="*/ 644891 h 659972"/>
              <a:gd name="connsiteX19" fmla="*/ 12263370 w 12263370"/>
              <a:gd name="connsiteY19" fmla="*/ 659972 h 659972"/>
              <a:gd name="connsiteX20" fmla="*/ 12248288 w 12263370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3370" h="659972">
                <a:moveTo>
                  <a:pt x="12248288" y="0"/>
                </a:moveTo>
                <a:lnTo>
                  <a:pt x="11473122" y="0"/>
                </a:lnTo>
                <a:lnTo>
                  <a:pt x="11435032" y="2097"/>
                </a:lnTo>
                <a:lnTo>
                  <a:pt x="11397926" y="8549"/>
                </a:lnTo>
                <a:lnTo>
                  <a:pt x="11361641" y="18873"/>
                </a:lnTo>
                <a:lnTo>
                  <a:pt x="11326998" y="33229"/>
                </a:lnTo>
                <a:lnTo>
                  <a:pt x="11294161" y="51456"/>
                </a:lnTo>
                <a:lnTo>
                  <a:pt x="11263295" y="73232"/>
                </a:lnTo>
                <a:lnTo>
                  <a:pt x="11234891" y="98557"/>
                </a:lnTo>
                <a:lnTo>
                  <a:pt x="11029496" y="306639"/>
                </a:lnTo>
                <a:lnTo>
                  <a:pt x="11001092" y="331964"/>
                </a:lnTo>
                <a:lnTo>
                  <a:pt x="10970225" y="353740"/>
                </a:lnTo>
                <a:lnTo>
                  <a:pt x="10937388" y="371806"/>
                </a:lnTo>
                <a:lnTo>
                  <a:pt x="10902746" y="386162"/>
                </a:lnTo>
                <a:lnTo>
                  <a:pt x="10866625" y="396646"/>
                </a:lnTo>
                <a:lnTo>
                  <a:pt x="10829356" y="402937"/>
                </a:lnTo>
                <a:lnTo>
                  <a:pt x="10791265" y="405034"/>
                </a:lnTo>
                <a:lnTo>
                  <a:pt x="0" y="401828"/>
                </a:lnTo>
                <a:lnTo>
                  <a:pt x="30638" y="644891"/>
                </a:lnTo>
                <a:lnTo>
                  <a:pt x="12263370" y="659972"/>
                </a:lnTo>
                <a:cubicBezTo>
                  <a:pt x="12261391" y="453836"/>
                  <a:pt x="12259411" y="32400"/>
                  <a:pt x="12248288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" name="Graphic 8">
            <a:extLst>
              <a:ext uri="{FF2B5EF4-FFF2-40B4-BE49-F238E27FC236}">
                <a16:creationId xmlns:a16="http://schemas.microsoft.com/office/drawing/2014/main" id="{C7B56A1B-B7F0-61BD-E02C-18BC6870721A}"/>
              </a:ext>
            </a:extLst>
          </p:cNvPr>
          <p:cNvSpPr/>
          <p:nvPr userDrawn="1"/>
        </p:nvSpPr>
        <p:spPr>
          <a:xfrm>
            <a:off x="-924" y="6232997"/>
            <a:ext cx="12210889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  <a:gd name="connsiteX0" fmla="*/ 13399609 w 13399609"/>
              <a:gd name="connsiteY0" fmla="*/ 0 h 405034"/>
              <a:gd name="connsiteX1" fmla="*/ 11454011 w 13399609"/>
              <a:gd name="connsiteY1" fmla="*/ 0 h 405034"/>
              <a:gd name="connsiteX2" fmla="*/ 11415921 w 13399609"/>
              <a:gd name="connsiteY2" fmla="*/ 2097 h 405034"/>
              <a:gd name="connsiteX3" fmla="*/ 11378815 w 13399609"/>
              <a:gd name="connsiteY3" fmla="*/ 8549 h 405034"/>
              <a:gd name="connsiteX4" fmla="*/ 11342530 w 13399609"/>
              <a:gd name="connsiteY4" fmla="*/ 18873 h 405034"/>
              <a:gd name="connsiteX5" fmla="*/ 11307887 w 13399609"/>
              <a:gd name="connsiteY5" fmla="*/ 33229 h 405034"/>
              <a:gd name="connsiteX6" fmla="*/ 11275050 w 13399609"/>
              <a:gd name="connsiteY6" fmla="*/ 51456 h 405034"/>
              <a:gd name="connsiteX7" fmla="*/ 11244184 w 13399609"/>
              <a:gd name="connsiteY7" fmla="*/ 73232 h 405034"/>
              <a:gd name="connsiteX8" fmla="*/ 11215780 w 13399609"/>
              <a:gd name="connsiteY8" fmla="*/ 98557 h 405034"/>
              <a:gd name="connsiteX9" fmla="*/ 11010385 w 13399609"/>
              <a:gd name="connsiteY9" fmla="*/ 306639 h 405034"/>
              <a:gd name="connsiteX10" fmla="*/ 10981981 w 13399609"/>
              <a:gd name="connsiteY10" fmla="*/ 331964 h 405034"/>
              <a:gd name="connsiteX11" fmla="*/ 10951114 w 13399609"/>
              <a:gd name="connsiteY11" fmla="*/ 353740 h 405034"/>
              <a:gd name="connsiteX12" fmla="*/ 10918277 w 13399609"/>
              <a:gd name="connsiteY12" fmla="*/ 371806 h 405034"/>
              <a:gd name="connsiteX13" fmla="*/ 10883635 w 13399609"/>
              <a:gd name="connsiteY13" fmla="*/ 386162 h 405034"/>
              <a:gd name="connsiteX14" fmla="*/ 10847514 w 13399609"/>
              <a:gd name="connsiteY14" fmla="*/ 396646 h 405034"/>
              <a:gd name="connsiteX15" fmla="*/ 10810245 w 13399609"/>
              <a:gd name="connsiteY15" fmla="*/ 402937 h 405034"/>
              <a:gd name="connsiteX16" fmla="*/ 10772154 w 13399609"/>
              <a:gd name="connsiteY16" fmla="*/ 405034 h 405034"/>
              <a:gd name="connsiteX17" fmla="*/ 0 w 13399609"/>
              <a:gd name="connsiteY17" fmla="*/ 403558 h 405034"/>
              <a:gd name="connsiteX0" fmla="*/ 12210889 w 12210889"/>
              <a:gd name="connsiteY0" fmla="*/ 9144 h 405034"/>
              <a:gd name="connsiteX1" fmla="*/ 11454011 w 12210889"/>
              <a:gd name="connsiteY1" fmla="*/ 0 h 405034"/>
              <a:gd name="connsiteX2" fmla="*/ 11415921 w 12210889"/>
              <a:gd name="connsiteY2" fmla="*/ 2097 h 405034"/>
              <a:gd name="connsiteX3" fmla="*/ 11378815 w 12210889"/>
              <a:gd name="connsiteY3" fmla="*/ 8549 h 405034"/>
              <a:gd name="connsiteX4" fmla="*/ 11342530 w 12210889"/>
              <a:gd name="connsiteY4" fmla="*/ 18873 h 405034"/>
              <a:gd name="connsiteX5" fmla="*/ 11307887 w 12210889"/>
              <a:gd name="connsiteY5" fmla="*/ 33229 h 405034"/>
              <a:gd name="connsiteX6" fmla="*/ 11275050 w 12210889"/>
              <a:gd name="connsiteY6" fmla="*/ 51456 h 405034"/>
              <a:gd name="connsiteX7" fmla="*/ 11244184 w 12210889"/>
              <a:gd name="connsiteY7" fmla="*/ 73232 h 405034"/>
              <a:gd name="connsiteX8" fmla="*/ 11215780 w 12210889"/>
              <a:gd name="connsiteY8" fmla="*/ 98557 h 405034"/>
              <a:gd name="connsiteX9" fmla="*/ 11010385 w 12210889"/>
              <a:gd name="connsiteY9" fmla="*/ 306639 h 405034"/>
              <a:gd name="connsiteX10" fmla="*/ 10981981 w 12210889"/>
              <a:gd name="connsiteY10" fmla="*/ 331964 h 405034"/>
              <a:gd name="connsiteX11" fmla="*/ 10951114 w 12210889"/>
              <a:gd name="connsiteY11" fmla="*/ 353740 h 405034"/>
              <a:gd name="connsiteX12" fmla="*/ 10918277 w 12210889"/>
              <a:gd name="connsiteY12" fmla="*/ 371806 h 405034"/>
              <a:gd name="connsiteX13" fmla="*/ 10883635 w 12210889"/>
              <a:gd name="connsiteY13" fmla="*/ 386162 h 405034"/>
              <a:gd name="connsiteX14" fmla="*/ 10847514 w 12210889"/>
              <a:gd name="connsiteY14" fmla="*/ 396646 h 405034"/>
              <a:gd name="connsiteX15" fmla="*/ 10810245 w 12210889"/>
              <a:gd name="connsiteY15" fmla="*/ 402937 h 405034"/>
              <a:gd name="connsiteX16" fmla="*/ 10772154 w 12210889"/>
              <a:gd name="connsiteY16" fmla="*/ 405034 h 405034"/>
              <a:gd name="connsiteX17" fmla="*/ 0 w 12210889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10889" h="405034">
                <a:moveTo>
                  <a:pt x="12210889" y="9144"/>
                </a:moveTo>
                <a:lnTo>
                  <a:pt x="11454011" y="0"/>
                </a:lnTo>
                <a:lnTo>
                  <a:pt x="11415921" y="2097"/>
                </a:lnTo>
                <a:lnTo>
                  <a:pt x="11378815" y="8549"/>
                </a:lnTo>
                <a:lnTo>
                  <a:pt x="11342530" y="18873"/>
                </a:lnTo>
                <a:lnTo>
                  <a:pt x="11307887" y="33229"/>
                </a:lnTo>
                <a:lnTo>
                  <a:pt x="11275050" y="51456"/>
                </a:lnTo>
                <a:lnTo>
                  <a:pt x="11244184" y="73232"/>
                </a:lnTo>
                <a:lnTo>
                  <a:pt x="11215780" y="98557"/>
                </a:lnTo>
                <a:lnTo>
                  <a:pt x="11010385" y="306639"/>
                </a:lnTo>
                <a:lnTo>
                  <a:pt x="10981981" y="331964"/>
                </a:lnTo>
                <a:lnTo>
                  <a:pt x="10951114" y="353740"/>
                </a:lnTo>
                <a:lnTo>
                  <a:pt x="10918277" y="371806"/>
                </a:lnTo>
                <a:lnTo>
                  <a:pt x="10883635" y="386162"/>
                </a:lnTo>
                <a:lnTo>
                  <a:pt x="10847514" y="396646"/>
                </a:lnTo>
                <a:lnTo>
                  <a:pt x="10810245" y="402937"/>
                </a:lnTo>
                <a:lnTo>
                  <a:pt x="10772154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F88D0-A66C-C367-5B6D-1E3B39CC2F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1423087" y="6426740"/>
            <a:ext cx="404054" cy="15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1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D99AB-10EC-40E8-D3B6-BC3B9689D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D2D97-4D45-BD75-86A6-F9CB80F8C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241C1-72F3-FD9B-F789-2940579BF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0CA7E-8B03-2B78-E6C8-C40E5EA02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3D16-649C-27B5-6B26-E01FD20E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436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073BC-512D-6C7F-9A03-CAC1DEC40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5F27BE-24E7-0E18-8817-E33A6CBE4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145A2-D3A5-EC23-2D9E-9094AAB87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F08FD-6E66-DC16-4824-08A601D6D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23857-9547-9A3B-6686-BD1E2A433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698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2E817-D872-4A1D-4224-E6150D2B4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47680-E9F3-6EFA-CFFD-7EC890D577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4E5690-228B-0FB1-0AF2-292588AF95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F1436-D66D-6427-C562-E0767D291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740D30-AEB6-3DF6-4432-07FE63E1D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CA52C5-5FE8-5710-DBB1-724CFB048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08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F0393-DEFA-20BC-B798-BD7E1ECAE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E7C00B-A880-8177-93A4-7F5A4F8B8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AF6A5A-946D-5C52-87D9-B18BE60DE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D3617B-EAB2-3E05-1146-AC11A3CC5E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1D5B89-4D59-00F6-EF6A-7ACB76FFC9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754FAA-49F7-8262-6261-D07B41443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8019B0-DCF9-EFCA-B6C7-CCE5BF74E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AD835-B3C2-D57C-40CD-FCB195D79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636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1492E-325A-9344-77FF-6B62DB03A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DCFA8C-96BB-E214-DF77-30EA4D2D9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86338-7A03-3171-B53F-23CE2290D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FE9BD6-6DA6-64A8-DA28-19C4EF7DF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267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619EDA-C9C1-3086-D9EA-A44E718E5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30B0D5-C7D8-3C55-F80F-30059AE78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A7C3D8-A3CF-60C5-04A6-DA817845B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51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C063D-13BF-5600-5397-8EB623B8E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F87B8-2CD4-FA97-C953-6AB5EBA39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AD898-A071-D332-19CD-E60D2BFDB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25C20C-1199-C399-7C9D-2BD4EE984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8E182D-AE1A-2CC1-B104-E26BC932E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9EA3C-308F-F6F8-F75D-2763BE376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259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60C75-90A8-C6BC-7497-2C21A39F6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4D0E76-8A1D-586E-06F4-C819A1EBED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F4873-A4DB-76DF-B300-A47D194D1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591E1B-E241-7519-2ADA-3A8631B02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1FFE7-047C-31FC-B0D7-B7D0D38FE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FCE571-D79B-212F-F442-AF1EC63DB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26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CEC5AA-9DFD-FB52-3549-F7F2E65CF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9547D-2298-24D2-4827-0FF0E8326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919A7-4187-B4B3-A7F9-82597D763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082DC-DEB0-4612-A22D-492E7DA88AE7}" type="datetimeFigureOut">
              <a:rPr lang="en-GB" smtClean="0"/>
              <a:t>24/04/2024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04D86-A2C0-9B21-2813-113247162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400D0-2F8C-7B8D-4EE3-BF3704864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02348-C7BE-4A39-9E9B-F96146F5E97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17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83EF8-1CCD-953C-072E-3C6118557C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Analysis on adjusting the generation rather than demand when adding an additional MW of generation at each node</a:t>
            </a:r>
          </a:p>
        </p:txBody>
      </p:sp>
    </p:spTree>
    <p:extLst>
      <p:ext uri="{BB962C8B-B14F-4D97-AF65-F5344CB8AC3E}">
        <p14:creationId xmlns:p14="http://schemas.microsoft.com/office/powerpoint/2010/main" val="223612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82EB9A-41DA-1805-C529-1E7B1F0D3AE7}"/>
              </a:ext>
            </a:extLst>
          </p:cNvPr>
          <p:cNvSpPr txBox="1"/>
          <p:nvPr/>
        </p:nvSpPr>
        <p:spPr>
          <a:xfrm>
            <a:off x="448869" y="1048954"/>
            <a:ext cx="1080463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GB" sz="2400" dirty="0">
                <a:latin typeface="Calibri" panose="020F0502020204030204" pitchFamily="34" charset="0"/>
              </a:rPr>
              <a:t>Modelling has been done in line with the suggested legal text, ie at a nodal level after scaling for the relevant background has been performed so includes all generation types that are included in each background as defined by their scaling factors.</a:t>
            </a:r>
          </a:p>
          <a:p>
            <a:pPr fontAlgn="base"/>
            <a:endParaRPr lang="en-GB" sz="2400" dirty="0">
              <a:latin typeface="Calibri" panose="020F0502020204030204" pitchFamily="34" charset="0"/>
            </a:endParaRPr>
          </a:p>
          <a:p>
            <a:pPr fontAlgn="base"/>
            <a:r>
              <a:rPr lang="en-GB" sz="2400" dirty="0">
                <a:latin typeface="Calibri" panose="020F0502020204030204" pitchFamily="34" charset="0"/>
              </a:rPr>
              <a:t>Analysis is based on the current years tariffs using the external version of the tariff and transport model</a:t>
            </a:r>
          </a:p>
          <a:p>
            <a:pPr fontAlgn="base"/>
            <a:endParaRPr lang="en-GB" sz="2400" dirty="0">
              <a:latin typeface="Calibri" panose="020F050202020403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relative difference between the tariffs in each zone does not change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The Generation tariffs reduce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latin typeface="Calibri" panose="020F0502020204030204" pitchFamily="34" charset="0"/>
              </a:rPr>
              <a:t>Corresponding increase in the magnitude of the demand charges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9A9C98-76FE-4200-A3AB-F82A333B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869" y="411207"/>
            <a:ext cx="9753910" cy="637747"/>
          </a:xfrm>
        </p:spPr>
        <p:txBody>
          <a:bodyPr>
            <a:noAutofit/>
          </a:bodyPr>
          <a:lstStyle/>
          <a:p>
            <a:r>
              <a:rPr lang="en-GB" sz="3200" dirty="0"/>
              <a:t>Generation reduction reference node modelling</a:t>
            </a:r>
          </a:p>
        </p:txBody>
      </p:sp>
    </p:spTree>
    <p:extLst>
      <p:ext uri="{BB962C8B-B14F-4D97-AF65-F5344CB8AC3E}">
        <p14:creationId xmlns:p14="http://schemas.microsoft.com/office/powerpoint/2010/main" val="233822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E34C5E-61C5-F547-19EA-6E133184C6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15440682" cy="3653346"/>
          </a:xfrm>
        </p:spPr>
        <p:txBody>
          <a:bodyPr>
            <a:normAutofit/>
          </a:bodyPr>
          <a:lstStyle/>
          <a:p>
            <a:r>
              <a:rPr lang="en-GB" sz="2400" dirty="0"/>
              <a:t>Based on the current years charges</a:t>
            </a:r>
          </a:p>
          <a:p>
            <a:r>
              <a:rPr lang="en-GB" sz="2400" dirty="0"/>
              <a:t>Generation TNUoS charges would collect £302m less</a:t>
            </a:r>
          </a:p>
          <a:p>
            <a:r>
              <a:rPr lang="en-GB" sz="2400" dirty="0"/>
              <a:t>Embedded Generators would receive £57m more</a:t>
            </a:r>
          </a:p>
          <a:p>
            <a:r>
              <a:rPr lang="en-GB" sz="2400" dirty="0"/>
              <a:t>Demand users would pay £359m more</a:t>
            </a:r>
          </a:p>
          <a:p>
            <a:pPr marL="1257277" lvl="2" indent="-342900">
              <a:buFontTx/>
              <a:buChar char="-"/>
            </a:pPr>
            <a:r>
              <a:rPr lang="en-GB" sz="24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More collected from Demand Locational Tariffs £444</a:t>
            </a:r>
          </a:p>
          <a:p>
            <a:pPr marL="1257277" lvl="2" indent="-342900">
              <a:buFontTx/>
              <a:buChar char="-"/>
            </a:pPr>
            <a:r>
              <a:rPr lang="en-GB" sz="2400" dirty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So Residual collects less £85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87E931-7FBD-F4AC-4BEB-2474792EB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6962056" cy="637747"/>
          </a:xfrm>
        </p:spPr>
        <p:txBody>
          <a:bodyPr>
            <a:noAutofit/>
          </a:bodyPr>
          <a:lstStyle/>
          <a:p>
            <a:r>
              <a:rPr lang="en-GB" sz="3200" dirty="0"/>
              <a:t>High level distributional impact</a:t>
            </a:r>
          </a:p>
        </p:txBody>
      </p:sp>
    </p:spTree>
    <p:extLst>
      <p:ext uri="{BB962C8B-B14F-4D97-AF65-F5344CB8AC3E}">
        <p14:creationId xmlns:p14="http://schemas.microsoft.com/office/powerpoint/2010/main" val="126698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87E931-7FBD-F4AC-4BEB-2474792EB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Generation revenue by zone</a:t>
            </a:r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A9F459A6-A589-46D8-C8E6-66CB310244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296" y="1710831"/>
            <a:ext cx="7214616" cy="340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988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2682DD-75A3-829E-222B-6770762E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Impact to average domestic user tariff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220C82-88D5-196B-3239-BBA31922C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697" y="643466"/>
            <a:ext cx="4965937" cy="556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7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2AD2F38-F1E2-8924-E1C8-B72B54A8B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Changes to Generation tariffs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73D34B-2A53-D9BD-7598-E9A6FD00E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811" y="1432387"/>
            <a:ext cx="4278081" cy="24130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5D7F66-00FD-EE5D-A29B-9B3840D41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7108" y="1432387"/>
            <a:ext cx="4278081" cy="23986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FA8358-B1D3-C53A-6C7A-5FE08C66B7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6810" y="4024516"/>
            <a:ext cx="4278081" cy="24130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B17163-DB07-F3FB-473E-F3B97CE024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7108" y="4024517"/>
            <a:ext cx="4278081" cy="241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83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B5892C-5977-E623-921D-5B32DE31F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10279334" cy="637747"/>
          </a:xfrm>
        </p:spPr>
        <p:txBody>
          <a:bodyPr>
            <a:normAutofit/>
          </a:bodyPr>
          <a:lstStyle/>
          <a:p>
            <a:r>
              <a:rPr lang="en-GB" sz="3200" dirty="0"/>
              <a:t>Generation Revenue by tariff and zone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F69B9-38F1-BD8A-F97B-0A551223A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143" y="1417922"/>
            <a:ext cx="4871317" cy="2309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EFE5648-B037-15D2-880F-063CF3CE6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6990" y="3887386"/>
            <a:ext cx="4871317" cy="23091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DCAE15-2A5F-2E7A-A032-04363854E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6990" y="1417922"/>
            <a:ext cx="4871317" cy="23091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E4F2AB-ED6D-BE5A-049B-30FFF761C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1950" y="3887386"/>
            <a:ext cx="4864510" cy="230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60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234D57-6364-EBFA-332E-E2E6ADA9CD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2" y="5875505"/>
            <a:ext cx="22714169" cy="3523093"/>
          </a:xfrm>
        </p:spPr>
        <p:txBody>
          <a:bodyPr>
            <a:normAutofit/>
          </a:bodyPr>
          <a:lstStyle/>
          <a:p>
            <a:pPr algn="just"/>
            <a:r>
              <a:rPr lang="en-GB" sz="2000" dirty="0"/>
              <a:t>There is a reduction to the demand residual charge per site of 2.3% for all final demand sites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ABD4F3-9A45-048D-378B-A61B99366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Changes to Demand tariffs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3DA61F-EB69-4122-8A43-E959B7555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78" y="1790556"/>
            <a:ext cx="5676828" cy="283626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CCD93B-2223-D19C-1FA4-FAEA81B8EE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096" y="1790556"/>
            <a:ext cx="5676828" cy="2836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95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8" ma:contentTypeDescription="Create a new document." ma:contentTypeScope="" ma:versionID="866332ee975951abfc3431b0cf29dab3">
  <xsd:schema xmlns:xsd="http://www.w3.org/2001/XMLSchema" xmlns:xs="http://www.w3.org/2001/XMLSchema" xmlns:p="http://schemas.microsoft.com/office/2006/metadata/properties" xmlns:ns2="f71abe4e-f5ff-49cd-8eff-5f4949acc510" xmlns:ns3="97b6fe81-1556-4112-94ca-31043ca39b71" xmlns:ns4="cadce026-d35b-4a62-a2ee-1436bb44fb55" targetNamespace="http://schemas.microsoft.com/office/2006/metadata/properties" ma:root="true" ma:fieldsID="06790c66151fc7b3068cabd2b234a90e" ns2:_="" ns3:_="" ns4:_="">
    <xsd:import namespace="f71abe4e-f5ff-49cd-8eff-5f4949acc510"/>
    <xsd:import namespace="97b6fe81-1556-4112-94ca-31043ca39b71"/>
    <xsd:import namespace="cadce026-d35b-4a62-a2ee-1436bb44fb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f571c05a-9bf0-4b0b-ad97-e13aed49ba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ce026-d35b-4a62-a2ee-1436bb44fb55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2a93f86f-df12-4503-be51-556605c1ee02}" ma:internalName="TaxCatchAll" ma:showField="CatchAllData" ma:web="97b6fe81-1556-4112-94ca-31043ca39b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D60AF4-339C-43DE-AF18-3443B512B3D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B2A455F-AFDE-4D9F-A333-41AE8E03BF2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1abe4e-f5ff-49cd-8eff-5f4949acc510"/>
    <ds:schemaRef ds:uri="97b6fe81-1556-4112-94ca-31043ca39b71"/>
    <ds:schemaRef ds:uri="cadce026-d35b-4a62-a2ee-1436bb44fb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201</Words>
  <Application>Microsoft Office PowerPoint</Application>
  <PresentationFormat>Widescreen</PresentationFormat>
  <Paragraphs>24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HelveticaNeueLT Pro 55 Roman</vt:lpstr>
      <vt:lpstr>HelveticaNeueLT Std Lt</vt:lpstr>
      <vt:lpstr>HelveticaNeueLT Std Thin</vt:lpstr>
      <vt:lpstr>Office Theme</vt:lpstr>
      <vt:lpstr>Analysis on adjusting the generation rather than demand when adding an additional MW of generation at each node</vt:lpstr>
      <vt:lpstr>Generation reduction reference node modelling</vt:lpstr>
      <vt:lpstr>High level distributional impact</vt:lpstr>
      <vt:lpstr>Generation revenue by zone</vt:lpstr>
      <vt:lpstr>Impact to average domestic user tariff</vt:lpstr>
      <vt:lpstr>Changes to Generation tariffs</vt:lpstr>
      <vt:lpstr>Generation Revenue by tariff and zone</vt:lpstr>
      <vt:lpstr>Changes to Demand tariffs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Segment using new Data Items</dc:title>
  <dc:creator>Keren Kelly</dc:creator>
  <cp:lastModifiedBy>Catia Gomes (ESO)</cp:lastModifiedBy>
  <cp:revision>5</cp:revision>
  <dcterms:created xsi:type="dcterms:W3CDTF">2024-03-11T09:55:12Z</dcterms:created>
  <dcterms:modified xsi:type="dcterms:W3CDTF">2024-04-24T08:53:17Z</dcterms:modified>
</cp:coreProperties>
</file>