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4"/>
  </p:sldMasterIdLst>
  <p:notesMasterIdLst>
    <p:notesMasterId r:id="rId12"/>
  </p:notesMasterIdLst>
  <p:sldIdLst>
    <p:sldId id="2147480462" r:id="rId5"/>
    <p:sldId id="2147480463" r:id="rId6"/>
    <p:sldId id="2147474204" r:id="rId7"/>
    <p:sldId id="2147480471" r:id="rId8"/>
    <p:sldId id="2147480472" r:id="rId9"/>
    <p:sldId id="2147474212" r:id="rId10"/>
    <p:sldId id="21474804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4B78EAE-384B-4625-9E24-9233C80CB832}">
          <p14:sldIdLst>
            <p14:sldId id="2147480462"/>
            <p14:sldId id="2147480463"/>
            <p14:sldId id="2147474204"/>
            <p14:sldId id="2147480471"/>
            <p14:sldId id="2147480472"/>
            <p14:sldId id="2147474212"/>
            <p14:sldId id="2147480465"/>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38516-A9A6-DBB1-3A52-98305351BD60}" name="Gregory Hunt (ESO)" initials="" userId="S::Gregory.Hunt@uk.nationalgrid.com::89baaf1f-5b8b-44dd-b9cc-f299d54ac737" providerId="AD"/>
  <p188:author id="{4A10EA19-2359-6A00-E4A6-9DEE95040FCC}" name="James Norman (ESO)" initials="JN(" userId="S::James.Norman@uk.nationalgrid.com::b01b2a3d-29d7-421b-8f42-ce2e2a456aaa" providerId="AD"/>
  <p188:author id="{5C508025-7A19-ED78-5514-677B2E694E9A}" name="Michael Oxenham (ESO)" initials="M(" userId="S::michael.oxenham1@uk.nationalgrid.com::0b917fc8-416e-4be1-806f-9b3cd9990f22" providerId="AD"/>
  <p188:author id="{CBFFD527-46A3-0C65-847D-B253587BC3C9}" name="Alison Price (ESO)" initials="A(" userId="S::alison.price@uk.nationalgrid.com::64aa3757-0dfb-4c40-ad3c-3ac3967631b5" providerId="AD"/>
  <p188:author id="{FC7C0131-9759-3A3E-42E5-074ADE6700C0}" name="Camille Gilsenan (ESO)" initials="CG(" userId="S::Camille.Gilsenan@uk.nationalgrid.com::9d049fdc-af45-4837-b83f-cce0523972ad" providerId="AD"/>
  <p188:author id="{D755683C-16B0-2FE8-7E1D-336DCA2715F7}" name="Jenny Twisleton (ESO)" initials="JT(" userId="S::jenny.twisleton1@uk.nationalgrid.com::3fb03a67-7d6a-4a22-9a58-4fd967dbd72e" providerId="AD"/>
  <p188:author id="{C5780C41-7B00-A5D0-EDA0-5FC9997D1802}" name="Paul Mullen (ESO)" initials="PM(" userId="S::paul.j.mullen@uk.nationalgrid.com::bf3d1d73-b4d7-4bb4-8793-c91dcec30622" providerId="AD"/>
  <p188:author id="{97FAEA42-6B33-0D6F-C9E6-6DB7C7270D17}" name="Joe Martin (ESO)" initials="JM(" userId="S::Joseph.Martin@uk.nationalgrid.com::b325d015-bc4d-4f87-91a2-3a4a8cc702ef" providerId="AD"/>
  <p188:author id="{59C34644-4966-0613-C4EF-B2E20557DE44}" name="Michael Oxenham (ESO)" initials="MO(" userId="S::Michael.Oxenham1@uk.nationalgrid.com::0b917fc8-416e-4be1-806f-9b3cd9990f22" providerId="AD"/>
  <p188:author id="{17A54B5F-39CB-CA10-B74D-F5329CA4173B}" name="Watson, Emily" initials="WE" userId="S::emily.watson@uk.nationalgrid.com::96b5bf17-df96-4c03-98e7-08bacd593b57" providerId="AD"/>
  <p188:author id="{88721D77-54D5-4041-431B-D13877F96BB6}" name="King(ESO), Ellie" initials="KE" userId="S::ellie.king@uk.nationalgrid.com::5731ede3-cca0-4065-a4bb-fc2784cc32b0" providerId="AD"/>
  <p188:author id="{79291EBA-E800-A23F-8DCC-2B2417A85D20}" name="Steve Baker (ESO)" initials="S(" userId="S::stephen.baker@uk.nationalgrid.com::9743341d-a617-4c2a-a18e-dd1df177667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a:srgbClr val="B70000"/>
    <a:srgbClr val="F26522"/>
    <a:srgbClr val="FF2525"/>
    <a:srgbClr val="000000"/>
    <a:srgbClr val="F2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377" autoAdjust="0"/>
  </p:normalViewPr>
  <p:slideViewPr>
    <p:cSldViewPr snapToGrid="0">
      <p:cViewPr varScale="1">
        <p:scale>
          <a:sx n="65" d="100"/>
          <a:sy n="65" d="100"/>
        </p:scale>
        <p:origin x="70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borah Spencer (ESO)" userId="01b2f449-f3c5-4314-b8dd-234243ea33f4" providerId="ADAL" clId="{67E60112-DDCC-4D69-BBE9-F6D688780556}"/>
    <pc:docChg chg="delSld modSection">
      <pc:chgData name="Deborah Spencer (ESO)" userId="01b2f449-f3c5-4314-b8dd-234243ea33f4" providerId="ADAL" clId="{67E60112-DDCC-4D69-BBE9-F6D688780556}" dt="2024-03-19T11:23:29.104" v="0" actId="2696"/>
      <pc:docMkLst>
        <pc:docMk/>
      </pc:docMkLst>
      <pc:sldChg chg="del">
        <pc:chgData name="Deborah Spencer (ESO)" userId="01b2f449-f3c5-4314-b8dd-234243ea33f4" providerId="ADAL" clId="{67E60112-DDCC-4D69-BBE9-F6D688780556}" dt="2024-03-19T11:23:29.104" v="0" actId="2696"/>
        <pc:sldMkLst>
          <pc:docMk/>
          <pc:sldMk cId="3991109089" sldId="2147474213"/>
        </pc:sldMkLst>
      </pc:sldChg>
      <pc:sldMasterChg chg="delSldLayout">
        <pc:chgData name="Deborah Spencer (ESO)" userId="01b2f449-f3c5-4314-b8dd-234243ea33f4" providerId="ADAL" clId="{67E60112-DDCC-4D69-BBE9-F6D688780556}" dt="2024-03-19T11:23:29.104" v="0" actId="2696"/>
        <pc:sldMasterMkLst>
          <pc:docMk/>
          <pc:sldMasterMk cId="1422499019" sldId="2147483744"/>
        </pc:sldMasterMkLst>
        <pc:sldLayoutChg chg="del">
          <pc:chgData name="Deborah Spencer (ESO)" userId="01b2f449-f3c5-4314-b8dd-234243ea33f4" providerId="ADAL" clId="{67E60112-DDCC-4D69-BBE9-F6D688780556}" dt="2024-03-19T11:23:29.104" v="0" actId="2696"/>
          <pc:sldLayoutMkLst>
            <pc:docMk/>
            <pc:sldMasterMk cId="1422499019" sldId="2147483744"/>
            <pc:sldLayoutMk cId="3179949245" sldId="2147483757"/>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C76BD0-42CE-4DC1-B02D-9DF4F7EB95BE}" type="doc">
      <dgm:prSet loTypeId="urn:microsoft.com/office/officeart/2005/8/layout/hProcess11" loCatId="process" qsTypeId="urn:microsoft.com/office/officeart/2005/8/quickstyle/simple1" qsCatId="simple" csTypeId="urn:microsoft.com/office/officeart/2005/8/colors/accent2_2" csCatId="accent2" phldr="1"/>
      <dgm:spPr/>
    </dgm:pt>
    <dgm:pt modelId="{2609B8FD-C71D-4F9A-9E3F-51FB8B6118C8}">
      <dgm:prSet phldrT="[Text]" custT="1"/>
      <dgm:spPr/>
      <dgm:t>
        <a:bodyPr/>
        <a:lstStyle/>
        <a:p>
          <a:pPr algn="ctr"/>
          <a:r>
            <a:rPr lang="en-GB" sz="1200" dirty="0">
              <a:latin typeface="Arial"/>
              <a:cs typeface="Arial"/>
            </a:rPr>
            <a:t>Clarify outstanding TMO4 policy decisions</a:t>
          </a:r>
        </a:p>
        <a:p>
          <a:pPr algn="ctr"/>
          <a:r>
            <a:rPr lang="en-GB" sz="1200" b="1" dirty="0">
              <a:latin typeface="Arial"/>
              <a:cs typeface="Arial"/>
            </a:rPr>
            <a:t>Q1 2024</a:t>
          </a:r>
        </a:p>
      </dgm:t>
    </dgm:pt>
    <dgm:pt modelId="{982B1FD3-EF30-422E-883B-1D24D68440CA}" type="parTrans" cxnId="{BD50C07B-25ED-44E9-A3CA-89013EB66A4B}">
      <dgm:prSet/>
      <dgm:spPr/>
      <dgm:t>
        <a:bodyPr/>
        <a:lstStyle/>
        <a:p>
          <a:endParaRPr lang="en-GB"/>
        </a:p>
      </dgm:t>
    </dgm:pt>
    <dgm:pt modelId="{239E7232-1484-495E-A552-08C825F9CAFA}" type="sibTrans" cxnId="{BD50C07B-25ED-44E9-A3CA-89013EB66A4B}">
      <dgm:prSet/>
      <dgm:spPr/>
      <dgm:t>
        <a:bodyPr/>
        <a:lstStyle/>
        <a:p>
          <a:endParaRPr lang="en-GB"/>
        </a:p>
      </dgm:t>
    </dgm:pt>
    <dgm:pt modelId="{376CCCD0-9732-4D91-82EC-82151E6B2BBD}">
      <dgm:prSet phldrT="[Text]" custT="1"/>
      <dgm:spPr/>
      <dgm:t>
        <a:bodyPr/>
        <a:lstStyle/>
        <a:p>
          <a:pPr algn="ctr"/>
          <a:r>
            <a:rPr lang="en-GB" sz="1200" dirty="0">
              <a:latin typeface="Arial"/>
              <a:cs typeface="Arial"/>
            </a:rPr>
            <a:t>Raise Code Changes (CUSC, STC, STCP) for our </a:t>
          </a:r>
          <a:r>
            <a:rPr kumimoji="0" lang="en-GB" sz="1200" b="0" i="0" u="none" strike="noStrike" cap="none" spc="0" normalizeH="0" baseline="0" noProof="0" dirty="0">
              <a:ln/>
              <a:effectLst/>
              <a:uLnTx/>
              <a:uFillTx/>
              <a:latin typeface="Arial"/>
              <a:ea typeface="+mn-ea"/>
              <a:cs typeface="Arial"/>
            </a:rPr>
            <a:t>Minimum Viable Product seeking Urgent treatment </a:t>
          </a:r>
          <a:br>
            <a:rPr kumimoji="0" lang="en-GB" sz="1200" b="0" i="0" u="none" strike="noStrike" cap="none" spc="0" normalizeH="0" baseline="0" noProof="0" dirty="0">
              <a:ln/>
              <a:effectLst/>
              <a:uLnTx/>
              <a:uFillTx/>
              <a:latin typeface="Arial"/>
              <a:ea typeface="+mn-ea"/>
              <a:cs typeface="Arial"/>
            </a:rPr>
          </a:br>
          <a:r>
            <a:rPr kumimoji="0" lang="en-GB" sz="1200" b="1" i="0" u="none" strike="noStrike" cap="none" spc="0" normalizeH="0" baseline="0" noProof="0" dirty="0">
              <a:ln/>
              <a:effectLst/>
              <a:uLnTx/>
              <a:uFillTx/>
              <a:latin typeface="Arial"/>
              <a:ea typeface="+mn-ea"/>
              <a:cs typeface="Arial"/>
            </a:rPr>
            <a:t>April 2024</a:t>
          </a:r>
          <a:r>
            <a:rPr kumimoji="0" lang="en-GB" sz="1200" b="0" i="0" u="none" strike="noStrike" cap="none" spc="0" normalizeH="0" baseline="0" noProof="0" dirty="0">
              <a:ln/>
              <a:effectLst/>
              <a:uLnTx/>
              <a:uFillTx/>
              <a:latin typeface="Arial"/>
              <a:ea typeface="+mn-ea"/>
              <a:cs typeface="Arial"/>
            </a:rPr>
            <a:t> 	</a:t>
          </a:r>
          <a:endParaRPr lang="en-GB" sz="1200" dirty="0">
            <a:latin typeface="Arial"/>
            <a:cs typeface="Arial"/>
          </a:endParaRPr>
        </a:p>
      </dgm:t>
    </dgm:pt>
    <dgm:pt modelId="{30CD4ABA-C8F7-4247-91D4-18489213C849}" type="parTrans" cxnId="{6770333A-ED10-4DAE-9CD0-37883F721072}">
      <dgm:prSet/>
      <dgm:spPr/>
      <dgm:t>
        <a:bodyPr/>
        <a:lstStyle/>
        <a:p>
          <a:endParaRPr lang="en-GB"/>
        </a:p>
      </dgm:t>
    </dgm:pt>
    <dgm:pt modelId="{683ED8DF-CC2C-45A8-8808-378BC4E74956}" type="sibTrans" cxnId="{6770333A-ED10-4DAE-9CD0-37883F721072}">
      <dgm:prSet/>
      <dgm:spPr/>
      <dgm:t>
        <a:bodyPr/>
        <a:lstStyle/>
        <a:p>
          <a:endParaRPr lang="en-GB"/>
        </a:p>
      </dgm:t>
    </dgm:pt>
    <dgm:pt modelId="{36A9B380-6887-41CD-A236-B07EB6EEB955}">
      <dgm:prSet phldrT="[Text]" custT="1"/>
      <dgm:spPr/>
      <dgm:t>
        <a:bodyPr/>
        <a:lstStyle/>
        <a:p>
          <a:pPr algn="ctr"/>
          <a:r>
            <a:rPr lang="en-GB" sz="1200" dirty="0">
              <a:latin typeface="Arial"/>
              <a:cs typeface="Arial"/>
            </a:rPr>
            <a:t>Ofgem Decision on Code Changes </a:t>
          </a:r>
          <a:br>
            <a:rPr lang="en-GB" sz="1200" b="1" dirty="0">
              <a:latin typeface="Arial"/>
              <a:cs typeface="Arial"/>
            </a:rPr>
          </a:br>
          <a:r>
            <a:rPr lang="en-GB" sz="1200" b="1" dirty="0">
              <a:latin typeface="Arial"/>
              <a:cs typeface="Arial"/>
            </a:rPr>
            <a:t>September/October 2024</a:t>
          </a:r>
        </a:p>
      </dgm:t>
    </dgm:pt>
    <dgm:pt modelId="{5D23C175-2B0E-4DCC-B954-2318CE5E7511}" type="parTrans" cxnId="{D2236FBC-1924-4A33-9F23-35309C62A83A}">
      <dgm:prSet/>
      <dgm:spPr/>
      <dgm:t>
        <a:bodyPr/>
        <a:lstStyle/>
        <a:p>
          <a:endParaRPr lang="en-GB"/>
        </a:p>
      </dgm:t>
    </dgm:pt>
    <dgm:pt modelId="{86FE4F40-42AB-47FB-B931-7F4E8944E204}" type="sibTrans" cxnId="{D2236FBC-1924-4A33-9F23-35309C62A83A}">
      <dgm:prSet/>
      <dgm:spPr/>
      <dgm:t>
        <a:bodyPr/>
        <a:lstStyle/>
        <a:p>
          <a:endParaRPr lang="en-GB"/>
        </a:p>
      </dgm:t>
    </dgm:pt>
    <dgm:pt modelId="{6AAB3BCB-8CFA-4A55-995D-85638DCA4C20}">
      <dgm:prSet phldrT="[Text]" custT="1"/>
      <dgm:spPr/>
      <dgm:t>
        <a:bodyPr/>
        <a:lstStyle/>
        <a:p>
          <a:pPr algn="ctr"/>
          <a:r>
            <a:rPr lang="en-GB" sz="1200" dirty="0">
              <a:latin typeface="Arial"/>
              <a:cs typeface="Arial"/>
            </a:rPr>
            <a:t>Go Live</a:t>
          </a:r>
          <a:br>
            <a:rPr lang="en-GB" sz="1200" dirty="0">
              <a:latin typeface="Arial"/>
              <a:cs typeface="Arial"/>
            </a:rPr>
          </a:br>
          <a:r>
            <a:rPr lang="en-GB" sz="1200" b="1" dirty="0">
              <a:latin typeface="Arial"/>
              <a:cs typeface="Arial"/>
            </a:rPr>
            <a:t>1 January 2025</a:t>
          </a:r>
          <a:endParaRPr lang="en-GB" sz="1200" dirty="0">
            <a:latin typeface="Arial"/>
            <a:cs typeface="Arial"/>
          </a:endParaRPr>
        </a:p>
      </dgm:t>
    </dgm:pt>
    <dgm:pt modelId="{5AB259F9-8D5B-48BE-9998-A9ECDE6B5279}" type="parTrans" cxnId="{AA96864E-2679-441B-863D-1D843DAC4253}">
      <dgm:prSet/>
      <dgm:spPr/>
      <dgm:t>
        <a:bodyPr/>
        <a:lstStyle/>
        <a:p>
          <a:endParaRPr lang="en-GB"/>
        </a:p>
      </dgm:t>
    </dgm:pt>
    <dgm:pt modelId="{155C6100-7E1F-46F2-9912-82153F8D9FB4}" type="sibTrans" cxnId="{AA96864E-2679-441B-863D-1D843DAC4253}">
      <dgm:prSet/>
      <dgm:spPr/>
      <dgm:t>
        <a:bodyPr/>
        <a:lstStyle/>
        <a:p>
          <a:endParaRPr lang="en-GB"/>
        </a:p>
      </dgm:t>
    </dgm:pt>
    <dgm:pt modelId="{97BBBAA4-F415-416D-AD03-F597E8B406C2}" type="pres">
      <dgm:prSet presAssocID="{54C76BD0-42CE-4DC1-B02D-9DF4F7EB95BE}" presName="Name0" presStyleCnt="0">
        <dgm:presLayoutVars>
          <dgm:dir/>
          <dgm:resizeHandles val="exact"/>
        </dgm:presLayoutVars>
      </dgm:prSet>
      <dgm:spPr/>
    </dgm:pt>
    <dgm:pt modelId="{3FF7C000-80DC-465B-9716-587B6C7B868C}" type="pres">
      <dgm:prSet presAssocID="{54C76BD0-42CE-4DC1-B02D-9DF4F7EB95BE}" presName="arrow" presStyleLbl="bgShp" presStyleIdx="0" presStyleCnt="1"/>
      <dgm:spPr/>
    </dgm:pt>
    <dgm:pt modelId="{D98CECD8-0D7B-4507-851B-58E8A069788C}" type="pres">
      <dgm:prSet presAssocID="{54C76BD0-42CE-4DC1-B02D-9DF4F7EB95BE}" presName="points" presStyleCnt="0"/>
      <dgm:spPr/>
    </dgm:pt>
    <dgm:pt modelId="{A5B92BC2-0D8E-44A9-B453-190A0743E972}" type="pres">
      <dgm:prSet presAssocID="{2609B8FD-C71D-4F9A-9E3F-51FB8B6118C8}" presName="compositeA" presStyleCnt="0"/>
      <dgm:spPr/>
    </dgm:pt>
    <dgm:pt modelId="{F7F812B9-8954-4410-98BB-FB22465086C1}" type="pres">
      <dgm:prSet presAssocID="{2609B8FD-C71D-4F9A-9E3F-51FB8B6118C8}" presName="textA" presStyleLbl="revTx" presStyleIdx="0" presStyleCnt="4">
        <dgm:presLayoutVars>
          <dgm:bulletEnabled val="1"/>
        </dgm:presLayoutVars>
      </dgm:prSet>
      <dgm:spPr/>
    </dgm:pt>
    <dgm:pt modelId="{4D16B27F-1C05-4340-A17B-A460AD47B2CC}" type="pres">
      <dgm:prSet presAssocID="{2609B8FD-C71D-4F9A-9E3F-51FB8B6118C8}" presName="circleA" presStyleLbl="node1" presStyleIdx="0" presStyleCnt="4"/>
      <dgm:spPr/>
    </dgm:pt>
    <dgm:pt modelId="{4428EBD8-26DA-4353-A838-C89E15E4CC8C}" type="pres">
      <dgm:prSet presAssocID="{2609B8FD-C71D-4F9A-9E3F-51FB8B6118C8}" presName="spaceA" presStyleCnt="0"/>
      <dgm:spPr/>
    </dgm:pt>
    <dgm:pt modelId="{990D6E2D-CFE5-412B-8E2F-E4A9617FDE9C}" type="pres">
      <dgm:prSet presAssocID="{239E7232-1484-495E-A552-08C825F9CAFA}" presName="space" presStyleCnt="0"/>
      <dgm:spPr/>
    </dgm:pt>
    <dgm:pt modelId="{D3118457-55C7-4BE3-843B-48C86B783222}" type="pres">
      <dgm:prSet presAssocID="{376CCCD0-9732-4D91-82EC-82151E6B2BBD}" presName="compositeB" presStyleCnt="0"/>
      <dgm:spPr/>
    </dgm:pt>
    <dgm:pt modelId="{18BED963-A4E3-4C0F-AF25-C771FAF98FFF}" type="pres">
      <dgm:prSet presAssocID="{376CCCD0-9732-4D91-82EC-82151E6B2BBD}" presName="textB" presStyleLbl="revTx" presStyleIdx="1" presStyleCnt="4" custScaleX="150380">
        <dgm:presLayoutVars>
          <dgm:bulletEnabled val="1"/>
        </dgm:presLayoutVars>
      </dgm:prSet>
      <dgm:spPr/>
    </dgm:pt>
    <dgm:pt modelId="{CC37CF50-BA10-4DF5-B92B-D8086851BBA2}" type="pres">
      <dgm:prSet presAssocID="{376CCCD0-9732-4D91-82EC-82151E6B2BBD}" presName="circleB" presStyleLbl="node1" presStyleIdx="1" presStyleCnt="4"/>
      <dgm:spPr/>
    </dgm:pt>
    <dgm:pt modelId="{2A61D369-B047-46BA-8B43-FBC63C375431}" type="pres">
      <dgm:prSet presAssocID="{376CCCD0-9732-4D91-82EC-82151E6B2BBD}" presName="spaceB" presStyleCnt="0"/>
      <dgm:spPr/>
    </dgm:pt>
    <dgm:pt modelId="{49FDFA7F-E3AE-40AC-BB63-D2273AEE2514}" type="pres">
      <dgm:prSet presAssocID="{683ED8DF-CC2C-45A8-8808-378BC4E74956}" presName="space" presStyleCnt="0"/>
      <dgm:spPr/>
    </dgm:pt>
    <dgm:pt modelId="{B16F515E-0192-4E6D-9D71-F960E43D5E9D}" type="pres">
      <dgm:prSet presAssocID="{36A9B380-6887-41CD-A236-B07EB6EEB955}" presName="compositeA" presStyleCnt="0"/>
      <dgm:spPr/>
    </dgm:pt>
    <dgm:pt modelId="{0C6343D5-F872-4257-A416-60782407D1F6}" type="pres">
      <dgm:prSet presAssocID="{36A9B380-6887-41CD-A236-B07EB6EEB955}" presName="textA" presStyleLbl="revTx" presStyleIdx="2" presStyleCnt="4">
        <dgm:presLayoutVars>
          <dgm:bulletEnabled val="1"/>
        </dgm:presLayoutVars>
      </dgm:prSet>
      <dgm:spPr/>
    </dgm:pt>
    <dgm:pt modelId="{6831E35E-D8F4-449E-B252-5113D68AB275}" type="pres">
      <dgm:prSet presAssocID="{36A9B380-6887-41CD-A236-B07EB6EEB955}" presName="circleA" presStyleLbl="node1" presStyleIdx="2" presStyleCnt="4"/>
      <dgm:spPr/>
    </dgm:pt>
    <dgm:pt modelId="{48494CBD-052F-4687-A422-1FE9A6C0F86D}" type="pres">
      <dgm:prSet presAssocID="{36A9B380-6887-41CD-A236-B07EB6EEB955}" presName="spaceA" presStyleCnt="0"/>
      <dgm:spPr/>
    </dgm:pt>
    <dgm:pt modelId="{98375DB7-3F9C-4524-85E8-820EC7469807}" type="pres">
      <dgm:prSet presAssocID="{86FE4F40-42AB-47FB-B931-7F4E8944E204}" presName="space" presStyleCnt="0"/>
      <dgm:spPr/>
    </dgm:pt>
    <dgm:pt modelId="{82B6C383-70E3-4084-94A7-108032B0B126}" type="pres">
      <dgm:prSet presAssocID="{6AAB3BCB-8CFA-4A55-995D-85638DCA4C20}" presName="compositeB" presStyleCnt="0"/>
      <dgm:spPr/>
    </dgm:pt>
    <dgm:pt modelId="{6A82AA00-AC90-4275-A634-974A03EFFD65}" type="pres">
      <dgm:prSet presAssocID="{6AAB3BCB-8CFA-4A55-995D-85638DCA4C20}" presName="textB" presStyleLbl="revTx" presStyleIdx="3" presStyleCnt="4">
        <dgm:presLayoutVars>
          <dgm:bulletEnabled val="1"/>
        </dgm:presLayoutVars>
      </dgm:prSet>
      <dgm:spPr/>
    </dgm:pt>
    <dgm:pt modelId="{688925DC-AEC2-4C49-B220-6E959A2CF408}" type="pres">
      <dgm:prSet presAssocID="{6AAB3BCB-8CFA-4A55-995D-85638DCA4C20}" presName="circleB" presStyleLbl="node1" presStyleIdx="3" presStyleCnt="4"/>
      <dgm:spPr/>
    </dgm:pt>
    <dgm:pt modelId="{0A13C572-577B-41A0-9BA0-BD51C7204041}" type="pres">
      <dgm:prSet presAssocID="{6AAB3BCB-8CFA-4A55-995D-85638DCA4C20}" presName="spaceB" presStyleCnt="0"/>
      <dgm:spPr/>
    </dgm:pt>
  </dgm:ptLst>
  <dgm:cxnLst>
    <dgm:cxn modelId="{6770333A-ED10-4DAE-9CD0-37883F721072}" srcId="{54C76BD0-42CE-4DC1-B02D-9DF4F7EB95BE}" destId="{376CCCD0-9732-4D91-82EC-82151E6B2BBD}" srcOrd="1" destOrd="0" parTransId="{30CD4ABA-C8F7-4247-91D4-18489213C849}" sibTransId="{683ED8DF-CC2C-45A8-8808-378BC4E74956}"/>
    <dgm:cxn modelId="{AA96864E-2679-441B-863D-1D843DAC4253}" srcId="{54C76BD0-42CE-4DC1-B02D-9DF4F7EB95BE}" destId="{6AAB3BCB-8CFA-4A55-995D-85638DCA4C20}" srcOrd="3" destOrd="0" parTransId="{5AB259F9-8D5B-48BE-9998-A9ECDE6B5279}" sibTransId="{155C6100-7E1F-46F2-9912-82153F8D9FB4}"/>
    <dgm:cxn modelId="{617B5271-25DB-41FC-BEBD-E9EE9F4BECE0}" type="presOf" srcId="{6AAB3BCB-8CFA-4A55-995D-85638DCA4C20}" destId="{6A82AA00-AC90-4275-A634-974A03EFFD65}" srcOrd="0" destOrd="0" presId="urn:microsoft.com/office/officeart/2005/8/layout/hProcess11"/>
    <dgm:cxn modelId="{FBE6C171-4340-4FE9-ABED-CDA5D86BC7BF}" type="presOf" srcId="{36A9B380-6887-41CD-A236-B07EB6EEB955}" destId="{0C6343D5-F872-4257-A416-60782407D1F6}" srcOrd="0" destOrd="0" presId="urn:microsoft.com/office/officeart/2005/8/layout/hProcess11"/>
    <dgm:cxn modelId="{BD50C07B-25ED-44E9-A3CA-89013EB66A4B}" srcId="{54C76BD0-42CE-4DC1-B02D-9DF4F7EB95BE}" destId="{2609B8FD-C71D-4F9A-9E3F-51FB8B6118C8}" srcOrd="0" destOrd="0" parTransId="{982B1FD3-EF30-422E-883B-1D24D68440CA}" sibTransId="{239E7232-1484-495E-A552-08C825F9CAFA}"/>
    <dgm:cxn modelId="{D2236FBC-1924-4A33-9F23-35309C62A83A}" srcId="{54C76BD0-42CE-4DC1-B02D-9DF4F7EB95BE}" destId="{36A9B380-6887-41CD-A236-B07EB6EEB955}" srcOrd="2" destOrd="0" parTransId="{5D23C175-2B0E-4DCC-B954-2318CE5E7511}" sibTransId="{86FE4F40-42AB-47FB-B931-7F4E8944E204}"/>
    <dgm:cxn modelId="{E92C84C4-9816-4DFE-8379-78154B5DE6FF}" type="presOf" srcId="{2609B8FD-C71D-4F9A-9E3F-51FB8B6118C8}" destId="{F7F812B9-8954-4410-98BB-FB22465086C1}" srcOrd="0" destOrd="0" presId="urn:microsoft.com/office/officeart/2005/8/layout/hProcess11"/>
    <dgm:cxn modelId="{7812DFE3-B7F8-4CFE-9662-484AF5717B3C}" type="presOf" srcId="{376CCCD0-9732-4D91-82EC-82151E6B2BBD}" destId="{18BED963-A4E3-4C0F-AF25-C771FAF98FFF}" srcOrd="0" destOrd="0" presId="urn:microsoft.com/office/officeart/2005/8/layout/hProcess11"/>
    <dgm:cxn modelId="{5CC1DEF5-7A94-484F-AAD9-AD86A7F7E8C5}" type="presOf" srcId="{54C76BD0-42CE-4DC1-B02D-9DF4F7EB95BE}" destId="{97BBBAA4-F415-416D-AD03-F597E8B406C2}" srcOrd="0" destOrd="0" presId="urn:microsoft.com/office/officeart/2005/8/layout/hProcess11"/>
    <dgm:cxn modelId="{32D78117-DF0E-4841-9ABF-CA82CD989F2D}" type="presParOf" srcId="{97BBBAA4-F415-416D-AD03-F597E8B406C2}" destId="{3FF7C000-80DC-465B-9716-587B6C7B868C}" srcOrd="0" destOrd="0" presId="urn:microsoft.com/office/officeart/2005/8/layout/hProcess11"/>
    <dgm:cxn modelId="{25B821E4-CD13-4163-8203-DE7A7DC0F945}" type="presParOf" srcId="{97BBBAA4-F415-416D-AD03-F597E8B406C2}" destId="{D98CECD8-0D7B-4507-851B-58E8A069788C}" srcOrd="1" destOrd="0" presId="urn:microsoft.com/office/officeart/2005/8/layout/hProcess11"/>
    <dgm:cxn modelId="{415859A1-8114-4A92-B9ED-3807B304F5B1}" type="presParOf" srcId="{D98CECD8-0D7B-4507-851B-58E8A069788C}" destId="{A5B92BC2-0D8E-44A9-B453-190A0743E972}" srcOrd="0" destOrd="0" presId="urn:microsoft.com/office/officeart/2005/8/layout/hProcess11"/>
    <dgm:cxn modelId="{8149B45F-79EB-4380-81B5-D1C6BD9E1A70}" type="presParOf" srcId="{A5B92BC2-0D8E-44A9-B453-190A0743E972}" destId="{F7F812B9-8954-4410-98BB-FB22465086C1}" srcOrd="0" destOrd="0" presId="urn:microsoft.com/office/officeart/2005/8/layout/hProcess11"/>
    <dgm:cxn modelId="{96825635-BF79-4426-ACCE-64ABA12ECCD3}" type="presParOf" srcId="{A5B92BC2-0D8E-44A9-B453-190A0743E972}" destId="{4D16B27F-1C05-4340-A17B-A460AD47B2CC}" srcOrd="1" destOrd="0" presId="urn:microsoft.com/office/officeart/2005/8/layout/hProcess11"/>
    <dgm:cxn modelId="{4E29CD03-7EFA-4DF3-88F9-0296633A724E}" type="presParOf" srcId="{A5B92BC2-0D8E-44A9-B453-190A0743E972}" destId="{4428EBD8-26DA-4353-A838-C89E15E4CC8C}" srcOrd="2" destOrd="0" presId="urn:microsoft.com/office/officeart/2005/8/layout/hProcess11"/>
    <dgm:cxn modelId="{57836501-FC4C-4810-ACC1-7CAA49F32C1D}" type="presParOf" srcId="{D98CECD8-0D7B-4507-851B-58E8A069788C}" destId="{990D6E2D-CFE5-412B-8E2F-E4A9617FDE9C}" srcOrd="1" destOrd="0" presId="urn:microsoft.com/office/officeart/2005/8/layout/hProcess11"/>
    <dgm:cxn modelId="{40515D1F-5547-4BEE-B3A4-091072A8DA5A}" type="presParOf" srcId="{D98CECD8-0D7B-4507-851B-58E8A069788C}" destId="{D3118457-55C7-4BE3-843B-48C86B783222}" srcOrd="2" destOrd="0" presId="urn:microsoft.com/office/officeart/2005/8/layout/hProcess11"/>
    <dgm:cxn modelId="{A7A08B90-EDB3-43EF-96EE-5C3229FAEEF6}" type="presParOf" srcId="{D3118457-55C7-4BE3-843B-48C86B783222}" destId="{18BED963-A4E3-4C0F-AF25-C771FAF98FFF}" srcOrd="0" destOrd="0" presId="urn:microsoft.com/office/officeart/2005/8/layout/hProcess11"/>
    <dgm:cxn modelId="{D7947D82-80F4-4DF4-A000-BB69D5D874E9}" type="presParOf" srcId="{D3118457-55C7-4BE3-843B-48C86B783222}" destId="{CC37CF50-BA10-4DF5-B92B-D8086851BBA2}" srcOrd="1" destOrd="0" presId="urn:microsoft.com/office/officeart/2005/8/layout/hProcess11"/>
    <dgm:cxn modelId="{E5998674-B42C-4144-804B-604CE6A3D752}" type="presParOf" srcId="{D3118457-55C7-4BE3-843B-48C86B783222}" destId="{2A61D369-B047-46BA-8B43-FBC63C375431}" srcOrd="2" destOrd="0" presId="urn:microsoft.com/office/officeart/2005/8/layout/hProcess11"/>
    <dgm:cxn modelId="{156EF0F3-0B37-4A48-B67E-B99EBE6CA7B7}" type="presParOf" srcId="{D98CECD8-0D7B-4507-851B-58E8A069788C}" destId="{49FDFA7F-E3AE-40AC-BB63-D2273AEE2514}" srcOrd="3" destOrd="0" presId="urn:microsoft.com/office/officeart/2005/8/layout/hProcess11"/>
    <dgm:cxn modelId="{6A3A9A8D-97AF-4EE0-A6CD-25269C64AEC8}" type="presParOf" srcId="{D98CECD8-0D7B-4507-851B-58E8A069788C}" destId="{B16F515E-0192-4E6D-9D71-F960E43D5E9D}" srcOrd="4" destOrd="0" presId="urn:microsoft.com/office/officeart/2005/8/layout/hProcess11"/>
    <dgm:cxn modelId="{6F118097-9721-4B9C-ABD0-6DBBFD69106A}" type="presParOf" srcId="{B16F515E-0192-4E6D-9D71-F960E43D5E9D}" destId="{0C6343D5-F872-4257-A416-60782407D1F6}" srcOrd="0" destOrd="0" presId="urn:microsoft.com/office/officeart/2005/8/layout/hProcess11"/>
    <dgm:cxn modelId="{2A84EAB1-2AD7-4E35-BC9E-F35C3FB79D9B}" type="presParOf" srcId="{B16F515E-0192-4E6D-9D71-F960E43D5E9D}" destId="{6831E35E-D8F4-449E-B252-5113D68AB275}" srcOrd="1" destOrd="0" presId="urn:microsoft.com/office/officeart/2005/8/layout/hProcess11"/>
    <dgm:cxn modelId="{D0F030C4-9697-476B-B31B-89772391078B}" type="presParOf" srcId="{B16F515E-0192-4E6D-9D71-F960E43D5E9D}" destId="{48494CBD-052F-4687-A422-1FE9A6C0F86D}" srcOrd="2" destOrd="0" presId="urn:microsoft.com/office/officeart/2005/8/layout/hProcess11"/>
    <dgm:cxn modelId="{9872DDED-CB96-40D9-AEB6-0C6A25438E48}" type="presParOf" srcId="{D98CECD8-0D7B-4507-851B-58E8A069788C}" destId="{98375DB7-3F9C-4524-85E8-820EC7469807}" srcOrd="5" destOrd="0" presId="urn:microsoft.com/office/officeart/2005/8/layout/hProcess11"/>
    <dgm:cxn modelId="{88912E5A-F196-4B7C-AB3A-E6080E8A1AD6}" type="presParOf" srcId="{D98CECD8-0D7B-4507-851B-58E8A069788C}" destId="{82B6C383-70E3-4084-94A7-108032B0B126}" srcOrd="6" destOrd="0" presId="urn:microsoft.com/office/officeart/2005/8/layout/hProcess11"/>
    <dgm:cxn modelId="{BCB0EC6A-46E0-4948-A9BA-579CE571D5E5}" type="presParOf" srcId="{82B6C383-70E3-4084-94A7-108032B0B126}" destId="{6A82AA00-AC90-4275-A634-974A03EFFD65}" srcOrd="0" destOrd="0" presId="urn:microsoft.com/office/officeart/2005/8/layout/hProcess11"/>
    <dgm:cxn modelId="{8416826E-7C03-4C6F-92B7-1B3212C2F6F7}" type="presParOf" srcId="{82B6C383-70E3-4084-94A7-108032B0B126}" destId="{688925DC-AEC2-4C49-B220-6E959A2CF408}" srcOrd="1" destOrd="0" presId="urn:microsoft.com/office/officeart/2005/8/layout/hProcess11"/>
    <dgm:cxn modelId="{1CECF89A-B34E-4242-9E05-7F844C826944}" type="presParOf" srcId="{82B6C383-70E3-4084-94A7-108032B0B126}" destId="{0A13C572-577B-41A0-9BA0-BD51C7204041}"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2E5DBB2-8A15-4917-847F-53F2F2E1E617}" type="doc">
      <dgm:prSet loTypeId="urn:microsoft.com/office/officeart/2005/8/layout/hList6" loCatId="list" qsTypeId="urn:microsoft.com/office/officeart/2005/8/quickstyle/simple1" qsCatId="simple" csTypeId="urn:microsoft.com/office/officeart/2005/8/colors/colorful3" csCatId="colorful" phldr="1"/>
      <dgm:spPr/>
      <dgm:t>
        <a:bodyPr/>
        <a:lstStyle/>
        <a:p>
          <a:endParaRPr lang="en-GB"/>
        </a:p>
      </dgm:t>
    </dgm:pt>
    <dgm:pt modelId="{08C014E8-6DC3-404D-92DA-DAF74FEF417D}">
      <dgm:prSet custT="1"/>
      <dgm:spPr/>
      <dgm:t>
        <a:bodyPr/>
        <a:lstStyle/>
        <a:p>
          <a:r>
            <a:rPr lang="en-GB" sz="1400" dirty="0">
              <a:solidFill>
                <a:schemeClr val="bg1"/>
              </a:solidFill>
              <a:latin typeface="Arial"/>
              <a:cs typeface="Arial"/>
            </a:rPr>
            <a:t>8 Mods in total with only 2 (3 if LOA Phase 2 Mod needed) to be raised in April 2024</a:t>
          </a:r>
        </a:p>
      </dgm:t>
    </dgm:pt>
    <dgm:pt modelId="{DFD36CA7-91AC-4E5F-AC77-E08A995CC6E4}" type="parTrans" cxnId="{B0E7B9D0-8EA5-4F27-B133-D60E23F5C65B}">
      <dgm:prSet/>
      <dgm:spPr/>
      <dgm:t>
        <a:bodyPr/>
        <a:lstStyle/>
        <a:p>
          <a:endParaRPr lang="en-GB"/>
        </a:p>
      </dgm:t>
    </dgm:pt>
    <dgm:pt modelId="{66BAD885-E7D1-48DD-9A66-7E976D0132AB}" type="sibTrans" cxnId="{B0E7B9D0-8EA5-4F27-B133-D60E23F5C65B}">
      <dgm:prSet/>
      <dgm:spPr/>
      <dgm:t>
        <a:bodyPr/>
        <a:lstStyle/>
        <a:p>
          <a:endParaRPr lang="en-GB"/>
        </a:p>
      </dgm:t>
    </dgm:pt>
    <dgm:pt modelId="{6DBE7DF4-409F-4927-94FE-9F939437BA60}">
      <dgm:prSet custT="1"/>
      <dgm:spPr/>
      <dgm:t>
        <a:bodyPr/>
        <a:lstStyle/>
        <a:p>
          <a:pPr rtl="0"/>
          <a:r>
            <a:rPr lang="en-GB" sz="1400" dirty="0">
              <a:latin typeface="Arial"/>
              <a:cs typeface="Arial"/>
            </a:rPr>
            <a:t>On Methodology, obligations to have and consult on to be included in Process and Policy Modifications but the content and any approvals of such Methodology to be covered outside Code Modification process. </a:t>
          </a:r>
          <a:endParaRPr lang="en-GB" sz="1400" dirty="0">
            <a:solidFill>
              <a:srgbClr val="000000"/>
            </a:solidFill>
            <a:latin typeface="Arial"/>
            <a:cs typeface="Arial"/>
          </a:endParaRPr>
        </a:p>
      </dgm:t>
    </dgm:pt>
    <dgm:pt modelId="{D2AAC994-8C63-44EB-AFAD-D9AF00FE9270}" type="parTrans" cxnId="{06BCEE4D-7BBB-45F2-99C9-E880CD8E561A}">
      <dgm:prSet/>
      <dgm:spPr/>
      <dgm:t>
        <a:bodyPr/>
        <a:lstStyle/>
        <a:p>
          <a:endParaRPr lang="en-GB"/>
        </a:p>
      </dgm:t>
    </dgm:pt>
    <dgm:pt modelId="{05C853D3-B348-4500-BB22-E1F902F0A1D7}" type="sibTrans" cxnId="{06BCEE4D-7BBB-45F2-99C9-E880CD8E561A}">
      <dgm:prSet/>
      <dgm:spPr/>
      <dgm:t>
        <a:bodyPr/>
        <a:lstStyle/>
        <a:p>
          <a:endParaRPr lang="en-GB"/>
        </a:p>
      </dgm:t>
    </dgm:pt>
    <dgm:pt modelId="{695603DD-AD04-43D9-8C9E-6A6ED351779E}">
      <dgm:prSet custT="1"/>
      <dgm:spPr/>
      <dgm:t>
        <a:bodyPr/>
        <a:lstStyle/>
        <a:p>
          <a:pPr rtl="0"/>
          <a:r>
            <a:rPr lang="en-GB" sz="1400">
              <a:latin typeface="Arial"/>
              <a:cs typeface="Arial"/>
            </a:rPr>
            <a:t>Best case Workgroup structure is a cross code CUSC/STC Process and Policy one (with discussions of content of Connections Network Design Methodology and Distribution Forecasted Transmission Capacity outside Code Modification process). </a:t>
          </a:r>
        </a:p>
        <a:p>
          <a:pPr rtl="0"/>
          <a:r>
            <a:rPr lang="en-GB" sz="1400">
              <a:latin typeface="Arial"/>
              <a:cs typeface="Arial"/>
            </a:rPr>
            <a:t>We would need separate cross code Workgroups for User Commitment and Letter of Authority Phase 2.</a:t>
          </a:r>
        </a:p>
      </dgm:t>
    </dgm:pt>
    <dgm:pt modelId="{BDC87034-F177-4231-AB3C-D11ACF729C1E}" type="parTrans" cxnId="{1429C5C5-F60A-4FC5-8512-72776E4AAB16}">
      <dgm:prSet/>
      <dgm:spPr/>
      <dgm:t>
        <a:bodyPr/>
        <a:lstStyle/>
        <a:p>
          <a:endParaRPr lang="en-GB"/>
        </a:p>
      </dgm:t>
    </dgm:pt>
    <dgm:pt modelId="{7AD0E832-B587-4D74-8257-29FDD22983AB}" type="sibTrans" cxnId="{1429C5C5-F60A-4FC5-8512-72776E4AAB16}">
      <dgm:prSet/>
      <dgm:spPr/>
      <dgm:t>
        <a:bodyPr/>
        <a:lstStyle/>
        <a:p>
          <a:endParaRPr lang="en-GB"/>
        </a:p>
      </dgm:t>
    </dgm:pt>
    <dgm:pt modelId="{753D2E0B-7D3C-4078-B143-5B2DA1100699}" type="pres">
      <dgm:prSet presAssocID="{A2E5DBB2-8A15-4917-847F-53F2F2E1E617}" presName="Name0" presStyleCnt="0">
        <dgm:presLayoutVars>
          <dgm:dir/>
          <dgm:resizeHandles val="exact"/>
        </dgm:presLayoutVars>
      </dgm:prSet>
      <dgm:spPr/>
    </dgm:pt>
    <dgm:pt modelId="{1142816A-69CE-45AF-96F4-CE36AC84BFDB}" type="pres">
      <dgm:prSet presAssocID="{08C014E8-6DC3-404D-92DA-DAF74FEF417D}" presName="node" presStyleLbl="node1" presStyleIdx="0" presStyleCnt="3" custScaleX="2000000">
        <dgm:presLayoutVars>
          <dgm:bulletEnabled val="1"/>
        </dgm:presLayoutVars>
      </dgm:prSet>
      <dgm:spPr/>
    </dgm:pt>
    <dgm:pt modelId="{DC454578-BB84-4E3F-B6E8-7A7E9708C821}" type="pres">
      <dgm:prSet presAssocID="{66BAD885-E7D1-48DD-9A66-7E976D0132AB}" presName="sibTrans" presStyleCnt="0"/>
      <dgm:spPr/>
    </dgm:pt>
    <dgm:pt modelId="{AF49E2F2-1992-4D92-A03B-1409627F0071}" type="pres">
      <dgm:prSet presAssocID="{6DBE7DF4-409F-4927-94FE-9F939437BA60}" presName="node" presStyleLbl="node1" presStyleIdx="1" presStyleCnt="3" custScaleX="2000000">
        <dgm:presLayoutVars>
          <dgm:bulletEnabled val="1"/>
        </dgm:presLayoutVars>
      </dgm:prSet>
      <dgm:spPr/>
    </dgm:pt>
    <dgm:pt modelId="{5AA8A333-C04A-4931-81C8-A281299A478D}" type="pres">
      <dgm:prSet presAssocID="{05C853D3-B348-4500-BB22-E1F902F0A1D7}" presName="sibTrans" presStyleCnt="0"/>
      <dgm:spPr/>
    </dgm:pt>
    <dgm:pt modelId="{897F6046-0F9D-44FC-B827-20254CB16B39}" type="pres">
      <dgm:prSet presAssocID="{695603DD-AD04-43D9-8C9E-6A6ED351779E}" presName="node" presStyleLbl="node1" presStyleIdx="2" presStyleCnt="3" custScaleX="2000000">
        <dgm:presLayoutVars>
          <dgm:bulletEnabled val="1"/>
        </dgm:presLayoutVars>
      </dgm:prSet>
      <dgm:spPr/>
    </dgm:pt>
  </dgm:ptLst>
  <dgm:cxnLst>
    <dgm:cxn modelId="{2D59401A-2560-4ACE-A1C6-E3F5DAAD94D8}" type="presOf" srcId="{6DBE7DF4-409F-4927-94FE-9F939437BA60}" destId="{AF49E2F2-1992-4D92-A03B-1409627F0071}" srcOrd="0" destOrd="0" presId="urn:microsoft.com/office/officeart/2005/8/layout/hList6"/>
    <dgm:cxn modelId="{06BCEE4D-7BBB-45F2-99C9-E880CD8E561A}" srcId="{A2E5DBB2-8A15-4917-847F-53F2F2E1E617}" destId="{6DBE7DF4-409F-4927-94FE-9F939437BA60}" srcOrd="1" destOrd="0" parTransId="{D2AAC994-8C63-44EB-AFAD-D9AF00FE9270}" sibTransId="{05C853D3-B348-4500-BB22-E1F902F0A1D7}"/>
    <dgm:cxn modelId="{39FC1255-B2BA-4B99-82AE-1AB589999EFA}" type="presOf" srcId="{A2E5DBB2-8A15-4917-847F-53F2F2E1E617}" destId="{753D2E0B-7D3C-4078-B143-5B2DA1100699}" srcOrd="0" destOrd="0" presId="urn:microsoft.com/office/officeart/2005/8/layout/hList6"/>
    <dgm:cxn modelId="{8AFC1AB4-212F-4A0B-8129-F0E1E3D07BC4}" type="presOf" srcId="{08C014E8-6DC3-404D-92DA-DAF74FEF417D}" destId="{1142816A-69CE-45AF-96F4-CE36AC84BFDB}" srcOrd="0" destOrd="0" presId="urn:microsoft.com/office/officeart/2005/8/layout/hList6"/>
    <dgm:cxn modelId="{1429C5C5-F60A-4FC5-8512-72776E4AAB16}" srcId="{A2E5DBB2-8A15-4917-847F-53F2F2E1E617}" destId="{695603DD-AD04-43D9-8C9E-6A6ED351779E}" srcOrd="2" destOrd="0" parTransId="{BDC87034-F177-4231-AB3C-D11ACF729C1E}" sibTransId="{7AD0E832-B587-4D74-8257-29FDD22983AB}"/>
    <dgm:cxn modelId="{569C68C7-2DC1-4B23-8BB8-B55D9406FDA7}" type="presOf" srcId="{695603DD-AD04-43D9-8C9E-6A6ED351779E}" destId="{897F6046-0F9D-44FC-B827-20254CB16B39}" srcOrd="0" destOrd="0" presId="urn:microsoft.com/office/officeart/2005/8/layout/hList6"/>
    <dgm:cxn modelId="{B0E7B9D0-8EA5-4F27-B133-D60E23F5C65B}" srcId="{A2E5DBB2-8A15-4917-847F-53F2F2E1E617}" destId="{08C014E8-6DC3-404D-92DA-DAF74FEF417D}" srcOrd="0" destOrd="0" parTransId="{DFD36CA7-91AC-4E5F-AC77-E08A995CC6E4}" sibTransId="{66BAD885-E7D1-48DD-9A66-7E976D0132AB}"/>
    <dgm:cxn modelId="{451F9F84-7EB5-4BC2-94AC-2C579B11BF76}" type="presParOf" srcId="{753D2E0B-7D3C-4078-B143-5B2DA1100699}" destId="{1142816A-69CE-45AF-96F4-CE36AC84BFDB}" srcOrd="0" destOrd="0" presId="urn:microsoft.com/office/officeart/2005/8/layout/hList6"/>
    <dgm:cxn modelId="{C3FA0A5D-E0B4-45B8-8187-D3E36D8AC74D}" type="presParOf" srcId="{753D2E0B-7D3C-4078-B143-5B2DA1100699}" destId="{DC454578-BB84-4E3F-B6E8-7A7E9708C821}" srcOrd="1" destOrd="0" presId="urn:microsoft.com/office/officeart/2005/8/layout/hList6"/>
    <dgm:cxn modelId="{C6D58E4D-1560-4AA2-A299-8014CF167B97}" type="presParOf" srcId="{753D2E0B-7D3C-4078-B143-5B2DA1100699}" destId="{AF49E2F2-1992-4D92-A03B-1409627F0071}" srcOrd="2" destOrd="0" presId="urn:microsoft.com/office/officeart/2005/8/layout/hList6"/>
    <dgm:cxn modelId="{924273F3-B2D8-4C2C-AAE5-916DC570D107}" type="presParOf" srcId="{753D2E0B-7D3C-4078-B143-5B2DA1100699}" destId="{5AA8A333-C04A-4931-81C8-A281299A478D}" srcOrd="3" destOrd="0" presId="urn:microsoft.com/office/officeart/2005/8/layout/hList6"/>
    <dgm:cxn modelId="{64478A35-62D9-413E-876C-D6732B251AD8}" type="presParOf" srcId="{753D2E0B-7D3C-4078-B143-5B2DA1100699}" destId="{897F6046-0F9D-44FC-B827-20254CB16B39}" srcOrd="4" destOrd="0" presId="urn:microsoft.com/office/officeart/2005/8/layout/hList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F7C000-80DC-465B-9716-587B6C7B868C}">
      <dsp:nvSpPr>
        <dsp:cNvPr id="0" name=""/>
        <dsp:cNvSpPr/>
      </dsp:nvSpPr>
      <dsp:spPr>
        <a:xfrm>
          <a:off x="0" y="725213"/>
          <a:ext cx="10783614" cy="966952"/>
        </a:xfrm>
        <a:prstGeom prst="notched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7F812B9-8954-4410-98BB-FB22465086C1}">
      <dsp:nvSpPr>
        <dsp:cNvPr id="0" name=""/>
        <dsp:cNvSpPr/>
      </dsp:nvSpPr>
      <dsp:spPr>
        <a:xfrm>
          <a:off x="777" y="0"/>
          <a:ext cx="2085112" cy="9669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GB" sz="1200" kern="1200" dirty="0">
              <a:latin typeface="Arial"/>
              <a:cs typeface="Arial"/>
            </a:rPr>
            <a:t>Clarify outstanding TMO4 policy decisions</a:t>
          </a:r>
        </a:p>
        <a:p>
          <a:pPr marL="0" lvl="0" indent="0" algn="ctr" defTabSz="533400">
            <a:lnSpc>
              <a:spcPct val="90000"/>
            </a:lnSpc>
            <a:spcBef>
              <a:spcPct val="0"/>
            </a:spcBef>
            <a:spcAft>
              <a:spcPct val="35000"/>
            </a:spcAft>
            <a:buNone/>
          </a:pPr>
          <a:r>
            <a:rPr lang="en-GB" sz="1200" b="1" kern="1200" dirty="0">
              <a:latin typeface="Arial"/>
              <a:cs typeface="Arial"/>
            </a:rPr>
            <a:t>Q1 2024</a:t>
          </a:r>
        </a:p>
      </dsp:txBody>
      <dsp:txXfrm>
        <a:off x="777" y="0"/>
        <a:ext cx="2085112" cy="966952"/>
      </dsp:txXfrm>
    </dsp:sp>
    <dsp:sp modelId="{4D16B27F-1C05-4340-A17B-A460AD47B2CC}">
      <dsp:nvSpPr>
        <dsp:cNvPr id="0" name=""/>
        <dsp:cNvSpPr/>
      </dsp:nvSpPr>
      <dsp:spPr>
        <a:xfrm>
          <a:off x="922464" y="1087821"/>
          <a:ext cx="241738" cy="241738"/>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8BED963-A4E3-4C0F-AF25-C771FAF98FFF}">
      <dsp:nvSpPr>
        <dsp:cNvPr id="0" name=""/>
        <dsp:cNvSpPr/>
      </dsp:nvSpPr>
      <dsp:spPr>
        <a:xfrm>
          <a:off x="2190145" y="1450427"/>
          <a:ext cx="3135592" cy="9669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n-GB" sz="1200" kern="1200" dirty="0">
              <a:latin typeface="Arial"/>
              <a:cs typeface="Arial"/>
            </a:rPr>
            <a:t>Raise Code Changes (CUSC, STC, STCP) for our </a:t>
          </a:r>
          <a:r>
            <a:rPr kumimoji="0" lang="en-GB" sz="1200" b="0" i="0" u="none" strike="noStrike" kern="1200" cap="none" spc="0" normalizeH="0" baseline="0" noProof="0" dirty="0">
              <a:ln/>
              <a:effectLst/>
              <a:uLnTx/>
              <a:uFillTx/>
              <a:latin typeface="Arial"/>
              <a:ea typeface="+mn-ea"/>
              <a:cs typeface="Arial"/>
            </a:rPr>
            <a:t>Minimum Viable Product seeking Urgent treatment </a:t>
          </a:r>
          <a:br>
            <a:rPr kumimoji="0" lang="en-GB" sz="1200" b="0" i="0" u="none" strike="noStrike" kern="1200" cap="none" spc="0" normalizeH="0" baseline="0" noProof="0" dirty="0">
              <a:ln/>
              <a:effectLst/>
              <a:uLnTx/>
              <a:uFillTx/>
              <a:latin typeface="Arial"/>
              <a:ea typeface="+mn-ea"/>
              <a:cs typeface="Arial"/>
            </a:rPr>
          </a:br>
          <a:r>
            <a:rPr kumimoji="0" lang="en-GB" sz="1200" b="1" i="0" u="none" strike="noStrike" kern="1200" cap="none" spc="0" normalizeH="0" baseline="0" noProof="0" dirty="0">
              <a:ln/>
              <a:effectLst/>
              <a:uLnTx/>
              <a:uFillTx/>
              <a:latin typeface="Arial"/>
              <a:ea typeface="+mn-ea"/>
              <a:cs typeface="Arial"/>
            </a:rPr>
            <a:t>April 2024</a:t>
          </a:r>
          <a:r>
            <a:rPr kumimoji="0" lang="en-GB" sz="1200" b="0" i="0" u="none" strike="noStrike" kern="1200" cap="none" spc="0" normalizeH="0" baseline="0" noProof="0" dirty="0">
              <a:ln/>
              <a:effectLst/>
              <a:uLnTx/>
              <a:uFillTx/>
              <a:latin typeface="Arial"/>
              <a:ea typeface="+mn-ea"/>
              <a:cs typeface="Arial"/>
            </a:rPr>
            <a:t> 	</a:t>
          </a:r>
          <a:endParaRPr lang="en-GB" sz="1200" kern="1200" dirty="0">
            <a:latin typeface="Arial"/>
            <a:cs typeface="Arial"/>
          </a:endParaRPr>
        </a:p>
      </dsp:txBody>
      <dsp:txXfrm>
        <a:off x="2190145" y="1450427"/>
        <a:ext cx="3135592" cy="966952"/>
      </dsp:txXfrm>
    </dsp:sp>
    <dsp:sp modelId="{CC37CF50-BA10-4DF5-B92B-D8086851BBA2}">
      <dsp:nvSpPr>
        <dsp:cNvPr id="0" name=""/>
        <dsp:cNvSpPr/>
      </dsp:nvSpPr>
      <dsp:spPr>
        <a:xfrm>
          <a:off x="3637073" y="1087821"/>
          <a:ext cx="241738" cy="241738"/>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C6343D5-F872-4257-A416-60782407D1F6}">
      <dsp:nvSpPr>
        <dsp:cNvPr id="0" name=""/>
        <dsp:cNvSpPr/>
      </dsp:nvSpPr>
      <dsp:spPr>
        <a:xfrm>
          <a:off x="5429994" y="0"/>
          <a:ext cx="2085112" cy="9669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GB" sz="1200" kern="1200" dirty="0">
              <a:latin typeface="Arial"/>
              <a:cs typeface="Arial"/>
            </a:rPr>
            <a:t>Ofgem Decision on Code Changes </a:t>
          </a:r>
          <a:br>
            <a:rPr lang="en-GB" sz="1200" b="1" kern="1200" dirty="0">
              <a:latin typeface="Arial"/>
              <a:cs typeface="Arial"/>
            </a:rPr>
          </a:br>
          <a:r>
            <a:rPr lang="en-GB" sz="1200" b="1" kern="1200" dirty="0">
              <a:latin typeface="Arial"/>
              <a:cs typeface="Arial"/>
            </a:rPr>
            <a:t>September/October 2024</a:t>
          </a:r>
        </a:p>
      </dsp:txBody>
      <dsp:txXfrm>
        <a:off x="5429994" y="0"/>
        <a:ext cx="2085112" cy="966952"/>
      </dsp:txXfrm>
    </dsp:sp>
    <dsp:sp modelId="{6831E35E-D8F4-449E-B252-5113D68AB275}">
      <dsp:nvSpPr>
        <dsp:cNvPr id="0" name=""/>
        <dsp:cNvSpPr/>
      </dsp:nvSpPr>
      <dsp:spPr>
        <a:xfrm>
          <a:off x="6351681" y="1087821"/>
          <a:ext cx="241738" cy="241738"/>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A82AA00-AC90-4275-A634-974A03EFFD65}">
      <dsp:nvSpPr>
        <dsp:cNvPr id="0" name=""/>
        <dsp:cNvSpPr/>
      </dsp:nvSpPr>
      <dsp:spPr>
        <a:xfrm>
          <a:off x="7619362" y="1450427"/>
          <a:ext cx="2085112" cy="9669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n-GB" sz="1200" kern="1200" dirty="0">
              <a:latin typeface="Arial"/>
              <a:cs typeface="Arial"/>
            </a:rPr>
            <a:t>Go Live</a:t>
          </a:r>
          <a:br>
            <a:rPr lang="en-GB" sz="1200" kern="1200" dirty="0">
              <a:latin typeface="Arial"/>
              <a:cs typeface="Arial"/>
            </a:rPr>
          </a:br>
          <a:r>
            <a:rPr lang="en-GB" sz="1200" b="1" kern="1200" dirty="0">
              <a:latin typeface="Arial"/>
              <a:cs typeface="Arial"/>
            </a:rPr>
            <a:t>1 January 2025</a:t>
          </a:r>
          <a:endParaRPr lang="en-GB" sz="1200" kern="1200" dirty="0">
            <a:latin typeface="Arial"/>
            <a:cs typeface="Arial"/>
          </a:endParaRPr>
        </a:p>
      </dsp:txBody>
      <dsp:txXfrm>
        <a:off x="7619362" y="1450427"/>
        <a:ext cx="2085112" cy="966952"/>
      </dsp:txXfrm>
    </dsp:sp>
    <dsp:sp modelId="{688925DC-AEC2-4C49-B220-6E959A2CF408}">
      <dsp:nvSpPr>
        <dsp:cNvPr id="0" name=""/>
        <dsp:cNvSpPr/>
      </dsp:nvSpPr>
      <dsp:spPr>
        <a:xfrm>
          <a:off x="8541049" y="1087821"/>
          <a:ext cx="241738" cy="241738"/>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42816A-69CE-45AF-96F4-CE36AC84BFDB}">
      <dsp:nvSpPr>
        <dsp:cNvPr id="0" name=""/>
        <dsp:cNvSpPr/>
      </dsp:nvSpPr>
      <dsp:spPr>
        <a:xfrm rot="16200000">
          <a:off x="-761156" y="768902"/>
          <a:ext cx="5170441" cy="3632635"/>
        </a:xfrm>
        <a:prstGeom prst="flowChartManualOperati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8900" bIns="0" numCol="1" spcCol="1270" anchor="ctr" anchorCtr="0">
          <a:noAutofit/>
        </a:bodyPr>
        <a:lstStyle/>
        <a:p>
          <a:pPr marL="0" lvl="0" indent="0" algn="ctr" defTabSz="622300">
            <a:lnSpc>
              <a:spcPct val="90000"/>
            </a:lnSpc>
            <a:spcBef>
              <a:spcPct val="0"/>
            </a:spcBef>
            <a:spcAft>
              <a:spcPct val="35000"/>
            </a:spcAft>
            <a:buNone/>
          </a:pPr>
          <a:r>
            <a:rPr lang="en-GB" sz="1400" kern="1200" dirty="0">
              <a:solidFill>
                <a:schemeClr val="bg1"/>
              </a:solidFill>
              <a:latin typeface="Arial"/>
              <a:cs typeface="Arial"/>
            </a:rPr>
            <a:t>8 Mods in total with only 2 (3 if LOA Phase 2 Mod needed) to be raised in April 2024</a:t>
          </a:r>
        </a:p>
      </dsp:txBody>
      <dsp:txXfrm rot="5400000">
        <a:off x="7747" y="1034087"/>
        <a:ext cx="3632635" cy="3102265"/>
      </dsp:txXfrm>
    </dsp:sp>
    <dsp:sp modelId="{AF49E2F2-1992-4D92-A03B-1409627F0071}">
      <dsp:nvSpPr>
        <dsp:cNvPr id="0" name=""/>
        <dsp:cNvSpPr/>
      </dsp:nvSpPr>
      <dsp:spPr>
        <a:xfrm rot="16200000">
          <a:off x="2885101" y="768902"/>
          <a:ext cx="5170441" cy="3632635"/>
        </a:xfrm>
        <a:prstGeom prst="flowChartManualOperation">
          <a:avLst/>
        </a:prstGeom>
        <a:solidFill>
          <a:schemeClr val="accent3">
            <a:hueOff val="1355300"/>
            <a:satOff val="50000"/>
            <a:lumOff val="-7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8900" bIns="0" numCol="1" spcCol="1270" anchor="ctr" anchorCtr="0">
          <a:noAutofit/>
        </a:bodyPr>
        <a:lstStyle/>
        <a:p>
          <a:pPr marL="0" lvl="0" indent="0" algn="ctr" defTabSz="622300" rtl="0">
            <a:lnSpc>
              <a:spcPct val="90000"/>
            </a:lnSpc>
            <a:spcBef>
              <a:spcPct val="0"/>
            </a:spcBef>
            <a:spcAft>
              <a:spcPct val="35000"/>
            </a:spcAft>
            <a:buNone/>
          </a:pPr>
          <a:r>
            <a:rPr lang="en-GB" sz="1400" kern="1200" dirty="0">
              <a:latin typeface="Arial"/>
              <a:cs typeface="Arial"/>
            </a:rPr>
            <a:t>On Methodology, obligations to have and consult on to be included in Process and Policy Modifications but the content and any approvals of such Methodology to be covered outside Code Modification process. </a:t>
          </a:r>
          <a:endParaRPr lang="en-GB" sz="1400" kern="1200" dirty="0">
            <a:solidFill>
              <a:srgbClr val="000000"/>
            </a:solidFill>
            <a:latin typeface="Arial"/>
            <a:cs typeface="Arial"/>
          </a:endParaRPr>
        </a:p>
      </dsp:txBody>
      <dsp:txXfrm rot="5400000">
        <a:off x="3654004" y="1034087"/>
        <a:ext cx="3632635" cy="3102265"/>
      </dsp:txXfrm>
    </dsp:sp>
    <dsp:sp modelId="{897F6046-0F9D-44FC-B827-20254CB16B39}">
      <dsp:nvSpPr>
        <dsp:cNvPr id="0" name=""/>
        <dsp:cNvSpPr/>
      </dsp:nvSpPr>
      <dsp:spPr>
        <a:xfrm rot="16200000">
          <a:off x="6531358" y="768902"/>
          <a:ext cx="5170441" cy="3632635"/>
        </a:xfrm>
        <a:prstGeom prst="flowChartManualOperation">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8900" bIns="0" numCol="1" spcCol="1270" anchor="ctr" anchorCtr="0">
          <a:noAutofit/>
        </a:bodyPr>
        <a:lstStyle/>
        <a:p>
          <a:pPr marL="0" lvl="0" indent="0" algn="ctr" defTabSz="622300" rtl="0">
            <a:lnSpc>
              <a:spcPct val="90000"/>
            </a:lnSpc>
            <a:spcBef>
              <a:spcPct val="0"/>
            </a:spcBef>
            <a:spcAft>
              <a:spcPct val="35000"/>
            </a:spcAft>
            <a:buNone/>
          </a:pPr>
          <a:r>
            <a:rPr lang="en-GB" sz="1400" kern="1200">
              <a:latin typeface="Arial"/>
              <a:cs typeface="Arial"/>
            </a:rPr>
            <a:t>Best case Workgroup structure is a cross code CUSC/STC Process and Policy one (with discussions of content of Connections Network Design Methodology and Distribution Forecasted Transmission Capacity outside Code Modification process). </a:t>
          </a:r>
        </a:p>
        <a:p>
          <a:pPr marL="0" lvl="0" indent="0" algn="ctr" defTabSz="622300" rtl="0">
            <a:lnSpc>
              <a:spcPct val="90000"/>
            </a:lnSpc>
            <a:spcBef>
              <a:spcPct val="0"/>
            </a:spcBef>
            <a:spcAft>
              <a:spcPct val="35000"/>
            </a:spcAft>
            <a:buNone/>
          </a:pPr>
          <a:r>
            <a:rPr lang="en-GB" sz="1400" kern="1200">
              <a:latin typeface="Arial"/>
              <a:cs typeface="Arial"/>
            </a:rPr>
            <a:t>We would need separate cross code Workgroups for User Commitment and Letter of Authority Phase 2.</a:t>
          </a:r>
        </a:p>
      </dsp:txBody>
      <dsp:txXfrm rot="5400000">
        <a:off x="7300261" y="1034087"/>
        <a:ext cx="3632635" cy="310226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FA5B43-8FAF-4EE3-84A4-79C6F8CE2ED0}" type="datetimeFigureOut">
              <a:rPr lang="en-GB" smtClean="0"/>
              <a:t>19/03/2024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919C86-D6CF-40EF-90E4-86DF09458A99}" type="slidenum">
              <a:rPr lang="en-GB" smtClean="0"/>
              <a:t>‹#›</a:t>
            </a:fld>
            <a:endParaRPr lang="en-GB" dirty="0"/>
          </a:p>
        </p:txBody>
      </p:sp>
    </p:spTree>
    <p:extLst>
      <p:ext uri="{BB962C8B-B14F-4D97-AF65-F5344CB8AC3E}">
        <p14:creationId xmlns:p14="http://schemas.microsoft.com/office/powerpoint/2010/main" val="1582089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1919C86-D6CF-40EF-90E4-86DF09458A99}" type="slidenum">
              <a:rPr lang="en-GB" smtClean="0"/>
              <a:t>1</a:t>
            </a:fld>
            <a:endParaRPr lang="en-GB" dirty="0"/>
          </a:p>
        </p:txBody>
      </p:sp>
    </p:spTree>
    <p:extLst>
      <p:ext uri="{BB962C8B-B14F-4D97-AF65-F5344CB8AC3E}">
        <p14:creationId xmlns:p14="http://schemas.microsoft.com/office/powerpoint/2010/main" val="22945197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0688" y="1239838"/>
            <a:ext cx="5956300" cy="3351212"/>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0BAFAE-65B8-9544-95D0-944138434591}" type="slidenum">
              <a:rPr kumimoji="0" lang="en-GB" sz="800" b="0" i="0" u="none" strike="noStrike" kern="1200" cap="none" spc="0" normalizeH="0" baseline="0" noProof="0" smtClean="0">
                <a:ln>
                  <a:noFill/>
                </a:ln>
                <a:solidFill>
                  <a:prstClr val="black"/>
                </a:solidFill>
                <a:effectLst/>
                <a:uLnTx/>
                <a:uFillTx/>
                <a:latin typeface="HelveticaNeueLT Pro 55 Roman" panose="020B0604020202020204" pitchFamily="34" charset="77"/>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800" b="0" i="0" u="none" strike="noStrike" kern="1200" cap="none" spc="0" normalizeH="0" baseline="0" noProof="0" dirty="0">
              <a:ln>
                <a:noFill/>
              </a:ln>
              <a:solidFill>
                <a:prstClr val="black"/>
              </a:solidFill>
              <a:effectLst/>
              <a:uLnTx/>
              <a:uFillTx/>
              <a:latin typeface="HelveticaNeueLT Pro 55 Roman" panose="020B0604020202020204" pitchFamily="34" charset="77"/>
              <a:ea typeface="+mn-ea"/>
              <a:cs typeface="+mn-cs"/>
            </a:endParaRPr>
          </a:p>
        </p:txBody>
      </p:sp>
    </p:spTree>
    <p:extLst>
      <p:ext uri="{BB962C8B-B14F-4D97-AF65-F5344CB8AC3E}">
        <p14:creationId xmlns:p14="http://schemas.microsoft.com/office/powerpoint/2010/main" val="3189527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1919C86-D6CF-40EF-90E4-86DF09458A99}" type="slidenum">
              <a:rPr lang="en-GB" smtClean="0"/>
              <a:t>3</a:t>
            </a:fld>
            <a:endParaRPr lang="en-GB" dirty="0"/>
          </a:p>
        </p:txBody>
      </p:sp>
    </p:spTree>
    <p:extLst>
      <p:ext uri="{BB962C8B-B14F-4D97-AF65-F5344CB8AC3E}">
        <p14:creationId xmlns:p14="http://schemas.microsoft.com/office/powerpoint/2010/main" val="5207304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0688" y="1239838"/>
            <a:ext cx="5956300" cy="3351212"/>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0BAFAE-65B8-9544-95D0-944138434591}" type="slidenum">
              <a:rPr kumimoji="0" lang="en-GB" sz="800" b="0" i="0" u="none" strike="noStrike" kern="1200" cap="none" spc="0" normalizeH="0" baseline="0" noProof="0" smtClean="0">
                <a:ln>
                  <a:noFill/>
                </a:ln>
                <a:solidFill>
                  <a:prstClr val="black"/>
                </a:solidFill>
                <a:effectLst/>
                <a:uLnTx/>
                <a:uFillTx/>
                <a:latin typeface="HelveticaNeueLT Pro 55 Roman" panose="020B0604020202020204" pitchFamily="34" charset="77"/>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800" b="0" i="0" u="none" strike="noStrike" kern="1200" cap="none" spc="0" normalizeH="0" baseline="0" noProof="0">
              <a:ln>
                <a:noFill/>
              </a:ln>
              <a:solidFill>
                <a:prstClr val="black"/>
              </a:solidFill>
              <a:effectLst/>
              <a:uLnTx/>
              <a:uFillTx/>
              <a:latin typeface="HelveticaNeueLT Pro 55 Roman" panose="020B0604020202020204" pitchFamily="34" charset="77"/>
              <a:ea typeface="+mn-ea"/>
              <a:cs typeface="+mn-cs"/>
            </a:endParaRPr>
          </a:p>
        </p:txBody>
      </p:sp>
    </p:spTree>
    <p:extLst>
      <p:ext uri="{BB962C8B-B14F-4D97-AF65-F5344CB8AC3E}">
        <p14:creationId xmlns:p14="http://schemas.microsoft.com/office/powerpoint/2010/main" val="30709188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0688" y="1239838"/>
            <a:ext cx="5956300" cy="3351212"/>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0BAFAE-65B8-9544-95D0-944138434591}" type="slidenum">
              <a:rPr kumimoji="0" lang="en-GB" sz="800" b="0" i="0" u="none" strike="noStrike" kern="1200" cap="none" spc="0" normalizeH="0" baseline="0" noProof="0" smtClean="0">
                <a:ln>
                  <a:noFill/>
                </a:ln>
                <a:solidFill>
                  <a:prstClr val="black"/>
                </a:solidFill>
                <a:effectLst/>
                <a:uLnTx/>
                <a:uFillTx/>
                <a:latin typeface="HelveticaNeueLT Pro 55 Roman" panose="020B0604020202020204" pitchFamily="34" charset="77"/>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800" b="0" i="0" u="none" strike="noStrike" kern="1200" cap="none" spc="0" normalizeH="0" baseline="0" noProof="0">
              <a:ln>
                <a:noFill/>
              </a:ln>
              <a:solidFill>
                <a:prstClr val="black"/>
              </a:solidFill>
              <a:effectLst/>
              <a:uLnTx/>
              <a:uFillTx/>
              <a:latin typeface="HelveticaNeueLT Pro 55 Roman" panose="020B0604020202020204" pitchFamily="34" charset="77"/>
              <a:ea typeface="+mn-ea"/>
              <a:cs typeface="+mn-cs"/>
            </a:endParaRPr>
          </a:p>
        </p:txBody>
      </p:sp>
    </p:spTree>
    <p:extLst>
      <p:ext uri="{BB962C8B-B14F-4D97-AF65-F5344CB8AC3E}">
        <p14:creationId xmlns:p14="http://schemas.microsoft.com/office/powerpoint/2010/main" val="4149397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0688" y="1239838"/>
            <a:ext cx="5956300" cy="3351212"/>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0BAFAE-65B8-9544-95D0-944138434591}" type="slidenum">
              <a:rPr kumimoji="0" lang="en-GB" sz="800" b="0" i="0" u="none" strike="noStrike" kern="1200" cap="none" spc="0" normalizeH="0" baseline="0" noProof="0" smtClean="0">
                <a:ln>
                  <a:noFill/>
                </a:ln>
                <a:solidFill>
                  <a:prstClr val="black"/>
                </a:solidFill>
                <a:effectLst/>
                <a:uLnTx/>
                <a:uFillTx/>
                <a:latin typeface="HelveticaNeueLT Pro 55 Roman" panose="020B0604020202020204" pitchFamily="34" charset="77"/>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800" b="0" i="0" u="none" strike="noStrike" kern="1200" cap="none" spc="0" normalizeH="0" baseline="0" noProof="0" dirty="0">
              <a:ln>
                <a:noFill/>
              </a:ln>
              <a:solidFill>
                <a:prstClr val="black"/>
              </a:solidFill>
              <a:effectLst/>
              <a:uLnTx/>
              <a:uFillTx/>
              <a:latin typeface="HelveticaNeueLT Pro 55 Roman" panose="020B0604020202020204" pitchFamily="34" charset="77"/>
              <a:ea typeface="+mn-ea"/>
              <a:cs typeface="+mn-cs"/>
            </a:endParaRPr>
          </a:p>
        </p:txBody>
      </p:sp>
    </p:spTree>
    <p:extLst>
      <p:ext uri="{BB962C8B-B14F-4D97-AF65-F5344CB8AC3E}">
        <p14:creationId xmlns:p14="http://schemas.microsoft.com/office/powerpoint/2010/main" val="9296267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0688" y="1239838"/>
            <a:ext cx="5956300" cy="3351212"/>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F0BAFAE-65B8-9544-95D0-944138434591}" type="slidenum">
              <a:rPr kumimoji="0" lang="en-GB" sz="800" b="0" i="0" u="none" strike="noStrike" kern="1200" cap="none" spc="0" normalizeH="0" baseline="0" noProof="0" smtClean="0">
                <a:ln>
                  <a:noFill/>
                </a:ln>
                <a:solidFill>
                  <a:prstClr val="black"/>
                </a:solidFill>
                <a:effectLst/>
                <a:uLnTx/>
                <a:uFillTx/>
                <a:latin typeface="HelveticaNeueLT Pro 55 Roman" panose="020B0604020202020204" pitchFamily="34" charset="77"/>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800" b="0" i="0" u="none" strike="noStrike" kern="1200" cap="none" spc="0" normalizeH="0" baseline="0" noProof="0" dirty="0">
              <a:ln>
                <a:noFill/>
              </a:ln>
              <a:solidFill>
                <a:prstClr val="black"/>
              </a:solidFill>
              <a:effectLst/>
              <a:uLnTx/>
              <a:uFillTx/>
              <a:latin typeface="HelveticaNeueLT Pro 55 Roman" panose="020B0604020202020204" pitchFamily="34" charset="77"/>
              <a:ea typeface="+mn-ea"/>
              <a:cs typeface="+mn-cs"/>
            </a:endParaRPr>
          </a:p>
        </p:txBody>
      </p:sp>
    </p:spTree>
    <p:extLst>
      <p:ext uri="{BB962C8B-B14F-4D97-AF65-F5344CB8AC3E}">
        <p14:creationId xmlns:p14="http://schemas.microsoft.com/office/powerpoint/2010/main" val="31736023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A29F6-E4A8-F483-E8B7-956166543C43}"/>
              </a:ext>
            </a:extLst>
          </p:cNvPr>
          <p:cNvSpPr txBox="1">
            <a:spLocks noGrp="1"/>
          </p:cNvSpPr>
          <p:nvPr>
            <p:ph type="ctrTitle"/>
          </p:nvPr>
        </p:nvSpPr>
        <p:spPr>
          <a:xfrm>
            <a:off x="1524003" y="1122361"/>
            <a:ext cx="9144000" cy="2387598"/>
          </a:xfrm>
        </p:spPr>
        <p:txBody>
          <a:bodyPr anchor="b" anchorCtr="1"/>
          <a:lstStyle>
            <a:lvl1pPr algn="ctr">
              <a:defRPr sz="6000"/>
            </a:lvl1pPr>
          </a:lstStyle>
          <a:p>
            <a:pPr lvl="0"/>
            <a:r>
              <a:rPr lang="en-US"/>
              <a:t>Click to edit Master title style</a:t>
            </a:r>
            <a:endParaRPr lang="en-GB"/>
          </a:p>
        </p:txBody>
      </p:sp>
      <p:sp>
        <p:nvSpPr>
          <p:cNvPr id="3" name="Subtitle 2">
            <a:extLst>
              <a:ext uri="{FF2B5EF4-FFF2-40B4-BE49-F238E27FC236}">
                <a16:creationId xmlns:a16="http://schemas.microsoft.com/office/drawing/2014/main" id="{3B5D3BE9-5E71-DD4A-1EC6-A03C8DFC3749}"/>
              </a:ext>
            </a:extLst>
          </p:cNvPr>
          <p:cNvSpPr txBox="1">
            <a:spLocks noGrp="1"/>
          </p:cNvSpPr>
          <p:nvPr>
            <p:ph type="subTitle" idx="1"/>
          </p:nvPr>
        </p:nvSpPr>
        <p:spPr>
          <a:xfrm>
            <a:off x="1524003" y="3602041"/>
            <a:ext cx="9144000" cy="1655758"/>
          </a:xfrm>
        </p:spPr>
        <p:txBody>
          <a:bodyPr anchorCtr="1"/>
          <a:lstStyle>
            <a:lvl1pPr marL="0" indent="0" algn="ctr">
              <a:buNone/>
              <a:defRPr sz="2400"/>
            </a:lvl1pPr>
          </a:lstStyle>
          <a:p>
            <a:pPr lvl="0"/>
            <a:r>
              <a:rPr lang="en-US"/>
              <a:t>Click to edit Master subtitle style</a:t>
            </a:r>
            <a:endParaRPr lang="en-GB"/>
          </a:p>
        </p:txBody>
      </p:sp>
      <p:sp>
        <p:nvSpPr>
          <p:cNvPr id="4" name="Date Placeholder 3">
            <a:extLst>
              <a:ext uri="{FF2B5EF4-FFF2-40B4-BE49-F238E27FC236}">
                <a16:creationId xmlns:a16="http://schemas.microsoft.com/office/drawing/2014/main" id="{EDAFE2F5-AF77-EAD4-B9A0-76F8F81F00B6}"/>
              </a:ext>
            </a:extLst>
          </p:cNvPr>
          <p:cNvSpPr txBox="1">
            <a:spLocks noGrp="1"/>
          </p:cNvSpPr>
          <p:nvPr>
            <p:ph type="dt" sz="half" idx="7"/>
          </p:nvPr>
        </p:nvSpPr>
        <p:spPr/>
        <p:txBody>
          <a:bodyPr/>
          <a:lstStyle>
            <a:lvl1pPr>
              <a:defRPr/>
            </a:lvl1pPr>
          </a:lstStyle>
          <a:p>
            <a:pPr lvl="0"/>
            <a:fld id="{6B0C7CF1-E4C3-4F54-9113-86EFB76383BA}" type="datetime1">
              <a:rPr lang="en-GB"/>
              <a:pPr lvl="0"/>
              <a:t>19/03/2024</a:t>
            </a:fld>
            <a:endParaRPr lang="en-GB" dirty="0"/>
          </a:p>
        </p:txBody>
      </p:sp>
      <p:sp>
        <p:nvSpPr>
          <p:cNvPr id="5" name="Footer Placeholder 4">
            <a:extLst>
              <a:ext uri="{FF2B5EF4-FFF2-40B4-BE49-F238E27FC236}">
                <a16:creationId xmlns:a16="http://schemas.microsoft.com/office/drawing/2014/main" id="{28F00AAC-4775-EB6C-69C6-7705EA447E65}"/>
              </a:ext>
            </a:extLst>
          </p:cNvPr>
          <p:cNvSpPr txBox="1">
            <a:spLocks noGrp="1"/>
          </p:cNvSpPr>
          <p:nvPr>
            <p:ph type="ftr" sz="quarter" idx="9"/>
          </p:nvPr>
        </p:nvSpPr>
        <p:spPr/>
        <p:txBody>
          <a:bodyPr/>
          <a:lstStyle>
            <a:lvl1pPr>
              <a:defRPr/>
            </a:lvl1pPr>
          </a:lstStyle>
          <a:p>
            <a:pPr lvl="0"/>
            <a:endParaRPr lang="en-GB" dirty="0"/>
          </a:p>
        </p:txBody>
      </p:sp>
      <p:sp>
        <p:nvSpPr>
          <p:cNvPr id="6" name="Slide Number Placeholder 5">
            <a:extLst>
              <a:ext uri="{FF2B5EF4-FFF2-40B4-BE49-F238E27FC236}">
                <a16:creationId xmlns:a16="http://schemas.microsoft.com/office/drawing/2014/main" id="{14D02CE8-7C8E-7DB3-2231-62175CE74A32}"/>
              </a:ext>
            </a:extLst>
          </p:cNvPr>
          <p:cNvSpPr txBox="1">
            <a:spLocks noGrp="1"/>
          </p:cNvSpPr>
          <p:nvPr>
            <p:ph type="sldNum" sz="quarter" idx="8"/>
          </p:nvPr>
        </p:nvSpPr>
        <p:spPr/>
        <p:txBody>
          <a:bodyPr/>
          <a:lstStyle>
            <a:lvl1pPr>
              <a:defRPr/>
            </a:lvl1pPr>
          </a:lstStyle>
          <a:p>
            <a:pPr lvl="0"/>
            <a:fld id="{1A18842A-F7B7-4FEB-B88C-209C77421B3A}" type="slidenum">
              <a:t>‹#›</a:t>
            </a:fld>
            <a:endParaRPr lang="en-GB" dirty="0"/>
          </a:p>
        </p:txBody>
      </p:sp>
    </p:spTree>
    <p:extLst>
      <p:ext uri="{BB962C8B-B14F-4D97-AF65-F5344CB8AC3E}">
        <p14:creationId xmlns:p14="http://schemas.microsoft.com/office/powerpoint/2010/main" val="2182922121"/>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82A0B-85E8-5E92-EEAF-BE3BBE0E4867}"/>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Vertical Text Placeholder 2">
            <a:extLst>
              <a:ext uri="{FF2B5EF4-FFF2-40B4-BE49-F238E27FC236}">
                <a16:creationId xmlns:a16="http://schemas.microsoft.com/office/drawing/2014/main" id="{9E8F832A-EC86-6619-36B2-05CCAD64F153}"/>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51B6D0F-3D7F-B284-2E01-8F7A05CE841D}"/>
              </a:ext>
            </a:extLst>
          </p:cNvPr>
          <p:cNvSpPr txBox="1">
            <a:spLocks noGrp="1"/>
          </p:cNvSpPr>
          <p:nvPr>
            <p:ph type="dt" sz="half" idx="7"/>
          </p:nvPr>
        </p:nvSpPr>
        <p:spPr/>
        <p:txBody>
          <a:bodyPr/>
          <a:lstStyle>
            <a:lvl1pPr>
              <a:defRPr/>
            </a:lvl1pPr>
          </a:lstStyle>
          <a:p>
            <a:pPr lvl="0"/>
            <a:fld id="{E4969851-3E4C-4549-B0D2-95104F82C48E}" type="datetime1">
              <a:rPr lang="en-GB"/>
              <a:pPr lvl="0"/>
              <a:t>19/03/2024</a:t>
            </a:fld>
            <a:endParaRPr lang="en-GB" dirty="0"/>
          </a:p>
        </p:txBody>
      </p:sp>
      <p:sp>
        <p:nvSpPr>
          <p:cNvPr id="5" name="Footer Placeholder 4">
            <a:extLst>
              <a:ext uri="{FF2B5EF4-FFF2-40B4-BE49-F238E27FC236}">
                <a16:creationId xmlns:a16="http://schemas.microsoft.com/office/drawing/2014/main" id="{AD024FBC-3B6D-4303-0199-0DB02ABCA2BB}"/>
              </a:ext>
            </a:extLst>
          </p:cNvPr>
          <p:cNvSpPr txBox="1">
            <a:spLocks noGrp="1"/>
          </p:cNvSpPr>
          <p:nvPr>
            <p:ph type="ftr" sz="quarter" idx="9"/>
          </p:nvPr>
        </p:nvSpPr>
        <p:spPr/>
        <p:txBody>
          <a:bodyPr/>
          <a:lstStyle>
            <a:lvl1pPr>
              <a:defRPr/>
            </a:lvl1pPr>
          </a:lstStyle>
          <a:p>
            <a:pPr lvl="0"/>
            <a:endParaRPr lang="en-GB" dirty="0"/>
          </a:p>
        </p:txBody>
      </p:sp>
      <p:sp>
        <p:nvSpPr>
          <p:cNvPr id="6" name="Slide Number Placeholder 5">
            <a:extLst>
              <a:ext uri="{FF2B5EF4-FFF2-40B4-BE49-F238E27FC236}">
                <a16:creationId xmlns:a16="http://schemas.microsoft.com/office/drawing/2014/main" id="{72D7188F-8A38-3DA2-39AE-71C54483ED86}"/>
              </a:ext>
            </a:extLst>
          </p:cNvPr>
          <p:cNvSpPr txBox="1">
            <a:spLocks noGrp="1"/>
          </p:cNvSpPr>
          <p:nvPr>
            <p:ph type="sldNum" sz="quarter" idx="8"/>
          </p:nvPr>
        </p:nvSpPr>
        <p:spPr/>
        <p:txBody>
          <a:bodyPr/>
          <a:lstStyle>
            <a:lvl1pPr>
              <a:defRPr/>
            </a:lvl1pPr>
          </a:lstStyle>
          <a:p>
            <a:pPr lvl="0"/>
            <a:fld id="{816C7B20-E92A-4EA1-93FE-B78D32239D02}" type="slidenum">
              <a:t>‹#›</a:t>
            </a:fld>
            <a:endParaRPr lang="en-GB" dirty="0"/>
          </a:p>
        </p:txBody>
      </p:sp>
    </p:spTree>
    <p:extLst>
      <p:ext uri="{BB962C8B-B14F-4D97-AF65-F5344CB8AC3E}">
        <p14:creationId xmlns:p14="http://schemas.microsoft.com/office/powerpoint/2010/main" val="711232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D3C78D7-4721-5F21-28A9-4243BDA7E3D0}"/>
              </a:ext>
            </a:extLst>
          </p:cNvPr>
          <p:cNvSpPr txBox="1">
            <a:spLocks noGrp="1"/>
          </p:cNvSpPr>
          <p:nvPr>
            <p:ph type="title" orient="vert"/>
          </p:nvPr>
        </p:nvSpPr>
        <p:spPr>
          <a:xfrm>
            <a:off x="8724903" y="365129"/>
            <a:ext cx="2628899" cy="5811834"/>
          </a:xfrm>
        </p:spPr>
        <p:txBody>
          <a:bodyPr vert="eaVert"/>
          <a:lstStyle>
            <a:lvl1pPr>
              <a:defRPr/>
            </a:lvl1pPr>
          </a:lstStyle>
          <a:p>
            <a:pPr lvl="0"/>
            <a:r>
              <a:rPr lang="en-US"/>
              <a:t>Click to edit Master title style</a:t>
            </a:r>
            <a:endParaRPr lang="en-GB"/>
          </a:p>
        </p:txBody>
      </p:sp>
      <p:sp>
        <p:nvSpPr>
          <p:cNvPr id="3" name="Vertical Text Placeholder 2">
            <a:extLst>
              <a:ext uri="{FF2B5EF4-FFF2-40B4-BE49-F238E27FC236}">
                <a16:creationId xmlns:a16="http://schemas.microsoft.com/office/drawing/2014/main" id="{1AEFA340-C6C2-B7A2-0215-C4C3EB9FDD9E}"/>
              </a:ext>
            </a:extLst>
          </p:cNvPr>
          <p:cNvSpPr txBox="1">
            <a:spLocks noGrp="1"/>
          </p:cNvSpPr>
          <p:nvPr>
            <p:ph type="body" orient="vert" idx="1"/>
          </p:nvPr>
        </p:nvSpPr>
        <p:spPr>
          <a:xfrm>
            <a:off x="838203" y="365129"/>
            <a:ext cx="7734296" cy="5811834"/>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99A7BE7-7CFA-B332-2C3A-56B4A63990C0}"/>
              </a:ext>
            </a:extLst>
          </p:cNvPr>
          <p:cNvSpPr txBox="1">
            <a:spLocks noGrp="1"/>
          </p:cNvSpPr>
          <p:nvPr>
            <p:ph type="dt" sz="half" idx="7"/>
          </p:nvPr>
        </p:nvSpPr>
        <p:spPr/>
        <p:txBody>
          <a:bodyPr/>
          <a:lstStyle>
            <a:lvl1pPr>
              <a:defRPr/>
            </a:lvl1pPr>
          </a:lstStyle>
          <a:p>
            <a:pPr lvl="0"/>
            <a:fld id="{973B6E06-3462-4A06-B055-D896F16614ED}" type="datetime1">
              <a:rPr lang="en-GB"/>
              <a:pPr lvl="0"/>
              <a:t>19/03/2024</a:t>
            </a:fld>
            <a:endParaRPr lang="en-GB" dirty="0"/>
          </a:p>
        </p:txBody>
      </p:sp>
      <p:sp>
        <p:nvSpPr>
          <p:cNvPr id="5" name="Footer Placeholder 4">
            <a:extLst>
              <a:ext uri="{FF2B5EF4-FFF2-40B4-BE49-F238E27FC236}">
                <a16:creationId xmlns:a16="http://schemas.microsoft.com/office/drawing/2014/main" id="{018E76E2-5F3E-64B4-7BE7-7FC24527E179}"/>
              </a:ext>
            </a:extLst>
          </p:cNvPr>
          <p:cNvSpPr txBox="1">
            <a:spLocks noGrp="1"/>
          </p:cNvSpPr>
          <p:nvPr>
            <p:ph type="ftr" sz="quarter" idx="9"/>
          </p:nvPr>
        </p:nvSpPr>
        <p:spPr/>
        <p:txBody>
          <a:bodyPr/>
          <a:lstStyle>
            <a:lvl1pPr>
              <a:defRPr/>
            </a:lvl1pPr>
          </a:lstStyle>
          <a:p>
            <a:pPr lvl="0"/>
            <a:endParaRPr lang="en-GB" dirty="0"/>
          </a:p>
        </p:txBody>
      </p:sp>
      <p:sp>
        <p:nvSpPr>
          <p:cNvPr id="6" name="Slide Number Placeholder 5">
            <a:extLst>
              <a:ext uri="{FF2B5EF4-FFF2-40B4-BE49-F238E27FC236}">
                <a16:creationId xmlns:a16="http://schemas.microsoft.com/office/drawing/2014/main" id="{2009C3AB-32D2-29AE-F5BE-D8438C6F1367}"/>
              </a:ext>
            </a:extLst>
          </p:cNvPr>
          <p:cNvSpPr txBox="1">
            <a:spLocks noGrp="1"/>
          </p:cNvSpPr>
          <p:nvPr>
            <p:ph type="sldNum" sz="quarter" idx="8"/>
          </p:nvPr>
        </p:nvSpPr>
        <p:spPr/>
        <p:txBody>
          <a:bodyPr/>
          <a:lstStyle>
            <a:lvl1pPr>
              <a:defRPr/>
            </a:lvl1pPr>
          </a:lstStyle>
          <a:p>
            <a:pPr lvl="0"/>
            <a:fld id="{64B5AFFC-AD0B-452D-8AB0-265595A78E0A}" type="slidenum">
              <a:t>‹#›</a:t>
            </a:fld>
            <a:endParaRPr lang="en-GB" dirty="0"/>
          </a:p>
        </p:txBody>
      </p:sp>
    </p:spTree>
    <p:extLst>
      <p:ext uri="{BB962C8B-B14F-4D97-AF65-F5344CB8AC3E}">
        <p14:creationId xmlns:p14="http://schemas.microsoft.com/office/powerpoint/2010/main" val="12791325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2_Custom Layout">
    <p:spTree>
      <p:nvGrpSpPr>
        <p:cNvPr id="1" name=""/>
        <p:cNvGrpSpPr/>
        <p:nvPr/>
      </p:nvGrpSpPr>
      <p:grpSpPr>
        <a:xfrm>
          <a:off x="0" y="0"/>
          <a:ext cx="0" cy="0"/>
          <a:chOff x="0" y="0"/>
          <a:chExt cx="0" cy="0"/>
        </a:xfrm>
      </p:grpSpPr>
      <p:sp>
        <p:nvSpPr>
          <p:cNvPr id="2" name="object 65">
            <a:extLst>
              <a:ext uri="{FF2B5EF4-FFF2-40B4-BE49-F238E27FC236}">
                <a16:creationId xmlns:a16="http://schemas.microsoft.com/office/drawing/2014/main" id="{1328FA40-F4C9-3859-96AF-464C2588BBED}"/>
              </a:ext>
            </a:extLst>
          </p:cNvPr>
          <p:cNvSpPr/>
          <p:nvPr/>
        </p:nvSpPr>
        <p:spPr>
          <a:xfrm>
            <a:off x="640610" y="588855"/>
            <a:ext cx="10908819" cy="349565"/>
          </a:xfrm>
          <a:custGeom>
            <a:avLst/>
            <a:gdLst>
              <a:gd name="f0" fmla="val w"/>
              <a:gd name="f1" fmla="val h"/>
              <a:gd name="f2" fmla="val 0"/>
              <a:gd name="f3" fmla="val 13533755"/>
              <a:gd name="f4" fmla="val 433069"/>
              <a:gd name="f5" fmla="val 13533246"/>
              <a:gd name="f6" fmla="val 4812156"/>
              <a:gd name="f7" fmla="val 4759038"/>
              <a:gd name="f8" fmla="val 4129"/>
              <a:gd name="f9" fmla="val 4708461"/>
              <a:gd name="f10" fmla="val 16208"/>
              <a:gd name="f11" fmla="val 4661856"/>
              <a:gd name="f12" fmla="val 35768"/>
              <a:gd name="f13" fmla="val 4620653"/>
              <a:gd name="f14" fmla="val 62344"/>
              <a:gd name="f15" fmla="val 4320260"/>
              <a:gd name="f16" fmla="val 358330"/>
              <a:gd name="f17" fmla="val 4279006"/>
              <a:gd name="f18" fmla="val 390106"/>
              <a:gd name="f19" fmla="val 4232340"/>
              <a:gd name="f20" fmla="val 413491"/>
              <a:gd name="f21" fmla="val 4181695"/>
              <a:gd name="f22" fmla="val 427930"/>
              <a:gd name="f23" fmla="val 4128503"/>
              <a:gd name="f24" fmla="val 432866"/>
              <a:gd name="f25" fmla="*/ f0 1 13533755"/>
              <a:gd name="f26" fmla="*/ f1 1 433069"/>
              <a:gd name="f27" fmla="val f2"/>
              <a:gd name="f28" fmla="val f3"/>
              <a:gd name="f29" fmla="val f4"/>
              <a:gd name="f30" fmla="+- f29 0 f27"/>
              <a:gd name="f31" fmla="+- f28 0 f27"/>
              <a:gd name="f32" fmla="*/ f31 1 13533755"/>
              <a:gd name="f33" fmla="*/ f30 1 433069"/>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13533755" h="433069">
                <a:moveTo>
                  <a:pt x="f5" y="f2"/>
                </a:moveTo>
                <a:lnTo>
                  <a:pt x="f6" y="f2"/>
                </a:lnTo>
                <a:lnTo>
                  <a:pt x="f7" y="f8"/>
                </a:lnTo>
                <a:lnTo>
                  <a:pt x="f9" y="f10"/>
                </a:lnTo>
                <a:lnTo>
                  <a:pt x="f11" y="f12"/>
                </a:lnTo>
                <a:lnTo>
                  <a:pt x="f13" y="f14"/>
                </a:lnTo>
                <a:lnTo>
                  <a:pt x="f15" y="f16"/>
                </a:lnTo>
                <a:lnTo>
                  <a:pt x="f17" y="f18"/>
                </a:lnTo>
                <a:lnTo>
                  <a:pt x="f19" y="f20"/>
                </a:lnTo>
                <a:lnTo>
                  <a:pt x="f21" y="f22"/>
                </a:lnTo>
                <a:lnTo>
                  <a:pt x="f23" y="f24"/>
                </a:lnTo>
                <a:lnTo>
                  <a:pt x="f2" y="f24"/>
                </a:lnTo>
              </a:path>
            </a:pathLst>
          </a:custGeom>
          <a:noFill/>
          <a:ln w="19046" cap="flat">
            <a:solidFill>
              <a:srgbClr val="D43900"/>
            </a:solidFill>
            <a:prstDash val="solid"/>
            <a:miter/>
          </a:ln>
        </p:spPr>
        <p:txBody>
          <a:bodyPr vert="horz" wrap="square" lIns="0" tIns="0" rIns="0" bIns="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170" b="0" i="0" u="none" strike="noStrike" kern="1200" cap="none" spc="0" baseline="0" dirty="0">
              <a:solidFill>
                <a:srgbClr val="000000"/>
              </a:solidFill>
              <a:uFillTx/>
              <a:latin typeface="HelveticaNeueLT Pro 55 Roman" pitchFamily="34"/>
            </a:endParaRPr>
          </a:p>
        </p:txBody>
      </p:sp>
      <p:sp>
        <p:nvSpPr>
          <p:cNvPr id="3" name="No_Classification">
            <a:extLst>
              <a:ext uri="{FF2B5EF4-FFF2-40B4-BE49-F238E27FC236}">
                <a16:creationId xmlns:a16="http://schemas.microsoft.com/office/drawing/2014/main" id="{0BC26EAA-F5FF-F8AC-F2A8-E8F4A74447DF}"/>
              </a:ext>
            </a:extLst>
          </p:cNvPr>
          <p:cNvSpPr txBox="1"/>
          <p:nvPr/>
        </p:nvSpPr>
        <p:spPr>
          <a:xfrm>
            <a:off x="464314" y="5025514"/>
            <a:ext cx="496692" cy="342269"/>
          </a:xfrm>
          <a:prstGeom prst="rect">
            <a:avLst/>
          </a:prstGeom>
          <a:noFill/>
          <a:ln cap="flat">
            <a:noFill/>
          </a:ln>
        </p:spPr>
        <p:txBody>
          <a:bodyPr vert="horz" wrap="square" lIns="35945" tIns="17903" rIns="35945" bIns="46734"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000000"/>
              </a:solidFill>
              <a:uFillTx/>
              <a:latin typeface="Calibri"/>
            </a:endParaRPr>
          </a:p>
        </p:txBody>
      </p:sp>
    </p:spTree>
    <p:extLst>
      <p:ext uri="{BB962C8B-B14F-4D97-AF65-F5344CB8AC3E}">
        <p14:creationId xmlns:p14="http://schemas.microsoft.com/office/powerpoint/2010/main" val="2746851188"/>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8BD34-58CF-3D83-AA89-1510A83C6133}"/>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4427C7F9-F34A-90CD-9CEC-E263C9409413}"/>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17E4EA3-FE45-0F58-130A-09AB834C4C11}"/>
              </a:ext>
            </a:extLst>
          </p:cNvPr>
          <p:cNvSpPr txBox="1">
            <a:spLocks noGrp="1"/>
          </p:cNvSpPr>
          <p:nvPr>
            <p:ph type="dt" sz="half" idx="7"/>
          </p:nvPr>
        </p:nvSpPr>
        <p:spPr/>
        <p:txBody>
          <a:bodyPr/>
          <a:lstStyle>
            <a:lvl1pPr>
              <a:defRPr/>
            </a:lvl1pPr>
          </a:lstStyle>
          <a:p>
            <a:pPr lvl="0"/>
            <a:fld id="{06630708-35D1-46EF-95F8-92474A4B3A8A}" type="datetime1">
              <a:rPr lang="en-GB"/>
              <a:pPr lvl="0"/>
              <a:t>19/03/2024</a:t>
            </a:fld>
            <a:endParaRPr lang="en-GB" dirty="0"/>
          </a:p>
        </p:txBody>
      </p:sp>
      <p:sp>
        <p:nvSpPr>
          <p:cNvPr id="5" name="Footer Placeholder 4">
            <a:extLst>
              <a:ext uri="{FF2B5EF4-FFF2-40B4-BE49-F238E27FC236}">
                <a16:creationId xmlns:a16="http://schemas.microsoft.com/office/drawing/2014/main" id="{12CC9440-A5CB-4005-9E3D-8C03845DB526}"/>
              </a:ext>
            </a:extLst>
          </p:cNvPr>
          <p:cNvSpPr txBox="1">
            <a:spLocks noGrp="1"/>
          </p:cNvSpPr>
          <p:nvPr>
            <p:ph type="ftr" sz="quarter" idx="9"/>
          </p:nvPr>
        </p:nvSpPr>
        <p:spPr/>
        <p:txBody>
          <a:bodyPr/>
          <a:lstStyle>
            <a:lvl1pPr>
              <a:defRPr/>
            </a:lvl1pPr>
          </a:lstStyle>
          <a:p>
            <a:pPr lvl="0"/>
            <a:endParaRPr lang="en-GB" dirty="0"/>
          </a:p>
        </p:txBody>
      </p:sp>
      <p:sp>
        <p:nvSpPr>
          <p:cNvPr id="6" name="Slide Number Placeholder 5">
            <a:extLst>
              <a:ext uri="{FF2B5EF4-FFF2-40B4-BE49-F238E27FC236}">
                <a16:creationId xmlns:a16="http://schemas.microsoft.com/office/drawing/2014/main" id="{D0DAF914-FDD2-E721-D34E-D81F8CD2ADE0}"/>
              </a:ext>
            </a:extLst>
          </p:cNvPr>
          <p:cNvSpPr txBox="1">
            <a:spLocks noGrp="1"/>
          </p:cNvSpPr>
          <p:nvPr>
            <p:ph type="sldNum" sz="quarter" idx="8"/>
          </p:nvPr>
        </p:nvSpPr>
        <p:spPr/>
        <p:txBody>
          <a:bodyPr/>
          <a:lstStyle>
            <a:lvl1pPr>
              <a:defRPr/>
            </a:lvl1pPr>
          </a:lstStyle>
          <a:p>
            <a:pPr lvl="0"/>
            <a:fld id="{ABCDB80A-CBCC-4779-8F85-80A8F7EDA149}" type="slidenum">
              <a:t>‹#›</a:t>
            </a:fld>
            <a:endParaRPr lang="en-GB" dirty="0"/>
          </a:p>
        </p:txBody>
      </p:sp>
    </p:spTree>
    <p:extLst>
      <p:ext uri="{BB962C8B-B14F-4D97-AF65-F5344CB8AC3E}">
        <p14:creationId xmlns:p14="http://schemas.microsoft.com/office/powerpoint/2010/main" val="905313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CE61D-49B7-A911-367E-632BA508AF47}"/>
              </a:ext>
            </a:extLst>
          </p:cNvPr>
          <p:cNvSpPr txBox="1">
            <a:spLocks noGrp="1"/>
          </p:cNvSpPr>
          <p:nvPr>
            <p:ph type="title"/>
          </p:nvPr>
        </p:nvSpPr>
        <p:spPr>
          <a:xfrm>
            <a:off x="831847" y="1709735"/>
            <a:ext cx="10515600" cy="2852735"/>
          </a:xfrm>
        </p:spPr>
        <p:txBody>
          <a:bodyPr anchor="b"/>
          <a:lstStyle>
            <a:lvl1pPr>
              <a:defRPr sz="6000"/>
            </a:lvl1p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99E89355-C03B-4D7D-93D7-9FA1BE1F12FD}"/>
              </a:ext>
            </a:extLst>
          </p:cNvPr>
          <p:cNvSpPr txBox="1">
            <a:spLocks noGrp="1"/>
          </p:cNvSpPr>
          <p:nvPr>
            <p:ph type="body" idx="1"/>
          </p:nvPr>
        </p:nvSpPr>
        <p:spPr>
          <a:xfrm>
            <a:off x="831847" y="4589465"/>
            <a:ext cx="10515600" cy="1500182"/>
          </a:xfrm>
        </p:spPr>
        <p:txBody>
          <a:bodyPr/>
          <a:lstStyle>
            <a:lvl1pPr marL="0" indent="0">
              <a:buNone/>
              <a:defRPr sz="2400">
                <a:solidFill>
                  <a:srgbClr val="898989"/>
                </a:solidFill>
              </a:defRPr>
            </a:lvl1pPr>
          </a:lstStyle>
          <a:p>
            <a:pPr lvl="0"/>
            <a:r>
              <a:rPr lang="en-US"/>
              <a:t>Click to edit Master text styles</a:t>
            </a:r>
          </a:p>
        </p:txBody>
      </p:sp>
      <p:sp>
        <p:nvSpPr>
          <p:cNvPr id="4" name="Date Placeholder 3">
            <a:extLst>
              <a:ext uri="{FF2B5EF4-FFF2-40B4-BE49-F238E27FC236}">
                <a16:creationId xmlns:a16="http://schemas.microsoft.com/office/drawing/2014/main" id="{50FB0005-E209-A97F-F57C-7E4512DE5E27}"/>
              </a:ext>
            </a:extLst>
          </p:cNvPr>
          <p:cNvSpPr txBox="1">
            <a:spLocks noGrp="1"/>
          </p:cNvSpPr>
          <p:nvPr>
            <p:ph type="dt" sz="half" idx="7"/>
          </p:nvPr>
        </p:nvSpPr>
        <p:spPr/>
        <p:txBody>
          <a:bodyPr/>
          <a:lstStyle>
            <a:lvl1pPr>
              <a:defRPr/>
            </a:lvl1pPr>
          </a:lstStyle>
          <a:p>
            <a:pPr lvl="0"/>
            <a:fld id="{A7B50FE2-05D4-4C50-A61D-9BDE2A7D486D}" type="datetime1">
              <a:rPr lang="en-GB"/>
              <a:pPr lvl="0"/>
              <a:t>19/03/2024</a:t>
            </a:fld>
            <a:endParaRPr lang="en-GB" dirty="0"/>
          </a:p>
        </p:txBody>
      </p:sp>
      <p:sp>
        <p:nvSpPr>
          <p:cNvPr id="5" name="Footer Placeholder 4">
            <a:extLst>
              <a:ext uri="{FF2B5EF4-FFF2-40B4-BE49-F238E27FC236}">
                <a16:creationId xmlns:a16="http://schemas.microsoft.com/office/drawing/2014/main" id="{DA5EA319-27A6-BB3C-C072-B4DD6C208DB2}"/>
              </a:ext>
            </a:extLst>
          </p:cNvPr>
          <p:cNvSpPr txBox="1">
            <a:spLocks noGrp="1"/>
          </p:cNvSpPr>
          <p:nvPr>
            <p:ph type="ftr" sz="quarter" idx="9"/>
          </p:nvPr>
        </p:nvSpPr>
        <p:spPr/>
        <p:txBody>
          <a:bodyPr/>
          <a:lstStyle>
            <a:lvl1pPr>
              <a:defRPr/>
            </a:lvl1pPr>
          </a:lstStyle>
          <a:p>
            <a:pPr lvl="0"/>
            <a:endParaRPr lang="en-GB" dirty="0"/>
          </a:p>
        </p:txBody>
      </p:sp>
      <p:sp>
        <p:nvSpPr>
          <p:cNvPr id="6" name="Slide Number Placeholder 5">
            <a:extLst>
              <a:ext uri="{FF2B5EF4-FFF2-40B4-BE49-F238E27FC236}">
                <a16:creationId xmlns:a16="http://schemas.microsoft.com/office/drawing/2014/main" id="{07734C8B-26F9-E729-999C-3827AF97C6AD}"/>
              </a:ext>
            </a:extLst>
          </p:cNvPr>
          <p:cNvSpPr txBox="1">
            <a:spLocks noGrp="1"/>
          </p:cNvSpPr>
          <p:nvPr>
            <p:ph type="sldNum" sz="quarter" idx="8"/>
          </p:nvPr>
        </p:nvSpPr>
        <p:spPr/>
        <p:txBody>
          <a:bodyPr/>
          <a:lstStyle>
            <a:lvl1pPr>
              <a:defRPr/>
            </a:lvl1pPr>
          </a:lstStyle>
          <a:p>
            <a:pPr lvl="0"/>
            <a:fld id="{00F226CA-E51C-4036-AE4A-062A08A85519}" type="slidenum">
              <a:t>‹#›</a:t>
            </a:fld>
            <a:endParaRPr lang="en-GB" dirty="0"/>
          </a:p>
        </p:txBody>
      </p:sp>
    </p:spTree>
    <p:extLst>
      <p:ext uri="{BB962C8B-B14F-4D97-AF65-F5344CB8AC3E}">
        <p14:creationId xmlns:p14="http://schemas.microsoft.com/office/powerpoint/2010/main" val="1685527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6C9AE-F594-0559-73B8-5D141CD821B8}"/>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DA2B5764-CC16-1403-A90F-18FDB7B5D90A}"/>
              </a:ext>
            </a:extLst>
          </p:cNvPr>
          <p:cNvSpPr txBox="1">
            <a:spLocks noGrp="1"/>
          </p:cNvSpPr>
          <p:nvPr>
            <p:ph idx="1"/>
          </p:nvPr>
        </p:nvSpPr>
        <p:spPr>
          <a:xfrm>
            <a:off x="838203" y="1825627"/>
            <a:ext cx="5181603" cy="4351336"/>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D51B1C4-E8B5-D480-E4CA-9118F0C9FFDE}"/>
              </a:ext>
            </a:extLst>
          </p:cNvPr>
          <p:cNvSpPr txBox="1">
            <a:spLocks noGrp="1"/>
          </p:cNvSpPr>
          <p:nvPr>
            <p:ph idx="2"/>
          </p:nvPr>
        </p:nvSpPr>
        <p:spPr>
          <a:xfrm>
            <a:off x="6172200" y="1825627"/>
            <a:ext cx="5181603" cy="4351336"/>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E318E89-DECC-9077-F593-F73E537A6A22}"/>
              </a:ext>
            </a:extLst>
          </p:cNvPr>
          <p:cNvSpPr txBox="1">
            <a:spLocks noGrp="1"/>
          </p:cNvSpPr>
          <p:nvPr>
            <p:ph type="dt" sz="half" idx="7"/>
          </p:nvPr>
        </p:nvSpPr>
        <p:spPr/>
        <p:txBody>
          <a:bodyPr/>
          <a:lstStyle>
            <a:lvl1pPr>
              <a:defRPr/>
            </a:lvl1pPr>
          </a:lstStyle>
          <a:p>
            <a:pPr lvl="0"/>
            <a:fld id="{37411113-1184-4844-B846-C77386E32B34}" type="datetime1">
              <a:rPr lang="en-GB"/>
              <a:pPr lvl="0"/>
              <a:t>19/03/2024</a:t>
            </a:fld>
            <a:endParaRPr lang="en-GB" dirty="0"/>
          </a:p>
        </p:txBody>
      </p:sp>
      <p:sp>
        <p:nvSpPr>
          <p:cNvPr id="6" name="Footer Placeholder 5">
            <a:extLst>
              <a:ext uri="{FF2B5EF4-FFF2-40B4-BE49-F238E27FC236}">
                <a16:creationId xmlns:a16="http://schemas.microsoft.com/office/drawing/2014/main" id="{8D651B7B-3189-F617-E2E2-A7756AFA451E}"/>
              </a:ext>
            </a:extLst>
          </p:cNvPr>
          <p:cNvSpPr txBox="1">
            <a:spLocks noGrp="1"/>
          </p:cNvSpPr>
          <p:nvPr>
            <p:ph type="ftr" sz="quarter" idx="9"/>
          </p:nvPr>
        </p:nvSpPr>
        <p:spPr/>
        <p:txBody>
          <a:bodyPr/>
          <a:lstStyle>
            <a:lvl1pPr>
              <a:defRPr/>
            </a:lvl1pPr>
          </a:lstStyle>
          <a:p>
            <a:pPr lvl="0"/>
            <a:endParaRPr lang="en-GB" dirty="0"/>
          </a:p>
        </p:txBody>
      </p:sp>
      <p:sp>
        <p:nvSpPr>
          <p:cNvPr id="7" name="Slide Number Placeholder 6">
            <a:extLst>
              <a:ext uri="{FF2B5EF4-FFF2-40B4-BE49-F238E27FC236}">
                <a16:creationId xmlns:a16="http://schemas.microsoft.com/office/drawing/2014/main" id="{C05BED1C-D8D0-F210-13C6-AE47FF9F074A}"/>
              </a:ext>
            </a:extLst>
          </p:cNvPr>
          <p:cNvSpPr txBox="1">
            <a:spLocks noGrp="1"/>
          </p:cNvSpPr>
          <p:nvPr>
            <p:ph type="sldNum" sz="quarter" idx="8"/>
          </p:nvPr>
        </p:nvSpPr>
        <p:spPr/>
        <p:txBody>
          <a:bodyPr/>
          <a:lstStyle>
            <a:lvl1pPr>
              <a:defRPr/>
            </a:lvl1pPr>
          </a:lstStyle>
          <a:p>
            <a:pPr lvl="0"/>
            <a:fld id="{EC3C2553-390A-449D-B249-78F19583B339}" type="slidenum">
              <a:t>‹#›</a:t>
            </a:fld>
            <a:endParaRPr lang="en-GB" dirty="0"/>
          </a:p>
        </p:txBody>
      </p:sp>
    </p:spTree>
    <p:extLst>
      <p:ext uri="{BB962C8B-B14F-4D97-AF65-F5344CB8AC3E}">
        <p14:creationId xmlns:p14="http://schemas.microsoft.com/office/powerpoint/2010/main" val="2801751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30463-AC10-F008-2759-E8E372080728}"/>
              </a:ext>
            </a:extLst>
          </p:cNvPr>
          <p:cNvSpPr txBox="1">
            <a:spLocks noGrp="1"/>
          </p:cNvSpPr>
          <p:nvPr>
            <p:ph type="title"/>
          </p:nvPr>
        </p:nvSpPr>
        <p:spPr>
          <a:xfrm>
            <a:off x="839784" y="365129"/>
            <a:ext cx="10515600" cy="1325559"/>
          </a:xfrm>
        </p:spPr>
        <p:txBody>
          <a:bodyPr/>
          <a:lstStyle>
            <a:lvl1pPr>
              <a:defRPr/>
            </a:lvl1p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69E81726-B789-11D2-6F9B-7824F24843DF}"/>
              </a:ext>
            </a:extLst>
          </p:cNvPr>
          <p:cNvSpPr txBox="1">
            <a:spLocks noGrp="1"/>
          </p:cNvSpPr>
          <p:nvPr>
            <p:ph type="body" idx="1"/>
          </p:nvPr>
        </p:nvSpPr>
        <p:spPr>
          <a:xfrm>
            <a:off x="839784" y="1681160"/>
            <a:ext cx="5157782" cy="823910"/>
          </a:xfrm>
        </p:spPr>
        <p:txBody>
          <a:bodyPr anchor="b"/>
          <a:lstStyle>
            <a:lvl1pPr marL="0" indent="0">
              <a:buNone/>
              <a:defRPr sz="2400" b="1"/>
            </a:lvl1pPr>
          </a:lstStyle>
          <a:p>
            <a:pPr lvl="0"/>
            <a:r>
              <a:rPr lang="en-US"/>
              <a:t>Click to edit Master text styles</a:t>
            </a:r>
          </a:p>
        </p:txBody>
      </p:sp>
      <p:sp>
        <p:nvSpPr>
          <p:cNvPr id="4" name="Content Placeholder 3">
            <a:extLst>
              <a:ext uri="{FF2B5EF4-FFF2-40B4-BE49-F238E27FC236}">
                <a16:creationId xmlns:a16="http://schemas.microsoft.com/office/drawing/2014/main" id="{4D24241C-BC3C-5A08-6C3A-F15FE354A77B}"/>
              </a:ext>
            </a:extLst>
          </p:cNvPr>
          <p:cNvSpPr txBox="1">
            <a:spLocks noGrp="1"/>
          </p:cNvSpPr>
          <p:nvPr>
            <p:ph idx="2"/>
          </p:nvPr>
        </p:nvSpPr>
        <p:spPr>
          <a:xfrm>
            <a:off x="839784" y="2505071"/>
            <a:ext cx="5157782" cy="368458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583739A-BDBA-BFC3-F772-9004DB4B84A9}"/>
              </a:ext>
            </a:extLst>
          </p:cNvPr>
          <p:cNvSpPr txBox="1">
            <a:spLocks noGrp="1"/>
          </p:cNvSpPr>
          <p:nvPr>
            <p:ph type="body" idx="3"/>
          </p:nvPr>
        </p:nvSpPr>
        <p:spPr>
          <a:xfrm>
            <a:off x="6172200" y="1681160"/>
            <a:ext cx="5183184" cy="823910"/>
          </a:xfrm>
        </p:spPr>
        <p:txBody>
          <a:bodyPr anchor="b"/>
          <a:lstStyle>
            <a:lvl1pPr marL="0" indent="0">
              <a:buNone/>
              <a:defRPr sz="2400" b="1"/>
            </a:lvl1pPr>
          </a:lstStyle>
          <a:p>
            <a:pPr lvl="0"/>
            <a:r>
              <a:rPr lang="en-US"/>
              <a:t>Click to edit Master text styles</a:t>
            </a:r>
          </a:p>
        </p:txBody>
      </p:sp>
      <p:sp>
        <p:nvSpPr>
          <p:cNvPr id="6" name="Content Placeholder 5">
            <a:extLst>
              <a:ext uri="{FF2B5EF4-FFF2-40B4-BE49-F238E27FC236}">
                <a16:creationId xmlns:a16="http://schemas.microsoft.com/office/drawing/2014/main" id="{964D564F-AF67-F41D-95FF-22E599011F57}"/>
              </a:ext>
            </a:extLst>
          </p:cNvPr>
          <p:cNvSpPr txBox="1">
            <a:spLocks noGrp="1"/>
          </p:cNvSpPr>
          <p:nvPr>
            <p:ph idx="4"/>
          </p:nvPr>
        </p:nvSpPr>
        <p:spPr>
          <a:xfrm>
            <a:off x="6172200" y="2505071"/>
            <a:ext cx="5183184" cy="368458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07AC983-A8BF-4401-F010-CA7238DC4E02}"/>
              </a:ext>
            </a:extLst>
          </p:cNvPr>
          <p:cNvSpPr txBox="1">
            <a:spLocks noGrp="1"/>
          </p:cNvSpPr>
          <p:nvPr>
            <p:ph type="dt" sz="half" idx="7"/>
          </p:nvPr>
        </p:nvSpPr>
        <p:spPr/>
        <p:txBody>
          <a:bodyPr/>
          <a:lstStyle>
            <a:lvl1pPr>
              <a:defRPr/>
            </a:lvl1pPr>
          </a:lstStyle>
          <a:p>
            <a:pPr lvl="0"/>
            <a:fld id="{5D6B8739-9334-4F0E-A8CA-E215A769DAB8}" type="datetime1">
              <a:rPr lang="en-GB"/>
              <a:pPr lvl="0"/>
              <a:t>19/03/2024</a:t>
            </a:fld>
            <a:endParaRPr lang="en-GB" dirty="0"/>
          </a:p>
        </p:txBody>
      </p:sp>
      <p:sp>
        <p:nvSpPr>
          <p:cNvPr id="8" name="Footer Placeholder 7">
            <a:extLst>
              <a:ext uri="{FF2B5EF4-FFF2-40B4-BE49-F238E27FC236}">
                <a16:creationId xmlns:a16="http://schemas.microsoft.com/office/drawing/2014/main" id="{A10C1F53-6363-0010-651B-2164059F5D8C}"/>
              </a:ext>
            </a:extLst>
          </p:cNvPr>
          <p:cNvSpPr txBox="1">
            <a:spLocks noGrp="1"/>
          </p:cNvSpPr>
          <p:nvPr>
            <p:ph type="ftr" sz="quarter" idx="9"/>
          </p:nvPr>
        </p:nvSpPr>
        <p:spPr/>
        <p:txBody>
          <a:bodyPr/>
          <a:lstStyle>
            <a:lvl1pPr>
              <a:defRPr/>
            </a:lvl1pPr>
          </a:lstStyle>
          <a:p>
            <a:pPr lvl="0"/>
            <a:endParaRPr lang="en-GB" dirty="0"/>
          </a:p>
        </p:txBody>
      </p:sp>
      <p:sp>
        <p:nvSpPr>
          <p:cNvPr id="9" name="Slide Number Placeholder 8">
            <a:extLst>
              <a:ext uri="{FF2B5EF4-FFF2-40B4-BE49-F238E27FC236}">
                <a16:creationId xmlns:a16="http://schemas.microsoft.com/office/drawing/2014/main" id="{58FEF6FC-15E0-5A0F-D827-409031357952}"/>
              </a:ext>
            </a:extLst>
          </p:cNvPr>
          <p:cNvSpPr txBox="1">
            <a:spLocks noGrp="1"/>
          </p:cNvSpPr>
          <p:nvPr>
            <p:ph type="sldNum" sz="quarter" idx="8"/>
          </p:nvPr>
        </p:nvSpPr>
        <p:spPr/>
        <p:txBody>
          <a:bodyPr/>
          <a:lstStyle>
            <a:lvl1pPr>
              <a:defRPr/>
            </a:lvl1pPr>
          </a:lstStyle>
          <a:p>
            <a:pPr lvl="0"/>
            <a:fld id="{7B6349F9-A880-4479-B11F-BFBF8954EBC4}" type="slidenum">
              <a:t>‹#›</a:t>
            </a:fld>
            <a:endParaRPr lang="en-GB" dirty="0"/>
          </a:p>
        </p:txBody>
      </p:sp>
    </p:spTree>
    <p:extLst>
      <p:ext uri="{BB962C8B-B14F-4D97-AF65-F5344CB8AC3E}">
        <p14:creationId xmlns:p14="http://schemas.microsoft.com/office/powerpoint/2010/main" val="2535335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86EEC-F697-2D86-8BB0-F681476F980E}"/>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Date Placeholder 2">
            <a:extLst>
              <a:ext uri="{FF2B5EF4-FFF2-40B4-BE49-F238E27FC236}">
                <a16:creationId xmlns:a16="http://schemas.microsoft.com/office/drawing/2014/main" id="{B440ADB5-5784-75AA-CD88-7E5183076FC5}"/>
              </a:ext>
            </a:extLst>
          </p:cNvPr>
          <p:cNvSpPr txBox="1">
            <a:spLocks noGrp="1"/>
          </p:cNvSpPr>
          <p:nvPr>
            <p:ph type="dt" sz="half" idx="7"/>
          </p:nvPr>
        </p:nvSpPr>
        <p:spPr/>
        <p:txBody>
          <a:bodyPr/>
          <a:lstStyle>
            <a:lvl1pPr>
              <a:defRPr/>
            </a:lvl1pPr>
          </a:lstStyle>
          <a:p>
            <a:pPr lvl="0"/>
            <a:fld id="{144F8FF0-40D2-4D1C-B783-BE85202410A0}" type="datetime1">
              <a:rPr lang="en-GB"/>
              <a:pPr lvl="0"/>
              <a:t>19/03/2024</a:t>
            </a:fld>
            <a:endParaRPr lang="en-GB" dirty="0"/>
          </a:p>
        </p:txBody>
      </p:sp>
      <p:sp>
        <p:nvSpPr>
          <p:cNvPr id="4" name="Footer Placeholder 3">
            <a:extLst>
              <a:ext uri="{FF2B5EF4-FFF2-40B4-BE49-F238E27FC236}">
                <a16:creationId xmlns:a16="http://schemas.microsoft.com/office/drawing/2014/main" id="{A88E0DE0-1FCD-E350-2F7D-385E29AFD672}"/>
              </a:ext>
            </a:extLst>
          </p:cNvPr>
          <p:cNvSpPr txBox="1">
            <a:spLocks noGrp="1"/>
          </p:cNvSpPr>
          <p:nvPr>
            <p:ph type="ftr" sz="quarter" idx="9"/>
          </p:nvPr>
        </p:nvSpPr>
        <p:spPr/>
        <p:txBody>
          <a:bodyPr/>
          <a:lstStyle>
            <a:lvl1pPr>
              <a:defRPr/>
            </a:lvl1pPr>
          </a:lstStyle>
          <a:p>
            <a:pPr lvl="0"/>
            <a:endParaRPr lang="en-GB" dirty="0"/>
          </a:p>
        </p:txBody>
      </p:sp>
      <p:sp>
        <p:nvSpPr>
          <p:cNvPr id="5" name="Slide Number Placeholder 4">
            <a:extLst>
              <a:ext uri="{FF2B5EF4-FFF2-40B4-BE49-F238E27FC236}">
                <a16:creationId xmlns:a16="http://schemas.microsoft.com/office/drawing/2014/main" id="{49DA9DDB-7A0F-85FB-4664-E42CA608643B}"/>
              </a:ext>
            </a:extLst>
          </p:cNvPr>
          <p:cNvSpPr txBox="1">
            <a:spLocks noGrp="1"/>
          </p:cNvSpPr>
          <p:nvPr>
            <p:ph type="sldNum" sz="quarter" idx="8"/>
          </p:nvPr>
        </p:nvSpPr>
        <p:spPr/>
        <p:txBody>
          <a:bodyPr/>
          <a:lstStyle>
            <a:lvl1pPr>
              <a:defRPr/>
            </a:lvl1pPr>
          </a:lstStyle>
          <a:p>
            <a:pPr lvl="0"/>
            <a:fld id="{16793B2F-0BC6-4B70-850E-C96B98999040}" type="slidenum">
              <a:t>‹#›</a:t>
            </a:fld>
            <a:endParaRPr lang="en-GB" dirty="0"/>
          </a:p>
        </p:txBody>
      </p:sp>
    </p:spTree>
    <p:extLst>
      <p:ext uri="{BB962C8B-B14F-4D97-AF65-F5344CB8AC3E}">
        <p14:creationId xmlns:p14="http://schemas.microsoft.com/office/powerpoint/2010/main" val="852525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F5167B-E9BB-122D-4A5E-98ACE0F27A7A}"/>
              </a:ext>
            </a:extLst>
          </p:cNvPr>
          <p:cNvSpPr txBox="1">
            <a:spLocks noGrp="1"/>
          </p:cNvSpPr>
          <p:nvPr>
            <p:ph type="dt" sz="half" idx="7"/>
          </p:nvPr>
        </p:nvSpPr>
        <p:spPr/>
        <p:txBody>
          <a:bodyPr/>
          <a:lstStyle>
            <a:lvl1pPr>
              <a:defRPr/>
            </a:lvl1pPr>
          </a:lstStyle>
          <a:p>
            <a:pPr lvl="0"/>
            <a:fld id="{0F5B26A9-CAEF-43D2-8018-9E443DCC05EC}" type="datetime1">
              <a:rPr lang="en-GB"/>
              <a:pPr lvl="0"/>
              <a:t>19/03/2024</a:t>
            </a:fld>
            <a:endParaRPr lang="en-GB" dirty="0"/>
          </a:p>
        </p:txBody>
      </p:sp>
      <p:sp>
        <p:nvSpPr>
          <p:cNvPr id="3" name="Footer Placeholder 2">
            <a:extLst>
              <a:ext uri="{FF2B5EF4-FFF2-40B4-BE49-F238E27FC236}">
                <a16:creationId xmlns:a16="http://schemas.microsoft.com/office/drawing/2014/main" id="{805AAAEC-BDA3-2446-0C9D-CAC69EA6A088}"/>
              </a:ext>
            </a:extLst>
          </p:cNvPr>
          <p:cNvSpPr txBox="1">
            <a:spLocks noGrp="1"/>
          </p:cNvSpPr>
          <p:nvPr>
            <p:ph type="ftr" sz="quarter" idx="9"/>
          </p:nvPr>
        </p:nvSpPr>
        <p:spPr/>
        <p:txBody>
          <a:bodyPr/>
          <a:lstStyle>
            <a:lvl1pPr>
              <a:defRPr/>
            </a:lvl1pPr>
          </a:lstStyle>
          <a:p>
            <a:pPr lvl="0"/>
            <a:endParaRPr lang="en-GB" dirty="0"/>
          </a:p>
        </p:txBody>
      </p:sp>
      <p:sp>
        <p:nvSpPr>
          <p:cNvPr id="4" name="Slide Number Placeholder 3">
            <a:extLst>
              <a:ext uri="{FF2B5EF4-FFF2-40B4-BE49-F238E27FC236}">
                <a16:creationId xmlns:a16="http://schemas.microsoft.com/office/drawing/2014/main" id="{D19AAAF0-7113-CB5A-E621-31BE0FF58B95}"/>
              </a:ext>
            </a:extLst>
          </p:cNvPr>
          <p:cNvSpPr txBox="1">
            <a:spLocks noGrp="1"/>
          </p:cNvSpPr>
          <p:nvPr>
            <p:ph type="sldNum" sz="quarter" idx="8"/>
          </p:nvPr>
        </p:nvSpPr>
        <p:spPr/>
        <p:txBody>
          <a:bodyPr/>
          <a:lstStyle>
            <a:lvl1pPr>
              <a:defRPr/>
            </a:lvl1pPr>
          </a:lstStyle>
          <a:p>
            <a:pPr lvl="0"/>
            <a:fld id="{82D883EF-E39D-49EB-929A-5EBADD9EFA01}" type="slidenum">
              <a:t>‹#›</a:t>
            </a:fld>
            <a:endParaRPr lang="en-GB" dirty="0"/>
          </a:p>
        </p:txBody>
      </p:sp>
    </p:spTree>
    <p:extLst>
      <p:ext uri="{BB962C8B-B14F-4D97-AF65-F5344CB8AC3E}">
        <p14:creationId xmlns:p14="http://schemas.microsoft.com/office/powerpoint/2010/main" val="1200695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A04FA-EAFC-A458-BFDB-2536D0CDCA49}"/>
              </a:ext>
            </a:extLst>
          </p:cNvPr>
          <p:cNvSpPr txBox="1">
            <a:spLocks noGrp="1"/>
          </p:cNvSpPr>
          <p:nvPr>
            <p:ph type="title"/>
          </p:nvPr>
        </p:nvSpPr>
        <p:spPr>
          <a:xfrm>
            <a:off x="839784" y="457200"/>
            <a:ext cx="3932240" cy="1600200"/>
          </a:xfrm>
        </p:spPr>
        <p:txBody>
          <a:bodyPr anchor="b"/>
          <a:lstStyle>
            <a:lvl1pPr>
              <a:defRPr sz="3200"/>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54DCC8B0-4216-F340-8E22-BDC1DA1E2F24}"/>
              </a:ext>
            </a:extLst>
          </p:cNvPr>
          <p:cNvSpPr txBox="1">
            <a:spLocks noGrp="1"/>
          </p:cNvSpPr>
          <p:nvPr>
            <p:ph idx="1"/>
          </p:nvPr>
        </p:nvSpPr>
        <p:spPr>
          <a:xfrm>
            <a:off x="5183184" y="987423"/>
            <a:ext cx="6172200" cy="4873623"/>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1DADF0B-41BC-9A47-F3BB-CE8E39E281FC}"/>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61A36CC1-7209-4B2E-063B-168E0956947F}"/>
              </a:ext>
            </a:extLst>
          </p:cNvPr>
          <p:cNvSpPr txBox="1">
            <a:spLocks noGrp="1"/>
          </p:cNvSpPr>
          <p:nvPr>
            <p:ph type="dt" sz="half" idx="7"/>
          </p:nvPr>
        </p:nvSpPr>
        <p:spPr/>
        <p:txBody>
          <a:bodyPr/>
          <a:lstStyle>
            <a:lvl1pPr>
              <a:defRPr/>
            </a:lvl1pPr>
          </a:lstStyle>
          <a:p>
            <a:pPr lvl="0"/>
            <a:fld id="{580D2D7B-B63F-4921-B335-5198FEE22D28}" type="datetime1">
              <a:rPr lang="en-GB"/>
              <a:pPr lvl="0"/>
              <a:t>19/03/2024</a:t>
            </a:fld>
            <a:endParaRPr lang="en-GB" dirty="0"/>
          </a:p>
        </p:txBody>
      </p:sp>
      <p:sp>
        <p:nvSpPr>
          <p:cNvPr id="6" name="Footer Placeholder 5">
            <a:extLst>
              <a:ext uri="{FF2B5EF4-FFF2-40B4-BE49-F238E27FC236}">
                <a16:creationId xmlns:a16="http://schemas.microsoft.com/office/drawing/2014/main" id="{302D9E42-FBF1-2B21-C347-FE17A02AF9DA}"/>
              </a:ext>
            </a:extLst>
          </p:cNvPr>
          <p:cNvSpPr txBox="1">
            <a:spLocks noGrp="1"/>
          </p:cNvSpPr>
          <p:nvPr>
            <p:ph type="ftr" sz="quarter" idx="9"/>
          </p:nvPr>
        </p:nvSpPr>
        <p:spPr/>
        <p:txBody>
          <a:bodyPr/>
          <a:lstStyle>
            <a:lvl1pPr>
              <a:defRPr/>
            </a:lvl1pPr>
          </a:lstStyle>
          <a:p>
            <a:pPr lvl="0"/>
            <a:endParaRPr lang="en-GB" dirty="0"/>
          </a:p>
        </p:txBody>
      </p:sp>
      <p:sp>
        <p:nvSpPr>
          <p:cNvPr id="7" name="Slide Number Placeholder 6">
            <a:extLst>
              <a:ext uri="{FF2B5EF4-FFF2-40B4-BE49-F238E27FC236}">
                <a16:creationId xmlns:a16="http://schemas.microsoft.com/office/drawing/2014/main" id="{791FD3C5-7E22-BD4C-E1C6-8154FBFF78B1}"/>
              </a:ext>
            </a:extLst>
          </p:cNvPr>
          <p:cNvSpPr txBox="1">
            <a:spLocks noGrp="1"/>
          </p:cNvSpPr>
          <p:nvPr>
            <p:ph type="sldNum" sz="quarter" idx="8"/>
          </p:nvPr>
        </p:nvSpPr>
        <p:spPr/>
        <p:txBody>
          <a:bodyPr/>
          <a:lstStyle>
            <a:lvl1pPr>
              <a:defRPr/>
            </a:lvl1pPr>
          </a:lstStyle>
          <a:p>
            <a:pPr lvl="0"/>
            <a:fld id="{1C0600E3-57D7-47CC-B6B1-9926948E213E}" type="slidenum">
              <a:t>‹#›</a:t>
            </a:fld>
            <a:endParaRPr lang="en-GB" dirty="0"/>
          </a:p>
        </p:txBody>
      </p:sp>
    </p:spTree>
    <p:extLst>
      <p:ext uri="{BB962C8B-B14F-4D97-AF65-F5344CB8AC3E}">
        <p14:creationId xmlns:p14="http://schemas.microsoft.com/office/powerpoint/2010/main" val="1660169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092AD-D3A5-9799-AB4D-BEC5F261DC6A}"/>
              </a:ext>
            </a:extLst>
          </p:cNvPr>
          <p:cNvSpPr txBox="1">
            <a:spLocks noGrp="1"/>
          </p:cNvSpPr>
          <p:nvPr>
            <p:ph type="title"/>
          </p:nvPr>
        </p:nvSpPr>
        <p:spPr>
          <a:xfrm>
            <a:off x="839784" y="457200"/>
            <a:ext cx="3932240" cy="1600200"/>
          </a:xfrm>
        </p:spPr>
        <p:txBody>
          <a:bodyPr anchor="b"/>
          <a:lstStyle>
            <a:lvl1pPr>
              <a:defRPr sz="3200"/>
            </a:lvl1pPr>
          </a:lstStyle>
          <a:p>
            <a:pPr lvl="0"/>
            <a:r>
              <a:rPr lang="en-US"/>
              <a:t>Click to edit Master title style</a:t>
            </a:r>
            <a:endParaRPr lang="en-GB"/>
          </a:p>
        </p:txBody>
      </p:sp>
      <p:sp>
        <p:nvSpPr>
          <p:cNvPr id="3" name="Picture Placeholder 2">
            <a:extLst>
              <a:ext uri="{FF2B5EF4-FFF2-40B4-BE49-F238E27FC236}">
                <a16:creationId xmlns:a16="http://schemas.microsoft.com/office/drawing/2014/main" id="{FFDEFB75-2EB8-FF9C-7FE1-DC6DFE98CD5A}"/>
              </a:ext>
            </a:extLst>
          </p:cNvPr>
          <p:cNvSpPr txBox="1">
            <a:spLocks noGrp="1"/>
          </p:cNvSpPr>
          <p:nvPr>
            <p:ph type="pic" idx="1"/>
          </p:nvPr>
        </p:nvSpPr>
        <p:spPr>
          <a:xfrm>
            <a:off x="5183184" y="987423"/>
            <a:ext cx="6172200" cy="4873623"/>
          </a:xfrm>
        </p:spPr>
        <p:txBody>
          <a:bodyPr/>
          <a:lstStyle>
            <a:lvl1pPr marL="0" indent="0">
              <a:buNone/>
              <a:defRPr lang="en-GB" sz="3200"/>
            </a:lvl1pPr>
          </a:lstStyle>
          <a:p>
            <a:pPr lvl="0"/>
            <a:endParaRPr lang="en-GB" dirty="0"/>
          </a:p>
        </p:txBody>
      </p:sp>
      <p:sp>
        <p:nvSpPr>
          <p:cNvPr id="4" name="Text Placeholder 3">
            <a:extLst>
              <a:ext uri="{FF2B5EF4-FFF2-40B4-BE49-F238E27FC236}">
                <a16:creationId xmlns:a16="http://schemas.microsoft.com/office/drawing/2014/main" id="{132765B5-87C2-5822-9E36-4EFA2379CE5E}"/>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161F2F0D-9E83-9C5C-8AA3-3A405E290DF1}"/>
              </a:ext>
            </a:extLst>
          </p:cNvPr>
          <p:cNvSpPr txBox="1">
            <a:spLocks noGrp="1"/>
          </p:cNvSpPr>
          <p:nvPr>
            <p:ph type="dt" sz="half" idx="7"/>
          </p:nvPr>
        </p:nvSpPr>
        <p:spPr/>
        <p:txBody>
          <a:bodyPr/>
          <a:lstStyle>
            <a:lvl1pPr>
              <a:defRPr/>
            </a:lvl1pPr>
          </a:lstStyle>
          <a:p>
            <a:pPr lvl="0"/>
            <a:fld id="{EF2077DE-3811-421E-8A2D-42150A15C367}" type="datetime1">
              <a:rPr lang="en-GB"/>
              <a:pPr lvl="0"/>
              <a:t>19/03/2024</a:t>
            </a:fld>
            <a:endParaRPr lang="en-GB" dirty="0"/>
          </a:p>
        </p:txBody>
      </p:sp>
      <p:sp>
        <p:nvSpPr>
          <p:cNvPr id="6" name="Footer Placeholder 5">
            <a:extLst>
              <a:ext uri="{FF2B5EF4-FFF2-40B4-BE49-F238E27FC236}">
                <a16:creationId xmlns:a16="http://schemas.microsoft.com/office/drawing/2014/main" id="{34D936E3-3E89-82C7-575B-5B2336532AA5}"/>
              </a:ext>
            </a:extLst>
          </p:cNvPr>
          <p:cNvSpPr txBox="1">
            <a:spLocks noGrp="1"/>
          </p:cNvSpPr>
          <p:nvPr>
            <p:ph type="ftr" sz="quarter" idx="9"/>
          </p:nvPr>
        </p:nvSpPr>
        <p:spPr/>
        <p:txBody>
          <a:bodyPr/>
          <a:lstStyle>
            <a:lvl1pPr>
              <a:defRPr/>
            </a:lvl1pPr>
          </a:lstStyle>
          <a:p>
            <a:pPr lvl="0"/>
            <a:endParaRPr lang="en-GB" dirty="0"/>
          </a:p>
        </p:txBody>
      </p:sp>
      <p:sp>
        <p:nvSpPr>
          <p:cNvPr id="7" name="Slide Number Placeholder 6">
            <a:extLst>
              <a:ext uri="{FF2B5EF4-FFF2-40B4-BE49-F238E27FC236}">
                <a16:creationId xmlns:a16="http://schemas.microsoft.com/office/drawing/2014/main" id="{2A3017B6-FB54-2821-6488-CE9B9C9BB52E}"/>
              </a:ext>
            </a:extLst>
          </p:cNvPr>
          <p:cNvSpPr txBox="1">
            <a:spLocks noGrp="1"/>
          </p:cNvSpPr>
          <p:nvPr>
            <p:ph type="sldNum" sz="quarter" idx="8"/>
          </p:nvPr>
        </p:nvSpPr>
        <p:spPr/>
        <p:txBody>
          <a:bodyPr/>
          <a:lstStyle>
            <a:lvl1pPr>
              <a:defRPr/>
            </a:lvl1pPr>
          </a:lstStyle>
          <a:p>
            <a:pPr lvl="0"/>
            <a:fld id="{F479B383-39EF-4C31-B362-B4AEEED7D21A}" type="slidenum">
              <a:t>‹#›</a:t>
            </a:fld>
            <a:endParaRPr lang="en-GB" dirty="0"/>
          </a:p>
        </p:txBody>
      </p:sp>
    </p:spTree>
    <p:extLst>
      <p:ext uri="{BB962C8B-B14F-4D97-AF65-F5344CB8AC3E}">
        <p14:creationId xmlns:p14="http://schemas.microsoft.com/office/powerpoint/2010/main" val="31212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40F5CCC-C6B0-221E-48B3-D11AB29A6202}"/>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BDA56B3C-1C5A-7EBA-05D3-47BD8985CE08}"/>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062471-A50D-39AF-B275-45598CEC9169}"/>
              </a:ext>
            </a:extLst>
          </p:cNvPr>
          <p:cNvSpPr txBox="1">
            <a:spLocks noGrp="1"/>
          </p:cNvSpPr>
          <p:nvPr>
            <p:ph type="dt" sz="half" idx="2"/>
          </p:nvPr>
        </p:nvSpPr>
        <p:spPr>
          <a:xfrm>
            <a:off x="8382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en-GB" sz="1200" b="0" i="0" u="none" strike="noStrike" kern="1200" cap="none" spc="0" baseline="0">
                <a:solidFill>
                  <a:srgbClr val="898989"/>
                </a:solidFill>
                <a:uFillTx/>
                <a:latin typeface="Calibri"/>
              </a:defRPr>
            </a:lvl1pPr>
          </a:lstStyle>
          <a:p>
            <a:pPr lvl="0"/>
            <a:fld id="{5E7CDEFE-4912-447F-BAD6-F8D685D7F237}" type="datetime1">
              <a:rPr lang="en-GB"/>
              <a:pPr lvl="0"/>
              <a:t>19/03/2024</a:t>
            </a:fld>
            <a:endParaRPr lang="en-GB" dirty="0"/>
          </a:p>
        </p:txBody>
      </p:sp>
      <p:sp>
        <p:nvSpPr>
          <p:cNvPr id="5" name="Footer Placeholder 4">
            <a:extLst>
              <a:ext uri="{FF2B5EF4-FFF2-40B4-BE49-F238E27FC236}">
                <a16:creationId xmlns:a16="http://schemas.microsoft.com/office/drawing/2014/main" id="{3CB4E0FD-40EC-D999-23EE-C155C206AA23}"/>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en-GB" sz="1200" b="0" i="0" u="none" strike="noStrike" kern="1200" cap="none" spc="0" baseline="0">
                <a:solidFill>
                  <a:srgbClr val="898989"/>
                </a:solidFill>
                <a:uFillTx/>
                <a:latin typeface="Calibri"/>
              </a:defRPr>
            </a:lvl1pPr>
          </a:lstStyle>
          <a:p>
            <a:pPr lvl="0"/>
            <a:endParaRPr lang="en-GB" dirty="0"/>
          </a:p>
        </p:txBody>
      </p:sp>
      <p:sp>
        <p:nvSpPr>
          <p:cNvPr id="6" name="Slide Number Placeholder 5">
            <a:extLst>
              <a:ext uri="{FF2B5EF4-FFF2-40B4-BE49-F238E27FC236}">
                <a16:creationId xmlns:a16="http://schemas.microsoft.com/office/drawing/2014/main" id="{233D3EDE-B272-C28E-2C41-06C9DB071C21}"/>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en-GB" sz="1200" b="0" i="0" u="none" strike="noStrike" kern="1200" cap="none" spc="0" baseline="0">
                <a:solidFill>
                  <a:srgbClr val="898989"/>
                </a:solidFill>
                <a:uFillTx/>
                <a:latin typeface="Calibri"/>
              </a:defRPr>
            </a:lvl1pPr>
          </a:lstStyle>
          <a:p>
            <a:pPr lvl="0"/>
            <a:fld id="{788055B6-E727-4AE6-BA56-785E56243FD5}" type="slidenum">
              <a:t>‹#›</a:t>
            </a:fld>
            <a:endParaRPr lang="en-GB" dirty="0"/>
          </a:p>
        </p:txBody>
      </p:sp>
    </p:spTree>
    <p:extLst>
      <p:ext uri="{BB962C8B-B14F-4D97-AF65-F5344CB8AC3E}">
        <p14:creationId xmlns:p14="http://schemas.microsoft.com/office/powerpoint/2010/main" val="1422499019"/>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Lst>
  <p:txStyles>
    <p:titleStyle>
      <a:lvl1pPr marL="0" marR="0" lvl="0" indent="0" algn="l" defTabSz="914400" rtl="0" fontAlgn="auto" hangingPunct="1">
        <a:lnSpc>
          <a:spcPct val="90000"/>
        </a:lnSpc>
        <a:spcBef>
          <a:spcPts val="0"/>
        </a:spcBef>
        <a:spcAft>
          <a:spcPts val="0"/>
        </a:spcAft>
        <a:buNone/>
        <a:tabLst/>
        <a:defRPr lang="en-US" sz="4400" b="0" i="0" u="none" strike="noStrike" kern="1200" cap="none" spc="0" baseline="0">
          <a:solidFill>
            <a:srgbClr val="000000"/>
          </a:solidFill>
          <a:uFillTx/>
          <a:latin typeface="Calibri Light"/>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en-US" sz="2800" b="0" i="0" u="none" strike="noStrike" kern="1200" cap="none" spc="0" baseline="0">
          <a:solidFill>
            <a:srgbClr val="000000"/>
          </a:solidFill>
          <a:uFillTx/>
          <a:latin typeface="Calibri"/>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en-US" sz="2400" b="0" i="0" u="none" strike="noStrike" kern="1200" cap="none" spc="0" baseline="0">
          <a:solidFill>
            <a:srgbClr val="000000"/>
          </a:solidFill>
          <a:uFillTx/>
          <a:latin typeface="Calibri"/>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en-US" sz="2000" b="0" i="0" u="none" strike="noStrike" kern="1200" cap="none" spc="0" baseline="0">
          <a:solidFill>
            <a:srgbClr val="000000"/>
          </a:solidFill>
          <a:uFillTx/>
          <a:latin typeface="Calibri"/>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Calibri"/>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hyperlink" Target="https://assets.publishing.service.gov.uk/media/655dd873d03a8d001207fe56/connections-action-plan.pdf" TargetMode="External"/><Relationship Id="rId4" Type="http://schemas.openxmlformats.org/officeDocument/2006/relationships/diagramLayout" Target="../diagrams/layout1.xml"/><Relationship Id="rId9"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4.png"/><Relationship Id="rId7" Type="http://schemas.openxmlformats.org/officeDocument/2006/relationships/diagramLayout" Target="../diagrams/layout2.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Data" Target="../diagrams/data2.xml"/><Relationship Id="rId5" Type="http://schemas.openxmlformats.org/officeDocument/2006/relationships/image" Target="../media/image6.png"/><Relationship Id="rId10" Type="http://schemas.microsoft.com/office/2007/relationships/diagramDrawing" Target="../diagrams/drawing2.xml"/><Relationship Id="rId4" Type="http://schemas.openxmlformats.org/officeDocument/2006/relationships/image" Target="../media/image5.png"/><Relationship Id="rId9" Type="http://schemas.openxmlformats.org/officeDocument/2006/relationships/diagramColors" Target="../diagrams/colors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hyperlink" Target="mailto:michael.oxenham1@nationalgrideso.com"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hyperlink" Target="mailto:paul.j.mullen@nationalgrideso.com" TargetMode="Externa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17F84-A47D-6F10-590A-44B80BA4B344}"/>
              </a:ext>
            </a:extLst>
          </p:cNvPr>
          <p:cNvSpPr/>
          <p:nvPr/>
        </p:nvSpPr>
        <p:spPr>
          <a:xfrm>
            <a:off x="10023231" y="6277708"/>
            <a:ext cx="1459523" cy="2989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978817C1-58DE-187F-2CBF-A9A63F8F658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1482754" y="6464393"/>
            <a:ext cx="446871" cy="174106"/>
          </a:xfrm>
          <a:prstGeom prst="rect">
            <a:avLst/>
          </a:prstGeom>
        </p:spPr>
      </p:pic>
      <p:sp>
        <p:nvSpPr>
          <p:cNvPr id="20" name="object 70">
            <a:extLst>
              <a:ext uri="{FF2B5EF4-FFF2-40B4-BE49-F238E27FC236}">
                <a16:creationId xmlns:a16="http://schemas.microsoft.com/office/drawing/2014/main" id="{4435B9F3-3AAA-4EFE-9033-1807F792BECB}"/>
              </a:ext>
            </a:extLst>
          </p:cNvPr>
          <p:cNvSpPr txBox="1">
            <a:spLocks/>
          </p:cNvSpPr>
          <p:nvPr/>
        </p:nvSpPr>
        <p:spPr>
          <a:xfrm>
            <a:off x="546135" y="63790"/>
            <a:ext cx="11482939" cy="379669"/>
          </a:xfrm>
          <a:prstGeom prst="rect">
            <a:avLst/>
          </a:prstGeom>
        </p:spPr>
        <p:txBody>
          <a:bodyPr vert="horz" wrap="square" lIns="0" tIns="10237" rIns="0" bIns="0" rtlCol="0" anchor="t">
            <a:spAutoFit/>
          </a:bodyPr>
          <a:lstStyle>
            <a:lvl1pPr eaLnBrk="1" hangingPunct="1">
              <a:defRPr>
                <a:latin typeface="+mj-lt"/>
                <a:ea typeface="+mj-ea"/>
                <a:cs typeface="+mj-cs"/>
              </a:defRPr>
            </a:lvl1pPr>
          </a:lstStyle>
          <a:p>
            <a:pPr marL="10160" marR="0" lvl="0" indent="0" algn="l" defTabSz="737006" rtl="0" eaLnBrk="1" fontAlgn="auto" latinLnBrk="0" hangingPunct="1">
              <a:lnSpc>
                <a:spcPct val="100000"/>
              </a:lnSpc>
              <a:spcBef>
                <a:spcPts val="81"/>
              </a:spcBef>
              <a:spcAft>
                <a:spcPts val="0"/>
              </a:spcAft>
              <a:buClrTx/>
              <a:buSzTx/>
              <a:buFontTx/>
              <a:buNone/>
              <a:tabLst/>
              <a:defRPr/>
            </a:pPr>
            <a:r>
              <a:rPr lang="en-GB" sz="2400" b="1" kern="0" spc="-32" dirty="0">
                <a:solidFill>
                  <a:srgbClr val="D43900"/>
                </a:solidFill>
                <a:latin typeface="Arial"/>
                <a:cs typeface="Arial"/>
              </a:rPr>
              <a:t>Connection Reform – Details </a:t>
            </a:r>
            <a:endParaRPr kumimoji="0" lang="en-GB" sz="1200" b="1" i="0" u="none" strike="noStrike" kern="0" cap="none" spc="0" normalizeH="0" baseline="0" noProof="0" dirty="0">
              <a:ln>
                <a:noFill/>
              </a:ln>
              <a:solidFill>
                <a:srgbClr val="D43900"/>
              </a:solidFill>
              <a:effectLst/>
              <a:uLnTx/>
              <a:uFillTx/>
              <a:latin typeface="Arial"/>
              <a:ea typeface="+mj-ea"/>
              <a:cs typeface="Arial"/>
            </a:endParaRPr>
          </a:p>
        </p:txBody>
      </p:sp>
      <p:sp>
        <p:nvSpPr>
          <p:cNvPr id="6" name="TextBox 5">
            <a:extLst>
              <a:ext uri="{FF2B5EF4-FFF2-40B4-BE49-F238E27FC236}">
                <a16:creationId xmlns:a16="http://schemas.microsoft.com/office/drawing/2014/main" id="{B6393C45-E956-4814-A32A-BA72CCE819E5}"/>
              </a:ext>
            </a:extLst>
          </p:cNvPr>
          <p:cNvSpPr txBox="1"/>
          <p:nvPr/>
        </p:nvSpPr>
        <p:spPr>
          <a:xfrm>
            <a:off x="415506" y="1384851"/>
            <a:ext cx="5419236" cy="4370408"/>
          </a:xfrm>
          <a:prstGeom prst="rect">
            <a:avLst/>
          </a:prstGeom>
          <a:noFill/>
          <a:ln w="38100">
            <a:solidFill>
              <a:schemeClr val="accent2"/>
            </a:solidFill>
          </a:ln>
        </p:spPr>
        <p:txBody>
          <a:bodyPr wrap="square" lIns="73705" tIns="36852" rIns="73705" bIns="36852" anchor="t">
            <a:spAutoFit/>
          </a:bodyPr>
          <a:lstStyle/>
          <a:p>
            <a:pPr fontAlgn="base">
              <a:lnSpc>
                <a:spcPct val="107000"/>
              </a:lnSpc>
              <a:spcAft>
                <a:spcPts val="645"/>
              </a:spcAft>
            </a:pPr>
            <a:r>
              <a:rPr lang="en-GB" sz="2000" b="1" u="sng" dirty="0">
                <a:solidFill>
                  <a:srgbClr val="000000"/>
                </a:solidFill>
                <a:latin typeface="HelveticaNeueLT Pro 55 Roman" panose="020B0604020202020204"/>
                <a:cs typeface="Arial"/>
              </a:rPr>
              <a:t>Final Recommendations Include:</a:t>
            </a:r>
            <a:br>
              <a:rPr lang="en-GB" sz="2400" b="1" dirty="0">
                <a:latin typeface="HelveticaNeueLT Pro 55 Roman" panose="020B0604020202020204"/>
                <a:cs typeface="Arial" panose="020B0604020202020204" pitchFamily="34" charset="0"/>
              </a:rPr>
            </a:br>
            <a:endParaRPr lang="en-GB" sz="2400" b="1" dirty="0">
              <a:solidFill>
                <a:srgbClr val="D43900"/>
              </a:solidFill>
              <a:latin typeface="HelveticaNeueLT Pro 55 Roman" panose="020B0604020202020204"/>
              <a:cs typeface="Arial" panose="020B0604020202020204" pitchFamily="34" charset="0"/>
            </a:endParaRPr>
          </a:p>
          <a:p>
            <a:pPr marL="342900" indent="-342900" algn="just">
              <a:lnSpc>
                <a:spcPct val="107000"/>
              </a:lnSpc>
              <a:spcAft>
                <a:spcPts val="645"/>
              </a:spcAft>
              <a:buClr>
                <a:srgbClr val="D43900"/>
              </a:buClr>
              <a:buFont typeface="Symbol" panose="05050102010706020507" pitchFamily="18" charset="2"/>
              <a:buChar char=""/>
            </a:pPr>
            <a:r>
              <a:rPr lang="en-GB" sz="1600" dirty="0">
                <a:solidFill>
                  <a:srgbClr val="454546"/>
                </a:solidFill>
                <a:latin typeface="HelveticaNeueLT Pro 55 Roman" panose="020B0604020202020204"/>
                <a:cs typeface="Arial" panose="020B0604020202020204" pitchFamily="34" charset="0"/>
              </a:rPr>
              <a:t>Applicable to all </a:t>
            </a:r>
            <a:r>
              <a:rPr lang="en-GB" sz="1600" b="1" dirty="0">
                <a:solidFill>
                  <a:srgbClr val="454546"/>
                </a:solidFill>
                <a:latin typeface="HelveticaNeueLT Pro 55 Roman" panose="020B0604020202020204"/>
                <a:cs typeface="Arial" panose="020B0604020202020204" pitchFamily="34" charset="0"/>
              </a:rPr>
              <a:t>new generation</a:t>
            </a:r>
            <a:r>
              <a:rPr lang="en-GB" sz="1600" dirty="0">
                <a:solidFill>
                  <a:srgbClr val="454546"/>
                </a:solidFill>
                <a:latin typeface="HelveticaNeueLT Pro 55 Roman" panose="020B0604020202020204"/>
                <a:cs typeface="Arial" panose="020B0604020202020204" pitchFamily="34" charset="0"/>
              </a:rPr>
              <a:t>, </a:t>
            </a:r>
            <a:r>
              <a:rPr lang="en-GB" sz="1600" b="1" dirty="0">
                <a:solidFill>
                  <a:srgbClr val="454546"/>
                </a:solidFill>
                <a:latin typeface="HelveticaNeueLT Pro 55 Roman" panose="020B0604020202020204"/>
                <a:cs typeface="Arial" panose="020B0604020202020204" pitchFamily="34" charset="0"/>
              </a:rPr>
              <a:t>interconnection </a:t>
            </a:r>
            <a:r>
              <a:rPr lang="en-GB" sz="1600" dirty="0">
                <a:solidFill>
                  <a:srgbClr val="454546"/>
                </a:solidFill>
                <a:latin typeface="HelveticaNeueLT Pro 55 Roman" panose="020B0604020202020204"/>
                <a:cs typeface="Arial" panose="020B0604020202020204" pitchFamily="34" charset="0"/>
              </a:rPr>
              <a:t>and </a:t>
            </a:r>
            <a:r>
              <a:rPr lang="en-GB" sz="1600" b="1" dirty="0">
                <a:solidFill>
                  <a:srgbClr val="454546"/>
                </a:solidFill>
                <a:latin typeface="HelveticaNeueLT Pro 55 Roman" panose="020B0604020202020204"/>
                <a:cs typeface="Arial" panose="020B0604020202020204" pitchFamily="34" charset="0"/>
              </a:rPr>
              <a:t>demand</a:t>
            </a:r>
            <a:r>
              <a:rPr lang="en-GB" sz="1600" dirty="0">
                <a:solidFill>
                  <a:srgbClr val="454546"/>
                </a:solidFill>
                <a:latin typeface="HelveticaNeueLT Pro 55 Roman" panose="020B0604020202020204"/>
                <a:cs typeface="Arial" panose="020B0604020202020204" pitchFamily="34" charset="0"/>
              </a:rPr>
              <a:t> connection applications</a:t>
            </a:r>
          </a:p>
          <a:p>
            <a:pPr algn="just">
              <a:lnSpc>
                <a:spcPct val="107000"/>
              </a:lnSpc>
              <a:spcAft>
                <a:spcPts val="645"/>
              </a:spcAft>
              <a:buClr>
                <a:srgbClr val="D43900"/>
              </a:buClr>
            </a:pPr>
            <a:endParaRPr lang="en-GB" sz="1600" dirty="0">
              <a:solidFill>
                <a:srgbClr val="454546"/>
              </a:solidFill>
              <a:latin typeface="HelveticaNeueLT Pro 55 Roman" panose="020B0604020202020204"/>
              <a:cs typeface="Arial" panose="020B0604020202020204" pitchFamily="34" charset="0"/>
            </a:endParaRPr>
          </a:p>
          <a:p>
            <a:pPr marL="342900" indent="-342900" algn="just">
              <a:lnSpc>
                <a:spcPct val="107000"/>
              </a:lnSpc>
              <a:spcAft>
                <a:spcPts val="645"/>
              </a:spcAft>
              <a:buClr>
                <a:srgbClr val="D43900"/>
              </a:buClr>
              <a:buFont typeface="Symbol" panose="05050102010706020507" pitchFamily="18" charset="2"/>
              <a:buChar char=""/>
            </a:pPr>
            <a:r>
              <a:rPr lang="en-GB" sz="1600" dirty="0">
                <a:solidFill>
                  <a:srgbClr val="454546"/>
                </a:solidFill>
                <a:latin typeface="HelveticaNeueLT Pro 55 Roman" panose="020B0604020202020204"/>
                <a:cs typeface="Arial" panose="020B0604020202020204" pitchFamily="34" charset="0"/>
              </a:rPr>
              <a:t>Application </a:t>
            </a:r>
            <a:r>
              <a:rPr lang="en-GB" sz="1600" b="1" dirty="0">
                <a:solidFill>
                  <a:srgbClr val="454546"/>
                </a:solidFill>
                <a:latin typeface="HelveticaNeueLT Pro 55 Roman" panose="020B0604020202020204"/>
                <a:cs typeface="Arial" panose="020B0604020202020204" pitchFamily="34" charset="0"/>
              </a:rPr>
              <a:t>windows</a:t>
            </a:r>
            <a:r>
              <a:rPr lang="en-GB" sz="1600" dirty="0">
                <a:solidFill>
                  <a:srgbClr val="454546"/>
                </a:solidFill>
                <a:latin typeface="HelveticaNeueLT Pro 55 Roman" panose="020B0604020202020204"/>
                <a:cs typeface="Arial" panose="020B0604020202020204" pitchFamily="34" charset="0"/>
              </a:rPr>
              <a:t> and two formal </a:t>
            </a:r>
            <a:r>
              <a:rPr lang="en-GB" sz="1600" b="1" dirty="0">
                <a:solidFill>
                  <a:srgbClr val="454546"/>
                </a:solidFill>
                <a:latin typeface="HelveticaNeueLT Pro 55 Roman" panose="020B0604020202020204"/>
                <a:cs typeface="Arial" panose="020B0604020202020204" pitchFamily="34" charset="0"/>
              </a:rPr>
              <a:t>gates</a:t>
            </a:r>
          </a:p>
          <a:p>
            <a:pPr marL="800100" lvl="1" indent="-342900" algn="just">
              <a:lnSpc>
                <a:spcPct val="107000"/>
              </a:lnSpc>
              <a:spcAft>
                <a:spcPts val="645"/>
              </a:spcAft>
              <a:buClr>
                <a:srgbClr val="D43900"/>
              </a:buClr>
              <a:buFont typeface="Symbol" panose="05050102010706020507" pitchFamily="18" charset="2"/>
              <a:buChar char=""/>
            </a:pPr>
            <a:r>
              <a:rPr lang="en-GB" sz="1600" dirty="0">
                <a:solidFill>
                  <a:srgbClr val="454546"/>
                </a:solidFill>
                <a:latin typeface="HelveticaNeueLT Pro 55 Roman" panose="020B0604020202020204"/>
                <a:cs typeface="Arial" panose="020B0604020202020204" pitchFamily="34" charset="0"/>
              </a:rPr>
              <a:t>Gate 1: connection location and connection date</a:t>
            </a:r>
          </a:p>
          <a:p>
            <a:pPr marL="800100" lvl="1" indent="-342900" algn="just">
              <a:lnSpc>
                <a:spcPct val="107000"/>
              </a:lnSpc>
              <a:spcAft>
                <a:spcPts val="645"/>
              </a:spcAft>
              <a:buClr>
                <a:srgbClr val="D43900"/>
              </a:buClr>
              <a:buFont typeface="Symbol" panose="05050102010706020507" pitchFamily="18" charset="2"/>
              <a:buChar char=""/>
            </a:pPr>
            <a:r>
              <a:rPr lang="en-GB" sz="1600" dirty="0">
                <a:solidFill>
                  <a:srgbClr val="454546"/>
                </a:solidFill>
                <a:latin typeface="HelveticaNeueLT Pro 55 Roman" panose="020B0604020202020204"/>
                <a:cs typeface="Arial" panose="020B0604020202020204" pitchFamily="34" charset="0"/>
              </a:rPr>
              <a:t>Gate 2: accelerate ‘priority projects’ </a:t>
            </a:r>
          </a:p>
          <a:p>
            <a:pPr marL="342900" indent="-342900" algn="just">
              <a:lnSpc>
                <a:spcPct val="107000"/>
              </a:lnSpc>
              <a:spcAft>
                <a:spcPts val="645"/>
              </a:spcAft>
              <a:buClr>
                <a:srgbClr val="D43900"/>
              </a:buClr>
              <a:buFont typeface="Symbol" panose="05050102010706020507" pitchFamily="18" charset="2"/>
              <a:buChar char=""/>
            </a:pPr>
            <a:endParaRPr lang="en-GB" sz="1600" dirty="0">
              <a:solidFill>
                <a:srgbClr val="454546"/>
              </a:solidFill>
              <a:latin typeface="HelveticaNeueLT Pro 55 Roman" panose="020B0604020202020204"/>
              <a:cs typeface="Arial" panose="020B0604020202020204" pitchFamily="34" charset="0"/>
            </a:endParaRPr>
          </a:p>
          <a:p>
            <a:pPr marL="342900" indent="-342900" algn="just">
              <a:lnSpc>
                <a:spcPct val="107000"/>
              </a:lnSpc>
              <a:spcAft>
                <a:spcPts val="645"/>
              </a:spcAft>
              <a:buClr>
                <a:srgbClr val="D43900"/>
              </a:buClr>
              <a:buFont typeface="Symbol" panose="05050102010706020507" pitchFamily="18" charset="2"/>
              <a:buChar char=""/>
            </a:pPr>
            <a:r>
              <a:rPr lang="en-GB" sz="1600" b="1" dirty="0">
                <a:solidFill>
                  <a:srgbClr val="454546"/>
                </a:solidFill>
                <a:latin typeface="HelveticaNeueLT Pro 55 Roman" panose="020B0604020202020204"/>
                <a:cs typeface="Arial" panose="020B0604020202020204" pitchFamily="34" charset="0"/>
              </a:rPr>
              <a:t>Letter of Authority </a:t>
            </a:r>
            <a:r>
              <a:rPr lang="en-GB" sz="1600" dirty="0">
                <a:solidFill>
                  <a:srgbClr val="454546"/>
                </a:solidFill>
                <a:latin typeface="HelveticaNeueLT Pro 55 Roman" panose="020B0604020202020204"/>
                <a:cs typeface="Arial" panose="020B0604020202020204" pitchFamily="34" charset="0"/>
              </a:rPr>
              <a:t>entry Requirement</a:t>
            </a:r>
          </a:p>
          <a:p>
            <a:pPr marL="342900" indent="-342900" algn="just">
              <a:lnSpc>
                <a:spcPct val="107000"/>
              </a:lnSpc>
              <a:spcAft>
                <a:spcPts val="645"/>
              </a:spcAft>
              <a:buClr>
                <a:srgbClr val="D43900"/>
              </a:buClr>
              <a:buFont typeface="Symbol" panose="05050102010706020507" pitchFamily="18" charset="2"/>
              <a:buChar char=""/>
            </a:pPr>
            <a:endParaRPr lang="en-GB" sz="1600" dirty="0">
              <a:solidFill>
                <a:srgbClr val="454546"/>
              </a:solidFill>
              <a:latin typeface="HelveticaNeueLT Pro 55 Roman" panose="020B0604020202020204"/>
              <a:cs typeface="Arial" panose="020B0604020202020204" pitchFamily="34" charset="0"/>
            </a:endParaRPr>
          </a:p>
          <a:p>
            <a:pPr marL="342900" indent="-342900" algn="just">
              <a:lnSpc>
                <a:spcPct val="107000"/>
              </a:lnSpc>
              <a:spcAft>
                <a:spcPts val="645"/>
              </a:spcAft>
              <a:buClr>
                <a:srgbClr val="D43900"/>
              </a:buClr>
              <a:buFont typeface="Symbol" panose="05050102010706020507" pitchFamily="18" charset="2"/>
              <a:buChar char=""/>
            </a:pPr>
            <a:r>
              <a:rPr lang="en-GB" sz="1600" dirty="0">
                <a:solidFill>
                  <a:srgbClr val="454546"/>
                </a:solidFill>
                <a:latin typeface="HelveticaNeueLT Pro 55 Roman" panose="020B0604020202020204"/>
                <a:cs typeface="Arial" panose="020B0604020202020204" pitchFamily="34" charset="0"/>
              </a:rPr>
              <a:t>Reserve </a:t>
            </a:r>
            <a:r>
              <a:rPr lang="en-GB" sz="1600" b="1" dirty="0">
                <a:solidFill>
                  <a:srgbClr val="454546"/>
                </a:solidFill>
                <a:latin typeface="HelveticaNeueLT Pro 55 Roman" panose="020B0604020202020204"/>
                <a:cs typeface="Arial" panose="020B0604020202020204" pitchFamily="34" charset="0"/>
              </a:rPr>
              <a:t>capacity for DNOs </a:t>
            </a:r>
            <a:r>
              <a:rPr lang="en-GB" sz="1600" dirty="0">
                <a:solidFill>
                  <a:srgbClr val="454546"/>
                </a:solidFill>
                <a:latin typeface="HelveticaNeueLT Pro 55 Roman" panose="020B0604020202020204"/>
                <a:cs typeface="Arial" panose="020B0604020202020204" pitchFamily="34" charset="0"/>
              </a:rPr>
              <a:t>- Not to hold up Embedded Generation within the agreed ranges.</a:t>
            </a:r>
          </a:p>
        </p:txBody>
      </p:sp>
      <p:sp>
        <p:nvSpPr>
          <p:cNvPr id="7" name="TextBox 6">
            <a:extLst>
              <a:ext uri="{FF2B5EF4-FFF2-40B4-BE49-F238E27FC236}">
                <a16:creationId xmlns:a16="http://schemas.microsoft.com/office/drawing/2014/main" id="{BAB16F01-8B3D-4924-85C4-59A6B1E1B262}"/>
              </a:ext>
            </a:extLst>
          </p:cNvPr>
          <p:cNvSpPr txBox="1"/>
          <p:nvPr/>
        </p:nvSpPr>
        <p:spPr>
          <a:xfrm>
            <a:off x="6287604" y="1384851"/>
            <a:ext cx="5419236" cy="4370400"/>
          </a:xfrm>
          <a:prstGeom prst="rect">
            <a:avLst/>
          </a:prstGeom>
          <a:noFill/>
          <a:ln w="38100">
            <a:solidFill>
              <a:schemeClr val="accent2"/>
            </a:solidFill>
          </a:ln>
        </p:spPr>
        <p:txBody>
          <a:bodyPr wrap="square">
            <a:spAutoFit/>
          </a:bodyPr>
          <a:lstStyle/>
          <a:p>
            <a:pPr algn="just">
              <a:lnSpc>
                <a:spcPct val="107000"/>
              </a:lnSpc>
              <a:spcAft>
                <a:spcPts val="800"/>
              </a:spcAft>
            </a:pPr>
            <a:r>
              <a:rPr lang="en-GB" sz="2000" b="1" u="sng" dirty="0">
                <a:solidFill>
                  <a:srgbClr val="000000"/>
                </a:solidFill>
                <a:latin typeface="HelveticaNeueLT Pro 55 Roman" panose="020B0604020202020204"/>
                <a:cs typeface="Arial"/>
              </a:rPr>
              <a:t>Customer and Consumer Benefits  </a:t>
            </a:r>
          </a:p>
          <a:p>
            <a:pPr algn="just">
              <a:lnSpc>
                <a:spcPct val="107000"/>
              </a:lnSpc>
              <a:spcAft>
                <a:spcPts val="800"/>
              </a:spcAft>
            </a:pPr>
            <a:endPar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endParaRPr>
          </a:p>
          <a:p>
            <a:pPr marL="342900" lvl="0" indent="-342900" algn="just">
              <a:lnSpc>
                <a:spcPct val="107000"/>
              </a:lnSpc>
              <a:buClr>
                <a:srgbClr val="D43900"/>
              </a:buClr>
              <a:buFont typeface="Symbol" panose="05050102010706020507" pitchFamily="18" charset="2"/>
              <a:buChar char=""/>
            </a:pPr>
            <a:r>
              <a:rPr lang="en-GB" sz="1600" dirty="0">
                <a:solidFill>
                  <a:srgbClr val="454546"/>
                </a:solidFill>
                <a:latin typeface="HelveticaNeueLT Pro 55 Roman" panose="020B0604020202020204"/>
                <a:ea typeface="Calibri" panose="020F0502020204030204" pitchFamily="34" charset="0"/>
                <a:cs typeface="Arial" panose="020B0604020202020204" pitchFamily="34" charset="0"/>
              </a:rPr>
              <a:t>G</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reatest opportunity for </a:t>
            </a:r>
            <a:r>
              <a:rPr lang="en-GB" sz="1600" b="1" dirty="0">
                <a:solidFill>
                  <a:srgbClr val="454546"/>
                </a:solidFill>
                <a:effectLst/>
                <a:latin typeface="HelveticaNeueLT Pro 55 Roman" panose="020B0604020202020204"/>
                <a:ea typeface="Calibri" panose="020F0502020204030204" pitchFamily="34" charset="0"/>
                <a:cs typeface="Arial" panose="020B0604020202020204" pitchFamily="34" charset="0"/>
              </a:rPr>
              <a:t>earlier connection dates</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 on a </a:t>
            </a:r>
            <a:r>
              <a:rPr lang="en-GB" sz="1600" b="1" dirty="0">
                <a:solidFill>
                  <a:srgbClr val="454546"/>
                </a:solidFill>
                <a:effectLst/>
                <a:latin typeface="HelveticaNeueLT Pro 55 Roman" panose="020B0604020202020204"/>
                <a:ea typeface="Calibri" panose="020F0502020204030204" pitchFamily="34" charset="0"/>
                <a:cs typeface="Arial" panose="020B0604020202020204" pitchFamily="34" charset="0"/>
              </a:rPr>
              <a:t>first ready first connected </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basis; </a:t>
            </a:r>
          </a:p>
          <a:p>
            <a:pPr marL="342900" lvl="0" indent="-342900" algn="just">
              <a:lnSpc>
                <a:spcPct val="107000"/>
              </a:lnSpc>
              <a:buClr>
                <a:srgbClr val="D43900"/>
              </a:buClr>
              <a:buFont typeface="Symbol" panose="05050102010706020507" pitchFamily="18" charset="2"/>
              <a:buChar char=""/>
            </a:pPr>
            <a:endPar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endParaRPr>
          </a:p>
          <a:p>
            <a:pPr marL="342900" lvl="0" indent="-342900" algn="just">
              <a:lnSpc>
                <a:spcPct val="107000"/>
              </a:lnSpc>
              <a:buClr>
                <a:srgbClr val="D43900"/>
              </a:buClr>
              <a:buFont typeface="Symbol" panose="05050102010706020507" pitchFamily="18" charset="2"/>
              <a:buChar char=""/>
            </a:pPr>
            <a:r>
              <a:rPr lang="en-GB" sz="1600" dirty="0">
                <a:solidFill>
                  <a:srgbClr val="454546"/>
                </a:solidFill>
                <a:latin typeface="HelveticaNeueLT Pro 55 Roman" panose="020B0604020202020204"/>
                <a:ea typeface="Calibri" panose="020F0502020204030204" pitchFamily="34" charset="0"/>
                <a:cs typeface="Arial" panose="020B0604020202020204" pitchFamily="34" charset="0"/>
              </a:rPr>
              <a:t>M</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ore efficient and </a:t>
            </a:r>
            <a:r>
              <a:rPr lang="en-GB" sz="1600" b="1" dirty="0">
                <a:solidFill>
                  <a:srgbClr val="454546"/>
                </a:solidFill>
                <a:effectLst/>
                <a:latin typeface="HelveticaNeueLT Pro 55 Roman" panose="020B0604020202020204"/>
                <a:ea typeface="Calibri" panose="020F0502020204030204" pitchFamily="34" charset="0"/>
                <a:cs typeface="Arial" panose="020B0604020202020204" pitchFamily="34" charset="0"/>
              </a:rPr>
              <a:t>coordinated future planning</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 of the network</a:t>
            </a:r>
          </a:p>
          <a:p>
            <a:pPr marL="342900" lvl="0" indent="-342900" algn="just">
              <a:lnSpc>
                <a:spcPct val="107000"/>
              </a:lnSpc>
              <a:buClr>
                <a:srgbClr val="D43900"/>
              </a:buClr>
              <a:buFont typeface="Symbol" panose="05050102010706020507" pitchFamily="18" charset="2"/>
              <a:buChar char=""/>
            </a:pPr>
            <a:endPar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endParaRPr>
          </a:p>
          <a:p>
            <a:pPr marL="342900" lvl="0" indent="-342900" algn="just">
              <a:lnSpc>
                <a:spcPct val="107000"/>
              </a:lnSpc>
              <a:buClr>
                <a:srgbClr val="D43900"/>
              </a:buClr>
              <a:buFont typeface="Symbol" panose="05050102010706020507" pitchFamily="18" charset="2"/>
              <a:buChar char=""/>
            </a:pPr>
            <a:r>
              <a:rPr lang="en-GB" sz="1600" dirty="0">
                <a:solidFill>
                  <a:srgbClr val="454546"/>
                </a:solidFill>
                <a:latin typeface="HelveticaNeueLT Pro 55 Roman" panose="020B0604020202020204"/>
                <a:ea typeface="Calibri" panose="020F0502020204030204" pitchFamily="34" charset="0"/>
                <a:cs typeface="Arial" panose="020B0604020202020204" pitchFamily="34" charset="0"/>
              </a:rPr>
              <a:t>S</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upports ability to </a:t>
            </a:r>
            <a:r>
              <a:rPr lang="en-GB" sz="1600" b="1" dirty="0">
                <a:solidFill>
                  <a:srgbClr val="454546"/>
                </a:solidFill>
                <a:effectLst/>
                <a:latin typeface="HelveticaNeueLT Pro 55 Roman" panose="020B0604020202020204"/>
                <a:ea typeface="Calibri" panose="020F0502020204030204" pitchFamily="34" charset="0"/>
                <a:cs typeface="Arial" panose="020B0604020202020204" pitchFamily="34" charset="0"/>
              </a:rPr>
              <a:t>build network</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 more efficiently </a:t>
            </a:r>
            <a:r>
              <a:rPr lang="en-GB" sz="1600" b="1" dirty="0">
                <a:solidFill>
                  <a:srgbClr val="454546"/>
                </a:solidFill>
                <a:effectLst/>
                <a:latin typeface="HelveticaNeueLT Pro 55 Roman" panose="020B0604020202020204"/>
                <a:ea typeface="Calibri" panose="020F0502020204030204" pitchFamily="34" charset="0"/>
                <a:cs typeface="Arial" panose="020B0604020202020204" pitchFamily="34" charset="0"/>
              </a:rPr>
              <a:t>in anticipation</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 of need </a:t>
            </a:r>
          </a:p>
          <a:p>
            <a:pPr marL="342900" lvl="0" indent="-342900" algn="just">
              <a:lnSpc>
                <a:spcPct val="107000"/>
              </a:lnSpc>
              <a:buClr>
                <a:srgbClr val="D43900"/>
              </a:buClr>
              <a:buFont typeface="Symbol" panose="05050102010706020507" pitchFamily="18" charset="2"/>
              <a:buChar char=""/>
            </a:pPr>
            <a:endPar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endParaRPr>
          </a:p>
          <a:p>
            <a:pPr marL="342900" lvl="0" indent="-342900" algn="just">
              <a:lnSpc>
                <a:spcPct val="107000"/>
              </a:lnSpc>
              <a:buClr>
                <a:srgbClr val="D43900"/>
              </a:buClr>
              <a:buFont typeface="Symbol" panose="05050102010706020507" pitchFamily="18" charset="2"/>
              <a:buChar char=""/>
            </a:pPr>
            <a:r>
              <a:rPr lang="en-GB" sz="1600" dirty="0">
                <a:solidFill>
                  <a:srgbClr val="454546"/>
                </a:solidFill>
                <a:latin typeface="HelveticaNeueLT Pro 55 Roman" panose="020B0604020202020204"/>
                <a:ea typeface="Calibri" panose="020F0502020204030204" pitchFamily="34" charset="0"/>
                <a:cs typeface="Arial" panose="020B0604020202020204" pitchFamily="34" charset="0"/>
              </a:rPr>
              <a:t>Better </a:t>
            </a:r>
            <a:r>
              <a:rPr lang="en-GB" sz="1600" b="1" dirty="0">
                <a:solidFill>
                  <a:srgbClr val="454546"/>
                </a:solidFill>
                <a:effectLst/>
                <a:latin typeface="HelveticaNeueLT Pro 55 Roman" panose="020B0604020202020204"/>
                <a:ea typeface="Calibri" panose="020F0502020204030204" pitchFamily="34" charset="0"/>
                <a:cs typeface="Arial" panose="020B0604020202020204" pitchFamily="34" charset="0"/>
              </a:rPr>
              <a:t>facilitates competition</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 innovation and introduction of </a:t>
            </a:r>
            <a:r>
              <a:rPr lang="en-GB" sz="1600" b="1" dirty="0">
                <a:solidFill>
                  <a:srgbClr val="454546"/>
                </a:solidFill>
                <a:effectLst/>
                <a:latin typeface="HelveticaNeueLT Pro 55 Roman" panose="020B0604020202020204"/>
                <a:ea typeface="Calibri" panose="020F0502020204030204" pitchFamily="34" charset="0"/>
                <a:cs typeface="Arial" panose="020B0604020202020204" pitchFamily="34" charset="0"/>
              </a:rPr>
              <a:t>non-build solutions</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 and</a:t>
            </a:r>
          </a:p>
          <a:p>
            <a:pPr marL="342900" lvl="0" indent="-342900" algn="just">
              <a:lnSpc>
                <a:spcPct val="107000"/>
              </a:lnSpc>
              <a:buClr>
                <a:srgbClr val="D43900"/>
              </a:buClr>
              <a:buFont typeface="Symbol" panose="05050102010706020507" pitchFamily="18" charset="2"/>
              <a:buChar char=""/>
            </a:pPr>
            <a:endPar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endParaRPr>
          </a:p>
          <a:p>
            <a:pPr marL="342900" lvl="0" indent="-342900" algn="just">
              <a:lnSpc>
                <a:spcPct val="107000"/>
              </a:lnSpc>
              <a:spcAft>
                <a:spcPts val="800"/>
              </a:spcAft>
              <a:buClr>
                <a:srgbClr val="D43900"/>
              </a:buClr>
              <a:buFont typeface="Symbol" panose="05050102010706020507" pitchFamily="18" charset="2"/>
              <a:buChar char=""/>
            </a:pPr>
            <a:r>
              <a:rPr lang="en-GB" sz="1600" b="1" dirty="0">
                <a:solidFill>
                  <a:srgbClr val="454546"/>
                </a:solidFill>
                <a:latin typeface="HelveticaNeueLT Pro 55 Roman" panose="020B0604020202020204"/>
                <a:ea typeface="Calibri" panose="020F0502020204030204" pitchFamily="34" charset="0"/>
                <a:cs typeface="Arial" panose="020B0604020202020204" pitchFamily="34" charset="0"/>
              </a:rPr>
              <a:t>F</a:t>
            </a:r>
            <a:r>
              <a:rPr lang="en-GB" sz="1600" b="1" dirty="0">
                <a:solidFill>
                  <a:srgbClr val="454546"/>
                </a:solidFill>
                <a:effectLst/>
                <a:latin typeface="HelveticaNeueLT Pro 55 Roman" panose="020B0604020202020204"/>
                <a:ea typeface="Calibri" panose="020F0502020204030204" pitchFamily="34" charset="0"/>
                <a:cs typeface="Arial" panose="020B0604020202020204" pitchFamily="34" charset="0"/>
              </a:rPr>
              <a:t>uture-proofed</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 - aligned </a:t>
            </a:r>
            <a:r>
              <a:rPr lang="en-GB" sz="1600" dirty="0">
                <a:solidFill>
                  <a:srgbClr val="454546"/>
                </a:solidFill>
                <a:latin typeface="HelveticaNeueLT Pro 55 Roman" panose="020B0604020202020204"/>
                <a:ea typeface="Calibri" panose="020F0502020204030204" pitchFamily="34" charset="0"/>
                <a:cs typeface="Arial" panose="020B0604020202020204" pitchFamily="34" charset="0"/>
              </a:rPr>
              <a:t>with </a:t>
            </a:r>
            <a:r>
              <a:rPr lang="en-GB" sz="1600" dirty="0">
                <a:solidFill>
                  <a:srgbClr val="454546"/>
                </a:solidFill>
                <a:effectLst/>
                <a:latin typeface="HelveticaNeueLT Pro 55 Roman" panose="020B0604020202020204"/>
                <a:ea typeface="Calibri" panose="020F0502020204030204" pitchFamily="34" charset="0"/>
                <a:cs typeface="Arial" panose="020B0604020202020204" pitchFamily="34" charset="0"/>
              </a:rPr>
              <a:t>other programmes</a:t>
            </a:r>
          </a:p>
        </p:txBody>
      </p:sp>
    </p:spTree>
    <p:extLst>
      <p:ext uri="{BB962C8B-B14F-4D97-AF65-F5344CB8AC3E}">
        <p14:creationId xmlns:p14="http://schemas.microsoft.com/office/powerpoint/2010/main" val="3899442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70">
            <a:extLst>
              <a:ext uri="{FF2B5EF4-FFF2-40B4-BE49-F238E27FC236}">
                <a16:creationId xmlns:a16="http://schemas.microsoft.com/office/drawing/2014/main" id="{5290C5EC-CDF0-0F42-81B3-D2B0371A03BA}"/>
              </a:ext>
            </a:extLst>
          </p:cNvPr>
          <p:cNvSpPr txBox="1">
            <a:spLocks/>
          </p:cNvSpPr>
          <p:nvPr/>
        </p:nvSpPr>
        <p:spPr>
          <a:xfrm>
            <a:off x="640643" y="274148"/>
            <a:ext cx="3607620" cy="625890"/>
          </a:xfrm>
          <a:prstGeom prst="rect">
            <a:avLst/>
          </a:prstGeom>
        </p:spPr>
        <p:txBody>
          <a:bodyPr vert="horz" wrap="square" lIns="0" tIns="10237" rIns="0" bIns="0" rtlCol="0" anchor="t">
            <a:spAutoFit/>
          </a:bodyPr>
          <a:lstStyle>
            <a:lvl1pPr eaLnBrk="1" hangingPunct="1">
              <a:defRPr>
                <a:latin typeface="+mj-lt"/>
                <a:ea typeface="+mj-ea"/>
                <a:cs typeface="+mj-cs"/>
              </a:defRPr>
            </a:lvl1pPr>
          </a:lstStyle>
          <a:p>
            <a:pPr marL="10160" defTabSz="737006">
              <a:spcBef>
                <a:spcPts val="81"/>
              </a:spcBef>
              <a:defRPr/>
            </a:pPr>
            <a:r>
              <a:rPr lang="en-GB" sz="2000" b="1" kern="0" spc="-32" dirty="0">
                <a:solidFill>
                  <a:srgbClr val="D43900"/>
                </a:solidFill>
                <a:latin typeface="Arial"/>
                <a:cs typeface="Arial"/>
              </a:rPr>
              <a:t>Reformed connections process overview</a:t>
            </a:r>
          </a:p>
        </p:txBody>
      </p:sp>
      <p:sp>
        <p:nvSpPr>
          <p:cNvPr id="4" name="bg object 16">
            <a:extLst>
              <a:ext uri="{FF2B5EF4-FFF2-40B4-BE49-F238E27FC236}">
                <a16:creationId xmlns:a16="http://schemas.microsoft.com/office/drawing/2014/main" id="{EA818279-73C8-37AC-801C-FDCE18293432}"/>
              </a:ext>
            </a:extLst>
          </p:cNvPr>
          <p:cNvSpPr/>
          <p:nvPr/>
        </p:nvSpPr>
        <p:spPr>
          <a:xfrm>
            <a:off x="7387787" y="0"/>
            <a:ext cx="4804213" cy="2386479"/>
          </a:xfrm>
          <a:custGeom>
            <a:avLst/>
            <a:gdLst/>
            <a:ahLst/>
            <a:cxnLst/>
            <a:rect l="l" t="t" r="r" b="b"/>
            <a:pathLst>
              <a:path w="6051550" h="3006090">
                <a:moveTo>
                  <a:pt x="6051334" y="2878798"/>
                </a:moveTo>
                <a:lnTo>
                  <a:pt x="6011418" y="2891498"/>
                </a:lnTo>
                <a:lnTo>
                  <a:pt x="5962053" y="2904198"/>
                </a:lnTo>
                <a:lnTo>
                  <a:pt x="5912510" y="2904198"/>
                </a:lnTo>
                <a:lnTo>
                  <a:pt x="5862777" y="2916898"/>
                </a:lnTo>
                <a:lnTo>
                  <a:pt x="5762917" y="2916898"/>
                </a:lnTo>
                <a:lnTo>
                  <a:pt x="5712841" y="2929598"/>
                </a:lnTo>
                <a:lnTo>
                  <a:pt x="5411838" y="2929598"/>
                </a:lnTo>
                <a:lnTo>
                  <a:pt x="5361775" y="2916898"/>
                </a:lnTo>
                <a:lnTo>
                  <a:pt x="5311826" y="2916898"/>
                </a:lnTo>
                <a:lnTo>
                  <a:pt x="5261902" y="2904198"/>
                </a:lnTo>
                <a:lnTo>
                  <a:pt x="5211915" y="2904198"/>
                </a:lnTo>
                <a:lnTo>
                  <a:pt x="5161775" y="2891498"/>
                </a:lnTo>
                <a:lnTo>
                  <a:pt x="5112397" y="2891498"/>
                </a:lnTo>
                <a:lnTo>
                  <a:pt x="4964582" y="2853398"/>
                </a:lnTo>
                <a:lnTo>
                  <a:pt x="4915535" y="2853398"/>
                </a:lnTo>
                <a:lnTo>
                  <a:pt x="4670056" y="2789898"/>
                </a:lnTo>
                <a:lnTo>
                  <a:pt x="4621873" y="2764498"/>
                </a:lnTo>
                <a:lnTo>
                  <a:pt x="4478807" y="2726398"/>
                </a:lnTo>
                <a:lnTo>
                  <a:pt x="4430725" y="2700998"/>
                </a:lnTo>
                <a:lnTo>
                  <a:pt x="4335551" y="2675598"/>
                </a:lnTo>
                <a:lnTo>
                  <a:pt x="4288218" y="2650198"/>
                </a:lnTo>
                <a:lnTo>
                  <a:pt x="4241050" y="2637498"/>
                </a:lnTo>
                <a:lnTo>
                  <a:pt x="4194060" y="2612098"/>
                </a:lnTo>
                <a:lnTo>
                  <a:pt x="4147223" y="2599398"/>
                </a:lnTo>
                <a:lnTo>
                  <a:pt x="4100550" y="2573998"/>
                </a:lnTo>
                <a:lnTo>
                  <a:pt x="4054030" y="2561298"/>
                </a:lnTo>
                <a:lnTo>
                  <a:pt x="3961460" y="2510498"/>
                </a:lnTo>
                <a:lnTo>
                  <a:pt x="3915410" y="2497798"/>
                </a:lnTo>
                <a:lnTo>
                  <a:pt x="3778135" y="2421598"/>
                </a:lnTo>
                <a:lnTo>
                  <a:pt x="3732657" y="2408898"/>
                </a:lnTo>
                <a:lnTo>
                  <a:pt x="3552152" y="2307298"/>
                </a:lnTo>
                <a:lnTo>
                  <a:pt x="3507359" y="2294598"/>
                </a:lnTo>
                <a:lnTo>
                  <a:pt x="2979191" y="1989797"/>
                </a:lnTo>
                <a:lnTo>
                  <a:pt x="2935884" y="1951697"/>
                </a:lnTo>
                <a:lnTo>
                  <a:pt x="2678061" y="1799297"/>
                </a:lnTo>
                <a:lnTo>
                  <a:pt x="2635402" y="1761197"/>
                </a:lnTo>
                <a:lnTo>
                  <a:pt x="2466175" y="1659597"/>
                </a:lnTo>
                <a:lnTo>
                  <a:pt x="2424112" y="1621497"/>
                </a:lnTo>
                <a:lnTo>
                  <a:pt x="2298471" y="1545297"/>
                </a:lnTo>
                <a:lnTo>
                  <a:pt x="2256752" y="1507197"/>
                </a:lnTo>
                <a:lnTo>
                  <a:pt x="2173541" y="1456397"/>
                </a:lnTo>
                <a:lnTo>
                  <a:pt x="2132050" y="1418297"/>
                </a:lnTo>
                <a:lnTo>
                  <a:pt x="2049246" y="1367497"/>
                </a:lnTo>
                <a:lnTo>
                  <a:pt x="2007933" y="1329397"/>
                </a:lnTo>
                <a:lnTo>
                  <a:pt x="1925472" y="1278597"/>
                </a:lnTo>
                <a:lnTo>
                  <a:pt x="1884324" y="1240497"/>
                </a:lnTo>
                <a:lnTo>
                  <a:pt x="1843201" y="1215097"/>
                </a:lnTo>
                <a:lnTo>
                  <a:pt x="1802130" y="1176997"/>
                </a:lnTo>
                <a:lnTo>
                  <a:pt x="1720100" y="1126197"/>
                </a:lnTo>
                <a:lnTo>
                  <a:pt x="1679117" y="1088097"/>
                </a:lnTo>
                <a:lnTo>
                  <a:pt x="1597253" y="1037297"/>
                </a:lnTo>
                <a:lnTo>
                  <a:pt x="1556334" y="999197"/>
                </a:lnTo>
                <a:lnTo>
                  <a:pt x="1474571" y="935697"/>
                </a:lnTo>
                <a:lnTo>
                  <a:pt x="1270203" y="783297"/>
                </a:lnTo>
                <a:lnTo>
                  <a:pt x="1188402" y="732497"/>
                </a:lnTo>
                <a:lnTo>
                  <a:pt x="1147483" y="694397"/>
                </a:lnTo>
                <a:lnTo>
                  <a:pt x="1106538" y="668997"/>
                </a:lnTo>
                <a:lnTo>
                  <a:pt x="1065580" y="630897"/>
                </a:lnTo>
                <a:lnTo>
                  <a:pt x="983551" y="580097"/>
                </a:lnTo>
                <a:lnTo>
                  <a:pt x="942251" y="541997"/>
                </a:lnTo>
                <a:lnTo>
                  <a:pt x="900925" y="516597"/>
                </a:lnTo>
                <a:lnTo>
                  <a:pt x="859574" y="478497"/>
                </a:lnTo>
                <a:lnTo>
                  <a:pt x="776820" y="427697"/>
                </a:lnTo>
                <a:lnTo>
                  <a:pt x="735406" y="389597"/>
                </a:lnTo>
                <a:lnTo>
                  <a:pt x="652487" y="338797"/>
                </a:lnTo>
                <a:lnTo>
                  <a:pt x="610997" y="300697"/>
                </a:lnTo>
                <a:lnTo>
                  <a:pt x="527913" y="249897"/>
                </a:lnTo>
                <a:lnTo>
                  <a:pt x="486321" y="211797"/>
                </a:lnTo>
                <a:lnTo>
                  <a:pt x="403059" y="160997"/>
                </a:lnTo>
                <a:lnTo>
                  <a:pt x="361365" y="122897"/>
                </a:lnTo>
                <a:lnTo>
                  <a:pt x="277901" y="72097"/>
                </a:lnTo>
                <a:lnTo>
                  <a:pt x="236105" y="33997"/>
                </a:lnTo>
                <a:lnTo>
                  <a:pt x="190030" y="8597"/>
                </a:lnTo>
                <a:lnTo>
                  <a:pt x="0" y="8597"/>
                </a:lnTo>
                <a:lnTo>
                  <a:pt x="48780" y="33997"/>
                </a:lnTo>
                <a:lnTo>
                  <a:pt x="90690" y="72097"/>
                </a:lnTo>
                <a:lnTo>
                  <a:pt x="174409" y="122897"/>
                </a:lnTo>
                <a:lnTo>
                  <a:pt x="216204" y="160997"/>
                </a:lnTo>
                <a:lnTo>
                  <a:pt x="299707" y="211797"/>
                </a:lnTo>
                <a:lnTo>
                  <a:pt x="341414" y="249897"/>
                </a:lnTo>
                <a:lnTo>
                  <a:pt x="466318" y="326097"/>
                </a:lnTo>
                <a:lnTo>
                  <a:pt x="507885" y="364197"/>
                </a:lnTo>
                <a:lnTo>
                  <a:pt x="590943" y="414997"/>
                </a:lnTo>
                <a:lnTo>
                  <a:pt x="632421" y="453097"/>
                </a:lnTo>
                <a:lnTo>
                  <a:pt x="715314" y="503897"/>
                </a:lnTo>
                <a:lnTo>
                  <a:pt x="756716" y="541997"/>
                </a:lnTo>
                <a:lnTo>
                  <a:pt x="839444" y="592797"/>
                </a:lnTo>
                <a:lnTo>
                  <a:pt x="880770" y="630897"/>
                </a:lnTo>
                <a:lnTo>
                  <a:pt x="922083" y="656297"/>
                </a:lnTo>
                <a:lnTo>
                  <a:pt x="963218" y="694397"/>
                </a:lnTo>
                <a:lnTo>
                  <a:pt x="1045387" y="745197"/>
                </a:lnTo>
                <a:lnTo>
                  <a:pt x="1086434" y="783297"/>
                </a:lnTo>
                <a:lnTo>
                  <a:pt x="1127467" y="808697"/>
                </a:lnTo>
                <a:lnTo>
                  <a:pt x="1209484" y="872197"/>
                </a:lnTo>
                <a:lnTo>
                  <a:pt x="1414475" y="1024597"/>
                </a:lnTo>
                <a:lnTo>
                  <a:pt x="1496529" y="1088097"/>
                </a:lnTo>
                <a:lnTo>
                  <a:pt x="1578673" y="1138897"/>
                </a:lnTo>
                <a:lnTo>
                  <a:pt x="1619796" y="1176997"/>
                </a:lnTo>
                <a:lnTo>
                  <a:pt x="1702130" y="1227797"/>
                </a:lnTo>
                <a:lnTo>
                  <a:pt x="1743354" y="1265897"/>
                </a:lnTo>
                <a:lnTo>
                  <a:pt x="1784629" y="1291297"/>
                </a:lnTo>
                <a:lnTo>
                  <a:pt x="1825955" y="1329397"/>
                </a:lnTo>
                <a:lnTo>
                  <a:pt x="1908771" y="1380197"/>
                </a:lnTo>
                <a:lnTo>
                  <a:pt x="1950275" y="1418297"/>
                </a:lnTo>
                <a:lnTo>
                  <a:pt x="2033485" y="1469097"/>
                </a:lnTo>
                <a:lnTo>
                  <a:pt x="2075192" y="1507197"/>
                </a:lnTo>
                <a:lnTo>
                  <a:pt x="2158873" y="1557997"/>
                </a:lnTo>
                <a:lnTo>
                  <a:pt x="2200833" y="1596097"/>
                </a:lnTo>
                <a:lnTo>
                  <a:pt x="2327287" y="1672297"/>
                </a:lnTo>
                <a:lnTo>
                  <a:pt x="2369655" y="1710397"/>
                </a:lnTo>
                <a:lnTo>
                  <a:pt x="2497391" y="1786597"/>
                </a:lnTo>
                <a:lnTo>
                  <a:pt x="2540203" y="1824697"/>
                </a:lnTo>
                <a:lnTo>
                  <a:pt x="2755709" y="1951697"/>
                </a:lnTo>
                <a:lnTo>
                  <a:pt x="2799118" y="1989797"/>
                </a:lnTo>
                <a:lnTo>
                  <a:pt x="3017863" y="2116798"/>
                </a:lnTo>
                <a:lnTo>
                  <a:pt x="3555441" y="2421598"/>
                </a:lnTo>
                <a:lnTo>
                  <a:pt x="3601110" y="2434298"/>
                </a:lnTo>
                <a:lnTo>
                  <a:pt x="3785222" y="2535898"/>
                </a:lnTo>
                <a:lnTo>
                  <a:pt x="3831628" y="2548598"/>
                </a:lnTo>
                <a:lnTo>
                  <a:pt x="3924884" y="2599398"/>
                </a:lnTo>
                <a:lnTo>
                  <a:pt x="3971747" y="2612098"/>
                </a:lnTo>
                <a:lnTo>
                  <a:pt x="4065930" y="2662898"/>
                </a:lnTo>
                <a:lnTo>
                  <a:pt x="4113263" y="2675598"/>
                </a:lnTo>
                <a:lnTo>
                  <a:pt x="4160761" y="2700998"/>
                </a:lnTo>
                <a:lnTo>
                  <a:pt x="4208424" y="2713698"/>
                </a:lnTo>
                <a:lnTo>
                  <a:pt x="4256252" y="2739098"/>
                </a:lnTo>
                <a:lnTo>
                  <a:pt x="4352404" y="2764498"/>
                </a:lnTo>
                <a:lnTo>
                  <a:pt x="4400740" y="2789898"/>
                </a:lnTo>
                <a:lnTo>
                  <a:pt x="4498022" y="2815298"/>
                </a:lnTo>
                <a:lnTo>
                  <a:pt x="4547133" y="2840698"/>
                </a:lnTo>
                <a:lnTo>
                  <a:pt x="4996421" y="2954998"/>
                </a:lnTo>
                <a:lnTo>
                  <a:pt x="5047462" y="2954998"/>
                </a:lnTo>
                <a:lnTo>
                  <a:pt x="5149913" y="2980398"/>
                </a:lnTo>
                <a:lnTo>
                  <a:pt x="5200548" y="2980398"/>
                </a:lnTo>
                <a:lnTo>
                  <a:pt x="5251678" y="2993098"/>
                </a:lnTo>
                <a:lnTo>
                  <a:pt x="5303126" y="2993098"/>
                </a:lnTo>
                <a:lnTo>
                  <a:pt x="5354764" y="3005798"/>
                </a:lnTo>
                <a:lnTo>
                  <a:pt x="5801030" y="3005798"/>
                </a:lnTo>
                <a:lnTo>
                  <a:pt x="5850217" y="2993098"/>
                </a:lnTo>
                <a:lnTo>
                  <a:pt x="5899302" y="2993098"/>
                </a:lnTo>
                <a:lnTo>
                  <a:pt x="5948248" y="2980398"/>
                </a:lnTo>
                <a:lnTo>
                  <a:pt x="5997041" y="2980398"/>
                </a:lnTo>
                <a:lnTo>
                  <a:pt x="6045644" y="2967698"/>
                </a:lnTo>
                <a:lnTo>
                  <a:pt x="6051334" y="2967698"/>
                </a:lnTo>
                <a:lnTo>
                  <a:pt x="6051334" y="2929598"/>
                </a:lnTo>
                <a:lnTo>
                  <a:pt x="6051334" y="2878798"/>
                </a:lnTo>
                <a:close/>
              </a:path>
              <a:path w="6051550" h="3006090">
                <a:moveTo>
                  <a:pt x="6051334" y="2540939"/>
                </a:moveTo>
                <a:lnTo>
                  <a:pt x="6006693" y="2550579"/>
                </a:lnTo>
                <a:lnTo>
                  <a:pt x="5957290" y="2559862"/>
                </a:lnTo>
                <a:lnTo>
                  <a:pt x="5907633" y="2567825"/>
                </a:lnTo>
                <a:lnTo>
                  <a:pt x="5857760" y="2574480"/>
                </a:lnTo>
                <a:lnTo>
                  <a:pt x="5807710" y="2579840"/>
                </a:lnTo>
                <a:lnTo>
                  <a:pt x="5757507" y="2583942"/>
                </a:lnTo>
                <a:lnTo>
                  <a:pt x="5707177" y="2586786"/>
                </a:lnTo>
                <a:lnTo>
                  <a:pt x="5656758" y="2588387"/>
                </a:lnTo>
                <a:lnTo>
                  <a:pt x="5606275" y="2588768"/>
                </a:lnTo>
                <a:lnTo>
                  <a:pt x="5555754" y="2587955"/>
                </a:lnTo>
                <a:lnTo>
                  <a:pt x="5505247" y="2585961"/>
                </a:lnTo>
                <a:lnTo>
                  <a:pt x="5454751" y="2582799"/>
                </a:lnTo>
                <a:lnTo>
                  <a:pt x="5404332" y="2578493"/>
                </a:lnTo>
                <a:lnTo>
                  <a:pt x="5353990" y="2573045"/>
                </a:lnTo>
                <a:lnTo>
                  <a:pt x="5303774" y="2566492"/>
                </a:lnTo>
                <a:lnTo>
                  <a:pt x="5253710" y="2558846"/>
                </a:lnTo>
                <a:lnTo>
                  <a:pt x="5203825" y="2550109"/>
                </a:lnTo>
                <a:lnTo>
                  <a:pt x="5080139" y="2526715"/>
                </a:lnTo>
                <a:lnTo>
                  <a:pt x="4957026" y="2498369"/>
                </a:lnTo>
                <a:lnTo>
                  <a:pt x="4857813" y="2471216"/>
                </a:lnTo>
                <a:lnTo>
                  <a:pt x="4808677" y="2457056"/>
                </a:lnTo>
                <a:lnTo>
                  <a:pt x="4759985" y="2442400"/>
                </a:lnTo>
                <a:lnTo>
                  <a:pt x="4711852" y="2427186"/>
                </a:lnTo>
                <a:lnTo>
                  <a:pt x="4568291" y="2376436"/>
                </a:lnTo>
                <a:lnTo>
                  <a:pt x="4520184" y="2358821"/>
                </a:lnTo>
                <a:lnTo>
                  <a:pt x="4472457" y="2340572"/>
                </a:lnTo>
                <a:lnTo>
                  <a:pt x="4424845" y="2321229"/>
                </a:lnTo>
                <a:lnTo>
                  <a:pt x="4377601" y="2301379"/>
                </a:lnTo>
                <a:lnTo>
                  <a:pt x="4330687" y="2281059"/>
                </a:lnTo>
                <a:lnTo>
                  <a:pt x="4284078" y="2260333"/>
                </a:lnTo>
                <a:lnTo>
                  <a:pt x="4237723" y="2239251"/>
                </a:lnTo>
                <a:lnTo>
                  <a:pt x="4191139" y="2218715"/>
                </a:lnTo>
                <a:lnTo>
                  <a:pt x="4144734" y="2197697"/>
                </a:lnTo>
                <a:lnTo>
                  <a:pt x="4098506" y="2176234"/>
                </a:lnTo>
                <a:lnTo>
                  <a:pt x="4052455" y="2154339"/>
                </a:lnTo>
                <a:lnTo>
                  <a:pt x="4006570" y="2132025"/>
                </a:lnTo>
                <a:lnTo>
                  <a:pt x="3960863" y="2109317"/>
                </a:lnTo>
                <a:lnTo>
                  <a:pt x="3869918" y="2062772"/>
                </a:lnTo>
                <a:lnTo>
                  <a:pt x="3779609" y="2014829"/>
                </a:lnTo>
                <a:lnTo>
                  <a:pt x="3689896" y="1965629"/>
                </a:lnTo>
                <a:lnTo>
                  <a:pt x="3600754" y="1915299"/>
                </a:lnTo>
                <a:lnTo>
                  <a:pt x="3512172" y="1863991"/>
                </a:lnTo>
                <a:lnTo>
                  <a:pt x="3380244" y="1785454"/>
                </a:lnTo>
                <a:lnTo>
                  <a:pt x="3249333" y="1705051"/>
                </a:lnTo>
                <a:lnTo>
                  <a:pt x="3119412" y="1622958"/>
                </a:lnTo>
                <a:lnTo>
                  <a:pt x="2990519" y="1539303"/>
                </a:lnTo>
                <a:lnTo>
                  <a:pt x="2862643" y="1454111"/>
                </a:lnTo>
                <a:lnTo>
                  <a:pt x="2735757" y="1367383"/>
                </a:lnTo>
                <a:lnTo>
                  <a:pt x="2609888" y="1279118"/>
                </a:lnTo>
                <a:lnTo>
                  <a:pt x="2402014" y="1129042"/>
                </a:lnTo>
                <a:lnTo>
                  <a:pt x="2195931" y="976261"/>
                </a:lnTo>
                <a:lnTo>
                  <a:pt x="1135519" y="162458"/>
                </a:lnTo>
                <a:lnTo>
                  <a:pt x="929525" y="8216"/>
                </a:lnTo>
                <a:lnTo>
                  <a:pt x="918387" y="0"/>
                </a:lnTo>
                <a:lnTo>
                  <a:pt x="742543" y="0"/>
                </a:lnTo>
                <a:lnTo>
                  <a:pt x="905979" y="119748"/>
                </a:lnTo>
                <a:lnTo>
                  <a:pt x="1106855" y="269481"/>
                </a:lnTo>
                <a:lnTo>
                  <a:pt x="2104504" y="1029500"/>
                </a:lnTo>
                <a:lnTo>
                  <a:pt x="2306650" y="1178750"/>
                </a:lnTo>
                <a:lnTo>
                  <a:pt x="2512809" y="1327137"/>
                </a:lnTo>
                <a:lnTo>
                  <a:pt x="2639517" y="1415973"/>
                </a:lnTo>
                <a:lnTo>
                  <a:pt x="2767317" y="1503324"/>
                </a:lnTo>
                <a:lnTo>
                  <a:pt x="2896171" y="1589151"/>
                </a:lnTo>
                <a:lnTo>
                  <a:pt x="3026054" y="1673428"/>
                </a:lnTo>
                <a:lnTo>
                  <a:pt x="3156940" y="1756130"/>
                </a:lnTo>
                <a:lnTo>
                  <a:pt x="3288792" y="1837220"/>
                </a:lnTo>
                <a:lnTo>
                  <a:pt x="3421913" y="1916493"/>
                </a:lnTo>
                <a:lnTo>
                  <a:pt x="3556127" y="1993963"/>
                </a:lnTo>
                <a:lnTo>
                  <a:pt x="3646309" y="2044420"/>
                </a:lnTo>
                <a:lnTo>
                  <a:pt x="3737152" y="2093760"/>
                </a:lnTo>
                <a:lnTo>
                  <a:pt x="3828681" y="2141880"/>
                </a:lnTo>
                <a:lnTo>
                  <a:pt x="3920985" y="2188654"/>
                </a:lnTo>
                <a:lnTo>
                  <a:pt x="3967442" y="2211489"/>
                </a:lnTo>
                <a:lnTo>
                  <a:pt x="4014114" y="2233955"/>
                </a:lnTo>
                <a:lnTo>
                  <a:pt x="4061002" y="2256015"/>
                </a:lnTo>
                <a:lnTo>
                  <a:pt x="4108132" y="2277668"/>
                </a:lnTo>
                <a:lnTo>
                  <a:pt x="4297896" y="2361768"/>
                </a:lnTo>
                <a:lnTo>
                  <a:pt x="4345432" y="2382101"/>
                </a:lnTo>
                <a:lnTo>
                  <a:pt x="4393069" y="2401887"/>
                </a:lnTo>
                <a:lnTo>
                  <a:pt x="4440834" y="2421051"/>
                </a:lnTo>
                <a:lnTo>
                  <a:pt x="4489183" y="2439327"/>
                </a:lnTo>
                <a:lnTo>
                  <a:pt x="4537697" y="2456891"/>
                </a:lnTo>
                <a:lnTo>
                  <a:pt x="4685208" y="2508377"/>
                </a:lnTo>
                <a:lnTo>
                  <a:pt x="4735182" y="2523947"/>
                </a:lnTo>
                <a:lnTo>
                  <a:pt x="4785030" y="2538730"/>
                </a:lnTo>
                <a:lnTo>
                  <a:pt x="4834763" y="2552852"/>
                </a:lnTo>
                <a:lnTo>
                  <a:pt x="4934001" y="2579573"/>
                </a:lnTo>
                <a:lnTo>
                  <a:pt x="5061470" y="2608491"/>
                </a:lnTo>
                <a:lnTo>
                  <a:pt x="5190490" y="2632405"/>
                </a:lnTo>
                <a:lnTo>
                  <a:pt x="5239296" y="2640761"/>
                </a:lnTo>
                <a:lnTo>
                  <a:pt x="5288343" y="2648115"/>
                </a:lnTo>
                <a:lnTo>
                  <a:pt x="5337619" y="2654452"/>
                </a:lnTo>
                <a:lnTo>
                  <a:pt x="5387060" y="2659761"/>
                </a:lnTo>
                <a:lnTo>
                  <a:pt x="5436667" y="2664028"/>
                </a:lnTo>
                <a:lnTo>
                  <a:pt x="5486387" y="2667228"/>
                </a:lnTo>
                <a:lnTo>
                  <a:pt x="5536196" y="2669349"/>
                </a:lnTo>
                <a:lnTo>
                  <a:pt x="5586069" y="2670365"/>
                </a:lnTo>
                <a:lnTo>
                  <a:pt x="5635968" y="2670264"/>
                </a:lnTo>
                <a:lnTo>
                  <a:pt x="5685853" y="2669032"/>
                </a:lnTo>
                <a:lnTo>
                  <a:pt x="5735726" y="2666631"/>
                </a:lnTo>
                <a:lnTo>
                  <a:pt x="5785523" y="2663063"/>
                </a:lnTo>
                <a:lnTo>
                  <a:pt x="5835231" y="2658300"/>
                </a:lnTo>
                <a:lnTo>
                  <a:pt x="5884811" y="2652331"/>
                </a:lnTo>
                <a:lnTo>
                  <a:pt x="5934240" y="2645130"/>
                </a:lnTo>
                <a:lnTo>
                  <a:pt x="5983478" y="2636697"/>
                </a:lnTo>
                <a:lnTo>
                  <a:pt x="6032500" y="2626982"/>
                </a:lnTo>
                <a:lnTo>
                  <a:pt x="6051334" y="2622740"/>
                </a:lnTo>
                <a:lnTo>
                  <a:pt x="6051334" y="2588768"/>
                </a:lnTo>
                <a:lnTo>
                  <a:pt x="6051334" y="2540939"/>
                </a:lnTo>
                <a:close/>
              </a:path>
              <a:path w="6051550" h="3006090">
                <a:moveTo>
                  <a:pt x="6051334" y="2203462"/>
                </a:moveTo>
                <a:lnTo>
                  <a:pt x="5991174" y="2218283"/>
                </a:lnTo>
                <a:lnTo>
                  <a:pt x="5941682" y="2228164"/>
                </a:lnTo>
                <a:lnTo>
                  <a:pt x="5891847" y="2236419"/>
                </a:lnTo>
                <a:lnTo>
                  <a:pt x="5841708" y="2243086"/>
                </a:lnTo>
                <a:lnTo>
                  <a:pt x="5791327" y="2248192"/>
                </a:lnTo>
                <a:lnTo>
                  <a:pt x="5740755" y="2251773"/>
                </a:lnTo>
                <a:lnTo>
                  <a:pt x="5690082" y="2253843"/>
                </a:lnTo>
                <a:lnTo>
                  <a:pt x="5639333" y="2254453"/>
                </a:lnTo>
                <a:lnTo>
                  <a:pt x="5588571" y="2253615"/>
                </a:lnTo>
                <a:lnTo>
                  <a:pt x="5537873" y="2251367"/>
                </a:lnTo>
                <a:lnTo>
                  <a:pt x="5487289" y="2247735"/>
                </a:lnTo>
                <a:lnTo>
                  <a:pt x="5424132" y="2241270"/>
                </a:lnTo>
                <a:lnTo>
                  <a:pt x="5361229" y="2232710"/>
                </a:lnTo>
                <a:lnTo>
                  <a:pt x="5297716" y="2221852"/>
                </a:lnTo>
                <a:lnTo>
                  <a:pt x="5173484" y="2196795"/>
                </a:lnTo>
                <a:lnTo>
                  <a:pt x="5049850" y="2166899"/>
                </a:lnTo>
                <a:lnTo>
                  <a:pt x="4888738" y="2119084"/>
                </a:lnTo>
                <a:lnTo>
                  <a:pt x="4840325" y="2103285"/>
                </a:lnTo>
                <a:lnTo>
                  <a:pt x="4792345" y="2086457"/>
                </a:lnTo>
                <a:lnTo>
                  <a:pt x="4624070" y="2022779"/>
                </a:lnTo>
                <a:lnTo>
                  <a:pt x="4505172" y="1971548"/>
                </a:lnTo>
                <a:lnTo>
                  <a:pt x="4272356" y="1862620"/>
                </a:lnTo>
                <a:lnTo>
                  <a:pt x="4226230" y="1840103"/>
                </a:lnTo>
                <a:lnTo>
                  <a:pt x="4180332" y="1816900"/>
                </a:lnTo>
                <a:lnTo>
                  <a:pt x="4134637" y="1793151"/>
                </a:lnTo>
                <a:lnTo>
                  <a:pt x="4043654" y="1744637"/>
                </a:lnTo>
                <a:lnTo>
                  <a:pt x="3955542" y="1695818"/>
                </a:lnTo>
                <a:lnTo>
                  <a:pt x="3868026" y="1645983"/>
                </a:lnTo>
                <a:lnTo>
                  <a:pt x="3781069" y="1595170"/>
                </a:lnTo>
                <a:lnTo>
                  <a:pt x="3694684" y="1543405"/>
                </a:lnTo>
                <a:lnTo>
                  <a:pt x="3608819" y="1490738"/>
                </a:lnTo>
                <a:lnTo>
                  <a:pt x="3523488" y="1437182"/>
                </a:lnTo>
                <a:lnTo>
                  <a:pt x="3396450" y="1355318"/>
                </a:lnTo>
                <a:lnTo>
                  <a:pt x="3270478" y="1271676"/>
                </a:lnTo>
                <a:lnTo>
                  <a:pt x="3145561" y="1186395"/>
                </a:lnTo>
                <a:lnTo>
                  <a:pt x="3021609" y="1099591"/>
                </a:lnTo>
                <a:lnTo>
                  <a:pt x="2898584" y="1011389"/>
                </a:lnTo>
                <a:lnTo>
                  <a:pt x="2735910" y="891819"/>
                </a:lnTo>
                <a:lnTo>
                  <a:pt x="2574658" y="770267"/>
                </a:lnTo>
                <a:lnTo>
                  <a:pt x="2374900" y="615962"/>
                </a:lnTo>
                <a:lnTo>
                  <a:pt x="2335174" y="584835"/>
                </a:lnTo>
                <a:lnTo>
                  <a:pt x="1601431" y="0"/>
                </a:lnTo>
                <a:lnTo>
                  <a:pt x="1440345" y="0"/>
                </a:lnTo>
                <a:lnTo>
                  <a:pt x="1462049" y="16916"/>
                </a:lnTo>
                <a:lnTo>
                  <a:pt x="2276017" y="660387"/>
                </a:lnTo>
                <a:lnTo>
                  <a:pt x="2316048" y="691489"/>
                </a:lnTo>
                <a:lnTo>
                  <a:pt x="2517368" y="845705"/>
                </a:lnTo>
                <a:lnTo>
                  <a:pt x="2679979" y="967257"/>
                </a:lnTo>
                <a:lnTo>
                  <a:pt x="2844101" y="1086878"/>
                </a:lnTo>
                <a:lnTo>
                  <a:pt x="2968282" y="1175156"/>
                </a:lnTo>
                <a:lnTo>
                  <a:pt x="3093440" y="1262062"/>
                </a:lnTo>
                <a:lnTo>
                  <a:pt x="3219653" y="1347470"/>
                </a:lnTo>
                <a:lnTo>
                  <a:pt x="3346958" y="1431264"/>
                </a:lnTo>
                <a:lnTo>
                  <a:pt x="3475431" y="1513319"/>
                </a:lnTo>
                <a:lnTo>
                  <a:pt x="3561740" y="1567002"/>
                </a:lnTo>
                <a:lnTo>
                  <a:pt x="3648621" y="1619821"/>
                </a:lnTo>
                <a:lnTo>
                  <a:pt x="3736073" y="1671739"/>
                </a:lnTo>
                <a:lnTo>
                  <a:pt x="3824109" y="1722716"/>
                </a:lnTo>
                <a:lnTo>
                  <a:pt x="3912755" y="1772729"/>
                </a:lnTo>
                <a:lnTo>
                  <a:pt x="4002036" y="1821726"/>
                </a:lnTo>
                <a:lnTo>
                  <a:pt x="4094327" y="1870468"/>
                </a:lnTo>
                <a:lnTo>
                  <a:pt x="4140797" y="1894382"/>
                </a:lnTo>
                <a:lnTo>
                  <a:pt x="4187583" y="1917801"/>
                </a:lnTo>
                <a:lnTo>
                  <a:pt x="4234777" y="1940598"/>
                </a:lnTo>
                <a:lnTo>
                  <a:pt x="4472317" y="2050516"/>
                </a:lnTo>
                <a:lnTo>
                  <a:pt x="4591812" y="2101443"/>
                </a:lnTo>
                <a:lnTo>
                  <a:pt x="4763414" y="2165616"/>
                </a:lnTo>
                <a:lnTo>
                  <a:pt x="4813401" y="2182914"/>
                </a:lnTo>
                <a:lnTo>
                  <a:pt x="4863681" y="2199106"/>
                </a:lnTo>
                <a:lnTo>
                  <a:pt x="4994414" y="2238273"/>
                </a:lnTo>
                <a:lnTo>
                  <a:pt x="5122215" y="2270036"/>
                </a:lnTo>
                <a:lnTo>
                  <a:pt x="5187023" y="2283930"/>
                </a:lnTo>
                <a:lnTo>
                  <a:pt x="5284660" y="2302941"/>
                </a:lnTo>
                <a:lnTo>
                  <a:pt x="5349024" y="2313673"/>
                </a:lnTo>
                <a:lnTo>
                  <a:pt x="5414632" y="2322334"/>
                </a:lnTo>
                <a:lnTo>
                  <a:pt x="5480520" y="2328811"/>
                </a:lnTo>
                <a:lnTo>
                  <a:pt x="5533390" y="2332380"/>
                </a:lnTo>
                <a:lnTo>
                  <a:pt x="5586349" y="2334514"/>
                </a:lnTo>
                <a:lnTo>
                  <a:pt x="5639346" y="2335174"/>
                </a:lnTo>
                <a:lnTo>
                  <a:pt x="5692356" y="2334336"/>
                </a:lnTo>
                <a:lnTo>
                  <a:pt x="5745340" y="2331961"/>
                </a:lnTo>
                <a:lnTo>
                  <a:pt x="5798248" y="2328011"/>
                </a:lnTo>
                <a:lnTo>
                  <a:pt x="5851055" y="2322436"/>
                </a:lnTo>
                <a:lnTo>
                  <a:pt x="5903696" y="2315210"/>
                </a:lnTo>
                <a:lnTo>
                  <a:pt x="5956160" y="2306294"/>
                </a:lnTo>
                <a:lnTo>
                  <a:pt x="6008408" y="2295652"/>
                </a:lnTo>
                <a:lnTo>
                  <a:pt x="6051334" y="2285288"/>
                </a:lnTo>
                <a:lnTo>
                  <a:pt x="6051334" y="2254453"/>
                </a:lnTo>
                <a:lnTo>
                  <a:pt x="6051334" y="2203462"/>
                </a:lnTo>
                <a:close/>
              </a:path>
              <a:path w="6051550" h="3006090">
                <a:moveTo>
                  <a:pt x="6051334" y="1862975"/>
                </a:moveTo>
                <a:lnTo>
                  <a:pt x="5973254" y="1885683"/>
                </a:lnTo>
                <a:lnTo>
                  <a:pt x="5923902" y="1896783"/>
                </a:lnTo>
                <a:lnTo>
                  <a:pt x="5874042" y="1905723"/>
                </a:lnTo>
                <a:lnTo>
                  <a:pt x="5823775" y="1912505"/>
                </a:lnTo>
                <a:lnTo>
                  <a:pt x="5773204" y="1917141"/>
                </a:lnTo>
                <a:lnTo>
                  <a:pt x="5722531" y="1920024"/>
                </a:lnTo>
                <a:lnTo>
                  <a:pt x="5671680" y="1920849"/>
                </a:lnTo>
                <a:lnTo>
                  <a:pt x="5620715" y="1919744"/>
                </a:lnTo>
                <a:lnTo>
                  <a:pt x="5569699" y="1916823"/>
                </a:lnTo>
                <a:lnTo>
                  <a:pt x="5518721" y="1912200"/>
                </a:lnTo>
                <a:lnTo>
                  <a:pt x="5467845" y="1905977"/>
                </a:lnTo>
                <a:lnTo>
                  <a:pt x="5417121" y="1898269"/>
                </a:lnTo>
                <a:lnTo>
                  <a:pt x="5366639" y="1889188"/>
                </a:lnTo>
                <a:lnTo>
                  <a:pt x="5316461" y="1878850"/>
                </a:lnTo>
                <a:lnTo>
                  <a:pt x="5235664" y="1860194"/>
                </a:lnTo>
                <a:lnTo>
                  <a:pt x="5142789" y="1835683"/>
                </a:lnTo>
                <a:lnTo>
                  <a:pt x="4987239" y="1786318"/>
                </a:lnTo>
                <a:lnTo>
                  <a:pt x="4926977" y="1764868"/>
                </a:lnTo>
                <a:lnTo>
                  <a:pt x="4776508" y="1705470"/>
                </a:lnTo>
                <a:lnTo>
                  <a:pt x="4728591" y="1684591"/>
                </a:lnTo>
                <a:lnTo>
                  <a:pt x="4681004" y="1663065"/>
                </a:lnTo>
                <a:lnTo>
                  <a:pt x="4633773" y="1640967"/>
                </a:lnTo>
                <a:lnTo>
                  <a:pt x="4586935" y="1618399"/>
                </a:lnTo>
                <a:lnTo>
                  <a:pt x="4447362" y="1549819"/>
                </a:lnTo>
                <a:lnTo>
                  <a:pt x="4401045" y="1526552"/>
                </a:lnTo>
                <a:lnTo>
                  <a:pt x="4355020" y="1502651"/>
                </a:lnTo>
                <a:lnTo>
                  <a:pt x="4263783" y="1452778"/>
                </a:lnTo>
                <a:lnTo>
                  <a:pt x="4218381" y="1427353"/>
                </a:lnTo>
                <a:lnTo>
                  <a:pt x="4128135" y="1375460"/>
                </a:lnTo>
                <a:lnTo>
                  <a:pt x="4038587" y="1322285"/>
                </a:lnTo>
                <a:lnTo>
                  <a:pt x="3949712" y="1267904"/>
                </a:lnTo>
                <a:lnTo>
                  <a:pt x="3818559" y="1185011"/>
                </a:lnTo>
                <a:lnTo>
                  <a:pt x="3733152" y="1129525"/>
                </a:lnTo>
                <a:lnTo>
                  <a:pt x="3648354" y="1073188"/>
                </a:lnTo>
                <a:lnTo>
                  <a:pt x="3564128" y="1016038"/>
                </a:lnTo>
                <a:lnTo>
                  <a:pt x="3438817" y="928878"/>
                </a:lnTo>
                <a:lnTo>
                  <a:pt x="3314662" y="840105"/>
                </a:lnTo>
                <a:lnTo>
                  <a:pt x="3191560" y="749833"/>
                </a:lnTo>
                <a:lnTo>
                  <a:pt x="3069437" y="658177"/>
                </a:lnTo>
                <a:lnTo>
                  <a:pt x="2907931" y="534009"/>
                </a:lnTo>
                <a:lnTo>
                  <a:pt x="2747772" y="407885"/>
                </a:lnTo>
                <a:lnTo>
                  <a:pt x="2549131" y="247878"/>
                </a:lnTo>
                <a:lnTo>
                  <a:pt x="2248573" y="0"/>
                </a:lnTo>
                <a:lnTo>
                  <a:pt x="2098484" y="0"/>
                </a:lnTo>
                <a:lnTo>
                  <a:pt x="2489720" y="320903"/>
                </a:lnTo>
                <a:lnTo>
                  <a:pt x="2689695" y="480669"/>
                </a:lnTo>
                <a:lnTo>
                  <a:pt x="2851200" y="606806"/>
                </a:lnTo>
                <a:lnTo>
                  <a:pt x="3014243" y="731126"/>
                </a:lnTo>
                <a:lnTo>
                  <a:pt x="3137636" y="822960"/>
                </a:lnTo>
                <a:lnTo>
                  <a:pt x="3262033" y="913434"/>
                </a:lnTo>
                <a:lnTo>
                  <a:pt x="3387534" y="1002423"/>
                </a:lnTo>
                <a:lnTo>
                  <a:pt x="3514179" y="1089761"/>
                </a:lnTo>
                <a:lnTo>
                  <a:pt x="3599294" y="1147013"/>
                </a:lnTo>
                <a:lnTo>
                  <a:pt x="3684955" y="1203439"/>
                </a:lnTo>
                <a:lnTo>
                  <a:pt x="3771214" y="1258989"/>
                </a:lnTo>
                <a:lnTo>
                  <a:pt x="3859136" y="1314386"/>
                </a:lnTo>
                <a:lnTo>
                  <a:pt x="3948811" y="1369542"/>
                </a:lnTo>
                <a:lnTo>
                  <a:pt x="4039209" y="1423568"/>
                </a:lnTo>
                <a:lnTo>
                  <a:pt x="4130357" y="1476362"/>
                </a:lnTo>
                <a:lnTo>
                  <a:pt x="4222305" y="1527848"/>
                </a:lnTo>
                <a:lnTo>
                  <a:pt x="4315091" y="1578076"/>
                </a:lnTo>
                <a:lnTo>
                  <a:pt x="4362107" y="1602257"/>
                </a:lnTo>
                <a:lnTo>
                  <a:pt x="4409478" y="1625815"/>
                </a:lnTo>
                <a:lnTo>
                  <a:pt x="4552200" y="1695196"/>
                </a:lnTo>
                <a:lnTo>
                  <a:pt x="4599825" y="1717890"/>
                </a:lnTo>
                <a:lnTo>
                  <a:pt x="4647552" y="1739976"/>
                </a:lnTo>
                <a:lnTo>
                  <a:pt x="4695469" y="1761413"/>
                </a:lnTo>
                <a:lnTo>
                  <a:pt x="4743653" y="1782178"/>
                </a:lnTo>
                <a:lnTo>
                  <a:pt x="4897831" y="1842376"/>
                </a:lnTo>
                <a:lnTo>
                  <a:pt x="4960988" y="1864575"/>
                </a:lnTo>
                <a:lnTo>
                  <a:pt x="5086045" y="1904555"/>
                </a:lnTo>
                <a:lnTo>
                  <a:pt x="5182222" y="1930628"/>
                </a:lnTo>
                <a:lnTo>
                  <a:pt x="5294896" y="1957209"/>
                </a:lnTo>
                <a:lnTo>
                  <a:pt x="5342547" y="1966988"/>
                </a:lnTo>
                <a:lnTo>
                  <a:pt x="5390400" y="1975688"/>
                </a:lnTo>
                <a:lnTo>
                  <a:pt x="5438432" y="1983219"/>
                </a:lnTo>
                <a:lnTo>
                  <a:pt x="5486641" y="1989505"/>
                </a:lnTo>
                <a:lnTo>
                  <a:pt x="5535028" y="1994458"/>
                </a:lnTo>
                <a:lnTo>
                  <a:pt x="5583567" y="1998002"/>
                </a:lnTo>
                <a:lnTo>
                  <a:pt x="5632247" y="2000021"/>
                </a:lnTo>
                <a:lnTo>
                  <a:pt x="5681078" y="2000465"/>
                </a:lnTo>
                <a:lnTo>
                  <a:pt x="5730049" y="1999221"/>
                </a:lnTo>
                <a:lnTo>
                  <a:pt x="5779147" y="1996211"/>
                </a:lnTo>
                <a:lnTo>
                  <a:pt x="5827954" y="1991664"/>
                </a:lnTo>
                <a:lnTo>
                  <a:pt x="5876620" y="1985200"/>
                </a:lnTo>
                <a:lnTo>
                  <a:pt x="5925058" y="1976793"/>
                </a:lnTo>
                <a:lnTo>
                  <a:pt x="5973165" y="1966455"/>
                </a:lnTo>
                <a:lnTo>
                  <a:pt x="6020854" y="1954199"/>
                </a:lnTo>
                <a:lnTo>
                  <a:pt x="6051334" y="1945017"/>
                </a:lnTo>
                <a:lnTo>
                  <a:pt x="6051334" y="1920849"/>
                </a:lnTo>
                <a:lnTo>
                  <a:pt x="6051334" y="1862975"/>
                </a:lnTo>
                <a:close/>
              </a:path>
              <a:path w="6051550" h="3006090">
                <a:moveTo>
                  <a:pt x="6051334" y="1516329"/>
                </a:moveTo>
                <a:lnTo>
                  <a:pt x="5975274" y="1546999"/>
                </a:lnTo>
                <a:lnTo>
                  <a:pt x="5926531" y="1561325"/>
                </a:lnTo>
                <a:lnTo>
                  <a:pt x="5876899" y="1572298"/>
                </a:lnTo>
                <a:lnTo>
                  <a:pt x="5826607" y="1580248"/>
                </a:lnTo>
                <a:lnTo>
                  <a:pt x="5775795" y="1585353"/>
                </a:lnTo>
                <a:lnTo>
                  <a:pt x="5724601" y="1587741"/>
                </a:lnTo>
                <a:lnTo>
                  <a:pt x="5673153" y="1587563"/>
                </a:lnTo>
                <a:lnTo>
                  <a:pt x="5621629" y="1584960"/>
                </a:lnTo>
                <a:lnTo>
                  <a:pt x="5570131" y="1580070"/>
                </a:lnTo>
                <a:lnTo>
                  <a:pt x="5518823" y="1573060"/>
                </a:lnTo>
                <a:lnTo>
                  <a:pt x="5467845" y="1564055"/>
                </a:lnTo>
                <a:lnTo>
                  <a:pt x="5417337" y="1553210"/>
                </a:lnTo>
                <a:lnTo>
                  <a:pt x="5414175" y="1552587"/>
                </a:lnTo>
                <a:lnTo>
                  <a:pt x="5317515" y="1527898"/>
                </a:lnTo>
                <a:lnTo>
                  <a:pt x="5268696" y="1514449"/>
                </a:lnTo>
                <a:lnTo>
                  <a:pt x="5219344" y="1499501"/>
                </a:lnTo>
                <a:lnTo>
                  <a:pt x="5107749" y="1461008"/>
                </a:lnTo>
                <a:lnTo>
                  <a:pt x="5047831" y="1438529"/>
                </a:lnTo>
                <a:lnTo>
                  <a:pt x="4928425" y="1388427"/>
                </a:lnTo>
                <a:lnTo>
                  <a:pt x="4880648" y="1367370"/>
                </a:lnTo>
                <a:lnTo>
                  <a:pt x="4833417" y="1345196"/>
                </a:lnTo>
                <a:lnTo>
                  <a:pt x="4786630" y="1322197"/>
                </a:lnTo>
                <a:lnTo>
                  <a:pt x="4601934" y="1227302"/>
                </a:lnTo>
                <a:lnTo>
                  <a:pt x="4556112" y="1203045"/>
                </a:lnTo>
                <a:lnTo>
                  <a:pt x="4510583" y="1178128"/>
                </a:lnTo>
                <a:lnTo>
                  <a:pt x="4422470" y="1127455"/>
                </a:lnTo>
                <a:lnTo>
                  <a:pt x="4379722" y="1102296"/>
                </a:lnTo>
                <a:lnTo>
                  <a:pt x="4294759" y="1051013"/>
                </a:lnTo>
                <a:lnTo>
                  <a:pt x="4210481" y="998537"/>
                </a:lnTo>
                <a:lnTo>
                  <a:pt x="4126852" y="944956"/>
                </a:lnTo>
                <a:lnTo>
                  <a:pt x="4043832" y="890371"/>
                </a:lnTo>
                <a:lnTo>
                  <a:pt x="3961384" y="834834"/>
                </a:lnTo>
                <a:lnTo>
                  <a:pt x="3879469" y="778459"/>
                </a:lnTo>
                <a:lnTo>
                  <a:pt x="3757498" y="692480"/>
                </a:lnTo>
                <a:lnTo>
                  <a:pt x="3636492" y="605078"/>
                </a:lnTo>
                <a:lnTo>
                  <a:pt x="3596360" y="575665"/>
                </a:lnTo>
                <a:lnTo>
                  <a:pt x="3514814" y="514642"/>
                </a:lnTo>
                <a:lnTo>
                  <a:pt x="3393452" y="421754"/>
                </a:lnTo>
                <a:lnTo>
                  <a:pt x="3273120" y="327418"/>
                </a:lnTo>
                <a:lnTo>
                  <a:pt x="3153689" y="231813"/>
                </a:lnTo>
                <a:lnTo>
                  <a:pt x="2995638" y="102616"/>
                </a:lnTo>
                <a:lnTo>
                  <a:pt x="2872270" y="0"/>
                </a:lnTo>
                <a:lnTo>
                  <a:pt x="2728899" y="0"/>
                </a:lnTo>
                <a:lnTo>
                  <a:pt x="2937713" y="173024"/>
                </a:lnTo>
                <a:lnTo>
                  <a:pt x="3096920" y="302107"/>
                </a:lnTo>
                <a:lnTo>
                  <a:pt x="3217380" y="397751"/>
                </a:lnTo>
                <a:lnTo>
                  <a:pt x="3338893" y="492226"/>
                </a:lnTo>
                <a:lnTo>
                  <a:pt x="3461613" y="585381"/>
                </a:lnTo>
                <a:lnTo>
                  <a:pt x="3544163" y="646671"/>
                </a:lnTo>
                <a:lnTo>
                  <a:pt x="3625291" y="705421"/>
                </a:lnTo>
                <a:lnTo>
                  <a:pt x="3747795" y="792530"/>
                </a:lnTo>
                <a:lnTo>
                  <a:pt x="3871430" y="878166"/>
                </a:lnTo>
                <a:lnTo>
                  <a:pt x="3954551" y="934288"/>
                </a:lnTo>
                <a:lnTo>
                  <a:pt x="4038282" y="989558"/>
                </a:lnTo>
                <a:lnTo>
                  <a:pt x="4122661" y="1043876"/>
                </a:lnTo>
                <a:lnTo>
                  <a:pt x="4207738" y="1097153"/>
                </a:lnTo>
                <a:lnTo>
                  <a:pt x="4293565" y="1149311"/>
                </a:lnTo>
                <a:lnTo>
                  <a:pt x="4380166" y="1200277"/>
                </a:lnTo>
                <a:lnTo>
                  <a:pt x="4469752" y="1251318"/>
                </a:lnTo>
                <a:lnTo>
                  <a:pt x="4516285" y="1276553"/>
                </a:lnTo>
                <a:lnTo>
                  <a:pt x="4563211" y="1301165"/>
                </a:lnTo>
                <a:lnTo>
                  <a:pt x="4751959" y="1397127"/>
                </a:lnTo>
                <a:lnTo>
                  <a:pt x="4799368" y="1420190"/>
                </a:lnTo>
                <a:lnTo>
                  <a:pt x="4847107" y="1442364"/>
                </a:lnTo>
                <a:lnTo>
                  <a:pt x="4895329" y="1463395"/>
                </a:lnTo>
                <a:lnTo>
                  <a:pt x="5017808" y="1514221"/>
                </a:lnTo>
                <a:lnTo>
                  <a:pt x="5080660" y="1537538"/>
                </a:lnTo>
                <a:lnTo>
                  <a:pt x="5192217" y="1575523"/>
                </a:lnTo>
                <a:lnTo>
                  <a:pt x="5243220" y="1590814"/>
                </a:lnTo>
                <a:lnTo>
                  <a:pt x="5295519" y="1605114"/>
                </a:lnTo>
                <a:lnTo>
                  <a:pt x="5348656" y="1618627"/>
                </a:lnTo>
                <a:lnTo>
                  <a:pt x="5402224" y="1631581"/>
                </a:lnTo>
                <a:lnTo>
                  <a:pt x="5399075" y="1630972"/>
                </a:lnTo>
                <a:lnTo>
                  <a:pt x="5447754" y="1641259"/>
                </a:lnTo>
                <a:lnTo>
                  <a:pt x="5496877" y="1649996"/>
                </a:lnTo>
                <a:lnTo>
                  <a:pt x="5546369" y="1657045"/>
                </a:lnTo>
                <a:lnTo>
                  <a:pt x="5596140" y="1662264"/>
                </a:lnTo>
                <a:lnTo>
                  <a:pt x="5646128" y="1665541"/>
                </a:lnTo>
                <a:lnTo>
                  <a:pt x="5696242" y="1666709"/>
                </a:lnTo>
                <a:lnTo>
                  <a:pt x="5746432" y="1665668"/>
                </a:lnTo>
                <a:lnTo>
                  <a:pt x="5796597" y="1662264"/>
                </a:lnTo>
                <a:lnTo>
                  <a:pt x="5846673" y="1656359"/>
                </a:lnTo>
                <a:lnTo>
                  <a:pt x="5896584" y="1647837"/>
                </a:lnTo>
                <a:lnTo>
                  <a:pt x="5946254" y="1636547"/>
                </a:lnTo>
                <a:lnTo>
                  <a:pt x="5995314" y="1622069"/>
                </a:lnTo>
                <a:lnTo>
                  <a:pt x="6043015" y="1604543"/>
                </a:lnTo>
                <a:lnTo>
                  <a:pt x="6051334" y="1600885"/>
                </a:lnTo>
                <a:lnTo>
                  <a:pt x="6051334" y="1587741"/>
                </a:lnTo>
                <a:lnTo>
                  <a:pt x="6051334" y="1516329"/>
                </a:lnTo>
                <a:close/>
              </a:path>
            </a:pathLst>
          </a:custGeom>
          <a:solidFill>
            <a:srgbClr val="FFBF22">
              <a:alpha val="19999"/>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Rectangle: Rounded Corners 2">
            <a:extLst>
              <a:ext uri="{FF2B5EF4-FFF2-40B4-BE49-F238E27FC236}">
                <a16:creationId xmlns:a16="http://schemas.microsoft.com/office/drawing/2014/main" id="{15258A30-2B97-D11D-2225-5E430484F439}"/>
              </a:ext>
            </a:extLst>
          </p:cNvPr>
          <p:cNvSpPr/>
          <p:nvPr/>
        </p:nvSpPr>
        <p:spPr>
          <a:xfrm>
            <a:off x="624386" y="2521198"/>
            <a:ext cx="1198104" cy="870353"/>
          </a:xfrm>
          <a:prstGeom prst="roundRect">
            <a:avLst>
              <a:gd name="adj" fmla="val 1696"/>
            </a:avLst>
          </a:prstGeom>
          <a:solidFill>
            <a:srgbClr val="FFFFFF"/>
          </a:solidFill>
          <a:ln w="19050" cap="flat" cmpd="sng" algn="ctr">
            <a:solidFill>
              <a:srgbClr val="FFBE21"/>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1. Pre-application</a:t>
            </a:r>
          </a:p>
        </p:txBody>
      </p:sp>
      <p:sp>
        <p:nvSpPr>
          <p:cNvPr id="8" name="Rectangle: Rounded Corners 2">
            <a:extLst>
              <a:ext uri="{FF2B5EF4-FFF2-40B4-BE49-F238E27FC236}">
                <a16:creationId xmlns:a16="http://schemas.microsoft.com/office/drawing/2014/main" id="{21546B25-E4DF-254C-F703-CCA035A36C44}"/>
              </a:ext>
            </a:extLst>
          </p:cNvPr>
          <p:cNvSpPr/>
          <p:nvPr/>
        </p:nvSpPr>
        <p:spPr>
          <a:xfrm>
            <a:off x="1925881" y="2521198"/>
            <a:ext cx="1236751" cy="870353"/>
          </a:xfrm>
          <a:prstGeom prst="roundRect">
            <a:avLst>
              <a:gd name="adj" fmla="val 1696"/>
            </a:avLst>
          </a:prstGeom>
          <a:solidFill>
            <a:srgbClr val="5BCBF5"/>
          </a:solidFill>
          <a:ln w="19050" cap="flat" cmpd="sng" algn="ctr">
            <a:solidFill>
              <a:srgbClr val="5BCBF5"/>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2. Applications submitted (Window)</a:t>
            </a:r>
          </a:p>
        </p:txBody>
      </p:sp>
      <p:sp>
        <p:nvSpPr>
          <p:cNvPr id="9" name="Rectangle: Rounded Corners 2">
            <a:extLst>
              <a:ext uri="{FF2B5EF4-FFF2-40B4-BE49-F238E27FC236}">
                <a16:creationId xmlns:a16="http://schemas.microsoft.com/office/drawing/2014/main" id="{63E72D97-D4BB-5019-FA48-610D7814D79E}"/>
              </a:ext>
            </a:extLst>
          </p:cNvPr>
          <p:cNvSpPr/>
          <p:nvPr/>
        </p:nvSpPr>
        <p:spPr>
          <a:xfrm>
            <a:off x="3262612" y="2521198"/>
            <a:ext cx="1056209" cy="870353"/>
          </a:xfrm>
          <a:prstGeom prst="roundRect">
            <a:avLst>
              <a:gd name="adj" fmla="val 1696"/>
            </a:avLst>
          </a:prstGeom>
          <a:solidFill>
            <a:srgbClr val="FFFFFF"/>
          </a:solidFill>
          <a:ln w="19050" cap="flat" cmpd="sng" algn="ctr">
            <a:solidFill>
              <a:srgbClr val="FFBE21"/>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3. Batched Assessment</a:t>
            </a:r>
          </a:p>
        </p:txBody>
      </p:sp>
      <p:sp>
        <p:nvSpPr>
          <p:cNvPr id="10" name="Rectangle: Rounded Corners 2">
            <a:extLst>
              <a:ext uri="{FF2B5EF4-FFF2-40B4-BE49-F238E27FC236}">
                <a16:creationId xmlns:a16="http://schemas.microsoft.com/office/drawing/2014/main" id="{CEC134AB-C381-E2AB-6D06-B13CFB12AE0C}"/>
              </a:ext>
            </a:extLst>
          </p:cNvPr>
          <p:cNvSpPr/>
          <p:nvPr/>
        </p:nvSpPr>
        <p:spPr>
          <a:xfrm>
            <a:off x="4423536" y="2521198"/>
            <a:ext cx="906114" cy="870353"/>
          </a:xfrm>
          <a:prstGeom prst="roundRect">
            <a:avLst>
              <a:gd name="adj" fmla="val 1696"/>
            </a:avLst>
          </a:prstGeom>
          <a:solidFill>
            <a:srgbClr val="FFFFFF"/>
          </a:solidFill>
          <a:ln w="19050" cap="flat" cmpd="sng" algn="ctr">
            <a:solidFill>
              <a:srgbClr val="FFBE21"/>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4. Contract Offers</a:t>
            </a:r>
          </a:p>
        </p:txBody>
      </p:sp>
      <p:sp>
        <p:nvSpPr>
          <p:cNvPr id="11" name="Rectangle: Rounded Corners 2">
            <a:extLst>
              <a:ext uri="{FF2B5EF4-FFF2-40B4-BE49-F238E27FC236}">
                <a16:creationId xmlns:a16="http://schemas.microsoft.com/office/drawing/2014/main" id="{FD0417A4-8D9B-B06E-BD34-A0C3C887D805}"/>
              </a:ext>
            </a:extLst>
          </p:cNvPr>
          <p:cNvSpPr/>
          <p:nvPr/>
        </p:nvSpPr>
        <p:spPr>
          <a:xfrm>
            <a:off x="5434365" y="2521198"/>
            <a:ext cx="1060944" cy="870353"/>
          </a:xfrm>
          <a:prstGeom prst="roundRect">
            <a:avLst>
              <a:gd name="adj" fmla="val 1696"/>
            </a:avLst>
          </a:prstGeom>
          <a:solidFill>
            <a:srgbClr val="D33900"/>
          </a:solidFill>
          <a:ln w="19050" cap="flat" cmpd="sng" algn="ctr">
            <a:solidFill>
              <a:srgbClr val="D33900"/>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5. Contract Acceptance or Rejection</a:t>
            </a:r>
          </a:p>
        </p:txBody>
      </p:sp>
      <p:sp>
        <p:nvSpPr>
          <p:cNvPr id="12" name="Rectangle: Rounded Corners 2">
            <a:extLst>
              <a:ext uri="{FF2B5EF4-FFF2-40B4-BE49-F238E27FC236}">
                <a16:creationId xmlns:a16="http://schemas.microsoft.com/office/drawing/2014/main" id="{8024F44D-A032-9E09-7A67-99D718D508F2}"/>
              </a:ext>
            </a:extLst>
          </p:cNvPr>
          <p:cNvSpPr/>
          <p:nvPr/>
        </p:nvSpPr>
        <p:spPr>
          <a:xfrm>
            <a:off x="6601807" y="2521198"/>
            <a:ext cx="934473" cy="870353"/>
          </a:xfrm>
          <a:prstGeom prst="roundRect">
            <a:avLst>
              <a:gd name="adj" fmla="val 1696"/>
            </a:avLst>
          </a:prstGeom>
          <a:solidFill>
            <a:srgbClr val="FFFFFF"/>
          </a:solidFill>
          <a:ln w="19050" cap="flat" cmpd="sng" algn="ctr">
            <a:solidFill>
              <a:srgbClr val="FFBE21"/>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6. Projects progress</a:t>
            </a:r>
          </a:p>
        </p:txBody>
      </p:sp>
      <p:sp>
        <p:nvSpPr>
          <p:cNvPr id="13" name="Rectangle: Rounded Corners 2">
            <a:extLst>
              <a:ext uri="{FF2B5EF4-FFF2-40B4-BE49-F238E27FC236}">
                <a16:creationId xmlns:a16="http://schemas.microsoft.com/office/drawing/2014/main" id="{B34031FC-C895-AD2F-8E97-66C745A3ADA1}"/>
              </a:ext>
            </a:extLst>
          </p:cNvPr>
          <p:cNvSpPr/>
          <p:nvPr/>
        </p:nvSpPr>
        <p:spPr>
          <a:xfrm>
            <a:off x="7639110" y="2521198"/>
            <a:ext cx="1198104" cy="870353"/>
          </a:xfrm>
          <a:prstGeom prst="roundRect">
            <a:avLst>
              <a:gd name="adj" fmla="val 1696"/>
            </a:avLst>
          </a:prstGeom>
          <a:solidFill>
            <a:srgbClr val="FFFFFF"/>
          </a:solidFill>
          <a:ln w="19050" cap="flat" cmpd="sng" algn="ctr">
            <a:solidFill>
              <a:srgbClr val="FFBE21"/>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7. Possible Application for Advancement</a:t>
            </a:r>
          </a:p>
        </p:txBody>
      </p:sp>
      <p:sp>
        <p:nvSpPr>
          <p:cNvPr id="22" name="Rectangle: Rounded Corners 2">
            <a:extLst>
              <a:ext uri="{FF2B5EF4-FFF2-40B4-BE49-F238E27FC236}">
                <a16:creationId xmlns:a16="http://schemas.microsoft.com/office/drawing/2014/main" id="{1BE5F1AC-BA4E-3475-781E-9ADE3A40A68B}"/>
              </a:ext>
            </a:extLst>
          </p:cNvPr>
          <p:cNvSpPr/>
          <p:nvPr/>
        </p:nvSpPr>
        <p:spPr>
          <a:xfrm>
            <a:off x="8940044" y="2521198"/>
            <a:ext cx="992339" cy="870353"/>
          </a:xfrm>
          <a:prstGeom prst="roundRect">
            <a:avLst>
              <a:gd name="adj" fmla="val 1696"/>
            </a:avLst>
          </a:prstGeom>
          <a:solidFill>
            <a:srgbClr val="FFFFFF"/>
          </a:solidFill>
          <a:ln w="19050" cap="flat" cmpd="sng" algn="ctr">
            <a:solidFill>
              <a:srgbClr val="FFBE21"/>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8. Updated Offers</a:t>
            </a:r>
          </a:p>
        </p:txBody>
      </p:sp>
      <p:sp>
        <p:nvSpPr>
          <p:cNvPr id="23" name="Rectangle: Rounded Corners 2">
            <a:extLst>
              <a:ext uri="{FF2B5EF4-FFF2-40B4-BE49-F238E27FC236}">
                <a16:creationId xmlns:a16="http://schemas.microsoft.com/office/drawing/2014/main" id="{50F06D31-FF47-3395-8D23-B13C06D64B1D}"/>
              </a:ext>
            </a:extLst>
          </p:cNvPr>
          <p:cNvSpPr/>
          <p:nvPr/>
        </p:nvSpPr>
        <p:spPr>
          <a:xfrm>
            <a:off x="10035213" y="2521198"/>
            <a:ext cx="992339" cy="870353"/>
          </a:xfrm>
          <a:prstGeom prst="roundRect">
            <a:avLst>
              <a:gd name="adj" fmla="val 1696"/>
            </a:avLst>
          </a:prstGeom>
          <a:solidFill>
            <a:srgbClr val="FFFFFF"/>
          </a:solidFill>
          <a:ln w="19050" cap="flat" cmpd="sng" algn="ctr">
            <a:solidFill>
              <a:srgbClr val="FFBE21"/>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10. Projects progress</a:t>
            </a:r>
          </a:p>
        </p:txBody>
      </p:sp>
      <p:sp>
        <p:nvSpPr>
          <p:cNvPr id="24" name="Rectangle: Rounded Corners 2">
            <a:extLst>
              <a:ext uri="{FF2B5EF4-FFF2-40B4-BE49-F238E27FC236}">
                <a16:creationId xmlns:a16="http://schemas.microsoft.com/office/drawing/2014/main" id="{92304DDB-2D0F-58B8-23CB-CA358C5CBBB9}"/>
              </a:ext>
            </a:extLst>
          </p:cNvPr>
          <p:cNvSpPr/>
          <p:nvPr/>
        </p:nvSpPr>
        <p:spPr>
          <a:xfrm>
            <a:off x="11130382" y="2521198"/>
            <a:ext cx="992339" cy="870353"/>
          </a:xfrm>
          <a:prstGeom prst="roundRect">
            <a:avLst>
              <a:gd name="adj" fmla="val 1696"/>
            </a:avLst>
          </a:prstGeom>
          <a:solidFill>
            <a:srgbClr val="FFFFFF"/>
          </a:solidFill>
          <a:ln w="19050" cap="flat" cmpd="sng" algn="ctr">
            <a:solidFill>
              <a:srgbClr val="FFBE21"/>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11. Connection</a:t>
            </a:r>
          </a:p>
        </p:txBody>
      </p:sp>
      <p:sp>
        <p:nvSpPr>
          <p:cNvPr id="25" name="Rectangle: Rounded Corners 2">
            <a:extLst>
              <a:ext uri="{FF2B5EF4-FFF2-40B4-BE49-F238E27FC236}">
                <a16:creationId xmlns:a16="http://schemas.microsoft.com/office/drawing/2014/main" id="{DBBE0762-5876-B362-6BDA-0C713952896B}"/>
              </a:ext>
            </a:extLst>
          </p:cNvPr>
          <p:cNvSpPr/>
          <p:nvPr/>
        </p:nvSpPr>
        <p:spPr>
          <a:xfrm>
            <a:off x="9297889" y="3665871"/>
            <a:ext cx="1371819" cy="382373"/>
          </a:xfrm>
          <a:prstGeom prst="roundRect">
            <a:avLst>
              <a:gd name="adj" fmla="val 1696"/>
            </a:avLst>
          </a:prstGeom>
          <a:solidFill>
            <a:srgbClr val="D33900"/>
          </a:solidFill>
          <a:ln w="19050" cap="flat" cmpd="sng" algn="ctr">
            <a:solidFill>
              <a:srgbClr val="D33900"/>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9. Rejection</a:t>
            </a:r>
          </a:p>
        </p:txBody>
      </p:sp>
      <p:sp>
        <p:nvSpPr>
          <p:cNvPr id="26" name="Rectangle: Rounded Corners 2">
            <a:extLst>
              <a:ext uri="{FF2B5EF4-FFF2-40B4-BE49-F238E27FC236}">
                <a16:creationId xmlns:a16="http://schemas.microsoft.com/office/drawing/2014/main" id="{B51E7F7E-D0C8-0A7E-70BA-582E49E354D0}"/>
              </a:ext>
            </a:extLst>
          </p:cNvPr>
          <p:cNvSpPr/>
          <p:nvPr/>
        </p:nvSpPr>
        <p:spPr>
          <a:xfrm>
            <a:off x="9288745" y="1864505"/>
            <a:ext cx="1371819" cy="382373"/>
          </a:xfrm>
          <a:prstGeom prst="roundRect">
            <a:avLst>
              <a:gd name="adj" fmla="val 1696"/>
            </a:avLst>
          </a:prstGeom>
          <a:solidFill>
            <a:srgbClr val="D33900"/>
          </a:solidFill>
          <a:ln w="19050" cap="flat" cmpd="sng" algn="ctr">
            <a:solidFill>
              <a:srgbClr val="D33900"/>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9. Acceptance</a:t>
            </a:r>
          </a:p>
        </p:txBody>
      </p:sp>
      <p:sp>
        <p:nvSpPr>
          <p:cNvPr id="27" name="Rectangle: Rounded Corners 2">
            <a:extLst>
              <a:ext uri="{FF2B5EF4-FFF2-40B4-BE49-F238E27FC236}">
                <a16:creationId xmlns:a16="http://schemas.microsoft.com/office/drawing/2014/main" id="{332A5749-E057-B01B-B032-12227D25DFF7}"/>
              </a:ext>
            </a:extLst>
          </p:cNvPr>
          <p:cNvSpPr/>
          <p:nvPr/>
        </p:nvSpPr>
        <p:spPr>
          <a:xfrm>
            <a:off x="5434365" y="3665870"/>
            <a:ext cx="1060944" cy="382373"/>
          </a:xfrm>
          <a:prstGeom prst="roundRect">
            <a:avLst>
              <a:gd name="adj" fmla="val 1696"/>
            </a:avLst>
          </a:prstGeom>
          <a:solidFill>
            <a:srgbClr val="CDCE00"/>
          </a:solidFill>
          <a:ln w="19050" cap="flat" cmpd="sng" algn="ctr">
            <a:solidFill>
              <a:srgbClr val="CDCE00"/>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Gate 1</a:t>
            </a:r>
          </a:p>
        </p:txBody>
      </p:sp>
      <p:sp>
        <p:nvSpPr>
          <p:cNvPr id="28" name="Rectangle: Rounded Corners 2">
            <a:extLst>
              <a:ext uri="{FF2B5EF4-FFF2-40B4-BE49-F238E27FC236}">
                <a16:creationId xmlns:a16="http://schemas.microsoft.com/office/drawing/2014/main" id="{AF2DD88B-3604-77B3-E44D-360C85CBEC6F}"/>
              </a:ext>
            </a:extLst>
          </p:cNvPr>
          <p:cNvSpPr/>
          <p:nvPr/>
        </p:nvSpPr>
        <p:spPr>
          <a:xfrm>
            <a:off x="7639110" y="3665870"/>
            <a:ext cx="1198104" cy="382373"/>
          </a:xfrm>
          <a:prstGeom prst="roundRect">
            <a:avLst>
              <a:gd name="adj" fmla="val 1696"/>
            </a:avLst>
          </a:prstGeom>
          <a:solidFill>
            <a:srgbClr val="CDCE00"/>
          </a:solidFill>
          <a:ln w="19050" cap="flat" cmpd="sng" algn="ctr">
            <a:solidFill>
              <a:srgbClr val="CDCE00"/>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Gate 2</a:t>
            </a:r>
          </a:p>
        </p:txBody>
      </p:sp>
      <p:sp>
        <p:nvSpPr>
          <p:cNvPr id="33" name="Rectangle: Rounded Corners 2">
            <a:extLst>
              <a:ext uri="{FF2B5EF4-FFF2-40B4-BE49-F238E27FC236}">
                <a16:creationId xmlns:a16="http://schemas.microsoft.com/office/drawing/2014/main" id="{AD1798E1-F555-A634-D5D4-D2A8BDB00E30}"/>
              </a:ext>
            </a:extLst>
          </p:cNvPr>
          <p:cNvSpPr/>
          <p:nvPr/>
        </p:nvSpPr>
        <p:spPr>
          <a:xfrm>
            <a:off x="612782" y="1041892"/>
            <a:ext cx="5879040" cy="382373"/>
          </a:xfrm>
          <a:prstGeom prst="roundRect">
            <a:avLst>
              <a:gd name="adj" fmla="val 1696"/>
            </a:avLst>
          </a:prstGeom>
          <a:solidFill>
            <a:srgbClr val="CDCE00"/>
          </a:solidFill>
          <a:ln w="19050" cap="flat" cmpd="sng" algn="ctr">
            <a:solidFill>
              <a:srgbClr val="CDCE00"/>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454546"/>
                </a:solidFill>
                <a:effectLst/>
                <a:uLnTx/>
                <a:uFillTx/>
                <a:latin typeface="Arial" panose="020B0604020202020204" pitchFamily="34" charset="0"/>
                <a:ea typeface="+mn-ea"/>
                <a:cs typeface="Arial" panose="020B0604020202020204" pitchFamily="34" charset="0"/>
              </a:rPr>
              <a:t>Annual Application Window – Pre-Application Stage to Gate 1</a:t>
            </a:r>
          </a:p>
        </p:txBody>
      </p:sp>
      <p:sp>
        <p:nvSpPr>
          <p:cNvPr id="34" name="Rectangle: Rounded Corners 2">
            <a:extLst>
              <a:ext uri="{FF2B5EF4-FFF2-40B4-BE49-F238E27FC236}">
                <a16:creationId xmlns:a16="http://schemas.microsoft.com/office/drawing/2014/main" id="{7ECBDE18-903E-92B6-282F-8A73CC440D1A}"/>
              </a:ext>
            </a:extLst>
          </p:cNvPr>
          <p:cNvSpPr/>
          <p:nvPr/>
        </p:nvSpPr>
        <p:spPr>
          <a:xfrm>
            <a:off x="6601807" y="1041892"/>
            <a:ext cx="5520914" cy="382373"/>
          </a:xfrm>
          <a:prstGeom prst="roundRect">
            <a:avLst>
              <a:gd name="adj" fmla="val 1696"/>
            </a:avLst>
          </a:prstGeom>
          <a:solidFill>
            <a:srgbClr val="D43900"/>
          </a:solidFill>
          <a:ln w="19050" cap="flat" cmpd="sng" algn="ctr">
            <a:solidFill>
              <a:srgbClr val="D43900"/>
            </a:solidFill>
            <a:prstDash val="solid"/>
            <a:miter lim="800000"/>
          </a:ln>
          <a:effectLst>
            <a:outerShdw dist="50800" dir="2700000" algn="tl" rotWithShape="0">
              <a:srgbClr val="454545">
                <a:alpha val="10000"/>
              </a:srgbClr>
            </a:outerShdw>
          </a:effectLst>
        </p:spPr>
        <p:txBody>
          <a:bodyPr lIns="108000" tIns="108000" rIns="108000" bIns="108000" rtlCol="0" anchor="ct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Reactive Queue Management + and Contract Management</a:t>
            </a:r>
          </a:p>
        </p:txBody>
      </p:sp>
      <p:cxnSp>
        <p:nvCxnSpPr>
          <p:cNvPr id="35" name="Straight Arrow Connector 34">
            <a:extLst>
              <a:ext uri="{FF2B5EF4-FFF2-40B4-BE49-F238E27FC236}">
                <a16:creationId xmlns:a16="http://schemas.microsoft.com/office/drawing/2014/main" id="{D061887A-E1EF-B52E-3E38-3F9F056AA935}"/>
              </a:ext>
            </a:extLst>
          </p:cNvPr>
          <p:cNvCxnSpPr>
            <a:cxnSpLocks/>
          </p:cNvCxnSpPr>
          <p:nvPr/>
        </p:nvCxnSpPr>
        <p:spPr>
          <a:xfrm flipV="1">
            <a:off x="9425570" y="2333596"/>
            <a:ext cx="0" cy="187602"/>
          </a:xfrm>
          <a:prstGeom prst="straightConnector1">
            <a:avLst/>
          </a:prstGeom>
          <a:noFill/>
          <a:ln w="19050" cap="rnd" cmpd="sng" algn="ctr">
            <a:solidFill>
              <a:srgbClr val="FFBE21"/>
            </a:solidFill>
            <a:prstDash val="solid"/>
            <a:round/>
            <a:tailEnd type="arrow"/>
          </a:ln>
          <a:effectLst/>
        </p:spPr>
      </p:cxnSp>
      <p:cxnSp>
        <p:nvCxnSpPr>
          <p:cNvPr id="36" name="Straight Arrow Connector 35">
            <a:extLst>
              <a:ext uri="{FF2B5EF4-FFF2-40B4-BE49-F238E27FC236}">
                <a16:creationId xmlns:a16="http://schemas.microsoft.com/office/drawing/2014/main" id="{B5D69D03-6AE0-D29C-9380-867BF4C1E259}"/>
              </a:ext>
            </a:extLst>
          </p:cNvPr>
          <p:cNvCxnSpPr>
            <a:cxnSpLocks/>
          </p:cNvCxnSpPr>
          <p:nvPr/>
        </p:nvCxnSpPr>
        <p:spPr>
          <a:xfrm>
            <a:off x="10513706" y="2243978"/>
            <a:ext cx="0" cy="187602"/>
          </a:xfrm>
          <a:prstGeom prst="straightConnector1">
            <a:avLst/>
          </a:prstGeom>
          <a:noFill/>
          <a:ln w="19050" cap="rnd" cmpd="sng" algn="ctr">
            <a:solidFill>
              <a:srgbClr val="D33900"/>
            </a:solidFill>
            <a:prstDash val="solid"/>
            <a:round/>
            <a:tailEnd type="arrow"/>
          </a:ln>
          <a:effectLst/>
        </p:spPr>
      </p:cxnSp>
      <p:cxnSp>
        <p:nvCxnSpPr>
          <p:cNvPr id="37" name="Straight Arrow Connector 36">
            <a:extLst>
              <a:ext uri="{FF2B5EF4-FFF2-40B4-BE49-F238E27FC236}">
                <a16:creationId xmlns:a16="http://schemas.microsoft.com/office/drawing/2014/main" id="{6F324648-68B2-42F9-ADBC-A55F22A58AF1}"/>
              </a:ext>
            </a:extLst>
          </p:cNvPr>
          <p:cNvCxnSpPr>
            <a:cxnSpLocks/>
          </p:cNvCxnSpPr>
          <p:nvPr/>
        </p:nvCxnSpPr>
        <p:spPr>
          <a:xfrm>
            <a:off x="9425570" y="3392181"/>
            <a:ext cx="0" cy="187602"/>
          </a:xfrm>
          <a:prstGeom prst="straightConnector1">
            <a:avLst/>
          </a:prstGeom>
          <a:noFill/>
          <a:ln w="19050" cap="rnd" cmpd="sng" algn="ctr">
            <a:solidFill>
              <a:srgbClr val="FFBE21"/>
            </a:solidFill>
            <a:prstDash val="solid"/>
            <a:round/>
            <a:tailEnd type="arrow"/>
          </a:ln>
          <a:effectLst/>
        </p:spPr>
      </p:cxnSp>
      <p:cxnSp>
        <p:nvCxnSpPr>
          <p:cNvPr id="38" name="Straight Arrow Connector 37">
            <a:extLst>
              <a:ext uri="{FF2B5EF4-FFF2-40B4-BE49-F238E27FC236}">
                <a16:creationId xmlns:a16="http://schemas.microsoft.com/office/drawing/2014/main" id="{92095D20-1807-8D8D-B4AC-9A80C0E17C59}"/>
              </a:ext>
            </a:extLst>
          </p:cNvPr>
          <p:cNvCxnSpPr>
            <a:cxnSpLocks/>
          </p:cNvCxnSpPr>
          <p:nvPr/>
        </p:nvCxnSpPr>
        <p:spPr>
          <a:xfrm flipV="1">
            <a:off x="10513706" y="3478268"/>
            <a:ext cx="0" cy="187602"/>
          </a:xfrm>
          <a:prstGeom prst="straightConnector1">
            <a:avLst/>
          </a:prstGeom>
          <a:noFill/>
          <a:ln w="19050" cap="rnd" cmpd="sng" algn="ctr">
            <a:solidFill>
              <a:srgbClr val="D33900"/>
            </a:solidFill>
            <a:prstDash val="solid"/>
            <a:round/>
            <a:tailEnd type="arrow"/>
          </a:ln>
          <a:effectLst/>
        </p:spPr>
      </p:cxnSp>
      <p:cxnSp>
        <p:nvCxnSpPr>
          <p:cNvPr id="40" name="Straight Connector 39">
            <a:extLst>
              <a:ext uri="{FF2B5EF4-FFF2-40B4-BE49-F238E27FC236}">
                <a16:creationId xmlns:a16="http://schemas.microsoft.com/office/drawing/2014/main" id="{93640048-5F64-D928-C95C-162CC2270971}"/>
              </a:ext>
            </a:extLst>
          </p:cNvPr>
          <p:cNvCxnSpPr>
            <a:stCxn id="6" idx="3"/>
            <a:endCxn id="8" idx="1"/>
          </p:cNvCxnSpPr>
          <p:nvPr/>
        </p:nvCxnSpPr>
        <p:spPr>
          <a:xfrm>
            <a:off x="1822490" y="2956375"/>
            <a:ext cx="103391" cy="0"/>
          </a:xfrm>
          <a:prstGeom prst="line">
            <a:avLst/>
          </a:prstGeom>
          <a:noFill/>
          <a:ln w="19050" cap="flat" cmpd="sng" algn="ctr">
            <a:solidFill>
              <a:srgbClr val="FFBE21"/>
            </a:solidFill>
            <a:prstDash val="solid"/>
            <a:miter lim="800000"/>
          </a:ln>
          <a:effectLst/>
        </p:spPr>
      </p:cxnSp>
      <p:cxnSp>
        <p:nvCxnSpPr>
          <p:cNvPr id="41" name="Straight Connector 40">
            <a:extLst>
              <a:ext uri="{FF2B5EF4-FFF2-40B4-BE49-F238E27FC236}">
                <a16:creationId xmlns:a16="http://schemas.microsoft.com/office/drawing/2014/main" id="{533D9D17-9FA1-EBF6-6373-EF1F4C7B49A5}"/>
              </a:ext>
            </a:extLst>
          </p:cNvPr>
          <p:cNvCxnSpPr>
            <a:cxnSpLocks/>
          </p:cNvCxnSpPr>
          <p:nvPr/>
        </p:nvCxnSpPr>
        <p:spPr>
          <a:xfrm>
            <a:off x="3165214" y="2956375"/>
            <a:ext cx="103391" cy="0"/>
          </a:xfrm>
          <a:prstGeom prst="line">
            <a:avLst/>
          </a:prstGeom>
          <a:noFill/>
          <a:ln w="19050" cap="flat" cmpd="sng" algn="ctr">
            <a:solidFill>
              <a:srgbClr val="FFBE21"/>
            </a:solidFill>
            <a:prstDash val="solid"/>
            <a:miter lim="800000"/>
          </a:ln>
          <a:effectLst/>
        </p:spPr>
      </p:cxnSp>
      <p:cxnSp>
        <p:nvCxnSpPr>
          <p:cNvPr id="42" name="Straight Connector 41">
            <a:extLst>
              <a:ext uri="{FF2B5EF4-FFF2-40B4-BE49-F238E27FC236}">
                <a16:creationId xmlns:a16="http://schemas.microsoft.com/office/drawing/2014/main" id="{AC7A6EC9-76A5-2C17-9AD4-ACD94373C45D}"/>
              </a:ext>
            </a:extLst>
          </p:cNvPr>
          <p:cNvCxnSpPr/>
          <p:nvPr/>
        </p:nvCxnSpPr>
        <p:spPr>
          <a:xfrm>
            <a:off x="4320245" y="2956375"/>
            <a:ext cx="103391" cy="0"/>
          </a:xfrm>
          <a:prstGeom prst="line">
            <a:avLst/>
          </a:prstGeom>
          <a:noFill/>
          <a:ln w="19050" cap="flat" cmpd="sng" algn="ctr">
            <a:solidFill>
              <a:srgbClr val="FFBE21"/>
            </a:solidFill>
            <a:prstDash val="solid"/>
            <a:miter lim="800000"/>
          </a:ln>
          <a:effectLst/>
        </p:spPr>
      </p:cxnSp>
      <p:cxnSp>
        <p:nvCxnSpPr>
          <p:cNvPr id="43" name="Straight Connector 42">
            <a:extLst>
              <a:ext uri="{FF2B5EF4-FFF2-40B4-BE49-F238E27FC236}">
                <a16:creationId xmlns:a16="http://schemas.microsoft.com/office/drawing/2014/main" id="{CDED1D08-DA6A-FD49-DF59-3BA44FB732D1}"/>
              </a:ext>
            </a:extLst>
          </p:cNvPr>
          <p:cNvCxnSpPr/>
          <p:nvPr/>
        </p:nvCxnSpPr>
        <p:spPr>
          <a:xfrm>
            <a:off x="5326085" y="2956375"/>
            <a:ext cx="103391" cy="0"/>
          </a:xfrm>
          <a:prstGeom prst="line">
            <a:avLst/>
          </a:prstGeom>
          <a:noFill/>
          <a:ln w="19050" cap="flat" cmpd="sng" algn="ctr">
            <a:solidFill>
              <a:srgbClr val="FFBE21"/>
            </a:solidFill>
            <a:prstDash val="solid"/>
            <a:miter lim="800000"/>
          </a:ln>
          <a:effectLst/>
        </p:spPr>
      </p:cxnSp>
      <p:cxnSp>
        <p:nvCxnSpPr>
          <p:cNvPr id="44" name="Straight Connector 43">
            <a:extLst>
              <a:ext uri="{FF2B5EF4-FFF2-40B4-BE49-F238E27FC236}">
                <a16:creationId xmlns:a16="http://schemas.microsoft.com/office/drawing/2014/main" id="{5F883B17-BA89-3FB0-005E-892C268698DF}"/>
              </a:ext>
            </a:extLst>
          </p:cNvPr>
          <p:cNvCxnSpPr/>
          <p:nvPr/>
        </p:nvCxnSpPr>
        <p:spPr>
          <a:xfrm>
            <a:off x="6505179" y="2956375"/>
            <a:ext cx="103391" cy="0"/>
          </a:xfrm>
          <a:prstGeom prst="line">
            <a:avLst/>
          </a:prstGeom>
          <a:noFill/>
          <a:ln w="19050" cap="flat" cmpd="sng" algn="ctr">
            <a:solidFill>
              <a:srgbClr val="FFBE21"/>
            </a:solidFill>
            <a:prstDash val="solid"/>
            <a:miter lim="800000"/>
          </a:ln>
          <a:effectLst/>
        </p:spPr>
      </p:cxnSp>
      <p:cxnSp>
        <p:nvCxnSpPr>
          <p:cNvPr id="45" name="Straight Connector 44">
            <a:extLst>
              <a:ext uri="{FF2B5EF4-FFF2-40B4-BE49-F238E27FC236}">
                <a16:creationId xmlns:a16="http://schemas.microsoft.com/office/drawing/2014/main" id="{72319C2F-54B2-FC12-1D81-738C576BB9E8}"/>
              </a:ext>
            </a:extLst>
          </p:cNvPr>
          <p:cNvCxnSpPr/>
          <p:nvPr/>
        </p:nvCxnSpPr>
        <p:spPr>
          <a:xfrm>
            <a:off x="7530269" y="2956375"/>
            <a:ext cx="103391" cy="0"/>
          </a:xfrm>
          <a:prstGeom prst="line">
            <a:avLst/>
          </a:prstGeom>
          <a:noFill/>
          <a:ln w="19050" cap="flat" cmpd="sng" algn="ctr">
            <a:solidFill>
              <a:srgbClr val="FFBE21"/>
            </a:solidFill>
            <a:prstDash val="solid"/>
            <a:miter lim="800000"/>
          </a:ln>
          <a:effectLst/>
        </p:spPr>
      </p:cxnSp>
      <p:cxnSp>
        <p:nvCxnSpPr>
          <p:cNvPr id="46" name="Straight Connector 45">
            <a:extLst>
              <a:ext uri="{FF2B5EF4-FFF2-40B4-BE49-F238E27FC236}">
                <a16:creationId xmlns:a16="http://schemas.microsoft.com/office/drawing/2014/main" id="{6976C935-A818-1C45-5124-3AC02DCC6626}"/>
              </a:ext>
            </a:extLst>
          </p:cNvPr>
          <p:cNvCxnSpPr/>
          <p:nvPr/>
        </p:nvCxnSpPr>
        <p:spPr>
          <a:xfrm>
            <a:off x="8829680" y="2956375"/>
            <a:ext cx="103391" cy="0"/>
          </a:xfrm>
          <a:prstGeom prst="line">
            <a:avLst/>
          </a:prstGeom>
          <a:noFill/>
          <a:ln w="19050" cap="flat" cmpd="sng" algn="ctr">
            <a:solidFill>
              <a:srgbClr val="FFBE21"/>
            </a:solidFill>
            <a:prstDash val="solid"/>
            <a:miter lim="800000"/>
          </a:ln>
          <a:effectLst/>
        </p:spPr>
      </p:cxnSp>
      <p:cxnSp>
        <p:nvCxnSpPr>
          <p:cNvPr id="47" name="Straight Connector 46">
            <a:extLst>
              <a:ext uri="{FF2B5EF4-FFF2-40B4-BE49-F238E27FC236}">
                <a16:creationId xmlns:a16="http://schemas.microsoft.com/office/drawing/2014/main" id="{0D7A588E-A62C-137E-1982-958B01086A0E}"/>
              </a:ext>
            </a:extLst>
          </p:cNvPr>
          <p:cNvCxnSpPr/>
          <p:nvPr/>
        </p:nvCxnSpPr>
        <p:spPr>
          <a:xfrm>
            <a:off x="11019428" y="2956375"/>
            <a:ext cx="103391" cy="0"/>
          </a:xfrm>
          <a:prstGeom prst="line">
            <a:avLst/>
          </a:prstGeom>
          <a:noFill/>
          <a:ln w="19050" cap="flat" cmpd="sng" algn="ctr">
            <a:solidFill>
              <a:srgbClr val="FFBE21"/>
            </a:solidFill>
            <a:prstDash val="solid"/>
            <a:miter lim="800000"/>
          </a:ln>
          <a:effectLst/>
        </p:spPr>
      </p:cxnSp>
      <p:cxnSp>
        <p:nvCxnSpPr>
          <p:cNvPr id="48" name="Straight Connector 47">
            <a:extLst>
              <a:ext uri="{FF2B5EF4-FFF2-40B4-BE49-F238E27FC236}">
                <a16:creationId xmlns:a16="http://schemas.microsoft.com/office/drawing/2014/main" id="{8BB551DC-E718-D8F5-5494-C5B72A5D4A7C}"/>
              </a:ext>
            </a:extLst>
          </p:cNvPr>
          <p:cNvCxnSpPr>
            <a:cxnSpLocks/>
          </p:cNvCxnSpPr>
          <p:nvPr/>
        </p:nvCxnSpPr>
        <p:spPr>
          <a:xfrm flipV="1">
            <a:off x="3217172" y="1624008"/>
            <a:ext cx="0" cy="2424235"/>
          </a:xfrm>
          <a:prstGeom prst="line">
            <a:avLst/>
          </a:prstGeom>
          <a:noFill/>
          <a:ln w="19050" cap="flat" cmpd="sng" algn="ctr">
            <a:solidFill>
              <a:srgbClr val="FFBE21"/>
            </a:solidFill>
            <a:prstDash val="sysDash"/>
            <a:miter lim="800000"/>
          </a:ln>
          <a:effectLst/>
        </p:spPr>
      </p:cxnSp>
      <p:cxnSp>
        <p:nvCxnSpPr>
          <p:cNvPr id="49" name="Straight Connector 48">
            <a:extLst>
              <a:ext uri="{FF2B5EF4-FFF2-40B4-BE49-F238E27FC236}">
                <a16:creationId xmlns:a16="http://schemas.microsoft.com/office/drawing/2014/main" id="{8CFF2CD2-230B-380A-BE3B-B68BE6C42EBE}"/>
              </a:ext>
            </a:extLst>
          </p:cNvPr>
          <p:cNvCxnSpPr>
            <a:cxnSpLocks/>
          </p:cNvCxnSpPr>
          <p:nvPr/>
        </p:nvCxnSpPr>
        <p:spPr>
          <a:xfrm flipH="1" flipV="1">
            <a:off x="7575423" y="1521304"/>
            <a:ext cx="19842" cy="2712720"/>
          </a:xfrm>
          <a:prstGeom prst="line">
            <a:avLst/>
          </a:prstGeom>
          <a:noFill/>
          <a:ln w="19050" cap="flat" cmpd="sng" algn="ctr">
            <a:solidFill>
              <a:srgbClr val="FFBE21"/>
            </a:solidFill>
            <a:prstDash val="sysDash"/>
            <a:miter lim="800000"/>
          </a:ln>
          <a:effectLst/>
        </p:spPr>
      </p:cxnSp>
      <p:sp>
        <p:nvSpPr>
          <p:cNvPr id="14" name="Arrow: Up 13">
            <a:extLst>
              <a:ext uri="{FF2B5EF4-FFF2-40B4-BE49-F238E27FC236}">
                <a16:creationId xmlns:a16="http://schemas.microsoft.com/office/drawing/2014/main" id="{4B37261F-C613-0C64-ECC8-1E15470D8D65}"/>
              </a:ext>
            </a:extLst>
          </p:cNvPr>
          <p:cNvSpPr/>
          <p:nvPr/>
        </p:nvSpPr>
        <p:spPr>
          <a:xfrm>
            <a:off x="7829552" y="4157662"/>
            <a:ext cx="757238" cy="871538"/>
          </a:xfrm>
          <a:prstGeom prst="up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highlight>
                <a:srgbClr val="FFFF00"/>
              </a:highlight>
            </a:endParaRPr>
          </a:p>
        </p:txBody>
      </p:sp>
      <p:sp>
        <p:nvSpPr>
          <p:cNvPr id="16" name="TextBox 15">
            <a:extLst>
              <a:ext uri="{FF2B5EF4-FFF2-40B4-BE49-F238E27FC236}">
                <a16:creationId xmlns:a16="http://schemas.microsoft.com/office/drawing/2014/main" id="{C29F51BF-3AC6-03D6-7A12-90B0CBE546F7}"/>
              </a:ext>
            </a:extLst>
          </p:cNvPr>
          <p:cNvSpPr txBox="1"/>
          <p:nvPr/>
        </p:nvSpPr>
        <p:spPr>
          <a:xfrm>
            <a:off x="7200901" y="5039022"/>
            <a:ext cx="2828925" cy="116955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latin typeface="Arial" panose="020B0604020202020204" pitchFamily="34" charset="0"/>
                <a:cs typeface="Arial" panose="020B0604020202020204" pitchFamily="34" charset="0"/>
              </a:rPr>
              <a:t>Used to determine queue position for projects within the application window and to accelerate viable and robust ‘priority projects’.</a:t>
            </a:r>
          </a:p>
        </p:txBody>
      </p:sp>
      <p:sp>
        <p:nvSpPr>
          <p:cNvPr id="17" name="Arrow: Up 16">
            <a:extLst>
              <a:ext uri="{FF2B5EF4-FFF2-40B4-BE49-F238E27FC236}">
                <a16:creationId xmlns:a16="http://schemas.microsoft.com/office/drawing/2014/main" id="{B7BAD3D6-5FD0-10C1-C6BF-6DD59E7E7282}"/>
              </a:ext>
            </a:extLst>
          </p:cNvPr>
          <p:cNvSpPr/>
          <p:nvPr/>
        </p:nvSpPr>
        <p:spPr>
          <a:xfrm>
            <a:off x="5567355" y="4152894"/>
            <a:ext cx="757238" cy="871538"/>
          </a:xfrm>
          <a:prstGeom prst="up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highlight>
                <a:srgbClr val="FFFF00"/>
              </a:highlight>
            </a:endParaRPr>
          </a:p>
        </p:txBody>
      </p:sp>
      <p:sp>
        <p:nvSpPr>
          <p:cNvPr id="18" name="TextBox 17">
            <a:extLst>
              <a:ext uri="{FF2B5EF4-FFF2-40B4-BE49-F238E27FC236}">
                <a16:creationId xmlns:a16="http://schemas.microsoft.com/office/drawing/2014/main" id="{426B9E91-7F8C-04CF-9ED8-09432A76CFB8}"/>
              </a:ext>
            </a:extLst>
          </p:cNvPr>
          <p:cNvSpPr txBox="1"/>
          <p:nvPr/>
        </p:nvSpPr>
        <p:spPr>
          <a:xfrm>
            <a:off x="4953003" y="5034257"/>
            <a:ext cx="2319335" cy="138499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latin typeface="Arial" panose="020B0604020202020204" pitchFamily="34" charset="0"/>
                <a:cs typeface="Arial" panose="020B0604020202020204" pitchFamily="34" charset="0"/>
              </a:rPr>
              <a:t>Provides a coordinated network design connection date (not best case connection date) and no queue position allocated.</a:t>
            </a:r>
          </a:p>
        </p:txBody>
      </p:sp>
    </p:spTree>
    <p:extLst>
      <p:ext uri="{BB962C8B-B14F-4D97-AF65-F5344CB8AC3E}">
        <p14:creationId xmlns:p14="http://schemas.microsoft.com/office/powerpoint/2010/main" val="4289937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70">
            <a:extLst>
              <a:ext uri="{FF2B5EF4-FFF2-40B4-BE49-F238E27FC236}">
                <a16:creationId xmlns:a16="http://schemas.microsoft.com/office/drawing/2014/main" id="{2DA78956-F80E-7DB7-A909-28F7021DE0D6}"/>
              </a:ext>
            </a:extLst>
          </p:cNvPr>
          <p:cNvSpPr txBox="1">
            <a:spLocks/>
          </p:cNvSpPr>
          <p:nvPr/>
        </p:nvSpPr>
        <p:spPr>
          <a:xfrm>
            <a:off x="584863" y="173223"/>
            <a:ext cx="6467578" cy="318114"/>
          </a:xfrm>
          <a:prstGeom prst="rect">
            <a:avLst/>
          </a:prstGeom>
        </p:spPr>
        <p:txBody>
          <a:bodyPr vert="horz" wrap="square" lIns="0" tIns="10237" rIns="0" bIns="0" rtlCol="0">
            <a:spAutoFit/>
          </a:bodyPr>
          <a:lstStyle>
            <a:lvl1pPr eaLnBrk="1" hangingPunct="1">
              <a:defRPr>
                <a:latin typeface="+mj-lt"/>
                <a:ea typeface="+mj-ea"/>
                <a:cs typeface="+mj-cs"/>
              </a:defRPr>
            </a:lvl1pPr>
          </a:lstStyle>
          <a:p>
            <a:pPr marL="10236" marR="0" lvl="0" indent="0" algn="l" defTabSz="737006" rtl="0" eaLnBrk="1" fontAlgn="auto" latinLnBrk="0" hangingPunct="1">
              <a:lnSpc>
                <a:spcPct val="100000"/>
              </a:lnSpc>
              <a:spcBef>
                <a:spcPts val="81"/>
              </a:spcBef>
              <a:spcAft>
                <a:spcPts val="0"/>
              </a:spcAft>
              <a:buClrTx/>
              <a:buSzTx/>
              <a:buFontTx/>
              <a:buNone/>
              <a:tabLst/>
              <a:defRPr/>
            </a:pPr>
            <a:r>
              <a:rPr kumimoji="0" lang="en-GB" sz="2000" b="1" i="0" u="none" strike="noStrike" kern="0" cap="none" spc="-32" normalizeH="0" baseline="0" noProof="0" dirty="0">
                <a:ln>
                  <a:noFill/>
                </a:ln>
                <a:solidFill>
                  <a:srgbClr val="D43900"/>
                </a:solidFill>
                <a:effectLst/>
                <a:uLnTx/>
                <a:uFillTx/>
                <a:latin typeface="HelveticaNeueLT Pro 55 Roman" panose="020B0604020202020204"/>
                <a:ea typeface="+mj-ea"/>
                <a:cs typeface="HelveticaNeueLTPro-Roman"/>
              </a:rPr>
              <a:t>Overall Timeline – where do the Code changes fit in?</a:t>
            </a:r>
            <a:endParaRPr kumimoji="0" lang="en-GB" sz="2000" b="1" i="0" u="none" strike="noStrike" kern="0" cap="none" spc="0" normalizeH="0" baseline="0" noProof="0" dirty="0">
              <a:ln>
                <a:noFill/>
              </a:ln>
              <a:solidFill>
                <a:srgbClr val="D43900"/>
              </a:solidFill>
              <a:effectLst/>
              <a:uLnTx/>
              <a:uFillTx/>
              <a:latin typeface="HelveticaNeueLT Pro 55 Roman" panose="020B0604020202020204"/>
              <a:ea typeface="+mj-ea"/>
              <a:cs typeface="HelveticaNeueLTPro-Roman"/>
            </a:endParaRPr>
          </a:p>
        </p:txBody>
      </p:sp>
      <p:sp>
        <p:nvSpPr>
          <p:cNvPr id="5" name="bg object 16">
            <a:extLst>
              <a:ext uri="{FF2B5EF4-FFF2-40B4-BE49-F238E27FC236}">
                <a16:creationId xmlns:a16="http://schemas.microsoft.com/office/drawing/2014/main" id="{53E942DE-B186-FCC6-B2CA-B81A47541FA3}"/>
              </a:ext>
            </a:extLst>
          </p:cNvPr>
          <p:cNvSpPr/>
          <p:nvPr/>
        </p:nvSpPr>
        <p:spPr>
          <a:xfrm>
            <a:off x="7291535" y="59835"/>
            <a:ext cx="4804213" cy="2386479"/>
          </a:xfrm>
          <a:custGeom>
            <a:avLst/>
            <a:gdLst/>
            <a:ahLst/>
            <a:cxnLst/>
            <a:rect l="l" t="t" r="r" b="b"/>
            <a:pathLst>
              <a:path w="6051550" h="3006090">
                <a:moveTo>
                  <a:pt x="6051334" y="2878798"/>
                </a:moveTo>
                <a:lnTo>
                  <a:pt x="6011418" y="2891498"/>
                </a:lnTo>
                <a:lnTo>
                  <a:pt x="5962053" y="2904198"/>
                </a:lnTo>
                <a:lnTo>
                  <a:pt x="5912510" y="2904198"/>
                </a:lnTo>
                <a:lnTo>
                  <a:pt x="5862777" y="2916898"/>
                </a:lnTo>
                <a:lnTo>
                  <a:pt x="5762917" y="2916898"/>
                </a:lnTo>
                <a:lnTo>
                  <a:pt x="5712841" y="2929598"/>
                </a:lnTo>
                <a:lnTo>
                  <a:pt x="5411838" y="2929598"/>
                </a:lnTo>
                <a:lnTo>
                  <a:pt x="5361775" y="2916898"/>
                </a:lnTo>
                <a:lnTo>
                  <a:pt x="5311826" y="2916898"/>
                </a:lnTo>
                <a:lnTo>
                  <a:pt x="5261902" y="2904198"/>
                </a:lnTo>
                <a:lnTo>
                  <a:pt x="5211915" y="2904198"/>
                </a:lnTo>
                <a:lnTo>
                  <a:pt x="5161775" y="2891498"/>
                </a:lnTo>
                <a:lnTo>
                  <a:pt x="5112397" y="2891498"/>
                </a:lnTo>
                <a:lnTo>
                  <a:pt x="4964582" y="2853398"/>
                </a:lnTo>
                <a:lnTo>
                  <a:pt x="4915535" y="2853398"/>
                </a:lnTo>
                <a:lnTo>
                  <a:pt x="4670056" y="2789898"/>
                </a:lnTo>
                <a:lnTo>
                  <a:pt x="4621873" y="2764498"/>
                </a:lnTo>
                <a:lnTo>
                  <a:pt x="4478807" y="2726398"/>
                </a:lnTo>
                <a:lnTo>
                  <a:pt x="4430725" y="2700998"/>
                </a:lnTo>
                <a:lnTo>
                  <a:pt x="4335551" y="2675598"/>
                </a:lnTo>
                <a:lnTo>
                  <a:pt x="4288218" y="2650198"/>
                </a:lnTo>
                <a:lnTo>
                  <a:pt x="4241050" y="2637498"/>
                </a:lnTo>
                <a:lnTo>
                  <a:pt x="4194060" y="2612098"/>
                </a:lnTo>
                <a:lnTo>
                  <a:pt x="4147223" y="2599398"/>
                </a:lnTo>
                <a:lnTo>
                  <a:pt x="4100550" y="2573998"/>
                </a:lnTo>
                <a:lnTo>
                  <a:pt x="4054030" y="2561298"/>
                </a:lnTo>
                <a:lnTo>
                  <a:pt x="3961460" y="2510498"/>
                </a:lnTo>
                <a:lnTo>
                  <a:pt x="3915410" y="2497798"/>
                </a:lnTo>
                <a:lnTo>
                  <a:pt x="3778135" y="2421598"/>
                </a:lnTo>
                <a:lnTo>
                  <a:pt x="3732657" y="2408898"/>
                </a:lnTo>
                <a:lnTo>
                  <a:pt x="3552152" y="2307298"/>
                </a:lnTo>
                <a:lnTo>
                  <a:pt x="3507359" y="2294598"/>
                </a:lnTo>
                <a:lnTo>
                  <a:pt x="2979191" y="1989797"/>
                </a:lnTo>
                <a:lnTo>
                  <a:pt x="2935884" y="1951697"/>
                </a:lnTo>
                <a:lnTo>
                  <a:pt x="2678061" y="1799297"/>
                </a:lnTo>
                <a:lnTo>
                  <a:pt x="2635402" y="1761197"/>
                </a:lnTo>
                <a:lnTo>
                  <a:pt x="2466175" y="1659597"/>
                </a:lnTo>
                <a:lnTo>
                  <a:pt x="2424112" y="1621497"/>
                </a:lnTo>
                <a:lnTo>
                  <a:pt x="2298471" y="1545297"/>
                </a:lnTo>
                <a:lnTo>
                  <a:pt x="2256752" y="1507197"/>
                </a:lnTo>
                <a:lnTo>
                  <a:pt x="2173541" y="1456397"/>
                </a:lnTo>
                <a:lnTo>
                  <a:pt x="2132050" y="1418297"/>
                </a:lnTo>
                <a:lnTo>
                  <a:pt x="2049246" y="1367497"/>
                </a:lnTo>
                <a:lnTo>
                  <a:pt x="2007933" y="1329397"/>
                </a:lnTo>
                <a:lnTo>
                  <a:pt x="1925472" y="1278597"/>
                </a:lnTo>
                <a:lnTo>
                  <a:pt x="1884324" y="1240497"/>
                </a:lnTo>
                <a:lnTo>
                  <a:pt x="1843201" y="1215097"/>
                </a:lnTo>
                <a:lnTo>
                  <a:pt x="1802130" y="1176997"/>
                </a:lnTo>
                <a:lnTo>
                  <a:pt x="1720100" y="1126197"/>
                </a:lnTo>
                <a:lnTo>
                  <a:pt x="1679117" y="1088097"/>
                </a:lnTo>
                <a:lnTo>
                  <a:pt x="1597253" y="1037297"/>
                </a:lnTo>
                <a:lnTo>
                  <a:pt x="1556334" y="999197"/>
                </a:lnTo>
                <a:lnTo>
                  <a:pt x="1474571" y="935697"/>
                </a:lnTo>
                <a:lnTo>
                  <a:pt x="1270203" y="783297"/>
                </a:lnTo>
                <a:lnTo>
                  <a:pt x="1188402" y="732497"/>
                </a:lnTo>
                <a:lnTo>
                  <a:pt x="1147483" y="694397"/>
                </a:lnTo>
                <a:lnTo>
                  <a:pt x="1106538" y="668997"/>
                </a:lnTo>
                <a:lnTo>
                  <a:pt x="1065580" y="630897"/>
                </a:lnTo>
                <a:lnTo>
                  <a:pt x="983551" y="580097"/>
                </a:lnTo>
                <a:lnTo>
                  <a:pt x="942251" y="541997"/>
                </a:lnTo>
                <a:lnTo>
                  <a:pt x="900925" y="516597"/>
                </a:lnTo>
                <a:lnTo>
                  <a:pt x="859574" y="478497"/>
                </a:lnTo>
                <a:lnTo>
                  <a:pt x="776820" y="427697"/>
                </a:lnTo>
                <a:lnTo>
                  <a:pt x="735406" y="389597"/>
                </a:lnTo>
                <a:lnTo>
                  <a:pt x="652487" y="338797"/>
                </a:lnTo>
                <a:lnTo>
                  <a:pt x="610997" y="300697"/>
                </a:lnTo>
                <a:lnTo>
                  <a:pt x="527913" y="249897"/>
                </a:lnTo>
                <a:lnTo>
                  <a:pt x="486321" y="211797"/>
                </a:lnTo>
                <a:lnTo>
                  <a:pt x="403059" y="160997"/>
                </a:lnTo>
                <a:lnTo>
                  <a:pt x="361365" y="122897"/>
                </a:lnTo>
                <a:lnTo>
                  <a:pt x="277901" y="72097"/>
                </a:lnTo>
                <a:lnTo>
                  <a:pt x="236105" y="33997"/>
                </a:lnTo>
                <a:lnTo>
                  <a:pt x="190030" y="8597"/>
                </a:lnTo>
                <a:lnTo>
                  <a:pt x="0" y="8597"/>
                </a:lnTo>
                <a:lnTo>
                  <a:pt x="48780" y="33997"/>
                </a:lnTo>
                <a:lnTo>
                  <a:pt x="90690" y="72097"/>
                </a:lnTo>
                <a:lnTo>
                  <a:pt x="174409" y="122897"/>
                </a:lnTo>
                <a:lnTo>
                  <a:pt x="216204" y="160997"/>
                </a:lnTo>
                <a:lnTo>
                  <a:pt x="299707" y="211797"/>
                </a:lnTo>
                <a:lnTo>
                  <a:pt x="341414" y="249897"/>
                </a:lnTo>
                <a:lnTo>
                  <a:pt x="466318" y="326097"/>
                </a:lnTo>
                <a:lnTo>
                  <a:pt x="507885" y="364197"/>
                </a:lnTo>
                <a:lnTo>
                  <a:pt x="590943" y="414997"/>
                </a:lnTo>
                <a:lnTo>
                  <a:pt x="632421" y="453097"/>
                </a:lnTo>
                <a:lnTo>
                  <a:pt x="715314" y="503897"/>
                </a:lnTo>
                <a:lnTo>
                  <a:pt x="756716" y="541997"/>
                </a:lnTo>
                <a:lnTo>
                  <a:pt x="839444" y="592797"/>
                </a:lnTo>
                <a:lnTo>
                  <a:pt x="880770" y="630897"/>
                </a:lnTo>
                <a:lnTo>
                  <a:pt x="922083" y="656297"/>
                </a:lnTo>
                <a:lnTo>
                  <a:pt x="963218" y="694397"/>
                </a:lnTo>
                <a:lnTo>
                  <a:pt x="1045387" y="745197"/>
                </a:lnTo>
                <a:lnTo>
                  <a:pt x="1086434" y="783297"/>
                </a:lnTo>
                <a:lnTo>
                  <a:pt x="1127467" y="808697"/>
                </a:lnTo>
                <a:lnTo>
                  <a:pt x="1209484" y="872197"/>
                </a:lnTo>
                <a:lnTo>
                  <a:pt x="1414475" y="1024597"/>
                </a:lnTo>
                <a:lnTo>
                  <a:pt x="1496529" y="1088097"/>
                </a:lnTo>
                <a:lnTo>
                  <a:pt x="1578673" y="1138897"/>
                </a:lnTo>
                <a:lnTo>
                  <a:pt x="1619796" y="1176997"/>
                </a:lnTo>
                <a:lnTo>
                  <a:pt x="1702130" y="1227797"/>
                </a:lnTo>
                <a:lnTo>
                  <a:pt x="1743354" y="1265897"/>
                </a:lnTo>
                <a:lnTo>
                  <a:pt x="1784629" y="1291297"/>
                </a:lnTo>
                <a:lnTo>
                  <a:pt x="1825955" y="1329397"/>
                </a:lnTo>
                <a:lnTo>
                  <a:pt x="1908771" y="1380197"/>
                </a:lnTo>
                <a:lnTo>
                  <a:pt x="1950275" y="1418297"/>
                </a:lnTo>
                <a:lnTo>
                  <a:pt x="2033485" y="1469097"/>
                </a:lnTo>
                <a:lnTo>
                  <a:pt x="2075192" y="1507197"/>
                </a:lnTo>
                <a:lnTo>
                  <a:pt x="2158873" y="1557997"/>
                </a:lnTo>
                <a:lnTo>
                  <a:pt x="2200833" y="1596097"/>
                </a:lnTo>
                <a:lnTo>
                  <a:pt x="2327287" y="1672297"/>
                </a:lnTo>
                <a:lnTo>
                  <a:pt x="2369655" y="1710397"/>
                </a:lnTo>
                <a:lnTo>
                  <a:pt x="2497391" y="1786597"/>
                </a:lnTo>
                <a:lnTo>
                  <a:pt x="2540203" y="1824697"/>
                </a:lnTo>
                <a:lnTo>
                  <a:pt x="2755709" y="1951697"/>
                </a:lnTo>
                <a:lnTo>
                  <a:pt x="2799118" y="1989797"/>
                </a:lnTo>
                <a:lnTo>
                  <a:pt x="3017863" y="2116798"/>
                </a:lnTo>
                <a:lnTo>
                  <a:pt x="3555441" y="2421598"/>
                </a:lnTo>
                <a:lnTo>
                  <a:pt x="3601110" y="2434298"/>
                </a:lnTo>
                <a:lnTo>
                  <a:pt x="3785222" y="2535898"/>
                </a:lnTo>
                <a:lnTo>
                  <a:pt x="3831628" y="2548598"/>
                </a:lnTo>
                <a:lnTo>
                  <a:pt x="3924884" y="2599398"/>
                </a:lnTo>
                <a:lnTo>
                  <a:pt x="3971747" y="2612098"/>
                </a:lnTo>
                <a:lnTo>
                  <a:pt x="4065930" y="2662898"/>
                </a:lnTo>
                <a:lnTo>
                  <a:pt x="4113263" y="2675598"/>
                </a:lnTo>
                <a:lnTo>
                  <a:pt x="4160761" y="2700998"/>
                </a:lnTo>
                <a:lnTo>
                  <a:pt x="4208424" y="2713698"/>
                </a:lnTo>
                <a:lnTo>
                  <a:pt x="4256252" y="2739098"/>
                </a:lnTo>
                <a:lnTo>
                  <a:pt x="4352404" y="2764498"/>
                </a:lnTo>
                <a:lnTo>
                  <a:pt x="4400740" y="2789898"/>
                </a:lnTo>
                <a:lnTo>
                  <a:pt x="4498022" y="2815298"/>
                </a:lnTo>
                <a:lnTo>
                  <a:pt x="4547133" y="2840698"/>
                </a:lnTo>
                <a:lnTo>
                  <a:pt x="4996421" y="2954998"/>
                </a:lnTo>
                <a:lnTo>
                  <a:pt x="5047462" y="2954998"/>
                </a:lnTo>
                <a:lnTo>
                  <a:pt x="5149913" y="2980398"/>
                </a:lnTo>
                <a:lnTo>
                  <a:pt x="5200548" y="2980398"/>
                </a:lnTo>
                <a:lnTo>
                  <a:pt x="5251678" y="2993098"/>
                </a:lnTo>
                <a:lnTo>
                  <a:pt x="5303126" y="2993098"/>
                </a:lnTo>
                <a:lnTo>
                  <a:pt x="5354764" y="3005798"/>
                </a:lnTo>
                <a:lnTo>
                  <a:pt x="5801030" y="3005798"/>
                </a:lnTo>
                <a:lnTo>
                  <a:pt x="5850217" y="2993098"/>
                </a:lnTo>
                <a:lnTo>
                  <a:pt x="5899302" y="2993098"/>
                </a:lnTo>
                <a:lnTo>
                  <a:pt x="5948248" y="2980398"/>
                </a:lnTo>
                <a:lnTo>
                  <a:pt x="5997041" y="2980398"/>
                </a:lnTo>
                <a:lnTo>
                  <a:pt x="6045644" y="2967698"/>
                </a:lnTo>
                <a:lnTo>
                  <a:pt x="6051334" y="2967698"/>
                </a:lnTo>
                <a:lnTo>
                  <a:pt x="6051334" y="2929598"/>
                </a:lnTo>
                <a:lnTo>
                  <a:pt x="6051334" y="2878798"/>
                </a:lnTo>
                <a:close/>
              </a:path>
              <a:path w="6051550" h="3006090">
                <a:moveTo>
                  <a:pt x="6051334" y="2540939"/>
                </a:moveTo>
                <a:lnTo>
                  <a:pt x="6006693" y="2550579"/>
                </a:lnTo>
                <a:lnTo>
                  <a:pt x="5957290" y="2559862"/>
                </a:lnTo>
                <a:lnTo>
                  <a:pt x="5907633" y="2567825"/>
                </a:lnTo>
                <a:lnTo>
                  <a:pt x="5857760" y="2574480"/>
                </a:lnTo>
                <a:lnTo>
                  <a:pt x="5807710" y="2579840"/>
                </a:lnTo>
                <a:lnTo>
                  <a:pt x="5757507" y="2583942"/>
                </a:lnTo>
                <a:lnTo>
                  <a:pt x="5707177" y="2586786"/>
                </a:lnTo>
                <a:lnTo>
                  <a:pt x="5656758" y="2588387"/>
                </a:lnTo>
                <a:lnTo>
                  <a:pt x="5606275" y="2588768"/>
                </a:lnTo>
                <a:lnTo>
                  <a:pt x="5555754" y="2587955"/>
                </a:lnTo>
                <a:lnTo>
                  <a:pt x="5505247" y="2585961"/>
                </a:lnTo>
                <a:lnTo>
                  <a:pt x="5454751" y="2582799"/>
                </a:lnTo>
                <a:lnTo>
                  <a:pt x="5404332" y="2578493"/>
                </a:lnTo>
                <a:lnTo>
                  <a:pt x="5353990" y="2573045"/>
                </a:lnTo>
                <a:lnTo>
                  <a:pt x="5303774" y="2566492"/>
                </a:lnTo>
                <a:lnTo>
                  <a:pt x="5253710" y="2558846"/>
                </a:lnTo>
                <a:lnTo>
                  <a:pt x="5203825" y="2550109"/>
                </a:lnTo>
                <a:lnTo>
                  <a:pt x="5080139" y="2526715"/>
                </a:lnTo>
                <a:lnTo>
                  <a:pt x="4957026" y="2498369"/>
                </a:lnTo>
                <a:lnTo>
                  <a:pt x="4857813" y="2471216"/>
                </a:lnTo>
                <a:lnTo>
                  <a:pt x="4808677" y="2457056"/>
                </a:lnTo>
                <a:lnTo>
                  <a:pt x="4759985" y="2442400"/>
                </a:lnTo>
                <a:lnTo>
                  <a:pt x="4711852" y="2427186"/>
                </a:lnTo>
                <a:lnTo>
                  <a:pt x="4568291" y="2376436"/>
                </a:lnTo>
                <a:lnTo>
                  <a:pt x="4520184" y="2358821"/>
                </a:lnTo>
                <a:lnTo>
                  <a:pt x="4472457" y="2340572"/>
                </a:lnTo>
                <a:lnTo>
                  <a:pt x="4424845" y="2321229"/>
                </a:lnTo>
                <a:lnTo>
                  <a:pt x="4377601" y="2301379"/>
                </a:lnTo>
                <a:lnTo>
                  <a:pt x="4330687" y="2281059"/>
                </a:lnTo>
                <a:lnTo>
                  <a:pt x="4284078" y="2260333"/>
                </a:lnTo>
                <a:lnTo>
                  <a:pt x="4237723" y="2239251"/>
                </a:lnTo>
                <a:lnTo>
                  <a:pt x="4191139" y="2218715"/>
                </a:lnTo>
                <a:lnTo>
                  <a:pt x="4144734" y="2197697"/>
                </a:lnTo>
                <a:lnTo>
                  <a:pt x="4098506" y="2176234"/>
                </a:lnTo>
                <a:lnTo>
                  <a:pt x="4052455" y="2154339"/>
                </a:lnTo>
                <a:lnTo>
                  <a:pt x="4006570" y="2132025"/>
                </a:lnTo>
                <a:lnTo>
                  <a:pt x="3960863" y="2109317"/>
                </a:lnTo>
                <a:lnTo>
                  <a:pt x="3869918" y="2062772"/>
                </a:lnTo>
                <a:lnTo>
                  <a:pt x="3779609" y="2014829"/>
                </a:lnTo>
                <a:lnTo>
                  <a:pt x="3689896" y="1965629"/>
                </a:lnTo>
                <a:lnTo>
                  <a:pt x="3600754" y="1915299"/>
                </a:lnTo>
                <a:lnTo>
                  <a:pt x="3512172" y="1863991"/>
                </a:lnTo>
                <a:lnTo>
                  <a:pt x="3380244" y="1785454"/>
                </a:lnTo>
                <a:lnTo>
                  <a:pt x="3249333" y="1705051"/>
                </a:lnTo>
                <a:lnTo>
                  <a:pt x="3119412" y="1622958"/>
                </a:lnTo>
                <a:lnTo>
                  <a:pt x="2990519" y="1539303"/>
                </a:lnTo>
                <a:lnTo>
                  <a:pt x="2862643" y="1454111"/>
                </a:lnTo>
                <a:lnTo>
                  <a:pt x="2735757" y="1367383"/>
                </a:lnTo>
                <a:lnTo>
                  <a:pt x="2609888" y="1279118"/>
                </a:lnTo>
                <a:lnTo>
                  <a:pt x="2402014" y="1129042"/>
                </a:lnTo>
                <a:lnTo>
                  <a:pt x="2195931" y="976261"/>
                </a:lnTo>
                <a:lnTo>
                  <a:pt x="1135519" y="162458"/>
                </a:lnTo>
                <a:lnTo>
                  <a:pt x="929525" y="8216"/>
                </a:lnTo>
                <a:lnTo>
                  <a:pt x="918387" y="0"/>
                </a:lnTo>
                <a:lnTo>
                  <a:pt x="742543" y="0"/>
                </a:lnTo>
                <a:lnTo>
                  <a:pt x="905979" y="119748"/>
                </a:lnTo>
                <a:lnTo>
                  <a:pt x="1106855" y="269481"/>
                </a:lnTo>
                <a:lnTo>
                  <a:pt x="2104504" y="1029500"/>
                </a:lnTo>
                <a:lnTo>
                  <a:pt x="2306650" y="1178750"/>
                </a:lnTo>
                <a:lnTo>
                  <a:pt x="2512809" y="1327137"/>
                </a:lnTo>
                <a:lnTo>
                  <a:pt x="2639517" y="1415973"/>
                </a:lnTo>
                <a:lnTo>
                  <a:pt x="2767317" y="1503324"/>
                </a:lnTo>
                <a:lnTo>
                  <a:pt x="2896171" y="1589151"/>
                </a:lnTo>
                <a:lnTo>
                  <a:pt x="3026054" y="1673428"/>
                </a:lnTo>
                <a:lnTo>
                  <a:pt x="3156940" y="1756130"/>
                </a:lnTo>
                <a:lnTo>
                  <a:pt x="3288792" y="1837220"/>
                </a:lnTo>
                <a:lnTo>
                  <a:pt x="3421913" y="1916493"/>
                </a:lnTo>
                <a:lnTo>
                  <a:pt x="3556127" y="1993963"/>
                </a:lnTo>
                <a:lnTo>
                  <a:pt x="3646309" y="2044420"/>
                </a:lnTo>
                <a:lnTo>
                  <a:pt x="3737152" y="2093760"/>
                </a:lnTo>
                <a:lnTo>
                  <a:pt x="3828681" y="2141880"/>
                </a:lnTo>
                <a:lnTo>
                  <a:pt x="3920985" y="2188654"/>
                </a:lnTo>
                <a:lnTo>
                  <a:pt x="3967442" y="2211489"/>
                </a:lnTo>
                <a:lnTo>
                  <a:pt x="4014114" y="2233955"/>
                </a:lnTo>
                <a:lnTo>
                  <a:pt x="4061002" y="2256015"/>
                </a:lnTo>
                <a:lnTo>
                  <a:pt x="4108132" y="2277668"/>
                </a:lnTo>
                <a:lnTo>
                  <a:pt x="4297896" y="2361768"/>
                </a:lnTo>
                <a:lnTo>
                  <a:pt x="4345432" y="2382101"/>
                </a:lnTo>
                <a:lnTo>
                  <a:pt x="4393069" y="2401887"/>
                </a:lnTo>
                <a:lnTo>
                  <a:pt x="4440834" y="2421051"/>
                </a:lnTo>
                <a:lnTo>
                  <a:pt x="4489183" y="2439327"/>
                </a:lnTo>
                <a:lnTo>
                  <a:pt x="4537697" y="2456891"/>
                </a:lnTo>
                <a:lnTo>
                  <a:pt x="4685208" y="2508377"/>
                </a:lnTo>
                <a:lnTo>
                  <a:pt x="4735182" y="2523947"/>
                </a:lnTo>
                <a:lnTo>
                  <a:pt x="4785030" y="2538730"/>
                </a:lnTo>
                <a:lnTo>
                  <a:pt x="4834763" y="2552852"/>
                </a:lnTo>
                <a:lnTo>
                  <a:pt x="4934001" y="2579573"/>
                </a:lnTo>
                <a:lnTo>
                  <a:pt x="5061470" y="2608491"/>
                </a:lnTo>
                <a:lnTo>
                  <a:pt x="5190490" y="2632405"/>
                </a:lnTo>
                <a:lnTo>
                  <a:pt x="5239296" y="2640761"/>
                </a:lnTo>
                <a:lnTo>
                  <a:pt x="5288343" y="2648115"/>
                </a:lnTo>
                <a:lnTo>
                  <a:pt x="5337619" y="2654452"/>
                </a:lnTo>
                <a:lnTo>
                  <a:pt x="5387060" y="2659761"/>
                </a:lnTo>
                <a:lnTo>
                  <a:pt x="5436667" y="2664028"/>
                </a:lnTo>
                <a:lnTo>
                  <a:pt x="5486387" y="2667228"/>
                </a:lnTo>
                <a:lnTo>
                  <a:pt x="5536196" y="2669349"/>
                </a:lnTo>
                <a:lnTo>
                  <a:pt x="5586069" y="2670365"/>
                </a:lnTo>
                <a:lnTo>
                  <a:pt x="5635968" y="2670264"/>
                </a:lnTo>
                <a:lnTo>
                  <a:pt x="5685853" y="2669032"/>
                </a:lnTo>
                <a:lnTo>
                  <a:pt x="5735726" y="2666631"/>
                </a:lnTo>
                <a:lnTo>
                  <a:pt x="5785523" y="2663063"/>
                </a:lnTo>
                <a:lnTo>
                  <a:pt x="5835231" y="2658300"/>
                </a:lnTo>
                <a:lnTo>
                  <a:pt x="5884811" y="2652331"/>
                </a:lnTo>
                <a:lnTo>
                  <a:pt x="5934240" y="2645130"/>
                </a:lnTo>
                <a:lnTo>
                  <a:pt x="5983478" y="2636697"/>
                </a:lnTo>
                <a:lnTo>
                  <a:pt x="6032500" y="2626982"/>
                </a:lnTo>
                <a:lnTo>
                  <a:pt x="6051334" y="2622740"/>
                </a:lnTo>
                <a:lnTo>
                  <a:pt x="6051334" y="2588768"/>
                </a:lnTo>
                <a:lnTo>
                  <a:pt x="6051334" y="2540939"/>
                </a:lnTo>
                <a:close/>
              </a:path>
              <a:path w="6051550" h="3006090">
                <a:moveTo>
                  <a:pt x="6051334" y="2203462"/>
                </a:moveTo>
                <a:lnTo>
                  <a:pt x="5991174" y="2218283"/>
                </a:lnTo>
                <a:lnTo>
                  <a:pt x="5941682" y="2228164"/>
                </a:lnTo>
                <a:lnTo>
                  <a:pt x="5891847" y="2236419"/>
                </a:lnTo>
                <a:lnTo>
                  <a:pt x="5841708" y="2243086"/>
                </a:lnTo>
                <a:lnTo>
                  <a:pt x="5791327" y="2248192"/>
                </a:lnTo>
                <a:lnTo>
                  <a:pt x="5740755" y="2251773"/>
                </a:lnTo>
                <a:lnTo>
                  <a:pt x="5690082" y="2253843"/>
                </a:lnTo>
                <a:lnTo>
                  <a:pt x="5639333" y="2254453"/>
                </a:lnTo>
                <a:lnTo>
                  <a:pt x="5588571" y="2253615"/>
                </a:lnTo>
                <a:lnTo>
                  <a:pt x="5537873" y="2251367"/>
                </a:lnTo>
                <a:lnTo>
                  <a:pt x="5487289" y="2247735"/>
                </a:lnTo>
                <a:lnTo>
                  <a:pt x="5424132" y="2241270"/>
                </a:lnTo>
                <a:lnTo>
                  <a:pt x="5361229" y="2232710"/>
                </a:lnTo>
                <a:lnTo>
                  <a:pt x="5297716" y="2221852"/>
                </a:lnTo>
                <a:lnTo>
                  <a:pt x="5173484" y="2196795"/>
                </a:lnTo>
                <a:lnTo>
                  <a:pt x="5049850" y="2166899"/>
                </a:lnTo>
                <a:lnTo>
                  <a:pt x="4888738" y="2119084"/>
                </a:lnTo>
                <a:lnTo>
                  <a:pt x="4840325" y="2103285"/>
                </a:lnTo>
                <a:lnTo>
                  <a:pt x="4792345" y="2086457"/>
                </a:lnTo>
                <a:lnTo>
                  <a:pt x="4624070" y="2022779"/>
                </a:lnTo>
                <a:lnTo>
                  <a:pt x="4505172" y="1971548"/>
                </a:lnTo>
                <a:lnTo>
                  <a:pt x="4272356" y="1862620"/>
                </a:lnTo>
                <a:lnTo>
                  <a:pt x="4226230" y="1840103"/>
                </a:lnTo>
                <a:lnTo>
                  <a:pt x="4180332" y="1816900"/>
                </a:lnTo>
                <a:lnTo>
                  <a:pt x="4134637" y="1793151"/>
                </a:lnTo>
                <a:lnTo>
                  <a:pt x="4043654" y="1744637"/>
                </a:lnTo>
                <a:lnTo>
                  <a:pt x="3955542" y="1695818"/>
                </a:lnTo>
                <a:lnTo>
                  <a:pt x="3868026" y="1645983"/>
                </a:lnTo>
                <a:lnTo>
                  <a:pt x="3781069" y="1595170"/>
                </a:lnTo>
                <a:lnTo>
                  <a:pt x="3694684" y="1543405"/>
                </a:lnTo>
                <a:lnTo>
                  <a:pt x="3608819" y="1490738"/>
                </a:lnTo>
                <a:lnTo>
                  <a:pt x="3523488" y="1437182"/>
                </a:lnTo>
                <a:lnTo>
                  <a:pt x="3396450" y="1355318"/>
                </a:lnTo>
                <a:lnTo>
                  <a:pt x="3270478" y="1271676"/>
                </a:lnTo>
                <a:lnTo>
                  <a:pt x="3145561" y="1186395"/>
                </a:lnTo>
                <a:lnTo>
                  <a:pt x="3021609" y="1099591"/>
                </a:lnTo>
                <a:lnTo>
                  <a:pt x="2898584" y="1011389"/>
                </a:lnTo>
                <a:lnTo>
                  <a:pt x="2735910" y="891819"/>
                </a:lnTo>
                <a:lnTo>
                  <a:pt x="2574658" y="770267"/>
                </a:lnTo>
                <a:lnTo>
                  <a:pt x="2374900" y="615962"/>
                </a:lnTo>
                <a:lnTo>
                  <a:pt x="2335174" y="584835"/>
                </a:lnTo>
                <a:lnTo>
                  <a:pt x="1601431" y="0"/>
                </a:lnTo>
                <a:lnTo>
                  <a:pt x="1440345" y="0"/>
                </a:lnTo>
                <a:lnTo>
                  <a:pt x="1462049" y="16916"/>
                </a:lnTo>
                <a:lnTo>
                  <a:pt x="2276017" y="660387"/>
                </a:lnTo>
                <a:lnTo>
                  <a:pt x="2316048" y="691489"/>
                </a:lnTo>
                <a:lnTo>
                  <a:pt x="2517368" y="845705"/>
                </a:lnTo>
                <a:lnTo>
                  <a:pt x="2679979" y="967257"/>
                </a:lnTo>
                <a:lnTo>
                  <a:pt x="2844101" y="1086878"/>
                </a:lnTo>
                <a:lnTo>
                  <a:pt x="2968282" y="1175156"/>
                </a:lnTo>
                <a:lnTo>
                  <a:pt x="3093440" y="1262062"/>
                </a:lnTo>
                <a:lnTo>
                  <a:pt x="3219653" y="1347470"/>
                </a:lnTo>
                <a:lnTo>
                  <a:pt x="3346958" y="1431264"/>
                </a:lnTo>
                <a:lnTo>
                  <a:pt x="3475431" y="1513319"/>
                </a:lnTo>
                <a:lnTo>
                  <a:pt x="3561740" y="1567002"/>
                </a:lnTo>
                <a:lnTo>
                  <a:pt x="3648621" y="1619821"/>
                </a:lnTo>
                <a:lnTo>
                  <a:pt x="3736073" y="1671739"/>
                </a:lnTo>
                <a:lnTo>
                  <a:pt x="3824109" y="1722716"/>
                </a:lnTo>
                <a:lnTo>
                  <a:pt x="3912755" y="1772729"/>
                </a:lnTo>
                <a:lnTo>
                  <a:pt x="4002036" y="1821726"/>
                </a:lnTo>
                <a:lnTo>
                  <a:pt x="4094327" y="1870468"/>
                </a:lnTo>
                <a:lnTo>
                  <a:pt x="4140797" y="1894382"/>
                </a:lnTo>
                <a:lnTo>
                  <a:pt x="4187583" y="1917801"/>
                </a:lnTo>
                <a:lnTo>
                  <a:pt x="4234777" y="1940598"/>
                </a:lnTo>
                <a:lnTo>
                  <a:pt x="4472317" y="2050516"/>
                </a:lnTo>
                <a:lnTo>
                  <a:pt x="4591812" y="2101443"/>
                </a:lnTo>
                <a:lnTo>
                  <a:pt x="4763414" y="2165616"/>
                </a:lnTo>
                <a:lnTo>
                  <a:pt x="4813401" y="2182914"/>
                </a:lnTo>
                <a:lnTo>
                  <a:pt x="4863681" y="2199106"/>
                </a:lnTo>
                <a:lnTo>
                  <a:pt x="4994414" y="2238273"/>
                </a:lnTo>
                <a:lnTo>
                  <a:pt x="5122215" y="2270036"/>
                </a:lnTo>
                <a:lnTo>
                  <a:pt x="5187023" y="2283930"/>
                </a:lnTo>
                <a:lnTo>
                  <a:pt x="5284660" y="2302941"/>
                </a:lnTo>
                <a:lnTo>
                  <a:pt x="5349024" y="2313673"/>
                </a:lnTo>
                <a:lnTo>
                  <a:pt x="5414632" y="2322334"/>
                </a:lnTo>
                <a:lnTo>
                  <a:pt x="5480520" y="2328811"/>
                </a:lnTo>
                <a:lnTo>
                  <a:pt x="5533390" y="2332380"/>
                </a:lnTo>
                <a:lnTo>
                  <a:pt x="5586349" y="2334514"/>
                </a:lnTo>
                <a:lnTo>
                  <a:pt x="5639346" y="2335174"/>
                </a:lnTo>
                <a:lnTo>
                  <a:pt x="5692356" y="2334336"/>
                </a:lnTo>
                <a:lnTo>
                  <a:pt x="5745340" y="2331961"/>
                </a:lnTo>
                <a:lnTo>
                  <a:pt x="5798248" y="2328011"/>
                </a:lnTo>
                <a:lnTo>
                  <a:pt x="5851055" y="2322436"/>
                </a:lnTo>
                <a:lnTo>
                  <a:pt x="5903696" y="2315210"/>
                </a:lnTo>
                <a:lnTo>
                  <a:pt x="5956160" y="2306294"/>
                </a:lnTo>
                <a:lnTo>
                  <a:pt x="6008408" y="2295652"/>
                </a:lnTo>
                <a:lnTo>
                  <a:pt x="6051334" y="2285288"/>
                </a:lnTo>
                <a:lnTo>
                  <a:pt x="6051334" y="2254453"/>
                </a:lnTo>
                <a:lnTo>
                  <a:pt x="6051334" y="2203462"/>
                </a:lnTo>
                <a:close/>
              </a:path>
              <a:path w="6051550" h="3006090">
                <a:moveTo>
                  <a:pt x="6051334" y="1862975"/>
                </a:moveTo>
                <a:lnTo>
                  <a:pt x="5973254" y="1885683"/>
                </a:lnTo>
                <a:lnTo>
                  <a:pt x="5923902" y="1896783"/>
                </a:lnTo>
                <a:lnTo>
                  <a:pt x="5874042" y="1905723"/>
                </a:lnTo>
                <a:lnTo>
                  <a:pt x="5823775" y="1912505"/>
                </a:lnTo>
                <a:lnTo>
                  <a:pt x="5773204" y="1917141"/>
                </a:lnTo>
                <a:lnTo>
                  <a:pt x="5722531" y="1920024"/>
                </a:lnTo>
                <a:lnTo>
                  <a:pt x="5671680" y="1920849"/>
                </a:lnTo>
                <a:lnTo>
                  <a:pt x="5620715" y="1919744"/>
                </a:lnTo>
                <a:lnTo>
                  <a:pt x="5569699" y="1916823"/>
                </a:lnTo>
                <a:lnTo>
                  <a:pt x="5518721" y="1912200"/>
                </a:lnTo>
                <a:lnTo>
                  <a:pt x="5467845" y="1905977"/>
                </a:lnTo>
                <a:lnTo>
                  <a:pt x="5417121" y="1898269"/>
                </a:lnTo>
                <a:lnTo>
                  <a:pt x="5366639" y="1889188"/>
                </a:lnTo>
                <a:lnTo>
                  <a:pt x="5316461" y="1878850"/>
                </a:lnTo>
                <a:lnTo>
                  <a:pt x="5235664" y="1860194"/>
                </a:lnTo>
                <a:lnTo>
                  <a:pt x="5142789" y="1835683"/>
                </a:lnTo>
                <a:lnTo>
                  <a:pt x="4987239" y="1786318"/>
                </a:lnTo>
                <a:lnTo>
                  <a:pt x="4926977" y="1764868"/>
                </a:lnTo>
                <a:lnTo>
                  <a:pt x="4776508" y="1705470"/>
                </a:lnTo>
                <a:lnTo>
                  <a:pt x="4728591" y="1684591"/>
                </a:lnTo>
                <a:lnTo>
                  <a:pt x="4681004" y="1663065"/>
                </a:lnTo>
                <a:lnTo>
                  <a:pt x="4633773" y="1640967"/>
                </a:lnTo>
                <a:lnTo>
                  <a:pt x="4586935" y="1618399"/>
                </a:lnTo>
                <a:lnTo>
                  <a:pt x="4447362" y="1549819"/>
                </a:lnTo>
                <a:lnTo>
                  <a:pt x="4401045" y="1526552"/>
                </a:lnTo>
                <a:lnTo>
                  <a:pt x="4355020" y="1502651"/>
                </a:lnTo>
                <a:lnTo>
                  <a:pt x="4263783" y="1452778"/>
                </a:lnTo>
                <a:lnTo>
                  <a:pt x="4218381" y="1427353"/>
                </a:lnTo>
                <a:lnTo>
                  <a:pt x="4128135" y="1375460"/>
                </a:lnTo>
                <a:lnTo>
                  <a:pt x="4038587" y="1322285"/>
                </a:lnTo>
                <a:lnTo>
                  <a:pt x="3949712" y="1267904"/>
                </a:lnTo>
                <a:lnTo>
                  <a:pt x="3818559" y="1185011"/>
                </a:lnTo>
                <a:lnTo>
                  <a:pt x="3733152" y="1129525"/>
                </a:lnTo>
                <a:lnTo>
                  <a:pt x="3648354" y="1073188"/>
                </a:lnTo>
                <a:lnTo>
                  <a:pt x="3564128" y="1016038"/>
                </a:lnTo>
                <a:lnTo>
                  <a:pt x="3438817" y="928878"/>
                </a:lnTo>
                <a:lnTo>
                  <a:pt x="3314662" y="840105"/>
                </a:lnTo>
                <a:lnTo>
                  <a:pt x="3191560" y="749833"/>
                </a:lnTo>
                <a:lnTo>
                  <a:pt x="3069437" y="658177"/>
                </a:lnTo>
                <a:lnTo>
                  <a:pt x="2907931" y="534009"/>
                </a:lnTo>
                <a:lnTo>
                  <a:pt x="2747772" y="407885"/>
                </a:lnTo>
                <a:lnTo>
                  <a:pt x="2549131" y="247878"/>
                </a:lnTo>
                <a:lnTo>
                  <a:pt x="2248573" y="0"/>
                </a:lnTo>
                <a:lnTo>
                  <a:pt x="2098484" y="0"/>
                </a:lnTo>
                <a:lnTo>
                  <a:pt x="2489720" y="320903"/>
                </a:lnTo>
                <a:lnTo>
                  <a:pt x="2689695" y="480669"/>
                </a:lnTo>
                <a:lnTo>
                  <a:pt x="2851200" y="606806"/>
                </a:lnTo>
                <a:lnTo>
                  <a:pt x="3014243" y="731126"/>
                </a:lnTo>
                <a:lnTo>
                  <a:pt x="3137636" y="822960"/>
                </a:lnTo>
                <a:lnTo>
                  <a:pt x="3262033" y="913434"/>
                </a:lnTo>
                <a:lnTo>
                  <a:pt x="3387534" y="1002423"/>
                </a:lnTo>
                <a:lnTo>
                  <a:pt x="3514179" y="1089761"/>
                </a:lnTo>
                <a:lnTo>
                  <a:pt x="3599294" y="1147013"/>
                </a:lnTo>
                <a:lnTo>
                  <a:pt x="3684955" y="1203439"/>
                </a:lnTo>
                <a:lnTo>
                  <a:pt x="3771214" y="1258989"/>
                </a:lnTo>
                <a:lnTo>
                  <a:pt x="3859136" y="1314386"/>
                </a:lnTo>
                <a:lnTo>
                  <a:pt x="3948811" y="1369542"/>
                </a:lnTo>
                <a:lnTo>
                  <a:pt x="4039209" y="1423568"/>
                </a:lnTo>
                <a:lnTo>
                  <a:pt x="4130357" y="1476362"/>
                </a:lnTo>
                <a:lnTo>
                  <a:pt x="4222305" y="1527848"/>
                </a:lnTo>
                <a:lnTo>
                  <a:pt x="4315091" y="1578076"/>
                </a:lnTo>
                <a:lnTo>
                  <a:pt x="4362107" y="1602257"/>
                </a:lnTo>
                <a:lnTo>
                  <a:pt x="4409478" y="1625815"/>
                </a:lnTo>
                <a:lnTo>
                  <a:pt x="4552200" y="1695196"/>
                </a:lnTo>
                <a:lnTo>
                  <a:pt x="4599825" y="1717890"/>
                </a:lnTo>
                <a:lnTo>
                  <a:pt x="4647552" y="1739976"/>
                </a:lnTo>
                <a:lnTo>
                  <a:pt x="4695469" y="1761413"/>
                </a:lnTo>
                <a:lnTo>
                  <a:pt x="4743653" y="1782178"/>
                </a:lnTo>
                <a:lnTo>
                  <a:pt x="4897831" y="1842376"/>
                </a:lnTo>
                <a:lnTo>
                  <a:pt x="4960988" y="1864575"/>
                </a:lnTo>
                <a:lnTo>
                  <a:pt x="5086045" y="1904555"/>
                </a:lnTo>
                <a:lnTo>
                  <a:pt x="5182222" y="1930628"/>
                </a:lnTo>
                <a:lnTo>
                  <a:pt x="5294896" y="1957209"/>
                </a:lnTo>
                <a:lnTo>
                  <a:pt x="5342547" y="1966988"/>
                </a:lnTo>
                <a:lnTo>
                  <a:pt x="5390400" y="1975688"/>
                </a:lnTo>
                <a:lnTo>
                  <a:pt x="5438432" y="1983219"/>
                </a:lnTo>
                <a:lnTo>
                  <a:pt x="5486641" y="1989505"/>
                </a:lnTo>
                <a:lnTo>
                  <a:pt x="5535028" y="1994458"/>
                </a:lnTo>
                <a:lnTo>
                  <a:pt x="5583567" y="1998002"/>
                </a:lnTo>
                <a:lnTo>
                  <a:pt x="5632247" y="2000021"/>
                </a:lnTo>
                <a:lnTo>
                  <a:pt x="5681078" y="2000465"/>
                </a:lnTo>
                <a:lnTo>
                  <a:pt x="5730049" y="1999221"/>
                </a:lnTo>
                <a:lnTo>
                  <a:pt x="5779147" y="1996211"/>
                </a:lnTo>
                <a:lnTo>
                  <a:pt x="5827954" y="1991664"/>
                </a:lnTo>
                <a:lnTo>
                  <a:pt x="5876620" y="1985200"/>
                </a:lnTo>
                <a:lnTo>
                  <a:pt x="5925058" y="1976793"/>
                </a:lnTo>
                <a:lnTo>
                  <a:pt x="5973165" y="1966455"/>
                </a:lnTo>
                <a:lnTo>
                  <a:pt x="6020854" y="1954199"/>
                </a:lnTo>
                <a:lnTo>
                  <a:pt x="6051334" y="1945017"/>
                </a:lnTo>
                <a:lnTo>
                  <a:pt x="6051334" y="1920849"/>
                </a:lnTo>
                <a:lnTo>
                  <a:pt x="6051334" y="1862975"/>
                </a:lnTo>
                <a:close/>
              </a:path>
              <a:path w="6051550" h="3006090">
                <a:moveTo>
                  <a:pt x="6051334" y="1516329"/>
                </a:moveTo>
                <a:lnTo>
                  <a:pt x="5975274" y="1546999"/>
                </a:lnTo>
                <a:lnTo>
                  <a:pt x="5926531" y="1561325"/>
                </a:lnTo>
                <a:lnTo>
                  <a:pt x="5876899" y="1572298"/>
                </a:lnTo>
                <a:lnTo>
                  <a:pt x="5826607" y="1580248"/>
                </a:lnTo>
                <a:lnTo>
                  <a:pt x="5775795" y="1585353"/>
                </a:lnTo>
                <a:lnTo>
                  <a:pt x="5724601" y="1587741"/>
                </a:lnTo>
                <a:lnTo>
                  <a:pt x="5673153" y="1587563"/>
                </a:lnTo>
                <a:lnTo>
                  <a:pt x="5621629" y="1584960"/>
                </a:lnTo>
                <a:lnTo>
                  <a:pt x="5570131" y="1580070"/>
                </a:lnTo>
                <a:lnTo>
                  <a:pt x="5518823" y="1573060"/>
                </a:lnTo>
                <a:lnTo>
                  <a:pt x="5467845" y="1564055"/>
                </a:lnTo>
                <a:lnTo>
                  <a:pt x="5417337" y="1553210"/>
                </a:lnTo>
                <a:lnTo>
                  <a:pt x="5414175" y="1552587"/>
                </a:lnTo>
                <a:lnTo>
                  <a:pt x="5317515" y="1527898"/>
                </a:lnTo>
                <a:lnTo>
                  <a:pt x="5268696" y="1514449"/>
                </a:lnTo>
                <a:lnTo>
                  <a:pt x="5219344" y="1499501"/>
                </a:lnTo>
                <a:lnTo>
                  <a:pt x="5107749" y="1461008"/>
                </a:lnTo>
                <a:lnTo>
                  <a:pt x="5047831" y="1438529"/>
                </a:lnTo>
                <a:lnTo>
                  <a:pt x="4928425" y="1388427"/>
                </a:lnTo>
                <a:lnTo>
                  <a:pt x="4880648" y="1367370"/>
                </a:lnTo>
                <a:lnTo>
                  <a:pt x="4833417" y="1345196"/>
                </a:lnTo>
                <a:lnTo>
                  <a:pt x="4786630" y="1322197"/>
                </a:lnTo>
                <a:lnTo>
                  <a:pt x="4601934" y="1227302"/>
                </a:lnTo>
                <a:lnTo>
                  <a:pt x="4556112" y="1203045"/>
                </a:lnTo>
                <a:lnTo>
                  <a:pt x="4510583" y="1178128"/>
                </a:lnTo>
                <a:lnTo>
                  <a:pt x="4422470" y="1127455"/>
                </a:lnTo>
                <a:lnTo>
                  <a:pt x="4379722" y="1102296"/>
                </a:lnTo>
                <a:lnTo>
                  <a:pt x="4294759" y="1051013"/>
                </a:lnTo>
                <a:lnTo>
                  <a:pt x="4210481" y="998537"/>
                </a:lnTo>
                <a:lnTo>
                  <a:pt x="4126852" y="944956"/>
                </a:lnTo>
                <a:lnTo>
                  <a:pt x="4043832" y="890371"/>
                </a:lnTo>
                <a:lnTo>
                  <a:pt x="3961384" y="834834"/>
                </a:lnTo>
                <a:lnTo>
                  <a:pt x="3879469" y="778459"/>
                </a:lnTo>
                <a:lnTo>
                  <a:pt x="3757498" y="692480"/>
                </a:lnTo>
                <a:lnTo>
                  <a:pt x="3636492" y="605078"/>
                </a:lnTo>
                <a:lnTo>
                  <a:pt x="3596360" y="575665"/>
                </a:lnTo>
                <a:lnTo>
                  <a:pt x="3514814" y="514642"/>
                </a:lnTo>
                <a:lnTo>
                  <a:pt x="3393452" y="421754"/>
                </a:lnTo>
                <a:lnTo>
                  <a:pt x="3273120" y="327418"/>
                </a:lnTo>
                <a:lnTo>
                  <a:pt x="3153689" y="231813"/>
                </a:lnTo>
                <a:lnTo>
                  <a:pt x="2995638" y="102616"/>
                </a:lnTo>
                <a:lnTo>
                  <a:pt x="2872270" y="0"/>
                </a:lnTo>
                <a:lnTo>
                  <a:pt x="2728899" y="0"/>
                </a:lnTo>
                <a:lnTo>
                  <a:pt x="2937713" y="173024"/>
                </a:lnTo>
                <a:lnTo>
                  <a:pt x="3096920" y="302107"/>
                </a:lnTo>
                <a:lnTo>
                  <a:pt x="3217380" y="397751"/>
                </a:lnTo>
                <a:lnTo>
                  <a:pt x="3338893" y="492226"/>
                </a:lnTo>
                <a:lnTo>
                  <a:pt x="3461613" y="585381"/>
                </a:lnTo>
                <a:lnTo>
                  <a:pt x="3544163" y="646671"/>
                </a:lnTo>
                <a:lnTo>
                  <a:pt x="3625291" y="705421"/>
                </a:lnTo>
                <a:lnTo>
                  <a:pt x="3747795" y="792530"/>
                </a:lnTo>
                <a:lnTo>
                  <a:pt x="3871430" y="878166"/>
                </a:lnTo>
                <a:lnTo>
                  <a:pt x="3954551" y="934288"/>
                </a:lnTo>
                <a:lnTo>
                  <a:pt x="4038282" y="989558"/>
                </a:lnTo>
                <a:lnTo>
                  <a:pt x="4122661" y="1043876"/>
                </a:lnTo>
                <a:lnTo>
                  <a:pt x="4207738" y="1097153"/>
                </a:lnTo>
                <a:lnTo>
                  <a:pt x="4293565" y="1149311"/>
                </a:lnTo>
                <a:lnTo>
                  <a:pt x="4380166" y="1200277"/>
                </a:lnTo>
                <a:lnTo>
                  <a:pt x="4469752" y="1251318"/>
                </a:lnTo>
                <a:lnTo>
                  <a:pt x="4516285" y="1276553"/>
                </a:lnTo>
                <a:lnTo>
                  <a:pt x="4563211" y="1301165"/>
                </a:lnTo>
                <a:lnTo>
                  <a:pt x="4751959" y="1397127"/>
                </a:lnTo>
                <a:lnTo>
                  <a:pt x="4799368" y="1420190"/>
                </a:lnTo>
                <a:lnTo>
                  <a:pt x="4847107" y="1442364"/>
                </a:lnTo>
                <a:lnTo>
                  <a:pt x="4895329" y="1463395"/>
                </a:lnTo>
                <a:lnTo>
                  <a:pt x="5017808" y="1514221"/>
                </a:lnTo>
                <a:lnTo>
                  <a:pt x="5080660" y="1537538"/>
                </a:lnTo>
                <a:lnTo>
                  <a:pt x="5192217" y="1575523"/>
                </a:lnTo>
                <a:lnTo>
                  <a:pt x="5243220" y="1590814"/>
                </a:lnTo>
                <a:lnTo>
                  <a:pt x="5295519" y="1605114"/>
                </a:lnTo>
                <a:lnTo>
                  <a:pt x="5348656" y="1618627"/>
                </a:lnTo>
                <a:lnTo>
                  <a:pt x="5402224" y="1631581"/>
                </a:lnTo>
                <a:lnTo>
                  <a:pt x="5399075" y="1630972"/>
                </a:lnTo>
                <a:lnTo>
                  <a:pt x="5447754" y="1641259"/>
                </a:lnTo>
                <a:lnTo>
                  <a:pt x="5496877" y="1649996"/>
                </a:lnTo>
                <a:lnTo>
                  <a:pt x="5546369" y="1657045"/>
                </a:lnTo>
                <a:lnTo>
                  <a:pt x="5596140" y="1662264"/>
                </a:lnTo>
                <a:lnTo>
                  <a:pt x="5646128" y="1665541"/>
                </a:lnTo>
                <a:lnTo>
                  <a:pt x="5696242" y="1666709"/>
                </a:lnTo>
                <a:lnTo>
                  <a:pt x="5746432" y="1665668"/>
                </a:lnTo>
                <a:lnTo>
                  <a:pt x="5796597" y="1662264"/>
                </a:lnTo>
                <a:lnTo>
                  <a:pt x="5846673" y="1656359"/>
                </a:lnTo>
                <a:lnTo>
                  <a:pt x="5896584" y="1647837"/>
                </a:lnTo>
                <a:lnTo>
                  <a:pt x="5946254" y="1636547"/>
                </a:lnTo>
                <a:lnTo>
                  <a:pt x="5995314" y="1622069"/>
                </a:lnTo>
                <a:lnTo>
                  <a:pt x="6043015" y="1604543"/>
                </a:lnTo>
                <a:lnTo>
                  <a:pt x="6051334" y="1600885"/>
                </a:lnTo>
                <a:lnTo>
                  <a:pt x="6051334" y="1587741"/>
                </a:lnTo>
                <a:lnTo>
                  <a:pt x="6051334" y="1516329"/>
                </a:lnTo>
                <a:close/>
              </a:path>
            </a:pathLst>
          </a:custGeom>
          <a:solidFill>
            <a:srgbClr val="FFBF22">
              <a:alpha val="19999"/>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HelveticaNeueLT Pro 55 Roman" panose="020B0604020202020204"/>
              <a:ea typeface="+mn-ea"/>
              <a:cs typeface="+mn-cs"/>
            </a:endParaRPr>
          </a:p>
        </p:txBody>
      </p:sp>
      <p:graphicFrame>
        <p:nvGraphicFramePr>
          <p:cNvPr id="7" name="Diagram 6">
            <a:extLst>
              <a:ext uri="{FF2B5EF4-FFF2-40B4-BE49-F238E27FC236}">
                <a16:creationId xmlns:a16="http://schemas.microsoft.com/office/drawing/2014/main" id="{8F638318-02AD-A50D-4B2D-BD47E915F066}"/>
              </a:ext>
            </a:extLst>
          </p:cNvPr>
          <p:cNvGraphicFramePr/>
          <p:nvPr>
            <p:extLst>
              <p:ext uri="{D42A27DB-BD31-4B8C-83A1-F6EECF244321}">
                <p14:modId xmlns:p14="http://schemas.microsoft.com/office/powerpoint/2010/main" val="3623989173"/>
              </p:ext>
            </p:extLst>
          </p:nvPr>
        </p:nvGraphicFramePr>
        <p:xfrm>
          <a:off x="672662" y="672396"/>
          <a:ext cx="10783614" cy="24173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Table 9">
            <a:extLst>
              <a:ext uri="{FF2B5EF4-FFF2-40B4-BE49-F238E27FC236}">
                <a16:creationId xmlns:a16="http://schemas.microsoft.com/office/drawing/2014/main" id="{666D01DC-198E-64F4-65F3-C66E9C325AEB}"/>
              </a:ext>
            </a:extLst>
          </p:cNvPr>
          <p:cNvGraphicFramePr>
            <a:graphicFrameLocks noGrp="1"/>
          </p:cNvGraphicFramePr>
          <p:nvPr>
            <p:extLst>
              <p:ext uri="{D42A27DB-BD31-4B8C-83A1-F6EECF244321}">
                <p14:modId xmlns:p14="http://schemas.microsoft.com/office/powerpoint/2010/main" val="3238009292"/>
              </p:ext>
            </p:extLst>
          </p:nvPr>
        </p:nvGraphicFramePr>
        <p:xfrm>
          <a:off x="641128" y="3832352"/>
          <a:ext cx="5564464" cy="2904530"/>
        </p:xfrm>
        <a:graphic>
          <a:graphicData uri="http://schemas.openxmlformats.org/drawingml/2006/table">
            <a:tbl>
              <a:tblPr firstRow="1" bandRow="1">
                <a:tableStyleId>{21E4AEA4-8DFA-4A89-87EB-49C32662AFE0}</a:tableStyleId>
              </a:tblPr>
              <a:tblGrid>
                <a:gridCol w="2070984">
                  <a:extLst>
                    <a:ext uri="{9D8B030D-6E8A-4147-A177-3AD203B41FA5}">
                      <a16:colId xmlns:a16="http://schemas.microsoft.com/office/drawing/2014/main" val="4019878963"/>
                    </a:ext>
                  </a:extLst>
                </a:gridCol>
                <a:gridCol w="3493480">
                  <a:extLst>
                    <a:ext uri="{9D8B030D-6E8A-4147-A177-3AD203B41FA5}">
                      <a16:colId xmlns:a16="http://schemas.microsoft.com/office/drawing/2014/main" val="1693404927"/>
                    </a:ext>
                  </a:extLst>
                </a:gridCol>
              </a:tblGrid>
              <a:tr h="382885">
                <a:tc>
                  <a:txBody>
                    <a:bodyPr/>
                    <a:lstStyle/>
                    <a:p>
                      <a:r>
                        <a:rPr lang="en-GB" sz="1200" dirty="0">
                          <a:latin typeface="Arial" panose="020B0604020202020204" pitchFamily="34" charset="0"/>
                          <a:cs typeface="Arial" panose="020B0604020202020204" pitchFamily="34" charset="0"/>
                        </a:rPr>
                        <a:t>Deliverable</a:t>
                      </a:r>
                    </a:p>
                  </a:txBody>
                  <a:tcPr/>
                </a:tc>
                <a:tc>
                  <a:txBody>
                    <a:bodyPr/>
                    <a:lstStyle/>
                    <a:p>
                      <a:r>
                        <a:rPr lang="en-GB" sz="1200" dirty="0">
                          <a:latin typeface="Arial" panose="020B0604020202020204" pitchFamily="34" charset="0"/>
                          <a:cs typeface="Arial" panose="020B0604020202020204" pitchFamily="34" charset="0"/>
                        </a:rPr>
                        <a:t>Timing</a:t>
                      </a:r>
                    </a:p>
                  </a:txBody>
                  <a:tcPr/>
                </a:tc>
                <a:extLst>
                  <a:ext uri="{0D108BD9-81ED-4DB2-BD59-A6C34878D82A}">
                    <a16:rowId xmlns:a16="http://schemas.microsoft.com/office/drawing/2014/main" val="1564014130"/>
                  </a:ext>
                </a:extLst>
              </a:tr>
              <a:tr h="382885">
                <a:tc>
                  <a:txBody>
                    <a:bodyPr/>
                    <a:lstStyle/>
                    <a:p>
                      <a:r>
                        <a:rPr lang="en-GB" sz="1200" dirty="0">
                          <a:latin typeface="Arial" panose="020B0604020202020204" pitchFamily="34" charset="0"/>
                          <a:cs typeface="Arial" panose="020B0604020202020204" pitchFamily="34" charset="0"/>
                        </a:rPr>
                        <a:t>Develop Modifications</a:t>
                      </a:r>
                    </a:p>
                  </a:txBody>
                  <a:tcPr/>
                </a:tc>
                <a:tc>
                  <a:txBody>
                    <a:bodyPr/>
                    <a:lstStyle/>
                    <a:p>
                      <a:r>
                        <a:rPr lang="en-GB" sz="1200" dirty="0">
                          <a:latin typeface="Arial" panose="020B0604020202020204" pitchFamily="34" charset="0"/>
                          <a:cs typeface="Arial" panose="020B0604020202020204" pitchFamily="34" charset="0"/>
                        </a:rPr>
                        <a:t>Ongoing. ESO “virtual” team in place.</a:t>
                      </a:r>
                    </a:p>
                  </a:txBody>
                  <a:tcPr/>
                </a:tc>
                <a:extLst>
                  <a:ext uri="{0D108BD9-81ED-4DB2-BD59-A6C34878D82A}">
                    <a16:rowId xmlns:a16="http://schemas.microsoft.com/office/drawing/2014/main" val="2673847519"/>
                  </a:ext>
                </a:extLst>
              </a:tr>
              <a:tr h="768939">
                <a:tc>
                  <a:txBody>
                    <a:bodyPr/>
                    <a:lstStyle/>
                    <a:p>
                      <a:r>
                        <a:rPr lang="en-GB" sz="1200" dirty="0">
                          <a:latin typeface="Arial" panose="020B0604020202020204" pitchFamily="34" charset="0"/>
                          <a:cs typeface="Arial" panose="020B0604020202020204" pitchFamily="34" charset="0"/>
                        </a:rPr>
                        <a:t>Socialise with industry (number of Mods, defects, proposed solutions and timings)</a:t>
                      </a:r>
                    </a:p>
                  </a:txBody>
                  <a:tcPr/>
                </a:tc>
                <a:tc>
                  <a:txBody>
                    <a:bodyPr/>
                    <a:lstStyle/>
                    <a:p>
                      <a:r>
                        <a:rPr lang="en-GB" sz="1200" dirty="0">
                          <a:latin typeface="Arial" panose="020B0604020202020204" pitchFamily="34" charset="0"/>
                          <a:cs typeface="Arial" panose="020B0604020202020204" pitchFamily="34" charset="0"/>
                        </a:rPr>
                        <a:t>TCMF 29 February 2024 (and further update 4 April 2024)</a:t>
                      </a:r>
                    </a:p>
                    <a:p>
                      <a:endParaRPr lang="en-GB" sz="1200" dirty="0">
                        <a:latin typeface="Arial" panose="020B0604020202020204" pitchFamily="34" charset="0"/>
                        <a:cs typeface="Arial" panose="020B0604020202020204" pitchFamily="34" charset="0"/>
                      </a:endParaRPr>
                    </a:p>
                    <a:p>
                      <a:r>
                        <a:rPr lang="en-GB" sz="1200" dirty="0">
                          <a:latin typeface="Arial" panose="020B0604020202020204" pitchFamily="34" charset="0"/>
                          <a:cs typeface="Arial" panose="020B0604020202020204" pitchFamily="34" charset="0"/>
                        </a:rPr>
                        <a:t>Connections Process Advisory Group 7 March 2024 (already presented 25 January 2024)</a:t>
                      </a:r>
                    </a:p>
                  </a:txBody>
                  <a:tcPr/>
                </a:tc>
                <a:extLst>
                  <a:ext uri="{0D108BD9-81ED-4DB2-BD59-A6C34878D82A}">
                    <a16:rowId xmlns:a16="http://schemas.microsoft.com/office/drawing/2014/main" val="2769056657"/>
                  </a:ext>
                </a:extLst>
              </a:tr>
              <a:tr h="660870">
                <a:tc>
                  <a:txBody>
                    <a:bodyPr/>
                    <a:lstStyle/>
                    <a:p>
                      <a:r>
                        <a:rPr lang="en-GB" sz="1200" dirty="0">
                          <a:latin typeface="Arial" panose="020B0604020202020204" pitchFamily="34" charset="0"/>
                          <a:cs typeface="Arial" panose="020B0604020202020204" pitchFamily="34" charset="0"/>
                        </a:rPr>
                        <a:t>Heads up to March 2024 Panels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Arial" panose="020B0604020202020204" pitchFamily="34" charset="0"/>
                          <a:cs typeface="Arial" panose="020B0604020202020204" pitchFamily="34" charset="0"/>
                        </a:rPr>
                        <a:t>GCRP 21 March 2024, CUSC 26 March 2024, STC 27 March 2024</a:t>
                      </a:r>
                    </a:p>
                  </a:txBody>
                  <a:tcPr/>
                </a:tc>
                <a:extLst>
                  <a:ext uri="{0D108BD9-81ED-4DB2-BD59-A6C34878D82A}">
                    <a16:rowId xmlns:a16="http://schemas.microsoft.com/office/drawing/2014/main" val="975184807"/>
                  </a:ext>
                </a:extLst>
              </a:tr>
              <a:tr h="472050">
                <a:tc>
                  <a:txBody>
                    <a:bodyPr/>
                    <a:lstStyle/>
                    <a:p>
                      <a:r>
                        <a:rPr lang="en-GB" sz="1200" dirty="0">
                          <a:latin typeface="Arial" panose="020B0604020202020204" pitchFamily="34" charset="0"/>
                          <a:cs typeface="Arial" panose="020B0604020202020204" pitchFamily="34" charset="0"/>
                        </a:rPr>
                        <a:t>Raise Modifications </a:t>
                      </a:r>
                    </a:p>
                  </a:txBody>
                  <a:tcPr/>
                </a:tc>
                <a:tc>
                  <a:txBody>
                    <a:bodyPr/>
                    <a:lstStyle/>
                    <a:p>
                      <a:r>
                        <a:rPr lang="en-GB" sz="1200" dirty="0">
                          <a:latin typeface="Arial" panose="020B0604020202020204" pitchFamily="34" charset="0"/>
                          <a:cs typeface="Arial" panose="020B0604020202020204" pitchFamily="34" charset="0"/>
                        </a:rPr>
                        <a:t>From April 2024 (as seeking Urgency for some this could be anytime up to actual Panels)</a:t>
                      </a:r>
                    </a:p>
                  </a:txBody>
                  <a:tcPr/>
                </a:tc>
                <a:extLst>
                  <a:ext uri="{0D108BD9-81ED-4DB2-BD59-A6C34878D82A}">
                    <a16:rowId xmlns:a16="http://schemas.microsoft.com/office/drawing/2014/main" val="1926568384"/>
                  </a:ext>
                </a:extLst>
              </a:tr>
            </a:tbl>
          </a:graphicData>
        </a:graphic>
      </p:graphicFrame>
      <p:sp>
        <p:nvSpPr>
          <p:cNvPr id="10" name="Arrow: Left-Right-Up 9">
            <a:extLst>
              <a:ext uri="{FF2B5EF4-FFF2-40B4-BE49-F238E27FC236}">
                <a16:creationId xmlns:a16="http://schemas.microsoft.com/office/drawing/2014/main" id="{208C07FA-3603-4F0B-F895-CA43DD34B239}"/>
              </a:ext>
            </a:extLst>
          </p:cNvPr>
          <p:cNvSpPr/>
          <p:nvPr/>
        </p:nvSpPr>
        <p:spPr>
          <a:xfrm rot="10800000">
            <a:off x="1664412" y="2861143"/>
            <a:ext cx="2897077" cy="935421"/>
          </a:xfrm>
          <a:prstGeom prst="leftRigh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 name="Picture 3">
            <a:extLst>
              <a:ext uri="{FF2B5EF4-FFF2-40B4-BE49-F238E27FC236}">
                <a16:creationId xmlns:a16="http://schemas.microsoft.com/office/drawing/2014/main" id="{27D917AC-E95E-DE3B-37C9-FC1593872EB8}"/>
              </a:ext>
            </a:extLst>
          </p:cNvPr>
          <p:cNvPicPr>
            <a:picLocks noChangeAspect="1"/>
          </p:cNvPicPr>
          <p:nvPr/>
        </p:nvPicPr>
        <p:blipFill>
          <a:blip r:embed="rId8"/>
          <a:stretch>
            <a:fillRect/>
          </a:stretch>
        </p:blipFill>
        <p:spPr>
          <a:xfrm>
            <a:off x="6359727" y="3659943"/>
            <a:ext cx="5572677" cy="1713002"/>
          </a:xfrm>
          <a:prstGeom prst="rect">
            <a:avLst/>
          </a:prstGeom>
        </p:spPr>
      </p:pic>
      <p:pic>
        <p:nvPicPr>
          <p:cNvPr id="8" name="Picture 7">
            <a:extLst>
              <a:ext uri="{FF2B5EF4-FFF2-40B4-BE49-F238E27FC236}">
                <a16:creationId xmlns:a16="http://schemas.microsoft.com/office/drawing/2014/main" id="{013BD864-D710-9842-CC4F-340095754199}"/>
              </a:ext>
            </a:extLst>
          </p:cNvPr>
          <p:cNvPicPr>
            <a:picLocks noChangeAspect="1"/>
          </p:cNvPicPr>
          <p:nvPr/>
        </p:nvPicPr>
        <p:blipFill>
          <a:blip r:embed="rId9"/>
          <a:stretch>
            <a:fillRect/>
          </a:stretch>
        </p:blipFill>
        <p:spPr>
          <a:xfrm>
            <a:off x="6421518" y="5358016"/>
            <a:ext cx="5284927" cy="329654"/>
          </a:xfrm>
          <a:prstGeom prst="rect">
            <a:avLst/>
          </a:prstGeom>
        </p:spPr>
      </p:pic>
      <p:sp>
        <p:nvSpPr>
          <p:cNvPr id="14" name="Callout: Down Arrow 13">
            <a:extLst>
              <a:ext uri="{FF2B5EF4-FFF2-40B4-BE49-F238E27FC236}">
                <a16:creationId xmlns:a16="http://schemas.microsoft.com/office/drawing/2014/main" id="{75286FFA-F282-FEF4-77E2-43CD118C387C}"/>
              </a:ext>
            </a:extLst>
          </p:cNvPr>
          <p:cNvSpPr/>
          <p:nvPr/>
        </p:nvSpPr>
        <p:spPr>
          <a:xfrm>
            <a:off x="8486453" y="2686366"/>
            <a:ext cx="1777429" cy="1037691"/>
          </a:xfrm>
          <a:prstGeom prst="downArrowCallout">
            <a:avLst/>
          </a:prstGeom>
          <a:solidFill>
            <a:srgbClr val="F2652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Arial" panose="020B0604020202020204" pitchFamily="34" charset="0"/>
                <a:cs typeface="Arial" panose="020B0604020202020204" pitchFamily="34" charset="0"/>
              </a:rPr>
              <a:t>What does </a:t>
            </a:r>
            <a:r>
              <a:rPr lang="en-GB" sz="1200" b="1" dirty="0">
                <a:latin typeface="Arial" panose="020B0604020202020204" pitchFamily="34" charset="0"/>
                <a:cs typeface="Arial" panose="020B0604020202020204" pitchFamily="34" charset="0"/>
                <a:hlinkClick r:id="rId10"/>
              </a:rPr>
              <a:t>Connections Action Plan </a:t>
            </a:r>
            <a:r>
              <a:rPr lang="en-GB" sz="1200" b="1" dirty="0">
                <a:latin typeface="Arial" panose="020B0604020202020204" pitchFamily="34" charset="0"/>
                <a:cs typeface="Arial" panose="020B0604020202020204" pitchFamily="34" charset="0"/>
              </a:rPr>
              <a:t>say?</a:t>
            </a:r>
          </a:p>
        </p:txBody>
      </p:sp>
    </p:spTree>
    <p:extLst>
      <p:ext uri="{BB962C8B-B14F-4D97-AF65-F5344CB8AC3E}">
        <p14:creationId xmlns:p14="http://schemas.microsoft.com/office/powerpoint/2010/main" val="2605723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70">
            <a:extLst>
              <a:ext uri="{FF2B5EF4-FFF2-40B4-BE49-F238E27FC236}">
                <a16:creationId xmlns:a16="http://schemas.microsoft.com/office/drawing/2014/main" id="{5290C5EC-CDF0-0F42-81B3-D2B0371A03BA}"/>
              </a:ext>
            </a:extLst>
          </p:cNvPr>
          <p:cNvSpPr txBox="1">
            <a:spLocks/>
          </p:cNvSpPr>
          <p:nvPr/>
        </p:nvSpPr>
        <p:spPr>
          <a:xfrm>
            <a:off x="496762" y="267095"/>
            <a:ext cx="4395598" cy="320422"/>
          </a:xfrm>
          <a:prstGeom prst="rect">
            <a:avLst/>
          </a:prstGeom>
        </p:spPr>
        <p:txBody>
          <a:bodyPr vert="horz" wrap="square" lIns="0" tIns="10237" rIns="0" bIns="0" rtlCol="0">
            <a:spAutoFit/>
          </a:bodyPr>
          <a:lstStyle>
            <a:lvl1pPr eaLnBrk="1" hangingPunct="1">
              <a:defRPr>
                <a:latin typeface="+mj-lt"/>
                <a:ea typeface="+mj-ea"/>
                <a:cs typeface="+mj-cs"/>
              </a:defRPr>
            </a:lvl1pPr>
          </a:lstStyle>
          <a:p>
            <a:pPr marL="10236" defTabSz="737006">
              <a:spcBef>
                <a:spcPts val="81"/>
              </a:spcBef>
              <a:defRPr/>
            </a:pPr>
            <a:r>
              <a:rPr lang="en-GB" sz="2015" b="1" kern="0" spc="-32">
                <a:solidFill>
                  <a:srgbClr val="D43900"/>
                </a:solidFill>
                <a:latin typeface="Arial" panose="020B0604020202020204" pitchFamily="34" charset="0"/>
                <a:cs typeface="Arial" panose="020B0604020202020204" pitchFamily="34" charset="0"/>
              </a:rPr>
              <a:t>Proposed Groupings/Sequencing </a:t>
            </a:r>
            <a:endParaRPr lang="en-GB" sz="2015" b="1" kern="0">
              <a:solidFill>
                <a:srgbClr val="D43900"/>
              </a:solidFill>
              <a:latin typeface="Arial" panose="020B0604020202020204" pitchFamily="34" charset="0"/>
              <a:cs typeface="Arial" panose="020B0604020202020204" pitchFamily="34" charset="0"/>
            </a:endParaRPr>
          </a:p>
        </p:txBody>
      </p:sp>
      <p:sp>
        <p:nvSpPr>
          <p:cNvPr id="4" name="bg object 16">
            <a:extLst>
              <a:ext uri="{FF2B5EF4-FFF2-40B4-BE49-F238E27FC236}">
                <a16:creationId xmlns:a16="http://schemas.microsoft.com/office/drawing/2014/main" id="{EA818279-73C8-37AC-801C-FDCE18293432}"/>
              </a:ext>
            </a:extLst>
          </p:cNvPr>
          <p:cNvSpPr/>
          <p:nvPr/>
        </p:nvSpPr>
        <p:spPr>
          <a:xfrm>
            <a:off x="7387787" y="0"/>
            <a:ext cx="4804213" cy="2386479"/>
          </a:xfrm>
          <a:custGeom>
            <a:avLst/>
            <a:gdLst/>
            <a:ahLst/>
            <a:cxnLst/>
            <a:rect l="l" t="t" r="r" b="b"/>
            <a:pathLst>
              <a:path w="6051550" h="3006090">
                <a:moveTo>
                  <a:pt x="6051334" y="2878798"/>
                </a:moveTo>
                <a:lnTo>
                  <a:pt x="6011418" y="2891498"/>
                </a:lnTo>
                <a:lnTo>
                  <a:pt x="5962053" y="2904198"/>
                </a:lnTo>
                <a:lnTo>
                  <a:pt x="5912510" y="2904198"/>
                </a:lnTo>
                <a:lnTo>
                  <a:pt x="5862777" y="2916898"/>
                </a:lnTo>
                <a:lnTo>
                  <a:pt x="5762917" y="2916898"/>
                </a:lnTo>
                <a:lnTo>
                  <a:pt x="5712841" y="2929598"/>
                </a:lnTo>
                <a:lnTo>
                  <a:pt x="5411838" y="2929598"/>
                </a:lnTo>
                <a:lnTo>
                  <a:pt x="5361775" y="2916898"/>
                </a:lnTo>
                <a:lnTo>
                  <a:pt x="5311826" y="2916898"/>
                </a:lnTo>
                <a:lnTo>
                  <a:pt x="5261902" y="2904198"/>
                </a:lnTo>
                <a:lnTo>
                  <a:pt x="5211915" y="2904198"/>
                </a:lnTo>
                <a:lnTo>
                  <a:pt x="5161775" y="2891498"/>
                </a:lnTo>
                <a:lnTo>
                  <a:pt x="5112397" y="2891498"/>
                </a:lnTo>
                <a:lnTo>
                  <a:pt x="4964582" y="2853398"/>
                </a:lnTo>
                <a:lnTo>
                  <a:pt x="4915535" y="2853398"/>
                </a:lnTo>
                <a:lnTo>
                  <a:pt x="4670056" y="2789898"/>
                </a:lnTo>
                <a:lnTo>
                  <a:pt x="4621873" y="2764498"/>
                </a:lnTo>
                <a:lnTo>
                  <a:pt x="4478807" y="2726398"/>
                </a:lnTo>
                <a:lnTo>
                  <a:pt x="4430725" y="2700998"/>
                </a:lnTo>
                <a:lnTo>
                  <a:pt x="4335551" y="2675598"/>
                </a:lnTo>
                <a:lnTo>
                  <a:pt x="4288218" y="2650198"/>
                </a:lnTo>
                <a:lnTo>
                  <a:pt x="4241050" y="2637498"/>
                </a:lnTo>
                <a:lnTo>
                  <a:pt x="4194060" y="2612098"/>
                </a:lnTo>
                <a:lnTo>
                  <a:pt x="4147223" y="2599398"/>
                </a:lnTo>
                <a:lnTo>
                  <a:pt x="4100550" y="2573998"/>
                </a:lnTo>
                <a:lnTo>
                  <a:pt x="4054030" y="2561298"/>
                </a:lnTo>
                <a:lnTo>
                  <a:pt x="3961460" y="2510498"/>
                </a:lnTo>
                <a:lnTo>
                  <a:pt x="3915410" y="2497798"/>
                </a:lnTo>
                <a:lnTo>
                  <a:pt x="3778135" y="2421598"/>
                </a:lnTo>
                <a:lnTo>
                  <a:pt x="3732657" y="2408898"/>
                </a:lnTo>
                <a:lnTo>
                  <a:pt x="3552152" y="2307298"/>
                </a:lnTo>
                <a:lnTo>
                  <a:pt x="3507359" y="2294598"/>
                </a:lnTo>
                <a:lnTo>
                  <a:pt x="2979191" y="1989797"/>
                </a:lnTo>
                <a:lnTo>
                  <a:pt x="2935884" y="1951697"/>
                </a:lnTo>
                <a:lnTo>
                  <a:pt x="2678061" y="1799297"/>
                </a:lnTo>
                <a:lnTo>
                  <a:pt x="2635402" y="1761197"/>
                </a:lnTo>
                <a:lnTo>
                  <a:pt x="2466175" y="1659597"/>
                </a:lnTo>
                <a:lnTo>
                  <a:pt x="2424112" y="1621497"/>
                </a:lnTo>
                <a:lnTo>
                  <a:pt x="2298471" y="1545297"/>
                </a:lnTo>
                <a:lnTo>
                  <a:pt x="2256752" y="1507197"/>
                </a:lnTo>
                <a:lnTo>
                  <a:pt x="2173541" y="1456397"/>
                </a:lnTo>
                <a:lnTo>
                  <a:pt x="2132050" y="1418297"/>
                </a:lnTo>
                <a:lnTo>
                  <a:pt x="2049246" y="1367497"/>
                </a:lnTo>
                <a:lnTo>
                  <a:pt x="2007933" y="1329397"/>
                </a:lnTo>
                <a:lnTo>
                  <a:pt x="1925472" y="1278597"/>
                </a:lnTo>
                <a:lnTo>
                  <a:pt x="1884324" y="1240497"/>
                </a:lnTo>
                <a:lnTo>
                  <a:pt x="1843201" y="1215097"/>
                </a:lnTo>
                <a:lnTo>
                  <a:pt x="1802130" y="1176997"/>
                </a:lnTo>
                <a:lnTo>
                  <a:pt x="1720100" y="1126197"/>
                </a:lnTo>
                <a:lnTo>
                  <a:pt x="1679117" y="1088097"/>
                </a:lnTo>
                <a:lnTo>
                  <a:pt x="1597253" y="1037297"/>
                </a:lnTo>
                <a:lnTo>
                  <a:pt x="1556334" y="999197"/>
                </a:lnTo>
                <a:lnTo>
                  <a:pt x="1474571" y="935697"/>
                </a:lnTo>
                <a:lnTo>
                  <a:pt x="1270203" y="783297"/>
                </a:lnTo>
                <a:lnTo>
                  <a:pt x="1188402" y="732497"/>
                </a:lnTo>
                <a:lnTo>
                  <a:pt x="1147483" y="694397"/>
                </a:lnTo>
                <a:lnTo>
                  <a:pt x="1106538" y="668997"/>
                </a:lnTo>
                <a:lnTo>
                  <a:pt x="1065580" y="630897"/>
                </a:lnTo>
                <a:lnTo>
                  <a:pt x="983551" y="580097"/>
                </a:lnTo>
                <a:lnTo>
                  <a:pt x="942251" y="541997"/>
                </a:lnTo>
                <a:lnTo>
                  <a:pt x="900925" y="516597"/>
                </a:lnTo>
                <a:lnTo>
                  <a:pt x="859574" y="478497"/>
                </a:lnTo>
                <a:lnTo>
                  <a:pt x="776820" y="427697"/>
                </a:lnTo>
                <a:lnTo>
                  <a:pt x="735406" y="389597"/>
                </a:lnTo>
                <a:lnTo>
                  <a:pt x="652487" y="338797"/>
                </a:lnTo>
                <a:lnTo>
                  <a:pt x="610997" y="300697"/>
                </a:lnTo>
                <a:lnTo>
                  <a:pt x="527913" y="249897"/>
                </a:lnTo>
                <a:lnTo>
                  <a:pt x="486321" y="211797"/>
                </a:lnTo>
                <a:lnTo>
                  <a:pt x="403059" y="160997"/>
                </a:lnTo>
                <a:lnTo>
                  <a:pt x="361365" y="122897"/>
                </a:lnTo>
                <a:lnTo>
                  <a:pt x="277901" y="72097"/>
                </a:lnTo>
                <a:lnTo>
                  <a:pt x="236105" y="33997"/>
                </a:lnTo>
                <a:lnTo>
                  <a:pt x="190030" y="8597"/>
                </a:lnTo>
                <a:lnTo>
                  <a:pt x="0" y="8597"/>
                </a:lnTo>
                <a:lnTo>
                  <a:pt x="48780" y="33997"/>
                </a:lnTo>
                <a:lnTo>
                  <a:pt x="90690" y="72097"/>
                </a:lnTo>
                <a:lnTo>
                  <a:pt x="174409" y="122897"/>
                </a:lnTo>
                <a:lnTo>
                  <a:pt x="216204" y="160997"/>
                </a:lnTo>
                <a:lnTo>
                  <a:pt x="299707" y="211797"/>
                </a:lnTo>
                <a:lnTo>
                  <a:pt x="341414" y="249897"/>
                </a:lnTo>
                <a:lnTo>
                  <a:pt x="466318" y="326097"/>
                </a:lnTo>
                <a:lnTo>
                  <a:pt x="507885" y="364197"/>
                </a:lnTo>
                <a:lnTo>
                  <a:pt x="590943" y="414997"/>
                </a:lnTo>
                <a:lnTo>
                  <a:pt x="632421" y="453097"/>
                </a:lnTo>
                <a:lnTo>
                  <a:pt x="715314" y="503897"/>
                </a:lnTo>
                <a:lnTo>
                  <a:pt x="756716" y="541997"/>
                </a:lnTo>
                <a:lnTo>
                  <a:pt x="839444" y="592797"/>
                </a:lnTo>
                <a:lnTo>
                  <a:pt x="880770" y="630897"/>
                </a:lnTo>
                <a:lnTo>
                  <a:pt x="922083" y="656297"/>
                </a:lnTo>
                <a:lnTo>
                  <a:pt x="963218" y="694397"/>
                </a:lnTo>
                <a:lnTo>
                  <a:pt x="1045387" y="745197"/>
                </a:lnTo>
                <a:lnTo>
                  <a:pt x="1086434" y="783297"/>
                </a:lnTo>
                <a:lnTo>
                  <a:pt x="1127467" y="808697"/>
                </a:lnTo>
                <a:lnTo>
                  <a:pt x="1209484" y="872197"/>
                </a:lnTo>
                <a:lnTo>
                  <a:pt x="1414475" y="1024597"/>
                </a:lnTo>
                <a:lnTo>
                  <a:pt x="1496529" y="1088097"/>
                </a:lnTo>
                <a:lnTo>
                  <a:pt x="1578673" y="1138897"/>
                </a:lnTo>
                <a:lnTo>
                  <a:pt x="1619796" y="1176997"/>
                </a:lnTo>
                <a:lnTo>
                  <a:pt x="1702130" y="1227797"/>
                </a:lnTo>
                <a:lnTo>
                  <a:pt x="1743354" y="1265897"/>
                </a:lnTo>
                <a:lnTo>
                  <a:pt x="1784629" y="1291297"/>
                </a:lnTo>
                <a:lnTo>
                  <a:pt x="1825955" y="1329397"/>
                </a:lnTo>
                <a:lnTo>
                  <a:pt x="1908771" y="1380197"/>
                </a:lnTo>
                <a:lnTo>
                  <a:pt x="1950275" y="1418297"/>
                </a:lnTo>
                <a:lnTo>
                  <a:pt x="2033485" y="1469097"/>
                </a:lnTo>
                <a:lnTo>
                  <a:pt x="2075192" y="1507197"/>
                </a:lnTo>
                <a:lnTo>
                  <a:pt x="2158873" y="1557997"/>
                </a:lnTo>
                <a:lnTo>
                  <a:pt x="2200833" y="1596097"/>
                </a:lnTo>
                <a:lnTo>
                  <a:pt x="2327287" y="1672297"/>
                </a:lnTo>
                <a:lnTo>
                  <a:pt x="2369655" y="1710397"/>
                </a:lnTo>
                <a:lnTo>
                  <a:pt x="2497391" y="1786597"/>
                </a:lnTo>
                <a:lnTo>
                  <a:pt x="2540203" y="1824697"/>
                </a:lnTo>
                <a:lnTo>
                  <a:pt x="2755709" y="1951697"/>
                </a:lnTo>
                <a:lnTo>
                  <a:pt x="2799118" y="1989797"/>
                </a:lnTo>
                <a:lnTo>
                  <a:pt x="3017863" y="2116798"/>
                </a:lnTo>
                <a:lnTo>
                  <a:pt x="3555441" y="2421598"/>
                </a:lnTo>
                <a:lnTo>
                  <a:pt x="3601110" y="2434298"/>
                </a:lnTo>
                <a:lnTo>
                  <a:pt x="3785222" y="2535898"/>
                </a:lnTo>
                <a:lnTo>
                  <a:pt x="3831628" y="2548598"/>
                </a:lnTo>
                <a:lnTo>
                  <a:pt x="3924884" y="2599398"/>
                </a:lnTo>
                <a:lnTo>
                  <a:pt x="3971747" y="2612098"/>
                </a:lnTo>
                <a:lnTo>
                  <a:pt x="4065930" y="2662898"/>
                </a:lnTo>
                <a:lnTo>
                  <a:pt x="4113263" y="2675598"/>
                </a:lnTo>
                <a:lnTo>
                  <a:pt x="4160761" y="2700998"/>
                </a:lnTo>
                <a:lnTo>
                  <a:pt x="4208424" y="2713698"/>
                </a:lnTo>
                <a:lnTo>
                  <a:pt x="4256252" y="2739098"/>
                </a:lnTo>
                <a:lnTo>
                  <a:pt x="4352404" y="2764498"/>
                </a:lnTo>
                <a:lnTo>
                  <a:pt x="4400740" y="2789898"/>
                </a:lnTo>
                <a:lnTo>
                  <a:pt x="4498022" y="2815298"/>
                </a:lnTo>
                <a:lnTo>
                  <a:pt x="4547133" y="2840698"/>
                </a:lnTo>
                <a:lnTo>
                  <a:pt x="4996421" y="2954998"/>
                </a:lnTo>
                <a:lnTo>
                  <a:pt x="5047462" y="2954998"/>
                </a:lnTo>
                <a:lnTo>
                  <a:pt x="5149913" y="2980398"/>
                </a:lnTo>
                <a:lnTo>
                  <a:pt x="5200548" y="2980398"/>
                </a:lnTo>
                <a:lnTo>
                  <a:pt x="5251678" y="2993098"/>
                </a:lnTo>
                <a:lnTo>
                  <a:pt x="5303126" y="2993098"/>
                </a:lnTo>
                <a:lnTo>
                  <a:pt x="5354764" y="3005798"/>
                </a:lnTo>
                <a:lnTo>
                  <a:pt x="5801030" y="3005798"/>
                </a:lnTo>
                <a:lnTo>
                  <a:pt x="5850217" y="2993098"/>
                </a:lnTo>
                <a:lnTo>
                  <a:pt x="5899302" y="2993098"/>
                </a:lnTo>
                <a:lnTo>
                  <a:pt x="5948248" y="2980398"/>
                </a:lnTo>
                <a:lnTo>
                  <a:pt x="5997041" y="2980398"/>
                </a:lnTo>
                <a:lnTo>
                  <a:pt x="6045644" y="2967698"/>
                </a:lnTo>
                <a:lnTo>
                  <a:pt x="6051334" y="2967698"/>
                </a:lnTo>
                <a:lnTo>
                  <a:pt x="6051334" y="2929598"/>
                </a:lnTo>
                <a:lnTo>
                  <a:pt x="6051334" y="2878798"/>
                </a:lnTo>
                <a:close/>
              </a:path>
              <a:path w="6051550" h="3006090">
                <a:moveTo>
                  <a:pt x="6051334" y="2540939"/>
                </a:moveTo>
                <a:lnTo>
                  <a:pt x="6006693" y="2550579"/>
                </a:lnTo>
                <a:lnTo>
                  <a:pt x="5957290" y="2559862"/>
                </a:lnTo>
                <a:lnTo>
                  <a:pt x="5907633" y="2567825"/>
                </a:lnTo>
                <a:lnTo>
                  <a:pt x="5857760" y="2574480"/>
                </a:lnTo>
                <a:lnTo>
                  <a:pt x="5807710" y="2579840"/>
                </a:lnTo>
                <a:lnTo>
                  <a:pt x="5757507" y="2583942"/>
                </a:lnTo>
                <a:lnTo>
                  <a:pt x="5707177" y="2586786"/>
                </a:lnTo>
                <a:lnTo>
                  <a:pt x="5656758" y="2588387"/>
                </a:lnTo>
                <a:lnTo>
                  <a:pt x="5606275" y="2588768"/>
                </a:lnTo>
                <a:lnTo>
                  <a:pt x="5555754" y="2587955"/>
                </a:lnTo>
                <a:lnTo>
                  <a:pt x="5505247" y="2585961"/>
                </a:lnTo>
                <a:lnTo>
                  <a:pt x="5454751" y="2582799"/>
                </a:lnTo>
                <a:lnTo>
                  <a:pt x="5404332" y="2578493"/>
                </a:lnTo>
                <a:lnTo>
                  <a:pt x="5353990" y="2573045"/>
                </a:lnTo>
                <a:lnTo>
                  <a:pt x="5303774" y="2566492"/>
                </a:lnTo>
                <a:lnTo>
                  <a:pt x="5253710" y="2558846"/>
                </a:lnTo>
                <a:lnTo>
                  <a:pt x="5203825" y="2550109"/>
                </a:lnTo>
                <a:lnTo>
                  <a:pt x="5080139" y="2526715"/>
                </a:lnTo>
                <a:lnTo>
                  <a:pt x="4957026" y="2498369"/>
                </a:lnTo>
                <a:lnTo>
                  <a:pt x="4857813" y="2471216"/>
                </a:lnTo>
                <a:lnTo>
                  <a:pt x="4808677" y="2457056"/>
                </a:lnTo>
                <a:lnTo>
                  <a:pt x="4759985" y="2442400"/>
                </a:lnTo>
                <a:lnTo>
                  <a:pt x="4711852" y="2427186"/>
                </a:lnTo>
                <a:lnTo>
                  <a:pt x="4568291" y="2376436"/>
                </a:lnTo>
                <a:lnTo>
                  <a:pt x="4520184" y="2358821"/>
                </a:lnTo>
                <a:lnTo>
                  <a:pt x="4472457" y="2340572"/>
                </a:lnTo>
                <a:lnTo>
                  <a:pt x="4424845" y="2321229"/>
                </a:lnTo>
                <a:lnTo>
                  <a:pt x="4377601" y="2301379"/>
                </a:lnTo>
                <a:lnTo>
                  <a:pt x="4330687" y="2281059"/>
                </a:lnTo>
                <a:lnTo>
                  <a:pt x="4284078" y="2260333"/>
                </a:lnTo>
                <a:lnTo>
                  <a:pt x="4237723" y="2239251"/>
                </a:lnTo>
                <a:lnTo>
                  <a:pt x="4191139" y="2218715"/>
                </a:lnTo>
                <a:lnTo>
                  <a:pt x="4144734" y="2197697"/>
                </a:lnTo>
                <a:lnTo>
                  <a:pt x="4098506" y="2176234"/>
                </a:lnTo>
                <a:lnTo>
                  <a:pt x="4052455" y="2154339"/>
                </a:lnTo>
                <a:lnTo>
                  <a:pt x="4006570" y="2132025"/>
                </a:lnTo>
                <a:lnTo>
                  <a:pt x="3960863" y="2109317"/>
                </a:lnTo>
                <a:lnTo>
                  <a:pt x="3869918" y="2062772"/>
                </a:lnTo>
                <a:lnTo>
                  <a:pt x="3779609" y="2014829"/>
                </a:lnTo>
                <a:lnTo>
                  <a:pt x="3689896" y="1965629"/>
                </a:lnTo>
                <a:lnTo>
                  <a:pt x="3600754" y="1915299"/>
                </a:lnTo>
                <a:lnTo>
                  <a:pt x="3512172" y="1863991"/>
                </a:lnTo>
                <a:lnTo>
                  <a:pt x="3380244" y="1785454"/>
                </a:lnTo>
                <a:lnTo>
                  <a:pt x="3249333" y="1705051"/>
                </a:lnTo>
                <a:lnTo>
                  <a:pt x="3119412" y="1622958"/>
                </a:lnTo>
                <a:lnTo>
                  <a:pt x="2990519" y="1539303"/>
                </a:lnTo>
                <a:lnTo>
                  <a:pt x="2862643" y="1454111"/>
                </a:lnTo>
                <a:lnTo>
                  <a:pt x="2735757" y="1367383"/>
                </a:lnTo>
                <a:lnTo>
                  <a:pt x="2609888" y="1279118"/>
                </a:lnTo>
                <a:lnTo>
                  <a:pt x="2402014" y="1129042"/>
                </a:lnTo>
                <a:lnTo>
                  <a:pt x="2195931" y="976261"/>
                </a:lnTo>
                <a:lnTo>
                  <a:pt x="1135519" y="162458"/>
                </a:lnTo>
                <a:lnTo>
                  <a:pt x="929525" y="8216"/>
                </a:lnTo>
                <a:lnTo>
                  <a:pt x="918387" y="0"/>
                </a:lnTo>
                <a:lnTo>
                  <a:pt x="742543" y="0"/>
                </a:lnTo>
                <a:lnTo>
                  <a:pt x="905979" y="119748"/>
                </a:lnTo>
                <a:lnTo>
                  <a:pt x="1106855" y="269481"/>
                </a:lnTo>
                <a:lnTo>
                  <a:pt x="2104504" y="1029500"/>
                </a:lnTo>
                <a:lnTo>
                  <a:pt x="2306650" y="1178750"/>
                </a:lnTo>
                <a:lnTo>
                  <a:pt x="2512809" y="1327137"/>
                </a:lnTo>
                <a:lnTo>
                  <a:pt x="2639517" y="1415973"/>
                </a:lnTo>
                <a:lnTo>
                  <a:pt x="2767317" y="1503324"/>
                </a:lnTo>
                <a:lnTo>
                  <a:pt x="2896171" y="1589151"/>
                </a:lnTo>
                <a:lnTo>
                  <a:pt x="3026054" y="1673428"/>
                </a:lnTo>
                <a:lnTo>
                  <a:pt x="3156940" y="1756130"/>
                </a:lnTo>
                <a:lnTo>
                  <a:pt x="3288792" y="1837220"/>
                </a:lnTo>
                <a:lnTo>
                  <a:pt x="3421913" y="1916493"/>
                </a:lnTo>
                <a:lnTo>
                  <a:pt x="3556127" y="1993963"/>
                </a:lnTo>
                <a:lnTo>
                  <a:pt x="3646309" y="2044420"/>
                </a:lnTo>
                <a:lnTo>
                  <a:pt x="3737152" y="2093760"/>
                </a:lnTo>
                <a:lnTo>
                  <a:pt x="3828681" y="2141880"/>
                </a:lnTo>
                <a:lnTo>
                  <a:pt x="3920985" y="2188654"/>
                </a:lnTo>
                <a:lnTo>
                  <a:pt x="3967442" y="2211489"/>
                </a:lnTo>
                <a:lnTo>
                  <a:pt x="4014114" y="2233955"/>
                </a:lnTo>
                <a:lnTo>
                  <a:pt x="4061002" y="2256015"/>
                </a:lnTo>
                <a:lnTo>
                  <a:pt x="4108132" y="2277668"/>
                </a:lnTo>
                <a:lnTo>
                  <a:pt x="4297896" y="2361768"/>
                </a:lnTo>
                <a:lnTo>
                  <a:pt x="4345432" y="2382101"/>
                </a:lnTo>
                <a:lnTo>
                  <a:pt x="4393069" y="2401887"/>
                </a:lnTo>
                <a:lnTo>
                  <a:pt x="4440834" y="2421051"/>
                </a:lnTo>
                <a:lnTo>
                  <a:pt x="4489183" y="2439327"/>
                </a:lnTo>
                <a:lnTo>
                  <a:pt x="4537697" y="2456891"/>
                </a:lnTo>
                <a:lnTo>
                  <a:pt x="4685208" y="2508377"/>
                </a:lnTo>
                <a:lnTo>
                  <a:pt x="4735182" y="2523947"/>
                </a:lnTo>
                <a:lnTo>
                  <a:pt x="4785030" y="2538730"/>
                </a:lnTo>
                <a:lnTo>
                  <a:pt x="4834763" y="2552852"/>
                </a:lnTo>
                <a:lnTo>
                  <a:pt x="4934001" y="2579573"/>
                </a:lnTo>
                <a:lnTo>
                  <a:pt x="5061470" y="2608491"/>
                </a:lnTo>
                <a:lnTo>
                  <a:pt x="5190490" y="2632405"/>
                </a:lnTo>
                <a:lnTo>
                  <a:pt x="5239296" y="2640761"/>
                </a:lnTo>
                <a:lnTo>
                  <a:pt x="5288343" y="2648115"/>
                </a:lnTo>
                <a:lnTo>
                  <a:pt x="5337619" y="2654452"/>
                </a:lnTo>
                <a:lnTo>
                  <a:pt x="5387060" y="2659761"/>
                </a:lnTo>
                <a:lnTo>
                  <a:pt x="5436667" y="2664028"/>
                </a:lnTo>
                <a:lnTo>
                  <a:pt x="5486387" y="2667228"/>
                </a:lnTo>
                <a:lnTo>
                  <a:pt x="5536196" y="2669349"/>
                </a:lnTo>
                <a:lnTo>
                  <a:pt x="5586069" y="2670365"/>
                </a:lnTo>
                <a:lnTo>
                  <a:pt x="5635968" y="2670264"/>
                </a:lnTo>
                <a:lnTo>
                  <a:pt x="5685853" y="2669032"/>
                </a:lnTo>
                <a:lnTo>
                  <a:pt x="5735726" y="2666631"/>
                </a:lnTo>
                <a:lnTo>
                  <a:pt x="5785523" y="2663063"/>
                </a:lnTo>
                <a:lnTo>
                  <a:pt x="5835231" y="2658300"/>
                </a:lnTo>
                <a:lnTo>
                  <a:pt x="5884811" y="2652331"/>
                </a:lnTo>
                <a:lnTo>
                  <a:pt x="5934240" y="2645130"/>
                </a:lnTo>
                <a:lnTo>
                  <a:pt x="5983478" y="2636697"/>
                </a:lnTo>
                <a:lnTo>
                  <a:pt x="6032500" y="2626982"/>
                </a:lnTo>
                <a:lnTo>
                  <a:pt x="6051334" y="2622740"/>
                </a:lnTo>
                <a:lnTo>
                  <a:pt x="6051334" y="2588768"/>
                </a:lnTo>
                <a:lnTo>
                  <a:pt x="6051334" y="2540939"/>
                </a:lnTo>
                <a:close/>
              </a:path>
              <a:path w="6051550" h="3006090">
                <a:moveTo>
                  <a:pt x="6051334" y="2203462"/>
                </a:moveTo>
                <a:lnTo>
                  <a:pt x="5991174" y="2218283"/>
                </a:lnTo>
                <a:lnTo>
                  <a:pt x="5941682" y="2228164"/>
                </a:lnTo>
                <a:lnTo>
                  <a:pt x="5891847" y="2236419"/>
                </a:lnTo>
                <a:lnTo>
                  <a:pt x="5841708" y="2243086"/>
                </a:lnTo>
                <a:lnTo>
                  <a:pt x="5791327" y="2248192"/>
                </a:lnTo>
                <a:lnTo>
                  <a:pt x="5740755" y="2251773"/>
                </a:lnTo>
                <a:lnTo>
                  <a:pt x="5690082" y="2253843"/>
                </a:lnTo>
                <a:lnTo>
                  <a:pt x="5639333" y="2254453"/>
                </a:lnTo>
                <a:lnTo>
                  <a:pt x="5588571" y="2253615"/>
                </a:lnTo>
                <a:lnTo>
                  <a:pt x="5537873" y="2251367"/>
                </a:lnTo>
                <a:lnTo>
                  <a:pt x="5487289" y="2247735"/>
                </a:lnTo>
                <a:lnTo>
                  <a:pt x="5424132" y="2241270"/>
                </a:lnTo>
                <a:lnTo>
                  <a:pt x="5361229" y="2232710"/>
                </a:lnTo>
                <a:lnTo>
                  <a:pt x="5297716" y="2221852"/>
                </a:lnTo>
                <a:lnTo>
                  <a:pt x="5173484" y="2196795"/>
                </a:lnTo>
                <a:lnTo>
                  <a:pt x="5049850" y="2166899"/>
                </a:lnTo>
                <a:lnTo>
                  <a:pt x="4888738" y="2119084"/>
                </a:lnTo>
                <a:lnTo>
                  <a:pt x="4840325" y="2103285"/>
                </a:lnTo>
                <a:lnTo>
                  <a:pt x="4792345" y="2086457"/>
                </a:lnTo>
                <a:lnTo>
                  <a:pt x="4624070" y="2022779"/>
                </a:lnTo>
                <a:lnTo>
                  <a:pt x="4505172" y="1971548"/>
                </a:lnTo>
                <a:lnTo>
                  <a:pt x="4272356" y="1862620"/>
                </a:lnTo>
                <a:lnTo>
                  <a:pt x="4226230" y="1840103"/>
                </a:lnTo>
                <a:lnTo>
                  <a:pt x="4180332" y="1816900"/>
                </a:lnTo>
                <a:lnTo>
                  <a:pt x="4134637" y="1793151"/>
                </a:lnTo>
                <a:lnTo>
                  <a:pt x="4043654" y="1744637"/>
                </a:lnTo>
                <a:lnTo>
                  <a:pt x="3955542" y="1695818"/>
                </a:lnTo>
                <a:lnTo>
                  <a:pt x="3868026" y="1645983"/>
                </a:lnTo>
                <a:lnTo>
                  <a:pt x="3781069" y="1595170"/>
                </a:lnTo>
                <a:lnTo>
                  <a:pt x="3694684" y="1543405"/>
                </a:lnTo>
                <a:lnTo>
                  <a:pt x="3608819" y="1490738"/>
                </a:lnTo>
                <a:lnTo>
                  <a:pt x="3523488" y="1437182"/>
                </a:lnTo>
                <a:lnTo>
                  <a:pt x="3396450" y="1355318"/>
                </a:lnTo>
                <a:lnTo>
                  <a:pt x="3270478" y="1271676"/>
                </a:lnTo>
                <a:lnTo>
                  <a:pt x="3145561" y="1186395"/>
                </a:lnTo>
                <a:lnTo>
                  <a:pt x="3021609" y="1099591"/>
                </a:lnTo>
                <a:lnTo>
                  <a:pt x="2898584" y="1011389"/>
                </a:lnTo>
                <a:lnTo>
                  <a:pt x="2735910" y="891819"/>
                </a:lnTo>
                <a:lnTo>
                  <a:pt x="2574658" y="770267"/>
                </a:lnTo>
                <a:lnTo>
                  <a:pt x="2374900" y="615962"/>
                </a:lnTo>
                <a:lnTo>
                  <a:pt x="2335174" y="584835"/>
                </a:lnTo>
                <a:lnTo>
                  <a:pt x="1601431" y="0"/>
                </a:lnTo>
                <a:lnTo>
                  <a:pt x="1440345" y="0"/>
                </a:lnTo>
                <a:lnTo>
                  <a:pt x="1462049" y="16916"/>
                </a:lnTo>
                <a:lnTo>
                  <a:pt x="2276017" y="660387"/>
                </a:lnTo>
                <a:lnTo>
                  <a:pt x="2316048" y="691489"/>
                </a:lnTo>
                <a:lnTo>
                  <a:pt x="2517368" y="845705"/>
                </a:lnTo>
                <a:lnTo>
                  <a:pt x="2679979" y="967257"/>
                </a:lnTo>
                <a:lnTo>
                  <a:pt x="2844101" y="1086878"/>
                </a:lnTo>
                <a:lnTo>
                  <a:pt x="2968282" y="1175156"/>
                </a:lnTo>
                <a:lnTo>
                  <a:pt x="3093440" y="1262062"/>
                </a:lnTo>
                <a:lnTo>
                  <a:pt x="3219653" y="1347470"/>
                </a:lnTo>
                <a:lnTo>
                  <a:pt x="3346958" y="1431264"/>
                </a:lnTo>
                <a:lnTo>
                  <a:pt x="3475431" y="1513319"/>
                </a:lnTo>
                <a:lnTo>
                  <a:pt x="3561740" y="1567002"/>
                </a:lnTo>
                <a:lnTo>
                  <a:pt x="3648621" y="1619821"/>
                </a:lnTo>
                <a:lnTo>
                  <a:pt x="3736073" y="1671739"/>
                </a:lnTo>
                <a:lnTo>
                  <a:pt x="3824109" y="1722716"/>
                </a:lnTo>
                <a:lnTo>
                  <a:pt x="3912755" y="1772729"/>
                </a:lnTo>
                <a:lnTo>
                  <a:pt x="4002036" y="1821726"/>
                </a:lnTo>
                <a:lnTo>
                  <a:pt x="4094327" y="1870468"/>
                </a:lnTo>
                <a:lnTo>
                  <a:pt x="4140797" y="1894382"/>
                </a:lnTo>
                <a:lnTo>
                  <a:pt x="4187583" y="1917801"/>
                </a:lnTo>
                <a:lnTo>
                  <a:pt x="4234777" y="1940598"/>
                </a:lnTo>
                <a:lnTo>
                  <a:pt x="4472317" y="2050516"/>
                </a:lnTo>
                <a:lnTo>
                  <a:pt x="4591812" y="2101443"/>
                </a:lnTo>
                <a:lnTo>
                  <a:pt x="4763414" y="2165616"/>
                </a:lnTo>
                <a:lnTo>
                  <a:pt x="4813401" y="2182914"/>
                </a:lnTo>
                <a:lnTo>
                  <a:pt x="4863681" y="2199106"/>
                </a:lnTo>
                <a:lnTo>
                  <a:pt x="4994414" y="2238273"/>
                </a:lnTo>
                <a:lnTo>
                  <a:pt x="5122215" y="2270036"/>
                </a:lnTo>
                <a:lnTo>
                  <a:pt x="5187023" y="2283930"/>
                </a:lnTo>
                <a:lnTo>
                  <a:pt x="5284660" y="2302941"/>
                </a:lnTo>
                <a:lnTo>
                  <a:pt x="5349024" y="2313673"/>
                </a:lnTo>
                <a:lnTo>
                  <a:pt x="5414632" y="2322334"/>
                </a:lnTo>
                <a:lnTo>
                  <a:pt x="5480520" y="2328811"/>
                </a:lnTo>
                <a:lnTo>
                  <a:pt x="5533390" y="2332380"/>
                </a:lnTo>
                <a:lnTo>
                  <a:pt x="5586349" y="2334514"/>
                </a:lnTo>
                <a:lnTo>
                  <a:pt x="5639346" y="2335174"/>
                </a:lnTo>
                <a:lnTo>
                  <a:pt x="5692356" y="2334336"/>
                </a:lnTo>
                <a:lnTo>
                  <a:pt x="5745340" y="2331961"/>
                </a:lnTo>
                <a:lnTo>
                  <a:pt x="5798248" y="2328011"/>
                </a:lnTo>
                <a:lnTo>
                  <a:pt x="5851055" y="2322436"/>
                </a:lnTo>
                <a:lnTo>
                  <a:pt x="5903696" y="2315210"/>
                </a:lnTo>
                <a:lnTo>
                  <a:pt x="5956160" y="2306294"/>
                </a:lnTo>
                <a:lnTo>
                  <a:pt x="6008408" y="2295652"/>
                </a:lnTo>
                <a:lnTo>
                  <a:pt x="6051334" y="2285288"/>
                </a:lnTo>
                <a:lnTo>
                  <a:pt x="6051334" y="2254453"/>
                </a:lnTo>
                <a:lnTo>
                  <a:pt x="6051334" y="2203462"/>
                </a:lnTo>
                <a:close/>
              </a:path>
              <a:path w="6051550" h="3006090">
                <a:moveTo>
                  <a:pt x="6051334" y="1862975"/>
                </a:moveTo>
                <a:lnTo>
                  <a:pt x="5973254" y="1885683"/>
                </a:lnTo>
                <a:lnTo>
                  <a:pt x="5923902" y="1896783"/>
                </a:lnTo>
                <a:lnTo>
                  <a:pt x="5874042" y="1905723"/>
                </a:lnTo>
                <a:lnTo>
                  <a:pt x="5823775" y="1912505"/>
                </a:lnTo>
                <a:lnTo>
                  <a:pt x="5773204" y="1917141"/>
                </a:lnTo>
                <a:lnTo>
                  <a:pt x="5722531" y="1920024"/>
                </a:lnTo>
                <a:lnTo>
                  <a:pt x="5671680" y="1920849"/>
                </a:lnTo>
                <a:lnTo>
                  <a:pt x="5620715" y="1919744"/>
                </a:lnTo>
                <a:lnTo>
                  <a:pt x="5569699" y="1916823"/>
                </a:lnTo>
                <a:lnTo>
                  <a:pt x="5518721" y="1912200"/>
                </a:lnTo>
                <a:lnTo>
                  <a:pt x="5467845" y="1905977"/>
                </a:lnTo>
                <a:lnTo>
                  <a:pt x="5417121" y="1898269"/>
                </a:lnTo>
                <a:lnTo>
                  <a:pt x="5366639" y="1889188"/>
                </a:lnTo>
                <a:lnTo>
                  <a:pt x="5316461" y="1878850"/>
                </a:lnTo>
                <a:lnTo>
                  <a:pt x="5235664" y="1860194"/>
                </a:lnTo>
                <a:lnTo>
                  <a:pt x="5142789" y="1835683"/>
                </a:lnTo>
                <a:lnTo>
                  <a:pt x="4987239" y="1786318"/>
                </a:lnTo>
                <a:lnTo>
                  <a:pt x="4926977" y="1764868"/>
                </a:lnTo>
                <a:lnTo>
                  <a:pt x="4776508" y="1705470"/>
                </a:lnTo>
                <a:lnTo>
                  <a:pt x="4728591" y="1684591"/>
                </a:lnTo>
                <a:lnTo>
                  <a:pt x="4681004" y="1663065"/>
                </a:lnTo>
                <a:lnTo>
                  <a:pt x="4633773" y="1640967"/>
                </a:lnTo>
                <a:lnTo>
                  <a:pt x="4586935" y="1618399"/>
                </a:lnTo>
                <a:lnTo>
                  <a:pt x="4447362" y="1549819"/>
                </a:lnTo>
                <a:lnTo>
                  <a:pt x="4401045" y="1526552"/>
                </a:lnTo>
                <a:lnTo>
                  <a:pt x="4355020" y="1502651"/>
                </a:lnTo>
                <a:lnTo>
                  <a:pt x="4263783" y="1452778"/>
                </a:lnTo>
                <a:lnTo>
                  <a:pt x="4218381" y="1427353"/>
                </a:lnTo>
                <a:lnTo>
                  <a:pt x="4128135" y="1375460"/>
                </a:lnTo>
                <a:lnTo>
                  <a:pt x="4038587" y="1322285"/>
                </a:lnTo>
                <a:lnTo>
                  <a:pt x="3949712" y="1267904"/>
                </a:lnTo>
                <a:lnTo>
                  <a:pt x="3818559" y="1185011"/>
                </a:lnTo>
                <a:lnTo>
                  <a:pt x="3733152" y="1129525"/>
                </a:lnTo>
                <a:lnTo>
                  <a:pt x="3648354" y="1073188"/>
                </a:lnTo>
                <a:lnTo>
                  <a:pt x="3564128" y="1016038"/>
                </a:lnTo>
                <a:lnTo>
                  <a:pt x="3438817" y="928878"/>
                </a:lnTo>
                <a:lnTo>
                  <a:pt x="3314662" y="840105"/>
                </a:lnTo>
                <a:lnTo>
                  <a:pt x="3191560" y="749833"/>
                </a:lnTo>
                <a:lnTo>
                  <a:pt x="3069437" y="658177"/>
                </a:lnTo>
                <a:lnTo>
                  <a:pt x="2907931" y="534009"/>
                </a:lnTo>
                <a:lnTo>
                  <a:pt x="2747772" y="407885"/>
                </a:lnTo>
                <a:lnTo>
                  <a:pt x="2549131" y="247878"/>
                </a:lnTo>
                <a:lnTo>
                  <a:pt x="2248573" y="0"/>
                </a:lnTo>
                <a:lnTo>
                  <a:pt x="2098484" y="0"/>
                </a:lnTo>
                <a:lnTo>
                  <a:pt x="2489720" y="320903"/>
                </a:lnTo>
                <a:lnTo>
                  <a:pt x="2689695" y="480669"/>
                </a:lnTo>
                <a:lnTo>
                  <a:pt x="2851200" y="606806"/>
                </a:lnTo>
                <a:lnTo>
                  <a:pt x="3014243" y="731126"/>
                </a:lnTo>
                <a:lnTo>
                  <a:pt x="3137636" y="822960"/>
                </a:lnTo>
                <a:lnTo>
                  <a:pt x="3262033" y="913434"/>
                </a:lnTo>
                <a:lnTo>
                  <a:pt x="3387534" y="1002423"/>
                </a:lnTo>
                <a:lnTo>
                  <a:pt x="3514179" y="1089761"/>
                </a:lnTo>
                <a:lnTo>
                  <a:pt x="3599294" y="1147013"/>
                </a:lnTo>
                <a:lnTo>
                  <a:pt x="3684955" y="1203439"/>
                </a:lnTo>
                <a:lnTo>
                  <a:pt x="3771214" y="1258989"/>
                </a:lnTo>
                <a:lnTo>
                  <a:pt x="3859136" y="1314386"/>
                </a:lnTo>
                <a:lnTo>
                  <a:pt x="3948811" y="1369542"/>
                </a:lnTo>
                <a:lnTo>
                  <a:pt x="4039209" y="1423568"/>
                </a:lnTo>
                <a:lnTo>
                  <a:pt x="4130357" y="1476362"/>
                </a:lnTo>
                <a:lnTo>
                  <a:pt x="4222305" y="1527848"/>
                </a:lnTo>
                <a:lnTo>
                  <a:pt x="4315091" y="1578076"/>
                </a:lnTo>
                <a:lnTo>
                  <a:pt x="4362107" y="1602257"/>
                </a:lnTo>
                <a:lnTo>
                  <a:pt x="4409478" y="1625815"/>
                </a:lnTo>
                <a:lnTo>
                  <a:pt x="4552200" y="1695196"/>
                </a:lnTo>
                <a:lnTo>
                  <a:pt x="4599825" y="1717890"/>
                </a:lnTo>
                <a:lnTo>
                  <a:pt x="4647552" y="1739976"/>
                </a:lnTo>
                <a:lnTo>
                  <a:pt x="4695469" y="1761413"/>
                </a:lnTo>
                <a:lnTo>
                  <a:pt x="4743653" y="1782178"/>
                </a:lnTo>
                <a:lnTo>
                  <a:pt x="4897831" y="1842376"/>
                </a:lnTo>
                <a:lnTo>
                  <a:pt x="4960988" y="1864575"/>
                </a:lnTo>
                <a:lnTo>
                  <a:pt x="5086045" y="1904555"/>
                </a:lnTo>
                <a:lnTo>
                  <a:pt x="5182222" y="1930628"/>
                </a:lnTo>
                <a:lnTo>
                  <a:pt x="5294896" y="1957209"/>
                </a:lnTo>
                <a:lnTo>
                  <a:pt x="5342547" y="1966988"/>
                </a:lnTo>
                <a:lnTo>
                  <a:pt x="5390400" y="1975688"/>
                </a:lnTo>
                <a:lnTo>
                  <a:pt x="5438432" y="1983219"/>
                </a:lnTo>
                <a:lnTo>
                  <a:pt x="5486641" y="1989505"/>
                </a:lnTo>
                <a:lnTo>
                  <a:pt x="5535028" y="1994458"/>
                </a:lnTo>
                <a:lnTo>
                  <a:pt x="5583567" y="1998002"/>
                </a:lnTo>
                <a:lnTo>
                  <a:pt x="5632247" y="2000021"/>
                </a:lnTo>
                <a:lnTo>
                  <a:pt x="5681078" y="2000465"/>
                </a:lnTo>
                <a:lnTo>
                  <a:pt x="5730049" y="1999221"/>
                </a:lnTo>
                <a:lnTo>
                  <a:pt x="5779147" y="1996211"/>
                </a:lnTo>
                <a:lnTo>
                  <a:pt x="5827954" y="1991664"/>
                </a:lnTo>
                <a:lnTo>
                  <a:pt x="5876620" y="1985200"/>
                </a:lnTo>
                <a:lnTo>
                  <a:pt x="5925058" y="1976793"/>
                </a:lnTo>
                <a:lnTo>
                  <a:pt x="5973165" y="1966455"/>
                </a:lnTo>
                <a:lnTo>
                  <a:pt x="6020854" y="1954199"/>
                </a:lnTo>
                <a:lnTo>
                  <a:pt x="6051334" y="1945017"/>
                </a:lnTo>
                <a:lnTo>
                  <a:pt x="6051334" y="1920849"/>
                </a:lnTo>
                <a:lnTo>
                  <a:pt x="6051334" y="1862975"/>
                </a:lnTo>
                <a:close/>
              </a:path>
              <a:path w="6051550" h="3006090">
                <a:moveTo>
                  <a:pt x="6051334" y="1516329"/>
                </a:moveTo>
                <a:lnTo>
                  <a:pt x="5975274" y="1546999"/>
                </a:lnTo>
                <a:lnTo>
                  <a:pt x="5926531" y="1561325"/>
                </a:lnTo>
                <a:lnTo>
                  <a:pt x="5876899" y="1572298"/>
                </a:lnTo>
                <a:lnTo>
                  <a:pt x="5826607" y="1580248"/>
                </a:lnTo>
                <a:lnTo>
                  <a:pt x="5775795" y="1585353"/>
                </a:lnTo>
                <a:lnTo>
                  <a:pt x="5724601" y="1587741"/>
                </a:lnTo>
                <a:lnTo>
                  <a:pt x="5673153" y="1587563"/>
                </a:lnTo>
                <a:lnTo>
                  <a:pt x="5621629" y="1584960"/>
                </a:lnTo>
                <a:lnTo>
                  <a:pt x="5570131" y="1580070"/>
                </a:lnTo>
                <a:lnTo>
                  <a:pt x="5518823" y="1573060"/>
                </a:lnTo>
                <a:lnTo>
                  <a:pt x="5467845" y="1564055"/>
                </a:lnTo>
                <a:lnTo>
                  <a:pt x="5417337" y="1553210"/>
                </a:lnTo>
                <a:lnTo>
                  <a:pt x="5414175" y="1552587"/>
                </a:lnTo>
                <a:lnTo>
                  <a:pt x="5317515" y="1527898"/>
                </a:lnTo>
                <a:lnTo>
                  <a:pt x="5268696" y="1514449"/>
                </a:lnTo>
                <a:lnTo>
                  <a:pt x="5219344" y="1499501"/>
                </a:lnTo>
                <a:lnTo>
                  <a:pt x="5107749" y="1461008"/>
                </a:lnTo>
                <a:lnTo>
                  <a:pt x="5047831" y="1438529"/>
                </a:lnTo>
                <a:lnTo>
                  <a:pt x="4928425" y="1388427"/>
                </a:lnTo>
                <a:lnTo>
                  <a:pt x="4880648" y="1367370"/>
                </a:lnTo>
                <a:lnTo>
                  <a:pt x="4833417" y="1345196"/>
                </a:lnTo>
                <a:lnTo>
                  <a:pt x="4786630" y="1322197"/>
                </a:lnTo>
                <a:lnTo>
                  <a:pt x="4601934" y="1227302"/>
                </a:lnTo>
                <a:lnTo>
                  <a:pt x="4556112" y="1203045"/>
                </a:lnTo>
                <a:lnTo>
                  <a:pt x="4510583" y="1178128"/>
                </a:lnTo>
                <a:lnTo>
                  <a:pt x="4422470" y="1127455"/>
                </a:lnTo>
                <a:lnTo>
                  <a:pt x="4379722" y="1102296"/>
                </a:lnTo>
                <a:lnTo>
                  <a:pt x="4294759" y="1051013"/>
                </a:lnTo>
                <a:lnTo>
                  <a:pt x="4210481" y="998537"/>
                </a:lnTo>
                <a:lnTo>
                  <a:pt x="4126852" y="944956"/>
                </a:lnTo>
                <a:lnTo>
                  <a:pt x="4043832" y="890371"/>
                </a:lnTo>
                <a:lnTo>
                  <a:pt x="3961384" y="834834"/>
                </a:lnTo>
                <a:lnTo>
                  <a:pt x="3879469" y="778459"/>
                </a:lnTo>
                <a:lnTo>
                  <a:pt x="3757498" y="692480"/>
                </a:lnTo>
                <a:lnTo>
                  <a:pt x="3636492" y="605078"/>
                </a:lnTo>
                <a:lnTo>
                  <a:pt x="3596360" y="575665"/>
                </a:lnTo>
                <a:lnTo>
                  <a:pt x="3514814" y="514642"/>
                </a:lnTo>
                <a:lnTo>
                  <a:pt x="3393452" y="421754"/>
                </a:lnTo>
                <a:lnTo>
                  <a:pt x="3273120" y="327418"/>
                </a:lnTo>
                <a:lnTo>
                  <a:pt x="3153689" y="231813"/>
                </a:lnTo>
                <a:lnTo>
                  <a:pt x="2995638" y="102616"/>
                </a:lnTo>
                <a:lnTo>
                  <a:pt x="2872270" y="0"/>
                </a:lnTo>
                <a:lnTo>
                  <a:pt x="2728899" y="0"/>
                </a:lnTo>
                <a:lnTo>
                  <a:pt x="2937713" y="173024"/>
                </a:lnTo>
                <a:lnTo>
                  <a:pt x="3096920" y="302107"/>
                </a:lnTo>
                <a:lnTo>
                  <a:pt x="3217380" y="397751"/>
                </a:lnTo>
                <a:lnTo>
                  <a:pt x="3338893" y="492226"/>
                </a:lnTo>
                <a:lnTo>
                  <a:pt x="3461613" y="585381"/>
                </a:lnTo>
                <a:lnTo>
                  <a:pt x="3544163" y="646671"/>
                </a:lnTo>
                <a:lnTo>
                  <a:pt x="3625291" y="705421"/>
                </a:lnTo>
                <a:lnTo>
                  <a:pt x="3747795" y="792530"/>
                </a:lnTo>
                <a:lnTo>
                  <a:pt x="3871430" y="878166"/>
                </a:lnTo>
                <a:lnTo>
                  <a:pt x="3954551" y="934288"/>
                </a:lnTo>
                <a:lnTo>
                  <a:pt x="4038282" y="989558"/>
                </a:lnTo>
                <a:lnTo>
                  <a:pt x="4122661" y="1043876"/>
                </a:lnTo>
                <a:lnTo>
                  <a:pt x="4207738" y="1097153"/>
                </a:lnTo>
                <a:lnTo>
                  <a:pt x="4293565" y="1149311"/>
                </a:lnTo>
                <a:lnTo>
                  <a:pt x="4380166" y="1200277"/>
                </a:lnTo>
                <a:lnTo>
                  <a:pt x="4469752" y="1251318"/>
                </a:lnTo>
                <a:lnTo>
                  <a:pt x="4516285" y="1276553"/>
                </a:lnTo>
                <a:lnTo>
                  <a:pt x="4563211" y="1301165"/>
                </a:lnTo>
                <a:lnTo>
                  <a:pt x="4751959" y="1397127"/>
                </a:lnTo>
                <a:lnTo>
                  <a:pt x="4799368" y="1420190"/>
                </a:lnTo>
                <a:lnTo>
                  <a:pt x="4847107" y="1442364"/>
                </a:lnTo>
                <a:lnTo>
                  <a:pt x="4895329" y="1463395"/>
                </a:lnTo>
                <a:lnTo>
                  <a:pt x="5017808" y="1514221"/>
                </a:lnTo>
                <a:lnTo>
                  <a:pt x="5080660" y="1537538"/>
                </a:lnTo>
                <a:lnTo>
                  <a:pt x="5192217" y="1575523"/>
                </a:lnTo>
                <a:lnTo>
                  <a:pt x="5243220" y="1590814"/>
                </a:lnTo>
                <a:lnTo>
                  <a:pt x="5295519" y="1605114"/>
                </a:lnTo>
                <a:lnTo>
                  <a:pt x="5348656" y="1618627"/>
                </a:lnTo>
                <a:lnTo>
                  <a:pt x="5402224" y="1631581"/>
                </a:lnTo>
                <a:lnTo>
                  <a:pt x="5399075" y="1630972"/>
                </a:lnTo>
                <a:lnTo>
                  <a:pt x="5447754" y="1641259"/>
                </a:lnTo>
                <a:lnTo>
                  <a:pt x="5496877" y="1649996"/>
                </a:lnTo>
                <a:lnTo>
                  <a:pt x="5546369" y="1657045"/>
                </a:lnTo>
                <a:lnTo>
                  <a:pt x="5596140" y="1662264"/>
                </a:lnTo>
                <a:lnTo>
                  <a:pt x="5646128" y="1665541"/>
                </a:lnTo>
                <a:lnTo>
                  <a:pt x="5696242" y="1666709"/>
                </a:lnTo>
                <a:lnTo>
                  <a:pt x="5746432" y="1665668"/>
                </a:lnTo>
                <a:lnTo>
                  <a:pt x="5796597" y="1662264"/>
                </a:lnTo>
                <a:lnTo>
                  <a:pt x="5846673" y="1656359"/>
                </a:lnTo>
                <a:lnTo>
                  <a:pt x="5896584" y="1647837"/>
                </a:lnTo>
                <a:lnTo>
                  <a:pt x="5946254" y="1636547"/>
                </a:lnTo>
                <a:lnTo>
                  <a:pt x="5995314" y="1622069"/>
                </a:lnTo>
                <a:lnTo>
                  <a:pt x="6043015" y="1604543"/>
                </a:lnTo>
                <a:lnTo>
                  <a:pt x="6051334" y="1600885"/>
                </a:lnTo>
                <a:lnTo>
                  <a:pt x="6051334" y="1587741"/>
                </a:lnTo>
                <a:lnTo>
                  <a:pt x="6051334" y="1516329"/>
                </a:lnTo>
                <a:close/>
              </a:path>
            </a:pathLst>
          </a:custGeom>
          <a:solidFill>
            <a:srgbClr val="FFBF22">
              <a:alpha val="19999"/>
            </a:srgbClr>
          </a:solidFill>
        </p:spPr>
        <p:txBody>
          <a:bodyPr wrap="square" lIns="0" tIns="0" rIns="0" bIns="0" rtlCol="0"/>
          <a:lstStyle/>
          <a:p>
            <a:endParaRPr/>
          </a:p>
        </p:txBody>
      </p:sp>
      <p:grpSp>
        <p:nvGrpSpPr>
          <p:cNvPr id="15" name="Group 14">
            <a:extLst>
              <a:ext uri="{FF2B5EF4-FFF2-40B4-BE49-F238E27FC236}">
                <a16:creationId xmlns:a16="http://schemas.microsoft.com/office/drawing/2014/main" id="{C88C900F-1239-AA13-05DD-B9F9F6D54B6F}"/>
              </a:ext>
            </a:extLst>
          </p:cNvPr>
          <p:cNvGrpSpPr/>
          <p:nvPr/>
        </p:nvGrpSpPr>
        <p:grpSpPr>
          <a:xfrm>
            <a:off x="141183" y="6343629"/>
            <a:ext cx="838450" cy="360596"/>
            <a:chOff x="141183" y="6343629"/>
            <a:chExt cx="838450" cy="360596"/>
          </a:xfrm>
        </p:grpSpPr>
        <p:pic>
          <p:nvPicPr>
            <p:cNvPr id="16" name="Picture 15">
              <a:hlinkClick r:id="" action="ppaction://noaction"/>
              <a:extLst>
                <a:ext uri="{FF2B5EF4-FFF2-40B4-BE49-F238E27FC236}">
                  <a16:creationId xmlns:a16="http://schemas.microsoft.com/office/drawing/2014/main" id="{7EF6F464-0D61-C6D7-0E39-74B1026D8C0A}"/>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47379" y="6434570"/>
              <a:ext cx="253360" cy="188232"/>
            </a:xfrm>
            <a:prstGeom prst="rect">
              <a:avLst/>
            </a:prstGeom>
          </p:spPr>
        </p:pic>
        <p:pic>
          <p:nvPicPr>
            <p:cNvPr id="17" name="Picture 16">
              <a:hlinkClick r:id="" action="ppaction://hlinkshowjump?jump=previousslide"/>
              <a:extLst>
                <a:ext uri="{FF2B5EF4-FFF2-40B4-BE49-F238E27FC236}">
                  <a16:creationId xmlns:a16="http://schemas.microsoft.com/office/drawing/2014/main" id="{8F0E204F-A560-7970-E408-0F1D22FFCAA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56611" y="6445219"/>
              <a:ext cx="107486" cy="188365"/>
            </a:xfrm>
            <a:prstGeom prst="rect">
              <a:avLst/>
            </a:prstGeom>
          </p:spPr>
        </p:pic>
        <p:pic>
          <p:nvPicPr>
            <p:cNvPr id="18" name="Picture 17">
              <a:hlinkClick r:id="" action="ppaction://hlinkshowjump?jump=nextslide"/>
              <a:extLst>
                <a:ext uri="{FF2B5EF4-FFF2-40B4-BE49-F238E27FC236}">
                  <a16:creationId xmlns:a16="http://schemas.microsoft.com/office/drawing/2014/main" id="{1F99AB90-5E59-59DD-CB7B-91E0C386A701}"/>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795997" y="6444822"/>
              <a:ext cx="106805" cy="187171"/>
            </a:xfrm>
            <a:prstGeom prst="rect">
              <a:avLst/>
            </a:prstGeom>
          </p:spPr>
        </p:pic>
        <p:sp>
          <p:nvSpPr>
            <p:cNvPr id="19" name="Action Button: Custom 18">
              <a:hlinkClick r:id="" action="ppaction://noaction" highlightClick="1"/>
              <a:extLst>
                <a:ext uri="{FF2B5EF4-FFF2-40B4-BE49-F238E27FC236}">
                  <a16:creationId xmlns:a16="http://schemas.microsoft.com/office/drawing/2014/main" id="{C5CE29C7-CA86-5270-2546-AB3A476A9B99}"/>
                </a:ext>
              </a:extLst>
            </p:cNvPr>
            <p:cNvSpPr/>
            <p:nvPr userDrawn="1"/>
          </p:nvSpPr>
          <p:spPr>
            <a:xfrm>
              <a:off x="405335" y="6358573"/>
              <a:ext cx="314781" cy="326204"/>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70" b="0" i="0">
                <a:latin typeface="Arial" panose="020B0604020202020204" pitchFamily="34" charset="0"/>
              </a:endParaRPr>
            </a:p>
          </p:txBody>
        </p:sp>
        <p:sp>
          <p:nvSpPr>
            <p:cNvPr id="20" name="Action Button: Custom 19">
              <a:hlinkClick r:id="" action="ppaction://hlinkshowjump?jump=nextslide" highlightClick="1"/>
              <a:extLst>
                <a:ext uri="{FF2B5EF4-FFF2-40B4-BE49-F238E27FC236}">
                  <a16:creationId xmlns:a16="http://schemas.microsoft.com/office/drawing/2014/main" id="{1ABECC33-0AAD-3EC4-1421-E6203317613D}"/>
                </a:ext>
              </a:extLst>
            </p:cNvPr>
            <p:cNvSpPr/>
            <p:nvPr userDrawn="1"/>
          </p:nvSpPr>
          <p:spPr>
            <a:xfrm>
              <a:off x="721154" y="6367583"/>
              <a:ext cx="258479" cy="316321"/>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70" b="0" i="0">
                <a:latin typeface="Arial" panose="020B0604020202020204" pitchFamily="34" charset="0"/>
              </a:endParaRPr>
            </a:p>
          </p:txBody>
        </p:sp>
        <p:sp>
          <p:nvSpPr>
            <p:cNvPr id="21" name="Action Button: Custom 20">
              <a:hlinkClick r:id="" action="ppaction://hlinkshowjump?jump=previousslide" highlightClick="1"/>
              <a:extLst>
                <a:ext uri="{FF2B5EF4-FFF2-40B4-BE49-F238E27FC236}">
                  <a16:creationId xmlns:a16="http://schemas.microsoft.com/office/drawing/2014/main" id="{EA7CCED1-A4A9-E7E1-078E-81F197826FD7}"/>
                </a:ext>
              </a:extLst>
            </p:cNvPr>
            <p:cNvSpPr/>
            <p:nvPr userDrawn="1"/>
          </p:nvSpPr>
          <p:spPr>
            <a:xfrm>
              <a:off x="141183" y="6343629"/>
              <a:ext cx="271088" cy="360596"/>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70" b="0" i="0">
                <a:latin typeface="Arial" panose="020B0604020202020204" pitchFamily="34" charset="0"/>
              </a:endParaRPr>
            </a:p>
          </p:txBody>
        </p:sp>
      </p:grpSp>
      <p:graphicFrame>
        <p:nvGraphicFramePr>
          <p:cNvPr id="5" name="Table 6">
            <a:extLst>
              <a:ext uri="{FF2B5EF4-FFF2-40B4-BE49-F238E27FC236}">
                <a16:creationId xmlns:a16="http://schemas.microsoft.com/office/drawing/2014/main" id="{F53B41EF-312F-C634-E6CD-A97D38135BB0}"/>
              </a:ext>
            </a:extLst>
          </p:cNvPr>
          <p:cNvGraphicFramePr>
            <a:graphicFrameLocks noGrp="1"/>
          </p:cNvGraphicFramePr>
          <p:nvPr>
            <p:extLst>
              <p:ext uri="{D42A27DB-BD31-4B8C-83A1-F6EECF244321}">
                <p14:modId xmlns:p14="http://schemas.microsoft.com/office/powerpoint/2010/main" val="3735288840"/>
              </p:ext>
            </p:extLst>
          </p:nvPr>
        </p:nvGraphicFramePr>
        <p:xfrm>
          <a:off x="482219" y="1017655"/>
          <a:ext cx="11056973" cy="5621434"/>
        </p:xfrm>
        <a:graphic>
          <a:graphicData uri="http://schemas.openxmlformats.org/drawingml/2006/table">
            <a:tbl>
              <a:tblPr firstRow="1" bandRow="1">
                <a:tableStyleId>{21E4AEA4-8DFA-4A89-87EB-49C32662AFE0}</a:tableStyleId>
              </a:tblPr>
              <a:tblGrid>
                <a:gridCol w="3863750">
                  <a:extLst>
                    <a:ext uri="{9D8B030D-6E8A-4147-A177-3AD203B41FA5}">
                      <a16:colId xmlns:a16="http://schemas.microsoft.com/office/drawing/2014/main" val="320276664"/>
                    </a:ext>
                  </a:extLst>
                </a:gridCol>
                <a:gridCol w="2666143">
                  <a:extLst>
                    <a:ext uri="{9D8B030D-6E8A-4147-A177-3AD203B41FA5}">
                      <a16:colId xmlns:a16="http://schemas.microsoft.com/office/drawing/2014/main" val="716109032"/>
                    </a:ext>
                  </a:extLst>
                </a:gridCol>
                <a:gridCol w="2640829">
                  <a:extLst>
                    <a:ext uri="{9D8B030D-6E8A-4147-A177-3AD203B41FA5}">
                      <a16:colId xmlns:a16="http://schemas.microsoft.com/office/drawing/2014/main" val="1323150180"/>
                    </a:ext>
                  </a:extLst>
                </a:gridCol>
                <a:gridCol w="1886251">
                  <a:extLst>
                    <a:ext uri="{9D8B030D-6E8A-4147-A177-3AD203B41FA5}">
                      <a16:colId xmlns:a16="http://schemas.microsoft.com/office/drawing/2014/main" val="2113524360"/>
                    </a:ext>
                  </a:extLst>
                </a:gridCol>
              </a:tblGrid>
              <a:tr h="511039">
                <a:tc>
                  <a:txBody>
                    <a:bodyPr/>
                    <a:lstStyle/>
                    <a:p>
                      <a:r>
                        <a:rPr lang="en-GB" sz="1250">
                          <a:latin typeface="Arial"/>
                          <a:cs typeface="Arial"/>
                        </a:rPr>
                        <a:t>Modification</a:t>
                      </a:r>
                    </a:p>
                  </a:txBody>
                  <a:tcPr/>
                </a:tc>
                <a:tc>
                  <a:txBody>
                    <a:bodyPr/>
                    <a:lstStyle/>
                    <a:p>
                      <a:r>
                        <a:rPr lang="en-GB" sz="1250">
                          <a:latin typeface="Arial"/>
                          <a:cs typeface="Arial"/>
                        </a:rPr>
                        <a:t>Number of Mods Raised and Codes Impacted </a:t>
                      </a:r>
                    </a:p>
                  </a:txBody>
                  <a:tcPr/>
                </a:tc>
                <a:tc>
                  <a:txBody>
                    <a:bodyPr/>
                    <a:lstStyle/>
                    <a:p>
                      <a:r>
                        <a:rPr lang="en-GB" sz="1250">
                          <a:latin typeface="Arial"/>
                          <a:cs typeface="Arial"/>
                        </a:rPr>
                        <a:t>To be raised April 2024?</a:t>
                      </a:r>
                    </a:p>
                  </a:txBody>
                  <a:tcPr/>
                </a:tc>
                <a:tc>
                  <a:txBody>
                    <a:bodyPr/>
                    <a:lstStyle/>
                    <a:p>
                      <a:r>
                        <a:rPr lang="en-GB" sz="1250">
                          <a:latin typeface="Arial"/>
                          <a:cs typeface="Arial"/>
                        </a:rPr>
                        <a:t>Urgent?</a:t>
                      </a:r>
                    </a:p>
                  </a:txBody>
                  <a:tcPr/>
                </a:tc>
                <a:extLst>
                  <a:ext uri="{0D108BD9-81ED-4DB2-BD59-A6C34878D82A}">
                    <a16:rowId xmlns:a16="http://schemas.microsoft.com/office/drawing/2014/main" val="3328018067"/>
                  </a:ext>
                </a:extLst>
              </a:tr>
              <a:tr h="2194464">
                <a:tc>
                  <a:txBody>
                    <a:bodyPr/>
                    <a:lstStyle/>
                    <a:p>
                      <a:r>
                        <a:rPr lang="en-GB" sz="1200" b="1">
                          <a:solidFill>
                            <a:schemeClr val="tx1"/>
                          </a:solidFill>
                          <a:latin typeface="Arial"/>
                          <a:cs typeface="Arial"/>
                        </a:rPr>
                        <a:t>Process and Policy </a:t>
                      </a:r>
                      <a:endParaRPr lang="en-US" sz="1200">
                        <a:solidFill>
                          <a:schemeClr val="tx1"/>
                        </a:solidFill>
                      </a:endParaRPr>
                    </a:p>
                    <a:p>
                      <a:pPr lvl="0">
                        <a:buNone/>
                      </a:pPr>
                      <a:r>
                        <a:rPr lang="en-GB" sz="1200">
                          <a:solidFill>
                            <a:schemeClr val="tx1"/>
                          </a:solidFill>
                          <a:latin typeface="Arial"/>
                          <a:cs typeface="Arial"/>
                        </a:rPr>
                        <a:t>(including introducing Distribution Forecasted Transmission Capacity (DFTC), Pre-Application changes (if needed) and obligations to have and consult on a Connections Network Design Methodology)</a:t>
                      </a:r>
                    </a:p>
                    <a:p>
                      <a:pPr lvl="0">
                        <a:buNone/>
                      </a:pPr>
                      <a:endParaRPr lang="en-GB" sz="1200">
                        <a:solidFill>
                          <a:schemeClr val="tx1"/>
                        </a:solidFill>
                        <a:latin typeface="Arial"/>
                        <a:cs typeface="Aria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latin typeface="Arial"/>
                          <a:cs typeface="Arial"/>
                        </a:rPr>
                        <a:t>4 (1 of each of CUSC, STC, STCPs and DCUSA). </a:t>
                      </a:r>
                      <a:r>
                        <a:rPr lang="en-GB" sz="1200" i="1" dirty="0">
                          <a:solidFill>
                            <a:schemeClr val="tx1"/>
                          </a:solidFill>
                          <a:latin typeface="Arial"/>
                          <a:cs typeface="Arial"/>
                        </a:rPr>
                        <a:t>Only 2 raised in April 2024 (1 of each of CUSC and STC. STCP changes can follow later)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1" dirty="0">
                        <a:solidFill>
                          <a:schemeClr val="tx1"/>
                        </a:solidFill>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dirty="0">
                          <a:solidFill>
                            <a:schemeClr val="tx1"/>
                          </a:solidFill>
                          <a:latin typeface="Arial"/>
                          <a:cs typeface="Arial"/>
                        </a:rPr>
                        <a:t>Note that it may be prudent for STCPs to follow STC Urgency timetable although STCPs themselves do not receive Urgent status. </a:t>
                      </a:r>
                    </a:p>
                  </a:txBody>
                  <a:tcPr/>
                </a:tc>
                <a:tc>
                  <a:txBody>
                    <a:bodyPr/>
                    <a:lstStyle/>
                    <a:p>
                      <a:r>
                        <a:rPr lang="en-GB" sz="1200" dirty="0">
                          <a:solidFill>
                            <a:schemeClr val="tx1"/>
                          </a:solidFill>
                          <a:latin typeface="Arial"/>
                          <a:cs typeface="Arial"/>
                        </a:rPr>
                        <a:t>Yes for CUSC and STC</a:t>
                      </a:r>
                    </a:p>
                    <a:p>
                      <a:endParaRPr lang="en-GB" sz="1200" dirty="0">
                        <a:solidFill>
                          <a:schemeClr val="tx1"/>
                        </a:solidFill>
                        <a:latin typeface="Arial"/>
                        <a:cs typeface="Arial"/>
                      </a:endParaRPr>
                    </a:p>
                    <a:p>
                      <a:r>
                        <a:rPr lang="en-GB" sz="1200" dirty="0">
                          <a:solidFill>
                            <a:schemeClr val="tx1"/>
                          </a:solidFill>
                          <a:latin typeface="Arial"/>
                          <a:cs typeface="Arial"/>
                        </a:rPr>
                        <a:t>No for STCPs (they can follow later)</a:t>
                      </a:r>
                    </a:p>
                    <a:p>
                      <a:endParaRPr lang="en-GB" sz="1200" dirty="0">
                        <a:solidFill>
                          <a:schemeClr val="tx1"/>
                        </a:solidFill>
                        <a:latin typeface="Arial" panose="020B0604020202020204" pitchFamily="34" charset="0"/>
                        <a:cs typeface="Arial" panose="020B0604020202020204" pitchFamily="34" charset="0"/>
                      </a:endParaRPr>
                    </a:p>
                    <a:p>
                      <a:r>
                        <a:rPr lang="en-GB" sz="1200" dirty="0">
                          <a:solidFill>
                            <a:schemeClr val="tx1"/>
                          </a:solidFill>
                          <a:latin typeface="Arial"/>
                          <a:cs typeface="Arial"/>
                        </a:rPr>
                        <a:t>No for DCUSA (consequential Modification that is more for transparency and completeness rather than absolutely needed – timing TBC but could even be after CUSC/STC/STCPs Process and Policy Modification approved)</a:t>
                      </a:r>
                    </a:p>
                  </a:txBody>
                  <a:tcPr/>
                </a:tc>
                <a:tc>
                  <a:txBody>
                    <a:bodyPr/>
                    <a:lstStyle/>
                    <a:p>
                      <a:r>
                        <a:rPr lang="en-GB" sz="1200" dirty="0">
                          <a:solidFill>
                            <a:schemeClr val="tx1"/>
                          </a:solidFill>
                          <a:latin typeface="Arial"/>
                          <a:cs typeface="Arial"/>
                        </a:rPr>
                        <a:t>Yes for CUSC and STC</a:t>
                      </a:r>
                      <a:endParaRPr lang="en-GB" sz="1200" dirty="0">
                        <a:solidFill>
                          <a:schemeClr val="tx1"/>
                        </a:solidFill>
                        <a:latin typeface="Arial" panose="020B0604020202020204" pitchFamily="34" charset="0"/>
                        <a:cs typeface="Arial" panose="020B0604020202020204" pitchFamily="34" charset="0"/>
                      </a:endParaRPr>
                    </a:p>
                    <a:p>
                      <a:endParaRPr lang="en-GB" sz="1200" dirty="0">
                        <a:solidFill>
                          <a:schemeClr val="tx1"/>
                        </a:solidFill>
                        <a:latin typeface="Arial" panose="020B0604020202020204" pitchFamily="34" charset="0"/>
                        <a:cs typeface="Arial" panose="020B0604020202020204" pitchFamily="34" charset="0"/>
                      </a:endParaRPr>
                    </a:p>
                    <a:p>
                      <a:r>
                        <a:rPr lang="en-GB" sz="1200" dirty="0">
                          <a:solidFill>
                            <a:schemeClr val="tx1"/>
                          </a:solidFill>
                          <a:latin typeface="Arial"/>
                          <a:cs typeface="Arial"/>
                        </a:rPr>
                        <a:t>No for STCPs and DCUSA</a:t>
                      </a:r>
                    </a:p>
                  </a:txBody>
                  <a:tcPr/>
                </a:tc>
                <a:extLst>
                  <a:ext uri="{0D108BD9-81ED-4DB2-BD59-A6C34878D82A}">
                    <a16:rowId xmlns:a16="http://schemas.microsoft.com/office/drawing/2014/main" val="4195342020"/>
                  </a:ext>
                </a:extLst>
              </a:tr>
              <a:tr h="1352751">
                <a:tc>
                  <a:txBody>
                    <a:bodyPr/>
                    <a:lstStyle/>
                    <a:p>
                      <a:r>
                        <a:rPr lang="en-GB" sz="1200" b="1" dirty="0">
                          <a:solidFill>
                            <a:schemeClr val="tx1"/>
                          </a:solidFill>
                          <a:latin typeface="Arial"/>
                          <a:cs typeface="Arial"/>
                        </a:rPr>
                        <a:t>User Commitment</a:t>
                      </a:r>
                    </a:p>
                    <a:p>
                      <a:pPr lvl="0">
                        <a:buNone/>
                      </a:pPr>
                      <a:r>
                        <a:rPr lang="en-GB" sz="1200" b="0" dirty="0">
                          <a:solidFill>
                            <a:schemeClr val="tx1"/>
                          </a:solidFill>
                          <a:latin typeface="Arial"/>
                          <a:cs typeface="Arial"/>
                        </a:rPr>
                        <a:t>(to amend to align with the new process, as above)</a:t>
                      </a:r>
                      <a:endParaRPr lang="en-GB" sz="1200" b="1" dirty="0">
                        <a:solidFill>
                          <a:schemeClr val="tx1"/>
                        </a:solidFill>
                        <a:latin typeface="Arial"/>
                        <a:cs typeface="Arial"/>
                      </a:endParaRPr>
                    </a:p>
                  </a:txBody>
                  <a:tcPr/>
                </a:tc>
                <a:tc>
                  <a:txBody>
                    <a:bodyPr/>
                    <a:lstStyle/>
                    <a:p>
                      <a:r>
                        <a:rPr lang="en-GB" sz="1300" dirty="0">
                          <a:solidFill>
                            <a:schemeClr val="tx1"/>
                          </a:solidFill>
                          <a:latin typeface="Arial"/>
                          <a:cs typeface="Arial"/>
                        </a:rPr>
                        <a:t>3 (1 of each of CUSC, STC, STCPs)</a:t>
                      </a:r>
                    </a:p>
                  </a:txBody>
                  <a:tcPr/>
                </a:tc>
                <a:tc>
                  <a:txBody>
                    <a:bodyPr/>
                    <a:lstStyle/>
                    <a:p>
                      <a:r>
                        <a:rPr lang="en-GB" sz="1300" dirty="0">
                          <a:solidFill>
                            <a:schemeClr val="tx1"/>
                          </a:solidFill>
                          <a:latin typeface="Arial"/>
                          <a:cs typeface="Arial"/>
                        </a:rPr>
                        <a:t>No – after CUSC/STC/STCPs Process and Policy Modification approved</a:t>
                      </a:r>
                    </a:p>
                  </a:txBody>
                  <a:tcPr/>
                </a:tc>
                <a:tc>
                  <a:txBody>
                    <a:bodyPr/>
                    <a:lstStyle/>
                    <a:p>
                      <a:r>
                        <a:rPr lang="en-GB" sz="1200">
                          <a:solidFill>
                            <a:schemeClr val="tx1"/>
                          </a:solidFill>
                          <a:latin typeface="Arial"/>
                          <a:cs typeface="Arial"/>
                        </a:rPr>
                        <a:t>TBC (we don’t think we can raise until Process and Policy Modification approved so ”Urgency” depends ff we have time)</a:t>
                      </a:r>
                    </a:p>
                  </a:txBody>
                  <a:tcPr/>
                </a:tc>
                <a:extLst>
                  <a:ext uri="{0D108BD9-81ED-4DB2-BD59-A6C34878D82A}">
                    <a16:rowId xmlns:a16="http://schemas.microsoft.com/office/drawing/2014/main" val="1265595783"/>
                  </a:ext>
                </a:extLst>
              </a:tr>
              <a:tr h="1563180">
                <a:tc>
                  <a:txBody>
                    <a:bodyPr/>
                    <a:lstStyle/>
                    <a:p>
                      <a:r>
                        <a:rPr lang="en-GB" sz="1200" b="1" dirty="0">
                          <a:solidFill>
                            <a:schemeClr val="tx1"/>
                          </a:solidFill>
                          <a:latin typeface="Arial"/>
                          <a:cs typeface="Arial"/>
                        </a:rPr>
                        <a:t>Letter of Authority (</a:t>
                      </a:r>
                      <a:r>
                        <a:rPr lang="en-GB" sz="1200" b="1" dirty="0" err="1">
                          <a:solidFill>
                            <a:schemeClr val="tx1"/>
                          </a:solidFill>
                          <a:latin typeface="Arial"/>
                          <a:cs typeface="Arial"/>
                        </a:rPr>
                        <a:t>LoA</a:t>
                      </a:r>
                      <a:r>
                        <a:rPr lang="en-GB" sz="1200" b="1" dirty="0">
                          <a:solidFill>
                            <a:schemeClr val="tx1"/>
                          </a:solidFill>
                          <a:latin typeface="Arial"/>
                          <a:cs typeface="Arial"/>
                        </a:rPr>
                        <a:t>) Phase 2  </a:t>
                      </a:r>
                      <a:r>
                        <a:rPr lang="en-GB" sz="1200" dirty="0">
                          <a:solidFill>
                            <a:schemeClr val="tx1"/>
                          </a:solidFill>
                          <a:latin typeface="Arial"/>
                          <a:cs typeface="Arial"/>
                        </a:rPr>
                        <a:t>(current thinking on scope is assessing the feasibility and suitability of applying the </a:t>
                      </a:r>
                      <a:r>
                        <a:rPr lang="en-GB" sz="1200" dirty="0" err="1">
                          <a:solidFill>
                            <a:schemeClr val="tx1"/>
                          </a:solidFill>
                          <a:latin typeface="Arial"/>
                          <a:cs typeface="Arial"/>
                        </a:rPr>
                        <a:t>LoA</a:t>
                      </a:r>
                      <a:r>
                        <a:rPr lang="en-GB" sz="1200" dirty="0">
                          <a:solidFill>
                            <a:schemeClr val="tx1"/>
                          </a:solidFill>
                          <a:latin typeface="Arial"/>
                          <a:cs typeface="Arial"/>
                        </a:rPr>
                        <a:t> to Offshore Transmission Connection Applications. Interconnectors and Modification Applications, a process for duplication checks, changes to red line boundary, land requirements where multiple landowners, validity of LOA e.g. up to M3 Milestone) </a:t>
                      </a:r>
                      <a:endParaRPr lang="en-GB" sz="1200" dirty="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latin typeface="Arial"/>
                          <a:cs typeface="Arial"/>
                        </a:rPr>
                        <a:t>1 (for CUSC). No STC or STCP </a:t>
                      </a:r>
                      <a:r>
                        <a:rPr lang="en-GB" sz="1200">
                          <a:solidFill>
                            <a:schemeClr val="tx1"/>
                          </a:solidFill>
                          <a:latin typeface="Arial"/>
                          <a:cs typeface="Arial"/>
                        </a:rPr>
                        <a:t>changes needed.</a:t>
                      </a:r>
                      <a:endParaRPr lang="en-GB" sz="1200" dirty="0">
                        <a:solidFill>
                          <a:schemeClr val="tx1"/>
                        </a:solidFill>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chemeClr val="tx1"/>
                        </a:solidFill>
                        <a:latin typeface="Arial"/>
                        <a:cs typeface="Arial"/>
                      </a:endParaRPr>
                    </a:p>
                  </a:txBody>
                  <a:tcPr/>
                </a:tc>
                <a:tc>
                  <a:txBody>
                    <a:bodyPr/>
                    <a:lstStyle/>
                    <a:p>
                      <a:r>
                        <a:rPr lang="en-GB" sz="1200" dirty="0">
                          <a:solidFill>
                            <a:schemeClr val="tx1"/>
                          </a:solidFill>
                          <a:latin typeface="Arial"/>
                          <a:cs typeface="Arial"/>
                        </a:rPr>
                        <a:t>TBC – after LOA Phase 1 approved</a:t>
                      </a:r>
                    </a:p>
                  </a:txBody>
                  <a:tcPr/>
                </a:tc>
                <a:tc>
                  <a:txBody>
                    <a:bodyPr/>
                    <a:lstStyle/>
                    <a:p>
                      <a:r>
                        <a:rPr lang="en-GB" sz="1200" dirty="0">
                          <a:solidFill>
                            <a:schemeClr val="tx1"/>
                          </a:solidFill>
                          <a:latin typeface="Arial"/>
                          <a:cs typeface="Arial"/>
                        </a:rPr>
                        <a:t>TBC – if and after LOA Phase 1 approved. Considering if this will need to be raised as Urgent.</a:t>
                      </a:r>
                    </a:p>
                  </a:txBody>
                  <a:tcPr/>
                </a:tc>
                <a:extLst>
                  <a:ext uri="{0D108BD9-81ED-4DB2-BD59-A6C34878D82A}">
                    <a16:rowId xmlns:a16="http://schemas.microsoft.com/office/drawing/2014/main" val="1716234429"/>
                  </a:ext>
                </a:extLst>
              </a:tr>
            </a:tbl>
          </a:graphicData>
        </a:graphic>
      </p:graphicFrame>
    </p:spTree>
    <p:extLst>
      <p:ext uri="{BB962C8B-B14F-4D97-AF65-F5344CB8AC3E}">
        <p14:creationId xmlns:p14="http://schemas.microsoft.com/office/powerpoint/2010/main" val="32457676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70">
            <a:extLst>
              <a:ext uri="{FF2B5EF4-FFF2-40B4-BE49-F238E27FC236}">
                <a16:creationId xmlns:a16="http://schemas.microsoft.com/office/drawing/2014/main" id="{5290C5EC-CDF0-0F42-81B3-D2B0371A03BA}"/>
              </a:ext>
            </a:extLst>
          </p:cNvPr>
          <p:cNvSpPr txBox="1">
            <a:spLocks/>
          </p:cNvSpPr>
          <p:nvPr/>
        </p:nvSpPr>
        <p:spPr>
          <a:xfrm>
            <a:off x="544264" y="278970"/>
            <a:ext cx="4395598" cy="630507"/>
          </a:xfrm>
          <a:prstGeom prst="rect">
            <a:avLst/>
          </a:prstGeom>
        </p:spPr>
        <p:txBody>
          <a:bodyPr vert="horz" wrap="square" lIns="0" tIns="10237" rIns="0" bIns="0" rtlCol="0">
            <a:spAutoFit/>
          </a:bodyPr>
          <a:lstStyle>
            <a:lvl1pPr eaLnBrk="1" hangingPunct="1">
              <a:defRPr>
                <a:latin typeface="+mj-lt"/>
                <a:ea typeface="+mj-ea"/>
                <a:cs typeface="+mj-cs"/>
              </a:defRPr>
            </a:lvl1pPr>
          </a:lstStyle>
          <a:p>
            <a:pPr marL="10236" defTabSz="737006">
              <a:spcBef>
                <a:spcPts val="81"/>
              </a:spcBef>
              <a:defRPr/>
            </a:pPr>
            <a:r>
              <a:rPr lang="en-GB" sz="2015" b="1" kern="0" spc="-32">
                <a:solidFill>
                  <a:srgbClr val="D43900"/>
                </a:solidFill>
                <a:latin typeface="Arial" panose="020B0604020202020204" pitchFamily="34" charset="0"/>
                <a:cs typeface="Arial" panose="020B0604020202020204" pitchFamily="34" charset="0"/>
              </a:rPr>
              <a:t>Proposed Groupings/Sequencing - Summary</a:t>
            </a:r>
            <a:endParaRPr lang="en-GB" sz="2015" b="1" kern="0">
              <a:solidFill>
                <a:srgbClr val="D43900"/>
              </a:solidFill>
              <a:latin typeface="Arial" panose="020B0604020202020204" pitchFamily="34" charset="0"/>
              <a:cs typeface="Arial" panose="020B0604020202020204" pitchFamily="34" charset="0"/>
            </a:endParaRPr>
          </a:p>
        </p:txBody>
      </p:sp>
      <p:sp>
        <p:nvSpPr>
          <p:cNvPr id="4" name="bg object 16">
            <a:extLst>
              <a:ext uri="{FF2B5EF4-FFF2-40B4-BE49-F238E27FC236}">
                <a16:creationId xmlns:a16="http://schemas.microsoft.com/office/drawing/2014/main" id="{EA818279-73C8-37AC-801C-FDCE18293432}"/>
              </a:ext>
            </a:extLst>
          </p:cNvPr>
          <p:cNvSpPr/>
          <p:nvPr/>
        </p:nvSpPr>
        <p:spPr>
          <a:xfrm>
            <a:off x="7387787" y="0"/>
            <a:ext cx="4804213" cy="2386479"/>
          </a:xfrm>
          <a:custGeom>
            <a:avLst/>
            <a:gdLst/>
            <a:ahLst/>
            <a:cxnLst/>
            <a:rect l="l" t="t" r="r" b="b"/>
            <a:pathLst>
              <a:path w="6051550" h="3006090">
                <a:moveTo>
                  <a:pt x="6051334" y="2878798"/>
                </a:moveTo>
                <a:lnTo>
                  <a:pt x="6011418" y="2891498"/>
                </a:lnTo>
                <a:lnTo>
                  <a:pt x="5962053" y="2904198"/>
                </a:lnTo>
                <a:lnTo>
                  <a:pt x="5912510" y="2904198"/>
                </a:lnTo>
                <a:lnTo>
                  <a:pt x="5862777" y="2916898"/>
                </a:lnTo>
                <a:lnTo>
                  <a:pt x="5762917" y="2916898"/>
                </a:lnTo>
                <a:lnTo>
                  <a:pt x="5712841" y="2929598"/>
                </a:lnTo>
                <a:lnTo>
                  <a:pt x="5411838" y="2929598"/>
                </a:lnTo>
                <a:lnTo>
                  <a:pt x="5361775" y="2916898"/>
                </a:lnTo>
                <a:lnTo>
                  <a:pt x="5311826" y="2916898"/>
                </a:lnTo>
                <a:lnTo>
                  <a:pt x="5261902" y="2904198"/>
                </a:lnTo>
                <a:lnTo>
                  <a:pt x="5211915" y="2904198"/>
                </a:lnTo>
                <a:lnTo>
                  <a:pt x="5161775" y="2891498"/>
                </a:lnTo>
                <a:lnTo>
                  <a:pt x="5112397" y="2891498"/>
                </a:lnTo>
                <a:lnTo>
                  <a:pt x="4964582" y="2853398"/>
                </a:lnTo>
                <a:lnTo>
                  <a:pt x="4915535" y="2853398"/>
                </a:lnTo>
                <a:lnTo>
                  <a:pt x="4670056" y="2789898"/>
                </a:lnTo>
                <a:lnTo>
                  <a:pt x="4621873" y="2764498"/>
                </a:lnTo>
                <a:lnTo>
                  <a:pt x="4478807" y="2726398"/>
                </a:lnTo>
                <a:lnTo>
                  <a:pt x="4430725" y="2700998"/>
                </a:lnTo>
                <a:lnTo>
                  <a:pt x="4335551" y="2675598"/>
                </a:lnTo>
                <a:lnTo>
                  <a:pt x="4288218" y="2650198"/>
                </a:lnTo>
                <a:lnTo>
                  <a:pt x="4241050" y="2637498"/>
                </a:lnTo>
                <a:lnTo>
                  <a:pt x="4194060" y="2612098"/>
                </a:lnTo>
                <a:lnTo>
                  <a:pt x="4147223" y="2599398"/>
                </a:lnTo>
                <a:lnTo>
                  <a:pt x="4100550" y="2573998"/>
                </a:lnTo>
                <a:lnTo>
                  <a:pt x="4054030" y="2561298"/>
                </a:lnTo>
                <a:lnTo>
                  <a:pt x="3961460" y="2510498"/>
                </a:lnTo>
                <a:lnTo>
                  <a:pt x="3915410" y="2497798"/>
                </a:lnTo>
                <a:lnTo>
                  <a:pt x="3778135" y="2421598"/>
                </a:lnTo>
                <a:lnTo>
                  <a:pt x="3732657" y="2408898"/>
                </a:lnTo>
                <a:lnTo>
                  <a:pt x="3552152" y="2307298"/>
                </a:lnTo>
                <a:lnTo>
                  <a:pt x="3507359" y="2294598"/>
                </a:lnTo>
                <a:lnTo>
                  <a:pt x="2979191" y="1989797"/>
                </a:lnTo>
                <a:lnTo>
                  <a:pt x="2935884" y="1951697"/>
                </a:lnTo>
                <a:lnTo>
                  <a:pt x="2678061" y="1799297"/>
                </a:lnTo>
                <a:lnTo>
                  <a:pt x="2635402" y="1761197"/>
                </a:lnTo>
                <a:lnTo>
                  <a:pt x="2466175" y="1659597"/>
                </a:lnTo>
                <a:lnTo>
                  <a:pt x="2424112" y="1621497"/>
                </a:lnTo>
                <a:lnTo>
                  <a:pt x="2298471" y="1545297"/>
                </a:lnTo>
                <a:lnTo>
                  <a:pt x="2256752" y="1507197"/>
                </a:lnTo>
                <a:lnTo>
                  <a:pt x="2173541" y="1456397"/>
                </a:lnTo>
                <a:lnTo>
                  <a:pt x="2132050" y="1418297"/>
                </a:lnTo>
                <a:lnTo>
                  <a:pt x="2049246" y="1367497"/>
                </a:lnTo>
                <a:lnTo>
                  <a:pt x="2007933" y="1329397"/>
                </a:lnTo>
                <a:lnTo>
                  <a:pt x="1925472" y="1278597"/>
                </a:lnTo>
                <a:lnTo>
                  <a:pt x="1884324" y="1240497"/>
                </a:lnTo>
                <a:lnTo>
                  <a:pt x="1843201" y="1215097"/>
                </a:lnTo>
                <a:lnTo>
                  <a:pt x="1802130" y="1176997"/>
                </a:lnTo>
                <a:lnTo>
                  <a:pt x="1720100" y="1126197"/>
                </a:lnTo>
                <a:lnTo>
                  <a:pt x="1679117" y="1088097"/>
                </a:lnTo>
                <a:lnTo>
                  <a:pt x="1597253" y="1037297"/>
                </a:lnTo>
                <a:lnTo>
                  <a:pt x="1556334" y="999197"/>
                </a:lnTo>
                <a:lnTo>
                  <a:pt x="1474571" y="935697"/>
                </a:lnTo>
                <a:lnTo>
                  <a:pt x="1270203" y="783297"/>
                </a:lnTo>
                <a:lnTo>
                  <a:pt x="1188402" y="732497"/>
                </a:lnTo>
                <a:lnTo>
                  <a:pt x="1147483" y="694397"/>
                </a:lnTo>
                <a:lnTo>
                  <a:pt x="1106538" y="668997"/>
                </a:lnTo>
                <a:lnTo>
                  <a:pt x="1065580" y="630897"/>
                </a:lnTo>
                <a:lnTo>
                  <a:pt x="983551" y="580097"/>
                </a:lnTo>
                <a:lnTo>
                  <a:pt x="942251" y="541997"/>
                </a:lnTo>
                <a:lnTo>
                  <a:pt x="900925" y="516597"/>
                </a:lnTo>
                <a:lnTo>
                  <a:pt x="859574" y="478497"/>
                </a:lnTo>
                <a:lnTo>
                  <a:pt x="776820" y="427697"/>
                </a:lnTo>
                <a:lnTo>
                  <a:pt x="735406" y="389597"/>
                </a:lnTo>
                <a:lnTo>
                  <a:pt x="652487" y="338797"/>
                </a:lnTo>
                <a:lnTo>
                  <a:pt x="610997" y="300697"/>
                </a:lnTo>
                <a:lnTo>
                  <a:pt x="527913" y="249897"/>
                </a:lnTo>
                <a:lnTo>
                  <a:pt x="486321" y="211797"/>
                </a:lnTo>
                <a:lnTo>
                  <a:pt x="403059" y="160997"/>
                </a:lnTo>
                <a:lnTo>
                  <a:pt x="361365" y="122897"/>
                </a:lnTo>
                <a:lnTo>
                  <a:pt x="277901" y="72097"/>
                </a:lnTo>
                <a:lnTo>
                  <a:pt x="236105" y="33997"/>
                </a:lnTo>
                <a:lnTo>
                  <a:pt x="190030" y="8597"/>
                </a:lnTo>
                <a:lnTo>
                  <a:pt x="0" y="8597"/>
                </a:lnTo>
                <a:lnTo>
                  <a:pt x="48780" y="33997"/>
                </a:lnTo>
                <a:lnTo>
                  <a:pt x="90690" y="72097"/>
                </a:lnTo>
                <a:lnTo>
                  <a:pt x="174409" y="122897"/>
                </a:lnTo>
                <a:lnTo>
                  <a:pt x="216204" y="160997"/>
                </a:lnTo>
                <a:lnTo>
                  <a:pt x="299707" y="211797"/>
                </a:lnTo>
                <a:lnTo>
                  <a:pt x="341414" y="249897"/>
                </a:lnTo>
                <a:lnTo>
                  <a:pt x="466318" y="326097"/>
                </a:lnTo>
                <a:lnTo>
                  <a:pt x="507885" y="364197"/>
                </a:lnTo>
                <a:lnTo>
                  <a:pt x="590943" y="414997"/>
                </a:lnTo>
                <a:lnTo>
                  <a:pt x="632421" y="453097"/>
                </a:lnTo>
                <a:lnTo>
                  <a:pt x="715314" y="503897"/>
                </a:lnTo>
                <a:lnTo>
                  <a:pt x="756716" y="541997"/>
                </a:lnTo>
                <a:lnTo>
                  <a:pt x="839444" y="592797"/>
                </a:lnTo>
                <a:lnTo>
                  <a:pt x="880770" y="630897"/>
                </a:lnTo>
                <a:lnTo>
                  <a:pt x="922083" y="656297"/>
                </a:lnTo>
                <a:lnTo>
                  <a:pt x="963218" y="694397"/>
                </a:lnTo>
                <a:lnTo>
                  <a:pt x="1045387" y="745197"/>
                </a:lnTo>
                <a:lnTo>
                  <a:pt x="1086434" y="783297"/>
                </a:lnTo>
                <a:lnTo>
                  <a:pt x="1127467" y="808697"/>
                </a:lnTo>
                <a:lnTo>
                  <a:pt x="1209484" y="872197"/>
                </a:lnTo>
                <a:lnTo>
                  <a:pt x="1414475" y="1024597"/>
                </a:lnTo>
                <a:lnTo>
                  <a:pt x="1496529" y="1088097"/>
                </a:lnTo>
                <a:lnTo>
                  <a:pt x="1578673" y="1138897"/>
                </a:lnTo>
                <a:lnTo>
                  <a:pt x="1619796" y="1176997"/>
                </a:lnTo>
                <a:lnTo>
                  <a:pt x="1702130" y="1227797"/>
                </a:lnTo>
                <a:lnTo>
                  <a:pt x="1743354" y="1265897"/>
                </a:lnTo>
                <a:lnTo>
                  <a:pt x="1784629" y="1291297"/>
                </a:lnTo>
                <a:lnTo>
                  <a:pt x="1825955" y="1329397"/>
                </a:lnTo>
                <a:lnTo>
                  <a:pt x="1908771" y="1380197"/>
                </a:lnTo>
                <a:lnTo>
                  <a:pt x="1950275" y="1418297"/>
                </a:lnTo>
                <a:lnTo>
                  <a:pt x="2033485" y="1469097"/>
                </a:lnTo>
                <a:lnTo>
                  <a:pt x="2075192" y="1507197"/>
                </a:lnTo>
                <a:lnTo>
                  <a:pt x="2158873" y="1557997"/>
                </a:lnTo>
                <a:lnTo>
                  <a:pt x="2200833" y="1596097"/>
                </a:lnTo>
                <a:lnTo>
                  <a:pt x="2327287" y="1672297"/>
                </a:lnTo>
                <a:lnTo>
                  <a:pt x="2369655" y="1710397"/>
                </a:lnTo>
                <a:lnTo>
                  <a:pt x="2497391" y="1786597"/>
                </a:lnTo>
                <a:lnTo>
                  <a:pt x="2540203" y="1824697"/>
                </a:lnTo>
                <a:lnTo>
                  <a:pt x="2755709" y="1951697"/>
                </a:lnTo>
                <a:lnTo>
                  <a:pt x="2799118" y="1989797"/>
                </a:lnTo>
                <a:lnTo>
                  <a:pt x="3017863" y="2116798"/>
                </a:lnTo>
                <a:lnTo>
                  <a:pt x="3555441" y="2421598"/>
                </a:lnTo>
                <a:lnTo>
                  <a:pt x="3601110" y="2434298"/>
                </a:lnTo>
                <a:lnTo>
                  <a:pt x="3785222" y="2535898"/>
                </a:lnTo>
                <a:lnTo>
                  <a:pt x="3831628" y="2548598"/>
                </a:lnTo>
                <a:lnTo>
                  <a:pt x="3924884" y="2599398"/>
                </a:lnTo>
                <a:lnTo>
                  <a:pt x="3971747" y="2612098"/>
                </a:lnTo>
                <a:lnTo>
                  <a:pt x="4065930" y="2662898"/>
                </a:lnTo>
                <a:lnTo>
                  <a:pt x="4113263" y="2675598"/>
                </a:lnTo>
                <a:lnTo>
                  <a:pt x="4160761" y="2700998"/>
                </a:lnTo>
                <a:lnTo>
                  <a:pt x="4208424" y="2713698"/>
                </a:lnTo>
                <a:lnTo>
                  <a:pt x="4256252" y="2739098"/>
                </a:lnTo>
                <a:lnTo>
                  <a:pt x="4352404" y="2764498"/>
                </a:lnTo>
                <a:lnTo>
                  <a:pt x="4400740" y="2789898"/>
                </a:lnTo>
                <a:lnTo>
                  <a:pt x="4498022" y="2815298"/>
                </a:lnTo>
                <a:lnTo>
                  <a:pt x="4547133" y="2840698"/>
                </a:lnTo>
                <a:lnTo>
                  <a:pt x="4996421" y="2954998"/>
                </a:lnTo>
                <a:lnTo>
                  <a:pt x="5047462" y="2954998"/>
                </a:lnTo>
                <a:lnTo>
                  <a:pt x="5149913" y="2980398"/>
                </a:lnTo>
                <a:lnTo>
                  <a:pt x="5200548" y="2980398"/>
                </a:lnTo>
                <a:lnTo>
                  <a:pt x="5251678" y="2993098"/>
                </a:lnTo>
                <a:lnTo>
                  <a:pt x="5303126" y="2993098"/>
                </a:lnTo>
                <a:lnTo>
                  <a:pt x="5354764" y="3005798"/>
                </a:lnTo>
                <a:lnTo>
                  <a:pt x="5801030" y="3005798"/>
                </a:lnTo>
                <a:lnTo>
                  <a:pt x="5850217" y="2993098"/>
                </a:lnTo>
                <a:lnTo>
                  <a:pt x="5899302" y="2993098"/>
                </a:lnTo>
                <a:lnTo>
                  <a:pt x="5948248" y="2980398"/>
                </a:lnTo>
                <a:lnTo>
                  <a:pt x="5997041" y="2980398"/>
                </a:lnTo>
                <a:lnTo>
                  <a:pt x="6045644" y="2967698"/>
                </a:lnTo>
                <a:lnTo>
                  <a:pt x="6051334" y="2967698"/>
                </a:lnTo>
                <a:lnTo>
                  <a:pt x="6051334" y="2929598"/>
                </a:lnTo>
                <a:lnTo>
                  <a:pt x="6051334" y="2878798"/>
                </a:lnTo>
                <a:close/>
              </a:path>
              <a:path w="6051550" h="3006090">
                <a:moveTo>
                  <a:pt x="6051334" y="2540939"/>
                </a:moveTo>
                <a:lnTo>
                  <a:pt x="6006693" y="2550579"/>
                </a:lnTo>
                <a:lnTo>
                  <a:pt x="5957290" y="2559862"/>
                </a:lnTo>
                <a:lnTo>
                  <a:pt x="5907633" y="2567825"/>
                </a:lnTo>
                <a:lnTo>
                  <a:pt x="5857760" y="2574480"/>
                </a:lnTo>
                <a:lnTo>
                  <a:pt x="5807710" y="2579840"/>
                </a:lnTo>
                <a:lnTo>
                  <a:pt x="5757507" y="2583942"/>
                </a:lnTo>
                <a:lnTo>
                  <a:pt x="5707177" y="2586786"/>
                </a:lnTo>
                <a:lnTo>
                  <a:pt x="5656758" y="2588387"/>
                </a:lnTo>
                <a:lnTo>
                  <a:pt x="5606275" y="2588768"/>
                </a:lnTo>
                <a:lnTo>
                  <a:pt x="5555754" y="2587955"/>
                </a:lnTo>
                <a:lnTo>
                  <a:pt x="5505247" y="2585961"/>
                </a:lnTo>
                <a:lnTo>
                  <a:pt x="5454751" y="2582799"/>
                </a:lnTo>
                <a:lnTo>
                  <a:pt x="5404332" y="2578493"/>
                </a:lnTo>
                <a:lnTo>
                  <a:pt x="5353990" y="2573045"/>
                </a:lnTo>
                <a:lnTo>
                  <a:pt x="5303774" y="2566492"/>
                </a:lnTo>
                <a:lnTo>
                  <a:pt x="5253710" y="2558846"/>
                </a:lnTo>
                <a:lnTo>
                  <a:pt x="5203825" y="2550109"/>
                </a:lnTo>
                <a:lnTo>
                  <a:pt x="5080139" y="2526715"/>
                </a:lnTo>
                <a:lnTo>
                  <a:pt x="4957026" y="2498369"/>
                </a:lnTo>
                <a:lnTo>
                  <a:pt x="4857813" y="2471216"/>
                </a:lnTo>
                <a:lnTo>
                  <a:pt x="4808677" y="2457056"/>
                </a:lnTo>
                <a:lnTo>
                  <a:pt x="4759985" y="2442400"/>
                </a:lnTo>
                <a:lnTo>
                  <a:pt x="4711852" y="2427186"/>
                </a:lnTo>
                <a:lnTo>
                  <a:pt x="4568291" y="2376436"/>
                </a:lnTo>
                <a:lnTo>
                  <a:pt x="4520184" y="2358821"/>
                </a:lnTo>
                <a:lnTo>
                  <a:pt x="4472457" y="2340572"/>
                </a:lnTo>
                <a:lnTo>
                  <a:pt x="4424845" y="2321229"/>
                </a:lnTo>
                <a:lnTo>
                  <a:pt x="4377601" y="2301379"/>
                </a:lnTo>
                <a:lnTo>
                  <a:pt x="4330687" y="2281059"/>
                </a:lnTo>
                <a:lnTo>
                  <a:pt x="4284078" y="2260333"/>
                </a:lnTo>
                <a:lnTo>
                  <a:pt x="4237723" y="2239251"/>
                </a:lnTo>
                <a:lnTo>
                  <a:pt x="4191139" y="2218715"/>
                </a:lnTo>
                <a:lnTo>
                  <a:pt x="4144734" y="2197697"/>
                </a:lnTo>
                <a:lnTo>
                  <a:pt x="4098506" y="2176234"/>
                </a:lnTo>
                <a:lnTo>
                  <a:pt x="4052455" y="2154339"/>
                </a:lnTo>
                <a:lnTo>
                  <a:pt x="4006570" y="2132025"/>
                </a:lnTo>
                <a:lnTo>
                  <a:pt x="3960863" y="2109317"/>
                </a:lnTo>
                <a:lnTo>
                  <a:pt x="3869918" y="2062772"/>
                </a:lnTo>
                <a:lnTo>
                  <a:pt x="3779609" y="2014829"/>
                </a:lnTo>
                <a:lnTo>
                  <a:pt x="3689896" y="1965629"/>
                </a:lnTo>
                <a:lnTo>
                  <a:pt x="3600754" y="1915299"/>
                </a:lnTo>
                <a:lnTo>
                  <a:pt x="3512172" y="1863991"/>
                </a:lnTo>
                <a:lnTo>
                  <a:pt x="3380244" y="1785454"/>
                </a:lnTo>
                <a:lnTo>
                  <a:pt x="3249333" y="1705051"/>
                </a:lnTo>
                <a:lnTo>
                  <a:pt x="3119412" y="1622958"/>
                </a:lnTo>
                <a:lnTo>
                  <a:pt x="2990519" y="1539303"/>
                </a:lnTo>
                <a:lnTo>
                  <a:pt x="2862643" y="1454111"/>
                </a:lnTo>
                <a:lnTo>
                  <a:pt x="2735757" y="1367383"/>
                </a:lnTo>
                <a:lnTo>
                  <a:pt x="2609888" y="1279118"/>
                </a:lnTo>
                <a:lnTo>
                  <a:pt x="2402014" y="1129042"/>
                </a:lnTo>
                <a:lnTo>
                  <a:pt x="2195931" y="976261"/>
                </a:lnTo>
                <a:lnTo>
                  <a:pt x="1135519" y="162458"/>
                </a:lnTo>
                <a:lnTo>
                  <a:pt x="929525" y="8216"/>
                </a:lnTo>
                <a:lnTo>
                  <a:pt x="918387" y="0"/>
                </a:lnTo>
                <a:lnTo>
                  <a:pt x="742543" y="0"/>
                </a:lnTo>
                <a:lnTo>
                  <a:pt x="905979" y="119748"/>
                </a:lnTo>
                <a:lnTo>
                  <a:pt x="1106855" y="269481"/>
                </a:lnTo>
                <a:lnTo>
                  <a:pt x="2104504" y="1029500"/>
                </a:lnTo>
                <a:lnTo>
                  <a:pt x="2306650" y="1178750"/>
                </a:lnTo>
                <a:lnTo>
                  <a:pt x="2512809" y="1327137"/>
                </a:lnTo>
                <a:lnTo>
                  <a:pt x="2639517" y="1415973"/>
                </a:lnTo>
                <a:lnTo>
                  <a:pt x="2767317" y="1503324"/>
                </a:lnTo>
                <a:lnTo>
                  <a:pt x="2896171" y="1589151"/>
                </a:lnTo>
                <a:lnTo>
                  <a:pt x="3026054" y="1673428"/>
                </a:lnTo>
                <a:lnTo>
                  <a:pt x="3156940" y="1756130"/>
                </a:lnTo>
                <a:lnTo>
                  <a:pt x="3288792" y="1837220"/>
                </a:lnTo>
                <a:lnTo>
                  <a:pt x="3421913" y="1916493"/>
                </a:lnTo>
                <a:lnTo>
                  <a:pt x="3556127" y="1993963"/>
                </a:lnTo>
                <a:lnTo>
                  <a:pt x="3646309" y="2044420"/>
                </a:lnTo>
                <a:lnTo>
                  <a:pt x="3737152" y="2093760"/>
                </a:lnTo>
                <a:lnTo>
                  <a:pt x="3828681" y="2141880"/>
                </a:lnTo>
                <a:lnTo>
                  <a:pt x="3920985" y="2188654"/>
                </a:lnTo>
                <a:lnTo>
                  <a:pt x="3967442" y="2211489"/>
                </a:lnTo>
                <a:lnTo>
                  <a:pt x="4014114" y="2233955"/>
                </a:lnTo>
                <a:lnTo>
                  <a:pt x="4061002" y="2256015"/>
                </a:lnTo>
                <a:lnTo>
                  <a:pt x="4108132" y="2277668"/>
                </a:lnTo>
                <a:lnTo>
                  <a:pt x="4297896" y="2361768"/>
                </a:lnTo>
                <a:lnTo>
                  <a:pt x="4345432" y="2382101"/>
                </a:lnTo>
                <a:lnTo>
                  <a:pt x="4393069" y="2401887"/>
                </a:lnTo>
                <a:lnTo>
                  <a:pt x="4440834" y="2421051"/>
                </a:lnTo>
                <a:lnTo>
                  <a:pt x="4489183" y="2439327"/>
                </a:lnTo>
                <a:lnTo>
                  <a:pt x="4537697" y="2456891"/>
                </a:lnTo>
                <a:lnTo>
                  <a:pt x="4685208" y="2508377"/>
                </a:lnTo>
                <a:lnTo>
                  <a:pt x="4735182" y="2523947"/>
                </a:lnTo>
                <a:lnTo>
                  <a:pt x="4785030" y="2538730"/>
                </a:lnTo>
                <a:lnTo>
                  <a:pt x="4834763" y="2552852"/>
                </a:lnTo>
                <a:lnTo>
                  <a:pt x="4934001" y="2579573"/>
                </a:lnTo>
                <a:lnTo>
                  <a:pt x="5061470" y="2608491"/>
                </a:lnTo>
                <a:lnTo>
                  <a:pt x="5190490" y="2632405"/>
                </a:lnTo>
                <a:lnTo>
                  <a:pt x="5239296" y="2640761"/>
                </a:lnTo>
                <a:lnTo>
                  <a:pt x="5288343" y="2648115"/>
                </a:lnTo>
                <a:lnTo>
                  <a:pt x="5337619" y="2654452"/>
                </a:lnTo>
                <a:lnTo>
                  <a:pt x="5387060" y="2659761"/>
                </a:lnTo>
                <a:lnTo>
                  <a:pt x="5436667" y="2664028"/>
                </a:lnTo>
                <a:lnTo>
                  <a:pt x="5486387" y="2667228"/>
                </a:lnTo>
                <a:lnTo>
                  <a:pt x="5536196" y="2669349"/>
                </a:lnTo>
                <a:lnTo>
                  <a:pt x="5586069" y="2670365"/>
                </a:lnTo>
                <a:lnTo>
                  <a:pt x="5635968" y="2670264"/>
                </a:lnTo>
                <a:lnTo>
                  <a:pt x="5685853" y="2669032"/>
                </a:lnTo>
                <a:lnTo>
                  <a:pt x="5735726" y="2666631"/>
                </a:lnTo>
                <a:lnTo>
                  <a:pt x="5785523" y="2663063"/>
                </a:lnTo>
                <a:lnTo>
                  <a:pt x="5835231" y="2658300"/>
                </a:lnTo>
                <a:lnTo>
                  <a:pt x="5884811" y="2652331"/>
                </a:lnTo>
                <a:lnTo>
                  <a:pt x="5934240" y="2645130"/>
                </a:lnTo>
                <a:lnTo>
                  <a:pt x="5983478" y="2636697"/>
                </a:lnTo>
                <a:lnTo>
                  <a:pt x="6032500" y="2626982"/>
                </a:lnTo>
                <a:lnTo>
                  <a:pt x="6051334" y="2622740"/>
                </a:lnTo>
                <a:lnTo>
                  <a:pt x="6051334" y="2588768"/>
                </a:lnTo>
                <a:lnTo>
                  <a:pt x="6051334" y="2540939"/>
                </a:lnTo>
                <a:close/>
              </a:path>
              <a:path w="6051550" h="3006090">
                <a:moveTo>
                  <a:pt x="6051334" y="2203462"/>
                </a:moveTo>
                <a:lnTo>
                  <a:pt x="5991174" y="2218283"/>
                </a:lnTo>
                <a:lnTo>
                  <a:pt x="5941682" y="2228164"/>
                </a:lnTo>
                <a:lnTo>
                  <a:pt x="5891847" y="2236419"/>
                </a:lnTo>
                <a:lnTo>
                  <a:pt x="5841708" y="2243086"/>
                </a:lnTo>
                <a:lnTo>
                  <a:pt x="5791327" y="2248192"/>
                </a:lnTo>
                <a:lnTo>
                  <a:pt x="5740755" y="2251773"/>
                </a:lnTo>
                <a:lnTo>
                  <a:pt x="5690082" y="2253843"/>
                </a:lnTo>
                <a:lnTo>
                  <a:pt x="5639333" y="2254453"/>
                </a:lnTo>
                <a:lnTo>
                  <a:pt x="5588571" y="2253615"/>
                </a:lnTo>
                <a:lnTo>
                  <a:pt x="5537873" y="2251367"/>
                </a:lnTo>
                <a:lnTo>
                  <a:pt x="5487289" y="2247735"/>
                </a:lnTo>
                <a:lnTo>
                  <a:pt x="5424132" y="2241270"/>
                </a:lnTo>
                <a:lnTo>
                  <a:pt x="5361229" y="2232710"/>
                </a:lnTo>
                <a:lnTo>
                  <a:pt x="5297716" y="2221852"/>
                </a:lnTo>
                <a:lnTo>
                  <a:pt x="5173484" y="2196795"/>
                </a:lnTo>
                <a:lnTo>
                  <a:pt x="5049850" y="2166899"/>
                </a:lnTo>
                <a:lnTo>
                  <a:pt x="4888738" y="2119084"/>
                </a:lnTo>
                <a:lnTo>
                  <a:pt x="4840325" y="2103285"/>
                </a:lnTo>
                <a:lnTo>
                  <a:pt x="4792345" y="2086457"/>
                </a:lnTo>
                <a:lnTo>
                  <a:pt x="4624070" y="2022779"/>
                </a:lnTo>
                <a:lnTo>
                  <a:pt x="4505172" y="1971548"/>
                </a:lnTo>
                <a:lnTo>
                  <a:pt x="4272356" y="1862620"/>
                </a:lnTo>
                <a:lnTo>
                  <a:pt x="4226230" y="1840103"/>
                </a:lnTo>
                <a:lnTo>
                  <a:pt x="4180332" y="1816900"/>
                </a:lnTo>
                <a:lnTo>
                  <a:pt x="4134637" y="1793151"/>
                </a:lnTo>
                <a:lnTo>
                  <a:pt x="4043654" y="1744637"/>
                </a:lnTo>
                <a:lnTo>
                  <a:pt x="3955542" y="1695818"/>
                </a:lnTo>
                <a:lnTo>
                  <a:pt x="3868026" y="1645983"/>
                </a:lnTo>
                <a:lnTo>
                  <a:pt x="3781069" y="1595170"/>
                </a:lnTo>
                <a:lnTo>
                  <a:pt x="3694684" y="1543405"/>
                </a:lnTo>
                <a:lnTo>
                  <a:pt x="3608819" y="1490738"/>
                </a:lnTo>
                <a:lnTo>
                  <a:pt x="3523488" y="1437182"/>
                </a:lnTo>
                <a:lnTo>
                  <a:pt x="3396450" y="1355318"/>
                </a:lnTo>
                <a:lnTo>
                  <a:pt x="3270478" y="1271676"/>
                </a:lnTo>
                <a:lnTo>
                  <a:pt x="3145561" y="1186395"/>
                </a:lnTo>
                <a:lnTo>
                  <a:pt x="3021609" y="1099591"/>
                </a:lnTo>
                <a:lnTo>
                  <a:pt x="2898584" y="1011389"/>
                </a:lnTo>
                <a:lnTo>
                  <a:pt x="2735910" y="891819"/>
                </a:lnTo>
                <a:lnTo>
                  <a:pt x="2574658" y="770267"/>
                </a:lnTo>
                <a:lnTo>
                  <a:pt x="2374900" y="615962"/>
                </a:lnTo>
                <a:lnTo>
                  <a:pt x="2335174" y="584835"/>
                </a:lnTo>
                <a:lnTo>
                  <a:pt x="1601431" y="0"/>
                </a:lnTo>
                <a:lnTo>
                  <a:pt x="1440345" y="0"/>
                </a:lnTo>
                <a:lnTo>
                  <a:pt x="1462049" y="16916"/>
                </a:lnTo>
                <a:lnTo>
                  <a:pt x="2276017" y="660387"/>
                </a:lnTo>
                <a:lnTo>
                  <a:pt x="2316048" y="691489"/>
                </a:lnTo>
                <a:lnTo>
                  <a:pt x="2517368" y="845705"/>
                </a:lnTo>
                <a:lnTo>
                  <a:pt x="2679979" y="967257"/>
                </a:lnTo>
                <a:lnTo>
                  <a:pt x="2844101" y="1086878"/>
                </a:lnTo>
                <a:lnTo>
                  <a:pt x="2968282" y="1175156"/>
                </a:lnTo>
                <a:lnTo>
                  <a:pt x="3093440" y="1262062"/>
                </a:lnTo>
                <a:lnTo>
                  <a:pt x="3219653" y="1347470"/>
                </a:lnTo>
                <a:lnTo>
                  <a:pt x="3346958" y="1431264"/>
                </a:lnTo>
                <a:lnTo>
                  <a:pt x="3475431" y="1513319"/>
                </a:lnTo>
                <a:lnTo>
                  <a:pt x="3561740" y="1567002"/>
                </a:lnTo>
                <a:lnTo>
                  <a:pt x="3648621" y="1619821"/>
                </a:lnTo>
                <a:lnTo>
                  <a:pt x="3736073" y="1671739"/>
                </a:lnTo>
                <a:lnTo>
                  <a:pt x="3824109" y="1722716"/>
                </a:lnTo>
                <a:lnTo>
                  <a:pt x="3912755" y="1772729"/>
                </a:lnTo>
                <a:lnTo>
                  <a:pt x="4002036" y="1821726"/>
                </a:lnTo>
                <a:lnTo>
                  <a:pt x="4094327" y="1870468"/>
                </a:lnTo>
                <a:lnTo>
                  <a:pt x="4140797" y="1894382"/>
                </a:lnTo>
                <a:lnTo>
                  <a:pt x="4187583" y="1917801"/>
                </a:lnTo>
                <a:lnTo>
                  <a:pt x="4234777" y="1940598"/>
                </a:lnTo>
                <a:lnTo>
                  <a:pt x="4472317" y="2050516"/>
                </a:lnTo>
                <a:lnTo>
                  <a:pt x="4591812" y="2101443"/>
                </a:lnTo>
                <a:lnTo>
                  <a:pt x="4763414" y="2165616"/>
                </a:lnTo>
                <a:lnTo>
                  <a:pt x="4813401" y="2182914"/>
                </a:lnTo>
                <a:lnTo>
                  <a:pt x="4863681" y="2199106"/>
                </a:lnTo>
                <a:lnTo>
                  <a:pt x="4994414" y="2238273"/>
                </a:lnTo>
                <a:lnTo>
                  <a:pt x="5122215" y="2270036"/>
                </a:lnTo>
                <a:lnTo>
                  <a:pt x="5187023" y="2283930"/>
                </a:lnTo>
                <a:lnTo>
                  <a:pt x="5284660" y="2302941"/>
                </a:lnTo>
                <a:lnTo>
                  <a:pt x="5349024" y="2313673"/>
                </a:lnTo>
                <a:lnTo>
                  <a:pt x="5414632" y="2322334"/>
                </a:lnTo>
                <a:lnTo>
                  <a:pt x="5480520" y="2328811"/>
                </a:lnTo>
                <a:lnTo>
                  <a:pt x="5533390" y="2332380"/>
                </a:lnTo>
                <a:lnTo>
                  <a:pt x="5586349" y="2334514"/>
                </a:lnTo>
                <a:lnTo>
                  <a:pt x="5639346" y="2335174"/>
                </a:lnTo>
                <a:lnTo>
                  <a:pt x="5692356" y="2334336"/>
                </a:lnTo>
                <a:lnTo>
                  <a:pt x="5745340" y="2331961"/>
                </a:lnTo>
                <a:lnTo>
                  <a:pt x="5798248" y="2328011"/>
                </a:lnTo>
                <a:lnTo>
                  <a:pt x="5851055" y="2322436"/>
                </a:lnTo>
                <a:lnTo>
                  <a:pt x="5903696" y="2315210"/>
                </a:lnTo>
                <a:lnTo>
                  <a:pt x="5956160" y="2306294"/>
                </a:lnTo>
                <a:lnTo>
                  <a:pt x="6008408" y="2295652"/>
                </a:lnTo>
                <a:lnTo>
                  <a:pt x="6051334" y="2285288"/>
                </a:lnTo>
                <a:lnTo>
                  <a:pt x="6051334" y="2254453"/>
                </a:lnTo>
                <a:lnTo>
                  <a:pt x="6051334" y="2203462"/>
                </a:lnTo>
                <a:close/>
              </a:path>
              <a:path w="6051550" h="3006090">
                <a:moveTo>
                  <a:pt x="6051334" y="1862975"/>
                </a:moveTo>
                <a:lnTo>
                  <a:pt x="5973254" y="1885683"/>
                </a:lnTo>
                <a:lnTo>
                  <a:pt x="5923902" y="1896783"/>
                </a:lnTo>
                <a:lnTo>
                  <a:pt x="5874042" y="1905723"/>
                </a:lnTo>
                <a:lnTo>
                  <a:pt x="5823775" y="1912505"/>
                </a:lnTo>
                <a:lnTo>
                  <a:pt x="5773204" y="1917141"/>
                </a:lnTo>
                <a:lnTo>
                  <a:pt x="5722531" y="1920024"/>
                </a:lnTo>
                <a:lnTo>
                  <a:pt x="5671680" y="1920849"/>
                </a:lnTo>
                <a:lnTo>
                  <a:pt x="5620715" y="1919744"/>
                </a:lnTo>
                <a:lnTo>
                  <a:pt x="5569699" y="1916823"/>
                </a:lnTo>
                <a:lnTo>
                  <a:pt x="5518721" y="1912200"/>
                </a:lnTo>
                <a:lnTo>
                  <a:pt x="5467845" y="1905977"/>
                </a:lnTo>
                <a:lnTo>
                  <a:pt x="5417121" y="1898269"/>
                </a:lnTo>
                <a:lnTo>
                  <a:pt x="5366639" y="1889188"/>
                </a:lnTo>
                <a:lnTo>
                  <a:pt x="5316461" y="1878850"/>
                </a:lnTo>
                <a:lnTo>
                  <a:pt x="5235664" y="1860194"/>
                </a:lnTo>
                <a:lnTo>
                  <a:pt x="5142789" y="1835683"/>
                </a:lnTo>
                <a:lnTo>
                  <a:pt x="4987239" y="1786318"/>
                </a:lnTo>
                <a:lnTo>
                  <a:pt x="4926977" y="1764868"/>
                </a:lnTo>
                <a:lnTo>
                  <a:pt x="4776508" y="1705470"/>
                </a:lnTo>
                <a:lnTo>
                  <a:pt x="4728591" y="1684591"/>
                </a:lnTo>
                <a:lnTo>
                  <a:pt x="4681004" y="1663065"/>
                </a:lnTo>
                <a:lnTo>
                  <a:pt x="4633773" y="1640967"/>
                </a:lnTo>
                <a:lnTo>
                  <a:pt x="4586935" y="1618399"/>
                </a:lnTo>
                <a:lnTo>
                  <a:pt x="4447362" y="1549819"/>
                </a:lnTo>
                <a:lnTo>
                  <a:pt x="4401045" y="1526552"/>
                </a:lnTo>
                <a:lnTo>
                  <a:pt x="4355020" y="1502651"/>
                </a:lnTo>
                <a:lnTo>
                  <a:pt x="4263783" y="1452778"/>
                </a:lnTo>
                <a:lnTo>
                  <a:pt x="4218381" y="1427353"/>
                </a:lnTo>
                <a:lnTo>
                  <a:pt x="4128135" y="1375460"/>
                </a:lnTo>
                <a:lnTo>
                  <a:pt x="4038587" y="1322285"/>
                </a:lnTo>
                <a:lnTo>
                  <a:pt x="3949712" y="1267904"/>
                </a:lnTo>
                <a:lnTo>
                  <a:pt x="3818559" y="1185011"/>
                </a:lnTo>
                <a:lnTo>
                  <a:pt x="3733152" y="1129525"/>
                </a:lnTo>
                <a:lnTo>
                  <a:pt x="3648354" y="1073188"/>
                </a:lnTo>
                <a:lnTo>
                  <a:pt x="3564128" y="1016038"/>
                </a:lnTo>
                <a:lnTo>
                  <a:pt x="3438817" y="928878"/>
                </a:lnTo>
                <a:lnTo>
                  <a:pt x="3314662" y="840105"/>
                </a:lnTo>
                <a:lnTo>
                  <a:pt x="3191560" y="749833"/>
                </a:lnTo>
                <a:lnTo>
                  <a:pt x="3069437" y="658177"/>
                </a:lnTo>
                <a:lnTo>
                  <a:pt x="2907931" y="534009"/>
                </a:lnTo>
                <a:lnTo>
                  <a:pt x="2747772" y="407885"/>
                </a:lnTo>
                <a:lnTo>
                  <a:pt x="2549131" y="247878"/>
                </a:lnTo>
                <a:lnTo>
                  <a:pt x="2248573" y="0"/>
                </a:lnTo>
                <a:lnTo>
                  <a:pt x="2098484" y="0"/>
                </a:lnTo>
                <a:lnTo>
                  <a:pt x="2489720" y="320903"/>
                </a:lnTo>
                <a:lnTo>
                  <a:pt x="2689695" y="480669"/>
                </a:lnTo>
                <a:lnTo>
                  <a:pt x="2851200" y="606806"/>
                </a:lnTo>
                <a:lnTo>
                  <a:pt x="3014243" y="731126"/>
                </a:lnTo>
                <a:lnTo>
                  <a:pt x="3137636" y="822960"/>
                </a:lnTo>
                <a:lnTo>
                  <a:pt x="3262033" y="913434"/>
                </a:lnTo>
                <a:lnTo>
                  <a:pt x="3387534" y="1002423"/>
                </a:lnTo>
                <a:lnTo>
                  <a:pt x="3514179" y="1089761"/>
                </a:lnTo>
                <a:lnTo>
                  <a:pt x="3599294" y="1147013"/>
                </a:lnTo>
                <a:lnTo>
                  <a:pt x="3684955" y="1203439"/>
                </a:lnTo>
                <a:lnTo>
                  <a:pt x="3771214" y="1258989"/>
                </a:lnTo>
                <a:lnTo>
                  <a:pt x="3859136" y="1314386"/>
                </a:lnTo>
                <a:lnTo>
                  <a:pt x="3948811" y="1369542"/>
                </a:lnTo>
                <a:lnTo>
                  <a:pt x="4039209" y="1423568"/>
                </a:lnTo>
                <a:lnTo>
                  <a:pt x="4130357" y="1476362"/>
                </a:lnTo>
                <a:lnTo>
                  <a:pt x="4222305" y="1527848"/>
                </a:lnTo>
                <a:lnTo>
                  <a:pt x="4315091" y="1578076"/>
                </a:lnTo>
                <a:lnTo>
                  <a:pt x="4362107" y="1602257"/>
                </a:lnTo>
                <a:lnTo>
                  <a:pt x="4409478" y="1625815"/>
                </a:lnTo>
                <a:lnTo>
                  <a:pt x="4552200" y="1695196"/>
                </a:lnTo>
                <a:lnTo>
                  <a:pt x="4599825" y="1717890"/>
                </a:lnTo>
                <a:lnTo>
                  <a:pt x="4647552" y="1739976"/>
                </a:lnTo>
                <a:lnTo>
                  <a:pt x="4695469" y="1761413"/>
                </a:lnTo>
                <a:lnTo>
                  <a:pt x="4743653" y="1782178"/>
                </a:lnTo>
                <a:lnTo>
                  <a:pt x="4897831" y="1842376"/>
                </a:lnTo>
                <a:lnTo>
                  <a:pt x="4960988" y="1864575"/>
                </a:lnTo>
                <a:lnTo>
                  <a:pt x="5086045" y="1904555"/>
                </a:lnTo>
                <a:lnTo>
                  <a:pt x="5182222" y="1930628"/>
                </a:lnTo>
                <a:lnTo>
                  <a:pt x="5294896" y="1957209"/>
                </a:lnTo>
                <a:lnTo>
                  <a:pt x="5342547" y="1966988"/>
                </a:lnTo>
                <a:lnTo>
                  <a:pt x="5390400" y="1975688"/>
                </a:lnTo>
                <a:lnTo>
                  <a:pt x="5438432" y="1983219"/>
                </a:lnTo>
                <a:lnTo>
                  <a:pt x="5486641" y="1989505"/>
                </a:lnTo>
                <a:lnTo>
                  <a:pt x="5535028" y="1994458"/>
                </a:lnTo>
                <a:lnTo>
                  <a:pt x="5583567" y="1998002"/>
                </a:lnTo>
                <a:lnTo>
                  <a:pt x="5632247" y="2000021"/>
                </a:lnTo>
                <a:lnTo>
                  <a:pt x="5681078" y="2000465"/>
                </a:lnTo>
                <a:lnTo>
                  <a:pt x="5730049" y="1999221"/>
                </a:lnTo>
                <a:lnTo>
                  <a:pt x="5779147" y="1996211"/>
                </a:lnTo>
                <a:lnTo>
                  <a:pt x="5827954" y="1991664"/>
                </a:lnTo>
                <a:lnTo>
                  <a:pt x="5876620" y="1985200"/>
                </a:lnTo>
                <a:lnTo>
                  <a:pt x="5925058" y="1976793"/>
                </a:lnTo>
                <a:lnTo>
                  <a:pt x="5973165" y="1966455"/>
                </a:lnTo>
                <a:lnTo>
                  <a:pt x="6020854" y="1954199"/>
                </a:lnTo>
                <a:lnTo>
                  <a:pt x="6051334" y="1945017"/>
                </a:lnTo>
                <a:lnTo>
                  <a:pt x="6051334" y="1920849"/>
                </a:lnTo>
                <a:lnTo>
                  <a:pt x="6051334" y="1862975"/>
                </a:lnTo>
                <a:close/>
              </a:path>
              <a:path w="6051550" h="3006090">
                <a:moveTo>
                  <a:pt x="6051334" y="1516329"/>
                </a:moveTo>
                <a:lnTo>
                  <a:pt x="5975274" y="1546999"/>
                </a:lnTo>
                <a:lnTo>
                  <a:pt x="5926531" y="1561325"/>
                </a:lnTo>
                <a:lnTo>
                  <a:pt x="5876899" y="1572298"/>
                </a:lnTo>
                <a:lnTo>
                  <a:pt x="5826607" y="1580248"/>
                </a:lnTo>
                <a:lnTo>
                  <a:pt x="5775795" y="1585353"/>
                </a:lnTo>
                <a:lnTo>
                  <a:pt x="5724601" y="1587741"/>
                </a:lnTo>
                <a:lnTo>
                  <a:pt x="5673153" y="1587563"/>
                </a:lnTo>
                <a:lnTo>
                  <a:pt x="5621629" y="1584960"/>
                </a:lnTo>
                <a:lnTo>
                  <a:pt x="5570131" y="1580070"/>
                </a:lnTo>
                <a:lnTo>
                  <a:pt x="5518823" y="1573060"/>
                </a:lnTo>
                <a:lnTo>
                  <a:pt x="5467845" y="1564055"/>
                </a:lnTo>
                <a:lnTo>
                  <a:pt x="5417337" y="1553210"/>
                </a:lnTo>
                <a:lnTo>
                  <a:pt x="5414175" y="1552587"/>
                </a:lnTo>
                <a:lnTo>
                  <a:pt x="5317515" y="1527898"/>
                </a:lnTo>
                <a:lnTo>
                  <a:pt x="5268696" y="1514449"/>
                </a:lnTo>
                <a:lnTo>
                  <a:pt x="5219344" y="1499501"/>
                </a:lnTo>
                <a:lnTo>
                  <a:pt x="5107749" y="1461008"/>
                </a:lnTo>
                <a:lnTo>
                  <a:pt x="5047831" y="1438529"/>
                </a:lnTo>
                <a:lnTo>
                  <a:pt x="4928425" y="1388427"/>
                </a:lnTo>
                <a:lnTo>
                  <a:pt x="4880648" y="1367370"/>
                </a:lnTo>
                <a:lnTo>
                  <a:pt x="4833417" y="1345196"/>
                </a:lnTo>
                <a:lnTo>
                  <a:pt x="4786630" y="1322197"/>
                </a:lnTo>
                <a:lnTo>
                  <a:pt x="4601934" y="1227302"/>
                </a:lnTo>
                <a:lnTo>
                  <a:pt x="4556112" y="1203045"/>
                </a:lnTo>
                <a:lnTo>
                  <a:pt x="4510583" y="1178128"/>
                </a:lnTo>
                <a:lnTo>
                  <a:pt x="4422470" y="1127455"/>
                </a:lnTo>
                <a:lnTo>
                  <a:pt x="4379722" y="1102296"/>
                </a:lnTo>
                <a:lnTo>
                  <a:pt x="4294759" y="1051013"/>
                </a:lnTo>
                <a:lnTo>
                  <a:pt x="4210481" y="998537"/>
                </a:lnTo>
                <a:lnTo>
                  <a:pt x="4126852" y="944956"/>
                </a:lnTo>
                <a:lnTo>
                  <a:pt x="4043832" y="890371"/>
                </a:lnTo>
                <a:lnTo>
                  <a:pt x="3961384" y="834834"/>
                </a:lnTo>
                <a:lnTo>
                  <a:pt x="3879469" y="778459"/>
                </a:lnTo>
                <a:lnTo>
                  <a:pt x="3757498" y="692480"/>
                </a:lnTo>
                <a:lnTo>
                  <a:pt x="3636492" y="605078"/>
                </a:lnTo>
                <a:lnTo>
                  <a:pt x="3596360" y="575665"/>
                </a:lnTo>
                <a:lnTo>
                  <a:pt x="3514814" y="514642"/>
                </a:lnTo>
                <a:lnTo>
                  <a:pt x="3393452" y="421754"/>
                </a:lnTo>
                <a:lnTo>
                  <a:pt x="3273120" y="327418"/>
                </a:lnTo>
                <a:lnTo>
                  <a:pt x="3153689" y="231813"/>
                </a:lnTo>
                <a:lnTo>
                  <a:pt x="2995638" y="102616"/>
                </a:lnTo>
                <a:lnTo>
                  <a:pt x="2872270" y="0"/>
                </a:lnTo>
                <a:lnTo>
                  <a:pt x="2728899" y="0"/>
                </a:lnTo>
                <a:lnTo>
                  <a:pt x="2937713" y="173024"/>
                </a:lnTo>
                <a:lnTo>
                  <a:pt x="3096920" y="302107"/>
                </a:lnTo>
                <a:lnTo>
                  <a:pt x="3217380" y="397751"/>
                </a:lnTo>
                <a:lnTo>
                  <a:pt x="3338893" y="492226"/>
                </a:lnTo>
                <a:lnTo>
                  <a:pt x="3461613" y="585381"/>
                </a:lnTo>
                <a:lnTo>
                  <a:pt x="3544163" y="646671"/>
                </a:lnTo>
                <a:lnTo>
                  <a:pt x="3625291" y="705421"/>
                </a:lnTo>
                <a:lnTo>
                  <a:pt x="3747795" y="792530"/>
                </a:lnTo>
                <a:lnTo>
                  <a:pt x="3871430" y="878166"/>
                </a:lnTo>
                <a:lnTo>
                  <a:pt x="3954551" y="934288"/>
                </a:lnTo>
                <a:lnTo>
                  <a:pt x="4038282" y="989558"/>
                </a:lnTo>
                <a:lnTo>
                  <a:pt x="4122661" y="1043876"/>
                </a:lnTo>
                <a:lnTo>
                  <a:pt x="4207738" y="1097153"/>
                </a:lnTo>
                <a:lnTo>
                  <a:pt x="4293565" y="1149311"/>
                </a:lnTo>
                <a:lnTo>
                  <a:pt x="4380166" y="1200277"/>
                </a:lnTo>
                <a:lnTo>
                  <a:pt x="4469752" y="1251318"/>
                </a:lnTo>
                <a:lnTo>
                  <a:pt x="4516285" y="1276553"/>
                </a:lnTo>
                <a:lnTo>
                  <a:pt x="4563211" y="1301165"/>
                </a:lnTo>
                <a:lnTo>
                  <a:pt x="4751959" y="1397127"/>
                </a:lnTo>
                <a:lnTo>
                  <a:pt x="4799368" y="1420190"/>
                </a:lnTo>
                <a:lnTo>
                  <a:pt x="4847107" y="1442364"/>
                </a:lnTo>
                <a:lnTo>
                  <a:pt x="4895329" y="1463395"/>
                </a:lnTo>
                <a:lnTo>
                  <a:pt x="5017808" y="1514221"/>
                </a:lnTo>
                <a:lnTo>
                  <a:pt x="5080660" y="1537538"/>
                </a:lnTo>
                <a:lnTo>
                  <a:pt x="5192217" y="1575523"/>
                </a:lnTo>
                <a:lnTo>
                  <a:pt x="5243220" y="1590814"/>
                </a:lnTo>
                <a:lnTo>
                  <a:pt x="5295519" y="1605114"/>
                </a:lnTo>
                <a:lnTo>
                  <a:pt x="5348656" y="1618627"/>
                </a:lnTo>
                <a:lnTo>
                  <a:pt x="5402224" y="1631581"/>
                </a:lnTo>
                <a:lnTo>
                  <a:pt x="5399075" y="1630972"/>
                </a:lnTo>
                <a:lnTo>
                  <a:pt x="5447754" y="1641259"/>
                </a:lnTo>
                <a:lnTo>
                  <a:pt x="5496877" y="1649996"/>
                </a:lnTo>
                <a:lnTo>
                  <a:pt x="5546369" y="1657045"/>
                </a:lnTo>
                <a:lnTo>
                  <a:pt x="5596140" y="1662264"/>
                </a:lnTo>
                <a:lnTo>
                  <a:pt x="5646128" y="1665541"/>
                </a:lnTo>
                <a:lnTo>
                  <a:pt x="5696242" y="1666709"/>
                </a:lnTo>
                <a:lnTo>
                  <a:pt x="5746432" y="1665668"/>
                </a:lnTo>
                <a:lnTo>
                  <a:pt x="5796597" y="1662264"/>
                </a:lnTo>
                <a:lnTo>
                  <a:pt x="5846673" y="1656359"/>
                </a:lnTo>
                <a:lnTo>
                  <a:pt x="5896584" y="1647837"/>
                </a:lnTo>
                <a:lnTo>
                  <a:pt x="5946254" y="1636547"/>
                </a:lnTo>
                <a:lnTo>
                  <a:pt x="5995314" y="1622069"/>
                </a:lnTo>
                <a:lnTo>
                  <a:pt x="6043015" y="1604543"/>
                </a:lnTo>
                <a:lnTo>
                  <a:pt x="6051334" y="1600885"/>
                </a:lnTo>
                <a:lnTo>
                  <a:pt x="6051334" y="1587741"/>
                </a:lnTo>
                <a:lnTo>
                  <a:pt x="6051334" y="1516329"/>
                </a:lnTo>
                <a:close/>
              </a:path>
            </a:pathLst>
          </a:custGeom>
          <a:solidFill>
            <a:srgbClr val="FFBF22">
              <a:alpha val="19999"/>
            </a:srgbClr>
          </a:solidFill>
        </p:spPr>
        <p:txBody>
          <a:bodyPr wrap="square" lIns="0" tIns="0" rIns="0" bIns="0" rtlCol="0"/>
          <a:lstStyle/>
          <a:p>
            <a:endParaRPr/>
          </a:p>
        </p:txBody>
      </p:sp>
      <p:grpSp>
        <p:nvGrpSpPr>
          <p:cNvPr id="15" name="Group 14">
            <a:extLst>
              <a:ext uri="{FF2B5EF4-FFF2-40B4-BE49-F238E27FC236}">
                <a16:creationId xmlns:a16="http://schemas.microsoft.com/office/drawing/2014/main" id="{C88C900F-1239-AA13-05DD-B9F9F6D54B6F}"/>
              </a:ext>
            </a:extLst>
          </p:cNvPr>
          <p:cNvGrpSpPr/>
          <p:nvPr/>
        </p:nvGrpSpPr>
        <p:grpSpPr>
          <a:xfrm>
            <a:off x="141183" y="6343629"/>
            <a:ext cx="838450" cy="360596"/>
            <a:chOff x="141183" y="6343629"/>
            <a:chExt cx="838450" cy="360596"/>
          </a:xfrm>
        </p:grpSpPr>
        <p:pic>
          <p:nvPicPr>
            <p:cNvPr id="16" name="Picture 15">
              <a:hlinkClick r:id="" action="ppaction://noaction"/>
              <a:extLst>
                <a:ext uri="{FF2B5EF4-FFF2-40B4-BE49-F238E27FC236}">
                  <a16:creationId xmlns:a16="http://schemas.microsoft.com/office/drawing/2014/main" id="{7EF6F464-0D61-C6D7-0E39-74B1026D8C0A}"/>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47379" y="6434570"/>
              <a:ext cx="253360" cy="188232"/>
            </a:xfrm>
            <a:prstGeom prst="rect">
              <a:avLst/>
            </a:prstGeom>
          </p:spPr>
        </p:pic>
        <p:pic>
          <p:nvPicPr>
            <p:cNvPr id="17" name="Picture 16">
              <a:hlinkClick r:id="" action="ppaction://hlinkshowjump?jump=previousslide"/>
              <a:extLst>
                <a:ext uri="{FF2B5EF4-FFF2-40B4-BE49-F238E27FC236}">
                  <a16:creationId xmlns:a16="http://schemas.microsoft.com/office/drawing/2014/main" id="{8F0E204F-A560-7970-E408-0F1D22FFCAA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56611" y="6445219"/>
              <a:ext cx="107486" cy="188365"/>
            </a:xfrm>
            <a:prstGeom prst="rect">
              <a:avLst/>
            </a:prstGeom>
          </p:spPr>
        </p:pic>
        <p:pic>
          <p:nvPicPr>
            <p:cNvPr id="18" name="Picture 17">
              <a:hlinkClick r:id="" action="ppaction://hlinkshowjump?jump=nextslide"/>
              <a:extLst>
                <a:ext uri="{FF2B5EF4-FFF2-40B4-BE49-F238E27FC236}">
                  <a16:creationId xmlns:a16="http://schemas.microsoft.com/office/drawing/2014/main" id="{1F99AB90-5E59-59DD-CB7B-91E0C386A701}"/>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795997" y="6444822"/>
              <a:ext cx="106805" cy="187171"/>
            </a:xfrm>
            <a:prstGeom prst="rect">
              <a:avLst/>
            </a:prstGeom>
          </p:spPr>
        </p:pic>
        <p:sp>
          <p:nvSpPr>
            <p:cNvPr id="19" name="Action Button: Custom 18">
              <a:hlinkClick r:id="" action="ppaction://noaction" highlightClick="1"/>
              <a:extLst>
                <a:ext uri="{FF2B5EF4-FFF2-40B4-BE49-F238E27FC236}">
                  <a16:creationId xmlns:a16="http://schemas.microsoft.com/office/drawing/2014/main" id="{C5CE29C7-CA86-5270-2546-AB3A476A9B99}"/>
                </a:ext>
              </a:extLst>
            </p:cNvPr>
            <p:cNvSpPr/>
            <p:nvPr userDrawn="1"/>
          </p:nvSpPr>
          <p:spPr>
            <a:xfrm>
              <a:off x="405335" y="6358573"/>
              <a:ext cx="314781" cy="326204"/>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70" b="0" i="0">
                <a:latin typeface="Arial" panose="020B0604020202020204" pitchFamily="34" charset="0"/>
              </a:endParaRPr>
            </a:p>
          </p:txBody>
        </p:sp>
        <p:sp>
          <p:nvSpPr>
            <p:cNvPr id="20" name="Action Button: Custom 19">
              <a:hlinkClick r:id="" action="ppaction://hlinkshowjump?jump=nextslide" highlightClick="1"/>
              <a:extLst>
                <a:ext uri="{FF2B5EF4-FFF2-40B4-BE49-F238E27FC236}">
                  <a16:creationId xmlns:a16="http://schemas.microsoft.com/office/drawing/2014/main" id="{1ABECC33-0AAD-3EC4-1421-E6203317613D}"/>
                </a:ext>
              </a:extLst>
            </p:cNvPr>
            <p:cNvSpPr/>
            <p:nvPr userDrawn="1"/>
          </p:nvSpPr>
          <p:spPr>
            <a:xfrm>
              <a:off x="721154" y="6367583"/>
              <a:ext cx="258479" cy="316321"/>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70" b="0" i="0">
                <a:latin typeface="Arial" panose="020B0604020202020204" pitchFamily="34" charset="0"/>
              </a:endParaRPr>
            </a:p>
          </p:txBody>
        </p:sp>
        <p:sp>
          <p:nvSpPr>
            <p:cNvPr id="21" name="Action Button: Custom 20">
              <a:hlinkClick r:id="" action="ppaction://hlinkshowjump?jump=previousslide" highlightClick="1"/>
              <a:extLst>
                <a:ext uri="{FF2B5EF4-FFF2-40B4-BE49-F238E27FC236}">
                  <a16:creationId xmlns:a16="http://schemas.microsoft.com/office/drawing/2014/main" id="{EA7CCED1-A4A9-E7E1-078E-81F197826FD7}"/>
                </a:ext>
              </a:extLst>
            </p:cNvPr>
            <p:cNvSpPr/>
            <p:nvPr userDrawn="1"/>
          </p:nvSpPr>
          <p:spPr>
            <a:xfrm>
              <a:off x="141183" y="6343629"/>
              <a:ext cx="271088" cy="360596"/>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70" b="0" i="0">
                <a:latin typeface="Arial" panose="020B0604020202020204" pitchFamily="34" charset="0"/>
              </a:endParaRPr>
            </a:p>
          </p:txBody>
        </p:sp>
      </p:grpSp>
      <p:graphicFrame>
        <p:nvGraphicFramePr>
          <p:cNvPr id="6" name="Diagram 5">
            <a:extLst>
              <a:ext uri="{FF2B5EF4-FFF2-40B4-BE49-F238E27FC236}">
                <a16:creationId xmlns:a16="http://schemas.microsoft.com/office/drawing/2014/main" id="{67777645-F0F8-1F08-8147-D9C88257A70A}"/>
              </a:ext>
            </a:extLst>
          </p:cNvPr>
          <p:cNvGraphicFramePr/>
          <p:nvPr/>
        </p:nvGraphicFramePr>
        <p:xfrm>
          <a:off x="553152" y="1145299"/>
          <a:ext cx="10940643" cy="5170441"/>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5123099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70">
            <a:extLst>
              <a:ext uri="{FF2B5EF4-FFF2-40B4-BE49-F238E27FC236}">
                <a16:creationId xmlns:a16="http://schemas.microsoft.com/office/drawing/2014/main" id="{5290C5EC-CDF0-0F42-81B3-D2B0371A03BA}"/>
              </a:ext>
            </a:extLst>
          </p:cNvPr>
          <p:cNvSpPr txBox="1">
            <a:spLocks/>
          </p:cNvSpPr>
          <p:nvPr/>
        </p:nvSpPr>
        <p:spPr>
          <a:xfrm>
            <a:off x="544263" y="278969"/>
            <a:ext cx="3575673" cy="630507"/>
          </a:xfrm>
          <a:prstGeom prst="rect">
            <a:avLst/>
          </a:prstGeom>
        </p:spPr>
        <p:txBody>
          <a:bodyPr vert="horz" wrap="square" lIns="0" tIns="10237" rIns="0" bIns="0" rtlCol="0">
            <a:spAutoFit/>
          </a:bodyPr>
          <a:lstStyle>
            <a:lvl1pPr eaLnBrk="1" hangingPunct="1">
              <a:defRPr>
                <a:latin typeface="+mj-lt"/>
                <a:ea typeface="+mj-ea"/>
                <a:cs typeface="+mj-cs"/>
              </a:defRPr>
            </a:lvl1pPr>
          </a:lstStyle>
          <a:p>
            <a:pPr marL="10236" defTabSz="737006">
              <a:spcBef>
                <a:spcPts val="81"/>
              </a:spcBef>
              <a:defRPr/>
            </a:pPr>
            <a:r>
              <a:rPr lang="en-GB" sz="2015" b="1" kern="0" spc="-32" dirty="0">
                <a:solidFill>
                  <a:srgbClr val="D43900"/>
                </a:solidFill>
                <a:latin typeface="Arial" panose="020B0604020202020204" pitchFamily="34" charset="0"/>
                <a:cs typeface="Arial" panose="020B0604020202020204" pitchFamily="34" charset="0"/>
              </a:rPr>
              <a:t>Process and Policy – Draft Modification Scope</a:t>
            </a:r>
            <a:endParaRPr lang="en-GB" sz="2015" b="1" kern="0" dirty="0">
              <a:solidFill>
                <a:srgbClr val="D43900"/>
              </a:solidFill>
              <a:latin typeface="Arial" panose="020B0604020202020204" pitchFamily="34" charset="0"/>
              <a:cs typeface="Arial" panose="020B0604020202020204" pitchFamily="34" charset="0"/>
            </a:endParaRPr>
          </a:p>
        </p:txBody>
      </p:sp>
      <p:sp>
        <p:nvSpPr>
          <p:cNvPr id="4" name="bg object 16">
            <a:extLst>
              <a:ext uri="{FF2B5EF4-FFF2-40B4-BE49-F238E27FC236}">
                <a16:creationId xmlns:a16="http://schemas.microsoft.com/office/drawing/2014/main" id="{EA818279-73C8-37AC-801C-FDCE18293432}"/>
              </a:ext>
            </a:extLst>
          </p:cNvPr>
          <p:cNvSpPr/>
          <p:nvPr/>
        </p:nvSpPr>
        <p:spPr>
          <a:xfrm>
            <a:off x="7387787" y="0"/>
            <a:ext cx="4804213" cy="2386479"/>
          </a:xfrm>
          <a:custGeom>
            <a:avLst/>
            <a:gdLst/>
            <a:ahLst/>
            <a:cxnLst/>
            <a:rect l="l" t="t" r="r" b="b"/>
            <a:pathLst>
              <a:path w="6051550" h="3006090">
                <a:moveTo>
                  <a:pt x="6051334" y="2878798"/>
                </a:moveTo>
                <a:lnTo>
                  <a:pt x="6011418" y="2891498"/>
                </a:lnTo>
                <a:lnTo>
                  <a:pt x="5962053" y="2904198"/>
                </a:lnTo>
                <a:lnTo>
                  <a:pt x="5912510" y="2904198"/>
                </a:lnTo>
                <a:lnTo>
                  <a:pt x="5862777" y="2916898"/>
                </a:lnTo>
                <a:lnTo>
                  <a:pt x="5762917" y="2916898"/>
                </a:lnTo>
                <a:lnTo>
                  <a:pt x="5712841" y="2929598"/>
                </a:lnTo>
                <a:lnTo>
                  <a:pt x="5411838" y="2929598"/>
                </a:lnTo>
                <a:lnTo>
                  <a:pt x="5361775" y="2916898"/>
                </a:lnTo>
                <a:lnTo>
                  <a:pt x="5311826" y="2916898"/>
                </a:lnTo>
                <a:lnTo>
                  <a:pt x="5261902" y="2904198"/>
                </a:lnTo>
                <a:lnTo>
                  <a:pt x="5211915" y="2904198"/>
                </a:lnTo>
                <a:lnTo>
                  <a:pt x="5161775" y="2891498"/>
                </a:lnTo>
                <a:lnTo>
                  <a:pt x="5112397" y="2891498"/>
                </a:lnTo>
                <a:lnTo>
                  <a:pt x="4964582" y="2853398"/>
                </a:lnTo>
                <a:lnTo>
                  <a:pt x="4915535" y="2853398"/>
                </a:lnTo>
                <a:lnTo>
                  <a:pt x="4670056" y="2789898"/>
                </a:lnTo>
                <a:lnTo>
                  <a:pt x="4621873" y="2764498"/>
                </a:lnTo>
                <a:lnTo>
                  <a:pt x="4478807" y="2726398"/>
                </a:lnTo>
                <a:lnTo>
                  <a:pt x="4430725" y="2700998"/>
                </a:lnTo>
                <a:lnTo>
                  <a:pt x="4335551" y="2675598"/>
                </a:lnTo>
                <a:lnTo>
                  <a:pt x="4288218" y="2650198"/>
                </a:lnTo>
                <a:lnTo>
                  <a:pt x="4241050" y="2637498"/>
                </a:lnTo>
                <a:lnTo>
                  <a:pt x="4194060" y="2612098"/>
                </a:lnTo>
                <a:lnTo>
                  <a:pt x="4147223" y="2599398"/>
                </a:lnTo>
                <a:lnTo>
                  <a:pt x="4100550" y="2573998"/>
                </a:lnTo>
                <a:lnTo>
                  <a:pt x="4054030" y="2561298"/>
                </a:lnTo>
                <a:lnTo>
                  <a:pt x="3961460" y="2510498"/>
                </a:lnTo>
                <a:lnTo>
                  <a:pt x="3915410" y="2497798"/>
                </a:lnTo>
                <a:lnTo>
                  <a:pt x="3778135" y="2421598"/>
                </a:lnTo>
                <a:lnTo>
                  <a:pt x="3732657" y="2408898"/>
                </a:lnTo>
                <a:lnTo>
                  <a:pt x="3552152" y="2307298"/>
                </a:lnTo>
                <a:lnTo>
                  <a:pt x="3507359" y="2294598"/>
                </a:lnTo>
                <a:lnTo>
                  <a:pt x="2979191" y="1989797"/>
                </a:lnTo>
                <a:lnTo>
                  <a:pt x="2935884" y="1951697"/>
                </a:lnTo>
                <a:lnTo>
                  <a:pt x="2678061" y="1799297"/>
                </a:lnTo>
                <a:lnTo>
                  <a:pt x="2635402" y="1761197"/>
                </a:lnTo>
                <a:lnTo>
                  <a:pt x="2466175" y="1659597"/>
                </a:lnTo>
                <a:lnTo>
                  <a:pt x="2424112" y="1621497"/>
                </a:lnTo>
                <a:lnTo>
                  <a:pt x="2298471" y="1545297"/>
                </a:lnTo>
                <a:lnTo>
                  <a:pt x="2256752" y="1507197"/>
                </a:lnTo>
                <a:lnTo>
                  <a:pt x="2173541" y="1456397"/>
                </a:lnTo>
                <a:lnTo>
                  <a:pt x="2132050" y="1418297"/>
                </a:lnTo>
                <a:lnTo>
                  <a:pt x="2049246" y="1367497"/>
                </a:lnTo>
                <a:lnTo>
                  <a:pt x="2007933" y="1329397"/>
                </a:lnTo>
                <a:lnTo>
                  <a:pt x="1925472" y="1278597"/>
                </a:lnTo>
                <a:lnTo>
                  <a:pt x="1884324" y="1240497"/>
                </a:lnTo>
                <a:lnTo>
                  <a:pt x="1843201" y="1215097"/>
                </a:lnTo>
                <a:lnTo>
                  <a:pt x="1802130" y="1176997"/>
                </a:lnTo>
                <a:lnTo>
                  <a:pt x="1720100" y="1126197"/>
                </a:lnTo>
                <a:lnTo>
                  <a:pt x="1679117" y="1088097"/>
                </a:lnTo>
                <a:lnTo>
                  <a:pt x="1597253" y="1037297"/>
                </a:lnTo>
                <a:lnTo>
                  <a:pt x="1556334" y="999197"/>
                </a:lnTo>
                <a:lnTo>
                  <a:pt x="1474571" y="935697"/>
                </a:lnTo>
                <a:lnTo>
                  <a:pt x="1270203" y="783297"/>
                </a:lnTo>
                <a:lnTo>
                  <a:pt x="1188402" y="732497"/>
                </a:lnTo>
                <a:lnTo>
                  <a:pt x="1147483" y="694397"/>
                </a:lnTo>
                <a:lnTo>
                  <a:pt x="1106538" y="668997"/>
                </a:lnTo>
                <a:lnTo>
                  <a:pt x="1065580" y="630897"/>
                </a:lnTo>
                <a:lnTo>
                  <a:pt x="983551" y="580097"/>
                </a:lnTo>
                <a:lnTo>
                  <a:pt x="942251" y="541997"/>
                </a:lnTo>
                <a:lnTo>
                  <a:pt x="900925" y="516597"/>
                </a:lnTo>
                <a:lnTo>
                  <a:pt x="859574" y="478497"/>
                </a:lnTo>
                <a:lnTo>
                  <a:pt x="776820" y="427697"/>
                </a:lnTo>
                <a:lnTo>
                  <a:pt x="735406" y="389597"/>
                </a:lnTo>
                <a:lnTo>
                  <a:pt x="652487" y="338797"/>
                </a:lnTo>
                <a:lnTo>
                  <a:pt x="610997" y="300697"/>
                </a:lnTo>
                <a:lnTo>
                  <a:pt x="527913" y="249897"/>
                </a:lnTo>
                <a:lnTo>
                  <a:pt x="486321" y="211797"/>
                </a:lnTo>
                <a:lnTo>
                  <a:pt x="403059" y="160997"/>
                </a:lnTo>
                <a:lnTo>
                  <a:pt x="361365" y="122897"/>
                </a:lnTo>
                <a:lnTo>
                  <a:pt x="277901" y="72097"/>
                </a:lnTo>
                <a:lnTo>
                  <a:pt x="236105" y="33997"/>
                </a:lnTo>
                <a:lnTo>
                  <a:pt x="190030" y="8597"/>
                </a:lnTo>
                <a:lnTo>
                  <a:pt x="0" y="8597"/>
                </a:lnTo>
                <a:lnTo>
                  <a:pt x="48780" y="33997"/>
                </a:lnTo>
                <a:lnTo>
                  <a:pt x="90690" y="72097"/>
                </a:lnTo>
                <a:lnTo>
                  <a:pt x="174409" y="122897"/>
                </a:lnTo>
                <a:lnTo>
                  <a:pt x="216204" y="160997"/>
                </a:lnTo>
                <a:lnTo>
                  <a:pt x="299707" y="211797"/>
                </a:lnTo>
                <a:lnTo>
                  <a:pt x="341414" y="249897"/>
                </a:lnTo>
                <a:lnTo>
                  <a:pt x="466318" y="326097"/>
                </a:lnTo>
                <a:lnTo>
                  <a:pt x="507885" y="364197"/>
                </a:lnTo>
                <a:lnTo>
                  <a:pt x="590943" y="414997"/>
                </a:lnTo>
                <a:lnTo>
                  <a:pt x="632421" y="453097"/>
                </a:lnTo>
                <a:lnTo>
                  <a:pt x="715314" y="503897"/>
                </a:lnTo>
                <a:lnTo>
                  <a:pt x="756716" y="541997"/>
                </a:lnTo>
                <a:lnTo>
                  <a:pt x="839444" y="592797"/>
                </a:lnTo>
                <a:lnTo>
                  <a:pt x="880770" y="630897"/>
                </a:lnTo>
                <a:lnTo>
                  <a:pt x="922083" y="656297"/>
                </a:lnTo>
                <a:lnTo>
                  <a:pt x="963218" y="694397"/>
                </a:lnTo>
                <a:lnTo>
                  <a:pt x="1045387" y="745197"/>
                </a:lnTo>
                <a:lnTo>
                  <a:pt x="1086434" y="783297"/>
                </a:lnTo>
                <a:lnTo>
                  <a:pt x="1127467" y="808697"/>
                </a:lnTo>
                <a:lnTo>
                  <a:pt x="1209484" y="872197"/>
                </a:lnTo>
                <a:lnTo>
                  <a:pt x="1414475" y="1024597"/>
                </a:lnTo>
                <a:lnTo>
                  <a:pt x="1496529" y="1088097"/>
                </a:lnTo>
                <a:lnTo>
                  <a:pt x="1578673" y="1138897"/>
                </a:lnTo>
                <a:lnTo>
                  <a:pt x="1619796" y="1176997"/>
                </a:lnTo>
                <a:lnTo>
                  <a:pt x="1702130" y="1227797"/>
                </a:lnTo>
                <a:lnTo>
                  <a:pt x="1743354" y="1265897"/>
                </a:lnTo>
                <a:lnTo>
                  <a:pt x="1784629" y="1291297"/>
                </a:lnTo>
                <a:lnTo>
                  <a:pt x="1825955" y="1329397"/>
                </a:lnTo>
                <a:lnTo>
                  <a:pt x="1908771" y="1380197"/>
                </a:lnTo>
                <a:lnTo>
                  <a:pt x="1950275" y="1418297"/>
                </a:lnTo>
                <a:lnTo>
                  <a:pt x="2033485" y="1469097"/>
                </a:lnTo>
                <a:lnTo>
                  <a:pt x="2075192" y="1507197"/>
                </a:lnTo>
                <a:lnTo>
                  <a:pt x="2158873" y="1557997"/>
                </a:lnTo>
                <a:lnTo>
                  <a:pt x="2200833" y="1596097"/>
                </a:lnTo>
                <a:lnTo>
                  <a:pt x="2327287" y="1672297"/>
                </a:lnTo>
                <a:lnTo>
                  <a:pt x="2369655" y="1710397"/>
                </a:lnTo>
                <a:lnTo>
                  <a:pt x="2497391" y="1786597"/>
                </a:lnTo>
                <a:lnTo>
                  <a:pt x="2540203" y="1824697"/>
                </a:lnTo>
                <a:lnTo>
                  <a:pt x="2755709" y="1951697"/>
                </a:lnTo>
                <a:lnTo>
                  <a:pt x="2799118" y="1989797"/>
                </a:lnTo>
                <a:lnTo>
                  <a:pt x="3017863" y="2116798"/>
                </a:lnTo>
                <a:lnTo>
                  <a:pt x="3555441" y="2421598"/>
                </a:lnTo>
                <a:lnTo>
                  <a:pt x="3601110" y="2434298"/>
                </a:lnTo>
                <a:lnTo>
                  <a:pt x="3785222" y="2535898"/>
                </a:lnTo>
                <a:lnTo>
                  <a:pt x="3831628" y="2548598"/>
                </a:lnTo>
                <a:lnTo>
                  <a:pt x="3924884" y="2599398"/>
                </a:lnTo>
                <a:lnTo>
                  <a:pt x="3971747" y="2612098"/>
                </a:lnTo>
                <a:lnTo>
                  <a:pt x="4065930" y="2662898"/>
                </a:lnTo>
                <a:lnTo>
                  <a:pt x="4113263" y="2675598"/>
                </a:lnTo>
                <a:lnTo>
                  <a:pt x="4160761" y="2700998"/>
                </a:lnTo>
                <a:lnTo>
                  <a:pt x="4208424" y="2713698"/>
                </a:lnTo>
                <a:lnTo>
                  <a:pt x="4256252" y="2739098"/>
                </a:lnTo>
                <a:lnTo>
                  <a:pt x="4352404" y="2764498"/>
                </a:lnTo>
                <a:lnTo>
                  <a:pt x="4400740" y="2789898"/>
                </a:lnTo>
                <a:lnTo>
                  <a:pt x="4498022" y="2815298"/>
                </a:lnTo>
                <a:lnTo>
                  <a:pt x="4547133" y="2840698"/>
                </a:lnTo>
                <a:lnTo>
                  <a:pt x="4996421" y="2954998"/>
                </a:lnTo>
                <a:lnTo>
                  <a:pt x="5047462" y="2954998"/>
                </a:lnTo>
                <a:lnTo>
                  <a:pt x="5149913" y="2980398"/>
                </a:lnTo>
                <a:lnTo>
                  <a:pt x="5200548" y="2980398"/>
                </a:lnTo>
                <a:lnTo>
                  <a:pt x="5251678" y="2993098"/>
                </a:lnTo>
                <a:lnTo>
                  <a:pt x="5303126" y="2993098"/>
                </a:lnTo>
                <a:lnTo>
                  <a:pt x="5354764" y="3005798"/>
                </a:lnTo>
                <a:lnTo>
                  <a:pt x="5801030" y="3005798"/>
                </a:lnTo>
                <a:lnTo>
                  <a:pt x="5850217" y="2993098"/>
                </a:lnTo>
                <a:lnTo>
                  <a:pt x="5899302" y="2993098"/>
                </a:lnTo>
                <a:lnTo>
                  <a:pt x="5948248" y="2980398"/>
                </a:lnTo>
                <a:lnTo>
                  <a:pt x="5997041" y="2980398"/>
                </a:lnTo>
                <a:lnTo>
                  <a:pt x="6045644" y="2967698"/>
                </a:lnTo>
                <a:lnTo>
                  <a:pt x="6051334" y="2967698"/>
                </a:lnTo>
                <a:lnTo>
                  <a:pt x="6051334" y="2929598"/>
                </a:lnTo>
                <a:lnTo>
                  <a:pt x="6051334" y="2878798"/>
                </a:lnTo>
                <a:close/>
              </a:path>
              <a:path w="6051550" h="3006090">
                <a:moveTo>
                  <a:pt x="6051334" y="2540939"/>
                </a:moveTo>
                <a:lnTo>
                  <a:pt x="6006693" y="2550579"/>
                </a:lnTo>
                <a:lnTo>
                  <a:pt x="5957290" y="2559862"/>
                </a:lnTo>
                <a:lnTo>
                  <a:pt x="5907633" y="2567825"/>
                </a:lnTo>
                <a:lnTo>
                  <a:pt x="5857760" y="2574480"/>
                </a:lnTo>
                <a:lnTo>
                  <a:pt x="5807710" y="2579840"/>
                </a:lnTo>
                <a:lnTo>
                  <a:pt x="5757507" y="2583942"/>
                </a:lnTo>
                <a:lnTo>
                  <a:pt x="5707177" y="2586786"/>
                </a:lnTo>
                <a:lnTo>
                  <a:pt x="5656758" y="2588387"/>
                </a:lnTo>
                <a:lnTo>
                  <a:pt x="5606275" y="2588768"/>
                </a:lnTo>
                <a:lnTo>
                  <a:pt x="5555754" y="2587955"/>
                </a:lnTo>
                <a:lnTo>
                  <a:pt x="5505247" y="2585961"/>
                </a:lnTo>
                <a:lnTo>
                  <a:pt x="5454751" y="2582799"/>
                </a:lnTo>
                <a:lnTo>
                  <a:pt x="5404332" y="2578493"/>
                </a:lnTo>
                <a:lnTo>
                  <a:pt x="5353990" y="2573045"/>
                </a:lnTo>
                <a:lnTo>
                  <a:pt x="5303774" y="2566492"/>
                </a:lnTo>
                <a:lnTo>
                  <a:pt x="5253710" y="2558846"/>
                </a:lnTo>
                <a:lnTo>
                  <a:pt x="5203825" y="2550109"/>
                </a:lnTo>
                <a:lnTo>
                  <a:pt x="5080139" y="2526715"/>
                </a:lnTo>
                <a:lnTo>
                  <a:pt x="4957026" y="2498369"/>
                </a:lnTo>
                <a:lnTo>
                  <a:pt x="4857813" y="2471216"/>
                </a:lnTo>
                <a:lnTo>
                  <a:pt x="4808677" y="2457056"/>
                </a:lnTo>
                <a:lnTo>
                  <a:pt x="4759985" y="2442400"/>
                </a:lnTo>
                <a:lnTo>
                  <a:pt x="4711852" y="2427186"/>
                </a:lnTo>
                <a:lnTo>
                  <a:pt x="4568291" y="2376436"/>
                </a:lnTo>
                <a:lnTo>
                  <a:pt x="4520184" y="2358821"/>
                </a:lnTo>
                <a:lnTo>
                  <a:pt x="4472457" y="2340572"/>
                </a:lnTo>
                <a:lnTo>
                  <a:pt x="4424845" y="2321229"/>
                </a:lnTo>
                <a:lnTo>
                  <a:pt x="4377601" y="2301379"/>
                </a:lnTo>
                <a:lnTo>
                  <a:pt x="4330687" y="2281059"/>
                </a:lnTo>
                <a:lnTo>
                  <a:pt x="4284078" y="2260333"/>
                </a:lnTo>
                <a:lnTo>
                  <a:pt x="4237723" y="2239251"/>
                </a:lnTo>
                <a:lnTo>
                  <a:pt x="4191139" y="2218715"/>
                </a:lnTo>
                <a:lnTo>
                  <a:pt x="4144734" y="2197697"/>
                </a:lnTo>
                <a:lnTo>
                  <a:pt x="4098506" y="2176234"/>
                </a:lnTo>
                <a:lnTo>
                  <a:pt x="4052455" y="2154339"/>
                </a:lnTo>
                <a:lnTo>
                  <a:pt x="4006570" y="2132025"/>
                </a:lnTo>
                <a:lnTo>
                  <a:pt x="3960863" y="2109317"/>
                </a:lnTo>
                <a:lnTo>
                  <a:pt x="3869918" y="2062772"/>
                </a:lnTo>
                <a:lnTo>
                  <a:pt x="3779609" y="2014829"/>
                </a:lnTo>
                <a:lnTo>
                  <a:pt x="3689896" y="1965629"/>
                </a:lnTo>
                <a:lnTo>
                  <a:pt x="3600754" y="1915299"/>
                </a:lnTo>
                <a:lnTo>
                  <a:pt x="3512172" y="1863991"/>
                </a:lnTo>
                <a:lnTo>
                  <a:pt x="3380244" y="1785454"/>
                </a:lnTo>
                <a:lnTo>
                  <a:pt x="3249333" y="1705051"/>
                </a:lnTo>
                <a:lnTo>
                  <a:pt x="3119412" y="1622958"/>
                </a:lnTo>
                <a:lnTo>
                  <a:pt x="2990519" y="1539303"/>
                </a:lnTo>
                <a:lnTo>
                  <a:pt x="2862643" y="1454111"/>
                </a:lnTo>
                <a:lnTo>
                  <a:pt x="2735757" y="1367383"/>
                </a:lnTo>
                <a:lnTo>
                  <a:pt x="2609888" y="1279118"/>
                </a:lnTo>
                <a:lnTo>
                  <a:pt x="2402014" y="1129042"/>
                </a:lnTo>
                <a:lnTo>
                  <a:pt x="2195931" y="976261"/>
                </a:lnTo>
                <a:lnTo>
                  <a:pt x="1135519" y="162458"/>
                </a:lnTo>
                <a:lnTo>
                  <a:pt x="929525" y="8216"/>
                </a:lnTo>
                <a:lnTo>
                  <a:pt x="918387" y="0"/>
                </a:lnTo>
                <a:lnTo>
                  <a:pt x="742543" y="0"/>
                </a:lnTo>
                <a:lnTo>
                  <a:pt x="905979" y="119748"/>
                </a:lnTo>
                <a:lnTo>
                  <a:pt x="1106855" y="269481"/>
                </a:lnTo>
                <a:lnTo>
                  <a:pt x="2104504" y="1029500"/>
                </a:lnTo>
                <a:lnTo>
                  <a:pt x="2306650" y="1178750"/>
                </a:lnTo>
                <a:lnTo>
                  <a:pt x="2512809" y="1327137"/>
                </a:lnTo>
                <a:lnTo>
                  <a:pt x="2639517" y="1415973"/>
                </a:lnTo>
                <a:lnTo>
                  <a:pt x="2767317" y="1503324"/>
                </a:lnTo>
                <a:lnTo>
                  <a:pt x="2896171" y="1589151"/>
                </a:lnTo>
                <a:lnTo>
                  <a:pt x="3026054" y="1673428"/>
                </a:lnTo>
                <a:lnTo>
                  <a:pt x="3156940" y="1756130"/>
                </a:lnTo>
                <a:lnTo>
                  <a:pt x="3288792" y="1837220"/>
                </a:lnTo>
                <a:lnTo>
                  <a:pt x="3421913" y="1916493"/>
                </a:lnTo>
                <a:lnTo>
                  <a:pt x="3556127" y="1993963"/>
                </a:lnTo>
                <a:lnTo>
                  <a:pt x="3646309" y="2044420"/>
                </a:lnTo>
                <a:lnTo>
                  <a:pt x="3737152" y="2093760"/>
                </a:lnTo>
                <a:lnTo>
                  <a:pt x="3828681" y="2141880"/>
                </a:lnTo>
                <a:lnTo>
                  <a:pt x="3920985" y="2188654"/>
                </a:lnTo>
                <a:lnTo>
                  <a:pt x="3967442" y="2211489"/>
                </a:lnTo>
                <a:lnTo>
                  <a:pt x="4014114" y="2233955"/>
                </a:lnTo>
                <a:lnTo>
                  <a:pt x="4061002" y="2256015"/>
                </a:lnTo>
                <a:lnTo>
                  <a:pt x="4108132" y="2277668"/>
                </a:lnTo>
                <a:lnTo>
                  <a:pt x="4297896" y="2361768"/>
                </a:lnTo>
                <a:lnTo>
                  <a:pt x="4345432" y="2382101"/>
                </a:lnTo>
                <a:lnTo>
                  <a:pt x="4393069" y="2401887"/>
                </a:lnTo>
                <a:lnTo>
                  <a:pt x="4440834" y="2421051"/>
                </a:lnTo>
                <a:lnTo>
                  <a:pt x="4489183" y="2439327"/>
                </a:lnTo>
                <a:lnTo>
                  <a:pt x="4537697" y="2456891"/>
                </a:lnTo>
                <a:lnTo>
                  <a:pt x="4685208" y="2508377"/>
                </a:lnTo>
                <a:lnTo>
                  <a:pt x="4735182" y="2523947"/>
                </a:lnTo>
                <a:lnTo>
                  <a:pt x="4785030" y="2538730"/>
                </a:lnTo>
                <a:lnTo>
                  <a:pt x="4834763" y="2552852"/>
                </a:lnTo>
                <a:lnTo>
                  <a:pt x="4934001" y="2579573"/>
                </a:lnTo>
                <a:lnTo>
                  <a:pt x="5061470" y="2608491"/>
                </a:lnTo>
                <a:lnTo>
                  <a:pt x="5190490" y="2632405"/>
                </a:lnTo>
                <a:lnTo>
                  <a:pt x="5239296" y="2640761"/>
                </a:lnTo>
                <a:lnTo>
                  <a:pt x="5288343" y="2648115"/>
                </a:lnTo>
                <a:lnTo>
                  <a:pt x="5337619" y="2654452"/>
                </a:lnTo>
                <a:lnTo>
                  <a:pt x="5387060" y="2659761"/>
                </a:lnTo>
                <a:lnTo>
                  <a:pt x="5436667" y="2664028"/>
                </a:lnTo>
                <a:lnTo>
                  <a:pt x="5486387" y="2667228"/>
                </a:lnTo>
                <a:lnTo>
                  <a:pt x="5536196" y="2669349"/>
                </a:lnTo>
                <a:lnTo>
                  <a:pt x="5586069" y="2670365"/>
                </a:lnTo>
                <a:lnTo>
                  <a:pt x="5635968" y="2670264"/>
                </a:lnTo>
                <a:lnTo>
                  <a:pt x="5685853" y="2669032"/>
                </a:lnTo>
                <a:lnTo>
                  <a:pt x="5735726" y="2666631"/>
                </a:lnTo>
                <a:lnTo>
                  <a:pt x="5785523" y="2663063"/>
                </a:lnTo>
                <a:lnTo>
                  <a:pt x="5835231" y="2658300"/>
                </a:lnTo>
                <a:lnTo>
                  <a:pt x="5884811" y="2652331"/>
                </a:lnTo>
                <a:lnTo>
                  <a:pt x="5934240" y="2645130"/>
                </a:lnTo>
                <a:lnTo>
                  <a:pt x="5983478" y="2636697"/>
                </a:lnTo>
                <a:lnTo>
                  <a:pt x="6032500" y="2626982"/>
                </a:lnTo>
                <a:lnTo>
                  <a:pt x="6051334" y="2622740"/>
                </a:lnTo>
                <a:lnTo>
                  <a:pt x="6051334" y="2588768"/>
                </a:lnTo>
                <a:lnTo>
                  <a:pt x="6051334" y="2540939"/>
                </a:lnTo>
                <a:close/>
              </a:path>
              <a:path w="6051550" h="3006090">
                <a:moveTo>
                  <a:pt x="6051334" y="2203462"/>
                </a:moveTo>
                <a:lnTo>
                  <a:pt x="5991174" y="2218283"/>
                </a:lnTo>
                <a:lnTo>
                  <a:pt x="5941682" y="2228164"/>
                </a:lnTo>
                <a:lnTo>
                  <a:pt x="5891847" y="2236419"/>
                </a:lnTo>
                <a:lnTo>
                  <a:pt x="5841708" y="2243086"/>
                </a:lnTo>
                <a:lnTo>
                  <a:pt x="5791327" y="2248192"/>
                </a:lnTo>
                <a:lnTo>
                  <a:pt x="5740755" y="2251773"/>
                </a:lnTo>
                <a:lnTo>
                  <a:pt x="5690082" y="2253843"/>
                </a:lnTo>
                <a:lnTo>
                  <a:pt x="5639333" y="2254453"/>
                </a:lnTo>
                <a:lnTo>
                  <a:pt x="5588571" y="2253615"/>
                </a:lnTo>
                <a:lnTo>
                  <a:pt x="5537873" y="2251367"/>
                </a:lnTo>
                <a:lnTo>
                  <a:pt x="5487289" y="2247735"/>
                </a:lnTo>
                <a:lnTo>
                  <a:pt x="5424132" y="2241270"/>
                </a:lnTo>
                <a:lnTo>
                  <a:pt x="5361229" y="2232710"/>
                </a:lnTo>
                <a:lnTo>
                  <a:pt x="5297716" y="2221852"/>
                </a:lnTo>
                <a:lnTo>
                  <a:pt x="5173484" y="2196795"/>
                </a:lnTo>
                <a:lnTo>
                  <a:pt x="5049850" y="2166899"/>
                </a:lnTo>
                <a:lnTo>
                  <a:pt x="4888738" y="2119084"/>
                </a:lnTo>
                <a:lnTo>
                  <a:pt x="4840325" y="2103285"/>
                </a:lnTo>
                <a:lnTo>
                  <a:pt x="4792345" y="2086457"/>
                </a:lnTo>
                <a:lnTo>
                  <a:pt x="4624070" y="2022779"/>
                </a:lnTo>
                <a:lnTo>
                  <a:pt x="4505172" y="1971548"/>
                </a:lnTo>
                <a:lnTo>
                  <a:pt x="4272356" y="1862620"/>
                </a:lnTo>
                <a:lnTo>
                  <a:pt x="4226230" y="1840103"/>
                </a:lnTo>
                <a:lnTo>
                  <a:pt x="4180332" y="1816900"/>
                </a:lnTo>
                <a:lnTo>
                  <a:pt x="4134637" y="1793151"/>
                </a:lnTo>
                <a:lnTo>
                  <a:pt x="4043654" y="1744637"/>
                </a:lnTo>
                <a:lnTo>
                  <a:pt x="3955542" y="1695818"/>
                </a:lnTo>
                <a:lnTo>
                  <a:pt x="3868026" y="1645983"/>
                </a:lnTo>
                <a:lnTo>
                  <a:pt x="3781069" y="1595170"/>
                </a:lnTo>
                <a:lnTo>
                  <a:pt x="3694684" y="1543405"/>
                </a:lnTo>
                <a:lnTo>
                  <a:pt x="3608819" y="1490738"/>
                </a:lnTo>
                <a:lnTo>
                  <a:pt x="3523488" y="1437182"/>
                </a:lnTo>
                <a:lnTo>
                  <a:pt x="3396450" y="1355318"/>
                </a:lnTo>
                <a:lnTo>
                  <a:pt x="3270478" y="1271676"/>
                </a:lnTo>
                <a:lnTo>
                  <a:pt x="3145561" y="1186395"/>
                </a:lnTo>
                <a:lnTo>
                  <a:pt x="3021609" y="1099591"/>
                </a:lnTo>
                <a:lnTo>
                  <a:pt x="2898584" y="1011389"/>
                </a:lnTo>
                <a:lnTo>
                  <a:pt x="2735910" y="891819"/>
                </a:lnTo>
                <a:lnTo>
                  <a:pt x="2574658" y="770267"/>
                </a:lnTo>
                <a:lnTo>
                  <a:pt x="2374900" y="615962"/>
                </a:lnTo>
                <a:lnTo>
                  <a:pt x="2335174" y="584835"/>
                </a:lnTo>
                <a:lnTo>
                  <a:pt x="1601431" y="0"/>
                </a:lnTo>
                <a:lnTo>
                  <a:pt x="1440345" y="0"/>
                </a:lnTo>
                <a:lnTo>
                  <a:pt x="1462049" y="16916"/>
                </a:lnTo>
                <a:lnTo>
                  <a:pt x="2276017" y="660387"/>
                </a:lnTo>
                <a:lnTo>
                  <a:pt x="2316048" y="691489"/>
                </a:lnTo>
                <a:lnTo>
                  <a:pt x="2517368" y="845705"/>
                </a:lnTo>
                <a:lnTo>
                  <a:pt x="2679979" y="967257"/>
                </a:lnTo>
                <a:lnTo>
                  <a:pt x="2844101" y="1086878"/>
                </a:lnTo>
                <a:lnTo>
                  <a:pt x="2968282" y="1175156"/>
                </a:lnTo>
                <a:lnTo>
                  <a:pt x="3093440" y="1262062"/>
                </a:lnTo>
                <a:lnTo>
                  <a:pt x="3219653" y="1347470"/>
                </a:lnTo>
                <a:lnTo>
                  <a:pt x="3346958" y="1431264"/>
                </a:lnTo>
                <a:lnTo>
                  <a:pt x="3475431" y="1513319"/>
                </a:lnTo>
                <a:lnTo>
                  <a:pt x="3561740" y="1567002"/>
                </a:lnTo>
                <a:lnTo>
                  <a:pt x="3648621" y="1619821"/>
                </a:lnTo>
                <a:lnTo>
                  <a:pt x="3736073" y="1671739"/>
                </a:lnTo>
                <a:lnTo>
                  <a:pt x="3824109" y="1722716"/>
                </a:lnTo>
                <a:lnTo>
                  <a:pt x="3912755" y="1772729"/>
                </a:lnTo>
                <a:lnTo>
                  <a:pt x="4002036" y="1821726"/>
                </a:lnTo>
                <a:lnTo>
                  <a:pt x="4094327" y="1870468"/>
                </a:lnTo>
                <a:lnTo>
                  <a:pt x="4140797" y="1894382"/>
                </a:lnTo>
                <a:lnTo>
                  <a:pt x="4187583" y="1917801"/>
                </a:lnTo>
                <a:lnTo>
                  <a:pt x="4234777" y="1940598"/>
                </a:lnTo>
                <a:lnTo>
                  <a:pt x="4472317" y="2050516"/>
                </a:lnTo>
                <a:lnTo>
                  <a:pt x="4591812" y="2101443"/>
                </a:lnTo>
                <a:lnTo>
                  <a:pt x="4763414" y="2165616"/>
                </a:lnTo>
                <a:lnTo>
                  <a:pt x="4813401" y="2182914"/>
                </a:lnTo>
                <a:lnTo>
                  <a:pt x="4863681" y="2199106"/>
                </a:lnTo>
                <a:lnTo>
                  <a:pt x="4994414" y="2238273"/>
                </a:lnTo>
                <a:lnTo>
                  <a:pt x="5122215" y="2270036"/>
                </a:lnTo>
                <a:lnTo>
                  <a:pt x="5187023" y="2283930"/>
                </a:lnTo>
                <a:lnTo>
                  <a:pt x="5284660" y="2302941"/>
                </a:lnTo>
                <a:lnTo>
                  <a:pt x="5349024" y="2313673"/>
                </a:lnTo>
                <a:lnTo>
                  <a:pt x="5414632" y="2322334"/>
                </a:lnTo>
                <a:lnTo>
                  <a:pt x="5480520" y="2328811"/>
                </a:lnTo>
                <a:lnTo>
                  <a:pt x="5533390" y="2332380"/>
                </a:lnTo>
                <a:lnTo>
                  <a:pt x="5586349" y="2334514"/>
                </a:lnTo>
                <a:lnTo>
                  <a:pt x="5639346" y="2335174"/>
                </a:lnTo>
                <a:lnTo>
                  <a:pt x="5692356" y="2334336"/>
                </a:lnTo>
                <a:lnTo>
                  <a:pt x="5745340" y="2331961"/>
                </a:lnTo>
                <a:lnTo>
                  <a:pt x="5798248" y="2328011"/>
                </a:lnTo>
                <a:lnTo>
                  <a:pt x="5851055" y="2322436"/>
                </a:lnTo>
                <a:lnTo>
                  <a:pt x="5903696" y="2315210"/>
                </a:lnTo>
                <a:lnTo>
                  <a:pt x="5956160" y="2306294"/>
                </a:lnTo>
                <a:lnTo>
                  <a:pt x="6008408" y="2295652"/>
                </a:lnTo>
                <a:lnTo>
                  <a:pt x="6051334" y="2285288"/>
                </a:lnTo>
                <a:lnTo>
                  <a:pt x="6051334" y="2254453"/>
                </a:lnTo>
                <a:lnTo>
                  <a:pt x="6051334" y="2203462"/>
                </a:lnTo>
                <a:close/>
              </a:path>
              <a:path w="6051550" h="3006090">
                <a:moveTo>
                  <a:pt x="6051334" y="1862975"/>
                </a:moveTo>
                <a:lnTo>
                  <a:pt x="5973254" y="1885683"/>
                </a:lnTo>
                <a:lnTo>
                  <a:pt x="5923902" y="1896783"/>
                </a:lnTo>
                <a:lnTo>
                  <a:pt x="5874042" y="1905723"/>
                </a:lnTo>
                <a:lnTo>
                  <a:pt x="5823775" y="1912505"/>
                </a:lnTo>
                <a:lnTo>
                  <a:pt x="5773204" y="1917141"/>
                </a:lnTo>
                <a:lnTo>
                  <a:pt x="5722531" y="1920024"/>
                </a:lnTo>
                <a:lnTo>
                  <a:pt x="5671680" y="1920849"/>
                </a:lnTo>
                <a:lnTo>
                  <a:pt x="5620715" y="1919744"/>
                </a:lnTo>
                <a:lnTo>
                  <a:pt x="5569699" y="1916823"/>
                </a:lnTo>
                <a:lnTo>
                  <a:pt x="5518721" y="1912200"/>
                </a:lnTo>
                <a:lnTo>
                  <a:pt x="5467845" y="1905977"/>
                </a:lnTo>
                <a:lnTo>
                  <a:pt x="5417121" y="1898269"/>
                </a:lnTo>
                <a:lnTo>
                  <a:pt x="5366639" y="1889188"/>
                </a:lnTo>
                <a:lnTo>
                  <a:pt x="5316461" y="1878850"/>
                </a:lnTo>
                <a:lnTo>
                  <a:pt x="5235664" y="1860194"/>
                </a:lnTo>
                <a:lnTo>
                  <a:pt x="5142789" y="1835683"/>
                </a:lnTo>
                <a:lnTo>
                  <a:pt x="4987239" y="1786318"/>
                </a:lnTo>
                <a:lnTo>
                  <a:pt x="4926977" y="1764868"/>
                </a:lnTo>
                <a:lnTo>
                  <a:pt x="4776508" y="1705470"/>
                </a:lnTo>
                <a:lnTo>
                  <a:pt x="4728591" y="1684591"/>
                </a:lnTo>
                <a:lnTo>
                  <a:pt x="4681004" y="1663065"/>
                </a:lnTo>
                <a:lnTo>
                  <a:pt x="4633773" y="1640967"/>
                </a:lnTo>
                <a:lnTo>
                  <a:pt x="4586935" y="1618399"/>
                </a:lnTo>
                <a:lnTo>
                  <a:pt x="4447362" y="1549819"/>
                </a:lnTo>
                <a:lnTo>
                  <a:pt x="4401045" y="1526552"/>
                </a:lnTo>
                <a:lnTo>
                  <a:pt x="4355020" y="1502651"/>
                </a:lnTo>
                <a:lnTo>
                  <a:pt x="4263783" y="1452778"/>
                </a:lnTo>
                <a:lnTo>
                  <a:pt x="4218381" y="1427353"/>
                </a:lnTo>
                <a:lnTo>
                  <a:pt x="4128135" y="1375460"/>
                </a:lnTo>
                <a:lnTo>
                  <a:pt x="4038587" y="1322285"/>
                </a:lnTo>
                <a:lnTo>
                  <a:pt x="3949712" y="1267904"/>
                </a:lnTo>
                <a:lnTo>
                  <a:pt x="3818559" y="1185011"/>
                </a:lnTo>
                <a:lnTo>
                  <a:pt x="3733152" y="1129525"/>
                </a:lnTo>
                <a:lnTo>
                  <a:pt x="3648354" y="1073188"/>
                </a:lnTo>
                <a:lnTo>
                  <a:pt x="3564128" y="1016038"/>
                </a:lnTo>
                <a:lnTo>
                  <a:pt x="3438817" y="928878"/>
                </a:lnTo>
                <a:lnTo>
                  <a:pt x="3314662" y="840105"/>
                </a:lnTo>
                <a:lnTo>
                  <a:pt x="3191560" y="749833"/>
                </a:lnTo>
                <a:lnTo>
                  <a:pt x="3069437" y="658177"/>
                </a:lnTo>
                <a:lnTo>
                  <a:pt x="2907931" y="534009"/>
                </a:lnTo>
                <a:lnTo>
                  <a:pt x="2747772" y="407885"/>
                </a:lnTo>
                <a:lnTo>
                  <a:pt x="2549131" y="247878"/>
                </a:lnTo>
                <a:lnTo>
                  <a:pt x="2248573" y="0"/>
                </a:lnTo>
                <a:lnTo>
                  <a:pt x="2098484" y="0"/>
                </a:lnTo>
                <a:lnTo>
                  <a:pt x="2489720" y="320903"/>
                </a:lnTo>
                <a:lnTo>
                  <a:pt x="2689695" y="480669"/>
                </a:lnTo>
                <a:lnTo>
                  <a:pt x="2851200" y="606806"/>
                </a:lnTo>
                <a:lnTo>
                  <a:pt x="3014243" y="731126"/>
                </a:lnTo>
                <a:lnTo>
                  <a:pt x="3137636" y="822960"/>
                </a:lnTo>
                <a:lnTo>
                  <a:pt x="3262033" y="913434"/>
                </a:lnTo>
                <a:lnTo>
                  <a:pt x="3387534" y="1002423"/>
                </a:lnTo>
                <a:lnTo>
                  <a:pt x="3514179" y="1089761"/>
                </a:lnTo>
                <a:lnTo>
                  <a:pt x="3599294" y="1147013"/>
                </a:lnTo>
                <a:lnTo>
                  <a:pt x="3684955" y="1203439"/>
                </a:lnTo>
                <a:lnTo>
                  <a:pt x="3771214" y="1258989"/>
                </a:lnTo>
                <a:lnTo>
                  <a:pt x="3859136" y="1314386"/>
                </a:lnTo>
                <a:lnTo>
                  <a:pt x="3948811" y="1369542"/>
                </a:lnTo>
                <a:lnTo>
                  <a:pt x="4039209" y="1423568"/>
                </a:lnTo>
                <a:lnTo>
                  <a:pt x="4130357" y="1476362"/>
                </a:lnTo>
                <a:lnTo>
                  <a:pt x="4222305" y="1527848"/>
                </a:lnTo>
                <a:lnTo>
                  <a:pt x="4315091" y="1578076"/>
                </a:lnTo>
                <a:lnTo>
                  <a:pt x="4362107" y="1602257"/>
                </a:lnTo>
                <a:lnTo>
                  <a:pt x="4409478" y="1625815"/>
                </a:lnTo>
                <a:lnTo>
                  <a:pt x="4552200" y="1695196"/>
                </a:lnTo>
                <a:lnTo>
                  <a:pt x="4599825" y="1717890"/>
                </a:lnTo>
                <a:lnTo>
                  <a:pt x="4647552" y="1739976"/>
                </a:lnTo>
                <a:lnTo>
                  <a:pt x="4695469" y="1761413"/>
                </a:lnTo>
                <a:lnTo>
                  <a:pt x="4743653" y="1782178"/>
                </a:lnTo>
                <a:lnTo>
                  <a:pt x="4897831" y="1842376"/>
                </a:lnTo>
                <a:lnTo>
                  <a:pt x="4960988" y="1864575"/>
                </a:lnTo>
                <a:lnTo>
                  <a:pt x="5086045" y="1904555"/>
                </a:lnTo>
                <a:lnTo>
                  <a:pt x="5182222" y="1930628"/>
                </a:lnTo>
                <a:lnTo>
                  <a:pt x="5294896" y="1957209"/>
                </a:lnTo>
                <a:lnTo>
                  <a:pt x="5342547" y="1966988"/>
                </a:lnTo>
                <a:lnTo>
                  <a:pt x="5390400" y="1975688"/>
                </a:lnTo>
                <a:lnTo>
                  <a:pt x="5438432" y="1983219"/>
                </a:lnTo>
                <a:lnTo>
                  <a:pt x="5486641" y="1989505"/>
                </a:lnTo>
                <a:lnTo>
                  <a:pt x="5535028" y="1994458"/>
                </a:lnTo>
                <a:lnTo>
                  <a:pt x="5583567" y="1998002"/>
                </a:lnTo>
                <a:lnTo>
                  <a:pt x="5632247" y="2000021"/>
                </a:lnTo>
                <a:lnTo>
                  <a:pt x="5681078" y="2000465"/>
                </a:lnTo>
                <a:lnTo>
                  <a:pt x="5730049" y="1999221"/>
                </a:lnTo>
                <a:lnTo>
                  <a:pt x="5779147" y="1996211"/>
                </a:lnTo>
                <a:lnTo>
                  <a:pt x="5827954" y="1991664"/>
                </a:lnTo>
                <a:lnTo>
                  <a:pt x="5876620" y="1985200"/>
                </a:lnTo>
                <a:lnTo>
                  <a:pt x="5925058" y="1976793"/>
                </a:lnTo>
                <a:lnTo>
                  <a:pt x="5973165" y="1966455"/>
                </a:lnTo>
                <a:lnTo>
                  <a:pt x="6020854" y="1954199"/>
                </a:lnTo>
                <a:lnTo>
                  <a:pt x="6051334" y="1945017"/>
                </a:lnTo>
                <a:lnTo>
                  <a:pt x="6051334" y="1920849"/>
                </a:lnTo>
                <a:lnTo>
                  <a:pt x="6051334" y="1862975"/>
                </a:lnTo>
                <a:close/>
              </a:path>
              <a:path w="6051550" h="3006090">
                <a:moveTo>
                  <a:pt x="6051334" y="1516329"/>
                </a:moveTo>
                <a:lnTo>
                  <a:pt x="5975274" y="1546999"/>
                </a:lnTo>
                <a:lnTo>
                  <a:pt x="5926531" y="1561325"/>
                </a:lnTo>
                <a:lnTo>
                  <a:pt x="5876899" y="1572298"/>
                </a:lnTo>
                <a:lnTo>
                  <a:pt x="5826607" y="1580248"/>
                </a:lnTo>
                <a:lnTo>
                  <a:pt x="5775795" y="1585353"/>
                </a:lnTo>
                <a:lnTo>
                  <a:pt x="5724601" y="1587741"/>
                </a:lnTo>
                <a:lnTo>
                  <a:pt x="5673153" y="1587563"/>
                </a:lnTo>
                <a:lnTo>
                  <a:pt x="5621629" y="1584960"/>
                </a:lnTo>
                <a:lnTo>
                  <a:pt x="5570131" y="1580070"/>
                </a:lnTo>
                <a:lnTo>
                  <a:pt x="5518823" y="1573060"/>
                </a:lnTo>
                <a:lnTo>
                  <a:pt x="5467845" y="1564055"/>
                </a:lnTo>
                <a:lnTo>
                  <a:pt x="5417337" y="1553210"/>
                </a:lnTo>
                <a:lnTo>
                  <a:pt x="5414175" y="1552587"/>
                </a:lnTo>
                <a:lnTo>
                  <a:pt x="5317515" y="1527898"/>
                </a:lnTo>
                <a:lnTo>
                  <a:pt x="5268696" y="1514449"/>
                </a:lnTo>
                <a:lnTo>
                  <a:pt x="5219344" y="1499501"/>
                </a:lnTo>
                <a:lnTo>
                  <a:pt x="5107749" y="1461008"/>
                </a:lnTo>
                <a:lnTo>
                  <a:pt x="5047831" y="1438529"/>
                </a:lnTo>
                <a:lnTo>
                  <a:pt x="4928425" y="1388427"/>
                </a:lnTo>
                <a:lnTo>
                  <a:pt x="4880648" y="1367370"/>
                </a:lnTo>
                <a:lnTo>
                  <a:pt x="4833417" y="1345196"/>
                </a:lnTo>
                <a:lnTo>
                  <a:pt x="4786630" y="1322197"/>
                </a:lnTo>
                <a:lnTo>
                  <a:pt x="4601934" y="1227302"/>
                </a:lnTo>
                <a:lnTo>
                  <a:pt x="4556112" y="1203045"/>
                </a:lnTo>
                <a:lnTo>
                  <a:pt x="4510583" y="1178128"/>
                </a:lnTo>
                <a:lnTo>
                  <a:pt x="4422470" y="1127455"/>
                </a:lnTo>
                <a:lnTo>
                  <a:pt x="4379722" y="1102296"/>
                </a:lnTo>
                <a:lnTo>
                  <a:pt x="4294759" y="1051013"/>
                </a:lnTo>
                <a:lnTo>
                  <a:pt x="4210481" y="998537"/>
                </a:lnTo>
                <a:lnTo>
                  <a:pt x="4126852" y="944956"/>
                </a:lnTo>
                <a:lnTo>
                  <a:pt x="4043832" y="890371"/>
                </a:lnTo>
                <a:lnTo>
                  <a:pt x="3961384" y="834834"/>
                </a:lnTo>
                <a:lnTo>
                  <a:pt x="3879469" y="778459"/>
                </a:lnTo>
                <a:lnTo>
                  <a:pt x="3757498" y="692480"/>
                </a:lnTo>
                <a:lnTo>
                  <a:pt x="3636492" y="605078"/>
                </a:lnTo>
                <a:lnTo>
                  <a:pt x="3596360" y="575665"/>
                </a:lnTo>
                <a:lnTo>
                  <a:pt x="3514814" y="514642"/>
                </a:lnTo>
                <a:lnTo>
                  <a:pt x="3393452" y="421754"/>
                </a:lnTo>
                <a:lnTo>
                  <a:pt x="3273120" y="327418"/>
                </a:lnTo>
                <a:lnTo>
                  <a:pt x="3153689" y="231813"/>
                </a:lnTo>
                <a:lnTo>
                  <a:pt x="2995638" y="102616"/>
                </a:lnTo>
                <a:lnTo>
                  <a:pt x="2872270" y="0"/>
                </a:lnTo>
                <a:lnTo>
                  <a:pt x="2728899" y="0"/>
                </a:lnTo>
                <a:lnTo>
                  <a:pt x="2937713" y="173024"/>
                </a:lnTo>
                <a:lnTo>
                  <a:pt x="3096920" y="302107"/>
                </a:lnTo>
                <a:lnTo>
                  <a:pt x="3217380" y="397751"/>
                </a:lnTo>
                <a:lnTo>
                  <a:pt x="3338893" y="492226"/>
                </a:lnTo>
                <a:lnTo>
                  <a:pt x="3461613" y="585381"/>
                </a:lnTo>
                <a:lnTo>
                  <a:pt x="3544163" y="646671"/>
                </a:lnTo>
                <a:lnTo>
                  <a:pt x="3625291" y="705421"/>
                </a:lnTo>
                <a:lnTo>
                  <a:pt x="3747795" y="792530"/>
                </a:lnTo>
                <a:lnTo>
                  <a:pt x="3871430" y="878166"/>
                </a:lnTo>
                <a:lnTo>
                  <a:pt x="3954551" y="934288"/>
                </a:lnTo>
                <a:lnTo>
                  <a:pt x="4038282" y="989558"/>
                </a:lnTo>
                <a:lnTo>
                  <a:pt x="4122661" y="1043876"/>
                </a:lnTo>
                <a:lnTo>
                  <a:pt x="4207738" y="1097153"/>
                </a:lnTo>
                <a:lnTo>
                  <a:pt x="4293565" y="1149311"/>
                </a:lnTo>
                <a:lnTo>
                  <a:pt x="4380166" y="1200277"/>
                </a:lnTo>
                <a:lnTo>
                  <a:pt x="4469752" y="1251318"/>
                </a:lnTo>
                <a:lnTo>
                  <a:pt x="4516285" y="1276553"/>
                </a:lnTo>
                <a:lnTo>
                  <a:pt x="4563211" y="1301165"/>
                </a:lnTo>
                <a:lnTo>
                  <a:pt x="4751959" y="1397127"/>
                </a:lnTo>
                <a:lnTo>
                  <a:pt x="4799368" y="1420190"/>
                </a:lnTo>
                <a:lnTo>
                  <a:pt x="4847107" y="1442364"/>
                </a:lnTo>
                <a:lnTo>
                  <a:pt x="4895329" y="1463395"/>
                </a:lnTo>
                <a:lnTo>
                  <a:pt x="5017808" y="1514221"/>
                </a:lnTo>
                <a:lnTo>
                  <a:pt x="5080660" y="1537538"/>
                </a:lnTo>
                <a:lnTo>
                  <a:pt x="5192217" y="1575523"/>
                </a:lnTo>
                <a:lnTo>
                  <a:pt x="5243220" y="1590814"/>
                </a:lnTo>
                <a:lnTo>
                  <a:pt x="5295519" y="1605114"/>
                </a:lnTo>
                <a:lnTo>
                  <a:pt x="5348656" y="1618627"/>
                </a:lnTo>
                <a:lnTo>
                  <a:pt x="5402224" y="1631581"/>
                </a:lnTo>
                <a:lnTo>
                  <a:pt x="5399075" y="1630972"/>
                </a:lnTo>
                <a:lnTo>
                  <a:pt x="5447754" y="1641259"/>
                </a:lnTo>
                <a:lnTo>
                  <a:pt x="5496877" y="1649996"/>
                </a:lnTo>
                <a:lnTo>
                  <a:pt x="5546369" y="1657045"/>
                </a:lnTo>
                <a:lnTo>
                  <a:pt x="5596140" y="1662264"/>
                </a:lnTo>
                <a:lnTo>
                  <a:pt x="5646128" y="1665541"/>
                </a:lnTo>
                <a:lnTo>
                  <a:pt x="5696242" y="1666709"/>
                </a:lnTo>
                <a:lnTo>
                  <a:pt x="5746432" y="1665668"/>
                </a:lnTo>
                <a:lnTo>
                  <a:pt x="5796597" y="1662264"/>
                </a:lnTo>
                <a:lnTo>
                  <a:pt x="5846673" y="1656359"/>
                </a:lnTo>
                <a:lnTo>
                  <a:pt x="5896584" y="1647837"/>
                </a:lnTo>
                <a:lnTo>
                  <a:pt x="5946254" y="1636547"/>
                </a:lnTo>
                <a:lnTo>
                  <a:pt x="5995314" y="1622069"/>
                </a:lnTo>
                <a:lnTo>
                  <a:pt x="6043015" y="1604543"/>
                </a:lnTo>
                <a:lnTo>
                  <a:pt x="6051334" y="1600885"/>
                </a:lnTo>
                <a:lnTo>
                  <a:pt x="6051334" y="1587741"/>
                </a:lnTo>
                <a:lnTo>
                  <a:pt x="6051334" y="1516329"/>
                </a:lnTo>
                <a:close/>
              </a:path>
            </a:pathLst>
          </a:custGeom>
          <a:solidFill>
            <a:srgbClr val="FFBF22">
              <a:alpha val="19999"/>
            </a:srgbClr>
          </a:solidFill>
        </p:spPr>
        <p:txBody>
          <a:bodyPr wrap="square" lIns="0" tIns="0" rIns="0" bIns="0" rtlCol="0"/>
          <a:lstStyle/>
          <a:p>
            <a:endParaRPr dirty="0"/>
          </a:p>
        </p:txBody>
      </p:sp>
      <p:grpSp>
        <p:nvGrpSpPr>
          <p:cNvPr id="15" name="Group 14">
            <a:extLst>
              <a:ext uri="{FF2B5EF4-FFF2-40B4-BE49-F238E27FC236}">
                <a16:creationId xmlns:a16="http://schemas.microsoft.com/office/drawing/2014/main" id="{C88C900F-1239-AA13-05DD-B9F9F6D54B6F}"/>
              </a:ext>
            </a:extLst>
          </p:cNvPr>
          <p:cNvGrpSpPr/>
          <p:nvPr/>
        </p:nvGrpSpPr>
        <p:grpSpPr>
          <a:xfrm>
            <a:off x="141183" y="6343629"/>
            <a:ext cx="838450" cy="360596"/>
            <a:chOff x="141183" y="6343629"/>
            <a:chExt cx="838450" cy="360596"/>
          </a:xfrm>
        </p:grpSpPr>
        <p:pic>
          <p:nvPicPr>
            <p:cNvPr id="16" name="Picture 15">
              <a:hlinkClick r:id="" action="ppaction://noaction"/>
              <a:extLst>
                <a:ext uri="{FF2B5EF4-FFF2-40B4-BE49-F238E27FC236}">
                  <a16:creationId xmlns:a16="http://schemas.microsoft.com/office/drawing/2014/main" id="{7EF6F464-0D61-C6D7-0E39-74B1026D8C0A}"/>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47379" y="6434570"/>
              <a:ext cx="253360" cy="188232"/>
            </a:xfrm>
            <a:prstGeom prst="rect">
              <a:avLst/>
            </a:prstGeom>
          </p:spPr>
        </p:pic>
        <p:pic>
          <p:nvPicPr>
            <p:cNvPr id="17" name="Picture 16">
              <a:hlinkClick r:id="" action="ppaction://hlinkshowjump?jump=previousslide"/>
              <a:extLst>
                <a:ext uri="{FF2B5EF4-FFF2-40B4-BE49-F238E27FC236}">
                  <a16:creationId xmlns:a16="http://schemas.microsoft.com/office/drawing/2014/main" id="{8F0E204F-A560-7970-E408-0F1D22FFCAA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56611" y="6445219"/>
              <a:ext cx="107486" cy="188365"/>
            </a:xfrm>
            <a:prstGeom prst="rect">
              <a:avLst/>
            </a:prstGeom>
          </p:spPr>
        </p:pic>
        <p:pic>
          <p:nvPicPr>
            <p:cNvPr id="18" name="Picture 17">
              <a:hlinkClick r:id="" action="ppaction://hlinkshowjump?jump=nextslide"/>
              <a:extLst>
                <a:ext uri="{FF2B5EF4-FFF2-40B4-BE49-F238E27FC236}">
                  <a16:creationId xmlns:a16="http://schemas.microsoft.com/office/drawing/2014/main" id="{1F99AB90-5E59-59DD-CB7B-91E0C386A701}"/>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795997" y="6444822"/>
              <a:ext cx="106805" cy="187171"/>
            </a:xfrm>
            <a:prstGeom prst="rect">
              <a:avLst/>
            </a:prstGeom>
          </p:spPr>
        </p:pic>
        <p:sp>
          <p:nvSpPr>
            <p:cNvPr id="19" name="Action Button: Custom 18">
              <a:hlinkClick r:id="" action="ppaction://noaction" highlightClick="1"/>
              <a:extLst>
                <a:ext uri="{FF2B5EF4-FFF2-40B4-BE49-F238E27FC236}">
                  <a16:creationId xmlns:a16="http://schemas.microsoft.com/office/drawing/2014/main" id="{C5CE29C7-CA86-5270-2546-AB3A476A9B99}"/>
                </a:ext>
              </a:extLst>
            </p:cNvPr>
            <p:cNvSpPr/>
            <p:nvPr userDrawn="1"/>
          </p:nvSpPr>
          <p:spPr>
            <a:xfrm>
              <a:off x="405335" y="6358573"/>
              <a:ext cx="314781" cy="326204"/>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70" b="0" i="0" dirty="0">
                <a:latin typeface="Arial" panose="020B0604020202020204" pitchFamily="34" charset="0"/>
              </a:endParaRPr>
            </a:p>
          </p:txBody>
        </p:sp>
        <p:sp>
          <p:nvSpPr>
            <p:cNvPr id="20" name="Action Button: Custom 19">
              <a:hlinkClick r:id="" action="ppaction://hlinkshowjump?jump=nextslide" highlightClick="1"/>
              <a:extLst>
                <a:ext uri="{FF2B5EF4-FFF2-40B4-BE49-F238E27FC236}">
                  <a16:creationId xmlns:a16="http://schemas.microsoft.com/office/drawing/2014/main" id="{1ABECC33-0AAD-3EC4-1421-E6203317613D}"/>
                </a:ext>
              </a:extLst>
            </p:cNvPr>
            <p:cNvSpPr/>
            <p:nvPr userDrawn="1"/>
          </p:nvSpPr>
          <p:spPr>
            <a:xfrm>
              <a:off x="721154" y="6367583"/>
              <a:ext cx="258479" cy="316321"/>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70" b="0" i="0" dirty="0">
                <a:latin typeface="Arial" panose="020B0604020202020204" pitchFamily="34" charset="0"/>
              </a:endParaRPr>
            </a:p>
          </p:txBody>
        </p:sp>
        <p:sp>
          <p:nvSpPr>
            <p:cNvPr id="21" name="Action Button: Custom 20">
              <a:hlinkClick r:id="" action="ppaction://hlinkshowjump?jump=previousslide" highlightClick="1"/>
              <a:extLst>
                <a:ext uri="{FF2B5EF4-FFF2-40B4-BE49-F238E27FC236}">
                  <a16:creationId xmlns:a16="http://schemas.microsoft.com/office/drawing/2014/main" id="{EA7CCED1-A4A9-E7E1-078E-81F197826FD7}"/>
                </a:ext>
              </a:extLst>
            </p:cNvPr>
            <p:cNvSpPr/>
            <p:nvPr userDrawn="1"/>
          </p:nvSpPr>
          <p:spPr>
            <a:xfrm>
              <a:off x="141183" y="6343629"/>
              <a:ext cx="271088" cy="360596"/>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70" b="0" i="0" dirty="0">
                <a:latin typeface="Arial" panose="020B0604020202020204" pitchFamily="34" charset="0"/>
              </a:endParaRPr>
            </a:p>
          </p:txBody>
        </p:sp>
      </p:grpSp>
      <p:sp>
        <p:nvSpPr>
          <p:cNvPr id="6" name="TextBox 5">
            <a:extLst>
              <a:ext uri="{FF2B5EF4-FFF2-40B4-BE49-F238E27FC236}">
                <a16:creationId xmlns:a16="http://schemas.microsoft.com/office/drawing/2014/main" id="{75F6D614-8017-8CDF-B756-EAE42CBF13AE}"/>
              </a:ext>
            </a:extLst>
          </p:cNvPr>
          <p:cNvSpPr txBox="1"/>
          <p:nvPr/>
        </p:nvSpPr>
        <p:spPr>
          <a:xfrm>
            <a:off x="474146" y="1560373"/>
            <a:ext cx="11546618" cy="5078313"/>
          </a:xfrm>
          <a:prstGeom prst="rect">
            <a:avLst/>
          </a:prstGeom>
          <a:noFill/>
        </p:spPr>
        <p:txBody>
          <a:bodyPr wrap="square" lIns="91440" tIns="45720" rIns="91440" bIns="45720" rtlCol="0" anchor="t">
            <a:spAutoFit/>
          </a:bodyPr>
          <a:lstStyle/>
          <a:p>
            <a:r>
              <a:rPr lang="en-GB" sz="1200" b="1" dirty="0">
                <a:latin typeface="Arial" panose="020B0604020202020204" pitchFamily="34" charset="0"/>
                <a:cs typeface="Arial" panose="020B0604020202020204" pitchFamily="34" charset="0"/>
              </a:rPr>
              <a:t>In Scope</a:t>
            </a:r>
          </a:p>
          <a:p>
            <a:endParaRPr lang="en-GB" sz="12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Introducing the concept of an annual application window and two formal gates, which are known as Gate 1 and Gate 2 (i.e. the primary process).</a:t>
            </a:r>
          </a:p>
          <a:p>
            <a:pPr marL="742950" lvl="1"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The frequency and duration of the application window will be 12 months.</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Clarifying what/who goes through the primary process and what/who goes through the secondary processes (e.g. contract </a:t>
            </a:r>
            <a:r>
              <a:rPr lang="en-GB" sz="1200" dirty="0" err="1">
                <a:latin typeface="Arial" panose="020B0604020202020204" pitchFamily="34" charset="0"/>
                <a:cs typeface="Arial" panose="020B0604020202020204" pitchFamily="34" charset="0"/>
              </a:rPr>
              <a:t>novations</a:t>
            </a:r>
            <a:r>
              <a:rPr lang="en-GB" sz="1200" dirty="0">
                <a:latin typeface="Arial" panose="020B0604020202020204" pitchFamily="34" charset="0"/>
                <a:cs typeface="Arial" panose="020B0604020202020204" pitchFamily="34" charset="0"/>
              </a:rPr>
              <a:t>).</a:t>
            </a:r>
          </a:p>
          <a:p>
            <a:pPr marL="742950" lvl="1"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New Directly Connected Generation, New Directly Connected Demand, New Interconnectors (and Offshore Hybrid Assets), Relevant Embedded Generation (i.e. between the agreed thresholds), </a:t>
            </a:r>
            <a:r>
              <a:rPr lang="en-GB" sz="1200" dirty="0">
                <a:solidFill>
                  <a:srgbClr val="FF0000"/>
                </a:solidFill>
                <a:latin typeface="Arial" panose="020B0604020202020204" pitchFamily="34" charset="0"/>
                <a:cs typeface="Arial" panose="020B0604020202020204" pitchFamily="34" charset="0"/>
              </a:rPr>
              <a:t>[Relevant Embedded Demand] </a:t>
            </a:r>
            <a:r>
              <a:rPr lang="en-GB" sz="1200" dirty="0">
                <a:latin typeface="Arial" panose="020B0604020202020204" pitchFamily="34" charset="0"/>
                <a:cs typeface="Arial" panose="020B0604020202020204" pitchFamily="34" charset="0"/>
              </a:rPr>
              <a:t>and any Significant Modification Applications in relation to such projects.</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Changing the offer and acceptance timescales to align with the primary process timescales (e.g. a move away from three months for licenced offers).</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Introducing the provision of a co-ordinated network design connection date (and no queue position allocation) at Gate 1.</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Introducing queue position allocation and the potential for (and means of) connection date advancement (via a new advancement application) at Gate 2.</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Setting out the definition of a Priority Project (i.e. projects which have met the Gate 2 criteria) and the general arrangements for Priority Projects.</a:t>
            </a:r>
          </a:p>
          <a:p>
            <a:pPr marL="742950" lvl="1"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The general arrangements being in relation to the right milestone(s) for Target Model Add-On (TMA) F3 (</a:t>
            </a:r>
            <a:r>
              <a:rPr lang="en-GB" sz="1200" dirty="0">
                <a:effectLst/>
                <a:latin typeface="Arial" panose="020B0604020202020204" pitchFamily="34" charset="0"/>
                <a:ea typeface="Arial" panose="020B0604020202020204" pitchFamily="34" charset="0"/>
              </a:rPr>
              <a:t>projects that are ready(</a:t>
            </a:r>
            <a:r>
              <a:rPr lang="en-GB" sz="1200" dirty="0" err="1">
                <a:effectLst/>
                <a:latin typeface="Arial" panose="020B0604020202020204" pitchFamily="34" charset="0"/>
                <a:ea typeface="Arial" panose="020B0604020202020204" pitchFamily="34" charset="0"/>
              </a:rPr>
              <a:t>ier</a:t>
            </a:r>
            <a:r>
              <a:rPr lang="en-GB" sz="1200" dirty="0">
                <a:effectLst/>
                <a:latin typeface="Arial" panose="020B0604020202020204" pitchFamily="34" charset="0"/>
                <a:ea typeface="Arial" panose="020B0604020202020204" pitchFamily="34" charset="0"/>
              </a:rPr>
              <a:t>) to connect) </a:t>
            </a:r>
            <a:r>
              <a:rPr lang="en-GB" sz="1200" dirty="0">
                <a:latin typeface="Arial" panose="020B0604020202020204" pitchFamily="34" charset="0"/>
                <a:cs typeface="Arial" panose="020B0604020202020204" pitchFamily="34" charset="0"/>
              </a:rPr>
              <a:t>and the relationship between </a:t>
            </a:r>
            <a:r>
              <a:rPr lang="en-GB" sz="1200" dirty="0">
                <a:effectLst/>
                <a:latin typeface="Arial" panose="020B0604020202020204" pitchFamily="34" charset="0"/>
                <a:ea typeface="Arial" panose="020B0604020202020204" pitchFamily="34" charset="0"/>
              </a:rPr>
              <a:t>TMA F1 (Projects that have official designation by Government), TMA F2 (projects that demonstrate significant additional consumer, net zero and/or wider economic and societal benefits) and TMA F3. </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Setting out the circumstances in which a project can simultaneously pass Gate 1 and Gate 2.</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Introducing the concept of a Connections Network Design Methodology (i.e. to </a:t>
            </a:r>
            <a:r>
              <a:rPr lang="en-GB" sz="1200" dirty="0">
                <a:effectLst/>
                <a:latin typeface="Arial" panose="020B0604020202020204" pitchFamily="34" charset="0"/>
                <a:ea typeface="Arial" panose="020B0604020202020204" pitchFamily="34" charset="0"/>
                <a:cs typeface="Arial" panose="020B0604020202020204" pitchFamily="34" charset="0"/>
              </a:rPr>
              <a:t>set out how co-ordinated network design will be undertaken for those applying to connect within an application window and for any connections related antici</a:t>
            </a:r>
            <a:r>
              <a:rPr lang="en-GB" sz="1200" dirty="0">
                <a:latin typeface="Arial" panose="020B0604020202020204" pitchFamily="34" charset="0"/>
                <a:ea typeface="Arial" panose="020B0604020202020204" pitchFamily="34" charset="0"/>
                <a:cs typeface="Arial" panose="020B0604020202020204" pitchFamily="34" charset="0"/>
              </a:rPr>
              <a:t>p</a:t>
            </a:r>
            <a:r>
              <a:rPr lang="en-GB" sz="1200" dirty="0">
                <a:effectLst/>
                <a:latin typeface="Arial" panose="020B0604020202020204" pitchFamily="34" charset="0"/>
                <a:ea typeface="Arial" panose="020B0604020202020204" pitchFamily="34" charset="0"/>
                <a:cs typeface="Arial" panose="020B0604020202020204" pitchFamily="34" charset="0"/>
              </a:rPr>
              <a:t>atory investment) and the related obligations to publish, keep up-to-date, consult, etc.</a:t>
            </a:r>
            <a:endParaRPr lang="en-GB" sz="1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Introducing the concept of Distribution Forecasted Transmission Capacity (DFTC) to replace the Statement of Works and Confirmation of Project Progression processes for projects which can utilise DFTC i.e. to allow DNOs to request firm capacity on an anticipatory basis for such projects.</a:t>
            </a:r>
          </a:p>
          <a:p>
            <a:pPr marL="742950" lvl="1"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If required, clarifying how embedded generation projects which can utilise DFTC but also choose to have a </a:t>
            </a:r>
            <a:r>
              <a:rPr lang="en-GB" sz="1200" b="0" i="0" dirty="0">
                <a:effectLst/>
                <a:latin typeface="arial" panose="020B0604020202020204" pitchFamily="34" charset="0"/>
              </a:rPr>
              <a:t>Bilateral Embedded Generator Agreement (</a:t>
            </a:r>
            <a:r>
              <a:rPr lang="en-GB" sz="1200" dirty="0">
                <a:latin typeface="Arial" panose="020B0604020202020204" pitchFamily="34" charset="0"/>
                <a:cs typeface="Arial" panose="020B0604020202020204" pitchFamily="34" charset="0"/>
              </a:rPr>
              <a:t>BEGA) can obtain their BEGA.</a:t>
            </a:r>
          </a:p>
          <a:p>
            <a:pPr marL="285750" indent="-285750">
              <a:buFont typeface="Arial" panose="020B0604020202020204" pitchFamily="34" charset="0"/>
              <a:buChar char="•"/>
            </a:pPr>
            <a:r>
              <a:rPr lang="en-GB" sz="1200" dirty="0">
                <a:solidFill>
                  <a:srgbClr val="FF0000"/>
                </a:solidFill>
                <a:latin typeface="Arial" panose="020B0604020202020204" pitchFamily="34" charset="0"/>
                <a:cs typeface="Arial" panose="020B0604020202020204" pitchFamily="34" charset="0"/>
              </a:rPr>
              <a:t>[If possible, a fast-track dispute process in respect of ‘clock start’ and the achievement of the Gate 2 criteria]</a:t>
            </a:r>
          </a:p>
          <a:p>
            <a:pPr marL="285750" indent="-285750">
              <a:buFont typeface="Arial" panose="020B0604020202020204" pitchFamily="34" charset="0"/>
              <a:buChar char="•"/>
            </a:pPr>
            <a:r>
              <a:rPr lang="en-GB" sz="1200" dirty="0">
                <a:solidFill>
                  <a:srgbClr val="FF0000"/>
                </a:solidFill>
                <a:latin typeface="Arial" panose="020B0604020202020204" pitchFamily="34" charset="0"/>
                <a:cs typeface="Arial" panose="020B0604020202020204" pitchFamily="34" charset="0"/>
              </a:rPr>
              <a:t>[If required, the potential process deviation in respect of strategic demand applications]</a:t>
            </a:r>
          </a:p>
          <a:p>
            <a:pPr marL="285750" indent="-285750">
              <a:buFont typeface="Arial" panose="020B0604020202020204" pitchFamily="34" charset="0"/>
              <a:buChar char="•"/>
            </a:pPr>
            <a:r>
              <a:rPr lang="en-GB" sz="1200" dirty="0">
                <a:solidFill>
                  <a:srgbClr val="FF0000"/>
                </a:solidFill>
                <a:latin typeface="Arial" panose="020B0604020202020204" pitchFamily="34" charset="0"/>
                <a:cs typeface="Arial" panose="020B0604020202020204" pitchFamily="34" charset="0"/>
              </a:rPr>
              <a:t>[If required, the potential process deviation in respect of option to reserve capacity for The Crown Estate and/or Crown Estate Scotland]</a:t>
            </a:r>
          </a:p>
          <a:p>
            <a:pPr marL="742950" lvl="1" indent="-285750">
              <a:buFont typeface="Arial" panose="020B0604020202020204" pitchFamily="34" charset="0"/>
              <a:buChar char="•"/>
            </a:pPr>
            <a:r>
              <a:rPr lang="en-GB" sz="1200" dirty="0">
                <a:solidFill>
                  <a:srgbClr val="FF0000"/>
                </a:solidFill>
                <a:latin typeface="Arial" panose="020B0604020202020204" pitchFamily="34" charset="0"/>
                <a:cs typeface="Arial" panose="020B0604020202020204" pitchFamily="34" charset="0"/>
              </a:rPr>
              <a:t>[This includes the ability for the ESO to reject offshore wind applications where such capacity has been reserved in anticipation of future leasing rounds]</a:t>
            </a:r>
          </a:p>
          <a:p>
            <a:pPr marL="742950" lvl="1" indent="-285750">
              <a:buFont typeface="Arial" panose="020B0604020202020204" pitchFamily="34" charset="0"/>
              <a:buChar char="•"/>
            </a:pPr>
            <a:endParaRPr lang="en-GB" sz="1200" dirty="0">
              <a:highlight>
                <a:srgbClr val="FFFF00"/>
              </a:highlight>
              <a:latin typeface="Arial" panose="020B0604020202020204" pitchFamily="34" charset="0"/>
              <a:cs typeface="Arial" panose="020B0604020202020204" pitchFamily="34" charset="0"/>
            </a:endParaRPr>
          </a:p>
          <a:p>
            <a:r>
              <a:rPr lang="en-GB" sz="1200" i="1" dirty="0">
                <a:solidFill>
                  <a:srgbClr val="FF0000"/>
                </a:solidFill>
                <a:latin typeface="Arial" panose="020B0604020202020204" pitchFamily="34" charset="0"/>
                <a:cs typeface="Arial" panose="020B0604020202020204" pitchFamily="34" charset="0"/>
              </a:rPr>
              <a:t>*To be confirmed whether or not the areas highlighted in red text are in scope</a:t>
            </a:r>
          </a:p>
        </p:txBody>
      </p:sp>
      <p:sp>
        <p:nvSpPr>
          <p:cNvPr id="5" name="TextBox 4">
            <a:extLst>
              <a:ext uri="{FF2B5EF4-FFF2-40B4-BE49-F238E27FC236}">
                <a16:creationId xmlns:a16="http://schemas.microsoft.com/office/drawing/2014/main" id="{FBBFD58C-C733-ECDB-3BCA-4539E289CBFF}"/>
              </a:ext>
            </a:extLst>
          </p:cNvPr>
          <p:cNvSpPr txBox="1"/>
          <p:nvPr/>
        </p:nvSpPr>
        <p:spPr>
          <a:xfrm>
            <a:off x="480317" y="1223296"/>
            <a:ext cx="11447980" cy="276999"/>
          </a:xfrm>
          <a:prstGeom prst="rect">
            <a:avLst/>
          </a:prstGeom>
          <a:noFill/>
        </p:spPr>
        <p:txBody>
          <a:bodyPr wrap="square">
            <a:spAutoFit/>
          </a:bodyPr>
          <a:lstStyle/>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Initial view is</a:t>
            </a:r>
            <a:r>
              <a:rPr lang="en-GB" sz="1200" b="1" dirty="0">
                <a:latin typeface="Arial" panose="020B0604020202020204" pitchFamily="34" charset="0"/>
                <a:cs typeface="Arial" panose="020B0604020202020204" pitchFamily="34" charset="0"/>
              </a:rPr>
              <a:t>: “The current codified connections process is not aligned with the ESO’s proposals for a reformed connections process”</a:t>
            </a:r>
            <a:endParaRPr lang="en-GB" sz="1200" b="1" dirty="0"/>
          </a:p>
        </p:txBody>
      </p:sp>
      <p:sp>
        <p:nvSpPr>
          <p:cNvPr id="8" name="TextBox 7">
            <a:extLst>
              <a:ext uri="{FF2B5EF4-FFF2-40B4-BE49-F238E27FC236}">
                <a16:creationId xmlns:a16="http://schemas.microsoft.com/office/drawing/2014/main" id="{97FC77B8-FAE0-5AB1-956C-2C3BA42714FE}"/>
              </a:ext>
            </a:extLst>
          </p:cNvPr>
          <p:cNvSpPr txBox="1"/>
          <p:nvPr/>
        </p:nvSpPr>
        <p:spPr>
          <a:xfrm>
            <a:off x="480317" y="1007136"/>
            <a:ext cx="6097712" cy="276999"/>
          </a:xfrm>
          <a:prstGeom prst="rect">
            <a:avLst/>
          </a:prstGeom>
          <a:noFill/>
        </p:spPr>
        <p:txBody>
          <a:bodyPr wrap="square">
            <a:spAutoFit/>
          </a:bodyPr>
          <a:lstStyle/>
          <a:p>
            <a:r>
              <a:rPr lang="en-GB" sz="1200" b="1" dirty="0">
                <a:latin typeface="Arial" panose="020B0604020202020204" pitchFamily="34" charset="0"/>
                <a:cs typeface="Arial" panose="020B0604020202020204" pitchFamily="34" charset="0"/>
              </a:rPr>
              <a:t>Defect</a:t>
            </a:r>
          </a:p>
        </p:txBody>
      </p:sp>
    </p:spTree>
    <p:extLst>
      <p:ext uri="{BB962C8B-B14F-4D97-AF65-F5344CB8AC3E}">
        <p14:creationId xmlns:p14="http://schemas.microsoft.com/office/powerpoint/2010/main" val="2825388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g object 16">
            <a:extLst>
              <a:ext uri="{FF2B5EF4-FFF2-40B4-BE49-F238E27FC236}">
                <a16:creationId xmlns:a16="http://schemas.microsoft.com/office/drawing/2014/main" id="{EA818279-73C8-37AC-801C-FDCE18293432}"/>
              </a:ext>
            </a:extLst>
          </p:cNvPr>
          <p:cNvSpPr/>
          <p:nvPr/>
        </p:nvSpPr>
        <p:spPr>
          <a:xfrm>
            <a:off x="7387787" y="0"/>
            <a:ext cx="4804213" cy="2386479"/>
          </a:xfrm>
          <a:custGeom>
            <a:avLst/>
            <a:gdLst/>
            <a:ahLst/>
            <a:cxnLst/>
            <a:rect l="l" t="t" r="r" b="b"/>
            <a:pathLst>
              <a:path w="6051550" h="3006090">
                <a:moveTo>
                  <a:pt x="6051334" y="2878798"/>
                </a:moveTo>
                <a:lnTo>
                  <a:pt x="6011418" y="2891498"/>
                </a:lnTo>
                <a:lnTo>
                  <a:pt x="5962053" y="2904198"/>
                </a:lnTo>
                <a:lnTo>
                  <a:pt x="5912510" y="2904198"/>
                </a:lnTo>
                <a:lnTo>
                  <a:pt x="5862777" y="2916898"/>
                </a:lnTo>
                <a:lnTo>
                  <a:pt x="5762917" y="2916898"/>
                </a:lnTo>
                <a:lnTo>
                  <a:pt x="5712841" y="2929598"/>
                </a:lnTo>
                <a:lnTo>
                  <a:pt x="5411838" y="2929598"/>
                </a:lnTo>
                <a:lnTo>
                  <a:pt x="5361775" y="2916898"/>
                </a:lnTo>
                <a:lnTo>
                  <a:pt x="5311826" y="2916898"/>
                </a:lnTo>
                <a:lnTo>
                  <a:pt x="5261902" y="2904198"/>
                </a:lnTo>
                <a:lnTo>
                  <a:pt x="5211915" y="2904198"/>
                </a:lnTo>
                <a:lnTo>
                  <a:pt x="5161775" y="2891498"/>
                </a:lnTo>
                <a:lnTo>
                  <a:pt x="5112397" y="2891498"/>
                </a:lnTo>
                <a:lnTo>
                  <a:pt x="4964582" y="2853398"/>
                </a:lnTo>
                <a:lnTo>
                  <a:pt x="4915535" y="2853398"/>
                </a:lnTo>
                <a:lnTo>
                  <a:pt x="4670056" y="2789898"/>
                </a:lnTo>
                <a:lnTo>
                  <a:pt x="4621873" y="2764498"/>
                </a:lnTo>
                <a:lnTo>
                  <a:pt x="4478807" y="2726398"/>
                </a:lnTo>
                <a:lnTo>
                  <a:pt x="4430725" y="2700998"/>
                </a:lnTo>
                <a:lnTo>
                  <a:pt x="4335551" y="2675598"/>
                </a:lnTo>
                <a:lnTo>
                  <a:pt x="4288218" y="2650198"/>
                </a:lnTo>
                <a:lnTo>
                  <a:pt x="4241050" y="2637498"/>
                </a:lnTo>
                <a:lnTo>
                  <a:pt x="4194060" y="2612098"/>
                </a:lnTo>
                <a:lnTo>
                  <a:pt x="4147223" y="2599398"/>
                </a:lnTo>
                <a:lnTo>
                  <a:pt x="4100550" y="2573998"/>
                </a:lnTo>
                <a:lnTo>
                  <a:pt x="4054030" y="2561298"/>
                </a:lnTo>
                <a:lnTo>
                  <a:pt x="3961460" y="2510498"/>
                </a:lnTo>
                <a:lnTo>
                  <a:pt x="3915410" y="2497798"/>
                </a:lnTo>
                <a:lnTo>
                  <a:pt x="3778135" y="2421598"/>
                </a:lnTo>
                <a:lnTo>
                  <a:pt x="3732657" y="2408898"/>
                </a:lnTo>
                <a:lnTo>
                  <a:pt x="3552152" y="2307298"/>
                </a:lnTo>
                <a:lnTo>
                  <a:pt x="3507359" y="2294598"/>
                </a:lnTo>
                <a:lnTo>
                  <a:pt x="2979191" y="1989797"/>
                </a:lnTo>
                <a:lnTo>
                  <a:pt x="2935884" y="1951697"/>
                </a:lnTo>
                <a:lnTo>
                  <a:pt x="2678061" y="1799297"/>
                </a:lnTo>
                <a:lnTo>
                  <a:pt x="2635402" y="1761197"/>
                </a:lnTo>
                <a:lnTo>
                  <a:pt x="2466175" y="1659597"/>
                </a:lnTo>
                <a:lnTo>
                  <a:pt x="2424112" y="1621497"/>
                </a:lnTo>
                <a:lnTo>
                  <a:pt x="2298471" y="1545297"/>
                </a:lnTo>
                <a:lnTo>
                  <a:pt x="2256752" y="1507197"/>
                </a:lnTo>
                <a:lnTo>
                  <a:pt x="2173541" y="1456397"/>
                </a:lnTo>
                <a:lnTo>
                  <a:pt x="2132050" y="1418297"/>
                </a:lnTo>
                <a:lnTo>
                  <a:pt x="2049246" y="1367497"/>
                </a:lnTo>
                <a:lnTo>
                  <a:pt x="2007933" y="1329397"/>
                </a:lnTo>
                <a:lnTo>
                  <a:pt x="1925472" y="1278597"/>
                </a:lnTo>
                <a:lnTo>
                  <a:pt x="1884324" y="1240497"/>
                </a:lnTo>
                <a:lnTo>
                  <a:pt x="1843201" y="1215097"/>
                </a:lnTo>
                <a:lnTo>
                  <a:pt x="1802130" y="1176997"/>
                </a:lnTo>
                <a:lnTo>
                  <a:pt x="1720100" y="1126197"/>
                </a:lnTo>
                <a:lnTo>
                  <a:pt x="1679117" y="1088097"/>
                </a:lnTo>
                <a:lnTo>
                  <a:pt x="1597253" y="1037297"/>
                </a:lnTo>
                <a:lnTo>
                  <a:pt x="1556334" y="999197"/>
                </a:lnTo>
                <a:lnTo>
                  <a:pt x="1474571" y="935697"/>
                </a:lnTo>
                <a:lnTo>
                  <a:pt x="1270203" y="783297"/>
                </a:lnTo>
                <a:lnTo>
                  <a:pt x="1188402" y="732497"/>
                </a:lnTo>
                <a:lnTo>
                  <a:pt x="1147483" y="694397"/>
                </a:lnTo>
                <a:lnTo>
                  <a:pt x="1106538" y="668997"/>
                </a:lnTo>
                <a:lnTo>
                  <a:pt x="1065580" y="630897"/>
                </a:lnTo>
                <a:lnTo>
                  <a:pt x="983551" y="580097"/>
                </a:lnTo>
                <a:lnTo>
                  <a:pt x="942251" y="541997"/>
                </a:lnTo>
                <a:lnTo>
                  <a:pt x="900925" y="516597"/>
                </a:lnTo>
                <a:lnTo>
                  <a:pt x="859574" y="478497"/>
                </a:lnTo>
                <a:lnTo>
                  <a:pt x="776820" y="427697"/>
                </a:lnTo>
                <a:lnTo>
                  <a:pt x="735406" y="389597"/>
                </a:lnTo>
                <a:lnTo>
                  <a:pt x="652487" y="338797"/>
                </a:lnTo>
                <a:lnTo>
                  <a:pt x="610997" y="300697"/>
                </a:lnTo>
                <a:lnTo>
                  <a:pt x="527913" y="249897"/>
                </a:lnTo>
                <a:lnTo>
                  <a:pt x="486321" y="211797"/>
                </a:lnTo>
                <a:lnTo>
                  <a:pt x="403059" y="160997"/>
                </a:lnTo>
                <a:lnTo>
                  <a:pt x="361365" y="122897"/>
                </a:lnTo>
                <a:lnTo>
                  <a:pt x="277901" y="72097"/>
                </a:lnTo>
                <a:lnTo>
                  <a:pt x="236105" y="33997"/>
                </a:lnTo>
                <a:lnTo>
                  <a:pt x="190030" y="8597"/>
                </a:lnTo>
                <a:lnTo>
                  <a:pt x="0" y="8597"/>
                </a:lnTo>
                <a:lnTo>
                  <a:pt x="48780" y="33997"/>
                </a:lnTo>
                <a:lnTo>
                  <a:pt x="90690" y="72097"/>
                </a:lnTo>
                <a:lnTo>
                  <a:pt x="174409" y="122897"/>
                </a:lnTo>
                <a:lnTo>
                  <a:pt x="216204" y="160997"/>
                </a:lnTo>
                <a:lnTo>
                  <a:pt x="299707" y="211797"/>
                </a:lnTo>
                <a:lnTo>
                  <a:pt x="341414" y="249897"/>
                </a:lnTo>
                <a:lnTo>
                  <a:pt x="466318" y="326097"/>
                </a:lnTo>
                <a:lnTo>
                  <a:pt x="507885" y="364197"/>
                </a:lnTo>
                <a:lnTo>
                  <a:pt x="590943" y="414997"/>
                </a:lnTo>
                <a:lnTo>
                  <a:pt x="632421" y="453097"/>
                </a:lnTo>
                <a:lnTo>
                  <a:pt x="715314" y="503897"/>
                </a:lnTo>
                <a:lnTo>
                  <a:pt x="756716" y="541997"/>
                </a:lnTo>
                <a:lnTo>
                  <a:pt x="839444" y="592797"/>
                </a:lnTo>
                <a:lnTo>
                  <a:pt x="880770" y="630897"/>
                </a:lnTo>
                <a:lnTo>
                  <a:pt x="922083" y="656297"/>
                </a:lnTo>
                <a:lnTo>
                  <a:pt x="963218" y="694397"/>
                </a:lnTo>
                <a:lnTo>
                  <a:pt x="1045387" y="745197"/>
                </a:lnTo>
                <a:lnTo>
                  <a:pt x="1086434" y="783297"/>
                </a:lnTo>
                <a:lnTo>
                  <a:pt x="1127467" y="808697"/>
                </a:lnTo>
                <a:lnTo>
                  <a:pt x="1209484" y="872197"/>
                </a:lnTo>
                <a:lnTo>
                  <a:pt x="1414475" y="1024597"/>
                </a:lnTo>
                <a:lnTo>
                  <a:pt x="1496529" y="1088097"/>
                </a:lnTo>
                <a:lnTo>
                  <a:pt x="1578673" y="1138897"/>
                </a:lnTo>
                <a:lnTo>
                  <a:pt x="1619796" y="1176997"/>
                </a:lnTo>
                <a:lnTo>
                  <a:pt x="1702130" y="1227797"/>
                </a:lnTo>
                <a:lnTo>
                  <a:pt x="1743354" y="1265897"/>
                </a:lnTo>
                <a:lnTo>
                  <a:pt x="1784629" y="1291297"/>
                </a:lnTo>
                <a:lnTo>
                  <a:pt x="1825955" y="1329397"/>
                </a:lnTo>
                <a:lnTo>
                  <a:pt x="1908771" y="1380197"/>
                </a:lnTo>
                <a:lnTo>
                  <a:pt x="1950275" y="1418297"/>
                </a:lnTo>
                <a:lnTo>
                  <a:pt x="2033485" y="1469097"/>
                </a:lnTo>
                <a:lnTo>
                  <a:pt x="2075192" y="1507197"/>
                </a:lnTo>
                <a:lnTo>
                  <a:pt x="2158873" y="1557997"/>
                </a:lnTo>
                <a:lnTo>
                  <a:pt x="2200833" y="1596097"/>
                </a:lnTo>
                <a:lnTo>
                  <a:pt x="2327287" y="1672297"/>
                </a:lnTo>
                <a:lnTo>
                  <a:pt x="2369655" y="1710397"/>
                </a:lnTo>
                <a:lnTo>
                  <a:pt x="2497391" y="1786597"/>
                </a:lnTo>
                <a:lnTo>
                  <a:pt x="2540203" y="1824697"/>
                </a:lnTo>
                <a:lnTo>
                  <a:pt x="2755709" y="1951697"/>
                </a:lnTo>
                <a:lnTo>
                  <a:pt x="2799118" y="1989797"/>
                </a:lnTo>
                <a:lnTo>
                  <a:pt x="3017863" y="2116798"/>
                </a:lnTo>
                <a:lnTo>
                  <a:pt x="3555441" y="2421598"/>
                </a:lnTo>
                <a:lnTo>
                  <a:pt x="3601110" y="2434298"/>
                </a:lnTo>
                <a:lnTo>
                  <a:pt x="3785222" y="2535898"/>
                </a:lnTo>
                <a:lnTo>
                  <a:pt x="3831628" y="2548598"/>
                </a:lnTo>
                <a:lnTo>
                  <a:pt x="3924884" y="2599398"/>
                </a:lnTo>
                <a:lnTo>
                  <a:pt x="3971747" y="2612098"/>
                </a:lnTo>
                <a:lnTo>
                  <a:pt x="4065930" y="2662898"/>
                </a:lnTo>
                <a:lnTo>
                  <a:pt x="4113263" y="2675598"/>
                </a:lnTo>
                <a:lnTo>
                  <a:pt x="4160761" y="2700998"/>
                </a:lnTo>
                <a:lnTo>
                  <a:pt x="4208424" y="2713698"/>
                </a:lnTo>
                <a:lnTo>
                  <a:pt x="4256252" y="2739098"/>
                </a:lnTo>
                <a:lnTo>
                  <a:pt x="4352404" y="2764498"/>
                </a:lnTo>
                <a:lnTo>
                  <a:pt x="4400740" y="2789898"/>
                </a:lnTo>
                <a:lnTo>
                  <a:pt x="4498022" y="2815298"/>
                </a:lnTo>
                <a:lnTo>
                  <a:pt x="4547133" y="2840698"/>
                </a:lnTo>
                <a:lnTo>
                  <a:pt x="4996421" y="2954998"/>
                </a:lnTo>
                <a:lnTo>
                  <a:pt x="5047462" y="2954998"/>
                </a:lnTo>
                <a:lnTo>
                  <a:pt x="5149913" y="2980398"/>
                </a:lnTo>
                <a:lnTo>
                  <a:pt x="5200548" y="2980398"/>
                </a:lnTo>
                <a:lnTo>
                  <a:pt x="5251678" y="2993098"/>
                </a:lnTo>
                <a:lnTo>
                  <a:pt x="5303126" y="2993098"/>
                </a:lnTo>
                <a:lnTo>
                  <a:pt x="5354764" y="3005798"/>
                </a:lnTo>
                <a:lnTo>
                  <a:pt x="5801030" y="3005798"/>
                </a:lnTo>
                <a:lnTo>
                  <a:pt x="5850217" y="2993098"/>
                </a:lnTo>
                <a:lnTo>
                  <a:pt x="5899302" y="2993098"/>
                </a:lnTo>
                <a:lnTo>
                  <a:pt x="5948248" y="2980398"/>
                </a:lnTo>
                <a:lnTo>
                  <a:pt x="5997041" y="2980398"/>
                </a:lnTo>
                <a:lnTo>
                  <a:pt x="6045644" y="2967698"/>
                </a:lnTo>
                <a:lnTo>
                  <a:pt x="6051334" y="2967698"/>
                </a:lnTo>
                <a:lnTo>
                  <a:pt x="6051334" y="2929598"/>
                </a:lnTo>
                <a:lnTo>
                  <a:pt x="6051334" y="2878798"/>
                </a:lnTo>
                <a:close/>
              </a:path>
              <a:path w="6051550" h="3006090">
                <a:moveTo>
                  <a:pt x="6051334" y="2540939"/>
                </a:moveTo>
                <a:lnTo>
                  <a:pt x="6006693" y="2550579"/>
                </a:lnTo>
                <a:lnTo>
                  <a:pt x="5957290" y="2559862"/>
                </a:lnTo>
                <a:lnTo>
                  <a:pt x="5907633" y="2567825"/>
                </a:lnTo>
                <a:lnTo>
                  <a:pt x="5857760" y="2574480"/>
                </a:lnTo>
                <a:lnTo>
                  <a:pt x="5807710" y="2579840"/>
                </a:lnTo>
                <a:lnTo>
                  <a:pt x="5757507" y="2583942"/>
                </a:lnTo>
                <a:lnTo>
                  <a:pt x="5707177" y="2586786"/>
                </a:lnTo>
                <a:lnTo>
                  <a:pt x="5656758" y="2588387"/>
                </a:lnTo>
                <a:lnTo>
                  <a:pt x="5606275" y="2588768"/>
                </a:lnTo>
                <a:lnTo>
                  <a:pt x="5555754" y="2587955"/>
                </a:lnTo>
                <a:lnTo>
                  <a:pt x="5505247" y="2585961"/>
                </a:lnTo>
                <a:lnTo>
                  <a:pt x="5454751" y="2582799"/>
                </a:lnTo>
                <a:lnTo>
                  <a:pt x="5404332" y="2578493"/>
                </a:lnTo>
                <a:lnTo>
                  <a:pt x="5353990" y="2573045"/>
                </a:lnTo>
                <a:lnTo>
                  <a:pt x="5303774" y="2566492"/>
                </a:lnTo>
                <a:lnTo>
                  <a:pt x="5253710" y="2558846"/>
                </a:lnTo>
                <a:lnTo>
                  <a:pt x="5203825" y="2550109"/>
                </a:lnTo>
                <a:lnTo>
                  <a:pt x="5080139" y="2526715"/>
                </a:lnTo>
                <a:lnTo>
                  <a:pt x="4957026" y="2498369"/>
                </a:lnTo>
                <a:lnTo>
                  <a:pt x="4857813" y="2471216"/>
                </a:lnTo>
                <a:lnTo>
                  <a:pt x="4808677" y="2457056"/>
                </a:lnTo>
                <a:lnTo>
                  <a:pt x="4759985" y="2442400"/>
                </a:lnTo>
                <a:lnTo>
                  <a:pt x="4711852" y="2427186"/>
                </a:lnTo>
                <a:lnTo>
                  <a:pt x="4568291" y="2376436"/>
                </a:lnTo>
                <a:lnTo>
                  <a:pt x="4520184" y="2358821"/>
                </a:lnTo>
                <a:lnTo>
                  <a:pt x="4472457" y="2340572"/>
                </a:lnTo>
                <a:lnTo>
                  <a:pt x="4424845" y="2321229"/>
                </a:lnTo>
                <a:lnTo>
                  <a:pt x="4377601" y="2301379"/>
                </a:lnTo>
                <a:lnTo>
                  <a:pt x="4330687" y="2281059"/>
                </a:lnTo>
                <a:lnTo>
                  <a:pt x="4284078" y="2260333"/>
                </a:lnTo>
                <a:lnTo>
                  <a:pt x="4237723" y="2239251"/>
                </a:lnTo>
                <a:lnTo>
                  <a:pt x="4191139" y="2218715"/>
                </a:lnTo>
                <a:lnTo>
                  <a:pt x="4144734" y="2197697"/>
                </a:lnTo>
                <a:lnTo>
                  <a:pt x="4098506" y="2176234"/>
                </a:lnTo>
                <a:lnTo>
                  <a:pt x="4052455" y="2154339"/>
                </a:lnTo>
                <a:lnTo>
                  <a:pt x="4006570" y="2132025"/>
                </a:lnTo>
                <a:lnTo>
                  <a:pt x="3960863" y="2109317"/>
                </a:lnTo>
                <a:lnTo>
                  <a:pt x="3869918" y="2062772"/>
                </a:lnTo>
                <a:lnTo>
                  <a:pt x="3779609" y="2014829"/>
                </a:lnTo>
                <a:lnTo>
                  <a:pt x="3689896" y="1965629"/>
                </a:lnTo>
                <a:lnTo>
                  <a:pt x="3600754" y="1915299"/>
                </a:lnTo>
                <a:lnTo>
                  <a:pt x="3512172" y="1863991"/>
                </a:lnTo>
                <a:lnTo>
                  <a:pt x="3380244" y="1785454"/>
                </a:lnTo>
                <a:lnTo>
                  <a:pt x="3249333" y="1705051"/>
                </a:lnTo>
                <a:lnTo>
                  <a:pt x="3119412" y="1622958"/>
                </a:lnTo>
                <a:lnTo>
                  <a:pt x="2990519" y="1539303"/>
                </a:lnTo>
                <a:lnTo>
                  <a:pt x="2862643" y="1454111"/>
                </a:lnTo>
                <a:lnTo>
                  <a:pt x="2735757" y="1367383"/>
                </a:lnTo>
                <a:lnTo>
                  <a:pt x="2609888" y="1279118"/>
                </a:lnTo>
                <a:lnTo>
                  <a:pt x="2402014" y="1129042"/>
                </a:lnTo>
                <a:lnTo>
                  <a:pt x="2195931" y="976261"/>
                </a:lnTo>
                <a:lnTo>
                  <a:pt x="1135519" y="162458"/>
                </a:lnTo>
                <a:lnTo>
                  <a:pt x="929525" y="8216"/>
                </a:lnTo>
                <a:lnTo>
                  <a:pt x="918387" y="0"/>
                </a:lnTo>
                <a:lnTo>
                  <a:pt x="742543" y="0"/>
                </a:lnTo>
                <a:lnTo>
                  <a:pt x="905979" y="119748"/>
                </a:lnTo>
                <a:lnTo>
                  <a:pt x="1106855" y="269481"/>
                </a:lnTo>
                <a:lnTo>
                  <a:pt x="2104504" y="1029500"/>
                </a:lnTo>
                <a:lnTo>
                  <a:pt x="2306650" y="1178750"/>
                </a:lnTo>
                <a:lnTo>
                  <a:pt x="2512809" y="1327137"/>
                </a:lnTo>
                <a:lnTo>
                  <a:pt x="2639517" y="1415973"/>
                </a:lnTo>
                <a:lnTo>
                  <a:pt x="2767317" y="1503324"/>
                </a:lnTo>
                <a:lnTo>
                  <a:pt x="2896171" y="1589151"/>
                </a:lnTo>
                <a:lnTo>
                  <a:pt x="3026054" y="1673428"/>
                </a:lnTo>
                <a:lnTo>
                  <a:pt x="3156940" y="1756130"/>
                </a:lnTo>
                <a:lnTo>
                  <a:pt x="3288792" y="1837220"/>
                </a:lnTo>
                <a:lnTo>
                  <a:pt x="3421913" y="1916493"/>
                </a:lnTo>
                <a:lnTo>
                  <a:pt x="3556127" y="1993963"/>
                </a:lnTo>
                <a:lnTo>
                  <a:pt x="3646309" y="2044420"/>
                </a:lnTo>
                <a:lnTo>
                  <a:pt x="3737152" y="2093760"/>
                </a:lnTo>
                <a:lnTo>
                  <a:pt x="3828681" y="2141880"/>
                </a:lnTo>
                <a:lnTo>
                  <a:pt x="3920985" y="2188654"/>
                </a:lnTo>
                <a:lnTo>
                  <a:pt x="3967442" y="2211489"/>
                </a:lnTo>
                <a:lnTo>
                  <a:pt x="4014114" y="2233955"/>
                </a:lnTo>
                <a:lnTo>
                  <a:pt x="4061002" y="2256015"/>
                </a:lnTo>
                <a:lnTo>
                  <a:pt x="4108132" y="2277668"/>
                </a:lnTo>
                <a:lnTo>
                  <a:pt x="4297896" y="2361768"/>
                </a:lnTo>
                <a:lnTo>
                  <a:pt x="4345432" y="2382101"/>
                </a:lnTo>
                <a:lnTo>
                  <a:pt x="4393069" y="2401887"/>
                </a:lnTo>
                <a:lnTo>
                  <a:pt x="4440834" y="2421051"/>
                </a:lnTo>
                <a:lnTo>
                  <a:pt x="4489183" y="2439327"/>
                </a:lnTo>
                <a:lnTo>
                  <a:pt x="4537697" y="2456891"/>
                </a:lnTo>
                <a:lnTo>
                  <a:pt x="4685208" y="2508377"/>
                </a:lnTo>
                <a:lnTo>
                  <a:pt x="4735182" y="2523947"/>
                </a:lnTo>
                <a:lnTo>
                  <a:pt x="4785030" y="2538730"/>
                </a:lnTo>
                <a:lnTo>
                  <a:pt x="4834763" y="2552852"/>
                </a:lnTo>
                <a:lnTo>
                  <a:pt x="4934001" y="2579573"/>
                </a:lnTo>
                <a:lnTo>
                  <a:pt x="5061470" y="2608491"/>
                </a:lnTo>
                <a:lnTo>
                  <a:pt x="5190490" y="2632405"/>
                </a:lnTo>
                <a:lnTo>
                  <a:pt x="5239296" y="2640761"/>
                </a:lnTo>
                <a:lnTo>
                  <a:pt x="5288343" y="2648115"/>
                </a:lnTo>
                <a:lnTo>
                  <a:pt x="5337619" y="2654452"/>
                </a:lnTo>
                <a:lnTo>
                  <a:pt x="5387060" y="2659761"/>
                </a:lnTo>
                <a:lnTo>
                  <a:pt x="5436667" y="2664028"/>
                </a:lnTo>
                <a:lnTo>
                  <a:pt x="5486387" y="2667228"/>
                </a:lnTo>
                <a:lnTo>
                  <a:pt x="5536196" y="2669349"/>
                </a:lnTo>
                <a:lnTo>
                  <a:pt x="5586069" y="2670365"/>
                </a:lnTo>
                <a:lnTo>
                  <a:pt x="5635968" y="2670264"/>
                </a:lnTo>
                <a:lnTo>
                  <a:pt x="5685853" y="2669032"/>
                </a:lnTo>
                <a:lnTo>
                  <a:pt x="5735726" y="2666631"/>
                </a:lnTo>
                <a:lnTo>
                  <a:pt x="5785523" y="2663063"/>
                </a:lnTo>
                <a:lnTo>
                  <a:pt x="5835231" y="2658300"/>
                </a:lnTo>
                <a:lnTo>
                  <a:pt x="5884811" y="2652331"/>
                </a:lnTo>
                <a:lnTo>
                  <a:pt x="5934240" y="2645130"/>
                </a:lnTo>
                <a:lnTo>
                  <a:pt x="5983478" y="2636697"/>
                </a:lnTo>
                <a:lnTo>
                  <a:pt x="6032500" y="2626982"/>
                </a:lnTo>
                <a:lnTo>
                  <a:pt x="6051334" y="2622740"/>
                </a:lnTo>
                <a:lnTo>
                  <a:pt x="6051334" y="2588768"/>
                </a:lnTo>
                <a:lnTo>
                  <a:pt x="6051334" y="2540939"/>
                </a:lnTo>
                <a:close/>
              </a:path>
              <a:path w="6051550" h="3006090">
                <a:moveTo>
                  <a:pt x="6051334" y="2203462"/>
                </a:moveTo>
                <a:lnTo>
                  <a:pt x="5991174" y="2218283"/>
                </a:lnTo>
                <a:lnTo>
                  <a:pt x="5941682" y="2228164"/>
                </a:lnTo>
                <a:lnTo>
                  <a:pt x="5891847" y="2236419"/>
                </a:lnTo>
                <a:lnTo>
                  <a:pt x="5841708" y="2243086"/>
                </a:lnTo>
                <a:lnTo>
                  <a:pt x="5791327" y="2248192"/>
                </a:lnTo>
                <a:lnTo>
                  <a:pt x="5740755" y="2251773"/>
                </a:lnTo>
                <a:lnTo>
                  <a:pt x="5690082" y="2253843"/>
                </a:lnTo>
                <a:lnTo>
                  <a:pt x="5639333" y="2254453"/>
                </a:lnTo>
                <a:lnTo>
                  <a:pt x="5588571" y="2253615"/>
                </a:lnTo>
                <a:lnTo>
                  <a:pt x="5537873" y="2251367"/>
                </a:lnTo>
                <a:lnTo>
                  <a:pt x="5487289" y="2247735"/>
                </a:lnTo>
                <a:lnTo>
                  <a:pt x="5424132" y="2241270"/>
                </a:lnTo>
                <a:lnTo>
                  <a:pt x="5361229" y="2232710"/>
                </a:lnTo>
                <a:lnTo>
                  <a:pt x="5297716" y="2221852"/>
                </a:lnTo>
                <a:lnTo>
                  <a:pt x="5173484" y="2196795"/>
                </a:lnTo>
                <a:lnTo>
                  <a:pt x="5049850" y="2166899"/>
                </a:lnTo>
                <a:lnTo>
                  <a:pt x="4888738" y="2119084"/>
                </a:lnTo>
                <a:lnTo>
                  <a:pt x="4840325" y="2103285"/>
                </a:lnTo>
                <a:lnTo>
                  <a:pt x="4792345" y="2086457"/>
                </a:lnTo>
                <a:lnTo>
                  <a:pt x="4624070" y="2022779"/>
                </a:lnTo>
                <a:lnTo>
                  <a:pt x="4505172" y="1971548"/>
                </a:lnTo>
                <a:lnTo>
                  <a:pt x="4272356" y="1862620"/>
                </a:lnTo>
                <a:lnTo>
                  <a:pt x="4226230" y="1840103"/>
                </a:lnTo>
                <a:lnTo>
                  <a:pt x="4180332" y="1816900"/>
                </a:lnTo>
                <a:lnTo>
                  <a:pt x="4134637" y="1793151"/>
                </a:lnTo>
                <a:lnTo>
                  <a:pt x="4043654" y="1744637"/>
                </a:lnTo>
                <a:lnTo>
                  <a:pt x="3955542" y="1695818"/>
                </a:lnTo>
                <a:lnTo>
                  <a:pt x="3868026" y="1645983"/>
                </a:lnTo>
                <a:lnTo>
                  <a:pt x="3781069" y="1595170"/>
                </a:lnTo>
                <a:lnTo>
                  <a:pt x="3694684" y="1543405"/>
                </a:lnTo>
                <a:lnTo>
                  <a:pt x="3608819" y="1490738"/>
                </a:lnTo>
                <a:lnTo>
                  <a:pt x="3523488" y="1437182"/>
                </a:lnTo>
                <a:lnTo>
                  <a:pt x="3396450" y="1355318"/>
                </a:lnTo>
                <a:lnTo>
                  <a:pt x="3270478" y="1271676"/>
                </a:lnTo>
                <a:lnTo>
                  <a:pt x="3145561" y="1186395"/>
                </a:lnTo>
                <a:lnTo>
                  <a:pt x="3021609" y="1099591"/>
                </a:lnTo>
                <a:lnTo>
                  <a:pt x="2898584" y="1011389"/>
                </a:lnTo>
                <a:lnTo>
                  <a:pt x="2735910" y="891819"/>
                </a:lnTo>
                <a:lnTo>
                  <a:pt x="2574658" y="770267"/>
                </a:lnTo>
                <a:lnTo>
                  <a:pt x="2374900" y="615962"/>
                </a:lnTo>
                <a:lnTo>
                  <a:pt x="2335174" y="584835"/>
                </a:lnTo>
                <a:lnTo>
                  <a:pt x="1601431" y="0"/>
                </a:lnTo>
                <a:lnTo>
                  <a:pt x="1440345" y="0"/>
                </a:lnTo>
                <a:lnTo>
                  <a:pt x="1462049" y="16916"/>
                </a:lnTo>
                <a:lnTo>
                  <a:pt x="2276017" y="660387"/>
                </a:lnTo>
                <a:lnTo>
                  <a:pt x="2316048" y="691489"/>
                </a:lnTo>
                <a:lnTo>
                  <a:pt x="2517368" y="845705"/>
                </a:lnTo>
                <a:lnTo>
                  <a:pt x="2679979" y="967257"/>
                </a:lnTo>
                <a:lnTo>
                  <a:pt x="2844101" y="1086878"/>
                </a:lnTo>
                <a:lnTo>
                  <a:pt x="2968282" y="1175156"/>
                </a:lnTo>
                <a:lnTo>
                  <a:pt x="3093440" y="1262062"/>
                </a:lnTo>
                <a:lnTo>
                  <a:pt x="3219653" y="1347470"/>
                </a:lnTo>
                <a:lnTo>
                  <a:pt x="3346958" y="1431264"/>
                </a:lnTo>
                <a:lnTo>
                  <a:pt x="3475431" y="1513319"/>
                </a:lnTo>
                <a:lnTo>
                  <a:pt x="3561740" y="1567002"/>
                </a:lnTo>
                <a:lnTo>
                  <a:pt x="3648621" y="1619821"/>
                </a:lnTo>
                <a:lnTo>
                  <a:pt x="3736073" y="1671739"/>
                </a:lnTo>
                <a:lnTo>
                  <a:pt x="3824109" y="1722716"/>
                </a:lnTo>
                <a:lnTo>
                  <a:pt x="3912755" y="1772729"/>
                </a:lnTo>
                <a:lnTo>
                  <a:pt x="4002036" y="1821726"/>
                </a:lnTo>
                <a:lnTo>
                  <a:pt x="4094327" y="1870468"/>
                </a:lnTo>
                <a:lnTo>
                  <a:pt x="4140797" y="1894382"/>
                </a:lnTo>
                <a:lnTo>
                  <a:pt x="4187583" y="1917801"/>
                </a:lnTo>
                <a:lnTo>
                  <a:pt x="4234777" y="1940598"/>
                </a:lnTo>
                <a:lnTo>
                  <a:pt x="4472317" y="2050516"/>
                </a:lnTo>
                <a:lnTo>
                  <a:pt x="4591812" y="2101443"/>
                </a:lnTo>
                <a:lnTo>
                  <a:pt x="4763414" y="2165616"/>
                </a:lnTo>
                <a:lnTo>
                  <a:pt x="4813401" y="2182914"/>
                </a:lnTo>
                <a:lnTo>
                  <a:pt x="4863681" y="2199106"/>
                </a:lnTo>
                <a:lnTo>
                  <a:pt x="4994414" y="2238273"/>
                </a:lnTo>
                <a:lnTo>
                  <a:pt x="5122215" y="2270036"/>
                </a:lnTo>
                <a:lnTo>
                  <a:pt x="5187023" y="2283930"/>
                </a:lnTo>
                <a:lnTo>
                  <a:pt x="5284660" y="2302941"/>
                </a:lnTo>
                <a:lnTo>
                  <a:pt x="5349024" y="2313673"/>
                </a:lnTo>
                <a:lnTo>
                  <a:pt x="5414632" y="2322334"/>
                </a:lnTo>
                <a:lnTo>
                  <a:pt x="5480520" y="2328811"/>
                </a:lnTo>
                <a:lnTo>
                  <a:pt x="5533390" y="2332380"/>
                </a:lnTo>
                <a:lnTo>
                  <a:pt x="5586349" y="2334514"/>
                </a:lnTo>
                <a:lnTo>
                  <a:pt x="5639346" y="2335174"/>
                </a:lnTo>
                <a:lnTo>
                  <a:pt x="5692356" y="2334336"/>
                </a:lnTo>
                <a:lnTo>
                  <a:pt x="5745340" y="2331961"/>
                </a:lnTo>
                <a:lnTo>
                  <a:pt x="5798248" y="2328011"/>
                </a:lnTo>
                <a:lnTo>
                  <a:pt x="5851055" y="2322436"/>
                </a:lnTo>
                <a:lnTo>
                  <a:pt x="5903696" y="2315210"/>
                </a:lnTo>
                <a:lnTo>
                  <a:pt x="5956160" y="2306294"/>
                </a:lnTo>
                <a:lnTo>
                  <a:pt x="6008408" y="2295652"/>
                </a:lnTo>
                <a:lnTo>
                  <a:pt x="6051334" y="2285288"/>
                </a:lnTo>
                <a:lnTo>
                  <a:pt x="6051334" y="2254453"/>
                </a:lnTo>
                <a:lnTo>
                  <a:pt x="6051334" y="2203462"/>
                </a:lnTo>
                <a:close/>
              </a:path>
              <a:path w="6051550" h="3006090">
                <a:moveTo>
                  <a:pt x="6051334" y="1862975"/>
                </a:moveTo>
                <a:lnTo>
                  <a:pt x="5973254" y="1885683"/>
                </a:lnTo>
                <a:lnTo>
                  <a:pt x="5923902" y="1896783"/>
                </a:lnTo>
                <a:lnTo>
                  <a:pt x="5874042" y="1905723"/>
                </a:lnTo>
                <a:lnTo>
                  <a:pt x="5823775" y="1912505"/>
                </a:lnTo>
                <a:lnTo>
                  <a:pt x="5773204" y="1917141"/>
                </a:lnTo>
                <a:lnTo>
                  <a:pt x="5722531" y="1920024"/>
                </a:lnTo>
                <a:lnTo>
                  <a:pt x="5671680" y="1920849"/>
                </a:lnTo>
                <a:lnTo>
                  <a:pt x="5620715" y="1919744"/>
                </a:lnTo>
                <a:lnTo>
                  <a:pt x="5569699" y="1916823"/>
                </a:lnTo>
                <a:lnTo>
                  <a:pt x="5518721" y="1912200"/>
                </a:lnTo>
                <a:lnTo>
                  <a:pt x="5467845" y="1905977"/>
                </a:lnTo>
                <a:lnTo>
                  <a:pt x="5417121" y="1898269"/>
                </a:lnTo>
                <a:lnTo>
                  <a:pt x="5366639" y="1889188"/>
                </a:lnTo>
                <a:lnTo>
                  <a:pt x="5316461" y="1878850"/>
                </a:lnTo>
                <a:lnTo>
                  <a:pt x="5235664" y="1860194"/>
                </a:lnTo>
                <a:lnTo>
                  <a:pt x="5142789" y="1835683"/>
                </a:lnTo>
                <a:lnTo>
                  <a:pt x="4987239" y="1786318"/>
                </a:lnTo>
                <a:lnTo>
                  <a:pt x="4926977" y="1764868"/>
                </a:lnTo>
                <a:lnTo>
                  <a:pt x="4776508" y="1705470"/>
                </a:lnTo>
                <a:lnTo>
                  <a:pt x="4728591" y="1684591"/>
                </a:lnTo>
                <a:lnTo>
                  <a:pt x="4681004" y="1663065"/>
                </a:lnTo>
                <a:lnTo>
                  <a:pt x="4633773" y="1640967"/>
                </a:lnTo>
                <a:lnTo>
                  <a:pt x="4586935" y="1618399"/>
                </a:lnTo>
                <a:lnTo>
                  <a:pt x="4447362" y="1549819"/>
                </a:lnTo>
                <a:lnTo>
                  <a:pt x="4401045" y="1526552"/>
                </a:lnTo>
                <a:lnTo>
                  <a:pt x="4355020" y="1502651"/>
                </a:lnTo>
                <a:lnTo>
                  <a:pt x="4263783" y="1452778"/>
                </a:lnTo>
                <a:lnTo>
                  <a:pt x="4218381" y="1427353"/>
                </a:lnTo>
                <a:lnTo>
                  <a:pt x="4128135" y="1375460"/>
                </a:lnTo>
                <a:lnTo>
                  <a:pt x="4038587" y="1322285"/>
                </a:lnTo>
                <a:lnTo>
                  <a:pt x="3949712" y="1267904"/>
                </a:lnTo>
                <a:lnTo>
                  <a:pt x="3818559" y="1185011"/>
                </a:lnTo>
                <a:lnTo>
                  <a:pt x="3733152" y="1129525"/>
                </a:lnTo>
                <a:lnTo>
                  <a:pt x="3648354" y="1073188"/>
                </a:lnTo>
                <a:lnTo>
                  <a:pt x="3564128" y="1016038"/>
                </a:lnTo>
                <a:lnTo>
                  <a:pt x="3438817" y="928878"/>
                </a:lnTo>
                <a:lnTo>
                  <a:pt x="3314662" y="840105"/>
                </a:lnTo>
                <a:lnTo>
                  <a:pt x="3191560" y="749833"/>
                </a:lnTo>
                <a:lnTo>
                  <a:pt x="3069437" y="658177"/>
                </a:lnTo>
                <a:lnTo>
                  <a:pt x="2907931" y="534009"/>
                </a:lnTo>
                <a:lnTo>
                  <a:pt x="2747772" y="407885"/>
                </a:lnTo>
                <a:lnTo>
                  <a:pt x="2549131" y="247878"/>
                </a:lnTo>
                <a:lnTo>
                  <a:pt x="2248573" y="0"/>
                </a:lnTo>
                <a:lnTo>
                  <a:pt x="2098484" y="0"/>
                </a:lnTo>
                <a:lnTo>
                  <a:pt x="2489720" y="320903"/>
                </a:lnTo>
                <a:lnTo>
                  <a:pt x="2689695" y="480669"/>
                </a:lnTo>
                <a:lnTo>
                  <a:pt x="2851200" y="606806"/>
                </a:lnTo>
                <a:lnTo>
                  <a:pt x="3014243" y="731126"/>
                </a:lnTo>
                <a:lnTo>
                  <a:pt x="3137636" y="822960"/>
                </a:lnTo>
                <a:lnTo>
                  <a:pt x="3262033" y="913434"/>
                </a:lnTo>
                <a:lnTo>
                  <a:pt x="3387534" y="1002423"/>
                </a:lnTo>
                <a:lnTo>
                  <a:pt x="3514179" y="1089761"/>
                </a:lnTo>
                <a:lnTo>
                  <a:pt x="3599294" y="1147013"/>
                </a:lnTo>
                <a:lnTo>
                  <a:pt x="3684955" y="1203439"/>
                </a:lnTo>
                <a:lnTo>
                  <a:pt x="3771214" y="1258989"/>
                </a:lnTo>
                <a:lnTo>
                  <a:pt x="3859136" y="1314386"/>
                </a:lnTo>
                <a:lnTo>
                  <a:pt x="3948811" y="1369542"/>
                </a:lnTo>
                <a:lnTo>
                  <a:pt x="4039209" y="1423568"/>
                </a:lnTo>
                <a:lnTo>
                  <a:pt x="4130357" y="1476362"/>
                </a:lnTo>
                <a:lnTo>
                  <a:pt x="4222305" y="1527848"/>
                </a:lnTo>
                <a:lnTo>
                  <a:pt x="4315091" y="1578076"/>
                </a:lnTo>
                <a:lnTo>
                  <a:pt x="4362107" y="1602257"/>
                </a:lnTo>
                <a:lnTo>
                  <a:pt x="4409478" y="1625815"/>
                </a:lnTo>
                <a:lnTo>
                  <a:pt x="4552200" y="1695196"/>
                </a:lnTo>
                <a:lnTo>
                  <a:pt x="4599825" y="1717890"/>
                </a:lnTo>
                <a:lnTo>
                  <a:pt x="4647552" y="1739976"/>
                </a:lnTo>
                <a:lnTo>
                  <a:pt x="4695469" y="1761413"/>
                </a:lnTo>
                <a:lnTo>
                  <a:pt x="4743653" y="1782178"/>
                </a:lnTo>
                <a:lnTo>
                  <a:pt x="4897831" y="1842376"/>
                </a:lnTo>
                <a:lnTo>
                  <a:pt x="4960988" y="1864575"/>
                </a:lnTo>
                <a:lnTo>
                  <a:pt x="5086045" y="1904555"/>
                </a:lnTo>
                <a:lnTo>
                  <a:pt x="5182222" y="1930628"/>
                </a:lnTo>
                <a:lnTo>
                  <a:pt x="5294896" y="1957209"/>
                </a:lnTo>
                <a:lnTo>
                  <a:pt x="5342547" y="1966988"/>
                </a:lnTo>
                <a:lnTo>
                  <a:pt x="5390400" y="1975688"/>
                </a:lnTo>
                <a:lnTo>
                  <a:pt x="5438432" y="1983219"/>
                </a:lnTo>
                <a:lnTo>
                  <a:pt x="5486641" y="1989505"/>
                </a:lnTo>
                <a:lnTo>
                  <a:pt x="5535028" y="1994458"/>
                </a:lnTo>
                <a:lnTo>
                  <a:pt x="5583567" y="1998002"/>
                </a:lnTo>
                <a:lnTo>
                  <a:pt x="5632247" y="2000021"/>
                </a:lnTo>
                <a:lnTo>
                  <a:pt x="5681078" y="2000465"/>
                </a:lnTo>
                <a:lnTo>
                  <a:pt x="5730049" y="1999221"/>
                </a:lnTo>
                <a:lnTo>
                  <a:pt x="5779147" y="1996211"/>
                </a:lnTo>
                <a:lnTo>
                  <a:pt x="5827954" y="1991664"/>
                </a:lnTo>
                <a:lnTo>
                  <a:pt x="5876620" y="1985200"/>
                </a:lnTo>
                <a:lnTo>
                  <a:pt x="5925058" y="1976793"/>
                </a:lnTo>
                <a:lnTo>
                  <a:pt x="5973165" y="1966455"/>
                </a:lnTo>
                <a:lnTo>
                  <a:pt x="6020854" y="1954199"/>
                </a:lnTo>
                <a:lnTo>
                  <a:pt x="6051334" y="1945017"/>
                </a:lnTo>
                <a:lnTo>
                  <a:pt x="6051334" y="1920849"/>
                </a:lnTo>
                <a:lnTo>
                  <a:pt x="6051334" y="1862975"/>
                </a:lnTo>
                <a:close/>
              </a:path>
              <a:path w="6051550" h="3006090">
                <a:moveTo>
                  <a:pt x="6051334" y="1516329"/>
                </a:moveTo>
                <a:lnTo>
                  <a:pt x="5975274" y="1546999"/>
                </a:lnTo>
                <a:lnTo>
                  <a:pt x="5926531" y="1561325"/>
                </a:lnTo>
                <a:lnTo>
                  <a:pt x="5876899" y="1572298"/>
                </a:lnTo>
                <a:lnTo>
                  <a:pt x="5826607" y="1580248"/>
                </a:lnTo>
                <a:lnTo>
                  <a:pt x="5775795" y="1585353"/>
                </a:lnTo>
                <a:lnTo>
                  <a:pt x="5724601" y="1587741"/>
                </a:lnTo>
                <a:lnTo>
                  <a:pt x="5673153" y="1587563"/>
                </a:lnTo>
                <a:lnTo>
                  <a:pt x="5621629" y="1584960"/>
                </a:lnTo>
                <a:lnTo>
                  <a:pt x="5570131" y="1580070"/>
                </a:lnTo>
                <a:lnTo>
                  <a:pt x="5518823" y="1573060"/>
                </a:lnTo>
                <a:lnTo>
                  <a:pt x="5467845" y="1564055"/>
                </a:lnTo>
                <a:lnTo>
                  <a:pt x="5417337" y="1553210"/>
                </a:lnTo>
                <a:lnTo>
                  <a:pt x="5414175" y="1552587"/>
                </a:lnTo>
                <a:lnTo>
                  <a:pt x="5317515" y="1527898"/>
                </a:lnTo>
                <a:lnTo>
                  <a:pt x="5268696" y="1514449"/>
                </a:lnTo>
                <a:lnTo>
                  <a:pt x="5219344" y="1499501"/>
                </a:lnTo>
                <a:lnTo>
                  <a:pt x="5107749" y="1461008"/>
                </a:lnTo>
                <a:lnTo>
                  <a:pt x="5047831" y="1438529"/>
                </a:lnTo>
                <a:lnTo>
                  <a:pt x="4928425" y="1388427"/>
                </a:lnTo>
                <a:lnTo>
                  <a:pt x="4880648" y="1367370"/>
                </a:lnTo>
                <a:lnTo>
                  <a:pt x="4833417" y="1345196"/>
                </a:lnTo>
                <a:lnTo>
                  <a:pt x="4786630" y="1322197"/>
                </a:lnTo>
                <a:lnTo>
                  <a:pt x="4601934" y="1227302"/>
                </a:lnTo>
                <a:lnTo>
                  <a:pt x="4556112" y="1203045"/>
                </a:lnTo>
                <a:lnTo>
                  <a:pt x="4510583" y="1178128"/>
                </a:lnTo>
                <a:lnTo>
                  <a:pt x="4422470" y="1127455"/>
                </a:lnTo>
                <a:lnTo>
                  <a:pt x="4379722" y="1102296"/>
                </a:lnTo>
                <a:lnTo>
                  <a:pt x="4294759" y="1051013"/>
                </a:lnTo>
                <a:lnTo>
                  <a:pt x="4210481" y="998537"/>
                </a:lnTo>
                <a:lnTo>
                  <a:pt x="4126852" y="944956"/>
                </a:lnTo>
                <a:lnTo>
                  <a:pt x="4043832" y="890371"/>
                </a:lnTo>
                <a:lnTo>
                  <a:pt x="3961384" y="834834"/>
                </a:lnTo>
                <a:lnTo>
                  <a:pt x="3879469" y="778459"/>
                </a:lnTo>
                <a:lnTo>
                  <a:pt x="3757498" y="692480"/>
                </a:lnTo>
                <a:lnTo>
                  <a:pt x="3636492" y="605078"/>
                </a:lnTo>
                <a:lnTo>
                  <a:pt x="3596360" y="575665"/>
                </a:lnTo>
                <a:lnTo>
                  <a:pt x="3514814" y="514642"/>
                </a:lnTo>
                <a:lnTo>
                  <a:pt x="3393452" y="421754"/>
                </a:lnTo>
                <a:lnTo>
                  <a:pt x="3273120" y="327418"/>
                </a:lnTo>
                <a:lnTo>
                  <a:pt x="3153689" y="231813"/>
                </a:lnTo>
                <a:lnTo>
                  <a:pt x="2995638" y="102616"/>
                </a:lnTo>
                <a:lnTo>
                  <a:pt x="2872270" y="0"/>
                </a:lnTo>
                <a:lnTo>
                  <a:pt x="2728899" y="0"/>
                </a:lnTo>
                <a:lnTo>
                  <a:pt x="2937713" y="173024"/>
                </a:lnTo>
                <a:lnTo>
                  <a:pt x="3096920" y="302107"/>
                </a:lnTo>
                <a:lnTo>
                  <a:pt x="3217380" y="397751"/>
                </a:lnTo>
                <a:lnTo>
                  <a:pt x="3338893" y="492226"/>
                </a:lnTo>
                <a:lnTo>
                  <a:pt x="3461613" y="585381"/>
                </a:lnTo>
                <a:lnTo>
                  <a:pt x="3544163" y="646671"/>
                </a:lnTo>
                <a:lnTo>
                  <a:pt x="3625291" y="705421"/>
                </a:lnTo>
                <a:lnTo>
                  <a:pt x="3747795" y="792530"/>
                </a:lnTo>
                <a:lnTo>
                  <a:pt x="3871430" y="878166"/>
                </a:lnTo>
                <a:lnTo>
                  <a:pt x="3954551" y="934288"/>
                </a:lnTo>
                <a:lnTo>
                  <a:pt x="4038282" y="989558"/>
                </a:lnTo>
                <a:lnTo>
                  <a:pt x="4122661" y="1043876"/>
                </a:lnTo>
                <a:lnTo>
                  <a:pt x="4207738" y="1097153"/>
                </a:lnTo>
                <a:lnTo>
                  <a:pt x="4293565" y="1149311"/>
                </a:lnTo>
                <a:lnTo>
                  <a:pt x="4380166" y="1200277"/>
                </a:lnTo>
                <a:lnTo>
                  <a:pt x="4469752" y="1251318"/>
                </a:lnTo>
                <a:lnTo>
                  <a:pt x="4516285" y="1276553"/>
                </a:lnTo>
                <a:lnTo>
                  <a:pt x="4563211" y="1301165"/>
                </a:lnTo>
                <a:lnTo>
                  <a:pt x="4751959" y="1397127"/>
                </a:lnTo>
                <a:lnTo>
                  <a:pt x="4799368" y="1420190"/>
                </a:lnTo>
                <a:lnTo>
                  <a:pt x="4847107" y="1442364"/>
                </a:lnTo>
                <a:lnTo>
                  <a:pt x="4895329" y="1463395"/>
                </a:lnTo>
                <a:lnTo>
                  <a:pt x="5017808" y="1514221"/>
                </a:lnTo>
                <a:lnTo>
                  <a:pt x="5080660" y="1537538"/>
                </a:lnTo>
                <a:lnTo>
                  <a:pt x="5192217" y="1575523"/>
                </a:lnTo>
                <a:lnTo>
                  <a:pt x="5243220" y="1590814"/>
                </a:lnTo>
                <a:lnTo>
                  <a:pt x="5295519" y="1605114"/>
                </a:lnTo>
                <a:lnTo>
                  <a:pt x="5348656" y="1618627"/>
                </a:lnTo>
                <a:lnTo>
                  <a:pt x="5402224" y="1631581"/>
                </a:lnTo>
                <a:lnTo>
                  <a:pt x="5399075" y="1630972"/>
                </a:lnTo>
                <a:lnTo>
                  <a:pt x="5447754" y="1641259"/>
                </a:lnTo>
                <a:lnTo>
                  <a:pt x="5496877" y="1649996"/>
                </a:lnTo>
                <a:lnTo>
                  <a:pt x="5546369" y="1657045"/>
                </a:lnTo>
                <a:lnTo>
                  <a:pt x="5596140" y="1662264"/>
                </a:lnTo>
                <a:lnTo>
                  <a:pt x="5646128" y="1665541"/>
                </a:lnTo>
                <a:lnTo>
                  <a:pt x="5696242" y="1666709"/>
                </a:lnTo>
                <a:lnTo>
                  <a:pt x="5746432" y="1665668"/>
                </a:lnTo>
                <a:lnTo>
                  <a:pt x="5796597" y="1662264"/>
                </a:lnTo>
                <a:lnTo>
                  <a:pt x="5846673" y="1656359"/>
                </a:lnTo>
                <a:lnTo>
                  <a:pt x="5896584" y="1647837"/>
                </a:lnTo>
                <a:lnTo>
                  <a:pt x="5946254" y="1636547"/>
                </a:lnTo>
                <a:lnTo>
                  <a:pt x="5995314" y="1622069"/>
                </a:lnTo>
                <a:lnTo>
                  <a:pt x="6043015" y="1604543"/>
                </a:lnTo>
                <a:lnTo>
                  <a:pt x="6051334" y="1600885"/>
                </a:lnTo>
                <a:lnTo>
                  <a:pt x="6051334" y="1587741"/>
                </a:lnTo>
                <a:lnTo>
                  <a:pt x="6051334" y="1516329"/>
                </a:lnTo>
                <a:close/>
              </a:path>
            </a:pathLst>
          </a:custGeom>
          <a:solidFill>
            <a:srgbClr val="FFBF22">
              <a:alpha val="19999"/>
            </a:srgbClr>
          </a:solidFill>
        </p:spPr>
        <p:txBody>
          <a:bodyPr wrap="square" lIns="0" tIns="0" rIns="0" bIns="0" rtlCol="0"/>
          <a:lstStyle/>
          <a:p>
            <a:endParaRPr dirty="0"/>
          </a:p>
        </p:txBody>
      </p:sp>
      <p:grpSp>
        <p:nvGrpSpPr>
          <p:cNvPr id="15" name="Group 14">
            <a:extLst>
              <a:ext uri="{FF2B5EF4-FFF2-40B4-BE49-F238E27FC236}">
                <a16:creationId xmlns:a16="http://schemas.microsoft.com/office/drawing/2014/main" id="{C88C900F-1239-AA13-05DD-B9F9F6D54B6F}"/>
              </a:ext>
            </a:extLst>
          </p:cNvPr>
          <p:cNvGrpSpPr/>
          <p:nvPr/>
        </p:nvGrpSpPr>
        <p:grpSpPr>
          <a:xfrm>
            <a:off x="141183" y="6343629"/>
            <a:ext cx="838450" cy="360596"/>
            <a:chOff x="141183" y="6343629"/>
            <a:chExt cx="838450" cy="360596"/>
          </a:xfrm>
        </p:grpSpPr>
        <p:pic>
          <p:nvPicPr>
            <p:cNvPr id="16" name="Picture 15">
              <a:hlinkClick r:id="" action="ppaction://noaction"/>
              <a:extLst>
                <a:ext uri="{FF2B5EF4-FFF2-40B4-BE49-F238E27FC236}">
                  <a16:creationId xmlns:a16="http://schemas.microsoft.com/office/drawing/2014/main" id="{7EF6F464-0D61-C6D7-0E39-74B1026D8C0A}"/>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47379" y="6434570"/>
              <a:ext cx="253360" cy="188232"/>
            </a:xfrm>
            <a:prstGeom prst="rect">
              <a:avLst/>
            </a:prstGeom>
          </p:spPr>
        </p:pic>
        <p:pic>
          <p:nvPicPr>
            <p:cNvPr id="17" name="Picture 16">
              <a:hlinkClick r:id="" action="ppaction://hlinkshowjump?jump=previousslide"/>
              <a:extLst>
                <a:ext uri="{FF2B5EF4-FFF2-40B4-BE49-F238E27FC236}">
                  <a16:creationId xmlns:a16="http://schemas.microsoft.com/office/drawing/2014/main" id="{8F0E204F-A560-7970-E408-0F1D22FFCAA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56611" y="6445219"/>
              <a:ext cx="107486" cy="188365"/>
            </a:xfrm>
            <a:prstGeom prst="rect">
              <a:avLst/>
            </a:prstGeom>
          </p:spPr>
        </p:pic>
        <p:pic>
          <p:nvPicPr>
            <p:cNvPr id="18" name="Picture 17">
              <a:hlinkClick r:id="" action="ppaction://hlinkshowjump?jump=nextslide"/>
              <a:extLst>
                <a:ext uri="{FF2B5EF4-FFF2-40B4-BE49-F238E27FC236}">
                  <a16:creationId xmlns:a16="http://schemas.microsoft.com/office/drawing/2014/main" id="{1F99AB90-5E59-59DD-CB7B-91E0C386A701}"/>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795997" y="6444822"/>
              <a:ext cx="106805" cy="187171"/>
            </a:xfrm>
            <a:prstGeom prst="rect">
              <a:avLst/>
            </a:prstGeom>
          </p:spPr>
        </p:pic>
        <p:sp>
          <p:nvSpPr>
            <p:cNvPr id="19" name="Action Button: Custom 18">
              <a:hlinkClick r:id="" action="ppaction://noaction" highlightClick="1"/>
              <a:extLst>
                <a:ext uri="{FF2B5EF4-FFF2-40B4-BE49-F238E27FC236}">
                  <a16:creationId xmlns:a16="http://schemas.microsoft.com/office/drawing/2014/main" id="{C5CE29C7-CA86-5270-2546-AB3A476A9B99}"/>
                </a:ext>
              </a:extLst>
            </p:cNvPr>
            <p:cNvSpPr/>
            <p:nvPr userDrawn="1"/>
          </p:nvSpPr>
          <p:spPr>
            <a:xfrm>
              <a:off x="405335" y="6358573"/>
              <a:ext cx="314781" cy="326204"/>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70" b="0" i="0" dirty="0">
                <a:latin typeface="Arial" panose="020B0604020202020204" pitchFamily="34" charset="0"/>
              </a:endParaRPr>
            </a:p>
          </p:txBody>
        </p:sp>
        <p:sp>
          <p:nvSpPr>
            <p:cNvPr id="20" name="Action Button: Custom 19">
              <a:hlinkClick r:id="" action="ppaction://hlinkshowjump?jump=nextslide" highlightClick="1"/>
              <a:extLst>
                <a:ext uri="{FF2B5EF4-FFF2-40B4-BE49-F238E27FC236}">
                  <a16:creationId xmlns:a16="http://schemas.microsoft.com/office/drawing/2014/main" id="{1ABECC33-0AAD-3EC4-1421-E6203317613D}"/>
                </a:ext>
              </a:extLst>
            </p:cNvPr>
            <p:cNvSpPr/>
            <p:nvPr userDrawn="1"/>
          </p:nvSpPr>
          <p:spPr>
            <a:xfrm>
              <a:off x="721154" y="6367583"/>
              <a:ext cx="258479" cy="316321"/>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70" b="0" i="0" dirty="0">
                <a:latin typeface="Arial" panose="020B0604020202020204" pitchFamily="34" charset="0"/>
              </a:endParaRPr>
            </a:p>
          </p:txBody>
        </p:sp>
        <p:sp>
          <p:nvSpPr>
            <p:cNvPr id="21" name="Action Button: Custom 20">
              <a:hlinkClick r:id="" action="ppaction://hlinkshowjump?jump=previousslide" highlightClick="1"/>
              <a:extLst>
                <a:ext uri="{FF2B5EF4-FFF2-40B4-BE49-F238E27FC236}">
                  <a16:creationId xmlns:a16="http://schemas.microsoft.com/office/drawing/2014/main" id="{EA7CCED1-A4A9-E7E1-078E-81F197826FD7}"/>
                </a:ext>
              </a:extLst>
            </p:cNvPr>
            <p:cNvSpPr/>
            <p:nvPr userDrawn="1"/>
          </p:nvSpPr>
          <p:spPr>
            <a:xfrm>
              <a:off x="141183" y="6343629"/>
              <a:ext cx="271088" cy="360596"/>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70" b="0" i="0" dirty="0">
                <a:latin typeface="Arial" panose="020B0604020202020204" pitchFamily="34" charset="0"/>
              </a:endParaRPr>
            </a:p>
          </p:txBody>
        </p:sp>
      </p:grpSp>
      <p:sp>
        <p:nvSpPr>
          <p:cNvPr id="6" name="TextBox 5">
            <a:extLst>
              <a:ext uri="{FF2B5EF4-FFF2-40B4-BE49-F238E27FC236}">
                <a16:creationId xmlns:a16="http://schemas.microsoft.com/office/drawing/2014/main" id="{75F6D614-8017-8CDF-B756-EAE42CBF13AE}"/>
              </a:ext>
            </a:extLst>
          </p:cNvPr>
          <p:cNvSpPr txBox="1"/>
          <p:nvPr/>
        </p:nvSpPr>
        <p:spPr>
          <a:xfrm>
            <a:off x="525517" y="1313793"/>
            <a:ext cx="11269216" cy="4154984"/>
          </a:xfrm>
          <a:prstGeom prst="rect">
            <a:avLst/>
          </a:prstGeom>
          <a:noFill/>
        </p:spPr>
        <p:txBody>
          <a:bodyPr wrap="square" lIns="91440" tIns="45720" rIns="91440" bIns="45720" rtlCol="0" anchor="t">
            <a:spAutoFit/>
          </a:bodyPr>
          <a:lstStyle/>
          <a:p>
            <a:r>
              <a:rPr lang="en-GB" sz="1200" b="1" dirty="0">
                <a:latin typeface="Arial" panose="020B0604020202020204" pitchFamily="34" charset="0"/>
                <a:cs typeface="Arial" panose="020B0604020202020204" pitchFamily="34" charset="0"/>
              </a:rPr>
              <a:t>Out of Scope</a:t>
            </a:r>
          </a:p>
          <a:p>
            <a:endParaRPr lang="en-GB" sz="1200" b="1"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Any changes to any secondary processes (i.e. any project/request which does not need to go through the primary process).</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The process by which a priority project is designated under TMA F1 and TMA F2.</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The Queue Management approach introduced by CMP376 and the proposed capacity reallocation approach (i.e. Reactive Queue Management Plus as per TMA G).</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Amendments to the Letter of Authority process, including the introduction of duplications checks.</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Except where directly required due to in scope changes, any changes to the standard form connection contracts.</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Changes to Final Sums and/or User Commitment Methodology, and Network Charging Arrangements, including in relation to Application Fees.</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The Connections Network Design Methodology (which will be developed and sit outside of the codes).</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The approach that DNOs will take for to identify the volume of DFTC which will be requested within the primary process (i.e. the DFTC Methodology).</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Changes to the interactivity process (as residing within guidance and so changes will be enacted through updated to the guidance).</a:t>
            </a:r>
          </a:p>
          <a:p>
            <a:pPr marL="171450" indent="-171450">
              <a:buFont typeface="Arial" panose="020B0604020202020204" pitchFamily="34" charset="0"/>
              <a:buChar char="•"/>
            </a:pPr>
            <a:r>
              <a:rPr lang="en-GB" sz="1200" dirty="0">
                <a:solidFill>
                  <a:srgbClr val="FF0000"/>
                </a:solidFill>
                <a:latin typeface="Arial" panose="020B0604020202020204" pitchFamily="34" charset="0"/>
                <a:cs typeface="Arial" panose="020B0604020202020204" pitchFamily="34" charset="0"/>
              </a:rPr>
              <a:t>[Amending the Week 24 process (and any associated processes) in respect of the inclusion of embedded demand within the primary process]</a:t>
            </a:r>
          </a:p>
          <a:p>
            <a:pPr marL="171450" indent="-171450">
              <a:buFont typeface="Arial" panose="020B0604020202020204" pitchFamily="34" charset="0"/>
              <a:buChar char="•"/>
            </a:pPr>
            <a:r>
              <a:rPr lang="en-GB" sz="1200" dirty="0">
                <a:solidFill>
                  <a:srgbClr val="FF0000"/>
                </a:solidFill>
                <a:latin typeface="Arial" panose="020B0604020202020204" pitchFamily="34" charset="0"/>
                <a:cs typeface="Arial" panose="020B0604020202020204" pitchFamily="34" charset="0"/>
              </a:rPr>
              <a:t>[Introducing or amending any codified arrangements in relation to the Pre-Application Stage]</a:t>
            </a:r>
          </a:p>
          <a:p>
            <a:endParaRPr lang="en-GB" sz="1200" dirty="0"/>
          </a:p>
          <a:p>
            <a:r>
              <a:rPr lang="en-GB" sz="1200" i="1" dirty="0">
                <a:solidFill>
                  <a:srgbClr val="FF0000"/>
                </a:solidFill>
                <a:latin typeface="Arial" panose="020B0604020202020204" pitchFamily="34" charset="0"/>
                <a:cs typeface="Arial" panose="020B0604020202020204" pitchFamily="34" charset="0"/>
              </a:rPr>
              <a:t>*To be confirmed whether or not the areas highlighted in red text are out of scope</a:t>
            </a:r>
          </a:p>
          <a:p>
            <a:endParaRPr lang="en-GB" sz="1200" dirty="0"/>
          </a:p>
          <a:p>
            <a:r>
              <a:rPr lang="en-GB" sz="1200" b="1" dirty="0">
                <a:latin typeface="Arial" panose="020B0604020202020204" pitchFamily="34" charset="0"/>
                <a:cs typeface="Arial" panose="020B0604020202020204" pitchFamily="34" charset="0"/>
              </a:rPr>
              <a:t>Other Notes</a:t>
            </a:r>
          </a:p>
          <a:p>
            <a:endParaRPr lang="en-GB" sz="1200" b="1"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Where appropriate, guidance will support the reformed process which is to be codified, with such guidance having a defined review and update process.</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The scope does not include any amendment to our proposed reformed process which could be triggered through the Connections Action Plan.</a:t>
            </a:r>
          </a:p>
          <a:p>
            <a:pPr marL="17145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Assumptions may need to be made about overarching licence condition changes.</a:t>
            </a:r>
            <a:endParaRPr lang="en-GB" sz="1200" dirty="0"/>
          </a:p>
        </p:txBody>
      </p:sp>
      <p:sp>
        <p:nvSpPr>
          <p:cNvPr id="3" name="object 70">
            <a:extLst>
              <a:ext uri="{FF2B5EF4-FFF2-40B4-BE49-F238E27FC236}">
                <a16:creationId xmlns:a16="http://schemas.microsoft.com/office/drawing/2014/main" id="{2CB8FBDB-DD83-4114-064A-FADB68077FCF}"/>
              </a:ext>
            </a:extLst>
          </p:cNvPr>
          <p:cNvSpPr txBox="1">
            <a:spLocks/>
          </p:cNvSpPr>
          <p:nvPr/>
        </p:nvSpPr>
        <p:spPr>
          <a:xfrm>
            <a:off x="544264" y="278969"/>
            <a:ext cx="3349642" cy="630507"/>
          </a:xfrm>
          <a:prstGeom prst="rect">
            <a:avLst/>
          </a:prstGeom>
        </p:spPr>
        <p:txBody>
          <a:bodyPr vert="horz" wrap="square" lIns="0" tIns="10237" rIns="0" bIns="0" rtlCol="0">
            <a:spAutoFit/>
          </a:bodyPr>
          <a:lstStyle>
            <a:lvl1pPr eaLnBrk="1" hangingPunct="1">
              <a:defRPr>
                <a:latin typeface="+mj-lt"/>
                <a:ea typeface="+mj-ea"/>
                <a:cs typeface="+mj-cs"/>
              </a:defRPr>
            </a:lvl1pPr>
          </a:lstStyle>
          <a:p>
            <a:pPr marL="10236" defTabSz="737006">
              <a:spcBef>
                <a:spcPts val="81"/>
              </a:spcBef>
              <a:defRPr/>
            </a:pPr>
            <a:r>
              <a:rPr lang="en-GB" sz="2015" b="1" kern="0" spc="-32" dirty="0">
                <a:solidFill>
                  <a:srgbClr val="D43900"/>
                </a:solidFill>
                <a:latin typeface="Arial" panose="020B0604020202020204" pitchFamily="34" charset="0"/>
                <a:cs typeface="Arial" panose="020B0604020202020204" pitchFamily="34" charset="0"/>
              </a:rPr>
              <a:t>Process and Policy – Draft Modification Scope</a:t>
            </a:r>
            <a:endParaRPr lang="en-GB" sz="2015" b="1" kern="0" dirty="0">
              <a:solidFill>
                <a:srgbClr val="D43900"/>
              </a:solidFill>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90CED07C-1694-17E1-C6CD-9953E1BE2125}"/>
              </a:ext>
            </a:extLst>
          </p:cNvPr>
          <p:cNvSpPr/>
          <p:nvPr/>
        </p:nvSpPr>
        <p:spPr>
          <a:xfrm>
            <a:off x="558674" y="5443034"/>
            <a:ext cx="10921429" cy="9144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Arial" panose="020B0604020202020204" pitchFamily="34" charset="0"/>
                <a:cs typeface="Arial" panose="020B0604020202020204" pitchFamily="34" charset="0"/>
              </a:rPr>
              <a:t>Ask of Panel: Note that we are currently developing the Modification paperwork based on the proposed </a:t>
            </a:r>
            <a:r>
              <a:rPr lang="en-GB" sz="1600" b="1">
                <a:solidFill>
                  <a:schemeClr val="tx1"/>
                </a:solidFill>
                <a:latin typeface="Arial" panose="020B0604020202020204" pitchFamily="34" charset="0"/>
                <a:cs typeface="Arial" panose="020B0604020202020204" pitchFamily="34" charset="0"/>
              </a:rPr>
              <a:t>scope so </a:t>
            </a:r>
            <a:r>
              <a:rPr lang="en-GB" sz="1600" b="1" dirty="0">
                <a:solidFill>
                  <a:schemeClr val="tx1"/>
                </a:solidFill>
                <a:latin typeface="Arial" panose="020B0604020202020204" pitchFamily="34" charset="0"/>
                <a:cs typeface="Arial" panose="020B0604020202020204" pitchFamily="34" charset="0"/>
              </a:rPr>
              <a:t>please feed back any views you have on defect or scope to </a:t>
            </a:r>
            <a:r>
              <a:rPr lang="en-GB" sz="1600" b="1" dirty="0">
                <a:solidFill>
                  <a:schemeClr val="tx1"/>
                </a:solidFill>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paul.j.mullen@nationalgrideso.com</a:t>
            </a:r>
            <a:r>
              <a:rPr lang="en-GB" sz="1600" b="1" dirty="0">
                <a:solidFill>
                  <a:schemeClr val="tx1"/>
                </a:solidFill>
                <a:latin typeface="Arial" panose="020B0604020202020204" pitchFamily="34" charset="0"/>
                <a:cs typeface="Arial" panose="020B0604020202020204" pitchFamily="34" charset="0"/>
              </a:rPr>
              <a:t> or </a:t>
            </a:r>
            <a:r>
              <a:rPr lang="en-GB" sz="1600" b="1" dirty="0">
                <a:solidFill>
                  <a:schemeClr val="tx1"/>
                </a:solidFill>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michael.oxenham1@nationalgrideso.com</a:t>
            </a:r>
            <a:endParaRPr lang="en-GB" sz="16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99830782"/>
      </p:ext>
    </p:extLst>
  </p:cSld>
  <p:clrMapOvr>
    <a:masterClrMapping/>
  </p:clrMapOvr>
</p:sld>
</file>

<file path=ppt/theme/theme1.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E7558B389E4AA41BCC49771F5D910C9" ma:contentTypeVersion="17" ma:contentTypeDescription="Create a new document." ma:contentTypeScope="" ma:versionID="ef49071052dc0dc05b10d2ed576e64de">
  <xsd:schema xmlns:xsd="http://www.w3.org/2001/XMLSchema" xmlns:xs="http://www.w3.org/2001/XMLSchema" xmlns:p="http://schemas.microsoft.com/office/2006/metadata/properties" xmlns:ns2="3f6024f2-ec53-42bf-9fc5-b1e570b27390" xmlns:ns3="97b6fe81-1556-4112-94ca-31043ca39b71" xmlns:ns4="cadce026-d35b-4a62-a2ee-1436bb44fb55" targetNamespace="http://schemas.microsoft.com/office/2006/metadata/properties" ma:root="true" ma:fieldsID="64f208e9a4bdebf15ef9ba9b2f409001" ns2:_="" ns3:_="" ns4:_="">
    <xsd:import namespace="3f6024f2-ec53-42bf-9fc5-b1e570b27390"/>
    <xsd:import namespace="97b6fe81-1556-4112-94ca-31043ca39b71"/>
    <xsd:import namespace="cadce026-d35b-4a62-a2ee-1436bb44fb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lcf76f155ced4ddcb4097134ff3c332f" minOccurs="0"/>
                <xsd:element ref="ns4: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f6024f2-ec53-42bf-9fc5-b1e570b2739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f571c05a-9bf0-4b0b-ad97-e13aed49ba3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adce026-d35b-4a62-a2ee-1436bb44fb55"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2a93f86f-df12-4503-be51-556605c1ee02}" ma:internalName="TaxCatchAll" ma:showField="CatchAllData" ma:web="97b6fe81-1556-4112-94ca-31043ca39b7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97b6fe81-1556-4112-94ca-31043ca39b71">
      <UserInfo>
        <DisplayName>FAR - L206</DisplayName>
        <AccountId>172</AccountId>
        <AccountType/>
      </UserInfo>
      <UserInfo>
        <DisplayName>Victoria Chiles (ESO)</DisplayName>
        <AccountId>82</AccountId>
        <AccountType/>
      </UserInfo>
      <UserInfo>
        <DisplayName>SharingLinks.6a48ab4c-8722-464e-b4b7-5134a755c2c3.Flexible.3dc42246-504f-4abc-8f85-dddf28ae3e26</DisplayName>
        <AccountId>228</AccountId>
        <AccountType/>
      </UserInfo>
      <UserInfo>
        <DisplayName>SharingLinks.6238ea5d-1373-4dc8-b277-53f2dcf551c8.Flexible.b52714f0-e040-409a-abe0-339ddbe42510</DisplayName>
        <AccountId>34</AccountId>
        <AccountType/>
      </UserInfo>
      <UserInfo>
        <DisplayName>James Norman (ESO)</DisplayName>
        <AccountId>15</AccountId>
        <AccountType/>
      </UserInfo>
      <UserInfo>
        <DisplayName>Sheereen Nabi (ESO)</DisplayName>
        <AccountId>330</AccountId>
        <AccountType/>
      </UserInfo>
      <UserInfo>
        <DisplayName>Michael Oxenham (ESO)</DisplayName>
        <AccountId>36</AccountId>
        <AccountType/>
      </UserInfo>
      <UserInfo>
        <DisplayName>Mike Robey (ESO)</DisplayName>
        <AccountId>126</AccountId>
        <AccountType/>
      </UserInfo>
      <UserInfo>
        <DisplayName>Banke John (ESO)</DisplayName>
        <AccountId>197</AccountId>
        <AccountType/>
      </UserInfo>
      <UserInfo>
        <DisplayName>Paul Mullen (ESO)</DisplayName>
        <AccountId>262</AccountId>
        <AccountType/>
      </UserInfo>
      <UserInfo>
        <DisplayName>Dovydas Dyson (ESO)</DisplayName>
        <AccountId>128</AccountId>
        <AccountType/>
      </UserInfo>
      <UserInfo>
        <DisplayName>Jenny Twisleton (ESO)</DisplayName>
        <AccountId>64</AccountId>
        <AccountType/>
      </UserInfo>
      <UserInfo>
        <DisplayName>Camille Gilsenan (ESO)</DisplayName>
        <AccountId>375</AccountId>
        <AccountType/>
      </UserInfo>
    </SharedWithUsers>
    <TaxCatchAll xmlns="cadce026-d35b-4a62-a2ee-1436bb44fb55" xsi:nil="true"/>
    <lcf76f155ced4ddcb4097134ff3c332f xmlns="3f6024f2-ec53-42bf-9fc5-b1e570b2739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B0AD1F0-98FB-4AC7-A153-2E4EF973AB41}">
  <ds:schemaRefs>
    <ds:schemaRef ds:uri="http://schemas.microsoft.com/sharepoint/v3/contenttype/forms"/>
  </ds:schemaRefs>
</ds:datastoreItem>
</file>

<file path=customXml/itemProps2.xml><?xml version="1.0" encoding="utf-8"?>
<ds:datastoreItem xmlns:ds="http://schemas.openxmlformats.org/officeDocument/2006/customXml" ds:itemID="{CFD2583C-46D8-4397-9B84-2F9D7BE086C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f6024f2-ec53-42bf-9fc5-b1e570b27390"/>
    <ds:schemaRef ds:uri="97b6fe81-1556-4112-94ca-31043ca39b71"/>
    <ds:schemaRef ds:uri="cadce026-d35b-4a62-a2ee-1436bb44fb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290A93B-ABB4-4E7D-AFEE-3BE38A999EFE}">
  <ds:schemaRefs>
    <ds:schemaRef ds:uri="03507806-1a86-4a05-919c-ef605d3a88a7"/>
    <ds:schemaRef ds:uri="12355a5c-e3f8-436d-ad53-da4e4657201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97b6fe81-1556-4112-94ca-31043ca39b71"/>
    <ds:schemaRef ds:uri="cadce026-d35b-4a62-a2ee-1436bb44fb55"/>
    <ds:schemaRef ds:uri="3f6024f2-ec53-42bf-9fc5-b1e570b27390"/>
  </ds:schemaRefs>
</ds:datastoreItem>
</file>

<file path=docProps/app.xml><?xml version="1.0" encoding="utf-8"?>
<Properties xmlns="http://schemas.openxmlformats.org/officeDocument/2006/extended-properties" xmlns:vt="http://schemas.openxmlformats.org/officeDocument/2006/docPropsVTypes">
  <TotalTime>272</TotalTime>
  <Words>1808</Words>
  <Application>Microsoft Office PowerPoint</Application>
  <PresentationFormat>Widescreen</PresentationFormat>
  <Paragraphs>146</Paragraphs>
  <Slides>7</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arial</vt:lpstr>
      <vt:lpstr>Calibri</vt:lpstr>
      <vt:lpstr>Calibri Light</vt:lpstr>
      <vt:lpstr>HelveticaNeueLT Pro 55 Roman</vt:lpstr>
      <vt:lpstr>Symbol</vt:lpstr>
      <vt:lpstr>4_Office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Connections</dc:title>
  <dc:creator>Henry (ESO), Laura</dc:creator>
  <cp:lastModifiedBy>Deborah Spencer (ESO)</cp:lastModifiedBy>
  <cp:revision>3</cp:revision>
  <dcterms:created xsi:type="dcterms:W3CDTF">2023-03-22T19:56:28Z</dcterms:created>
  <dcterms:modified xsi:type="dcterms:W3CDTF">2024-03-19T11:23:38Z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0x0101005E7558B389E4AA41BCC49771F5D910C9</vt:lpwstr>
  </property>
  <property fmtid="{D5CDD505-2E9C-101B-9397-08002B2CF9AE}" pid="3" name="MediaServiceImageTags">
    <vt:lpwstr/>
  </property>
</Properties>
</file>