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26"/>
  </p:notesMasterIdLst>
  <p:handoutMasterIdLst>
    <p:handoutMasterId r:id="rId27"/>
  </p:handoutMasterIdLst>
  <p:sldIdLst>
    <p:sldId id="259" r:id="rId5"/>
    <p:sldId id="1433" r:id="rId6"/>
    <p:sldId id="1478" r:id="rId7"/>
    <p:sldId id="5955" r:id="rId8"/>
    <p:sldId id="5967" r:id="rId9"/>
    <p:sldId id="5971" r:id="rId10"/>
    <p:sldId id="5972" r:id="rId11"/>
    <p:sldId id="5973" r:id="rId12"/>
    <p:sldId id="5974" r:id="rId13"/>
    <p:sldId id="5975" r:id="rId14"/>
    <p:sldId id="5976" r:id="rId15"/>
    <p:sldId id="5977" r:id="rId16"/>
    <p:sldId id="5978" r:id="rId17"/>
    <p:sldId id="5979" r:id="rId18"/>
    <p:sldId id="5968" r:id="rId19"/>
    <p:sldId id="5982" r:id="rId20"/>
    <p:sldId id="5969" r:id="rId21"/>
    <p:sldId id="5981" r:id="rId22"/>
    <p:sldId id="5947" r:id="rId23"/>
    <p:sldId id="5983" r:id="rId24"/>
    <p:sldId id="5944"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D3194A-17F4-424C-9850-2B99DBE3F409}">
          <p14:sldIdLst>
            <p14:sldId id="259"/>
            <p14:sldId id="1433"/>
            <p14:sldId id="1478"/>
            <p14:sldId id="5955"/>
            <p14:sldId id="5967"/>
            <p14:sldId id="5971"/>
            <p14:sldId id="5972"/>
            <p14:sldId id="5973"/>
            <p14:sldId id="5974"/>
            <p14:sldId id="5975"/>
            <p14:sldId id="5976"/>
            <p14:sldId id="5977"/>
            <p14:sldId id="5978"/>
            <p14:sldId id="5979"/>
            <p14:sldId id="5968"/>
            <p14:sldId id="5982"/>
            <p14:sldId id="5969"/>
            <p14:sldId id="5981"/>
            <p14:sldId id="5947"/>
            <p14:sldId id="5983"/>
          </p14:sldIdLst>
        </p14:section>
        <p14:section name="Default Section" id="{596EF679-7707-45C5-BDAE-70772D786CAC}">
          <p14:sldIdLst>
            <p14:sldId id="594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F22"/>
    <a:srgbClr val="0079C1"/>
    <a:srgbClr val="FCF3E7"/>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A3FD2B-E661-4F5F-9C52-B53585078024}" v="60" dt="2023-10-09T11:29:19.572"/>
    <p1510:client id="{796472DD-F637-46B0-B215-7F267DA66F3D}" vWet="2" dt="2023-10-09T11:26:36.1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Goult (ESO)" userId="16614453-ffb8-4a9f-ae14-f8ddad472eea" providerId="ADAL" clId="{77A3FD2B-E661-4F5F-9C52-B53585078024}"/>
    <pc:docChg chg="undo redo custSel addSld delSld modSld sldOrd modSection">
      <pc:chgData name="Claire Goult (ESO)" userId="16614453-ffb8-4a9f-ae14-f8ddad472eea" providerId="ADAL" clId="{77A3FD2B-E661-4F5F-9C52-B53585078024}" dt="2023-10-09T11:29:19.572" v="16089" actId="20577"/>
      <pc:docMkLst>
        <pc:docMk/>
      </pc:docMkLst>
      <pc:sldChg chg="modSp mod">
        <pc:chgData name="Claire Goult (ESO)" userId="16614453-ffb8-4a9f-ae14-f8ddad472eea" providerId="ADAL" clId="{77A3FD2B-E661-4F5F-9C52-B53585078024}" dt="2023-09-28T12:39:16.931" v="33" actId="20577"/>
        <pc:sldMkLst>
          <pc:docMk/>
          <pc:sldMk cId="4166818921" sldId="259"/>
        </pc:sldMkLst>
        <pc:spChg chg="mod">
          <ac:chgData name="Claire Goult (ESO)" userId="16614453-ffb8-4a9f-ae14-f8ddad472eea" providerId="ADAL" clId="{77A3FD2B-E661-4F5F-9C52-B53585078024}" dt="2023-09-28T12:39:16.931" v="33" actId="20577"/>
          <ac:spMkLst>
            <pc:docMk/>
            <pc:sldMk cId="4166818921" sldId="259"/>
            <ac:spMk id="5" creationId="{4FBA6ABF-CE97-446E-AFED-BDC24A2E4D0F}"/>
          </ac:spMkLst>
        </pc:spChg>
      </pc:sldChg>
      <pc:sldChg chg="modSp mod">
        <pc:chgData name="Claire Goult (ESO)" userId="16614453-ffb8-4a9f-ae14-f8ddad472eea" providerId="ADAL" clId="{77A3FD2B-E661-4F5F-9C52-B53585078024}" dt="2023-09-28T13:04:36.303" v="211" actId="20577"/>
        <pc:sldMkLst>
          <pc:docMk/>
          <pc:sldMk cId="3749940395" sldId="1433"/>
        </pc:sldMkLst>
        <pc:spChg chg="mod">
          <ac:chgData name="Claire Goult (ESO)" userId="16614453-ffb8-4a9f-ae14-f8ddad472eea" providerId="ADAL" clId="{77A3FD2B-E661-4F5F-9C52-B53585078024}" dt="2023-09-28T13:04:36.303" v="211" actId="20577"/>
          <ac:spMkLst>
            <pc:docMk/>
            <pc:sldMk cId="3749940395" sldId="1433"/>
            <ac:spMk id="3" creationId="{A988FD65-247D-4210-B048-12258ADD0D92}"/>
          </ac:spMkLst>
        </pc:spChg>
      </pc:sldChg>
      <pc:sldChg chg="modSp mod">
        <pc:chgData name="Claire Goult (ESO)" userId="16614453-ffb8-4a9f-ae14-f8ddad472eea" providerId="ADAL" clId="{77A3FD2B-E661-4F5F-9C52-B53585078024}" dt="2023-10-09T07:50:31.872" v="16029" actId="13926"/>
        <pc:sldMkLst>
          <pc:docMk/>
          <pc:sldMk cId="3119376261" sldId="1478"/>
        </pc:sldMkLst>
        <pc:spChg chg="mod">
          <ac:chgData name="Claire Goult (ESO)" userId="16614453-ffb8-4a9f-ae14-f8ddad472eea" providerId="ADAL" clId="{77A3FD2B-E661-4F5F-9C52-B53585078024}" dt="2023-09-28T13:04:48.265" v="235" actId="20577"/>
          <ac:spMkLst>
            <pc:docMk/>
            <pc:sldMk cId="3119376261" sldId="1478"/>
            <ac:spMk id="4" creationId="{00000000-0000-0000-0000-000000000000}"/>
          </ac:spMkLst>
        </pc:spChg>
        <pc:graphicFrameChg chg="modGraphic">
          <ac:chgData name="Claire Goult (ESO)" userId="16614453-ffb8-4a9f-ae14-f8ddad472eea" providerId="ADAL" clId="{77A3FD2B-E661-4F5F-9C52-B53585078024}" dt="2023-10-09T07:50:31.872" v="16029" actId="13926"/>
          <ac:graphicFrameMkLst>
            <pc:docMk/>
            <pc:sldMk cId="3119376261" sldId="1478"/>
            <ac:graphicFrameMk id="5" creationId="{4CB550AD-0E0B-467B-A24E-263CEEC8C372}"/>
          </ac:graphicFrameMkLst>
        </pc:graphicFrameChg>
      </pc:sldChg>
      <pc:sldChg chg="delSp mod">
        <pc:chgData name="Claire Goult (ESO)" userId="16614453-ffb8-4a9f-ae14-f8ddad472eea" providerId="ADAL" clId="{77A3FD2B-E661-4F5F-9C52-B53585078024}" dt="2023-09-28T13:05:17.963" v="241" actId="478"/>
        <pc:sldMkLst>
          <pc:docMk/>
          <pc:sldMk cId="2227445331" sldId="5944"/>
        </pc:sldMkLst>
        <pc:graphicFrameChg chg="del">
          <ac:chgData name="Claire Goult (ESO)" userId="16614453-ffb8-4a9f-ae14-f8ddad472eea" providerId="ADAL" clId="{77A3FD2B-E661-4F5F-9C52-B53585078024}" dt="2023-09-28T13:05:17.963" v="241" actId="478"/>
          <ac:graphicFrameMkLst>
            <pc:docMk/>
            <pc:sldMk cId="2227445331" sldId="5944"/>
            <ac:graphicFrameMk id="5" creationId="{43D2FCA8-8068-AF54-A0D0-A3C53D32BF26}"/>
          </ac:graphicFrameMkLst>
        </pc:graphicFrameChg>
      </pc:sldChg>
      <pc:sldChg chg="modSp mod ord">
        <pc:chgData name="Claire Goult (ESO)" userId="16614453-ffb8-4a9f-ae14-f8ddad472eea" providerId="ADAL" clId="{77A3FD2B-E661-4F5F-9C52-B53585078024}" dt="2023-10-09T07:54:25.276" v="16034" actId="20577"/>
        <pc:sldMkLst>
          <pc:docMk/>
          <pc:sldMk cId="3705725844" sldId="5955"/>
        </pc:sldMkLst>
        <pc:spChg chg="mod">
          <ac:chgData name="Claire Goult (ESO)" userId="16614453-ffb8-4a9f-ae14-f8ddad472eea" providerId="ADAL" clId="{77A3FD2B-E661-4F5F-9C52-B53585078024}" dt="2023-10-09T07:54:25.276" v="16034" actId="20577"/>
          <ac:spMkLst>
            <pc:docMk/>
            <pc:sldMk cId="3705725844" sldId="5955"/>
            <ac:spMk id="6" creationId="{DF799BDC-F9B1-4F26-8BFB-81EDDBD1FA0C}"/>
          </ac:spMkLst>
        </pc:spChg>
      </pc:sldChg>
      <pc:sldChg chg="del">
        <pc:chgData name="Claire Goult (ESO)" userId="16614453-ffb8-4a9f-ae14-f8ddad472eea" providerId="ADAL" clId="{77A3FD2B-E661-4F5F-9C52-B53585078024}" dt="2023-09-28T12:40:40.301" v="95" actId="47"/>
        <pc:sldMkLst>
          <pc:docMk/>
          <pc:sldMk cId="2142663357" sldId="5962"/>
        </pc:sldMkLst>
      </pc:sldChg>
      <pc:sldChg chg="del">
        <pc:chgData name="Claire Goult (ESO)" userId="16614453-ffb8-4a9f-ae14-f8ddad472eea" providerId="ADAL" clId="{77A3FD2B-E661-4F5F-9C52-B53585078024}" dt="2023-09-28T13:05:10.056" v="239" actId="47"/>
        <pc:sldMkLst>
          <pc:docMk/>
          <pc:sldMk cId="814411898" sldId="5965"/>
        </pc:sldMkLst>
      </pc:sldChg>
      <pc:sldChg chg="del">
        <pc:chgData name="Claire Goult (ESO)" userId="16614453-ffb8-4a9f-ae14-f8ddad472eea" providerId="ADAL" clId="{77A3FD2B-E661-4F5F-9C52-B53585078024}" dt="2023-09-28T13:05:11.209" v="240" actId="47"/>
        <pc:sldMkLst>
          <pc:docMk/>
          <pc:sldMk cId="2222400277" sldId="5966"/>
        </pc:sldMkLst>
      </pc:sldChg>
      <pc:sldChg chg="modSp mod">
        <pc:chgData name="Claire Goult (ESO)" userId="16614453-ffb8-4a9f-ae14-f8ddad472eea" providerId="ADAL" clId="{77A3FD2B-E661-4F5F-9C52-B53585078024}" dt="2023-09-28T13:05:03.452" v="238" actId="20577"/>
        <pc:sldMkLst>
          <pc:docMk/>
          <pc:sldMk cId="1598767644" sldId="5967"/>
        </pc:sldMkLst>
        <pc:spChg chg="mod">
          <ac:chgData name="Claire Goult (ESO)" userId="16614453-ffb8-4a9f-ae14-f8ddad472eea" providerId="ADAL" clId="{77A3FD2B-E661-4F5F-9C52-B53585078024}" dt="2023-09-28T13:05:03.452" v="238" actId="20577"/>
          <ac:spMkLst>
            <pc:docMk/>
            <pc:sldMk cId="1598767644" sldId="5967"/>
            <ac:spMk id="3" creationId="{C9BE2949-70F1-4A3B-B3AF-B6A47E266139}"/>
          </ac:spMkLst>
        </pc:spChg>
      </pc:sldChg>
      <pc:sldChg chg="modSp mod">
        <pc:chgData name="Claire Goult (ESO)" userId="16614453-ffb8-4a9f-ae14-f8ddad472eea" providerId="ADAL" clId="{77A3FD2B-E661-4F5F-9C52-B53585078024}" dt="2023-10-06T19:21:55.322" v="15684" actId="20577"/>
        <pc:sldMkLst>
          <pc:docMk/>
          <pc:sldMk cId="3659032876" sldId="5968"/>
        </pc:sldMkLst>
        <pc:spChg chg="mod">
          <ac:chgData name="Claire Goult (ESO)" userId="16614453-ffb8-4a9f-ae14-f8ddad472eea" providerId="ADAL" clId="{77A3FD2B-E661-4F5F-9C52-B53585078024}" dt="2023-10-06T19:21:55.322" v="15684" actId="20577"/>
          <ac:spMkLst>
            <pc:docMk/>
            <pc:sldMk cId="3659032876" sldId="5968"/>
            <ac:spMk id="3" creationId="{C9BE2949-70F1-4A3B-B3AF-B6A47E266139}"/>
          </ac:spMkLst>
        </pc:spChg>
      </pc:sldChg>
      <pc:sldChg chg="modSp add mod">
        <pc:chgData name="Claire Goult (ESO)" userId="16614453-ffb8-4a9f-ae14-f8ddad472eea" providerId="ADAL" clId="{77A3FD2B-E661-4F5F-9C52-B53585078024}" dt="2023-10-06T12:54:15.270" v="292" actId="20577"/>
        <pc:sldMkLst>
          <pc:docMk/>
          <pc:sldMk cId="1527597598" sldId="5969"/>
        </pc:sldMkLst>
        <pc:spChg chg="mod">
          <ac:chgData name="Claire Goult (ESO)" userId="16614453-ffb8-4a9f-ae14-f8ddad472eea" providerId="ADAL" clId="{77A3FD2B-E661-4F5F-9C52-B53585078024}" dt="2023-10-06T12:54:15.270" v="292" actId="20577"/>
          <ac:spMkLst>
            <pc:docMk/>
            <pc:sldMk cId="1527597598" sldId="5969"/>
            <ac:spMk id="3" creationId="{C9BE2949-70F1-4A3B-B3AF-B6A47E266139}"/>
          </ac:spMkLst>
        </pc:spChg>
      </pc:sldChg>
      <pc:sldChg chg="new del">
        <pc:chgData name="Claire Goult (ESO)" userId="16614453-ffb8-4a9f-ae14-f8ddad472eea" providerId="ADAL" clId="{77A3FD2B-E661-4F5F-9C52-B53585078024}" dt="2023-10-06T13:54:29.544" v="295" actId="47"/>
        <pc:sldMkLst>
          <pc:docMk/>
          <pc:sldMk cId="2252775115" sldId="5970"/>
        </pc:sldMkLst>
      </pc:sldChg>
      <pc:sldChg chg="modSp new mod">
        <pc:chgData name="Claire Goult (ESO)" userId="16614453-ffb8-4a9f-ae14-f8ddad472eea" providerId="ADAL" clId="{77A3FD2B-E661-4F5F-9C52-B53585078024}" dt="2023-10-06T14:47:20.787" v="2527" actId="20577"/>
        <pc:sldMkLst>
          <pc:docMk/>
          <pc:sldMk cId="3556909404" sldId="5971"/>
        </pc:sldMkLst>
        <pc:spChg chg="mod">
          <ac:chgData name="Claire Goult (ESO)" userId="16614453-ffb8-4a9f-ae14-f8ddad472eea" providerId="ADAL" clId="{77A3FD2B-E661-4F5F-9C52-B53585078024}" dt="2023-10-06T14:47:20.787" v="2527" actId="20577"/>
          <ac:spMkLst>
            <pc:docMk/>
            <pc:sldMk cId="3556909404" sldId="5971"/>
            <ac:spMk id="2" creationId="{316DD332-7BEF-AD6B-419D-77A661CB0B53}"/>
          </ac:spMkLst>
        </pc:spChg>
        <pc:spChg chg="mod">
          <ac:chgData name="Claire Goult (ESO)" userId="16614453-ffb8-4a9f-ae14-f8ddad472eea" providerId="ADAL" clId="{77A3FD2B-E661-4F5F-9C52-B53585078024}" dt="2023-10-06T14:17:01.838" v="1274" actId="1076"/>
          <ac:spMkLst>
            <pc:docMk/>
            <pc:sldMk cId="3556909404" sldId="5971"/>
            <ac:spMk id="3" creationId="{AF2FFC5B-34D1-6879-D311-1C1E358EA486}"/>
          </ac:spMkLst>
        </pc:spChg>
      </pc:sldChg>
      <pc:sldChg chg="modSp add mod">
        <pc:chgData name="Claire Goult (ESO)" userId="16614453-ffb8-4a9f-ae14-f8ddad472eea" providerId="ADAL" clId="{77A3FD2B-E661-4F5F-9C52-B53585078024}" dt="2023-10-09T06:37:13.214" v="16027" actId="20577"/>
        <pc:sldMkLst>
          <pc:docMk/>
          <pc:sldMk cId="1946973504" sldId="5972"/>
        </pc:sldMkLst>
        <pc:spChg chg="mod">
          <ac:chgData name="Claire Goult (ESO)" userId="16614453-ffb8-4a9f-ae14-f8ddad472eea" providerId="ADAL" clId="{77A3FD2B-E661-4F5F-9C52-B53585078024}" dt="2023-10-09T06:37:13.214" v="16027" actId="20577"/>
          <ac:spMkLst>
            <pc:docMk/>
            <pc:sldMk cId="1946973504" sldId="5972"/>
            <ac:spMk id="2" creationId="{316DD332-7BEF-AD6B-419D-77A661CB0B53}"/>
          </ac:spMkLst>
        </pc:spChg>
        <pc:spChg chg="mod">
          <ac:chgData name="Claire Goult (ESO)" userId="16614453-ffb8-4a9f-ae14-f8ddad472eea" providerId="ADAL" clId="{77A3FD2B-E661-4F5F-9C52-B53585078024}" dt="2023-10-06T14:24:42.694" v="1803" actId="14100"/>
          <ac:spMkLst>
            <pc:docMk/>
            <pc:sldMk cId="1946973504" sldId="5972"/>
            <ac:spMk id="3" creationId="{AF2FFC5B-34D1-6879-D311-1C1E358EA486}"/>
          </ac:spMkLst>
        </pc:spChg>
      </pc:sldChg>
      <pc:sldChg chg="modSp add mod">
        <pc:chgData name="Claire Goult (ESO)" userId="16614453-ffb8-4a9f-ae14-f8ddad472eea" providerId="ADAL" clId="{77A3FD2B-E661-4F5F-9C52-B53585078024}" dt="2023-10-06T16:29:02.084" v="5225" actId="5793"/>
        <pc:sldMkLst>
          <pc:docMk/>
          <pc:sldMk cId="2296817422" sldId="5973"/>
        </pc:sldMkLst>
        <pc:spChg chg="mod">
          <ac:chgData name="Claire Goult (ESO)" userId="16614453-ffb8-4a9f-ae14-f8ddad472eea" providerId="ADAL" clId="{77A3FD2B-E661-4F5F-9C52-B53585078024}" dt="2023-10-06T16:29:02.084" v="5225" actId="5793"/>
          <ac:spMkLst>
            <pc:docMk/>
            <pc:sldMk cId="2296817422" sldId="5973"/>
            <ac:spMk id="2" creationId="{316DD332-7BEF-AD6B-419D-77A661CB0B53}"/>
          </ac:spMkLst>
        </pc:spChg>
        <pc:spChg chg="mod">
          <ac:chgData name="Claire Goult (ESO)" userId="16614453-ffb8-4a9f-ae14-f8ddad472eea" providerId="ADAL" clId="{77A3FD2B-E661-4F5F-9C52-B53585078024}" dt="2023-10-06T16:15:35.188" v="4686" actId="14100"/>
          <ac:spMkLst>
            <pc:docMk/>
            <pc:sldMk cId="2296817422" sldId="5973"/>
            <ac:spMk id="3" creationId="{AF2FFC5B-34D1-6879-D311-1C1E358EA486}"/>
          </ac:spMkLst>
        </pc:spChg>
      </pc:sldChg>
      <pc:sldChg chg="addSp delSp modSp add mod">
        <pc:chgData name="Claire Goult (ESO)" userId="16614453-ffb8-4a9f-ae14-f8ddad472eea" providerId="ADAL" clId="{77A3FD2B-E661-4F5F-9C52-B53585078024}" dt="2023-10-09T11:28:12.587" v="16066" actId="20577"/>
        <pc:sldMkLst>
          <pc:docMk/>
          <pc:sldMk cId="813137102" sldId="5974"/>
        </pc:sldMkLst>
        <pc:spChg chg="add del mod">
          <ac:chgData name="Claire Goult (ESO)" userId="16614453-ffb8-4a9f-ae14-f8ddad472eea" providerId="ADAL" clId="{77A3FD2B-E661-4F5F-9C52-B53585078024}" dt="2023-10-09T11:28:12.587" v="16066" actId="20577"/>
          <ac:spMkLst>
            <pc:docMk/>
            <pc:sldMk cId="813137102" sldId="5974"/>
            <ac:spMk id="2" creationId="{316DD332-7BEF-AD6B-419D-77A661CB0B53}"/>
          </ac:spMkLst>
        </pc:spChg>
        <pc:spChg chg="mod">
          <ac:chgData name="Claire Goult (ESO)" userId="16614453-ffb8-4a9f-ae14-f8ddad472eea" providerId="ADAL" clId="{77A3FD2B-E661-4F5F-9C52-B53585078024}" dt="2023-10-06T17:01:00.647" v="7101" actId="20577"/>
          <ac:spMkLst>
            <pc:docMk/>
            <pc:sldMk cId="813137102" sldId="5974"/>
            <ac:spMk id="3" creationId="{AF2FFC5B-34D1-6879-D311-1C1E358EA486}"/>
          </ac:spMkLst>
        </pc:spChg>
        <pc:spChg chg="add del mod">
          <ac:chgData name="Claire Goult (ESO)" userId="16614453-ffb8-4a9f-ae14-f8ddad472eea" providerId="ADAL" clId="{77A3FD2B-E661-4F5F-9C52-B53585078024}" dt="2023-10-09T11:27:06.758" v="16042" actId="478"/>
          <ac:spMkLst>
            <pc:docMk/>
            <pc:sldMk cId="813137102" sldId="5974"/>
            <ac:spMk id="5" creationId="{FA8EF8E3-FEC9-6D85-274E-74252CAB5962}"/>
          </ac:spMkLst>
        </pc:spChg>
      </pc:sldChg>
      <pc:sldChg chg="modSp add mod">
        <pc:chgData name="Claire Goult (ESO)" userId="16614453-ffb8-4a9f-ae14-f8ddad472eea" providerId="ADAL" clId="{77A3FD2B-E661-4F5F-9C52-B53585078024}" dt="2023-10-06T17:36:59.055" v="9143" actId="20577"/>
        <pc:sldMkLst>
          <pc:docMk/>
          <pc:sldMk cId="2589428941" sldId="5975"/>
        </pc:sldMkLst>
        <pc:spChg chg="mod">
          <ac:chgData name="Claire Goult (ESO)" userId="16614453-ffb8-4a9f-ae14-f8ddad472eea" providerId="ADAL" clId="{77A3FD2B-E661-4F5F-9C52-B53585078024}" dt="2023-10-06T17:36:59.055" v="9143" actId="20577"/>
          <ac:spMkLst>
            <pc:docMk/>
            <pc:sldMk cId="2589428941" sldId="5975"/>
            <ac:spMk id="2" creationId="{316DD332-7BEF-AD6B-419D-77A661CB0B53}"/>
          </ac:spMkLst>
        </pc:spChg>
        <pc:spChg chg="mod">
          <ac:chgData name="Claire Goult (ESO)" userId="16614453-ffb8-4a9f-ae14-f8ddad472eea" providerId="ADAL" clId="{77A3FD2B-E661-4F5F-9C52-B53585078024}" dt="2023-10-06T14:53:19.326" v="2550" actId="113"/>
          <ac:spMkLst>
            <pc:docMk/>
            <pc:sldMk cId="2589428941" sldId="5975"/>
            <ac:spMk id="3" creationId="{AF2FFC5B-34D1-6879-D311-1C1E358EA486}"/>
          </ac:spMkLst>
        </pc:spChg>
      </pc:sldChg>
      <pc:sldChg chg="modSp add mod">
        <pc:chgData name="Claire Goult (ESO)" userId="16614453-ffb8-4a9f-ae14-f8ddad472eea" providerId="ADAL" clId="{77A3FD2B-E661-4F5F-9C52-B53585078024}" dt="2023-10-09T11:29:19.572" v="16089" actId="20577"/>
        <pc:sldMkLst>
          <pc:docMk/>
          <pc:sldMk cId="611518249" sldId="5976"/>
        </pc:sldMkLst>
        <pc:spChg chg="mod">
          <ac:chgData name="Claire Goult (ESO)" userId="16614453-ffb8-4a9f-ae14-f8ddad472eea" providerId="ADAL" clId="{77A3FD2B-E661-4F5F-9C52-B53585078024}" dt="2023-10-09T11:29:19.572" v="16089" actId="20577"/>
          <ac:spMkLst>
            <pc:docMk/>
            <pc:sldMk cId="611518249" sldId="5976"/>
            <ac:spMk id="2" creationId="{316DD332-7BEF-AD6B-419D-77A661CB0B53}"/>
          </ac:spMkLst>
        </pc:spChg>
        <pc:spChg chg="mod">
          <ac:chgData name="Claire Goult (ESO)" userId="16614453-ffb8-4a9f-ae14-f8ddad472eea" providerId="ADAL" clId="{77A3FD2B-E661-4F5F-9C52-B53585078024}" dt="2023-10-06T14:54:01.487" v="2556" actId="113"/>
          <ac:spMkLst>
            <pc:docMk/>
            <pc:sldMk cId="611518249" sldId="5976"/>
            <ac:spMk id="3" creationId="{AF2FFC5B-34D1-6879-D311-1C1E358EA486}"/>
          </ac:spMkLst>
        </pc:spChg>
      </pc:sldChg>
      <pc:sldChg chg="modSp add mod">
        <pc:chgData name="Claire Goult (ESO)" userId="16614453-ffb8-4a9f-ae14-f8ddad472eea" providerId="ADAL" clId="{77A3FD2B-E661-4F5F-9C52-B53585078024}" dt="2023-10-06T18:20:28.113" v="12099" actId="313"/>
        <pc:sldMkLst>
          <pc:docMk/>
          <pc:sldMk cId="3312432545" sldId="5977"/>
        </pc:sldMkLst>
        <pc:spChg chg="mod">
          <ac:chgData name="Claire Goult (ESO)" userId="16614453-ffb8-4a9f-ae14-f8ddad472eea" providerId="ADAL" clId="{77A3FD2B-E661-4F5F-9C52-B53585078024}" dt="2023-10-06T18:20:28.113" v="12099" actId="313"/>
          <ac:spMkLst>
            <pc:docMk/>
            <pc:sldMk cId="3312432545" sldId="5977"/>
            <ac:spMk id="2" creationId="{316DD332-7BEF-AD6B-419D-77A661CB0B53}"/>
          </ac:spMkLst>
        </pc:spChg>
        <pc:spChg chg="mod">
          <ac:chgData name="Claire Goult (ESO)" userId="16614453-ffb8-4a9f-ae14-f8ddad472eea" providerId="ADAL" clId="{77A3FD2B-E661-4F5F-9C52-B53585078024}" dt="2023-10-06T14:54:56.596" v="2564" actId="113"/>
          <ac:spMkLst>
            <pc:docMk/>
            <pc:sldMk cId="3312432545" sldId="5977"/>
            <ac:spMk id="3" creationId="{AF2FFC5B-34D1-6879-D311-1C1E358EA486}"/>
          </ac:spMkLst>
        </pc:spChg>
      </pc:sldChg>
      <pc:sldChg chg="modSp add mod">
        <pc:chgData name="Claire Goult (ESO)" userId="16614453-ffb8-4a9f-ae14-f8ddad472eea" providerId="ADAL" clId="{77A3FD2B-E661-4F5F-9C52-B53585078024}" dt="2023-10-06T18:48:41.119" v="14560" actId="14100"/>
        <pc:sldMkLst>
          <pc:docMk/>
          <pc:sldMk cId="3227852853" sldId="5978"/>
        </pc:sldMkLst>
        <pc:spChg chg="mod">
          <ac:chgData name="Claire Goult (ESO)" userId="16614453-ffb8-4a9f-ae14-f8ddad472eea" providerId="ADAL" clId="{77A3FD2B-E661-4F5F-9C52-B53585078024}" dt="2023-10-06T18:48:41.119" v="14560" actId="14100"/>
          <ac:spMkLst>
            <pc:docMk/>
            <pc:sldMk cId="3227852853" sldId="5978"/>
            <ac:spMk id="2" creationId="{316DD332-7BEF-AD6B-419D-77A661CB0B53}"/>
          </ac:spMkLst>
        </pc:spChg>
        <pc:spChg chg="mod">
          <ac:chgData name="Claire Goult (ESO)" userId="16614453-ffb8-4a9f-ae14-f8ddad472eea" providerId="ADAL" clId="{77A3FD2B-E661-4F5F-9C52-B53585078024}" dt="2023-10-06T14:57:18.747" v="2581" actId="113"/>
          <ac:spMkLst>
            <pc:docMk/>
            <pc:sldMk cId="3227852853" sldId="5978"/>
            <ac:spMk id="3" creationId="{AF2FFC5B-34D1-6879-D311-1C1E358EA486}"/>
          </ac:spMkLst>
        </pc:spChg>
      </pc:sldChg>
      <pc:sldChg chg="modSp add mod">
        <pc:chgData name="Claire Goult (ESO)" userId="16614453-ffb8-4a9f-ae14-f8ddad472eea" providerId="ADAL" clId="{77A3FD2B-E661-4F5F-9C52-B53585078024}" dt="2023-10-06T19:21:34.635" v="15683" actId="20577"/>
        <pc:sldMkLst>
          <pc:docMk/>
          <pc:sldMk cId="2559337584" sldId="5979"/>
        </pc:sldMkLst>
        <pc:spChg chg="mod">
          <ac:chgData name="Claire Goult (ESO)" userId="16614453-ffb8-4a9f-ae14-f8ddad472eea" providerId="ADAL" clId="{77A3FD2B-E661-4F5F-9C52-B53585078024}" dt="2023-10-06T19:21:34.635" v="15683" actId="20577"/>
          <ac:spMkLst>
            <pc:docMk/>
            <pc:sldMk cId="2559337584" sldId="5979"/>
            <ac:spMk id="2" creationId="{316DD332-7BEF-AD6B-419D-77A661CB0B53}"/>
          </ac:spMkLst>
        </pc:spChg>
        <pc:spChg chg="mod">
          <ac:chgData name="Claire Goult (ESO)" userId="16614453-ffb8-4a9f-ae14-f8ddad472eea" providerId="ADAL" clId="{77A3FD2B-E661-4F5F-9C52-B53585078024}" dt="2023-10-06T15:22:12.913" v="2704" actId="14100"/>
          <ac:spMkLst>
            <pc:docMk/>
            <pc:sldMk cId="2559337584" sldId="5979"/>
            <ac:spMk id="3" creationId="{AF2FFC5B-34D1-6879-D311-1C1E358EA486}"/>
          </ac:spMkLst>
        </pc:spChg>
      </pc:sldChg>
      <pc:sldChg chg="modSp new del mod">
        <pc:chgData name="Claire Goult (ESO)" userId="16614453-ffb8-4a9f-ae14-f8ddad472eea" providerId="ADAL" clId="{77A3FD2B-E661-4F5F-9C52-B53585078024}" dt="2023-10-06T19:26:58.790" v="15817" actId="47"/>
        <pc:sldMkLst>
          <pc:docMk/>
          <pc:sldMk cId="1825794611" sldId="5980"/>
        </pc:sldMkLst>
        <pc:spChg chg="mod">
          <ac:chgData name="Claire Goult (ESO)" userId="16614453-ffb8-4a9f-ae14-f8ddad472eea" providerId="ADAL" clId="{77A3FD2B-E661-4F5F-9C52-B53585078024}" dt="2023-10-06T19:24:15.126" v="15716"/>
          <ac:spMkLst>
            <pc:docMk/>
            <pc:sldMk cId="1825794611" sldId="5980"/>
            <ac:spMk id="2" creationId="{64A9ADFD-19F8-E35A-C8F6-71812C5C26D5}"/>
          </ac:spMkLst>
        </pc:spChg>
        <pc:spChg chg="mod">
          <ac:chgData name="Claire Goult (ESO)" userId="16614453-ffb8-4a9f-ae14-f8ddad472eea" providerId="ADAL" clId="{77A3FD2B-E661-4F5F-9C52-B53585078024}" dt="2023-10-06T19:26:01.879" v="15779" actId="21"/>
          <ac:spMkLst>
            <pc:docMk/>
            <pc:sldMk cId="1825794611" sldId="5980"/>
            <ac:spMk id="3" creationId="{7C80F074-A8A7-D922-4D52-29520A9E3A16}"/>
          </ac:spMkLst>
        </pc:spChg>
      </pc:sldChg>
      <pc:sldChg chg="addSp delSp modSp add del mod ord">
        <pc:chgData name="Claire Goult (ESO)" userId="16614453-ffb8-4a9f-ae14-f8ddad472eea" providerId="ADAL" clId="{77A3FD2B-E661-4F5F-9C52-B53585078024}" dt="2023-10-06T19:34:55.720" v="16016" actId="20577"/>
        <pc:sldMkLst>
          <pc:docMk/>
          <pc:sldMk cId="3558180455" sldId="5981"/>
        </pc:sldMkLst>
        <pc:spChg chg="mod">
          <ac:chgData name="Claire Goult (ESO)" userId="16614453-ffb8-4a9f-ae14-f8ddad472eea" providerId="ADAL" clId="{77A3FD2B-E661-4F5F-9C52-B53585078024}" dt="2023-10-06T19:32:33.490" v="15958" actId="20577"/>
          <ac:spMkLst>
            <pc:docMk/>
            <pc:sldMk cId="3558180455" sldId="5981"/>
            <ac:spMk id="2" creationId="{64A9ADFD-19F8-E35A-C8F6-71812C5C26D5}"/>
          </ac:spMkLst>
        </pc:spChg>
        <pc:spChg chg="del mod">
          <ac:chgData name="Claire Goult (ESO)" userId="16614453-ffb8-4a9f-ae14-f8ddad472eea" providerId="ADAL" clId="{77A3FD2B-E661-4F5F-9C52-B53585078024}" dt="2023-10-06T19:28:50.168" v="15874" actId="478"/>
          <ac:spMkLst>
            <pc:docMk/>
            <pc:sldMk cId="3558180455" sldId="5981"/>
            <ac:spMk id="3" creationId="{7C80F074-A8A7-D922-4D52-29520A9E3A16}"/>
          </ac:spMkLst>
        </pc:spChg>
        <pc:spChg chg="add del mod">
          <ac:chgData name="Claire Goult (ESO)" userId="16614453-ffb8-4a9f-ae14-f8ddad472eea" providerId="ADAL" clId="{77A3FD2B-E661-4F5F-9C52-B53585078024}" dt="2023-10-06T19:28:52.695" v="15875" actId="478"/>
          <ac:spMkLst>
            <pc:docMk/>
            <pc:sldMk cId="3558180455" sldId="5981"/>
            <ac:spMk id="5" creationId="{CDC5E5E0-43E8-F6C8-469A-D8FCDEF31EC9}"/>
          </ac:spMkLst>
        </pc:spChg>
        <pc:spChg chg="add mod">
          <ac:chgData name="Claire Goult (ESO)" userId="16614453-ffb8-4a9f-ae14-f8ddad472eea" providerId="ADAL" clId="{77A3FD2B-E661-4F5F-9C52-B53585078024}" dt="2023-10-06T19:34:55.720" v="16016" actId="20577"/>
          <ac:spMkLst>
            <pc:docMk/>
            <pc:sldMk cId="3558180455" sldId="5981"/>
            <ac:spMk id="8" creationId="{154E5B31-9F49-3672-ACB3-451E6BA85493}"/>
          </ac:spMkLst>
        </pc:spChg>
        <pc:picChg chg="add del mod">
          <ac:chgData name="Claire Goult (ESO)" userId="16614453-ffb8-4a9f-ae14-f8ddad472eea" providerId="ADAL" clId="{77A3FD2B-E661-4F5F-9C52-B53585078024}" dt="2023-10-06T19:34:04.004" v="15959" actId="478"/>
          <ac:picMkLst>
            <pc:docMk/>
            <pc:sldMk cId="3558180455" sldId="5981"/>
            <ac:picMk id="6" creationId="{883EE753-7D6B-BA06-3172-04B649A417FA}"/>
          </ac:picMkLst>
        </pc:picChg>
      </pc:sldChg>
      <pc:sldChg chg="modSp add mod">
        <pc:chgData name="Claire Goult (ESO)" userId="16614453-ffb8-4a9f-ae14-f8ddad472eea" providerId="ADAL" clId="{77A3FD2B-E661-4F5F-9C52-B53585078024}" dt="2023-10-06T19:30:18.530" v="15882" actId="113"/>
        <pc:sldMkLst>
          <pc:docMk/>
          <pc:sldMk cId="1274988317" sldId="5982"/>
        </pc:sldMkLst>
        <pc:spChg chg="mod">
          <ac:chgData name="Claire Goult (ESO)" userId="16614453-ffb8-4a9f-ae14-f8ddad472eea" providerId="ADAL" clId="{77A3FD2B-E661-4F5F-9C52-B53585078024}" dt="2023-10-06T19:30:18.530" v="15882" actId="113"/>
          <ac:spMkLst>
            <pc:docMk/>
            <pc:sldMk cId="1274988317" sldId="5982"/>
            <ac:spMk id="2" creationId="{45962E1F-3E2E-4800-B746-C2585194061B}"/>
          </ac:spMkLst>
        </pc:spChg>
        <pc:spChg chg="mod">
          <ac:chgData name="Claire Goult (ESO)" userId="16614453-ffb8-4a9f-ae14-f8ddad472eea" providerId="ADAL" clId="{77A3FD2B-E661-4F5F-9C52-B53585078024}" dt="2023-10-06T19:26:16.938" v="15807" actId="20577"/>
          <ac:spMkLst>
            <pc:docMk/>
            <pc:sldMk cId="1274988317" sldId="5982"/>
            <ac:spMk id="3" creationId="{C9BE2949-70F1-4A3B-B3AF-B6A47E266139}"/>
          </ac:spMkLst>
        </pc:spChg>
      </pc:sldChg>
      <pc:sldChg chg="addSp delSp modSp add del mod ord">
        <pc:chgData name="Claire Goult (ESO)" userId="16614453-ffb8-4a9f-ae14-f8ddad472eea" providerId="ADAL" clId="{77A3FD2B-E661-4F5F-9C52-B53585078024}" dt="2023-10-06T19:29:56.150" v="15880" actId="47"/>
        <pc:sldMkLst>
          <pc:docMk/>
          <pc:sldMk cId="2560053166" sldId="5983"/>
        </pc:sldMkLst>
        <pc:spChg chg="mod">
          <ac:chgData name="Claire Goult (ESO)" userId="16614453-ffb8-4a9f-ae14-f8ddad472eea" providerId="ADAL" clId="{77A3FD2B-E661-4F5F-9C52-B53585078024}" dt="2023-10-06T19:28:31.995" v="15865" actId="1076"/>
          <ac:spMkLst>
            <pc:docMk/>
            <pc:sldMk cId="2560053166" sldId="5983"/>
            <ac:spMk id="2" creationId="{45962E1F-3E2E-4800-B746-C2585194061B}"/>
          </ac:spMkLst>
        </pc:spChg>
        <pc:spChg chg="del mod">
          <ac:chgData name="Claire Goult (ESO)" userId="16614453-ffb8-4a9f-ae14-f8ddad472eea" providerId="ADAL" clId="{77A3FD2B-E661-4F5F-9C52-B53585078024}" dt="2023-10-06T19:28:45.968" v="15873" actId="21"/>
          <ac:spMkLst>
            <pc:docMk/>
            <pc:sldMk cId="2560053166" sldId="5983"/>
            <ac:spMk id="3" creationId="{C9BE2949-70F1-4A3B-B3AF-B6A47E266139}"/>
          </ac:spMkLst>
        </pc:spChg>
        <pc:spChg chg="add mod">
          <ac:chgData name="Claire Goult (ESO)" userId="16614453-ffb8-4a9f-ae14-f8ddad472eea" providerId="ADAL" clId="{77A3FD2B-E661-4F5F-9C52-B53585078024}" dt="2023-10-06T19:28:45.968" v="15873" actId="21"/>
          <ac:spMkLst>
            <pc:docMk/>
            <pc:sldMk cId="2560053166" sldId="5983"/>
            <ac:spMk id="5" creationId="{5239EBB6-5E1A-CEA5-4FF9-2FDA9CD212FC}"/>
          </ac:spMkLst>
        </pc:spChg>
      </pc:sldChg>
      <pc:sldChg chg="modSp add mod">
        <pc:chgData name="Claire Goult (ESO)" userId="16614453-ffb8-4a9f-ae14-f8ddad472eea" providerId="ADAL" clId="{77A3FD2B-E661-4F5F-9C52-B53585078024}" dt="2023-10-09T07:51:43.476" v="16033" actId="13926"/>
        <pc:sldMkLst>
          <pc:docMk/>
          <pc:sldMk cId="3800325887" sldId="5983"/>
        </pc:sldMkLst>
        <pc:graphicFrameChg chg="modGraphic">
          <ac:chgData name="Claire Goult (ESO)" userId="16614453-ffb8-4a9f-ae14-f8ddad472eea" providerId="ADAL" clId="{77A3FD2B-E661-4F5F-9C52-B53585078024}" dt="2023-10-09T07:51:43.476" v="16033" actId="13926"/>
          <ac:graphicFrameMkLst>
            <pc:docMk/>
            <pc:sldMk cId="3800325887" sldId="5983"/>
            <ac:graphicFrameMk id="5" creationId="{4CB550AD-0E0B-467B-A24E-263CEEC8C372}"/>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10/9/2023</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10/9/2023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7B74334-5195-1F4B-B190-5A416FFA4340}" type="slidenum">
              <a:rPr lang="en-US" smtClean="0"/>
              <a:t>1</a:t>
            </a:fld>
            <a:endParaRPr lang="en-US"/>
          </a:p>
        </p:txBody>
      </p:sp>
    </p:spTree>
    <p:extLst>
      <p:ext uri="{BB962C8B-B14F-4D97-AF65-F5344CB8AC3E}">
        <p14:creationId xmlns:p14="http://schemas.microsoft.com/office/powerpoint/2010/main" val="3109588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7B74334-5195-1F4B-B190-5A416FFA4340}" type="slidenum">
              <a:rPr lang="en-US" smtClean="0"/>
              <a:t>3</a:t>
            </a:fld>
            <a:endParaRPr lang="en-US"/>
          </a:p>
        </p:txBody>
      </p:sp>
    </p:spTree>
    <p:extLst>
      <p:ext uri="{BB962C8B-B14F-4D97-AF65-F5344CB8AC3E}">
        <p14:creationId xmlns:p14="http://schemas.microsoft.com/office/powerpoint/2010/main" val="550636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7B74334-5195-1F4B-B190-5A416FFA4340}" type="slidenum">
              <a:rPr lang="en-US" smtClean="0"/>
              <a:t>20</a:t>
            </a:fld>
            <a:endParaRPr lang="en-US"/>
          </a:p>
        </p:txBody>
      </p:sp>
    </p:spTree>
    <p:extLst>
      <p:ext uri="{BB962C8B-B14F-4D97-AF65-F5344CB8AC3E}">
        <p14:creationId xmlns:p14="http://schemas.microsoft.com/office/powerpoint/2010/main" val="32255852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r>
              <a:rPr lang="en-US"/>
              <a:t>Click icon to add picture</a:t>
            </a:r>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US"/>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31057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631856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US"/>
              <a:t>Click to edit Master text styles</a:t>
            </a:r>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151651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57543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86123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13032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17595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b="0" i="0">
                <a:latin typeface="HelveticaNeueLT Pro 55 Roman" panose="020B0604020202020204" pitchFamily="34" charset="77"/>
              </a:rPr>
              <a:t>Click to edit Master title style</a:t>
            </a:r>
            <a:endParaRPr lang="en-US" b="0" i="0">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2571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8341146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r>
              <a:rPr lang="en-US"/>
              <a:t>Click icon to add table</a:t>
            </a:r>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382559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0183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b="0" i="0">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US"/>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US"/>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671402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a:t>Click icon to add media</a:t>
            </a:r>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6127270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a:t>Click icon to add picture</a:t>
            </a:r>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565796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570348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78661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D4390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25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2856282"/>
            <a:ext cx="10769600" cy="424458"/>
          </a:xfrm>
          <a:prstGeom prst="rect">
            <a:avLst/>
          </a:prstGeom>
          <a:ln>
            <a:noFill/>
          </a:ln>
        </p:spPr>
        <p:txBody>
          <a:bodyPr numCol="5" spcCol="180000"/>
          <a:lstStyle>
            <a:lvl1pPr marL="0" indent="0">
              <a:buNone/>
              <a:defRPr sz="1200" b="0" i="0">
                <a:solidFill>
                  <a:schemeClr val="bg1"/>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r>
              <a:rPr lang="en-US"/>
              <a:t>Click icon to add picture</a:t>
            </a:r>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327895"/>
            <a:ext cx="10769600" cy="1161287"/>
          </a:xfrm>
          <a:prstGeom prst="rect">
            <a:avLst/>
          </a:prstGeom>
          <a:ln>
            <a:noFill/>
          </a:ln>
        </p:spPr>
        <p:txBody>
          <a:bodyPr numCol="5" spcCol="180000"/>
          <a:lstStyle>
            <a:lvl1pPr marL="0" indent="0">
              <a:buNone/>
              <a:defRPr sz="900" b="0"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pic>
        <p:nvPicPr>
          <p:cNvPr id="3" name="Picture 2">
            <a:extLst>
              <a:ext uri="{FF2B5EF4-FFF2-40B4-BE49-F238E27FC236}">
                <a16:creationId xmlns:a16="http://schemas.microsoft.com/office/drawing/2014/main" id="{3A19D87C-753F-53C0-F782-3C13B3F953AB}"/>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4" name="Picture 3">
            <a:extLst>
              <a:ext uri="{FF2B5EF4-FFF2-40B4-BE49-F238E27FC236}">
                <a16:creationId xmlns:a16="http://schemas.microsoft.com/office/drawing/2014/main" id="{47BE6DD5-2055-A02F-1568-6E3B0AE433FC}"/>
              </a:ext>
            </a:extLst>
          </p:cNvPr>
          <p:cNvPicPr>
            <a:picLocks noChangeAspect="1"/>
          </p:cNvPicPr>
          <p:nvPr userDrawn="1"/>
        </p:nvPicPr>
        <p:blipFill>
          <a:blip r:embed="rId3"/>
          <a:stretch>
            <a:fillRect/>
          </a:stretch>
        </p:blipFill>
        <p:spPr>
          <a:xfrm>
            <a:off x="-18961" y="6197486"/>
            <a:ext cx="12244931" cy="660514"/>
          </a:xfrm>
          <a:prstGeom prst="rect">
            <a:avLst/>
          </a:prstGeom>
        </p:spPr>
      </p:pic>
      <p:pic>
        <p:nvPicPr>
          <p:cNvPr id="6" name="Picture 5">
            <a:extLst>
              <a:ext uri="{FF2B5EF4-FFF2-40B4-BE49-F238E27FC236}">
                <a16:creationId xmlns:a16="http://schemas.microsoft.com/office/drawing/2014/main" id="{55B857BA-D979-4319-A0FA-AC35B1E9B30F}"/>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3230892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8113224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defTabSz="368686"/>
            <a:endParaRPr sz="1452">
              <a:solidFill>
                <a:srgbClr val="F26522"/>
              </a:solidFill>
              <a:latin typeface="Calibri" panose="020F0502020204030204"/>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lang="en-GB" sz="800" b="1" i="0">
                <a:solidFill>
                  <a:schemeClr val="bg1"/>
                </a:solidFill>
                <a:latin typeface="HelveticaNeueLT Pro 95 Blk" panose="020B0604020202020204" pitchFamily="34" charset="77"/>
              </a:rPr>
              <a:t>Primary Text Orange</a:t>
            </a:r>
            <a:endParaRPr lang="en-GB" sz="800" b="1" i="0">
              <a:solidFill>
                <a:schemeClr val="bg1"/>
              </a:solidFill>
              <a:latin typeface="HelveticaNeueLT Pro 95 Blk" panose="020B0604020202020204" pitchFamily="34" charset="77"/>
              <a:cs typeface="HelveticaNeueLTPro-Hv"/>
            </a:endParaRPr>
          </a:p>
          <a:p>
            <a:pPr marL="10241" marR="4097" defTabSz="368686">
              <a:lnSpc>
                <a:spcPts val="887"/>
              </a:lnSpc>
              <a:spcBef>
                <a:spcPts val="56"/>
              </a:spcBef>
            </a:pPr>
            <a:r>
              <a:rPr sz="806" b="1" spc="4">
                <a:solidFill>
                  <a:schemeClr val="bg1"/>
                </a:solidFill>
                <a:latin typeface="HelveticaNeueLTPro-Blk"/>
                <a:cs typeface="HelveticaNeueLTPro-Blk"/>
              </a:rPr>
              <a:t>C:</a:t>
            </a:r>
            <a:r>
              <a:rPr lang="en-GB" sz="806" b="1" spc="4">
                <a:solidFill>
                  <a:schemeClr val="bg1"/>
                </a:solidFill>
                <a:latin typeface="HelveticaNeueLTPro-Blk"/>
                <a:cs typeface="HelveticaNeueLTPro-Blk"/>
              </a:rPr>
              <a:t>2</a:t>
            </a:r>
            <a:r>
              <a:rPr sz="806" b="1" spc="4">
                <a:solidFill>
                  <a:schemeClr val="bg1"/>
                </a:solidFill>
                <a:latin typeface="HelveticaNeueLTPro-Blk"/>
                <a:cs typeface="HelveticaNeueLTPro-Blk"/>
              </a:rPr>
              <a:t> </a:t>
            </a:r>
            <a:r>
              <a:rPr sz="806" b="1" spc="-8">
                <a:solidFill>
                  <a:schemeClr val="bg1"/>
                </a:solidFill>
                <a:latin typeface="HelveticaNeueLTPro-Blk"/>
                <a:cs typeface="HelveticaNeueLTPro-Blk"/>
              </a:rPr>
              <a:t>M:</a:t>
            </a:r>
            <a:r>
              <a:rPr lang="en-GB" sz="806" b="1" spc="-8">
                <a:solidFill>
                  <a:schemeClr val="bg1"/>
                </a:solidFill>
                <a:latin typeface="HelveticaNeueLTPro-Blk"/>
                <a:cs typeface="HelveticaNeueLTPro-Blk"/>
              </a:rPr>
              <a:t>84</a:t>
            </a:r>
            <a:r>
              <a:rPr sz="806" b="1" spc="-8">
                <a:solidFill>
                  <a:schemeClr val="bg1"/>
                </a:solidFill>
                <a:latin typeface="HelveticaNeueLTPro-Blk"/>
                <a:cs typeface="HelveticaNeueLTPro-Blk"/>
              </a:rPr>
              <a:t> </a:t>
            </a:r>
            <a:r>
              <a:rPr sz="806" b="1" spc="-20">
                <a:solidFill>
                  <a:schemeClr val="bg1"/>
                </a:solidFill>
                <a:latin typeface="HelveticaNeueLTPro-Blk"/>
                <a:cs typeface="HelveticaNeueLTPro-Blk"/>
              </a:rPr>
              <a:t>Y:10</a:t>
            </a:r>
            <a:r>
              <a:rPr lang="en-GB" sz="806" b="1" spc="-20">
                <a:solidFill>
                  <a:schemeClr val="bg1"/>
                </a:solidFill>
                <a:latin typeface="HelveticaNeueLTPro-Blk"/>
                <a:cs typeface="HelveticaNeueLTPro-Blk"/>
              </a:rPr>
              <a:t>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a:t>
            </a:r>
            <a:r>
              <a:rPr lang="en-GB" sz="806" b="1" spc="4">
                <a:solidFill>
                  <a:schemeClr val="bg1"/>
                </a:solidFill>
                <a:latin typeface="HelveticaNeueLTPro-Blk"/>
                <a:cs typeface="HelveticaNeueLTPro-Blk"/>
              </a:rPr>
              <a:t>8</a:t>
            </a:r>
            <a:r>
              <a:rPr sz="806" b="1" spc="4">
                <a:solidFill>
                  <a:schemeClr val="bg1"/>
                </a:solidFill>
                <a:latin typeface="HelveticaNeueLTPro-Blk"/>
                <a:cs typeface="HelveticaNeueLTPro-Blk"/>
              </a:rPr>
              <a:t>  R:</a:t>
            </a:r>
            <a:r>
              <a:rPr lang="en-GB" sz="806" b="1" spc="4">
                <a:solidFill>
                  <a:schemeClr val="bg1"/>
                </a:solidFill>
                <a:latin typeface="HelveticaNeueLTPro-Blk"/>
                <a:cs typeface="HelveticaNeueLTPro-Blk"/>
              </a:rPr>
              <a:t>212</a:t>
            </a:r>
            <a:r>
              <a:rPr sz="806" b="1" spc="4">
                <a:solidFill>
                  <a:schemeClr val="bg1"/>
                </a:solidFill>
                <a:latin typeface="HelveticaNeueLTPro-Blk"/>
                <a:cs typeface="HelveticaNeueLTPro-Blk"/>
              </a:rPr>
              <a:t> </a:t>
            </a:r>
            <a:r>
              <a:rPr sz="806" b="1" spc="-20">
                <a:solidFill>
                  <a:schemeClr val="bg1"/>
                </a:solidFill>
                <a:latin typeface="HelveticaNeueLTPro-Blk"/>
                <a:cs typeface="HelveticaNeueLTPro-Blk"/>
              </a:rPr>
              <a:t>G:</a:t>
            </a:r>
            <a:r>
              <a:rPr lang="en-GB" sz="806" b="1" spc="-20">
                <a:solidFill>
                  <a:schemeClr val="bg1"/>
                </a:solidFill>
                <a:latin typeface="HelveticaNeueLTPro-Blk"/>
                <a:cs typeface="HelveticaNeueLTPro-Blk"/>
              </a:rPr>
              <a:t>57</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a:t>
            </a:r>
            <a:r>
              <a:rPr lang="en-GB" sz="806" b="1" spc="4">
                <a:solidFill>
                  <a:schemeClr val="bg1"/>
                </a:solidFill>
                <a:latin typeface="HelveticaNeueLTPro-Blk"/>
                <a:cs typeface="HelveticaNeueLTPro-Blk"/>
              </a:rPr>
              <a:t>0</a:t>
            </a:r>
            <a:endParaRPr sz="806">
              <a:solidFill>
                <a:schemeClr val="bg1"/>
              </a:solidFill>
              <a:latin typeface="HelveticaNeueLTPro-Blk"/>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300  </a:t>
            </a:r>
            <a:r>
              <a:rPr sz="806" b="1" spc="-28">
                <a:solidFill>
                  <a:srgbClr val="FFFFFF"/>
                </a:solidFill>
                <a:latin typeface="HelveticaNeueLTPro-Blk"/>
                <a:cs typeface="HelveticaNeueLTPro-Blk"/>
              </a:rPr>
              <a:t>C</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M</a:t>
            </a:r>
            <a:r>
              <a:rPr sz="806" b="1" spc="8">
                <a:solidFill>
                  <a:srgbClr val="FFFFFF"/>
                </a:solidFill>
                <a:latin typeface="HelveticaNeueLTPro-Blk"/>
                <a:cs typeface="HelveticaNeueLTPro-Blk"/>
              </a:rPr>
              <a:t>4</a:t>
            </a:r>
            <a:r>
              <a:rPr sz="806" b="1" spc="4">
                <a:solidFill>
                  <a:srgbClr val="FFFFFF"/>
                </a:solidFill>
                <a:latin typeface="HelveticaNeueLTPro-Blk"/>
                <a:cs typeface="HelveticaNeueLTPro-Blk"/>
              </a:rPr>
              <a:t>4</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20">
                <a:solidFill>
                  <a:srgbClr val="FFFFFF"/>
                </a:solidFill>
                <a:latin typeface="HelveticaNeueLTPro-Blk"/>
                <a:cs typeface="HelveticaNeueLTPro-Blk"/>
              </a:rPr>
              <a:t>R0/G121/B193</a:t>
            </a:r>
            <a:endParaRPr sz="806">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297  C55/M0/Y0/K0  </a:t>
            </a:r>
            <a:r>
              <a:rPr sz="806" b="1" spc="12">
                <a:solidFill>
                  <a:srgbClr val="454546"/>
                </a:solidFill>
                <a:latin typeface="HelveticaNeueLTPro-Blk"/>
                <a:cs typeface="HelveticaNeueLTPro-Blk"/>
              </a:rPr>
              <a:t>R</a:t>
            </a:r>
            <a:r>
              <a:rPr sz="806" b="1" spc="-28">
                <a:solidFill>
                  <a:srgbClr val="454546"/>
                </a:solidFill>
                <a:latin typeface="HelveticaNeueLTPro-Blk"/>
                <a:cs typeface="HelveticaNeueLTPro-Blk"/>
              </a:rPr>
              <a:t>9</a:t>
            </a:r>
            <a:r>
              <a:rPr sz="806" b="1" spc="-40">
                <a:solidFill>
                  <a:srgbClr val="454546"/>
                </a:solidFill>
                <a:latin typeface="HelveticaNeueLTPro-Blk"/>
                <a:cs typeface="HelveticaNeueLTPro-Blk"/>
              </a:rPr>
              <a:t>1</a:t>
            </a:r>
            <a:r>
              <a:rPr sz="806" b="1" spc="-20">
                <a:solidFill>
                  <a:srgbClr val="454546"/>
                </a:solidFill>
                <a:latin typeface="HelveticaNeueLTPro-Blk"/>
                <a:cs typeface="HelveticaNeueLTPro-Blk"/>
              </a:rPr>
              <a:t>/</a:t>
            </a:r>
            <a:r>
              <a:rPr sz="806" b="1" spc="8">
                <a:solidFill>
                  <a:srgbClr val="454546"/>
                </a:solidFill>
                <a:latin typeface="HelveticaNeueLTPro-Blk"/>
                <a:cs typeface="HelveticaNeueLTPro-Blk"/>
              </a:rPr>
              <a:t>G2</a:t>
            </a:r>
            <a:r>
              <a:rPr sz="806" b="1" spc="4">
                <a:solidFill>
                  <a:srgbClr val="454546"/>
                </a:solidFill>
                <a:latin typeface="HelveticaNeueLTPro-Blk"/>
                <a:cs typeface="HelveticaNeueLTPro-Blk"/>
              </a:rPr>
              <a:t>0</a:t>
            </a:r>
            <a:r>
              <a:rPr sz="806" b="1" spc="-4">
                <a:solidFill>
                  <a:srgbClr val="454546"/>
                </a:solidFill>
                <a:latin typeface="HelveticaNeueLTPro-Blk"/>
                <a:cs typeface="HelveticaNeueLTPro-Blk"/>
              </a:rPr>
              <a:t>3</a:t>
            </a:r>
            <a:r>
              <a:rPr sz="806" b="1" spc="8">
                <a:solidFill>
                  <a:srgbClr val="454546"/>
                </a:solidFill>
                <a:latin typeface="HelveticaNeueLTPro-Blk"/>
                <a:cs typeface="HelveticaNeueLTPro-Blk"/>
              </a:rPr>
              <a:t>/</a:t>
            </a:r>
            <a:r>
              <a:rPr sz="806" b="1">
                <a:solidFill>
                  <a:srgbClr val="454546"/>
                </a:solidFill>
                <a:latin typeface="HelveticaNeueLTPro-Blk"/>
                <a:cs typeface="HelveticaNeueLTPro-Blk"/>
              </a:rPr>
              <a:t>B</a:t>
            </a:r>
            <a:r>
              <a:rPr sz="806" b="1" spc="8">
                <a:solidFill>
                  <a:srgbClr val="454546"/>
                </a:solidFill>
                <a:latin typeface="HelveticaNeueLTPro-Blk"/>
                <a:cs typeface="HelveticaNeueLTPro-Blk"/>
              </a:rPr>
              <a:t>2</a:t>
            </a:r>
            <a:r>
              <a:rPr sz="806" b="1" spc="16">
                <a:solidFill>
                  <a:srgbClr val="454546"/>
                </a:solidFill>
                <a:latin typeface="HelveticaNeueLTPro-Blk"/>
                <a:cs typeface="HelveticaNeueLTPro-Blk"/>
              </a:rPr>
              <a:t>4</a:t>
            </a:r>
            <a:r>
              <a:rPr sz="806" b="1">
                <a:solidFill>
                  <a:srgbClr val="454546"/>
                </a:solidFill>
                <a:latin typeface="HelveticaNeueLTPro-Blk"/>
                <a:cs typeface="HelveticaNeueLTPro-Blk"/>
              </a:rPr>
              <a:t>5</a:t>
            </a:r>
            <a:endParaRPr sz="806">
              <a:solidFill>
                <a:srgbClr val="454546"/>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390  </a:t>
            </a:r>
            <a:r>
              <a:rPr sz="806" b="1">
                <a:solidFill>
                  <a:srgbClr val="454546"/>
                </a:solidFill>
                <a:latin typeface="HelveticaNeueLTPro-Blk"/>
                <a:cs typeface="HelveticaNeueLTPro-Blk"/>
              </a:rPr>
              <a:t>C</a:t>
            </a:r>
            <a:r>
              <a:rPr sz="806" b="1" spc="12">
                <a:solidFill>
                  <a:srgbClr val="454546"/>
                </a:solidFill>
                <a:latin typeface="HelveticaNeueLTPro-Blk"/>
                <a:cs typeface="HelveticaNeueLTPro-Blk"/>
              </a:rPr>
              <a:t>2</a:t>
            </a:r>
            <a:r>
              <a:rPr sz="806" b="1" spc="20">
                <a:solidFill>
                  <a:srgbClr val="454546"/>
                </a:solidFill>
                <a:latin typeface="HelveticaNeueLTPro-Blk"/>
                <a:cs typeface="HelveticaNeueLTPro-Blk"/>
              </a:rPr>
              <a:t>2</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a:t>
            </a:r>
            <a:r>
              <a:rPr sz="806" b="1" spc="-20">
                <a:solidFill>
                  <a:srgbClr val="454546"/>
                </a:solidFill>
                <a:latin typeface="HelveticaNeueLTPro-Blk"/>
                <a:cs typeface="HelveticaNeueLTPro-Blk"/>
              </a:rPr>
              <a:t>0</a:t>
            </a:r>
            <a:r>
              <a:rPr sz="806" b="1" spc="44">
                <a:solidFill>
                  <a:srgbClr val="454546"/>
                </a:solidFill>
                <a:latin typeface="HelveticaNeueLTPro-Blk"/>
                <a:cs typeface="HelveticaNeueLTPro-Blk"/>
              </a:rPr>
              <a:t>/</a:t>
            </a:r>
            <a:r>
              <a:rPr sz="806" b="1" spc="-36">
                <a:solidFill>
                  <a:srgbClr val="454546"/>
                </a:solidFill>
                <a:latin typeface="HelveticaNeueLTPro-Blk"/>
                <a:cs typeface="HelveticaNeueLTPro-Blk"/>
              </a:rPr>
              <a:t>Y1</a:t>
            </a:r>
            <a:r>
              <a:rPr sz="806" b="1" spc="8">
                <a:solidFill>
                  <a:srgbClr val="454546"/>
                </a:solidFill>
                <a:latin typeface="HelveticaNeueLTPro-Blk"/>
                <a:cs typeface="HelveticaNeueLTPro-Blk"/>
              </a:rPr>
              <a:t>0</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4">
                <a:solidFill>
                  <a:srgbClr val="454546"/>
                </a:solidFill>
                <a:latin typeface="HelveticaNeueLTPro-Blk"/>
                <a:cs typeface="HelveticaNeueLTPro-Blk"/>
              </a:rPr>
              <a:t>K</a:t>
            </a:r>
            <a:r>
              <a:rPr sz="806" b="1">
                <a:solidFill>
                  <a:srgbClr val="454546"/>
                </a:solidFill>
                <a:latin typeface="HelveticaNeueLTPro-Blk"/>
                <a:cs typeface="HelveticaNeueLTPro-Blk"/>
              </a:rPr>
              <a:t>8  </a:t>
            </a:r>
            <a:r>
              <a:rPr sz="806" b="1" spc="-4">
                <a:solidFill>
                  <a:srgbClr val="454546"/>
                </a:solidFill>
                <a:latin typeface="HelveticaNeueLTPro-Blk"/>
                <a:cs typeface="HelveticaNeueLTPro-Blk"/>
              </a:rPr>
              <a:t>R194/G205/B35</a:t>
            </a:r>
            <a:endParaRPr sz="806">
              <a:solidFill>
                <a:srgbClr val="454546"/>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527  </a:t>
            </a:r>
            <a:r>
              <a:rPr sz="806" b="1" spc="-12">
                <a:solidFill>
                  <a:srgbClr val="FFFFFF"/>
                </a:solidFill>
                <a:latin typeface="HelveticaNeueLTPro-Blk"/>
                <a:cs typeface="HelveticaNeueLTPro-Blk"/>
              </a:rPr>
              <a:t>C</a:t>
            </a:r>
            <a:r>
              <a:rPr sz="806" b="1" spc="-16">
                <a:solidFill>
                  <a:srgbClr val="FFFFFF"/>
                </a:solidFill>
                <a:latin typeface="HelveticaNeueLTPro-Blk"/>
                <a:cs typeface="HelveticaNeueLTPro-Blk"/>
              </a:rPr>
              <a:t>7</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spc="-32">
                <a:solidFill>
                  <a:srgbClr val="FFFFFF"/>
                </a:solidFill>
                <a:latin typeface="HelveticaNeueLTPro-Blk"/>
                <a:cs typeface="HelveticaNeueLTPro-Blk"/>
              </a:rPr>
              <a:t>M</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R106/G44/B145</a:t>
            </a:r>
            <a:endParaRPr sz="806">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425  </a:t>
            </a:r>
            <a:r>
              <a:rPr sz="806" b="1" spc="-4">
                <a:solidFill>
                  <a:srgbClr val="FFFFFF"/>
                </a:solidFill>
                <a:latin typeface="HelveticaNeueLTPro-Blk"/>
                <a:cs typeface="HelveticaNeueLTPro-Blk"/>
              </a:rPr>
              <a:t>C67/M60/Y58/K43  </a:t>
            </a:r>
            <a:r>
              <a:rPr sz="806" b="1" spc="-8">
                <a:solidFill>
                  <a:srgbClr val="FFFFFF"/>
                </a:solidFill>
                <a:latin typeface="HelveticaNeueLTPro-Blk"/>
                <a:cs typeface="HelveticaNeueLTPro-Blk"/>
              </a:rPr>
              <a:t>R69/G69/B70</a:t>
            </a:r>
            <a:endParaRPr sz="806">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7408  </a:t>
            </a:r>
            <a:r>
              <a:rPr sz="806" b="1" spc="4">
                <a:solidFill>
                  <a:srgbClr val="454546"/>
                </a:solidFill>
                <a:latin typeface="HelveticaNeueLTPro-Blk"/>
                <a:cs typeface="HelveticaNeueLTPro-Blk"/>
              </a:rPr>
              <a:t>C</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M2</a:t>
            </a:r>
            <a:r>
              <a:rPr sz="806" b="1" spc="-12">
                <a:solidFill>
                  <a:srgbClr val="454546"/>
                </a:solidFill>
                <a:latin typeface="HelveticaNeueLTPro-Blk"/>
                <a:cs typeface="HelveticaNeueLTPro-Blk"/>
              </a:rPr>
              <a:t>5</a:t>
            </a:r>
            <a:r>
              <a:rPr sz="806" b="1" spc="44">
                <a:solidFill>
                  <a:srgbClr val="454546"/>
                </a:solidFill>
                <a:latin typeface="HelveticaNeueLTPro-Blk"/>
                <a:cs typeface="HelveticaNeueLTPro-Blk"/>
              </a:rPr>
              <a:t>/</a:t>
            </a:r>
            <a:r>
              <a:rPr sz="806" b="1" spc="-12">
                <a:solidFill>
                  <a:srgbClr val="454546"/>
                </a:solidFill>
                <a:latin typeface="HelveticaNeueLTPro-Blk"/>
                <a:cs typeface="HelveticaNeueLTPro-Blk"/>
              </a:rPr>
              <a:t>Y</a:t>
            </a:r>
            <a:r>
              <a:rPr sz="806" b="1" spc="4">
                <a:solidFill>
                  <a:srgbClr val="454546"/>
                </a:solidFill>
                <a:latin typeface="HelveticaNeueLTPro-Blk"/>
                <a:cs typeface="HelveticaNeueLTPro-Blk"/>
              </a:rPr>
              <a:t>9</a:t>
            </a:r>
            <a:r>
              <a:rPr sz="806" b="1" spc="-12">
                <a:solidFill>
                  <a:srgbClr val="454546"/>
                </a:solidFill>
                <a:latin typeface="HelveticaNeueLTPro-Blk"/>
                <a:cs typeface="HelveticaNeueLTPro-Blk"/>
              </a:rPr>
              <a:t>5</a:t>
            </a:r>
            <a:r>
              <a:rPr sz="806" b="1" spc="8">
                <a:solidFill>
                  <a:srgbClr val="454546"/>
                </a:solidFill>
                <a:latin typeface="HelveticaNeueLTPro-Blk"/>
                <a:cs typeface="HelveticaNeueLTPro-Blk"/>
              </a:rPr>
              <a:t>/</a:t>
            </a:r>
            <a:r>
              <a:rPr sz="806" b="1" spc="-24">
                <a:solidFill>
                  <a:srgbClr val="454546"/>
                </a:solidFill>
                <a:latin typeface="HelveticaNeueLTPro-Blk"/>
                <a:cs typeface="HelveticaNeueLTPro-Blk"/>
              </a:rPr>
              <a:t>K</a:t>
            </a:r>
            <a:r>
              <a:rPr sz="806" b="1">
                <a:solidFill>
                  <a:srgbClr val="454546"/>
                </a:solidFill>
                <a:latin typeface="HelveticaNeueLTPro-Blk"/>
                <a:cs typeface="HelveticaNeueLTPro-Blk"/>
              </a:rPr>
              <a:t>0  </a:t>
            </a:r>
            <a:r>
              <a:rPr sz="806" b="1" spc="-12">
                <a:solidFill>
                  <a:srgbClr val="454546"/>
                </a:solidFill>
                <a:latin typeface="HelveticaNeueLTPro-Blk"/>
                <a:cs typeface="HelveticaNeueLTPro-Blk"/>
              </a:rPr>
              <a:t>R255/G191/B34</a:t>
            </a:r>
            <a:endParaRPr sz="806">
              <a:solidFill>
                <a:srgbClr val="454546"/>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defTabSz="368686">
              <a:lnSpc>
                <a:spcPts val="927"/>
              </a:lnSpc>
              <a:spcBef>
                <a:spcPts val="81"/>
              </a:spcBef>
            </a:pPr>
            <a:r>
              <a:rPr sz="806" b="1">
                <a:solidFill>
                  <a:schemeClr val="bg1"/>
                </a:solidFill>
                <a:latin typeface="HelveticaNeueLTPro-Blk"/>
                <a:cs typeface="HelveticaNeueLTPro-Blk"/>
              </a:rPr>
              <a:t>PANTONE</a:t>
            </a:r>
            <a:r>
              <a:rPr sz="806" b="1" spc="-8">
                <a:solidFill>
                  <a:schemeClr val="bg1"/>
                </a:solidFill>
                <a:latin typeface="HelveticaNeueLTPro-Blk"/>
                <a:cs typeface="HelveticaNeueLTPro-Blk"/>
              </a:rPr>
              <a:t> </a:t>
            </a:r>
            <a:r>
              <a:rPr sz="806" b="1" spc="-16">
                <a:solidFill>
                  <a:schemeClr val="bg1"/>
                </a:solidFill>
                <a:latin typeface="HelveticaNeueLTPro-Blk"/>
                <a:cs typeface="HelveticaNeueLTPro-Blk"/>
              </a:rPr>
              <a:t>166</a:t>
            </a:r>
            <a:endParaRPr sz="806">
              <a:solidFill>
                <a:schemeClr val="bg1"/>
              </a:solidFill>
              <a:latin typeface="HelveticaNeueLTPro-Blk"/>
              <a:cs typeface="HelveticaNeueLTPro-Blk"/>
            </a:endParaRPr>
          </a:p>
          <a:p>
            <a:pPr marL="10241" marR="4097" defTabSz="368686">
              <a:lnSpc>
                <a:spcPts val="887"/>
              </a:lnSpc>
              <a:spcBef>
                <a:spcPts val="56"/>
              </a:spcBef>
            </a:pPr>
            <a:r>
              <a:rPr sz="806" b="1" spc="4">
                <a:solidFill>
                  <a:schemeClr val="bg1"/>
                </a:solidFill>
                <a:latin typeface="HelveticaNeueLTPro-Blk"/>
                <a:cs typeface="HelveticaNeueLTPro-Blk"/>
              </a:rPr>
              <a:t>C:0 </a:t>
            </a:r>
            <a:r>
              <a:rPr sz="806" b="1" spc="-8">
                <a:solidFill>
                  <a:schemeClr val="bg1"/>
                </a:solidFill>
                <a:latin typeface="HelveticaNeueLTPro-Blk"/>
                <a:cs typeface="HelveticaNeueLTPro-Blk"/>
              </a:rPr>
              <a:t>M:75 </a:t>
            </a:r>
            <a:r>
              <a:rPr sz="806" b="1" spc="-20">
                <a:solidFill>
                  <a:schemeClr val="bg1"/>
                </a:solidFill>
                <a:latin typeface="HelveticaNeueLTPro-Blk"/>
                <a:cs typeface="HelveticaNeueLTPro-Blk"/>
              </a:rPr>
              <a:t>Y:100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K:0  </a:t>
            </a:r>
            <a:br>
              <a:rPr lang="en-GB" sz="806" b="1" spc="4">
                <a:solidFill>
                  <a:schemeClr val="bg1"/>
                </a:solidFill>
                <a:latin typeface="HelveticaNeueLTPro-Blk"/>
                <a:cs typeface="HelveticaNeueLTPro-Blk"/>
              </a:rPr>
            </a:br>
            <a:r>
              <a:rPr sz="806" b="1" spc="4">
                <a:solidFill>
                  <a:schemeClr val="bg1"/>
                </a:solidFill>
                <a:latin typeface="HelveticaNeueLTPro-Blk"/>
                <a:cs typeface="HelveticaNeueLTPro-Blk"/>
              </a:rPr>
              <a:t>R:242 </a:t>
            </a:r>
            <a:r>
              <a:rPr sz="806" b="1" spc="-20">
                <a:solidFill>
                  <a:schemeClr val="bg1"/>
                </a:solidFill>
                <a:latin typeface="HelveticaNeueLTPro-Blk"/>
                <a:cs typeface="HelveticaNeueLTPro-Blk"/>
              </a:rPr>
              <a:t>G:101</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B:34</a:t>
            </a:r>
            <a:endParaRPr lang="en-GB" sz="806" b="1" spc="4">
              <a:solidFill>
                <a:schemeClr val="bg1"/>
              </a:solidFill>
              <a:latin typeface="HelveticaNeueLTPro-Blk"/>
              <a:cs typeface="HelveticaNeueLTPro-Blk"/>
            </a:endParaRPr>
          </a:p>
          <a:p>
            <a:pPr marL="10241" marR="4097" defTabSz="368686">
              <a:lnSpc>
                <a:spcPts val="887"/>
              </a:lnSpc>
              <a:spcBef>
                <a:spcPts val="56"/>
              </a:spcBef>
            </a:pPr>
            <a:r>
              <a:rPr lang="en-GB" sz="700" b="0" i="0" spc="4">
                <a:solidFill>
                  <a:schemeClr val="bg1"/>
                </a:solidFill>
                <a:latin typeface="HelveticaNeueLT Pro 65 Md" panose="020B0604020202020204" pitchFamily="34" charset="77"/>
                <a:cs typeface="HelveticaNeueLTPro-Blk"/>
              </a:rPr>
              <a:t>Please note that the white and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grey copy is not to be used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for normal text elements.</a:t>
            </a:r>
            <a:endParaRPr sz="700" b="0" i="0">
              <a:solidFill>
                <a:schemeClr val="bg1"/>
              </a:solidFill>
              <a:latin typeface="HelveticaNeueLT Pro 65 Md" panose="020B0604020202020204" pitchFamily="34" charset="77"/>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108  </a:t>
            </a:r>
            <a:r>
              <a:rPr sz="806" b="1" spc="4">
                <a:solidFill>
                  <a:srgbClr val="454546"/>
                </a:solidFill>
                <a:latin typeface="HelveticaNeueLTPro-Blk"/>
                <a:cs typeface="HelveticaNeueLTPro-Blk"/>
              </a:rPr>
              <a:t>C:0 </a:t>
            </a:r>
            <a:r>
              <a:rPr sz="806" b="1" spc="8">
                <a:solidFill>
                  <a:srgbClr val="454546"/>
                </a:solidFill>
                <a:latin typeface="HelveticaNeueLTPro-Blk"/>
                <a:cs typeface="HelveticaNeueLTPro-Blk"/>
              </a:rPr>
              <a:t>M:0 </a:t>
            </a:r>
            <a:r>
              <a:rPr sz="806" b="1" spc="-20">
                <a:solidFill>
                  <a:srgbClr val="454546"/>
                </a:solidFill>
                <a:latin typeface="HelveticaNeueLTPro-Blk"/>
                <a:cs typeface="HelveticaNeueLTPro-Blk"/>
              </a:rPr>
              <a:t>Y:100</a:t>
            </a:r>
            <a:r>
              <a:rPr sz="806" b="1" spc="-69">
                <a:solidFill>
                  <a:srgbClr val="454546"/>
                </a:solidFill>
                <a:latin typeface="HelveticaNeueLTPro-Blk"/>
                <a:cs typeface="HelveticaNeueLTPro-Blk"/>
              </a:rPr>
              <a:t> </a:t>
            </a:r>
            <a:r>
              <a:rPr sz="806" b="1" spc="4">
                <a:solidFill>
                  <a:srgbClr val="454546"/>
                </a:solidFill>
                <a:latin typeface="HelveticaNeueLTPro-Blk"/>
                <a:cs typeface="HelveticaNeueLTPro-Blk"/>
              </a:rPr>
              <a:t>K:0  </a:t>
            </a:r>
            <a:r>
              <a:rPr sz="806" b="1" spc="8">
                <a:solidFill>
                  <a:srgbClr val="454546"/>
                </a:solidFill>
                <a:latin typeface="HelveticaNeueLTPro-Blk"/>
                <a:cs typeface="HelveticaNeueLTPro-Blk"/>
              </a:rPr>
              <a:t>R:255 </a:t>
            </a:r>
            <a:r>
              <a:rPr sz="806" b="1" spc="4">
                <a:solidFill>
                  <a:srgbClr val="454546"/>
                </a:solidFill>
                <a:latin typeface="HelveticaNeueLTPro-Blk"/>
                <a:cs typeface="HelveticaNeueLTPro-Blk"/>
              </a:rPr>
              <a:t>G:230</a:t>
            </a:r>
            <a:r>
              <a:rPr sz="806" b="1" spc="-40">
                <a:solidFill>
                  <a:srgbClr val="454546"/>
                </a:solidFill>
                <a:latin typeface="HelveticaNeueLTPro-Blk"/>
                <a:cs typeface="HelveticaNeueLTPro-Blk"/>
              </a:rPr>
              <a:t> </a:t>
            </a:r>
            <a:r>
              <a:rPr sz="806" b="1" spc="8">
                <a:solidFill>
                  <a:srgbClr val="454546"/>
                </a:solidFill>
                <a:latin typeface="HelveticaNeueLTPro-Blk"/>
                <a:cs typeface="HelveticaNeueLTPro-Blk"/>
              </a:rPr>
              <a:t>B:0</a:t>
            </a:r>
            <a:endParaRPr sz="806">
              <a:solidFill>
                <a:srgbClr val="454546"/>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a:solidFill>
                  <a:srgbClr val="D43900"/>
                </a:solidFill>
                <a:latin typeface="HelveticaNeueLTPro-Hv"/>
                <a:cs typeface="HelveticaNeueLTPro-Hv"/>
              </a:rPr>
              <a:t>Primary</a:t>
            </a:r>
            <a:endParaRPr sz="968">
              <a:solidFill>
                <a:srgbClr val="D43900"/>
              </a:solidFill>
              <a:latin typeface="HelveticaNeueLTPro-Hv"/>
              <a:cs typeface="HelveticaNeueLTPro-Hv"/>
            </a:endParaRPr>
          </a:p>
          <a:p>
            <a:pPr marL="10241" marR="4097" defTabSz="737372">
              <a:lnSpc>
                <a:spcPct val="125000"/>
              </a:lnSpc>
              <a:spcAft>
                <a:spcPts val="484"/>
              </a:spcAft>
            </a:pPr>
            <a:r>
              <a:rPr sz="806" b="0" i="0" spc="-4">
                <a:solidFill>
                  <a:srgbClr val="454546"/>
                </a:solidFill>
                <a:latin typeface="HelveticaNeueLT Pro 55 Roman" panose="020B0604020202020204" pitchFamily="34" charset="77"/>
                <a:cs typeface="HelveticaNeueLTPro-Roman"/>
              </a:rPr>
              <a:t>This </a:t>
            </a:r>
            <a:r>
              <a:rPr sz="806" b="0" i="0" spc="-8">
                <a:solidFill>
                  <a:srgbClr val="454546"/>
                </a:solidFill>
                <a:latin typeface="HelveticaNeueLT Pro 55 Roman" panose="020B0604020202020204" pitchFamily="34" charset="77"/>
                <a:cs typeface="HelveticaNeueLTPro-Roman"/>
              </a:rPr>
              <a:t>palette </a:t>
            </a:r>
            <a:r>
              <a:rPr sz="806" b="0" i="0" spc="-4">
                <a:solidFill>
                  <a:srgbClr val="454546"/>
                </a:solidFill>
                <a:latin typeface="HelveticaNeueLT Pro 55 Roman" panose="020B0604020202020204" pitchFamily="34" charset="77"/>
                <a:cs typeface="HelveticaNeueLTPro-Roman"/>
              </a:rPr>
              <a:t>consists </a:t>
            </a:r>
            <a:r>
              <a:rPr sz="806" b="0" i="0" spc="-8">
                <a:solidFill>
                  <a:srgbClr val="454546"/>
                </a:solidFill>
                <a:latin typeface="HelveticaNeueLT Pro 55 Roman" panose="020B0604020202020204" pitchFamily="34" charset="77"/>
                <a:cs typeface="HelveticaNeueLTPro-Roman"/>
              </a:rPr>
              <a:t>of </a:t>
            </a:r>
            <a:r>
              <a:rPr sz="806" b="0" i="0" spc="-12">
                <a:solidFill>
                  <a:srgbClr val="454546"/>
                </a:solidFill>
                <a:latin typeface="HelveticaNeueLT Pro 55 Roman" panose="020B0604020202020204" pitchFamily="34" charset="77"/>
                <a:cs typeface="HelveticaNeueLTPro-Roman"/>
              </a:rPr>
              <a:t>yellows </a:t>
            </a:r>
            <a:r>
              <a:rPr sz="806" b="0" i="0" spc="-4">
                <a:solidFill>
                  <a:srgbClr val="454546"/>
                </a:solidFill>
                <a:latin typeface="HelveticaNeueLT Pro 55 Roman" panose="020B0604020202020204" pitchFamily="34" charset="77"/>
                <a:cs typeface="HelveticaNeueLTPro-Roman"/>
              </a:rPr>
              <a:t>and oranges, which </a:t>
            </a:r>
            <a:r>
              <a:rPr sz="806" b="0" i="0" spc="-12">
                <a:solidFill>
                  <a:srgbClr val="454546"/>
                </a:solidFill>
                <a:latin typeface="HelveticaNeueLT Pro 55 Roman" panose="020B0604020202020204" pitchFamily="34" charset="77"/>
                <a:cs typeface="HelveticaNeueLTPro-Roman"/>
              </a:rPr>
              <a:t>radiate </a:t>
            </a:r>
            <a:r>
              <a:rPr sz="806" b="0" i="0" spc="-8">
                <a:solidFill>
                  <a:srgbClr val="454546"/>
                </a:solidFill>
                <a:latin typeface="HelveticaNeueLT Pro 55 Roman" panose="020B0604020202020204" pitchFamily="34" charset="77"/>
                <a:cs typeface="HelveticaNeueLTPro-Roman"/>
              </a:rPr>
              <a:t>ambition, </a:t>
            </a:r>
            <a:r>
              <a:rPr sz="806" b="0" i="0" spc="-12">
                <a:solidFill>
                  <a:srgbClr val="454546"/>
                </a:solidFill>
                <a:latin typeface="HelveticaNeueLT Pro 55 Roman" panose="020B0604020202020204" pitchFamily="34" charset="77"/>
                <a:cs typeface="HelveticaNeueLTPro-Roman"/>
              </a:rPr>
              <a:t>energy, </a:t>
            </a:r>
            <a:r>
              <a:rPr sz="806" b="0" i="0" spc="-8">
                <a:solidFill>
                  <a:srgbClr val="454546"/>
                </a:solidFill>
                <a:latin typeface="HelveticaNeueLT Pro 55 Roman" panose="020B0604020202020204" pitchFamily="34" charset="77"/>
                <a:cs typeface="HelveticaNeueLTPro-Roman"/>
              </a:rPr>
              <a:t>warmth, </a:t>
            </a:r>
            <a:r>
              <a:rPr sz="806" b="0" i="0" spc="-4">
                <a:solidFill>
                  <a:srgbClr val="454546"/>
                </a:solidFill>
                <a:latin typeface="HelveticaNeueLT Pro 55 Roman" panose="020B0604020202020204" pitchFamily="34" charset="77"/>
                <a:cs typeface="HelveticaNeueLTPro-Roman"/>
              </a:rPr>
              <a:t>passion and </a:t>
            </a:r>
            <a:r>
              <a:rPr sz="806" b="0" i="0" spc="-12">
                <a:solidFill>
                  <a:srgbClr val="454546"/>
                </a:solidFill>
                <a:latin typeface="HelveticaNeueLT Pro 55 Roman" panose="020B0604020202020204" pitchFamily="34" charset="77"/>
                <a:cs typeface="HelveticaNeueLTPro-Roman"/>
              </a:rPr>
              <a:t>originality. </a:t>
            </a:r>
            <a:br>
              <a:rPr lang="en-GB" sz="806" b="0" i="0" spc="-12">
                <a:solidFill>
                  <a:srgbClr val="454546"/>
                </a:solidFill>
                <a:latin typeface="HelveticaNeueLT Pro 55 Roman" panose="020B0604020202020204" pitchFamily="34" charset="77"/>
                <a:cs typeface="HelveticaNeueLTPro-Roman"/>
              </a:rPr>
            </a:br>
            <a:r>
              <a:rPr sz="806" b="0" i="0" spc="-32">
                <a:solidFill>
                  <a:srgbClr val="454546"/>
                </a:solidFill>
                <a:latin typeface="HelveticaNeueLT Pro 55 Roman" panose="020B0604020202020204" pitchFamily="34" charset="77"/>
                <a:cs typeface="HelveticaNeueLTPro-Roman"/>
              </a:rPr>
              <a:t>You </a:t>
            </a:r>
            <a:r>
              <a:rPr sz="806" b="0" i="0">
                <a:solidFill>
                  <a:srgbClr val="454546"/>
                </a:solidFill>
                <a:latin typeface="HelveticaNeueLT Pro 55 Roman" panose="020B0604020202020204" pitchFamily="34" charset="77"/>
                <a:cs typeface="HelveticaNeueLTPro-Roman"/>
              </a:rPr>
              <a:t>can </a:t>
            </a:r>
            <a:r>
              <a:rPr sz="806" b="0" i="0" spc="-4">
                <a:solidFill>
                  <a:srgbClr val="454546"/>
                </a:solidFill>
                <a:latin typeface="HelveticaNeueLT Pro 55 Roman" panose="020B0604020202020204" pitchFamily="34" charset="77"/>
                <a:cs typeface="HelveticaNeueLTPro-Roman"/>
              </a:rPr>
              <a:t>use </a:t>
            </a:r>
            <a:r>
              <a:rPr sz="806" b="0" i="0">
                <a:solidFill>
                  <a:srgbClr val="454546"/>
                </a:solidFill>
                <a:latin typeface="HelveticaNeueLT Pro 55 Roman" panose="020B0604020202020204" pitchFamily="34" charset="77"/>
                <a:cs typeface="HelveticaNeueLTPro-Roman"/>
              </a:rPr>
              <a:t>a </a:t>
            </a:r>
            <a:r>
              <a:rPr sz="806" b="0" i="0" spc="-8">
                <a:solidFill>
                  <a:srgbClr val="454546"/>
                </a:solidFill>
                <a:latin typeface="HelveticaNeueLT Pro 55 Roman" panose="020B0604020202020204" pitchFamily="34" charset="77"/>
                <a:cs typeface="HelveticaNeueLTPro-Roman"/>
              </a:rPr>
              <a:t>gradient of </a:t>
            </a:r>
            <a:r>
              <a:rPr sz="806" b="0" i="0" spc="-4">
                <a:solidFill>
                  <a:srgbClr val="454546"/>
                </a:solidFill>
                <a:latin typeface="HelveticaNeueLT Pro 55 Roman" panose="020B0604020202020204" pitchFamily="34" charset="77"/>
                <a:cs typeface="HelveticaNeueLTPro-Roman"/>
              </a:rPr>
              <a:t>these colours </a:t>
            </a:r>
            <a:r>
              <a:rPr sz="806" b="0" i="0">
                <a:solidFill>
                  <a:srgbClr val="454546"/>
                </a:solidFill>
                <a:latin typeface="HelveticaNeueLT Pro 55 Roman" panose="020B0604020202020204" pitchFamily="34" charset="77"/>
                <a:cs typeface="HelveticaNeueLTPro-Roman"/>
              </a:rPr>
              <a:t>as a</a:t>
            </a:r>
            <a:r>
              <a:rPr sz="806" b="0" i="0" spc="20">
                <a:solidFill>
                  <a:srgbClr val="454546"/>
                </a:solidFill>
                <a:latin typeface="HelveticaNeueLT Pro 55 Roman" panose="020B0604020202020204" pitchFamily="34" charset="77"/>
                <a:cs typeface="HelveticaNeueLTPro-Roman"/>
              </a:rPr>
              <a:t> </a:t>
            </a:r>
            <a:r>
              <a:rPr sz="806" b="0" i="0" spc="-8">
                <a:solidFill>
                  <a:srgbClr val="454546"/>
                </a:solidFill>
                <a:latin typeface="HelveticaNeueLT Pro 55 Roman" panose="020B0604020202020204" pitchFamily="34" charset="77"/>
                <a:cs typeface="HelveticaNeueLTPro-Roman"/>
              </a:rPr>
              <a:t>background.</a:t>
            </a:r>
            <a:endParaRPr lang="en-GB" sz="806" b="0" i="0" spc="-8">
              <a:solidFill>
                <a:srgbClr val="454546"/>
              </a:solidFill>
              <a:latin typeface="HelveticaNeueLT Pro 55 Roman" panose="020B0604020202020204" pitchFamily="34" charset="77"/>
              <a:cs typeface="HelveticaNeueLTPro-Roman"/>
            </a:endParaRPr>
          </a:p>
          <a:p>
            <a:pPr marL="10241" defTabSz="737372"/>
            <a:r>
              <a:rPr lang="en-GB" sz="968" b="1">
                <a:solidFill>
                  <a:srgbClr val="D43900"/>
                </a:solidFill>
                <a:latin typeface="HelveticaNeueLTPro-Hv"/>
                <a:cs typeface="HelveticaNeueLTPro-Hv"/>
              </a:rPr>
              <a:t>Complementary</a:t>
            </a:r>
            <a:endParaRPr lang="en-GB" sz="968">
              <a:solidFill>
                <a:srgbClr val="D43900"/>
              </a:solidFill>
              <a:latin typeface="HelveticaNeueLTPro-Hv"/>
              <a:cs typeface="HelveticaNeueLTPro-Hv"/>
            </a:endParaRPr>
          </a:p>
          <a:p>
            <a:pPr marL="10241" marR="4097" defTabSz="737372">
              <a:lnSpc>
                <a:spcPct val="125000"/>
              </a:lnSpc>
              <a:spcAft>
                <a:spcPts val="484"/>
              </a:spcAft>
            </a:pPr>
            <a:r>
              <a:rPr lang="en-GB" sz="806" spc="-8">
                <a:solidFill>
                  <a:srgbClr val="454546"/>
                </a:solidFill>
                <a:latin typeface="HelveticaNeueLTPro-Roman"/>
                <a:cs typeface="HelveticaNeueLTPro-Roman"/>
              </a:rPr>
              <a:t>Consisting of </a:t>
            </a:r>
            <a:r>
              <a:rPr lang="en-GB" sz="806">
                <a:solidFill>
                  <a:srgbClr val="454546"/>
                </a:solidFill>
                <a:latin typeface="HelveticaNeueLTPro-Roman"/>
                <a:cs typeface="HelveticaNeueLTPro-Roman"/>
              </a:rPr>
              <a:t>a secondary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tertiary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This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is  designed </a:t>
            </a:r>
            <a:r>
              <a:rPr lang="en-GB" sz="806" spc="-12">
                <a:solidFill>
                  <a:srgbClr val="454546"/>
                </a:solidFill>
                <a:latin typeface="HelveticaNeueLTPro-Roman"/>
                <a:cs typeface="HelveticaNeueLTPro-Roman"/>
              </a:rPr>
              <a:t>to </a:t>
            </a:r>
            <a:r>
              <a:rPr lang="en-GB" sz="806">
                <a:solidFill>
                  <a:srgbClr val="454546"/>
                </a:solidFill>
                <a:latin typeface="HelveticaNeueLTPro-Roman"/>
                <a:cs typeface="HelveticaNeueLTPro-Roman"/>
              </a:rPr>
              <a:t>support </a:t>
            </a:r>
            <a:r>
              <a:rPr lang="en-GB" sz="806" spc="-8">
                <a:solidFill>
                  <a:srgbClr val="454546"/>
                </a:solidFill>
                <a:latin typeface="HelveticaNeueLTPro-Roman"/>
                <a:cs typeface="HelveticaNeueLTPro-Roman"/>
              </a:rPr>
              <a:t>the </a:t>
            </a:r>
            <a:r>
              <a:rPr lang="en-GB" sz="806">
                <a:solidFill>
                  <a:srgbClr val="454546"/>
                </a:solidFill>
                <a:latin typeface="HelveticaNeueLTPro-Roman"/>
                <a:cs typeface="HelveticaNeueLTPro-Roman"/>
              </a:rPr>
              <a:t>primary </a:t>
            </a:r>
            <a:r>
              <a:rPr lang="en-GB" sz="806" spc="-4">
                <a:solidFill>
                  <a:srgbClr val="454546"/>
                </a:solidFill>
                <a:latin typeface="HelveticaNeueLTPro-Roman"/>
                <a:cs typeface="HelveticaNeueLTPro-Roman"/>
              </a:rPr>
              <a:t>colours. Ideal if </a:t>
            </a:r>
            <a:r>
              <a:rPr lang="en-GB" sz="806" spc="-8">
                <a:solidFill>
                  <a:srgbClr val="454546"/>
                </a:solidFill>
                <a:latin typeface="HelveticaNeueLTPro-Roman"/>
                <a:cs typeface="HelveticaNeueLTPro-Roman"/>
              </a:rPr>
              <a:t>communication </a:t>
            </a:r>
            <a:r>
              <a:rPr lang="en-GB" sz="806">
                <a:solidFill>
                  <a:srgbClr val="454546"/>
                </a:solidFill>
                <a:latin typeface="HelveticaNeueLTPro-Roman"/>
                <a:cs typeface="HelveticaNeueLTPro-Roman"/>
              </a:rPr>
              <a:t>needs further </a:t>
            </a:r>
            <a:r>
              <a:rPr lang="en-GB" sz="806" spc="-4">
                <a:solidFill>
                  <a:srgbClr val="454546"/>
                </a:solidFill>
                <a:latin typeface="HelveticaNeueLTPro-Roman"/>
                <a:cs typeface="HelveticaNeueLTPro-Roman"/>
              </a:rPr>
              <a:t>stand out. </a:t>
            </a:r>
            <a:r>
              <a:rPr lang="en-GB" sz="806">
                <a:solidFill>
                  <a:srgbClr val="454546"/>
                </a:solidFill>
                <a:latin typeface="HelveticaNeueLTPro-Roman"/>
                <a:cs typeface="HelveticaNeueLTPro-Roman"/>
              </a:rPr>
              <a:t>These </a:t>
            </a:r>
            <a:r>
              <a:rPr lang="en-GB" sz="806" spc="-4">
                <a:solidFill>
                  <a:srgbClr val="454546"/>
                </a:solidFill>
                <a:latin typeface="HelveticaNeueLTPro-Roman"/>
                <a:cs typeface="HelveticaNeueLTPro-Roman"/>
              </a:rPr>
              <a:t>colours are also designed </a:t>
            </a:r>
            <a:r>
              <a:rPr lang="en-GB" sz="806" spc="-8">
                <a:solidFill>
                  <a:srgbClr val="454546"/>
                </a:solidFill>
                <a:latin typeface="HelveticaNeueLTPro-Roman"/>
                <a:cs typeface="HelveticaNeueLTPro-Roman"/>
              </a:rPr>
              <a:t>with </a:t>
            </a:r>
            <a:r>
              <a:rPr lang="en-GB" sz="806">
                <a:solidFill>
                  <a:srgbClr val="454546"/>
                </a:solidFill>
                <a:latin typeface="HelveticaNeueLTPro-Roman"/>
                <a:cs typeface="HelveticaNeueLTPro-Roman"/>
              </a:rPr>
              <a:t>charts </a:t>
            </a:r>
            <a:r>
              <a:rPr lang="en-GB" sz="806" spc="-4">
                <a:solidFill>
                  <a:srgbClr val="454546"/>
                </a:solidFill>
                <a:latin typeface="HelveticaNeueLTPro-Roman"/>
                <a:cs typeface="HelveticaNeueLTPro-Roman"/>
              </a:rPr>
              <a:t>and colour </a:t>
            </a:r>
            <a:r>
              <a:rPr lang="en-GB" sz="806" spc="-8">
                <a:solidFill>
                  <a:srgbClr val="454546"/>
                </a:solidFill>
                <a:latin typeface="HelveticaNeueLTPro-Roman"/>
                <a:cs typeface="HelveticaNeueLTPro-Roman"/>
              </a:rPr>
              <a:t>coordinating </a:t>
            </a:r>
            <a:r>
              <a:rPr lang="en-GB" sz="806" spc="-4">
                <a:solidFill>
                  <a:srgbClr val="454546"/>
                </a:solidFill>
                <a:latin typeface="HelveticaNeueLTPro-Roman"/>
                <a:cs typeface="HelveticaNeueLTPro-Roman"/>
              </a:rPr>
              <a:t>in</a:t>
            </a:r>
            <a:r>
              <a:rPr lang="en-GB" sz="806" spc="8">
                <a:solidFill>
                  <a:srgbClr val="454546"/>
                </a:solidFill>
                <a:latin typeface="HelveticaNeueLTPro-Roman"/>
                <a:cs typeface="HelveticaNeueLTPro-Roman"/>
              </a:rPr>
              <a:t> </a:t>
            </a:r>
            <a:r>
              <a:rPr lang="en-GB" sz="806" spc="-8">
                <a:solidFill>
                  <a:srgbClr val="454546"/>
                </a:solidFill>
                <a:latin typeface="HelveticaNeueLTPro-Roman"/>
                <a:cs typeface="HelveticaNeueLTPro-Roman"/>
              </a:rPr>
              <a:t>mind.</a:t>
            </a:r>
          </a:p>
          <a:p>
            <a:pPr marL="10241" defTabSz="737372">
              <a:spcBef>
                <a:spcPts val="81"/>
              </a:spcBef>
            </a:pPr>
            <a:r>
              <a:rPr lang="en-GB" sz="968" b="1" spc="-4">
                <a:solidFill>
                  <a:srgbClr val="D43900"/>
                </a:solidFill>
                <a:latin typeface="HelveticaNeueLTPro-Hv"/>
                <a:cs typeface="HelveticaNeueLTPro-Hv"/>
              </a:rPr>
              <a:t>Note</a:t>
            </a:r>
            <a:endParaRPr lang="en-GB" sz="968">
              <a:solidFill>
                <a:srgbClr val="D43900"/>
              </a:solidFill>
              <a:latin typeface="HelveticaNeueLTPro-Hv"/>
              <a:cs typeface="HelveticaNeueLTPro-Hv"/>
            </a:endParaRPr>
          </a:p>
          <a:p>
            <a:pPr marL="10241" marR="4097" defTabSz="737372">
              <a:lnSpc>
                <a:spcPct val="125000"/>
              </a:lnSpc>
            </a:pPr>
            <a:r>
              <a:rPr lang="en-GB" sz="806" spc="-4">
                <a:solidFill>
                  <a:srgbClr val="454546"/>
                </a:solidFill>
                <a:latin typeface="HelveticaNeueLTPro-Roman"/>
                <a:cs typeface="HelveticaNeueLTPro-Roman"/>
              </a:rPr>
              <a:t>When using </a:t>
            </a:r>
            <a:r>
              <a:rPr lang="en-GB" sz="806" spc="-8">
                <a:solidFill>
                  <a:srgbClr val="454546"/>
                </a:solidFill>
                <a:latin typeface="HelveticaNeueLTPro-Roman"/>
                <a:cs typeface="HelveticaNeueLTPro-Roman"/>
              </a:rPr>
              <a:t>the </a:t>
            </a:r>
            <a:r>
              <a:rPr lang="en-GB" sz="806" spc="-4">
                <a:solidFill>
                  <a:srgbClr val="454546"/>
                </a:solidFill>
                <a:latin typeface="HelveticaNeueLTPro-Roman"/>
                <a:cs typeface="HelveticaNeueLTPro-Roman"/>
              </a:rPr>
              <a:t>colour </a:t>
            </a:r>
            <a:r>
              <a:rPr lang="en-GB" sz="806" spc="-8">
                <a:solidFill>
                  <a:srgbClr val="454546"/>
                </a:solidFill>
                <a:latin typeface="HelveticaNeueLTPro-Roman"/>
                <a:cs typeface="HelveticaNeueLTPro-Roman"/>
              </a:rPr>
              <a:t>palette, refer </a:t>
            </a:r>
            <a:r>
              <a:rPr lang="en-GB" sz="806" spc="-12">
                <a:solidFill>
                  <a:srgbClr val="454546"/>
                </a:solidFill>
                <a:latin typeface="HelveticaNeueLTPro-Roman"/>
                <a:cs typeface="HelveticaNeueLTPro-Roman"/>
              </a:rPr>
              <a:t>to </a:t>
            </a:r>
            <a:r>
              <a:rPr lang="en-GB" sz="806" spc="-8">
                <a:solidFill>
                  <a:srgbClr val="454546"/>
                </a:solidFill>
                <a:latin typeface="HelveticaNeueLTPro-Roman"/>
                <a:cs typeface="HelveticaNeueLTPro-Roman"/>
              </a:rPr>
              <a:t>the templates provided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be </a:t>
            </a:r>
            <a:r>
              <a:rPr lang="en-GB" sz="806" spc="-8">
                <a:solidFill>
                  <a:srgbClr val="454546"/>
                </a:solidFill>
                <a:latin typeface="HelveticaNeueLTPro-Roman"/>
                <a:cs typeface="HelveticaNeueLTPro-Roman"/>
              </a:rPr>
              <a:t>mindful of </a:t>
            </a:r>
            <a:r>
              <a:rPr lang="en-GB" sz="806" spc="-4">
                <a:solidFill>
                  <a:srgbClr val="454546"/>
                </a:solidFill>
                <a:latin typeface="HelveticaNeueLTPro-Roman"/>
                <a:cs typeface="HelveticaNeueLTPro-Roman"/>
              </a:rPr>
              <a:t>using </a:t>
            </a:r>
            <a:r>
              <a:rPr lang="en-GB" sz="806" spc="-8">
                <a:solidFill>
                  <a:srgbClr val="454546"/>
                </a:solidFill>
                <a:latin typeface="HelveticaNeueLTPro-Roman"/>
                <a:cs typeface="HelveticaNeueLTPro-Roman"/>
              </a:rPr>
              <a:t>too many </a:t>
            </a:r>
            <a:r>
              <a:rPr lang="en-GB" sz="806" spc="-4">
                <a:solidFill>
                  <a:srgbClr val="454546"/>
                </a:solidFill>
                <a:latin typeface="HelveticaNeueLTPro-Roman"/>
                <a:cs typeface="HelveticaNeueLTPro-Roman"/>
              </a:rPr>
              <a:t>colours on one </a:t>
            </a:r>
            <a:br>
              <a:rPr lang="en-GB" sz="806" spc="-4">
                <a:solidFill>
                  <a:srgbClr val="454546"/>
                </a:solidFill>
                <a:latin typeface="HelveticaNeueLTPro-Roman"/>
                <a:cs typeface="HelveticaNeueLTPro-Roman"/>
              </a:rPr>
            </a:br>
            <a:r>
              <a:rPr lang="en-GB" sz="806" spc="-4">
                <a:solidFill>
                  <a:srgbClr val="454546"/>
                </a:solidFill>
                <a:latin typeface="HelveticaNeueLTPro-Roman"/>
                <a:cs typeface="HelveticaNeueLTPro-Roman"/>
              </a:rPr>
              <a:t>piece </a:t>
            </a:r>
            <a:r>
              <a:rPr lang="en-GB" sz="806" spc="-8">
                <a:solidFill>
                  <a:srgbClr val="454546"/>
                </a:solidFill>
                <a:latin typeface="HelveticaNeueLTPro-Roman"/>
                <a:cs typeface="HelveticaNeueLTPro-Roman"/>
              </a:rPr>
              <a:t>of communication. </a:t>
            </a:r>
            <a:r>
              <a:rPr lang="en-GB" sz="806" spc="-12">
                <a:solidFill>
                  <a:srgbClr val="454546"/>
                </a:solidFill>
                <a:latin typeface="HelveticaNeueLTPro-Roman"/>
                <a:cs typeface="HelveticaNeueLTPro-Roman"/>
              </a:rPr>
              <a:t>Make </a:t>
            </a:r>
            <a:r>
              <a:rPr lang="en-GB" sz="806" spc="-4">
                <a:solidFill>
                  <a:srgbClr val="454546"/>
                </a:solidFill>
                <a:latin typeface="HelveticaNeueLTPro-Roman"/>
                <a:cs typeface="HelveticaNeueLTPro-Roman"/>
              </a:rPr>
              <a:t>sure </a:t>
            </a:r>
            <a:r>
              <a:rPr lang="en-GB" sz="806" spc="-8">
                <a:solidFill>
                  <a:srgbClr val="454546"/>
                </a:solidFill>
                <a:latin typeface="HelveticaNeueLTPro-Roman"/>
                <a:cs typeface="HelveticaNeueLTPro-Roman"/>
              </a:rPr>
              <a:t>the copy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imagery </a:t>
            </a:r>
            <a:r>
              <a:rPr lang="en-GB" sz="806" spc="-4">
                <a:solidFill>
                  <a:srgbClr val="454546"/>
                </a:solidFill>
                <a:latin typeface="HelveticaNeueLTPro-Roman"/>
                <a:cs typeface="HelveticaNeueLTPro-Roman"/>
              </a:rPr>
              <a:t>are </a:t>
            </a:r>
            <a:r>
              <a:rPr lang="en-GB" sz="806" spc="-8">
                <a:solidFill>
                  <a:srgbClr val="454546"/>
                </a:solidFill>
                <a:latin typeface="HelveticaNeueLTPro-Roman"/>
                <a:cs typeface="HelveticaNeueLTPro-Roman"/>
              </a:rPr>
              <a:t>legible </a:t>
            </a:r>
            <a:r>
              <a:rPr lang="en-GB" sz="806" spc="-4">
                <a:solidFill>
                  <a:srgbClr val="454546"/>
                </a:solidFill>
                <a:latin typeface="HelveticaNeueLTPro-Roman"/>
                <a:cs typeface="HelveticaNeueLTPro-Roman"/>
              </a:rPr>
              <a:t>and </a:t>
            </a:r>
            <a:r>
              <a:rPr lang="en-GB" sz="806" spc="-8">
                <a:solidFill>
                  <a:srgbClr val="454546"/>
                </a:solidFill>
                <a:latin typeface="HelveticaNeueLTPro-Roman"/>
                <a:cs typeface="HelveticaNeueLTPro-Roman"/>
              </a:rPr>
              <a:t>that </a:t>
            </a:r>
            <a:r>
              <a:rPr lang="en-GB" sz="806" spc="-4">
                <a:solidFill>
                  <a:srgbClr val="454546"/>
                </a:solidFill>
                <a:latin typeface="HelveticaNeueLTPro-Roman"/>
                <a:cs typeface="HelveticaNeueLTPro-Roman"/>
              </a:rPr>
              <a:t>colours are used</a:t>
            </a:r>
            <a:r>
              <a:rPr lang="en-GB" sz="806" spc="16">
                <a:solidFill>
                  <a:srgbClr val="454546"/>
                </a:solidFill>
                <a:latin typeface="HelveticaNeueLTPro-Roman"/>
                <a:cs typeface="HelveticaNeueLTPro-Roman"/>
              </a:rPr>
              <a:t> </a:t>
            </a:r>
            <a:r>
              <a:rPr lang="en-GB" sz="806" spc="-12">
                <a:solidFill>
                  <a:srgbClr val="454546"/>
                </a:solidFill>
                <a:latin typeface="HelveticaNeueLTPro-Roman"/>
                <a:cs typeface="HelveticaNeueLTPro-Roman"/>
              </a:rPr>
              <a:t>sparingly.</a:t>
            </a:r>
            <a:endParaRPr lang="en-GB" sz="806">
              <a:solidFill>
                <a:srgbClr val="454546"/>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500">
                <a:solidFill>
                  <a:srgbClr val="D43900"/>
                </a:solidFill>
                <a:latin typeface="HelveticaNeueLT Pro 55 Roman" panose="020B0604020202020204" pitchFamily="34" charset="77"/>
              </a:rPr>
              <a:t>Title Slide Header</a:t>
            </a:r>
          </a:p>
          <a:p>
            <a:pPr defTabSz="737354"/>
            <a:r>
              <a:rPr lang="en-US" sz="900">
                <a:solidFill>
                  <a:srgbClr val="454546"/>
                </a:solidFill>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Lorem ipsum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dolor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sit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amet</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consectetuer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adipiscing</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urna</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US" sz="900">
                <a:solidFill>
                  <a:srgbClr val="454546"/>
                </a:solidFill>
                <a:latin typeface="HelveticaNeueLT Pro 55 Roman" panose="020B0604020202020204" pitchFamily="34" charset="77"/>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defTabSz="737354">
              <a:spcBef>
                <a:spcPts val="806"/>
              </a:spcBef>
              <a:defRPr/>
            </a:pPr>
            <a:r>
              <a:rPr lang="en-GB" sz="1400" b="1" i="0">
                <a:solidFill>
                  <a:srgbClr val="D43900"/>
                </a:solidFill>
                <a:latin typeface="HelveticaNeueLT Pro 55 Roman" panose="020B0604020202020204" pitchFamily="34" charset="77"/>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1200" b="1" i="0">
                <a:solidFill>
                  <a:srgbClr val="D43900"/>
                </a:solidFill>
                <a:latin typeface="HelveticaNeueLT Pro 55 Roman" panose="020B0604020202020204" pitchFamily="34" charset="77"/>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1" i="0">
                <a:solidFill>
                  <a:srgbClr val="454546"/>
                </a:solidFill>
                <a:latin typeface="HelveticaNeueLT Pro 55 Roman" panose="020B0604020202020204" pitchFamily="34" charset="77"/>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0" i="0">
                <a:solidFill>
                  <a:srgbClr val="454546"/>
                </a:solidFill>
                <a:latin typeface="HelveticaNeueLT Pro 55 Roman" panose="020B0604020202020204" pitchFamily="34" charset="77"/>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defTabSz="737354">
              <a:spcBef>
                <a:spcPts val="806"/>
              </a:spcBef>
              <a:defRPr/>
            </a:pPr>
            <a:endParaRPr lang="en-GB" sz="1400" b="1" i="0">
              <a:solidFill>
                <a:srgbClr val="D43900"/>
              </a:solidFill>
              <a:latin typeface="HelveticaNeueLT Pro 55 Roman" panose="020B0604020202020204" pitchFamily="34" charset="77"/>
            </a:endParaRPr>
          </a:p>
          <a:p>
            <a:pPr defTabSz="737354">
              <a:spcBef>
                <a:spcPts val="806"/>
              </a:spcBef>
              <a:defRPr/>
            </a:pPr>
            <a:endParaRPr lang="en-GB" sz="1290">
              <a:solidFill>
                <a:srgbClr val="000000">
                  <a:lumMod val="65000"/>
                  <a:lumOff val="35000"/>
                </a:srgbClr>
              </a:solidFill>
              <a:latin typeface="HelveticaNeueLT Pro 55 Roman" panose="020B0604020202020204" pitchFamily="34" charset="77"/>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b="0" i="0">
                <a:solidFill>
                  <a:srgbClr val="454546"/>
                </a:solidFill>
                <a:latin typeface="HelveticaNeueLT Pro 65 Md" panose="020B0604020202020204" pitchFamily="34" charset="77"/>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000">
                <a:solidFill>
                  <a:srgbClr val="D43900"/>
                </a:solidFill>
                <a:latin typeface="HelveticaNeueLT Pro 55 Roman" panose="020B0604020202020204" pitchFamily="34" charset="77"/>
              </a:rPr>
              <a:t>Section Title</a:t>
            </a:r>
          </a:p>
          <a:p>
            <a:pPr defTabSz="737354"/>
            <a:r>
              <a:rPr lang="en-US" sz="900">
                <a:solidFill>
                  <a:srgbClr val="454546"/>
                </a:solidFill>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1800" b="1" i="0">
                <a:solidFill>
                  <a:srgbClr val="D43900"/>
                </a:solidFill>
                <a:latin typeface="HelveticaNeueLT Pro 55 Roman" panose="020B0604020202020204" pitchFamily="34" charset="77"/>
              </a:rPr>
              <a:t>Heading</a:t>
            </a:r>
            <a:r>
              <a:rPr lang="en-GB" sz="2000" b="1" i="0">
                <a:solidFill>
                  <a:srgbClr val="D43900"/>
                </a:solidFill>
                <a:latin typeface="HelveticaNeueLT Pro 55 Roman" panose="020B0604020202020204" pitchFamily="34" charset="77"/>
              </a:rPr>
              <a:t> </a:t>
            </a:r>
          </a:p>
          <a:p>
            <a:pPr defTabSz="737354"/>
            <a:r>
              <a:rPr lang="en-US" sz="900">
                <a:solidFill>
                  <a:srgbClr val="454546"/>
                </a:solidFill>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26364718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2" name="Picture 1">
            <a:extLst>
              <a:ext uri="{FF2B5EF4-FFF2-40B4-BE49-F238E27FC236}">
                <a16:creationId xmlns:a16="http://schemas.microsoft.com/office/drawing/2014/main" id="{98FD9B3C-5013-E839-6CD7-E213FD386C9D}"/>
              </a:ext>
            </a:extLst>
          </p:cNvPr>
          <p:cNvPicPr>
            <a:picLocks noChangeAspect="1"/>
          </p:cNvPicPr>
          <p:nvPr userDrawn="1"/>
        </p:nvPicPr>
        <p:blipFill>
          <a:blip r:embed="rId3"/>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2735E139-7CB9-E460-7730-5B5C225B94B7}"/>
              </a:ext>
            </a:extLst>
          </p:cNvPr>
          <p:cNvPicPr>
            <a:picLocks noChangeAspect="1"/>
          </p:cNvPicPr>
          <p:nvPr userDrawn="1"/>
        </p:nvPicPr>
        <p:blipFill>
          <a:blip r:embed="rId4"/>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E61E6A0E-E54B-2B56-476B-2967D6BAA821}"/>
              </a:ext>
            </a:extLst>
          </p:cNvPr>
          <p:cNvPicPr>
            <a:picLocks noChangeAspect="1"/>
          </p:cNvPicPr>
          <p:nvPr userDrawn="1"/>
        </p:nvPicPr>
        <p:blipFill>
          <a:blip r:embed="rId5"/>
          <a:srcRect/>
          <a:stretch/>
        </p:blipFill>
        <p:spPr>
          <a:xfrm>
            <a:off x="11423087" y="6426740"/>
            <a:ext cx="404054" cy="157424"/>
          </a:xfrm>
          <a:prstGeom prst="rect">
            <a:avLst/>
          </a:prstGeom>
        </p:spPr>
      </p:pic>
    </p:spTree>
    <p:extLst>
      <p:ext uri="{BB962C8B-B14F-4D97-AF65-F5344CB8AC3E}">
        <p14:creationId xmlns:p14="http://schemas.microsoft.com/office/powerpoint/2010/main" val="36317795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_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Tree>
    <p:extLst>
      <p:ext uri="{BB962C8B-B14F-4D97-AF65-F5344CB8AC3E}">
        <p14:creationId xmlns:p14="http://schemas.microsoft.com/office/powerpoint/2010/main" val="523955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707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Contents</a:t>
            </a:r>
            <a:endParaRPr lang="en-US"/>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824435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458758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F1679-BC23-A749-A1A2-1A4F9116E33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7" name="Graphic 6">
            <a:extLst>
              <a:ext uri="{FF2B5EF4-FFF2-40B4-BE49-F238E27FC236}">
                <a16:creationId xmlns:a16="http://schemas.microsoft.com/office/drawing/2014/main" id="{C0FE70B6-EEC7-A347-BD89-843E2380954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75589" y="2105855"/>
            <a:ext cx="7243165" cy="3799199"/>
          </a:xfrm>
          <a:prstGeom prst="rect">
            <a:avLst/>
          </a:prstGeom>
        </p:spPr>
      </p:pic>
      <p:pic>
        <p:nvPicPr>
          <p:cNvPr id="2" name="Picture 1">
            <a:extLst>
              <a:ext uri="{FF2B5EF4-FFF2-40B4-BE49-F238E27FC236}">
                <a16:creationId xmlns:a16="http://schemas.microsoft.com/office/drawing/2014/main" id="{A39A2BB4-FA85-19B2-C667-295711B2E8EA}"/>
              </a:ext>
            </a:extLst>
          </p:cNvPr>
          <p:cNvPicPr>
            <a:picLocks noChangeAspect="1"/>
          </p:cNvPicPr>
          <p:nvPr userDrawn="1"/>
        </p:nvPicPr>
        <p:blipFill>
          <a:blip r:embed="rId4"/>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E7E672B8-44CD-5213-AFAB-4608A2C08569}"/>
              </a:ext>
            </a:extLst>
          </p:cNvPr>
          <p:cNvPicPr>
            <a:picLocks noChangeAspect="1"/>
          </p:cNvPicPr>
          <p:nvPr userDrawn="1"/>
        </p:nvPicPr>
        <p:blipFill>
          <a:blip r:embed="rId5"/>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2AACDA85-5142-FA38-C5D9-B13050D5D71E}"/>
              </a:ext>
            </a:extLst>
          </p:cNvPr>
          <p:cNvPicPr>
            <a:picLocks noChangeAspect="1"/>
          </p:cNvPicPr>
          <p:nvPr userDrawn="1"/>
        </p:nvPicPr>
        <p:blipFill>
          <a:blip r:embed="rId6"/>
          <a:srcRect/>
          <a:stretch/>
        </p:blipFill>
        <p:spPr>
          <a:xfrm>
            <a:off x="11423087" y="6426740"/>
            <a:ext cx="404054" cy="157424"/>
          </a:xfrm>
          <a:prstGeom prst="rect">
            <a:avLst/>
          </a:prstGeom>
        </p:spPr>
      </p:pic>
    </p:spTree>
    <p:extLst>
      <p:ext uri="{BB962C8B-B14F-4D97-AF65-F5344CB8AC3E}">
        <p14:creationId xmlns:p14="http://schemas.microsoft.com/office/powerpoint/2010/main" val="3111082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r>
              <a:rPr lang="en-US"/>
              <a:t>Click icon to add picture</a:t>
            </a:r>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a:t>Click icon to add picture</a:t>
            </a:r>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a:t>Click icon to add picture</a:t>
            </a:r>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03044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r>
              <a:rPr lang="en-US"/>
              <a:t>Click icon to add picture</a:t>
            </a:r>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516871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716285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707173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 id="2147483791" r:id="rId18"/>
    <p:sldLayoutId id="2147483792" r:id="rId19"/>
    <p:sldLayoutId id="2147483793" r:id="rId20"/>
    <p:sldLayoutId id="2147483794" r:id="rId21"/>
    <p:sldLayoutId id="2147483795" r:id="rId22"/>
    <p:sldLayoutId id="2147483796" r:id="rId23"/>
    <p:sldLayoutId id="2147483797" r:id="rId24"/>
    <p:sldLayoutId id="2147483798" r:id="rId25"/>
    <p:sldLayoutId id="2147483799" r:id="rId26"/>
    <p:sldLayoutId id="2147483800" r:id="rId27"/>
    <p:sldLayoutId id="2147483801" r:id="rId28"/>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239D8572-4B80-43C0-A793-A677B76538B7}"/>
              </a:ext>
            </a:extLst>
          </p:cNvPr>
          <p:cNvSpPr txBox="1">
            <a:spLocks/>
          </p:cNvSpPr>
          <p:nvPr/>
        </p:nvSpPr>
        <p:spPr>
          <a:xfrm>
            <a:off x="323550" y="330855"/>
            <a:ext cx="11277900" cy="527136"/>
          </a:xfrm>
          <a:prstGeom prst="rect">
            <a:avLst/>
          </a:prstGeom>
        </p:spPr>
        <p:txBody>
          <a:bodyPr lIns="91440" tIns="45720" rIns="91440" bIns="45720"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b="1">
                <a:latin typeface="Helvetica Neue LT Std 65 Medium"/>
              </a:rPr>
              <a:t>CMP413 – Rolling 10-year wider TNUoS generation tariffs</a:t>
            </a:r>
            <a:endParaRPr lang="en-GB" sz="3600" b="1"/>
          </a:p>
        </p:txBody>
      </p:sp>
      <p:sp>
        <p:nvSpPr>
          <p:cNvPr id="5" name="Text Placeholder 4">
            <a:extLst>
              <a:ext uri="{FF2B5EF4-FFF2-40B4-BE49-F238E27FC236}">
                <a16:creationId xmlns:a16="http://schemas.microsoft.com/office/drawing/2014/main" id="{4FBA6ABF-CE97-446E-AFED-BDC24A2E4D0F}"/>
              </a:ext>
            </a:extLst>
          </p:cNvPr>
          <p:cNvSpPr>
            <a:spLocks noGrp="1"/>
          </p:cNvSpPr>
          <p:nvPr>
            <p:ph type="title"/>
          </p:nvPr>
        </p:nvSpPr>
        <p:spPr>
          <a:xfrm>
            <a:off x="323549" y="1418435"/>
            <a:ext cx="9033101" cy="527136"/>
          </a:xfrm>
        </p:spPr>
        <p:txBody>
          <a:bodyPr/>
          <a:lstStyle/>
          <a:p>
            <a:r>
              <a:rPr lang="en-GB" sz="2800" b="1">
                <a:solidFill>
                  <a:srgbClr val="0070C0"/>
                </a:solidFill>
              </a:rPr>
              <a:t>Monday 9 October 10.00am</a:t>
            </a:r>
          </a:p>
          <a:p>
            <a:r>
              <a:rPr lang="en-GB" sz="2000" b="1">
                <a:solidFill>
                  <a:schemeClr val="tx1"/>
                </a:solidFill>
              </a:rPr>
              <a:t>Online Meeting via Teams</a:t>
            </a:r>
          </a:p>
        </p:txBody>
      </p:sp>
    </p:spTree>
    <p:extLst>
      <p:ext uri="{BB962C8B-B14F-4D97-AF65-F5344CB8AC3E}">
        <p14:creationId xmlns:p14="http://schemas.microsoft.com/office/powerpoint/2010/main" val="416681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6DD332-7BEF-AD6B-419D-77A661CB0B53}"/>
              </a:ext>
            </a:extLst>
          </p:cNvPr>
          <p:cNvSpPr>
            <a:spLocks noGrp="1"/>
          </p:cNvSpPr>
          <p:nvPr>
            <p:ph type="body" sz="quarter" idx="12"/>
          </p:nvPr>
        </p:nvSpPr>
        <p:spPr>
          <a:xfrm>
            <a:off x="497522" y="1294544"/>
            <a:ext cx="11292024" cy="5116530"/>
          </a:xfrm>
        </p:spPr>
        <p:txBody>
          <a:bodyPr numCol="1"/>
          <a:lstStyle/>
          <a:p>
            <a:r>
              <a:rPr lang="en-GB" sz="1800">
                <a:solidFill>
                  <a:schemeClr val="tx1"/>
                </a:solidFill>
                <a:latin typeface="Arial" panose="020B0604020202020204" pitchFamily="34" charset="0"/>
                <a:cs typeface="Arial" panose="020B0604020202020204" pitchFamily="34" charset="0"/>
              </a:rPr>
              <a:t>4 respondents agreed with the methodology giving the following reasons: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A reasonable and straight forward methodology to allocate the cap and collar.</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Logical way of applying a cap on the overall wider tariff without the need to assess each generator.</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The revenue based approach could limit the impact on suppliers and customers.</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3 respondents disagreed with the methodology giving the following reasons: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Accumulative charges can lead to a very large change but will be within the cap for each component – capping the final tariff might be more appropriate.</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A number of ways of diving the cap and collar values have been discussed – Peak, Year-Round Shared and Year-Round Not Shared.</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To maintain consistency across asset technology classes, the cap and collar should be applied to the ultimate (£/kW) tariff.</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2 respondents felt this element of the proposal was not clearly explained in the consultation document with one commenting that a change to tariff setting methodology did not appear to be part of the scope of this modification and therefore unclear as to how to interpret this information.</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AF2FFC5B-34D1-6879-D311-1C1E358EA486}"/>
              </a:ext>
            </a:extLst>
          </p:cNvPr>
          <p:cNvSpPr>
            <a:spLocks noGrp="1"/>
          </p:cNvSpPr>
          <p:nvPr>
            <p:ph type="title"/>
          </p:nvPr>
        </p:nvSpPr>
        <p:spPr>
          <a:xfrm>
            <a:off x="497521" y="204822"/>
            <a:ext cx="11292024" cy="1161641"/>
          </a:xfrm>
        </p:spPr>
        <p:txBody>
          <a:bodyPr/>
          <a:lstStyle/>
          <a:p>
            <a:r>
              <a:rPr lang="en-GB" b="1"/>
              <a:t>Workgroup Consultation Question 7 - </a:t>
            </a:r>
            <a:r>
              <a:rPr lang="en-GB"/>
              <a:t>The proposal apportions the Cap and Collar by the proportion of revenue collected for each component. Is there an alternative methodology that could be used?</a:t>
            </a:r>
          </a:p>
        </p:txBody>
      </p:sp>
    </p:spTree>
    <p:extLst>
      <p:ext uri="{BB962C8B-B14F-4D97-AF65-F5344CB8AC3E}">
        <p14:creationId xmlns:p14="http://schemas.microsoft.com/office/powerpoint/2010/main" val="2589428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6DD332-7BEF-AD6B-419D-77A661CB0B53}"/>
              </a:ext>
            </a:extLst>
          </p:cNvPr>
          <p:cNvSpPr>
            <a:spLocks noGrp="1"/>
          </p:cNvSpPr>
          <p:nvPr>
            <p:ph type="body" sz="quarter" idx="12"/>
          </p:nvPr>
        </p:nvSpPr>
        <p:spPr>
          <a:xfrm>
            <a:off x="497522" y="1469204"/>
            <a:ext cx="11292024" cy="4941870"/>
          </a:xfrm>
        </p:spPr>
        <p:txBody>
          <a:bodyPr numCol="1"/>
          <a:lstStyle/>
          <a:p>
            <a:r>
              <a:rPr lang="en-GB" sz="1800">
                <a:solidFill>
                  <a:schemeClr val="tx1"/>
                </a:solidFill>
                <a:latin typeface="Arial" panose="020B0604020202020204" pitchFamily="34" charset="0"/>
                <a:cs typeface="Arial" panose="020B0604020202020204" pitchFamily="34" charset="0"/>
              </a:rPr>
              <a:t> 4 respondents agreed there should be a provision to trigger a re-opener giving the following reasons: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Do not believe any scenario where a 10-year lag is required for a future modification is acceptable.</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Strongly believe a provision to trigger a re-opener in tariffs is required to reflect the considerable amount of reform planned.</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Support for Ofgem retaining the authority to revisit tariffs as needed but felt it was important that TNUoS Task force recommendations and REMA findings have the flexibility to be incorporated</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Only in exceptional circumstances.</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 10 respondents disagreed there should be a provision to trigger a re-opener giving the following reasons: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Negates the main purpose of providing predictable tariffs. </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Frequent reopening is likely to render the modification ineffective in delivering certainty and would undermine the value of this modification proposal overall. </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The modification could not fully provide the stability that it is intended to as a subsequent CUSC charging modification could overwrite and negate it.</a:t>
            </a:r>
          </a:p>
          <a:p>
            <a:endParaRPr lang="en-GB" sz="1800">
              <a:solidFill>
                <a:schemeClr val="tx1"/>
              </a:solidFill>
              <a:latin typeface="Arial" panose="020B0604020202020204" pitchFamily="34" charset="0"/>
              <a:cs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AF2FFC5B-34D1-6879-D311-1C1E358EA486}"/>
              </a:ext>
            </a:extLst>
          </p:cNvPr>
          <p:cNvSpPr>
            <a:spLocks noGrp="1"/>
          </p:cNvSpPr>
          <p:nvPr>
            <p:ph type="title"/>
          </p:nvPr>
        </p:nvSpPr>
        <p:spPr>
          <a:xfrm>
            <a:off x="497521" y="204822"/>
            <a:ext cx="11292024" cy="1161641"/>
          </a:xfrm>
        </p:spPr>
        <p:txBody>
          <a:bodyPr/>
          <a:lstStyle/>
          <a:p>
            <a:r>
              <a:rPr lang="en-GB" b="1"/>
              <a:t>Workgroup Consultation Question 8 </a:t>
            </a:r>
            <a:r>
              <a:rPr lang="en-GB"/>
              <a:t>- Should there be a provision to trigger a re-opener in tariffs to reflect the considerable amount of reform planned both through Open Governance and via the TNUoS Task Force?</a:t>
            </a:r>
            <a:endParaRPr lang="en-GB" b="1"/>
          </a:p>
        </p:txBody>
      </p:sp>
    </p:spTree>
    <p:extLst>
      <p:ext uri="{BB962C8B-B14F-4D97-AF65-F5344CB8AC3E}">
        <p14:creationId xmlns:p14="http://schemas.microsoft.com/office/powerpoint/2010/main" val="611518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6DD332-7BEF-AD6B-419D-77A661CB0B53}"/>
              </a:ext>
            </a:extLst>
          </p:cNvPr>
          <p:cNvSpPr>
            <a:spLocks noGrp="1"/>
          </p:cNvSpPr>
          <p:nvPr>
            <p:ph type="body" sz="quarter" idx="12"/>
          </p:nvPr>
        </p:nvSpPr>
        <p:spPr>
          <a:xfrm>
            <a:off x="497522" y="1150707"/>
            <a:ext cx="11292024" cy="5260367"/>
          </a:xfrm>
        </p:spPr>
        <p:txBody>
          <a:bodyPr numCol="1"/>
          <a:lstStyle/>
          <a:p>
            <a:r>
              <a:rPr lang="en-GB" sz="1800">
                <a:solidFill>
                  <a:schemeClr val="tx1"/>
                </a:solidFill>
                <a:latin typeface="Arial" panose="020B0604020202020204" pitchFamily="34" charset="0"/>
                <a:cs typeface="Arial" panose="020B0604020202020204" pitchFamily="34" charset="0"/>
              </a:rPr>
              <a:t>8 respondents agreed a breach to the Cap and Collar is socialised to Demand Users giving the following reasons: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Demand Users contribute 80% of the total TNUoS contribution. The demand base is significantly broad enough that small breaches should not have a material effect on any one individual user.</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Aim is to protect generators from unpredictable tariffs. Unpredictable TNUoS costs are likely to result in risk premium which is passed to consumers in the CM and </a:t>
            </a:r>
            <a:r>
              <a:rPr lang="en-GB" sz="1800" err="1">
                <a:solidFill>
                  <a:schemeClr val="tx1"/>
                </a:solidFill>
                <a:latin typeface="Arial" panose="020B0604020202020204" pitchFamily="34" charset="0"/>
                <a:cs typeface="Arial" panose="020B0604020202020204" pitchFamily="34" charset="0"/>
              </a:rPr>
              <a:t>CfD</a:t>
            </a:r>
            <a:r>
              <a:rPr lang="en-GB" sz="1800">
                <a:solidFill>
                  <a:schemeClr val="tx1"/>
                </a:solidFill>
                <a:latin typeface="Arial" panose="020B0604020202020204" pitchFamily="34" charset="0"/>
                <a:cs typeface="Arial" panose="020B0604020202020204" pitchFamily="34" charset="0"/>
              </a:rPr>
              <a:t> auctions. This proposal therefore would reduce overall costs for consumers.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Support the reform to ensure TNUoS signal provide more efficient and effective siting decisions for users. Inefficient siting of assets risks in additional constraint costs. Therefore, it is deemed reasonable that the breach in cap and collar is socialised with demand users.</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3 respondents disagreed a breach to the Cap and Collar is socialised to Demand Users giving the following reasons: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Any breach means cost reflective tariffs have not been applied. Excess/shortfall is a cross subsidy and should be recovered from generators.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If a breach causes a cost or credit to be socialised to demand users, this supports the possibility of the proposal causing breaches to the EU directive 838/2010</a:t>
            </a:r>
          </a:p>
          <a:p>
            <a:endParaRPr lang="en-GB" sz="1800">
              <a:solidFill>
                <a:schemeClr val="tx1"/>
              </a:solidFill>
              <a:latin typeface="Arial" panose="020B0604020202020204" pitchFamily="34" charset="0"/>
              <a:cs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AF2FFC5B-34D1-6879-D311-1C1E358EA486}"/>
              </a:ext>
            </a:extLst>
          </p:cNvPr>
          <p:cNvSpPr>
            <a:spLocks noGrp="1"/>
          </p:cNvSpPr>
          <p:nvPr>
            <p:ph type="title"/>
          </p:nvPr>
        </p:nvSpPr>
        <p:spPr>
          <a:xfrm>
            <a:off x="497521" y="204823"/>
            <a:ext cx="11292024" cy="945884"/>
          </a:xfrm>
        </p:spPr>
        <p:txBody>
          <a:bodyPr/>
          <a:lstStyle/>
          <a:p>
            <a:r>
              <a:rPr lang="en-GB" b="1"/>
              <a:t>Workgroup Consultation Question 9 </a:t>
            </a:r>
            <a:r>
              <a:rPr lang="en-GB"/>
              <a:t>- A breach to the Cap and Collar is socialised to Demand Users. Do you think this is appropriate?</a:t>
            </a:r>
            <a:endParaRPr lang="en-GB" b="1"/>
          </a:p>
        </p:txBody>
      </p:sp>
    </p:spTree>
    <p:extLst>
      <p:ext uri="{BB962C8B-B14F-4D97-AF65-F5344CB8AC3E}">
        <p14:creationId xmlns:p14="http://schemas.microsoft.com/office/powerpoint/2010/main" val="3312432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6DD332-7BEF-AD6B-419D-77A661CB0B53}"/>
              </a:ext>
            </a:extLst>
          </p:cNvPr>
          <p:cNvSpPr>
            <a:spLocks noGrp="1"/>
          </p:cNvSpPr>
          <p:nvPr>
            <p:ph type="body" sz="quarter" idx="12"/>
          </p:nvPr>
        </p:nvSpPr>
        <p:spPr>
          <a:xfrm>
            <a:off x="449988" y="1331165"/>
            <a:ext cx="11292024" cy="4956619"/>
          </a:xfrm>
        </p:spPr>
        <p:txBody>
          <a:bodyPr numCol="1"/>
          <a:lstStyle/>
          <a:p>
            <a:r>
              <a:rPr lang="en-GB" sz="1800">
                <a:solidFill>
                  <a:schemeClr val="tx1"/>
                </a:solidFill>
                <a:latin typeface="Arial" panose="020B0604020202020204" pitchFamily="34" charset="0"/>
                <a:cs typeface="Arial" panose="020B0604020202020204" pitchFamily="34" charset="0"/>
              </a:rPr>
              <a:t>7 respondents commented on the merit of greater predictability over cost reflectivity:</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A predictable tariff is crucial, it means the signal to justify the investment or close down is more easily understood and more likely to be acting on it in the correct manner.</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TNUoS will only provide a signal to which investors can react if it can be relied upon and not undermined once an investment decision has been made.</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Improved predictability reduces the need to price in risk. The decision to invest can come in more than 10 years before a project so this modification may do little to reduce the risk to developers of new larger assets.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Current TNUoS framework whilst cost-reflective, does not provide enough predictability to encourage projects to meet net zero.</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The proposal does not provide any certainty of costs beyond 10 years. Looking at new project timescales it does not provide credible predictability for making Financial Investment Decisions.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Recognise the aim to address the predictability of TNUoS but should not be pursued at the expense of cost reflectivity. Fixing charges within a predefined range at a time where the methodology is defective would fix charges that do not reflect costs incurred by transmission licensees.</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AF2FFC5B-34D1-6879-D311-1C1E358EA486}"/>
              </a:ext>
            </a:extLst>
          </p:cNvPr>
          <p:cNvSpPr>
            <a:spLocks noGrp="1"/>
          </p:cNvSpPr>
          <p:nvPr>
            <p:ph type="title"/>
          </p:nvPr>
        </p:nvSpPr>
        <p:spPr>
          <a:xfrm>
            <a:off x="497521" y="204823"/>
            <a:ext cx="11292024" cy="863690"/>
          </a:xfrm>
        </p:spPr>
        <p:txBody>
          <a:bodyPr/>
          <a:lstStyle/>
          <a:p>
            <a:r>
              <a:rPr lang="en-GB" b="1"/>
              <a:t>Workgroup Consultation Question 10 </a:t>
            </a:r>
            <a:r>
              <a:rPr lang="en-GB"/>
              <a:t>- Provide any evidence to support the merit of greater predictability over cost reflectivity</a:t>
            </a:r>
            <a:endParaRPr lang="en-GB" b="1"/>
          </a:p>
        </p:txBody>
      </p:sp>
    </p:spTree>
    <p:extLst>
      <p:ext uri="{BB962C8B-B14F-4D97-AF65-F5344CB8AC3E}">
        <p14:creationId xmlns:p14="http://schemas.microsoft.com/office/powerpoint/2010/main" val="3227852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6DD332-7BEF-AD6B-419D-77A661CB0B53}"/>
              </a:ext>
            </a:extLst>
          </p:cNvPr>
          <p:cNvSpPr>
            <a:spLocks noGrp="1"/>
          </p:cNvSpPr>
          <p:nvPr>
            <p:ph type="body" sz="quarter" idx="12"/>
          </p:nvPr>
        </p:nvSpPr>
        <p:spPr>
          <a:xfrm>
            <a:off x="497522" y="760288"/>
            <a:ext cx="11292024" cy="5650786"/>
          </a:xfrm>
        </p:spPr>
        <p:txBody>
          <a:bodyPr numCol="1"/>
          <a:lstStyle/>
          <a:p>
            <a:r>
              <a:rPr lang="en-GB" sz="1800">
                <a:solidFill>
                  <a:schemeClr val="tx1"/>
                </a:solidFill>
                <a:latin typeface="Arial" panose="020B0604020202020204" pitchFamily="34" charset="0"/>
                <a:cs typeface="Arial" panose="020B0604020202020204" pitchFamily="34" charset="0"/>
              </a:rPr>
              <a:t>5 respondents questioned the timing of the modification giving the following reasons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The TNUoS Task force is seeking to resolve predictability of tariffs. It has so far recognised at least 8 defects in the current methodology so question the merit fixing outputs before changes are brought in to improve predictability. Might as well wait until the end of the Task force and then restart the modification.</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A risk if this modification is implemented ahead of other changes being considered that it could effectively result in a delay to improve the current methodology by the cap and collar proposed. It would be prudent for the solution to include the functionality to navigate upcoming changes to TNUoS methodology.</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Rapid increased transmission capacity means this modification could lock in a set of tariffs bearing no resemblance to what charges will look like in 10 years time.</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Proposal is not compatible with other future reform and innovation such as number of charging zones. Fixing will reduce innovation and impede efficiencies being realised.</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Connection reform may also alter the generation mix and location of connections which are major drivers of tariff change.</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The scale of changes happening to the industry mean ‘breaches’ will be frequent and material.</a:t>
            </a:r>
          </a:p>
          <a:p>
            <a:r>
              <a:rPr lang="en-GB" sz="1800">
                <a:solidFill>
                  <a:schemeClr val="tx1"/>
                </a:solidFill>
                <a:latin typeface="Arial" panose="020B0604020202020204" pitchFamily="34" charset="0"/>
                <a:cs typeface="Arial" panose="020B0604020202020204" pitchFamily="34" charset="0"/>
              </a:rPr>
              <a:t>3 respondents expressed concern the proposal might negatively impact compliance with the EU limiting regulation. One respondent felt it did not address the underlying causes of tariff volatility and appeared to disregard the directive whilst another indicated compliance with the limiting regulation is not clear in the proposal and would like to understand in more detail.</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AF2FFC5B-34D1-6879-D311-1C1E358EA486}"/>
              </a:ext>
            </a:extLst>
          </p:cNvPr>
          <p:cNvSpPr>
            <a:spLocks noGrp="1"/>
          </p:cNvSpPr>
          <p:nvPr>
            <p:ph type="title"/>
          </p:nvPr>
        </p:nvSpPr>
        <p:spPr>
          <a:xfrm>
            <a:off x="497521" y="204823"/>
            <a:ext cx="11292024" cy="421901"/>
          </a:xfrm>
        </p:spPr>
        <p:txBody>
          <a:bodyPr/>
          <a:lstStyle/>
          <a:p>
            <a:r>
              <a:rPr lang="en-GB" b="1"/>
              <a:t>Workgroup Consultation – Other Comments</a:t>
            </a:r>
          </a:p>
        </p:txBody>
      </p:sp>
    </p:spTree>
    <p:extLst>
      <p:ext uri="{BB962C8B-B14F-4D97-AF65-F5344CB8AC3E}">
        <p14:creationId xmlns:p14="http://schemas.microsoft.com/office/powerpoint/2010/main" val="25593375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417077" y="3124852"/>
            <a:ext cx="7079317" cy="419450"/>
          </a:xfrm>
        </p:spPr>
        <p:txBody>
          <a:bodyPr/>
          <a:lstStyle/>
          <a:p>
            <a:r>
              <a:rPr lang="en-GB" sz="1800" b="1">
                <a:solidFill>
                  <a:srgbClr val="0079C1"/>
                </a:solidFill>
                <a:latin typeface="Arial" panose="020B0604020202020204" pitchFamily="34" charset="0"/>
                <a:cs typeface="Arial" panose="020B0604020202020204" pitchFamily="34" charset="0"/>
              </a:rPr>
              <a:t>ALL </a:t>
            </a:r>
            <a:endParaRPr lang="en-GB" sz="1800" b="1">
              <a:solidFill>
                <a:srgbClr val="0079C1"/>
              </a:solidFill>
              <a:highlight>
                <a:srgbClr val="FFFF00"/>
              </a:highlight>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2324797" y="2613031"/>
            <a:ext cx="8498750" cy="511821"/>
          </a:xfrm>
        </p:spPr>
        <p:txBody>
          <a:bodyPr/>
          <a:lstStyle/>
          <a:p>
            <a:r>
              <a:rPr lang="en-GB" b="1"/>
              <a:t>Review Alternative Request</a:t>
            </a:r>
          </a:p>
        </p:txBody>
      </p:sp>
    </p:spTree>
    <p:extLst>
      <p:ext uri="{BB962C8B-B14F-4D97-AF65-F5344CB8AC3E}">
        <p14:creationId xmlns:p14="http://schemas.microsoft.com/office/powerpoint/2010/main" val="36590328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556341" y="2888548"/>
            <a:ext cx="7079317" cy="1519067"/>
          </a:xfrm>
        </p:spPr>
        <p:txBody>
          <a:bodyPr/>
          <a:lstStyle/>
          <a:p>
            <a:r>
              <a:rPr lang="en-GB" sz="1800">
                <a:solidFill>
                  <a:schemeClr val="tx1"/>
                </a:solidFill>
                <a:latin typeface="Arial" panose="020B0604020202020204" pitchFamily="34" charset="0"/>
                <a:cs typeface="Arial" panose="020B0604020202020204" pitchFamily="34" charset="0"/>
              </a:rPr>
              <a:t>Seeks to recover the cross subsidy resulting from any excess/shortfall of revenue from capped generator tariffs from a non-locational adjustment to generation tariffs (as opposed to recovery through demand tariffs in the Original proposal).</a:t>
            </a:r>
          </a:p>
          <a:p>
            <a:endParaRPr lang="en-GB" sz="1800" b="1">
              <a:solidFill>
                <a:srgbClr val="0079C1"/>
              </a:solidFill>
              <a:highlight>
                <a:srgbClr val="FFFF00"/>
              </a:highlight>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2417077" y="2304807"/>
            <a:ext cx="8498750" cy="511821"/>
          </a:xfrm>
        </p:spPr>
        <p:txBody>
          <a:bodyPr/>
          <a:lstStyle/>
          <a:p>
            <a:r>
              <a:rPr lang="en-GB" b="1"/>
              <a:t>Centrica Alternative Request – George Moran</a:t>
            </a:r>
          </a:p>
        </p:txBody>
      </p:sp>
    </p:spTree>
    <p:extLst>
      <p:ext uri="{BB962C8B-B14F-4D97-AF65-F5344CB8AC3E}">
        <p14:creationId xmlns:p14="http://schemas.microsoft.com/office/powerpoint/2010/main" val="1274988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417077" y="3124852"/>
            <a:ext cx="7079317" cy="419450"/>
          </a:xfrm>
        </p:spPr>
        <p:txBody>
          <a:bodyPr/>
          <a:lstStyle/>
          <a:p>
            <a:r>
              <a:rPr lang="en-GB" sz="1800" b="1">
                <a:solidFill>
                  <a:srgbClr val="0079C1"/>
                </a:solidFill>
                <a:latin typeface="Arial" panose="020B0604020202020204" pitchFamily="34" charset="0"/>
                <a:cs typeface="Arial" panose="020B0604020202020204" pitchFamily="34" charset="0"/>
              </a:rPr>
              <a:t>ALL </a:t>
            </a:r>
            <a:endParaRPr lang="en-GB" sz="1800" b="1">
              <a:solidFill>
                <a:srgbClr val="0079C1"/>
              </a:solidFill>
              <a:highlight>
                <a:srgbClr val="FFFF00"/>
              </a:highlight>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2324797" y="2613031"/>
            <a:ext cx="8498750" cy="511821"/>
          </a:xfrm>
        </p:spPr>
        <p:txBody>
          <a:bodyPr/>
          <a:lstStyle/>
          <a:p>
            <a:r>
              <a:rPr lang="en-GB" b="1"/>
              <a:t>Review Alternative Suggestion</a:t>
            </a:r>
          </a:p>
        </p:txBody>
      </p:sp>
    </p:spTree>
    <p:extLst>
      <p:ext uri="{BB962C8B-B14F-4D97-AF65-F5344CB8AC3E}">
        <p14:creationId xmlns:p14="http://schemas.microsoft.com/office/powerpoint/2010/main" val="1527597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A9ADFD-19F8-E35A-C8F6-71812C5C26D5}"/>
              </a:ext>
            </a:extLst>
          </p:cNvPr>
          <p:cNvSpPr>
            <a:spLocks noGrp="1"/>
          </p:cNvSpPr>
          <p:nvPr>
            <p:ph type="body" sz="quarter" idx="12"/>
          </p:nvPr>
        </p:nvSpPr>
        <p:spPr>
          <a:xfrm>
            <a:off x="497522" y="1376737"/>
            <a:ext cx="10999259" cy="4510355"/>
          </a:xfrm>
        </p:spPr>
        <p:txBody>
          <a:bodyPr numCol="1"/>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For consideration depending on scope of the proposal:</a:t>
            </a: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(1) Publish final generation TNUoS tariffs 2 years and 60 days in advance of the start of a tariff year. This will give a rolling 3 years of tariff certainty rather than the current 1 year. (</a:t>
            </a:r>
            <a:r>
              <a:rPr kumimoji="0" lang="en-GB" sz="1800" b="0" i="0" u="none" strike="noStrike" kern="1200" cap="none" spc="0" normalizeH="0" baseline="0" noProof="0" err="1">
                <a:ln>
                  <a:noFill/>
                </a:ln>
                <a:solidFill>
                  <a:srgbClr val="000000"/>
                </a:solidFill>
                <a:effectLst/>
                <a:uLnTx/>
                <a:uFillTx/>
                <a:latin typeface="Arial" panose="020B0604020202020204" pitchFamily="34" charset="0"/>
                <a:ea typeface="+mn-ea"/>
                <a:cs typeface="Arial" panose="020B0604020202020204" pitchFamily="34" charset="0"/>
              </a:rPr>
              <a:t>ie</a:t>
            </a:r>
            <a:r>
              <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reduce proposal from 10 years to 3 years and remove cap and collar regime)</a:t>
            </a: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(2) TNUoS tariffs for a generator will be set based on an average of the latest ICRP DCLF output, and the outputs from the two years prior. To clarify, average the zonal cost per </a:t>
            </a:r>
            <a:r>
              <a:rPr kumimoji="0" lang="en-GB" sz="1800" b="0" i="0" u="none" strike="noStrike" kern="1200" cap="none" spc="0" normalizeH="0" baseline="0" noProof="0" err="1">
                <a:ln>
                  <a:noFill/>
                </a:ln>
                <a:solidFill>
                  <a:srgbClr val="000000"/>
                </a:solidFill>
                <a:effectLst/>
                <a:uLnTx/>
                <a:uFillTx/>
                <a:latin typeface="Arial" panose="020B0604020202020204" pitchFamily="34" charset="0"/>
                <a:ea typeface="+mn-ea"/>
                <a:cs typeface="Arial" panose="020B0604020202020204" pitchFamily="34" charset="0"/>
              </a:rPr>
              <a:t>kmMW</a:t>
            </a:r>
            <a:r>
              <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from the transport side of the TNUoS model over three years but apply the tariff side of the model as normal.</a:t>
            </a: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(3) Inputs to TNUoS ICRP DCLF model based on one of the published Future Energy Scenario (FES) or similar. This would be in terms of demand, generation and NOA infrastructure dates &amp;/or TWR. These model inputs would be set 3 years in advance, providing less scope for in tariffs to change over this time horizon and greater predictability beyond. This would provide tariffs based on strategy, allowing strategy (rather than the current as-is network) to become the driver for locating new generation and supporting future infrastructure build.</a:t>
            </a:r>
          </a:p>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The strategy, and basis for defining energy scenario and NOA/TWR or other infrastructure assumptions would all need to be defined within CUSC. This would enable, for example, inclusion of a significant infrastructure change within the model a number of years before it is due to be delivered, in order to encourage the correct location of new generation for the “to be” world.</a:t>
            </a:r>
            <a:endParaRPr lang="en-GB"/>
          </a:p>
        </p:txBody>
      </p:sp>
      <p:sp>
        <p:nvSpPr>
          <p:cNvPr id="8" name="TextBox 7">
            <a:extLst>
              <a:ext uri="{FF2B5EF4-FFF2-40B4-BE49-F238E27FC236}">
                <a16:creationId xmlns:a16="http://schemas.microsoft.com/office/drawing/2014/main" id="{154E5B31-9F49-3672-ACB3-451E6BA85493}"/>
              </a:ext>
            </a:extLst>
          </p:cNvPr>
          <p:cNvSpPr txBox="1"/>
          <p:nvPr/>
        </p:nvSpPr>
        <p:spPr>
          <a:xfrm>
            <a:off x="497522" y="532326"/>
            <a:ext cx="9991618" cy="438582"/>
          </a:xfrm>
          <a:prstGeom prst="rect">
            <a:avLst/>
          </a:prstGeom>
          <a:noFill/>
        </p:spPr>
        <p:txBody>
          <a:bodyPr wrap="square">
            <a:spAutoFit/>
          </a:body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500" b="1" err="1">
                <a:solidFill>
                  <a:srgbClr val="D43900"/>
                </a:solidFill>
                <a:latin typeface="HelveticaNeueLT Pro 55 Roman" panose="020B0604020202020204" pitchFamily="34" charset="77"/>
              </a:rPr>
              <a:t>ITPenergised</a:t>
            </a:r>
            <a:r>
              <a:rPr kumimoji="0" lang="en-GB" sz="2500"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mn-cs"/>
              </a:rPr>
              <a:t> Alternative </a:t>
            </a:r>
            <a:r>
              <a:rPr lang="en-GB" sz="2500" b="1">
                <a:solidFill>
                  <a:srgbClr val="D43900"/>
                </a:solidFill>
                <a:latin typeface="HelveticaNeueLT Pro 55 Roman" panose="020B0604020202020204" pitchFamily="34" charset="77"/>
              </a:rPr>
              <a:t>Suggestion</a:t>
            </a:r>
            <a:r>
              <a:rPr kumimoji="0" lang="en-GB" sz="2500"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mn-cs"/>
              </a:rPr>
              <a:t> – George </a:t>
            </a:r>
            <a:r>
              <a:rPr lang="en-GB" sz="2500" b="1">
                <a:solidFill>
                  <a:srgbClr val="D43900"/>
                </a:solidFill>
                <a:latin typeface="HelveticaNeueLT Pro 55 Roman" panose="020B0604020202020204" pitchFamily="34" charset="77"/>
              </a:rPr>
              <a:t>Douthwaite</a:t>
            </a:r>
            <a:endParaRPr kumimoji="0" lang="en-GB" sz="2500"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mn-cs"/>
            </a:endParaRPr>
          </a:p>
        </p:txBody>
      </p:sp>
    </p:spTree>
    <p:extLst>
      <p:ext uri="{BB962C8B-B14F-4D97-AF65-F5344CB8AC3E}">
        <p14:creationId xmlns:p14="http://schemas.microsoft.com/office/powerpoint/2010/main" val="35581804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787385" y="2748542"/>
            <a:ext cx="7079317" cy="1677988"/>
          </a:xfrm>
        </p:spPr>
        <p:txBody>
          <a:bodyPr/>
          <a:lstStyle/>
          <a:p>
            <a:r>
              <a:rPr lang="en-GB" sz="1800" b="1">
                <a:solidFill>
                  <a:srgbClr val="0079C1"/>
                </a:solidFill>
                <a:latin typeface="Arial" panose="020B0604020202020204" pitchFamily="34" charset="0"/>
                <a:cs typeface="Arial" panose="020B0604020202020204" pitchFamily="34" charset="0"/>
              </a:rPr>
              <a:t>Claire Goult –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a:t>Any Other Business</a:t>
            </a:r>
          </a:p>
        </p:txBody>
      </p:sp>
    </p:spTree>
    <p:extLst>
      <p:ext uri="{BB962C8B-B14F-4D97-AF65-F5344CB8AC3E}">
        <p14:creationId xmlns:p14="http://schemas.microsoft.com/office/powerpoint/2010/main" val="1586596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1973032" y="2390452"/>
            <a:ext cx="9021236" cy="773569"/>
          </a:xfrm>
        </p:spPr>
        <p:txBody>
          <a:bodyPr/>
          <a:lstStyle/>
          <a:p>
            <a:r>
              <a:rPr lang="en-GB" sz="2500" b="1">
                <a:latin typeface="HelveticaNeueLT Pro 55 Roman" panose="020B0604020202020204" pitchFamily="34" charset="77"/>
              </a:rPr>
              <a:t>Timeline and Objectives</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1973032" y="2777236"/>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a:solidFill>
                  <a:srgbClr val="0079C1"/>
                </a:solidFill>
                <a:latin typeface="Arial" panose="020B0604020202020204" pitchFamily="34" charset="0"/>
                <a:cs typeface="Arial" panose="020B0604020202020204" pitchFamily="34" charset="0"/>
              </a:rPr>
              <a:t>Claire Goult – ESO Code Administrator</a:t>
            </a:r>
          </a:p>
        </p:txBody>
      </p:sp>
    </p:spTree>
    <p:extLst>
      <p:ext uri="{BB962C8B-B14F-4D97-AF65-F5344CB8AC3E}">
        <p14:creationId xmlns:p14="http://schemas.microsoft.com/office/powerpoint/2010/main" val="37499403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000" b="1">
                <a:solidFill>
                  <a:srgbClr val="C00000"/>
                </a:solidFill>
              </a:rPr>
              <a:t>Timeline for CMP413</a:t>
            </a:r>
            <a:endParaRPr lang="en-GB" altLang="en-US" sz="2000" b="1">
              <a:solidFill>
                <a:srgbClr val="C00000"/>
              </a:solidFill>
            </a:endParaRPr>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a:ln>
                <a:noFill/>
              </a:ln>
              <a:solidFill>
                <a:srgbClr val="454545"/>
              </a:solidFill>
              <a:effectLst/>
              <a:uLnTx/>
              <a:uFillTx/>
              <a:latin typeface="Arial" panose="020B0604020202020204"/>
              <a:ea typeface="+mn-ea"/>
              <a:cs typeface="+mn-cs"/>
            </a:endParaRPr>
          </a:p>
        </p:txBody>
      </p:sp>
      <p:graphicFrame>
        <p:nvGraphicFramePr>
          <p:cNvPr id="5" name="Table 4">
            <a:extLst>
              <a:ext uri="{FF2B5EF4-FFF2-40B4-BE49-F238E27FC236}">
                <a16:creationId xmlns:a16="http://schemas.microsoft.com/office/drawing/2014/main" id="{4CB550AD-0E0B-467B-A24E-263CEEC8C372}"/>
              </a:ext>
            </a:extLst>
          </p:cNvPr>
          <p:cNvGraphicFramePr>
            <a:graphicFrameLocks noGrp="1"/>
          </p:cNvGraphicFramePr>
          <p:nvPr>
            <p:extLst>
              <p:ext uri="{D42A27DB-BD31-4B8C-83A1-F6EECF244321}">
                <p14:modId xmlns:p14="http://schemas.microsoft.com/office/powerpoint/2010/main" val="2362904933"/>
              </p:ext>
            </p:extLst>
          </p:nvPr>
        </p:nvGraphicFramePr>
        <p:xfrm>
          <a:off x="353778" y="657545"/>
          <a:ext cx="11728630" cy="5915252"/>
        </p:xfrm>
        <a:graphic>
          <a:graphicData uri="http://schemas.openxmlformats.org/drawingml/2006/table">
            <a:tbl>
              <a:tblPr firstRow="1" bandRow="1">
                <a:tableStyleId>{5C22544A-7EE6-4342-B048-85BDC9FD1C3A}</a:tableStyleId>
              </a:tblPr>
              <a:tblGrid>
                <a:gridCol w="3436940">
                  <a:extLst>
                    <a:ext uri="{9D8B030D-6E8A-4147-A177-3AD203B41FA5}">
                      <a16:colId xmlns:a16="http://schemas.microsoft.com/office/drawing/2014/main" val="2043401118"/>
                    </a:ext>
                  </a:extLst>
                </a:gridCol>
                <a:gridCol w="2561281">
                  <a:extLst>
                    <a:ext uri="{9D8B030D-6E8A-4147-A177-3AD203B41FA5}">
                      <a16:colId xmlns:a16="http://schemas.microsoft.com/office/drawing/2014/main" val="149780315"/>
                    </a:ext>
                  </a:extLst>
                </a:gridCol>
                <a:gridCol w="3645700">
                  <a:extLst>
                    <a:ext uri="{9D8B030D-6E8A-4147-A177-3AD203B41FA5}">
                      <a16:colId xmlns:a16="http://schemas.microsoft.com/office/drawing/2014/main" val="4112587689"/>
                    </a:ext>
                  </a:extLst>
                </a:gridCol>
                <a:gridCol w="2084709">
                  <a:extLst>
                    <a:ext uri="{9D8B030D-6E8A-4147-A177-3AD203B41FA5}">
                      <a16:colId xmlns:a16="http://schemas.microsoft.com/office/drawing/2014/main" val="722626711"/>
                    </a:ext>
                  </a:extLst>
                </a:gridCol>
              </a:tblGrid>
              <a:tr h="375266">
                <a:tc>
                  <a:txBody>
                    <a:bodyPr/>
                    <a:lstStyle/>
                    <a:p>
                      <a:r>
                        <a:rPr lang="en-GB" sz="1100">
                          <a:latin typeface="Arial" panose="020B0604020202020204" pitchFamily="34" charset="0"/>
                          <a:cs typeface="Arial" panose="020B0604020202020204" pitchFamily="34" charset="0"/>
                        </a:rPr>
                        <a:t>Milestone</a:t>
                      </a:r>
                    </a:p>
                  </a:txBody>
                  <a:tcPr/>
                </a:tc>
                <a:tc>
                  <a:txBody>
                    <a:bodyPr/>
                    <a:lstStyle/>
                    <a:p>
                      <a:r>
                        <a:rPr lang="en-GB" sz="1100">
                          <a:latin typeface="Arial" panose="020B0604020202020204" pitchFamily="34" charset="0"/>
                          <a:cs typeface="Arial" panose="020B0604020202020204" pitchFamily="34" charset="0"/>
                        </a:rPr>
                        <a:t>Date</a:t>
                      </a:r>
                    </a:p>
                  </a:txBody>
                  <a:tcPr/>
                </a:tc>
                <a:tc>
                  <a:txBody>
                    <a:bodyPr/>
                    <a:lstStyle/>
                    <a:p>
                      <a:r>
                        <a:rPr lang="en-GB" sz="1100">
                          <a:latin typeface="Arial" panose="020B0604020202020204" pitchFamily="34" charset="0"/>
                          <a:cs typeface="Arial" panose="020B0604020202020204" pitchFamily="34" charset="0"/>
                        </a:rPr>
                        <a:t>Milestone</a:t>
                      </a:r>
                    </a:p>
                  </a:txBody>
                  <a:tcPr/>
                </a:tc>
                <a:tc>
                  <a:txBody>
                    <a:bodyPr/>
                    <a:lstStyle/>
                    <a:p>
                      <a:r>
                        <a:rPr lang="en-GB" sz="1100">
                          <a:latin typeface="Arial" panose="020B0604020202020204" pitchFamily="34" charset="0"/>
                          <a:cs typeface="Arial" panose="020B0604020202020204" pitchFamily="34" charset="0"/>
                        </a:rPr>
                        <a:t>Date</a:t>
                      </a:r>
                    </a:p>
                  </a:txBody>
                  <a:tcPr/>
                </a:tc>
                <a:extLst>
                  <a:ext uri="{0D108BD9-81ED-4DB2-BD59-A6C34878D82A}">
                    <a16:rowId xmlns:a16="http://schemas.microsoft.com/office/drawing/2014/main" val="383155423"/>
                  </a:ext>
                </a:extLst>
              </a:tr>
              <a:tr h="515379">
                <a:tc>
                  <a:txBody>
                    <a:bodyPr/>
                    <a:lstStyle/>
                    <a:p>
                      <a:r>
                        <a:rPr lang="en-GB" sz="1100">
                          <a:latin typeface="Arial" panose="020B0604020202020204" pitchFamily="34" charset="0"/>
                          <a:cs typeface="Arial" panose="020B0604020202020204" pitchFamily="34" charset="0"/>
                        </a:rPr>
                        <a:t>Modification presented to Panel</a:t>
                      </a:r>
                    </a:p>
                  </a:txBody>
                  <a:tcPr/>
                </a:tc>
                <a:tc>
                  <a:txBody>
                    <a:bodyPr/>
                    <a:lstStyle/>
                    <a:p>
                      <a:r>
                        <a:rPr lang="en-GB" sz="1100">
                          <a:latin typeface="Arial" panose="020B0604020202020204" pitchFamily="34" charset="0"/>
                          <a:cs typeface="Arial" panose="020B0604020202020204" pitchFamily="34" charset="0"/>
                        </a:rPr>
                        <a:t>31 March 2023</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a:latin typeface="Arial" panose="020B0604020202020204" pitchFamily="34" charset="0"/>
                          <a:cs typeface="Arial" panose="020B0604020202020204" pitchFamily="34" charset="0"/>
                        </a:rPr>
                        <a:t>Panel</a:t>
                      </a:r>
                      <a:r>
                        <a:rPr lang="en-GB" sz="1100" baseline="0">
                          <a:latin typeface="Arial" panose="020B0604020202020204" pitchFamily="34" charset="0"/>
                          <a:cs typeface="Arial" panose="020B0604020202020204" pitchFamily="34" charset="0"/>
                        </a:rPr>
                        <a:t> sign off that Workgroup Report has met its Terms of Reference</a:t>
                      </a:r>
                      <a:endParaRPr lang="en-GB" sz="1100">
                        <a:latin typeface="Arial" panose="020B0604020202020204" pitchFamily="34" charset="0"/>
                        <a:cs typeface="Arial" panose="020B0604020202020204" pitchFamily="34" charset="0"/>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24 November 2023</a:t>
                      </a:r>
                    </a:p>
                  </a:txBody>
                  <a:tcPr/>
                </a:tc>
                <a:extLst>
                  <a:ext uri="{0D108BD9-81ED-4DB2-BD59-A6C34878D82A}">
                    <a16:rowId xmlns:a16="http://schemas.microsoft.com/office/drawing/2014/main" val="4083485395"/>
                  </a:ext>
                </a:extLst>
              </a:tr>
              <a:tr h="292338">
                <a:tc>
                  <a:txBody>
                    <a:bodyPr/>
                    <a:lstStyle/>
                    <a:p>
                      <a:r>
                        <a:rPr lang="en-GB" sz="1100">
                          <a:latin typeface="Arial" panose="020B0604020202020204" pitchFamily="34" charset="0"/>
                          <a:cs typeface="Arial" panose="020B0604020202020204" pitchFamily="34" charset="0"/>
                        </a:rPr>
                        <a:t>Workgroup Nominations (15 Working Days)</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100">
                          <a:latin typeface="Arial" panose="020B0604020202020204" pitchFamily="34" charset="0"/>
                          <a:cs typeface="Arial" panose="020B0604020202020204" pitchFamily="34" charset="0"/>
                        </a:rPr>
                        <a:t>3 April 2023 to 26 April 2023</a:t>
                      </a:r>
                    </a:p>
                  </a:txBody>
                  <a:tcPr/>
                </a:tc>
                <a:tc>
                  <a:txBody>
                    <a:bodyPr/>
                    <a:lstStyle/>
                    <a:p>
                      <a:r>
                        <a:rPr lang="en-GB" sz="1100">
                          <a:latin typeface="Arial" panose="020B0604020202020204" pitchFamily="34" charset="0"/>
                          <a:cs typeface="Arial" panose="020B0604020202020204" pitchFamily="34" charset="0"/>
                        </a:rPr>
                        <a:t>Code Administrator Consultation (15 working days) </a:t>
                      </a:r>
                      <a:endParaRPr lang="en-GB" sz="1100" i="1">
                        <a:highlight>
                          <a:srgbClr val="FFFF00"/>
                        </a:highlight>
                        <a:latin typeface="Arial" panose="020B0604020202020204" pitchFamily="34" charset="0"/>
                        <a:cs typeface="Arial" panose="020B0604020202020204" pitchFamily="34" charset="0"/>
                      </a:endParaRPr>
                    </a:p>
                  </a:txBody>
                  <a:tcPr/>
                </a:tc>
                <a:tc>
                  <a:txBody>
                    <a:bodyPr/>
                    <a:lstStyle/>
                    <a:p>
                      <a:r>
                        <a:rPr lang="en-GB" sz="1100" strike="noStrike">
                          <a:latin typeface="Arial" panose="020B0604020202020204" pitchFamily="34" charset="0"/>
                          <a:cs typeface="Arial" panose="020B0604020202020204" pitchFamily="34" charset="0"/>
                        </a:rPr>
                        <a:t>27 November 2023 </a:t>
                      </a:r>
                      <a:r>
                        <a:rPr lang="en-GB" sz="1100" i="0" strike="noStrike">
                          <a:latin typeface="Arial" panose="020B0604020202020204" pitchFamily="34" charset="0"/>
                          <a:cs typeface="Arial" panose="020B0604020202020204" pitchFamily="34" charset="0"/>
                        </a:rPr>
                        <a:t>to 18 December 2023 (5pm)</a:t>
                      </a:r>
                      <a:endParaRPr lang="en-GB" sz="1100" strike="noStrike">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98102013"/>
                  </a:ext>
                </a:extLst>
              </a:tr>
              <a:tr h="878011">
                <a:tc>
                  <a:txBody>
                    <a:bodyPr/>
                    <a:lstStyle/>
                    <a:p>
                      <a:r>
                        <a:rPr lang="en-GB" sz="1100">
                          <a:latin typeface="Arial" panose="020B0604020202020204" pitchFamily="34" charset="0"/>
                          <a:cs typeface="Arial" panose="020B0604020202020204" pitchFamily="34" charset="0"/>
                        </a:rPr>
                        <a:t>Workgroup 1- </a:t>
                      </a:r>
                      <a:r>
                        <a:rPr lang="en-GB" sz="1100">
                          <a:effectLst/>
                          <a:latin typeface="Arial" panose="020B0604020202020204" pitchFamily="34" charset="0"/>
                          <a:cs typeface="Arial" panose="020B0604020202020204" pitchFamily="34" charset="0"/>
                        </a:rPr>
                        <a:t>S</a:t>
                      </a:r>
                      <a:r>
                        <a:rPr lang="en-GB" sz="1100">
                          <a:effectLst/>
                          <a:latin typeface="Arial" panose="020B0604020202020204" pitchFamily="34" charset="0"/>
                          <a:ea typeface="Calibri" panose="020F0502020204030204" pitchFamily="34" charset="0"/>
                          <a:cs typeface="Arial" panose="020B0604020202020204" pitchFamily="34" charset="0"/>
                        </a:rPr>
                        <a:t>etting the scene – understand Modification process, roles and responsibilities, agree Terms of Reference and timeline, understand the proposed change and agree next steps</a:t>
                      </a:r>
                      <a:endParaRPr lang="en-GB" sz="1100">
                        <a:latin typeface="Arial" panose="020B0604020202020204" pitchFamily="34" charset="0"/>
                        <a:cs typeface="Arial" panose="020B0604020202020204" pitchFamily="34" charset="0"/>
                      </a:endParaRPr>
                    </a:p>
                  </a:txBody>
                  <a:tcPr/>
                </a:tc>
                <a:tc>
                  <a:txBody>
                    <a:bodyPr/>
                    <a:lstStyle/>
                    <a:p>
                      <a:r>
                        <a:rPr lang="en-GB" sz="1100">
                          <a:latin typeface="Arial" panose="020B0604020202020204" pitchFamily="34" charset="0"/>
                          <a:cs typeface="Arial" panose="020B0604020202020204" pitchFamily="34" charset="0"/>
                        </a:rPr>
                        <a:t>11 May 2023</a:t>
                      </a:r>
                    </a:p>
                  </a:txBody>
                  <a:tcPr/>
                </a:tc>
                <a:tc>
                  <a:txBody>
                    <a:bodyPr/>
                    <a:lstStyle/>
                    <a:p>
                      <a:r>
                        <a:rPr lang="en-GB" sz="1100">
                          <a:latin typeface="Arial" panose="020B0604020202020204" pitchFamily="34" charset="0"/>
                          <a:cs typeface="Arial" panose="020B0604020202020204" pitchFamily="34" charset="0"/>
                        </a:rPr>
                        <a:t>Draft Final Modification Report (DFMR) issued to Panel </a:t>
                      </a:r>
                      <a:r>
                        <a:rPr lang="en-GB" sz="1100" baseline="0">
                          <a:latin typeface="Arial" panose="020B0604020202020204" pitchFamily="34" charset="0"/>
                          <a:cs typeface="Arial" panose="020B0604020202020204" pitchFamily="34" charset="0"/>
                        </a:rPr>
                        <a:t>(5 working days)</a:t>
                      </a:r>
                      <a:endParaRPr lang="en-GB" sz="1100">
                        <a:latin typeface="Arial" panose="020B0604020202020204" pitchFamily="34" charset="0"/>
                        <a:cs typeface="Arial" panose="020B0604020202020204" pitchFamily="34" charset="0"/>
                      </a:endParaRPr>
                    </a:p>
                  </a:txBody>
                  <a:tcPr/>
                </a:tc>
                <a:tc>
                  <a:txBody>
                    <a:bodyPr/>
                    <a:lstStyle/>
                    <a:p>
                      <a:r>
                        <a:rPr lang="en-GB" sz="1100" strike="noStrike">
                          <a:latin typeface="Arial" panose="020B0604020202020204" pitchFamily="34" charset="0"/>
                          <a:cs typeface="Arial" panose="020B0604020202020204" pitchFamily="34" charset="0"/>
                        </a:rPr>
                        <a:t>18 January 2024</a:t>
                      </a:r>
                    </a:p>
                  </a:txBody>
                  <a:tcPr/>
                </a:tc>
                <a:extLst>
                  <a:ext uri="{0D108BD9-81ED-4DB2-BD59-A6C34878D82A}">
                    <a16:rowId xmlns:a16="http://schemas.microsoft.com/office/drawing/2014/main" val="3713368864"/>
                  </a:ext>
                </a:extLst>
              </a:tr>
              <a:tr h="579908">
                <a:tc>
                  <a:txBody>
                    <a:bodyPr/>
                    <a:lstStyle/>
                    <a:p>
                      <a:r>
                        <a:rPr lang="en-GB" sz="1100">
                          <a:latin typeface="Arial" panose="020B0604020202020204" pitchFamily="34" charset="0"/>
                          <a:cs typeface="Arial" panose="020B0604020202020204" pitchFamily="34" charset="0"/>
                        </a:rPr>
                        <a:t>Workgroups 2 to 5 - </a:t>
                      </a:r>
                      <a:r>
                        <a:rPr lang="en-GB" sz="1100">
                          <a:effectLst/>
                          <a:latin typeface="Arial" panose="020B0604020202020204" pitchFamily="34" charset="0"/>
                          <a:ea typeface="Calibri" panose="020F0502020204030204" pitchFamily="34" charset="0"/>
                          <a:cs typeface="Arial" panose="020B0604020202020204" pitchFamily="34" charset="0"/>
                        </a:rPr>
                        <a:t>review current / additional analysis, discuss cap/collar ranges, discuss number of years the TNUoS tariffs are fixed for, identify alternative solutions, draft legal text, draft Workgroup Consultation and questions</a:t>
                      </a:r>
                    </a:p>
                    <a:p>
                      <a:endParaRPr lang="en-GB" sz="1100">
                        <a:latin typeface="Arial" panose="020B0604020202020204" pitchFamily="34" charset="0"/>
                        <a:cs typeface="Arial" panose="020B0604020202020204" pitchFamily="34" charset="0"/>
                      </a:endParaRPr>
                    </a:p>
                  </a:txBody>
                  <a:tcPr/>
                </a:tc>
                <a:tc>
                  <a:txBody>
                    <a:bodyPr/>
                    <a:lstStyle/>
                    <a:p>
                      <a:r>
                        <a:rPr lang="en-GB" sz="1100">
                          <a:latin typeface="Arial" panose="020B0604020202020204" pitchFamily="34" charset="0"/>
                          <a:cs typeface="Arial" panose="020B0604020202020204" pitchFamily="34" charset="0"/>
                        </a:rPr>
                        <a:t>31 May 2023, 21 June 2023, 11 July 2023 and 1 August 2023</a:t>
                      </a:r>
                    </a:p>
                  </a:txBody>
                  <a:tcPr/>
                </a:tc>
                <a:tc>
                  <a:txBody>
                    <a:bodyPr/>
                    <a:lstStyle/>
                    <a:p>
                      <a:r>
                        <a:rPr lang="en-GB" sz="1100">
                          <a:latin typeface="Arial" panose="020B0604020202020204" pitchFamily="34" charset="0"/>
                          <a:cs typeface="Arial" panose="020B0604020202020204" pitchFamily="34" charset="0"/>
                        </a:rPr>
                        <a:t>Panel</a:t>
                      </a:r>
                      <a:r>
                        <a:rPr lang="en-GB" sz="1100" baseline="0">
                          <a:latin typeface="Arial" panose="020B0604020202020204" pitchFamily="34" charset="0"/>
                          <a:cs typeface="Arial" panose="020B0604020202020204" pitchFamily="34" charset="0"/>
                        </a:rPr>
                        <a:t> undertake DFMR recommendation vote </a:t>
                      </a:r>
                      <a:endParaRPr lang="en-US" sz="1100">
                        <a:latin typeface="Arial" panose="020B0604020202020204" pitchFamily="34" charset="0"/>
                        <a:cs typeface="Arial" panose="020B0604020202020204" pitchFamily="34" charset="0"/>
                      </a:endParaRPr>
                    </a:p>
                  </a:txBody>
                  <a:tcPr/>
                </a:tc>
                <a:tc>
                  <a:txBody>
                    <a:bodyPr/>
                    <a:lstStyle/>
                    <a:p>
                      <a:r>
                        <a:rPr lang="en-GB" sz="1100" strike="noStrike">
                          <a:latin typeface="Arial" panose="020B0604020202020204" pitchFamily="34" charset="0"/>
                          <a:cs typeface="Arial" panose="020B0604020202020204" pitchFamily="34" charset="0"/>
                        </a:rPr>
                        <a:t>26 January 2024</a:t>
                      </a:r>
                    </a:p>
                  </a:txBody>
                  <a:tcPr/>
                </a:tc>
                <a:extLst>
                  <a:ext uri="{0D108BD9-81ED-4DB2-BD59-A6C34878D82A}">
                    <a16:rowId xmlns:a16="http://schemas.microsoft.com/office/drawing/2014/main" val="8897710"/>
                  </a:ext>
                </a:extLst>
              </a:tr>
              <a:tr h="389261">
                <a:tc>
                  <a:txBody>
                    <a:bodyPr/>
                    <a:lstStyle/>
                    <a:p>
                      <a:r>
                        <a:rPr lang="en-GB" sz="1100">
                          <a:latin typeface="Arial" panose="020B0604020202020204" pitchFamily="34" charset="0"/>
                          <a:cs typeface="Arial" panose="020B0604020202020204" pitchFamily="34" charset="0"/>
                        </a:rPr>
                        <a:t>Workgroup 6 and 7 – finalise Workgroup Consultation and specific questions</a:t>
                      </a:r>
                    </a:p>
                  </a:txBody>
                  <a:tcPr/>
                </a:tc>
                <a:tc>
                  <a:txBody>
                    <a:bodyPr/>
                    <a:lstStyle/>
                    <a:p>
                      <a:r>
                        <a:rPr lang="en-GB" sz="1100">
                          <a:latin typeface="Arial" panose="020B0604020202020204" pitchFamily="34" charset="0"/>
                          <a:cs typeface="Arial" panose="020B0604020202020204" pitchFamily="34" charset="0"/>
                        </a:rPr>
                        <a:t>23 August 2023 and </a:t>
                      </a:r>
                      <a:r>
                        <a:rPr lang="en-GB" sz="1100" b="1">
                          <a:latin typeface="Arial" panose="020B0604020202020204" pitchFamily="34" charset="0"/>
                          <a:cs typeface="Arial" panose="020B0604020202020204" pitchFamily="34" charset="0"/>
                        </a:rPr>
                        <a:t>6 September</a:t>
                      </a:r>
                    </a:p>
                  </a:txBody>
                  <a:tcPr/>
                </a:tc>
                <a:tc>
                  <a:txBody>
                    <a:bodyPr/>
                    <a:lstStyle/>
                    <a:p>
                      <a:r>
                        <a:rPr lang="en-US" sz="1100">
                          <a:latin typeface="Arial" panose="020B0604020202020204" pitchFamily="34" charset="0"/>
                          <a:cs typeface="Arial" panose="020B0604020202020204" pitchFamily="34" charset="0"/>
                        </a:rPr>
                        <a:t>Final Modification Report issued to Panel to check votes recorded correctly</a:t>
                      </a:r>
                      <a:endParaRPr lang="en-GB" sz="1100">
                        <a:latin typeface="Arial" panose="020B0604020202020204" pitchFamily="34" charset="0"/>
                        <a:cs typeface="Arial" panose="020B0604020202020204" pitchFamily="34" charset="0"/>
                      </a:endParaRPr>
                    </a:p>
                  </a:txBody>
                  <a:tcPr/>
                </a:tc>
                <a:tc>
                  <a:txBody>
                    <a:bodyPr/>
                    <a:lstStyle/>
                    <a:p>
                      <a:r>
                        <a:rPr lang="en-GB" sz="1100" strike="noStrike">
                          <a:latin typeface="Arial" panose="020B0604020202020204" pitchFamily="34" charset="0"/>
                          <a:cs typeface="Arial" panose="020B0604020202020204" pitchFamily="34" charset="0"/>
                        </a:rPr>
                        <a:t>29 January 2024</a:t>
                      </a:r>
                    </a:p>
                  </a:txBody>
                  <a:tcPr/>
                </a:tc>
                <a:extLst>
                  <a:ext uri="{0D108BD9-81ED-4DB2-BD59-A6C34878D82A}">
                    <a16:rowId xmlns:a16="http://schemas.microsoft.com/office/drawing/2014/main" val="3716958036"/>
                  </a:ext>
                </a:extLst>
              </a:tr>
              <a:tr h="585627">
                <a:tc>
                  <a:txBody>
                    <a:bodyPr/>
                    <a:lstStyle/>
                    <a:p>
                      <a:r>
                        <a:rPr lang="en-GB" sz="1100">
                          <a:latin typeface="Arial" panose="020B0604020202020204" pitchFamily="34" charset="0"/>
                          <a:cs typeface="Arial" panose="020B0604020202020204" pitchFamily="34" charset="0"/>
                        </a:rPr>
                        <a:t>Workgroup </a:t>
                      </a:r>
                      <a:r>
                        <a:rPr lang="en-GB" sz="1100">
                          <a:solidFill>
                            <a:schemeClr val="tx1"/>
                          </a:solidFill>
                          <a:latin typeface="Arial" panose="020B0604020202020204" pitchFamily="34" charset="0"/>
                          <a:cs typeface="Arial" panose="020B0604020202020204" pitchFamily="34" charset="0"/>
                        </a:rPr>
                        <a:t>Consultation (15 working days)</a:t>
                      </a:r>
                    </a:p>
                  </a:txBody>
                  <a:tcPr/>
                </a:tc>
                <a:tc>
                  <a:txBody>
                    <a:bodyPr/>
                    <a:lstStyle/>
                    <a:p>
                      <a:r>
                        <a:rPr lang="en-GB" sz="1100" b="1" strike="noStrike">
                          <a:latin typeface="Arial" panose="020B0604020202020204" pitchFamily="34" charset="0"/>
                          <a:cs typeface="Arial" panose="020B0604020202020204" pitchFamily="34" charset="0"/>
                        </a:rPr>
                        <a:t>11 September to 2 October</a:t>
                      </a:r>
                    </a:p>
                  </a:txBody>
                  <a:tcPr/>
                </a:tc>
                <a:tc>
                  <a:txBody>
                    <a:bodyPr/>
                    <a:lstStyle/>
                    <a:p>
                      <a:r>
                        <a:rPr lang="en-US" sz="1100">
                          <a:latin typeface="Arial" panose="020B0604020202020204" pitchFamily="34" charset="0"/>
                          <a:cs typeface="Arial" panose="020B0604020202020204" pitchFamily="34" charset="0"/>
                        </a:rPr>
                        <a:t>Final Modification Report issued to Ofgem</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6 February 2024</a:t>
                      </a:r>
                    </a:p>
                  </a:txBody>
                  <a:tcPr/>
                </a:tc>
                <a:extLst>
                  <a:ext uri="{0D108BD9-81ED-4DB2-BD59-A6C34878D82A}">
                    <a16:rowId xmlns:a16="http://schemas.microsoft.com/office/drawing/2014/main" val="2726378177"/>
                  </a:ext>
                </a:extLst>
              </a:tr>
              <a:tr h="670507">
                <a:tc>
                  <a:txBody>
                    <a:bodyPr/>
                    <a:lstStyle/>
                    <a:p>
                      <a:r>
                        <a:rPr lang="en-GB" sz="1100">
                          <a:latin typeface="Arial" panose="020B0604020202020204" pitchFamily="34" charset="0"/>
                          <a:cs typeface="Arial" panose="020B0604020202020204" pitchFamily="34" charset="0"/>
                        </a:rPr>
                        <a:t>Workgroups 8  to 10 - </a:t>
                      </a:r>
                      <a:r>
                        <a:rPr lang="en-GB" sz="1100" i="1">
                          <a:latin typeface="Arial" panose="020B0604020202020204" pitchFamily="34" charset="0"/>
                          <a:cs typeface="Arial" panose="020B0604020202020204" pitchFamily="34" charset="0"/>
                        </a:rPr>
                        <a:t>Review Workgroup Consultation Responses and proposed alternatives, Alternative Vote, Finalise solutions and legal text, Agree that Terms of Reference have been met and Workgroup Vote</a:t>
                      </a:r>
                    </a:p>
                  </a:txBody>
                  <a:tcPr/>
                </a:tc>
                <a:tc>
                  <a:txBody>
                    <a:bodyPr/>
                    <a:lstStyle/>
                    <a:p>
                      <a:r>
                        <a:rPr lang="en-GB" sz="1100" strike="noStrike">
                          <a:latin typeface="Arial" panose="020B0604020202020204" pitchFamily="34" charset="0"/>
                          <a:cs typeface="Arial" panose="020B0604020202020204" pitchFamily="34" charset="0"/>
                        </a:rPr>
                        <a:t>9 October, 23 October, 6 November</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a:latin typeface="Arial" panose="020B0604020202020204" pitchFamily="34" charset="0"/>
                          <a:cs typeface="Arial" panose="020B0604020202020204" pitchFamily="34" charset="0"/>
                        </a:rPr>
                        <a:t>Ofgem decision </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TBC</a:t>
                      </a:r>
                    </a:p>
                  </a:txBody>
                  <a:tcPr/>
                </a:tc>
                <a:extLst>
                  <a:ext uri="{0D108BD9-81ED-4DB2-BD59-A6C34878D82A}">
                    <a16:rowId xmlns:a16="http://schemas.microsoft.com/office/drawing/2014/main" val="2461474842"/>
                  </a:ext>
                </a:extLst>
              </a:tr>
              <a:tr h="680609">
                <a:tc>
                  <a:txBody>
                    <a:bodyPr/>
                    <a:lstStyle/>
                    <a:p>
                      <a:r>
                        <a:rPr lang="en-US" sz="1100">
                          <a:latin typeface="Arial" panose="020B0604020202020204" pitchFamily="34" charset="0"/>
                          <a:cs typeface="Arial" panose="020B0604020202020204" pitchFamily="34" charset="0"/>
                        </a:rPr>
                        <a:t>Workgroup report issued to Panel (5 working days)</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highlight>
                            <a:srgbClr val="FFFF00"/>
                          </a:highlight>
                          <a:uLnTx/>
                          <a:uFillTx/>
                          <a:latin typeface="Arial" panose="020B0604020202020204" pitchFamily="34" charset="0"/>
                          <a:ea typeface="+mn-ea"/>
                          <a:cs typeface="Arial" panose="020B0604020202020204" pitchFamily="34" charset="0"/>
                        </a:rPr>
                        <a:t>16 November 2023</a:t>
                      </a:r>
                      <a:endParaRPr kumimoji="0" lang="en-GB" sz="1100" b="0" i="0" u="none" strike="noStrike" kern="1200" cap="none" spc="0" normalizeH="0" baseline="0" noProof="0">
                        <a:ln>
                          <a:noFill/>
                        </a:ln>
                        <a:solidFill>
                          <a:srgbClr val="FF0000"/>
                        </a:solidFill>
                        <a:effectLst/>
                        <a:highlight>
                          <a:srgbClr val="FFFF00"/>
                        </a:highlight>
                        <a:uLnTx/>
                        <a:uFillTx/>
                        <a:latin typeface="Arial" panose="020B0604020202020204" pitchFamily="34" charset="0"/>
                        <a:ea typeface="+mn-ea"/>
                        <a:cs typeface="Arial" panose="020B0604020202020204" pitchFamily="34" charset="0"/>
                      </a:endParaRPr>
                    </a:p>
                  </a:txBody>
                  <a:tcPr/>
                </a:tc>
                <a:tc>
                  <a:txBody>
                    <a:bodyPr/>
                    <a:lstStyle/>
                    <a:p>
                      <a:r>
                        <a:rPr lang="en-GB" sz="1100">
                          <a:latin typeface="Arial" panose="020B0604020202020204" pitchFamily="34" charset="0"/>
                          <a:cs typeface="Arial" panose="020B0604020202020204" pitchFamily="34" charset="0"/>
                        </a:rPr>
                        <a:t>Implementation Date (10 working days after authority decision)</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highlight>
                            <a:srgbClr val="FFFF00"/>
                          </a:highlight>
                          <a:uLnTx/>
                          <a:uFillTx/>
                          <a:latin typeface="Arial" panose="020B0604020202020204" pitchFamily="34" charset="0"/>
                          <a:ea typeface="+mn-ea"/>
                          <a:cs typeface="Arial" panose="020B0604020202020204" pitchFamily="34" charset="0"/>
                        </a:rPr>
                        <a:t>1 April 2024</a:t>
                      </a:r>
                    </a:p>
                  </a:txBody>
                  <a:tcPr/>
                </a:tc>
                <a:extLst>
                  <a:ext uri="{0D108BD9-81ED-4DB2-BD59-A6C34878D82A}">
                    <a16:rowId xmlns:a16="http://schemas.microsoft.com/office/drawing/2014/main" val="1338958629"/>
                  </a:ext>
                </a:extLst>
              </a:tr>
            </a:tbl>
          </a:graphicData>
        </a:graphic>
      </p:graphicFrame>
    </p:spTree>
    <p:extLst>
      <p:ext uri="{BB962C8B-B14F-4D97-AF65-F5344CB8AC3E}">
        <p14:creationId xmlns:p14="http://schemas.microsoft.com/office/powerpoint/2010/main" val="3800325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787385" y="2748542"/>
            <a:ext cx="7079317" cy="1677988"/>
          </a:xfrm>
        </p:spPr>
        <p:txBody>
          <a:bodyPr/>
          <a:lstStyle/>
          <a:p>
            <a:r>
              <a:rPr lang="en-GB" sz="1800" b="1">
                <a:solidFill>
                  <a:srgbClr val="0079C1"/>
                </a:solidFill>
                <a:latin typeface="Arial" panose="020B0604020202020204" pitchFamily="34" charset="0"/>
                <a:cs typeface="Arial" panose="020B0604020202020204" pitchFamily="34" charset="0"/>
              </a:rPr>
              <a:t>Claire Goult –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a:t>Next Steps</a:t>
            </a:r>
          </a:p>
        </p:txBody>
      </p:sp>
    </p:spTree>
    <p:extLst>
      <p:ext uri="{BB962C8B-B14F-4D97-AF65-F5344CB8AC3E}">
        <p14:creationId xmlns:p14="http://schemas.microsoft.com/office/powerpoint/2010/main" val="2227445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000" b="1">
                <a:solidFill>
                  <a:srgbClr val="C00000"/>
                </a:solidFill>
              </a:rPr>
              <a:t>Timeline for CMP413</a:t>
            </a:r>
            <a:endParaRPr lang="en-GB" altLang="en-US" sz="2000" b="1">
              <a:solidFill>
                <a:srgbClr val="C00000"/>
              </a:solidFill>
            </a:endParaRPr>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a:ln>
                <a:noFill/>
              </a:ln>
              <a:solidFill>
                <a:srgbClr val="454545"/>
              </a:solidFill>
              <a:effectLst/>
              <a:uLnTx/>
              <a:uFillTx/>
              <a:latin typeface="Arial" panose="020B0604020202020204"/>
              <a:ea typeface="+mn-ea"/>
              <a:cs typeface="+mn-cs"/>
            </a:endParaRPr>
          </a:p>
        </p:txBody>
      </p:sp>
      <p:graphicFrame>
        <p:nvGraphicFramePr>
          <p:cNvPr id="5" name="Table 4">
            <a:extLst>
              <a:ext uri="{FF2B5EF4-FFF2-40B4-BE49-F238E27FC236}">
                <a16:creationId xmlns:a16="http://schemas.microsoft.com/office/drawing/2014/main" id="{4CB550AD-0E0B-467B-A24E-263CEEC8C372}"/>
              </a:ext>
            </a:extLst>
          </p:cNvPr>
          <p:cNvGraphicFramePr>
            <a:graphicFrameLocks noGrp="1"/>
          </p:cNvGraphicFramePr>
          <p:nvPr>
            <p:extLst>
              <p:ext uri="{D42A27DB-BD31-4B8C-83A1-F6EECF244321}">
                <p14:modId xmlns:p14="http://schemas.microsoft.com/office/powerpoint/2010/main" val="2496943134"/>
              </p:ext>
            </p:extLst>
          </p:nvPr>
        </p:nvGraphicFramePr>
        <p:xfrm>
          <a:off x="353778" y="657545"/>
          <a:ext cx="11728630" cy="5915252"/>
        </p:xfrm>
        <a:graphic>
          <a:graphicData uri="http://schemas.openxmlformats.org/drawingml/2006/table">
            <a:tbl>
              <a:tblPr firstRow="1" bandRow="1">
                <a:tableStyleId>{5C22544A-7EE6-4342-B048-85BDC9FD1C3A}</a:tableStyleId>
              </a:tblPr>
              <a:tblGrid>
                <a:gridCol w="3436940">
                  <a:extLst>
                    <a:ext uri="{9D8B030D-6E8A-4147-A177-3AD203B41FA5}">
                      <a16:colId xmlns:a16="http://schemas.microsoft.com/office/drawing/2014/main" val="2043401118"/>
                    </a:ext>
                  </a:extLst>
                </a:gridCol>
                <a:gridCol w="2561281">
                  <a:extLst>
                    <a:ext uri="{9D8B030D-6E8A-4147-A177-3AD203B41FA5}">
                      <a16:colId xmlns:a16="http://schemas.microsoft.com/office/drawing/2014/main" val="149780315"/>
                    </a:ext>
                  </a:extLst>
                </a:gridCol>
                <a:gridCol w="3645700">
                  <a:extLst>
                    <a:ext uri="{9D8B030D-6E8A-4147-A177-3AD203B41FA5}">
                      <a16:colId xmlns:a16="http://schemas.microsoft.com/office/drawing/2014/main" val="4112587689"/>
                    </a:ext>
                  </a:extLst>
                </a:gridCol>
                <a:gridCol w="2084709">
                  <a:extLst>
                    <a:ext uri="{9D8B030D-6E8A-4147-A177-3AD203B41FA5}">
                      <a16:colId xmlns:a16="http://schemas.microsoft.com/office/drawing/2014/main" val="722626711"/>
                    </a:ext>
                  </a:extLst>
                </a:gridCol>
              </a:tblGrid>
              <a:tr h="375266">
                <a:tc>
                  <a:txBody>
                    <a:bodyPr/>
                    <a:lstStyle/>
                    <a:p>
                      <a:r>
                        <a:rPr lang="en-GB" sz="1100">
                          <a:latin typeface="Arial" panose="020B0604020202020204" pitchFamily="34" charset="0"/>
                          <a:cs typeface="Arial" panose="020B0604020202020204" pitchFamily="34" charset="0"/>
                        </a:rPr>
                        <a:t>Milestone</a:t>
                      </a:r>
                    </a:p>
                  </a:txBody>
                  <a:tcPr/>
                </a:tc>
                <a:tc>
                  <a:txBody>
                    <a:bodyPr/>
                    <a:lstStyle/>
                    <a:p>
                      <a:r>
                        <a:rPr lang="en-GB" sz="1100">
                          <a:latin typeface="Arial" panose="020B0604020202020204" pitchFamily="34" charset="0"/>
                          <a:cs typeface="Arial" panose="020B0604020202020204" pitchFamily="34" charset="0"/>
                        </a:rPr>
                        <a:t>Date</a:t>
                      </a:r>
                    </a:p>
                  </a:txBody>
                  <a:tcPr/>
                </a:tc>
                <a:tc>
                  <a:txBody>
                    <a:bodyPr/>
                    <a:lstStyle/>
                    <a:p>
                      <a:r>
                        <a:rPr lang="en-GB" sz="1100">
                          <a:latin typeface="Arial" panose="020B0604020202020204" pitchFamily="34" charset="0"/>
                          <a:cs typeface="Arial" panose="020B0604020202020204" pitchFamily="34" charset="0"/>
                        </a:rPr>
                        <a:t>Milestone</a:t>
                      </a:r>
                    </a:p>
                  </a:txBody>
                  <a:tcPr/>
                </a:tc>
                <a:tc>
                  <a:txBody>
                    <a:bodyPr/>
                    <a:lstStyle/>
                    <a:p>
                      <a:r>
                        <a:rPr lang="en-GB" sz="1100">
                          <a:latin typeface="Arial" panose="020B0604020202020204" pitchFamily="34" charset="0"/>
                          <a:cs typeface="Arial" panose="020B0604020202020204" pitchFamily="34" charset="0"/>
                        </a:rPr>
                        <a:t>Date</a:t>
                      </a:r>
                    </a:p>
                  </a:txBody>
                  <a:tcPr/>
                </a:tc>
                <a:extLst>
                  <a:ext uri="{0D108BD9-81ED-4DB2-BD59-A6C34878D82A}">
                    <a16:rowId xmlns:a16="http://schemas.microsoft.com/office/drawing/2014/main" val="383155423"/>
                  </a:ext>
                </a:extLst>
              </a:tr>
              <a:tr h="515379">
                <a:tc>
                  <a:txBody>
                    <a:bodyPr/>
                    <a:lstStyle/>
                    <a:p>
                      <a:r>
                        <a:rPr lang="en-GB" sz="1100">
                          <a:latin typeface="Arial" panose="020B0604020202020204" pitchFamily="34" charset="0"/>
                          <a:cs typeface="Arial" panose="020B0604020202020204" pitchFamily="34" charset="0"/>
                        </a:rPr>
                        <a:t>Modification presented to Panel</a:t>
                      </a:r>
                    </a:p>
                  </a:txBody>
                  <a:tcPr/>
                </a:tc>
                <a:tc>
                  <a:txBody>
                    <a:bodyPr/>
                    <a:lstStyle/>
                    <a:p>
                      <a:r>
                        <a:rPr lang="en-GB" sz="1100">
                          <a:latin typeface="Arial" panose="020B0604020202020204" pitchFamily="34" charset="0"/>
                          <a:cs typeface="Arial" panose="020B0604020202020204" pitchFamily="34" charset="0"/>
                        </a:rPr>
                        <a:t>31 March 2023</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a:latin typeface="Arial" panose="020B0604020202020204" pitchFamily="34" charset="0"/>
                          <a:cs typeface="Arial" panose="020B0604020202020204" pitchFamily="34" charset="0"/>
                        </a:rPr>
                        <a:t>Panel</a:t>
                      </a:r>
                      <a:r>
                        <a:rPr lang="en-GB" sz="1100" baseline="0">
                          <a:latin typeface="Arial" panose="020B0604020202020204" pitchFamily="34" charset="0"/>
                          <a:cs typeface="Arial" panose="020B0604020202020204" pitchFamily="34" charset="0"/>
                        </a:rPr>
                        <a:t> sign off that Workgroup Report has met its Terms of Reference</a:t>
                      </a:r>
                      <a:endParaRPr lang="en-GB" sz="1100">
                        <a:latin typeface="Arial" panose="020B0604020202020204" pitchFamily="34" charset="0"/>
                        <a:cs typeface="Arial" panose="020B0604020202020204" pitchFamily="34" charset="0"/>
                      </a:endParaRP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24 November 2023</a:t>
                      </a:r>
                    </a:p>
                  </a:txBody>
                  <a:tcPr/>
                </a:tc>
                <a:extLst>
                  <a:ext uri="{0D108BD9-81ED-4DB2-BD59-A6C34878D82A}">
                    <a16:rowId xmlns:a16="http://schemas.microsoft.com/office/drawing/2014/main" val="4083485395"/>
                  </a:ext>
                </a:extLst>
              </a:tr>
              <a:tr h="292338">
                <a:tc>
                  <a:txBody>
                    <a:bodyPr/>
                    <a:lstStyle/>
                    <a:p>
                      <a:r>
                        <a:rPr lang="en-GB" sz="1100">
                          <a:latin typeface="Arial" panose="020B0604020202020204" pitchFamily="34" charset="0"/>
                          <a:cs typeface="Arial" panose="020B0604020202020204" pitchFamily="34" charset="0"/>
                        </a:rPr>
                        <a:t>Workgroup Nominations (15 Working Days)</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GB" sz="1100">
                          <a:latin typeface="Arial" panose="020B0604020202020204" pitchFamily="34" charset="0"/>
                          <a:cs typeface="Arial" panose="020B0604020202020204" pitchFamily="34" charset="0"/>
                        </a:rPr>
                        <a:t>3 April 2023 to 26 April 2023</a:t>
                      </a:r>
                    </a:p>
                  </a:txBody>
                  <a:tcPr/>
                </a:tc>
                <a:tc>
                  <a:txBody>
                    <a:bodyPr/>
                    <a:lstStyle/>
                    <a:p>
                      <a:r>
                        <a:rPr lang="en-GB" sz="1100">
                          <a:latin typeface="Arial" panose="020B0604020202020204" pitchFamily="34" charset="0"/>
                          <a:cs typeface="Arial" panose="020B0604020202020204" pitchFamily="34" charset="0"/>
                        </a:rPr>
                        <a:t>Code Administrator Consultation (15 working days) </a:t>
                      </a:r>
                      <a:endParaRPr lang="en-GB" sz="1100" i="1">
                        <a:highlight>
                          <a:srgbClr val="FFFF00"/>
                        </a:highlight>
                        <a:latin typeface="Arial" panose="020B0604020202020204" pitchFamily="34" charset="0"/>
                        <a:cs typeface="Arial" panose="020B0604020202020204" pitchFamily="34" charset="0"/>
                      </a:endParaRPr>
                    </a:p>
                  </a:txBody>
                  <a:tcPr/>
                </a:tc>
                <a:tc>
                  <a:txBody>
                    <a:bodyPr/>
                    <a:lstStyle/>
                    <a:p>
                      <a:r>
                        <a:rPr lang="en-GB" sz="1100" strike="noStrike">
                          <a:latin typeface="Arial" panose="020B0604020202020204" pitchFamily="34" charset="0"/>
                          <a:cs typeface="Arial" panose="020B0604020202020204" pitchFamily="34" charset="0"/>
                        </a:rPr>
                        <a:t>27 November 2023 </a:t>
                      </a:r>
                      <a:r>
                        <a:rPr lang="en-GB" sz="1100" i="0" strike="noStrike">
                          <a:latin typeface="Arial" panose="020B0604020202020204" pitchFamily="34" charset="0"/>
                          <a:cs typeface="Arial" panose="020B0604020202020204" pitchFamily="34" charset="0"/>
                        </a:rPr>
                        <a:t>to 18 December 2023 (5pm)</a:t>
                      </a:r>
                      <a:endParaRPr lang="en-GB" sz="1100" strike="noStrike">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298102013"/>
                  </a:ext>
                </a:extLst>
              </a:tr>
              <a:tr h="878011">
                <a:tc>
                  <a:txBody>
                    <a:bodyPr/>
                    <a:lstStyle/>
                    <a:p>
                      <a:r>
                        <a:rPr lang="en-GB" sz="1100">
                          <a:latin typeface="Arial" panose="020B0604020202020204" pitchFamily="34" charset="0"/>
                          <a:cs typeface="Arial" panose="020B0604020202020204" pitchFamily="34" charset="0"/>
                        </a:rPr>
                        <a:t>Workgroup 1- </a:t>
                      </a:r>
                      <a:r>
                        <a:rPr lang="en-GB" sz="1100">
                          <a:effectLst/>
                          <a:latin typeface="Arial" panose="020B0604020202020204" pitchFamily="34" charset="0"/>
                          <a:cs typeface="Arial" panose="020B0604020202020204" pitchFamily="34" charset="0"/>
                        </a:rPr>
                        <a:t>S</a:t>
                      </a:r>
                      <a:r>
                        <a:rPr lang="en-GB" sz="1100">
                          <a:effectLst/>
                          <a:latin typeface="Arial" panose="020B0604020202020204" pitchFamily="34" charset="0"/>
                          <a:ea typeface="Calibri" panose="020F0502020204030204" pitchFamily="34" charset="0"/>
                          <a:cs typeface="Arial" panose="020B0604020202020204" pitchFamily="34" charset="0"/>
                        </a:rPr>
                        <a:t>etting the scene – understand Modification process, roles and responsibilities, agree Terms of Reference and timeline, understand the proposed change and agree next steps</a:t>
                      </a:r>
                      <a:endParaRPr lang="en-GB" sz="1100">
                        <a:latin typeface="Arial" panose="020B0604020202020204" pitchFamily="34" charset="0"/>
                        <a:cs typeface="Arial" panose="020B0604020202020204" pitchFamily="34" charset="0"/>
                      </a:endParaRPr>
                    </a:p>
                  </a:txBody>
                  <a:tcPr/>
                </a:tc>
                <a:tc>
                  <a:txBody>
                    <a:bodyPr/>
                    <a:lstStyle/>
                    <a:p>
                      <a:r>
                        <a:rPr lang="en-GB" sz="1100">
                          <a:latin typeface="Arial" panose="020B0604020202020204" pitchFamily="34" charset="0"/>
                          <a:cs typeface="Arial" panose="020B0604020202020204" pitchFamily="34" charset="0"/>
                        </a:rPr>
                        <a:t>11 May 2023</a:t>
                      </a:r>
                    </a:p>
                  </a:txBody>
                  <a:tcPr/>
                </a:tc>
                <a:tc>
                  <a:txBody>
                    <a:bodyPr/>
                    <a:lstStyle/>
                    <a:p>
                      <a:r>
                        <a:rPr lang="en-GB" sz="1100">
                          <a:latin typeface="Arial" panose="020B0604020202020204" pitchFamily="34" charset="0"/>
                          <a:cs typeface="Arial" panose="020B0604020202020204" pitchFamily="34" charset="0"/>
                        </a:rPr>
                        <a:t>Draft Final Modification Report (DFMR) issued to Panel </a:t>
                      </a:r>
                      <a:r>
                        <a:rPr lang="en-GB" sz="1100" baseline="0">
                          <a:latin typeface="Arial" panose="020B0604020202020204" pitchFamily="34" charset="0"/>
                          <a:cs typeface="Arial" panose="020B0604020202020204" pitchFamily="34" charset="0"/>
                        </a:rPr>
                        <a:t>(5 working days)</a:t>
                      </a:r>
                      <a:endParaRPr lang="en-GB" sz="1100">
                        <a:latin typeface="Arial" panose="020B0604020202020204" pitchFamily="34" charset="0"/>
                        <a:cs typeface="Arial" panose="020B0604020202020204" pitchFamily="34" charset="0"/>
                      </a:endParaRPr>
                    </a:p>
                  </a:txBody>
                  <a:tcPr/>
                </a:tc>
                <a:tc>
                  <a:txBody>
                    <a:bodyPr/>
                    <a:lstStyle/>
                    <a:p>
                      <a:r>
                        <a:rPr lang="en-GB" sz="1100" strike="noStrike">
                          <a:latin typeface="Arial" panose="020B0604020202020204" pitchFamily="34" charset="0"/>
                          <a:cs typeface="Arial" panose="020B0604020202020204" pitchFamily="34" charset="0"/>
                        </a:rPr>
                        <a:t>18 January 2024</a:t>
                      </a:r>
                    </a:p>
                  </a:txBody>
                  <a:tcPr/>
                </a:tc>
                <a:extLst>
                  <a:ext uri="{0D108BD9-81ED-4DB2-BD59-A6C34878D82A}">
                    <a16:rowId xmlns:a16="http://schemas.microsoft.com/office/drawing/2014/main" val="3713368864"/>
                  </a:ext>
                </a:extLst>
              </a:tr>
              <a:tr h="579908">
                <a:tc>
                  <a:txBody>
                    <a:bodyPr/>
                    <a:lstStyle/>
                    <a:p>
                      <a:r>
                        <a:rPr lang="en-GB" sz="1100">
                          <a:latin typeface="Arial" panose="020B0604020202020204" pitchFamily="34" charset="0"/>
                          <a:cs typeface="Arial" panose="020B0604020202020204" pitchFamily="34" charset="0"/>
                        </a:rPr>
                        <a:t>Workgroups 2 to 5 - </a:t>
                      </a:r>
                      <a:r>
                        <a:rPr lang="en-GB" sz="1100">
                          <a:effectLst/>
                          <a:latin typeface="Arial" panose="020B0604020202020204" pitchFamily="34" charset="0"/>
                          <a:ea typeface="Calibri" panose="020F0502020204030204" pitchFamily="34" charset="0"/>
                          <a:cs typeface="Arial" panose="020B0604020202020204" pitchFamily="34" charset="0"/>
                        </a:rPr>
                        <a:t>review current / additional analysis, discuss cap/collar ranges, discuss number of years the TNUoS tariffs are fixed for, identify alternative solutions, draft legal text, draft Workgroup Consultation and questions</a:t>
                      </a:r>
                    </a:p>
                    <a:p>
                      <a:endParaRPr lang="en-GB" sz="1100">
                        <a:latin typeface="Arial" panose="020B0604020202020204" pitchFamily="34" charset="0"/>
                        <a:cs typeface="Arial" panose="020B0604020202020204" pitchFamily="34" charset="0"/>
                      </a:endParaRPr>
                    </a:p>
                  </a:txBody>
                  <a:tcPr/>
                </a:tc>
                <a:tc>
                  <a:txBody>
                    <a:bodyPr/>
                    <a:lstStyle/>
                    <a:p>
                      <a:r>
                        <a:rPr lang="en-GB" sz="1100">
                          <a:latin typeface="Arial" panose="020B0604020202020204" pitchFamily="34" charset="0"/>
                          <a:cs typeface="Arial" panose="020B0604020202020204" pitchFamily="34" charset="0"/>
                        </a:rPr>
                        <a:t>31 May 2023, 21 June 2023, 11 July 2023 and 1 August 2023</a:t>
                      </a:r>
                    </a:p>
                  </a:txBody>
                  <a:tcPr/>
                </a:tc>
                <a:tc>
                  <a:txBody>
                    <a:bodyPr/>
                    <a:lstStyle/>
                    <a:p>
                      <a:r>
                        <a:rPr lang="en-GB" sz="1100">
                          <a:latin typeface="Arial" panose="020B0604020202020204" pitchFamily="34" charset="0"/>
                          <a:cs typeface="Arial" panose="020B0604020202020204" pitchFamily="34" charset="0"/>
                        </a:rPr>
                        <a:t>Panel</a:t>
                      </a:r>
                      <a:r>
                        <a:rPr lang="en-GB" sz="1100" baseline="0">
                          <a:latin typeface="Arial" panose="020B0604020202020204" pitchFamily="34" charset="0"/>
                          <a:cs typeface="Arial" panose="020B0604020202020204" pitchFamily="34" charset="0"/>
                        </a:rPr>
                        <a:t> undertake DFMR recommendation vote </a:t>
                      </a:r>
                      <a:endParaRPr lang="en-US" sz="1100">
                        <a:latin typeface="Arial" panose="020B0604020202020204" pitchFamily="34" charset="0"/>
                        <a:cs typeface="Arial" panose="020B0604020202020204" pitchFamily="34" charset="0"/>
                      </a:endParaRPr>
                    </a:p>
                  </a:txBody>
                  <a:tcPr/>
                </a:tc>
                <a:tc>
                  <a:txBody>
                    <a:bodyPr/>
                    <a:lstStyle/>
                    <a:p>
                      <a:r>
                        <a:rPr lang="en-GB" sz="1100" strike="noStrike">
                          <a:latin typeface="Arial" panose="020B0604020202020204" pitchFamily="34" charset="0"/>
                          <a:cs typeface="Arial" panose="020B0604020202020204" pitchFamily="34" charset="0"/>
                        </a:rPr>
                        <a:t>26 January 2024</a:t>
                      </a:r>
                    </a:p>
                  </a:txBody>
                  <a:tcPr/>
                </a:tc>
                <a:extLst>
                  <a:ext uri="{0D108BD9-81ED-4DB2-BD59-A6C34878D82A}">
                    <a16:rowId xmlns:a16="http://schemas.microsoft.com/office/drawing/2014/main" val="8897710"/>
                  </a:ext>
                </a:extLst>
              </a:tr>
              <a:tr h="389261">
                <a:tc>
                  <a:txBody>
                    <a:bodyPr/>
                    <a:lstStyle/>
                    <a:p>
                      <a:r>
                        <a:rPr lang="en-GB" sz="1100">
                          <a:latin typeface="Arial" panose="020B0604020202020204" pitchFamily="34" charset="0"/>
                          <a:cs typeface="Arial" panose="020B0604020202020204" pitchFamily="34" charset="0"/>
                        </a:rPr>
                        <a:t>Workgroup 6 and 7 – finalise Workgroup Consultation and specific questions</a:t>
                      </a:r>
                    </a:p>
                  </a:txBody>
                  <a:tcPr/>
                </a:tc>
                <a:tc>
                  <a:txBody>
                    <a:bodyPr/>
                    <a:lstStyle/>
                    <a:p>
                      <a:r>
                        <a:rPr lang="en-GB" sz="1100">
                          <a:latin typeface="Arial" panose="020B0604020202020204" pitchFamily="34" charset="0"/>
                          <a:cs typeface="Arial" panose="020B0604020202020204" pitchFamily="34" charset="0"/>
                        </a:rPr>
                        <a:t>23 August 2023 and </a:t>
                      </a:r>
                      <a:r>
                        <a:rPr lang="en-GB" sz="1100" b="1">
                          <a:latin typeface="Arial" panose="020B0604020202020204" pitchFamily="34" charset="0"/>
                          <a:cs typeface="Arial" panose="020B0604020202020204" pitchFamily="34" charset="0"/>
                        </a:rPr>
                        <a:t>6 September</a:t>
                      </a:r>
                    </a:p>
                  </a:txBody>
                  <a:tcPr/>
                </a:tc>
                <a:tc>
                  <a:txBody>
                    <a:bodyPr/>
                    <a:lstStyle/>
                    <a:p>
                      <a:r>
                        <a:rPr lang="en-US" sz="1100">
                          <a:latin typeface="Arial" panose="020B0604020202020204" pitchFamily="34" charset="0"/>
                          <a:cs typeface="Arial" panose="020B0604020202020204" pitchFamily="34" charset="0"/>
                        </a:rPr>
                        <a:t>Final Modification Report issued to Panel to check votes recorded correctly</a:t>
                      </a:r>
                      <a:endParaRPr lang="en-GB" sz="1100">
                        <a:latin typeface="Arial" panose="020B0604020202020204" pitchFamily="34" charset="0"/>
                        <a:cs typeface="Arial" panose="020B0604020202020204" pitchFamily="34" charset="0"/>
                      </a:endParaRPr>
                    </a:p>
                  </a:txBody>
                  <a:tcPr/>
                </a:tc>
                <a:tc>
                  <a:txBody>
                    <a:bodyPr/>
                    <a:lstStyle/>
                    <a:p>
                      <a:r>
                        <a:rPr lang="en-GB" sz="1100" strike="noStrike">
                          <a:latin typeface="Arial" panose="020B0604020202020204" pitchFamily="34" charset="0"/>
                          <a:cs typeface="Arial" panose="020B0604020202020204" pitchFamily="34" charset="0"/>
                        </a:rPr>
                        <a:t>29 January 2024</a:t>
                      </a:r>
                    </a:p>
                  </a:txBody>
                  <a:tcPr/>
                </a:tc>
                <a:extLst>
                  <a:ext uri="{0D108BD9-81ED-4DB2-BD59-A6C34878D82A}">
                    <a16:rowId xmlns:a16="http://schemas.microsoft.com/office/drawing/2014/main" val="3716958036"/>
                  </a:ext>
                </a:extLst>
              </a:tr>
              <a:tr h="585627">
                <a:tc>
                  <a:txBody>
                    <a:bodyPr/>
                    <a:lstStyle/>
                    <a:p>
                      <a:r>
                        <a:rPr lang="en-GB" sz="1100">
                          <a:latin typeface="Arial" panose="020B0604020202020204" pitchFamily="34" charset="0"/>
                          <a:cs typeface="Arial" panose="020B0604020202020204" pitchFamily="34" charset="0"/>
                        </a:rPr>
                        <a:t>Workgroup </a:t>
                      </a:r>
                      <a:r>
                        <a:rPr lang="en-GB" sz="1100">
                          <a:solidFill>
                            <a:schemeClr val="tx1"/>
                          </a:solidFill>
                          <a:latin typeface="Arial" panose="020B0604020202020204" pitchFamily="34" charset="0"/>
                          <a:cs typeface="Arial" panose="020B0604020202020204" pitchFamily="34" charset="0"/>
                        </a:rPr>
                        <a:t>Consultation (15 working days)</a:t>
                      </a:r>
                    </a:p>
                  </a:txBody>
                  <a:tcPr/>
                </a:tc>
                <a:tc>
                  <a:txBody>
                    <a:bodyPr/>
                    <a:lstStyle/>
                    <a:p>
                      <a:r>
                        <a:rPr lang="en-GB" sz="1100" b="1" strike="noStrike">
                          <a:latin typeface="Arial" panose="020B0604020202020204" pitchFamily="34" charset="0"/>
                          <a:cs typeface="Arial" panose="020B0604020202020204" pitchFamily="34" charset="0"/>
                        </a:rPr>
                        <a:t>11 September to 2 October</a:t>
                      </a:r>
                    </a:p>
                  </a:txBody>
                  <a:tcPr/>
                </a:tc>
                <a:tc>
                  <a:txBody>
                    <a:bodyPr/>
                    <a:lstStyle/>
                    <a:p>
                      <a:r>
                        <a:rPr lang="en-US" sz="1100">
                          <a:latin typeface="Arial" panose="020B0604020202020204" pitchFamily="34" charset="0"/>
                          <a:cs typeface="Arial" panose="020B0604020202020204" pitchFamily="34" charset="0"/>
                        </a:rPr>
                        <a:t>Final Modification Report issued to Ofgem</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6 February 2024</a:t>
                      </a:r>
                    </a:p>
                  </a:txBody>
                  <a:tcPr/>
                </a:tc>
                <a:extLst>
                  <a:ext uri="{0D108BD9-81ED-4DB2-BD59-A6C34878D82A}">
                    <a16:rowId xmlns:a16="http://schemas.microsoft.com/office/drawing/2014/main" val="2726378177"/>
                  </a:ext>
                </a:extLst>
              </a:tr>
              <a:tr h="670507">
                <a:tc>
                  <a:txBody>
                    <a:bodyPr/>
                    <a:lstStyle/>
                    <a:p>
                      <a:r>
                        <a:rPr lang="en-GB" sz="1100">
                          <a:latin typeface="Arial" panose="020B0604020202020204" pitchFamily="34" charset="0"/>
                          <a:cs typeface="Arial" panose="020B0604020202020204" pitchFamily="34" charset="0"/>
                        </a:rPr>
                        <a:t>Workgroups 8  to 10 - </a:t>
                      </a:r>
                      <a:r>
                        <a:rPr lang="en-GB" sz="1100" i="1">
                          <a:latin typeface="Arial" panose="020B0604020202020204" pitchFamily="34" charset="0"/>
                          <a:cs typeface="Arial" panose="020B0604020202020204" pitchFamily="34" charset="0"/>
                        </a:rPr>
                        <a:t>Review Workgroup Consultation Responses and proposed alternatives, Alternative Vote, Finalise solutions and legal text, Agree that Terms of Reference have been met and Workgroup Vote</a:t>
                      </a:r>
                    </a:p>
                  </a:txBody>
                  <a:tcPr/>
                </a:tc>
                <a:tc>
                  <a:txBody>
                    <a:bodyPr/>
                    <a:lstStyle/>
                    <a:p>
                      <a:r>
                        <a:rPr lang="en-GB" sz="1100" strike="noStrike">
                          <a:latin typeface="Arial" panose="020B0604020202020204" pitchFamily="34" charset="0"/>
                          <a:cs typeface="Arial" panose="020B0604020202020204" pitchFamily="34" charset="0"/>
                        </a:rPr>
                        <a:t>9 October, 23 October, 6 November</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a:latin typeface="Arial" panose="020B0604020202020204" pitchFamily="34" charset="0"/>
                          <a:cs typeface="Arial" panose="020B0604020202020204" pitchFamily="34" charset="0"/>
                        </a:rPr>
                        <a:t>Ofgem decision </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TBC</a:t>
                      </a:r>
                    </a:p>
                  </a:txBody>
                  <a:tcPr/>
                </a:tc>
                <a:extLst>
                  <a:ext uri="{0D108BD9-81ED-4DB2-BD59-A6C34878D82A}">
                    <a16:rowId xmlns:a16="http://schemas.microsoft.com/office/drawing/2014/main" val="2461474842"/>
                  </a:ext>
                </a:extLst>
              </a:tr>
              <a:tr h="680609">
                <a:tc>
                  <a:txBody>
                    <a:bodyPr/>
                    <a:lstStyle/>
                    <a:p>
                      <a:r>
                        <a:rPr lang="en-US" sz="1100">
                          <a:latin typeface="Arial" panose="020B0604020202020204" pitchFamily="34" charset="0"/>
                          <a:cs typeface="Arial" panose="020B0604020202020204" pitchFamily="34" charset="0"/>
                        </a:rPr>
                        <a:t>Workgroup report issued to Panel (5 working days)</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16 November 2023</a:t>
                      </a:r>
                      <a:endParaRPr kumimoji="0" lang="en-GB" sz="1100" b="0" i="0" u="none" strike="noStrike" kern="1200" cap="none" spc="0" normalizeH="0" baseline="0" noProof="0">
                        <a:ln>
                          <a:noFill/>
                        </a:ln>
                        <a:solidFill>
                          <a:srgbClr val="FF0000"/>
                        </a:solidFill>
                        <a:effectLst/>
                        <a:uLnTx/>
                        <a:uFillTx/>
                        <a:latin typeface="Arial" panose="020B0604020202020204" pitchFamily="34" charset="0"/>
                        <a:ea typeface="+mn-ea"/>
                        <a:cs typeface="Arial" panose="020B0604020202020204" pitchFamily="34" charset="0"/>
                      </a:endParaRPr>
                    </a:p>
                  </a:txBody>
                  <a:tcPr/>
                </a:tc>
                <a:tc>
                  <a:txBody>
                    <a:bodyPr/>
                    <a:lstStyle/>
                    <a:p>
                      <a:r>
                        <a:rPr lang="en-GB" sz="1100">
                          <a:latin typeface="Arial" panose="020B0604020202020204" pitchFamily="34" charset="0"/>
                          <a:cs typeface="Arial" panose="020B0604020202020204" pitchFamily="34" charset="0"/>
                        </a:rPr>
                        <a:t>Implementation Date (10 working days after authority decision)</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1 April 2024</a:t>
                      </a:r>
                    </a:p>
                  </a:txBody>
                  <a:tcPr/>
                </a:tc>
                <a:extLst>
                  <a:ext uri="{0D108BD9-81ED-4DB2-BD59-A6C34878D82A}">
                    <a16:rowId xmlns:a16="http://schemas.microsoft.com/office/drawing/2014/main" val="1338958629"/>
                  </a:ext>
                </a:extLst>
              </a:tr>
            </a:tbl>
          </a:graphicData>
        </a:graphic>
      </p:graphicFrame>
    </p:spTree>
    <p:extLst>
      <p:ext uri="{BB962C8B-B14F-4D97-AF65-F5344CB8AC3E}">
        <p14:creationId xmlns:p14="http://schemas.microsoft.com/office/powerpoint/2010/main" val="3119376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2384092" y="1925690"/>
            <a:ext cx="9021236" cy="773569"/>
          </a:xfrm>
        </p:spPr>
        <p:txBody>
          <a:bodyPr/>
          <a:lstStyle/>
          <a:p>
            <a:r>
              <a:rPr lang="en-GB" sz="2500" b="1">
                <a:latin typeface="HelveticaNeueLT Pro 55 Roman" panose="020B0604020202020204" pitchFamily="34" charset="77"/>
              </a:rPr>
              <a:t>Objectives</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2303142" y="2082217"/>
            <a:ext cx="8236370" cy="2338863"/>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800" b="1">
              <a:solidFill>
                <a:srgbClr val="0079C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800" b="1">
                <a:solidFill>
                  <a:srgbClr val="0079C1"/>
                </a:solidFill>
                <a:latin typeface="Arial" panose="020B0604020202020204" pitchFamily="34" charset="0"/>
                <a:cs typeface="Arial" panose="020B0604020202020204" pitchFamily="34" charset="0"/>
              </a:rPr>
              <a:t>Review Workgroup Consultation Responses</a:t>
            </a:r>
          </a:p>
          <a:p>
            <a:pPr marL="285750" indent="-285750">
              <a:buFont typeface="Arial" panose="020B0604020202020204" pitchFamily="34" charset="0"/>
              <a:buChar char="•"/>
            </a:pPr>
            <a:r>
              <a:rPr lang="en-GB" sz="1800" b="1">
                <a:solidFill>
                  <a:srgbClr val="0079C1"/>
                </a:solidFill>
                <a:latin typeface="Arial" panose="020B0604020202020204" pitchFamily="34" charset="0"/>
                <a:cs typeface="Arial" panose="020B0604020202020204" pitchFamily="34" charset="0"/>
              </a:rPr>
              <a:t>Review Alternative Requests</a:t>
            </a:r>
          </a:p>
          <a:p>
            <a:pPr marL="285750" indent="-285750">
              <a:buFont typeface="Arial" panose="020B0604020202020204" pitchFamily="34" charset="0"/>
              <a:buChar char="•"/>
            </a:pPr>
            <a:r>
              <a:rPr lang="en-GB" sz="1800" b="1">
                <a:solidFill>
                  <a:srgbClr val="0079C1"/>
                </a:solidFill>
                <a:latin typeface="Arial" panose="020B0604020202020204" pitchFamily="34" charset="0"/>
                <a:cs typeface="Arial" panose="020B0604020202020204" pitchFamily="34" charset="0"/>
              </a:rPr>
              <a:t>Review Alternative Suggestion</a:t>
            </a:r>
          </a:p>
          <a:p>
            <a:pPr marL="285750" indent="-285750">
              <a:buFont typeface="Arial" panose="020B0604020202020204" pitchFamily="34" charset="0"/>
              <a:buChar char="•"/>
            </a:pPr>
            <a:r>
              <a:rPr lang="en-GB" sz="1800" b="1">
                <a:solidFill>
                  <a:srgbClr val="0079C1"/>
                </a:solidFill>
                <a:latin typeface="Arial" panose="020B0604020202020204" pitchFamily="34" charset="0"/>
                <a:cs typeface="Arial" panose="020B0604020202020204" pitchFamily="34" charset="0"/>
              </a:rPr>
              <a:t>AOB</a:t>
            </a:r>
          </a:p>
          <a:p>
            <a:pPr marL="285750" indent="-285750">
              <a:buFont typeface="Arial" panose="020B0604020202020204" pitchFamily="34" charset="0"/>
              <a:buChar char="•"/>
            </a:pPr>
            <a:r>
              <a:rPr lang="en-GB" sz="1800" b="1">
                <a:solidFill>
                  <a:srgbClr val="0079C1"/>
                </a:solidFill>
                <a:latin typeface="Arial" panose="020B0604020202020204" pitchFamily="34" charset="0"/>
                <a:cs typeface="Arial" panose="020B0604020202020204" pitchFamily="34" charset="0"/>
              </a:rPr>
              <a:t>Next steps</a:t>
            </a:r>
          </a:p>
        </p:txBody>
      </p:sp>
    </p:spTree>
    <p:extLst>
      <p:ext uri="{BB962C8B-B14F-4D97-AF65-F5344CB8AC3E}">
        <p14:creationId xmlns:p14="http://schemas.microsoft.com/office/powerpoint/2010/main" val="3705725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417077" y="3124852"/>
            <a:ext cx="7079317" cy="419450"/>
          </a:xfrm>
        </p:spPr>
        <p:txBody>
          <a:bodyPr/>
          <a:lstStyle/>
          <a:p>
            <a:r>
              <a:rPr lang="en-GB" sz="1800" b="1">
                <a:solidFill>
                  <a:srgbClr val="0079C1"/>
                </a:solidFill>
                <a:latin typeface="Arial" panose="020B0604020202020204" pitchFamily="34" charset="0"/>
                <a:cs typeface="Arial" panose="020B0604020202020204" pitchFamily="34" charset="0"/>
              </a:rPr>
              <a:t>ALL </a:t>
            </a:r>
            <a:endParaRPr lang="en-GB" sz="1800" b="1">
              <a:solidFill>
                <a:srgbClr val="0079C1"/>
              </a:solidFill>
              <a:highlight>
                <a:srgbClr val="FFFF00"/>
              </a:highlight>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2324797" y="2613031"/>
            <a:ext cx="8498750" cy="511821"/>
          </a:xfrm>
        </p:spPr>
        <p:txBody>
          <a:bodyPr/>
          <a:lstStyle/>
          <a:p>
            <a:r>
              <a:rPr lang="en-GB" b="1"/>
              <a:t>Review Workgroup Consultation Responses</a:t>
            </a:r>
          </a:p>
        </p:txBody>
      </p:sp>
    </p:spTree>
    <p:extLst>
      <p:ext uri="{BB962C8B-B14F-4D97-AF65-F5344CB8AC3E}">
        <p14:creationId xmlns:p14="http://schemas.microsoft.com/office/powerpoint/2010/main" val="1598767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6DD332-7BEF-AD6B-419D-77A661CB0B53}"/>
              </a:ext>
            </a:extLst>
          </p:cNvPr>
          <p:cNvSpPr>
            <a:spLocks noGrp="1"/>
          </p:cNvSpPr>
          <p:nvPr>
            <p:ph type="body" sz="quarter" idx="12"/>
          </p:nvPr>
        </p:nvSpPr>
        <p:spPr>
          <a:xfrm>
            <a:off x="497522" y="750013"/>
            <a:ext cx="11292024" cy="5862067"/>
          </a:xfrm>
        </p:spPr>
        <p:txBody>
          <a:bodyPr numCol="1"/>
          <a:lstStyle/>
          <a:p>
            <a:r>
              <a:rPr lang="en-GB" sz="1800">
                <a:solidFill>
                  <a:schemeClr val="tx1"/>
                </a:solidFill>
                <a:latin typeface="Arial" panose="020B0604020202020204" pitchFamily="34" charset="0"/>
                <a:cs typeface="Arial" panose="020B0604020202020204" pitchFamily="34" charset="0"/>
              </a:rPr>
              <a:t>The CMP413 Workgroup Consultation received 13 non-confidential and 0 confidential responses. </a:t>
            </a:r>
          </a:p>
          <a:p>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Respondents organisation type - 8 Generators, 2 Demand, 1 Supplier, 1 System Operator and 1 Other.</a:t>
            </a:r>
          </a:p>
          <a:p>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7 respondents stated the Original Proposal better facilitates objective a.</a:t>
            </a:r>
          </a:p>
          <a:p>
            <a:r>
              <a:rPr lang="en-GB" sz="1800">
                <a:solidFill>
                  <a:schemeClr val="tx1"/>
                </a:solidFill>
                <a:latin typeface="Arial" panose="020B0604020202020204" pitchFamily="34" charset="0"/>
                <a:cs typeface="Arial" panose="020B0604020202020204" pitchFamily="34" charset="0"/>
              </a:rPr>
              <a:t>5 respondents stated the Original Proposal better facilitates objective c.</a:t>
            </a:r>
          </a:p>
          <a:p>
            <a:r>
              <a:rPr lang="en-GB" sz="1800">
                <a:solidFill>
                  <a:schemeClr val="tx1"/>
                </a:solidFill>
                <a:latin typeface="Arial" panose="020B0604020202020204" pitchFamily="34" charset="0"/>
                <a:cs typeface="Arial" panose="020B0604020202020204" pitchFamily="34" charset="0"/>
              </a:rPr>
              <a:t>2 respondents stated the Original Proposal better facilitates objective e.</a:t>
            </a:r>
          </a:p>
          <a:p>
            <a:r>
              <a:rPr lang="en-GB" sz="1800">
                <a:solidFill>
                  <a:schemeClr val="tx1"/>
                </a:solidFill>
                <a:latin typeface="Arial" panose="020B0604020202020204" pitchFamily="34" charset="0"/>
                <a:cs typeface="Arial" panose="020B0604020202020204" pitchFamily="34" charset="0"/>
              </a:rPr>
              <a:t>1 respondents stated the Original Proposal better facilitates objective b.</a:t>
            </a:r>
          </a:p>
          <a:p>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4 respondents stated the Original Proposal is negative against objective b.</a:t>
            </a:r>
          </a:p>
          <a:p>
            <a:r>
              <a:rPr lang="en-GB" sz="1800">
                <a:solidFill>
                  <a:schemeClr val="tx1"/>
                </a:solidFill>
                <a:latin typeface="Arial" panose="020B0604020202020204" pitchFamily="34" charset="0"/>
                <a:cs typeface="Arial" panose="020B0604020202020204" pitchFamily="34" charset="0"/>
              </a:rPr>
              <a:t>3 respondents stated the Original Proposal is negative against objective a and c.</a:t>
            </a:r>
          </a:p>
          <a:p>
            <a:r>
              <a:rPr lang="en-GB" sz="1800">
                <a:solidFill>
                  <a:schemeClr val="tx1"/>
                </a:solidFill>
                <a:latin typeface="Arial" panose="020B0604020202020204" pitchFamily="34" charset="0"/>
                <a:cs typeface="Arial" panose="020B0604020202020204" pitchFamily="34" charset="0"/>
              </a:rPr>
              <a:t>1 respondents stated the Original Proposal is negative against objective e.</a:t>
            </a:r>
          </a:p>
          <a:p>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9 respondents did not support the implementation approach.</a:t>
            </a:r>
          </a:p>
          <a:p>
            <a:r>
              <a:rPr lang="en-GB" sz="1800">
                <a:solidFill>
                  <a:schemeClr val="tx1"/>
                </a:solidFill>
                <a:latin typeface="Arial" panose="020B0604020202020204" pitchFamily="34" charset="0"/>
                <a:cs typeface="Arial" panose="020B0604020202020204" pitchFamily="34" charset="0"/>
              </a:rPr>
              <a:t>3 of these respondents described the implementation date as not achievable, not feasible and challenging.</a:t>
            </a:r>
          </a:p>
        </p:txBody>
      </p:sp>
      <p:sp>
        <p:nvSpPr>
          <p:cNvPr id="3" name="Title 2">
            <a:extLst>
              <a:ext uri="{FF2B5EF4-FFF2-40B4-BE49-F238E27FC236}">
                <a16:creationId xmlns:a16="http://schemas.microsoft.com/office/drawing/2014/main" id="{AF2FFC5B-34D1-6879-D311-1C1E358EA486}"/>
              </a:ext>
            </a:extLst>
          </p:cNvPr>
          <p:cNvSpPr>
            <a:spLocks noGrp="1"/>
          </p:cNvSpPr>
          <p:nvPr>
            <p:ph type="title"/>
          </p:nvPr>
        </p:nvSpPr>
        <p:spPr>
          <a:xfrm>
            <a:off x="497522" y="245919"/>
            <a:ext cx="5043199" cy="637747"/>
          </a:xfrm>
        </p:spPr>
        <p:txBody>
          <a:bodyPr/>
          <a:lstStyle/>
          <a:p>
            <a:r>
              <a:rPr lang="en-GB"/>
              <a:t>Workgroup Consultation Summary</a:t>
            </a:r>
          </a:p>
        </p:txBody>
      </p:sp>
    </p:spTree>
    <p:extLst>
      <p:ext uri="{BB962C8B-B14F-4D97-AF65-F5344CB8AC3E}">
        <p14:creationId xmlns:p14="http://schemas.microsoft.com/office/powerpoint/2010/main" val="3556909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6DD332-7BEF-AD6B-419D-77A661CB0B53}"/>
              </a:ext>
            </a:extLst>
          </p:cNvPr>
          <p:cNvSpPr>
            <a:spLocks noGrp="1"/>
          </p:cNvSpPr>
          <p:nvPr>
            <p:ph type="body" sz="quarter" idx="12"/>
          </p:nvPr>
        </p:nvSpPr>
        <p:spPr>
          <a:xfrm>
            <a:off x="497522" y="842570"/>
            <a:ext cx="11292024" cy="5568504"/>
          </a:xfrm>
        </p:spPr>
        <p:txBody>
          <a:bodyPr numCol="1"/>
          <a:lstStyle/>
          <a:p>
            <a:r>
              <a:rPr lang="en-GB" sz="1800">
                <a:solidFill>
                  <a:schemeClr val="tx1"/>
                </a:solidFill>
                <a:latin typeface="Arial" panose="020B0604020202020204" pitchFamily="34" charset="0"/>
                <a:cs typeface="Arial" panose="020B0604020202020204" pitchFamily="34" charset="0"/>
              </a:rPr>
              <a:t>2 respondents stated they wished to raise an Workgroup Consultation Alternative request for Workgroup members to consider.</a:t>
            </a:r>
          </a:p>
          <a:p>
            <a:endParaRPr lang="en-GB" sz="1800" u="sng">
              <a:solidFill>
                <a:schemeClr val="tx1"/>
              </a:solidFill>
              <a:latin typeface="Arial" panose="020B0604020202020204" pitchFamily="34" charset="0"/>
              <a:cs typeface="Arial" panose="020B0604020202020204" pitchFamily="34" charset="0"/>
            </a:endParaRPr>
          </a:p>
          <a:p>
            <a:r>
              <a:rPr lang="en-GB" sz="1800" u="sng">
                <a:solidFill>
                  <a:schemeClr val="tx1"/>
                </a:solidFill>
                <a:latin typeface="Arial" panose="020B0604020202020204" pitchFamily="34" charset="0"/>
                <a:cs typeface="Arial" panose="020B0604020202020204" pitchFamily="34" charset="0"/>
              </a:rPr>
              <a:t>Alternative Request 1 - Centrica</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Seeks to recover the cross subsidy resulting from any excess/shortfall of revenue from capped generator tariffs from a non-locational adjustment to generation tariffs (as opposed to recovery through demand tariffs in the Original proposal).</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r>
              <a:rPr lang="en-GB" sz="1800" u="sng">
                <a:solidFill>
                  <a:schemeClr val="tx1"/>
                </a:solidFill>
                <a:latin typeface="Arial" panose="020B0604020202020204" pitchFamily="34" charset="0"/>
                <a:cs typeface="Arial" panose="020B0604020202020204" pitchFamily="34" charset="0"/>
              </a:rPr>
              <a:t>Alternative Request/Suggestion 2 - </a:t>
            </a:r>
            <a:r>
              <a:rPr lang="en-GB" sz="1800" u="sng" err="1">
                <a:solidFill>
                  <a:schemeClr val="tx1"/>
                </a:solidFill>
                <a:latin typeface="Arial" panose="020B0604020202020204" pitchFamily="34" charset="0"/>
                <a:cs typeface="Arial" panose="020B0604020202020204" pitchFamily="34" charset="0"/>
              </a:rPr>
              <a:t>ITPenergised</a:t>
            </a:r>
            <a:endParaRPr lang="en-GB" sz="1800" u="sng">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Seeks to align with the Original proposal with the sole exception that the net amount of revenue from capped generator tariffs is recovered from generation tariffs (instead of demand tariffs).</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1 respondent stated they did not wish to raise a Alternative Request at present but should the net benefits of the proposal become more apparent and the logic of the solution become clearer, then appropriate implementation approaches can be considered.</a:t>
            </a:r>
          </a:p>
          <a:p>
            <a:endParaRPr lang="en-GB" sz="1800">
              <a:solidFill>
                <a:schemeClr val="tx1"/>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AF2FFC5B-34D1-6879-D311-1C1E358EA486}"/>
              </a:ext>
            </a:extLst>
          </p:cNvPr>
          <p:cNvSpPr>
            <a:spLocks noGrp="1"/>
          </p:cNvSpPr>
          <p:nvPr>
            <p:ph type="title"/>
          </p:nvPr>
        </p:nvSpPr>
        <p:spPr>
          <a:xfrm>
            <a:off x="497521" y="204822"/>
            <a:ext cx="6992339" cy="637747"/>
          </a:xfrm>
        </p:spPr>
        <p:txBody>
          <a:bodyPr/>
          <a:lstStyle/>
          <a:p>
            <a:r>
              <a:rPr lang="en-GB"/>
              <a:t>Workgroup Consultation Alternative Requests</a:t>
            </a:r>
          </a:p>
        </p:txBody>
      </p:sp>
    </p:spTree>
    <p:extLst>
      <p:ext uri="{BB962C8B-B14F-4D97-AF65-F5344CB8AC3E}">
        <p14:creationId xmlns:p14="http://schemas.microsoft.com/office/powerpoint/2010/main" val="19469735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6DD332-7BEF-AD6B-419D-77A661CB0B53}"/>
              </a:ext>
            </a:extLst>
          </p:cNvPr>
          <p:cNvSpPr>
            <a:spLocks noGrp="1"/>
          </p:cNvSpPr>
          <p:nvPr>
            <p:ph type="body" sz="quarter" idx="12"/>
          </p:nvPr>
        </p:nvSpPr>
        <p:spPr>
          <a:xfrm>
            <a:off x="236306" y="1006867"/>
            <a:ext cx="11835830" cy="5646311"/>
          </a:xfrm>
        </p:spPr>
        <p:txBody>
          <a:bodyPr numCol="1"/>
          <a:lstStyle/>
          <a:p>
            <a:r>
              <a:rPr lang="en-GB" sz="1800">
                <a:solidFill>
                  <a:schemeClr val="tx1"/>
                </a:solidFill>
                <a:latin typeface="Arial" panose="020B0604020202020204" pitchFamily="34" charset="0"/>
                <a:cs typeface="Arial" panose="020B0604020202020204" pitchFamily="34" charset="0"/>
              </a:rPr>
              <a:t>4 respondents agreed this was an appropriate level giving the following reasons:</a:t>
            </a:r>
          </a:p>
          <a:p>
            <a:pPr marL="285750" indent="-285750">
              <a:buFont typeface="Arial" panose="020B0604020202020204" pitchFamily="34" charset="0"/>
              <a:buChar char="•"/>
            </a:pPr>
            <a:r>
              <a:rPr lang="en-GB" sz="1800">
                <a:latin typeface="Arial" panose="020B0604020202020204" pitchFamily="34" charset="0"/>
                <a:ea typeface="Arial" panose="020B0604020202020204" pitchFamily="34" charset="0"/>
              </a:rPr>
              <a:t>Needs to be a fair balance of risk between generators and demand users.</a:t>
            </a:r>
          </a:p>
          <a:p>
            <a:pPr marL="285750" indent="-285750">
              <a:buFont typeface="Arial" panose="020B0604020202020204" pitchFamily="34" charset="0"/>
              <a:buChar char="•"/>
            </a:pPr>
            <a:r>
              <a:rPr lang="en-GB" sz="1800">
                <a:latin typeface="Arial" panose="020B0604020202020204" pitchFamily="34" charset="0"/>
                <a:ea typeface="Arial" panose="020B0604020202020204" pitchFamily="34" charset="0"/>
              </a:rPr>
              <a:t>Broadly appropriate for generators to take on greater risk which then lowers closer to the delivery date. </a:t>
            </a:r>
          </a:p>
          <a:p>
            <a:pPr marL="285750" indent="-285750">
              <a:buFont typeface="Arial" panose="020B0604020202020204" pitchFamily="34" charset="0"/>
              <a:buChar char="•"/>
            </a:pPr>
            <a:r>
              <a:rPr lang="en-GB" sz="1800">
                <a:latin typeface="Arial" panose="020B0604020202020204" pitchFamily="34" charset="0"/>
                <a:ea typeface="Arial" panose="020B0604020202020204" pitchFamily="34" charset="0"/>
              </a:rPr>
              <a:t>Provides balance between allowing TNUoS charges to fluctuate to ensure cost reflectivity and providing certainty to generators when making investment decisions. </a:t>
            </a:r>
          </a:p>
          <a:p>
            <a:pPr marL="285750" indent="-285750">
              <a:buFont typeface="Arial" panose="020B0604020202020204" pitchFamily="34" charset="0"/>
              <a:buChar char="•"/>
            </a:pPr>
            <a:r>
              <a:rPr lang="en-GB" sz="1800">
                <a:latin typeface="Arial" panose="020B0604020202020204" pitchFamily="34" charset="0"/>
                <a:ea typeface="Arial" panose="020B0604020202020204" pitchFamily="34" charset="0"/>
              </a:rPr>
              <a:t>A reasonable level but requires additional analysis as to why and context relating to how this value relates to current and future TNUoS estimates.</a:t>
            </a:r>
          </a:p>
          <a:p>
            <a:endParaRPr lang="en-GB" sz="1800">
              <a:latin typeface="Arial" panose="020B0604020202020204" pitchFamily="34" charset="0"/>
              <a:ea typeface="Arial" panose="020B0604020202020204" pitchFamily="34" charset="0"/>
            </a:endParaRPr>
          </a:p>
          <a:p>
            <a:r>
              <a:rPr lang="en-GB" sz="1800">
                <a:latin typeface="Arial" panose="020B0604020202020204" pitchFamily="34" charset="0"/>
                <a:ea typeface="Arial" panose="020B0604020202020204" pitchFamily="34" charset="0"/>
              </a:rPr>
              <a:t>5 respondents disagreed this was an appropriate level giving the following reasons:</a:t>
            </a:r>
          </a:p>
          <a:p>
            <a:pPr marL="285750" indent="-285750">
              <a:buFont typeface="Arial" panose="020B0604020202020204" pitchFamily="34" charset="0"/>
              <a:buChar char="•"/>
            </a:pPr>
            <a:r>
              <a:rPr lang="en-GB" sz="1800">
                <a:latin typeface="Arial" panose="020B0604020202020204" pitchFamily="34" charset="0"/>
                <a:ea typeface="Arial" panose="020B0604020202020204" pitchFamily="34" charset="0"/>
              </a:rPr>
              <a:t>Reducing thresholds as the charging year draws closer seems designed to benefit generators already in place</a:t>
            </a:r>
          </a:p>
          <a:p>
            <a:pPr marL="285750" indent="-285750">
              <a:buFont typeface="Arial" panose="020B0604020202020204" pitchFamily="34" charset="0"/>
              <a:buChar char="•"/>
            </a:pPr>
            <a:r>
              <a:rPr lang="en-GB" sz="1800">
                <a:latin typeface="Arial" panose="020B0604020202020204" pitchFamily="34" charset="0"/>
                <a:ea typeface="Arial" panose="020B0604020202020204" pitchFamily="34" charset="0"/>
              </a:rPr>
              <a:t>Need a wider cap as 10 year projections show sensitivity swings of up to £12/kW and year to year £18/kW</a:t>
            </a:r>
          </a:p>
          <a:p>
            <a:pPr marL="285750" indent="-285750">
              <a:buFont typeface="Arial" panose="020B0604020202020204" pitchFamily="34" charset="0"/>
              <a:buChar char="•"/>
            </a:pPr>
            <a:r>
              <a:rPr lang="en-GB" sz="1800">
                <a:latin typeface="Arial" panose="020B0604020202020204" pitchFamily="34" charset="0"/>
                <a:ea typeface="Arial" panose="020B0604020202020204" pitchFamily="34" charset="0"/>
              </a:rPr>
              <a:t>Would lock in high charges for Northern zones while securing windfall gains for Southern zones.</a:t>
            </a:r>
          </a:p>
          <a:p>
            <a:pPr marL="285750" indent="-285750">
              <a:buFont typeface="Arial" panose="020B0604020202020204" pitchFamily="34" charset="0"/>
              <a:buChar char="•"/>
            </a:pPr>
            <a:r>
              <a:rPr lang="en-GB" sz="1800">
                <a:latin typeface="Arial" panose="020B0604020202020204" pitchFamily="34" charset="0"/>
                <a:ea typeface="Arial" panose="020B0604020202020204" pitchFamily="34" charset="0"/>
              </a:rPr>
              <a:t>Simpler to fix 10 years ahead rather than apply a cap/collar which seem to serve no purpose other than give some token tariff movement.</a:t>
            </a:r>
          </a:p>
          <a:p>
            <a:endParaRPr lang="en-GB" sz="1800">
              <a:latin typeface="Arial" panose="020B0604020202020204" pitchFamily="34" charset="0"/>
              <a:ea typeface="Arial" panose="020B0604020202020204" pitchFamily="34" charset="0"/>
            </a:endParaRPr>
          </a:p>
          <a:p>
            <a:r>
              <a:rPr lang="en-GB" sz="1800">
                <a:latin typeface="Arial" panose="020B0604020202020204" pitchFamily="34" charset="0"/>
                <a:ea typeface="Arial" panose="020B0604020202020204" pitchFamily="34" charset="0"/>
              </a:rPr>
              <a:t>3 respondents described the value as arbitrary as not based on specific analysis or evidence.</a:t>
            </a:r>
          </a:p>
          <a:p>
            <a:pPr marL="285750" indent="-285750">
              <a:buFont typeface="Arial" panose="020B0604020202020204" pitchFamily="34" charset="0"/>
              <a:buChar char="•"/>
            </a:pPr>
            <a:endParaRPr lang="en-GB" sz="1800">
              <a:latin typeface="Arial" panose="020B0604020202020204" pitchFamily="34" charset="0"/>
              <a:ea typeface="Arial" panose="020B0604020202020204" pitchFamily="34" charset="0"/>
            </a:endParaRPr>
          </a:p>
          <a:p>
            <a:pPr marL="285750" indent="-285750">
              <a:buFont typeface="Arial" panose="020B0604020202020204" pitchFamily="34" charset="0"/>
              <a:buChar char="•"/>
            </a:pPr>
            <a:endParaRPr lang="en-GB" sz="1800">
              <a:latin typeface="Arial" panose="020B0604020202020204" pitchFamily="34" charset="0"/>
              <a:ea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a:p>
            <a:endParaRPr lang="en-GB" sz="1800">
              <a:solidFill>
                <a:schemeClr val="tx1"/>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AF2FFC5B-34D1-6879-D311-1C1E358EA486}"/>
              </a:ext>
            </a:extLst>
          </p:cNvPr>
          <p:cNvSpPr>
            <a:spLocks noGrp="1"/>
          </p:cNvSpPr>
          <p:nvPr>
            <p:ph type="title"/>
          </p:nvPr>
        </p:nvSpPr>
        <p:spPr>
          <a:xfrm>
            <a:off x="202058" y="204822"/>
            <a:ext cx="11587487" cy="802045"/>
          </a:xfrm>
        </p:spPr>
        <p:txBody>
          <a:bodyPr/>
          <a:lstStyle/>
          <a:p>
            <a:r>
              <a:rPr lang="en-GB" b="1"/>
              <a:t>Workgroup Consultation Question 5 </a:t>
            </a:r>
            <a:r>
              <a:rPr lang="en-GB"/>
              <a:t>-  Do you feel it is appropriate to limit the maximum variance by £2.50/kW per charging zone?</a:t>
            </a:r>
          </a:p>
        </p:txBody>
      </p:sp>
    </p:spTree>
    <p:extLst>
      <p:ext uri="{BB962C8B-B14F-4D97-AF65-F5344CB8AC3E}">
        <p14:creationId xmlns:p14="http://schemas.microsoft.com/office/powerpoint/2010/main" val="2296817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16DD332-7BEF-AD6B-419D-77A661CB0B53}"/>
              </a:ext>
            </a:extLst>
          </p:cNvPr>
          <p:cNvSpPr>
            <a:spLocks noGrp="1"/>
          </p:cNvSpPr>
          <p:nvPr>
            <p:ph type="body" sz="quarter" idx="12"/>
          </p:nvPr>
        </p:nvSpPr>
        <p:spPr>
          <a:xfrm>
            <a:off x="497521" y="1366463"/>
            <a:ext cx="11543790" cy="4941870"/>
          </a:xfrm>
        </p:spPr>
        <p:txBody>
          <a:bodyPr numCol="1"/>
          <a:lstStyle/>
          <a:p>
            <a:r>
              <a:rPr lang="en-GB" sz="1800">
                <a:solidFill>
                  <a:schemeClr val="tx1"/>
                </a:solidFill>
                <a:latin typeface="Arial" panose="020B0604020202020204" pitchFamily="34" charset="0"/>
                <a:cs typeface="Arial" panose="020B0604020202020204" pitchFamily="34" charset="0"/>
              </a:rPr>
              <a:t>8 respondents agreed 10 years was an appropriate length of time giving the following reasons: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Appropriate to forecast for this length of time considering network investment required over the next decade.</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Broadly coincides with number of years of network investment to meet targets to connect renewable energy.</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10 years is a compromise. Aware of the trade-off between the forecast duration and its accuracy.</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Provides increased certainty and at most will have a significant effect on cost reflectivity.</a:t>
            </a:r>
          </a:p>
          <a:p>
            <a:endParaRPr lang="en-GB" sz="1800">
              <a:solidFill>
                <a:schemeClr val="tx1"/>
              </a:solidFill>
              <a:latin typeface="Arial" panose="020B0604020202020204" pitchFamily="34" charset="0"/>
              <a:cs typeface="Arial" panose="020B0604020202020204" pitchFamily="34" charset="0"/>
            </a:endParaRPr>
          </a:p>
          <a:p>
            <a:r>
              <a:rPr lang="en-GB" sz="1800">
                <a:solidFill>
                  <a:schemeClr val="tx1"/>
                </a:solidFill>
                <a:latin typeface="Arial" panose="020B0604020202020204" pitchFamily="34" charset="0"/>
                <a:cs typeface="Arial" panose="020B0604020202020204" pitchFamily="34" charset="0"/>
              </a:rPr>
              <a:t>3 respondents disagreed 10 years was an appropriate length of time giving the following reasons:</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Shorter durations should be considered if it is viewed that the risk with shorter term forecasts is lower. Could consider 5 years or less to align with existing processes as too much uncertainty for fixing tariff. </a:t>
            </a:r>
          </a:p>
          <a:p>
            <a:pPr marL="285750" indent="-285750">
              <a:buFont typeface="Arial" panose="020B0604020202020204" pitchFamily="34" charset="0"/>
              <a:buChar char="•"/>
            </a:pPr>
            <a:r>
              <a:rPr lang="en-GB" sz="1800">
                <a:solidFill>
                  <a:schemeClr val="tx1"/>
                </a:solidFill>
                <a:latin typeface="Arial" panose="020B0604020202020204" pitchFamily="34" charset="0"/>
                <a:cs typeface="Arial" panose="020B0604020202020204" pitchFamily="34" charset="0"/>
              </a:rPr>
              <a:t>The tariff should be fixed at a time where its defects have been addressed. The time horizon is too long especially given this may only be an interim fix.</a:t>
            </a:r>
          </a:p>
          <a:p>
            <a:r>
              <a:rPr lang="en-GB" sz="1800">
                <a:solidFill>
                  <a:schemeClr val="tx1"/>
                </a:solidFill>
                <a:latin typeface="Arial" panose="020B0604020202020204" pitchFamily="34" charset="0"/>
                <a:cs typeface="Arial" panose="020B0604020202020204" pitchFamily="34" charset="0"/>
              </a:rPr>
              <a:t>Other comments</a:t>
            </a:r>
          </a:p>
          <a:p>
            <a:r>
              <a:rPr lang="en-GB" sz="1800">
                <a:solidFill>
                  <a:schemeClr val="tx1"/>
                </a:solidFill>
                <a:latin typeface="Arial" panose="020B0604020202020204" pitchFamily="34" charset="0"/>
                <a:cs typeface="Arial" panose="020B0604020202020204" pitchFamily="34" charset="0"/>
              </a:rPr>
              <a:t>Ideally 15 years for generators seeking a 15 year contract in the CM or </a:t>
            </a:r>
            <a:r>
              <a:rPr lang="en-GB" sz="1800" err="1">
                <a:solidFill>
                  <a:schemeClr val="tx1"/>
                </a:solidFill>
                <a:latin typeface="Arial" panose="020B0604020202020204" pitchFamily="34" charset="0"/>
                <a:cs typeface="Arial" panose="020B0604020202020204" pitchFamily="34" charset="0"/>
              </a:rPr>
              <a:t>CfD</a:t>
            </a:r>
            <a:r>
              <a:rPr lang="en-GB" sz="1800">
                <a:solidFill>
                  <a:schemeClr val="tx1"/>
                </a:solidFill>
                <a:latin typeface="Arial" panose="020B0604020202020204" pitchFamily="34" charset="0"/>
                <a:cs typeface="Arial" panose="020B0604020202020204" pitchFamily="34" charset="0"/>
              </a:rPr>
              <a:t> auctions but recognise may not be feasible for the ESO to provide a forecast on this scale. Requiring the projection to be calculated for a longer period (20 years) would give developers foresight of a possible pathway from year 11 and beyond. </a:t>
            </a:r>
          </a:p>
          <a:p>
            <a:pPr marL="285750" indent="-285750">
              <a:buFont typeface="Arial" panose="020B0604020202020204" pitchFamily="34" charset="0"/>
              <a:buChar char="•"/>
            </a:pPr>
            <a:endParaRPr lang="en-GB" sz="1800">
              <a:solidFill>
                <a:schemeClr val="tx1"/>
              </a:solidFill>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AF2FFC5B-34D1-6879-D311-1C1E358EA486}"/>
              </a:ext>
            </a:extLst>
          </p:cNvPr>
          <p:cNvSpPr>
            <a:spLocks noGrp="1"/>
          </p:cNvSpPr>
          <p:nvPr>
            <p:ph type="title"/>
          </p:nvPr>
        </p:nvSpPr>
        <p:spPr>
          <a:xfrm>
            <a:off x="497521" y="204822"/>
            <a:ext cx="11471872" cy="1161641"/>
          </a:xfrm>
        </p:spPr>
        <p:txBody>
          <a:bodyPr/>
          <a:lstStyle/>
          <a:p>
            <a:r>
              <a:rPr lang="en-GB" b="1"/>
              <a:t>Workgroup Consultation Question 6 - </a:t>
            </a:r>
            <a:r>
              <a:rPr lang="en-GB"/>
              <a:t> Is a 10-year period to fix tariffs between the pre-defined Cap and Collar ranges appropriate. Is there an alternative length of time that would need to be considered?</a:t>
            </a:r>
          </a:p>
        </p:txBody>
      </p:sp>
    </p:spTree>
    <p:extLst>
      <p:ext uri="{BB962C8B-B14F-4D97-AF65-F5344CB8AC3E}">
        <p14:creationId xmlns:p14="http://schemas.microsoft.com/office/powerpoint/2010/main" val="813137102"/>
      </p:ext>
    </p:extLst>
  </p:cSld>
  <p:clrMapOvr>
    <a:masterClrMapping/>
  </p:clrMapOvr>
</p:sld>
</file>

<file path=ppt/theme/theme1.xml><?xml version="1.0" encoding="utf-8"?>
<a:theme xmlns:a="http://schemas.openxmlformats.org/drawingml/2006/main" name="3_Office Theme">
  <a:themeElements>
    <a:clrScheme name="National Grid">
      <a:dk1>
        <a:srgbClr val="000000"/>
      </a:dk1>
      <a:lt1>
        <a:srgbClr val="FFFFFF"/>
      </a:lt1>
      <a:dk2>
        <a:srgbClr val="44546A"/>
      </a:dk2>
      <a:lt2>
        <a:srgbClr val="E7E6E6"/>
      </a:lt2>
      <a:accent1>
        <a:srgbClr val="FFE600"/>
      </a:accent1>
      <a:accent2>
        <a:srgbClr val="ED7D31"/>
      </a:accent2>
      <a:accent3>
        <a:srgbClr val="F26522"/>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sz="900" dirty="0" err="1" smtClean="0">
            <a:solidFill>
              <a:srgbClr val="454546"/>
            </a:solidFill>
            <a:latin typeface="HelveticaNeueLT Pro 55 Roman" panose="020B0604020202020204" pitchFamily="34" charset="77"/>
            <a:ea typeface="12 pt. Helvetica* 45 Light   02" panose="02000403000000020004" pitchFamily="2" charset="0"/>
          </a:defRPr>
        </a:defPPr>
      </a:lstStyle>
    </a:txDef>
  </a:objectDefaults>
  <a:extraClrSchemeLst/>
  <a:extLst>
    <a:ext uri="{05A4C25C-085E-4340-85A3-A5531E510DB2}">
      <thm15:themeFamily xmlns:thm15="http://schemas.microsoft.com/office/thememl/2012/main" name="Presentation2" id="{2A7FDE9E-59AD-4253-925B-6B7EFE40AA08}" vid="{70DD0154-3507-4F7E-81E3-85B3492934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lcf76f155ced4ddcb4097134ff3c332f xmlns="f71abe4e-f5ff-49cd-8eff-5f4949acc510">
      <Terms xmlns="http://schemas.microsoft.com/office/infopath/2007/PartnerControls"/>
    </lcf76f155ced4ddcb4097134ff3c332f>
    <TaxCatchAll xmlns="cadce026-d35b-4a62-a2ee-1436bb44fb5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7" ma:contentTypeDescription="Create a new document." ma:contentTypeScope="" ma:versionID="a9d228084ace73d2d4415d2d903250c8">
  <xsd:schema xmlns:xsd="http://www.w3.org/2001/XMLSchema" xmlns:xs="http://www.w3.org/2001/XMLSchema" xmlns:p="http://schemas.microsoft.com/office/2006/metadata/properties" xmlns:ns2="f71abe4e-f5ff-49cd-8eff-5f4949acc510" xmlns:ns3="97b6fe81-1556-4112-94ca-31043ca39b71" xmlns:ns4="cadce026-d35b-4a62-a2ee-1436bb44fb55" targetNamespace="http://schemas.microsoft.com/office/2006/metadata/properties" ma:root="true" ma:fieldsID="8427b9ec3c80439d86e1ec7502415b0c" ns2:_="" ns3:_="" ns4:_="">
    <xsd:import namespace="f71abe4e-f5ff-49cd-8eff-5f4949acc510"/>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ObjectDetectorVersion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CB36002-CCFD-4C5D-814A-FF8D96969B7A}">
  <ds:schemaRefs>
    <ds:schemaRef ds:uri="97b6fe81-1556-4112-94ca-31043ca39b71"/>
    <ds:schemaRef ds:uri="cadce026-d35b-4a62-a2ee-1436bb44fb55"/>
    <ds:schemaRef ds:uri="f71abe4e-f5ff-49cd-8eff-5f4949acc5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277268F-397B-4D62-9366-A6091663E295}">
  <ds:schemaRefs>
    <ds:schemaRef ds:uri="97b6fe81-1556-4112-94ca-31043ca39b71"/>
    <ds:schemaRef ds:uri="cadce026-d35b-4a62-a2ee-1436bb44fb55"/>
    <ds:schemaRef ds:uri="f71abe4e-f5ff-49cd-8eff-5f4949acc5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526808D-2B4C-4333-ABB4-74F13E7BF81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CMP413 Workgroup 1 Slides</Template>
  <Application>Microsoft Office PowerPoint</Application>
  <PresentationFormat>Widescreen</PresentationFormat>
  <Slides>21</Slides>
  <Notes>3</Notes>
  <HiddenSlides>0</HiddenSlide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3_Office Theme</vt:lpstr>
      <vt:lpstr>Monday 9 October 10.00am Online Meeting via Teams</vt:lpstr>
      <vt:lpstr>PowerPoint Presentation</vt:lpstr>
      <vt:lpstr>Timeline for CMP413</vt:lpstr>
      <vt:lpstr>PowerPoint Presentation</vt:lpstr>
      <vt:lpstr>PowerPoint Presentation</vt:lpstr>
      <vt:lpstr>Workgroup Consultation Summary</vt:lpstr>
      <vt:lpstr>Workgroup Consultation Alternative Requests</vt:lpstr>
      <vt:lpstr>Workgroup Consultation Question 5 -  Do you feel it is appropriate to limit the maximum variance by £2.50/kW per charging zone?</vt:lpstr>
      <vt:lpstr>Workgroup Consultation Question 6 -  Is a 10-year period to fix tariffs between the pre-defined Cap and Collar ranges appropriate. Is there an alternative length of time that would need to be considered?</vt:lpstr>
      <vt:lpstr>Workgroup Consultation Question 7 - The proposal apportions the Cap and Collar by the proportion of revenue collected for each component. Is there an alternative methodology that could be used?</vt:lpstr>
      <vt:lpstr>Workgroup Consultation Question 8 - Should there be a provision to trigger a re-opener in tariffs to reflect the considerable amount of reform planned both through Open Governance and via the TNUoS Task Force?</vt:lpstr>
      <vt:lpstr>Workgroup Consultation Question 9 - A breach to the Cap and Collar is socialised to Demand Users. Do you think this is appropriate?</vt:lpstr>
      <vt:lpstr>Workgroup Consultation Question 10 - Provide any evidence to support the merit of greater predictability over cost reflectivity</vt:lpstr>
      <vt:lpstr>Workgroup Consultation – Other Comments</vt:lpstr>
      <vt:lpstr>PowerPoint Presentation</vt:lpstr>
      <vt:lpstr>PowerPoint Presentation</vt:lpstr>
      <vt:lpstr>PowerPoint Presentation</vt:lpstr>
      <vt:lpstr>PowerPoint Presentation</vt:lpstr>
      <vt:lpstr>PowerPoint Presentation</vt:lpstr>
      <vt:lpstr>Timeline for CMP413</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Thursday 11 May 10am Online Meeting via Teams</dc:title>
  <dc:creator>Goult(ESO), Claire</dc:creator>
  <cp:revision>1</cp:revision>
  <dcterms:created xsi:type="dcterms:W3CDTF">2023-04-19T14:23:01Z</dcterms:created>
  <dcterms:modified xsi:type="dcterms:W3CDTF">2023-10-09T11:29:22Z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y fmtid="{D5CDD505-2E9C-101B-9397-08002B2CF9AE}" pid="6" name="MediaServiceImageTags">
    <vt:lpwstr/>
  </property>
</Properties>
</file>