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</p:sldMasterIdLst>
  <p:notesMasterIdLst>
    <p:notesMasterId r:id="rId13"/>
  </p:notesMasterIdLst>
  <p:sldIdLst>
    <p:sldId id="3232" r:id="rId6"/>
    <p:sldId id="260" r:id="rId7"/>
    <p:sldId id="3243" r:id="rId8"/>
    <p:sldId id="3246" r:id="rId9"/>
    <p:sldId id="3245" r:id="rId10"/>
    <p:sldId id="3248" r:id="rId11"/>
    <p:sldId id="324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5E7456B-EEB9-CB42-B4F6-266AAA402D95}" name="Trodden(ESO), Louise" initials="TL" userId="S::louise.trodden@uk.nationalgrid.com::d76dd42b-54ca-40a3-8583-a35d0f2a6b1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rodden(ESO), Louise" initials="TL" lastIdx="4" clrIdx="0">
    <p:extLst>
      <p:ext uri="{19B8F6BF-5375-455C-9EA6-DF929625EA0E}">
        <p15:presenceInfo xmlns:p15="http://schemas.microsoft.com/office/powerpoint/2012/main" userId="S::louise.trodden@uk.nationalgrid.com::d76dd42b-54ca-40a3-8583-a35d0f2a6b1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8D5BD1-957B-4F04-914C-276BE4658320}" v="1" dt="2023-06-09T06:51:32.935"/>
    <p1510:client id="{B74088B0-B318-4DF7-8893-88D44EBD3ED4}" v="6" dt="2023-05-26T13:53:08.9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3907" autoAdjust="0"/>
  </p:normalViewPr>
  <p:slideViewPr>
    <p:cSldViewPr snapToGrid="0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4D7F68-9068-4AAD-BA4C-8F34A08FE135}" type="datetimeFigureOut">
              <a:rPr lang="en-GB" smtClean="0"/>
              <a:t>09/06/2023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93CA4-9419-4691-B6F0-E2EDEC9B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004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e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e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emf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EE28D-BAB3-D477-F350-E40C38BA3A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272D46-28E2-74D0-D0F9-C1444A40B6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348ED-4568-B776-F076-8276156E7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2B5AF-905E-46B0-B687-EA1AF416BE78}" type="datetimeFigureOut">
              <a:rPr lang="en-GB" smtClean="0"/>
              <a:t>09/06/2023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C147A-A94A-5DB2-1E06-9F98D48A8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B09B42-B28F-3D93-7D33-35FBB7272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46DE-2350-4E28-A519-628D3B419A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025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52470-CF40-02BD-42C4-C59A830FB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E840B3-3822-A0A2-67CB-67789D791B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094664-C20E-8E61-9DC6-7407CEACE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2B5AF-905E-46B0-B687-EA1AF416BE78}" type="datetimeFigureOut">
              <a:rPr lang="en-GB" smtClean="0"/>
              <a:t>09/06/2023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82644-D17B-4506-437D-118A134A9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CB4E5-1A18-9821-16CE-D190D1122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46DE-2350-4E28-A519-628D3B419A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837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0DCBF7-14E2-1E37-2EB5-7A50134EFA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2F90C1-914D-0BFE-715A-200E6E3D8A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F542F-F80D-23E1-82CA-27A4629E6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2B5AF-905E-46B0-B687-EA1AF416BE78}" type="datetimeFigureOut">
              <a:rPr lang="en-GB" smtClean="0"/>
              <a:t>09/06/2023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00A7D-9DF1-BD7C-B9BE-F872DBF0F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A4A92-FDEB-188C-8147-49C7376D7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46DE-2350-4E28-A519-628D3B419A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1540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alf Page - Grey-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100">
            <a:extLst>
              <a:ext uri="{FF2B5EF4-FFF2-40B4-BE49-F238E27FC236}">
                <a16:creationId xmlns:a16="http://schemas.microsoft.com/office/drawing/2014/main" id="{6A33ECFE-A54A-0D4B-AA6E-F0823218F1E2}"/>
              </a:ext>
            </a:extLst>
          </p:cNvPr>
          <p:cNvSpPr/>
          <p:nvPr userDrawn="1"/>
        </p:nvSpPr>
        <p:spPr>
          <a:xfrm>
            <a:off x="-14094" y="0"/>
            <a:ext cx="6110092" cy="6858000"/>
          </a:xfrm>
          <a:custGeom>
            <a:avLst/>
            <a:gdLst/>
            <a:ahLst/>
            <a:cxnLst/>
            <a:rect l="l" t="t" r="r" b="b"/>
            <a:pathLst>
              <a:path w="108584" h="7055484">
                <a:moveTo>
                  <a:pt x="108000" y="0"/>
                </a:moveTo>
                <a:lnTo>
                  <a:pt x="0" y="0"/>
                </a:lnTo>
                <a:lnTo>
                  <a:pt x="0" y="7054900"/>
                </a:lnTo>
                <a:lnTo>
                  <a:pt x="108000" y="7054900"/>
                </a:lnTo>
                <a:lnTo>
                  <a:pt x="108000" y="0"/>
                </a:lnTo>
                <a:close/>
              </a:path>
            </a:pathLst>
          </a:custGeom>
          <a:solidFill>
            <a:srgbClr val="FFBF22"/>
          </a:solidFill>
        </p:spPr>
        <p:txBody>
          <a:bodyPr wrap="square" lIns="0" tIns="0" rIns="0" bIns="0" rtlCol="0"/>
          <a:lstStyle/>
          <a:p>
            <a:endParaRPr sz="3200" b="0" i="0">
              <a:latin typeface="HelveticaNeueLT Pro 55 Roman" panose="020B0604020202020204" pitchFamily="34" charset="77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17705A89-72CD-5F46-AA59-304596B95793}"/>
              </a:ext>
            </a:extLst>
          </p:cNvPr>
          <p:cNvSpPr txBox="1"/>
          <p:nvPr userDrawn="1"/>
        </p:nvSpPr>
        <p:spPr>
          <a:xfrm rot="5400000">
            <a:off x="11492698" y="6313871"/>
            <a:ext cx="123111" cy="189603"/>
          </a:xfrm>
          <a:prstGeom prst="rect">
            <a:avLst/>
          </a:prstGeom>
        </p:spPr>
        <p:txBody>
          <a:bodyPr vert="vert270" wrap="square" lIns="0" tIns="11853" rIns="0" bIns="0" rtlCol="0">
            <a:spAutoFit/>
          </a:bodyPr>
          <a:lstStyle/>
          <a:p>
            <a:pPr marL="16933" algn="ctr">
              <a:lnSpc>
                <a:spcPct val="100000"/>
              </a:lnSpc>
              <a:spcBef>
                <a:spcPts val="93"/>
              </a:spcBef>
            </a:pPr>
            <a:fld id="{83138DB1-6E54-AD46-9347-CEE8890337C8}" type="slidenum">
              <a:rPr lang="en-GB" sz="800" spc="-13">
                <a:solidFill>
                  <a:srgbClr val="454546"/>
                </a:solidFill>
                <a:latin typeface="HelveticaNeueLTPro-Roman"/>
                <a:cs typeface="HelveticaNeueLTPro-Roman"/>
              </a:rPr>
              <a:pPr marL="16933" algn="ctr">
                <a:lnSpc>
                  <a:spcPct val="100000"/>
                </a:lnSpc>
                <a:spcBef>
                  <a:spcPts val="93"/>
                </a:spcBef>
              </a:pPr>
              <a:t>‹#›</a:t>
            </a:fld>
            <a:endParaRPr sz="800">
              <a:solidFill>
                <a:srgbClr val="454546"/>
              </a:solidFill>
              <a:latin typeface="HelveticaNeueLTPro-Roman"/>
              <a:cs typeface="HelveticaNeueLTPro-Roman"/>
            </a:endParaRPr>
          </a:p>
        </p:txBody>
      </p:sp>
      <p:pic>
        <p:nvPicPr>
          <p:cNvPr id="13" name="Picture 1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B324F0A7-24E3-2349-AC1D-1C0B20871A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7489" y="6433824"/>
            <a:ext cx="237067" cy="237067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38C091D-9EF5-D544-A552-A923FC8B2A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0001" y="6433824"/>
            <a:ext cx="135467" cy="237067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3BB14C4-B032-0547-B8D6-4E3FB5506F0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82908" y="6433823"/>
            <a:ext cx="135467" cy="23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672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Slide - Grey NA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4">
            <a:extLst>
              <a:ext uri="{FF2B5EF4-FFF2-40B4-BE49-F238E27FC236}">
                <a16:creationId xmlns:a16="http://schemas.microsoft.com/office/drawing/2014/main" id="{17705A89-72CD-5F46-AA59-304596B95793}"/>
              </a:ext>
            </a:extLst>
          </p:cNvPr>
          <p:cNvSpPr txBox="1"/>
          <p:nvPr userDrawn="1"/>
        </p:nvSpPr>
        <p:spPr>
          <a:xfrm rot="5400000">
            <a:off x="11492698" y="6313871"/>
            <a:ext cx="123111" cy="189603"/>
          </a:xfrm>
          <a:prstGeom prst="rect">
            <a:avLst/>
          </a:prstGeom>
        </p:spPr>
        <p:txBody>
          <a:bodyPr vert="vert270" wrap="square" lIns="0" tIns="11853" rIns="0" bIns="0" rtlCol="0">
            <a:spAutoFit/>
          </a:bodyPr>
          <a:lstStyle/>
          <a:p>
            <a:pPr marL="16933" algn="ctr">
              <a:lnSpc>
                <a:spcPct val="100000"/>
              </a:lnSpc>
              <a:spcBef>
                <a:spcPts val="93"/>
              </a:spcBef>
            </a:pPr>
            <a:fld id="{83138DB1-6E54-AD46-9347-CEE8890337C8}" type="slidenum">
              <a:rPr lang="en-GB" sz="800" spc="-13">
                <a:solidFill>
                  <a:srgbClr val="454546"/>
                </a:solidFill>
                <a:latin typeface="HelveticaNeueLTPro-Roman"/>
                <a:cs typeface="HelveticaNeueLTPro-Roman"/>
              </a:rPr>
              <a:pPr marL="16933" algn="ctr">
                <a:lnSpc>
                  <a:spcPct val="100000"/>
                </a:lnSpc>
                <a:spcBef>
                  <a:spcPts val="93"/>
                </a:spcBef>
              </a:pPr>
              <a:t>‹#›</a:t>
            </a:fld>
            <a:endParaRPr sz="800">
              <a:solidFill>
                <a:srgbClr val="454546"/>
              </a:solidFill>
              <a:latin typeface="HelveticaNeueLTPro-Roman"/>
              <a:cs typeface="HelveticaNeueLTPro-Roman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5E46D0-6028-534C-A583-2DB0A43613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153" y="604344"/>
            <a:ext cx="11059903" cy="3735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B9266B-5100-FC4A-A762-69C9D2BA18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9154" y="5880153"/>
            <a:ext cx="11059903" cy="373505"/>
          </a:xfrm>
          <a:prstGeom prst="rect">
            <a:avLst/>
          </a:prstGeom>
        </p:spPr>
      </p:pic>
      <p:pic>
        <p:nvPicPr>
          <p:cNvPr id="13" name="Picture 1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B324F0A7-24E3-2349-AC1D-1C0B20871A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7489" y="6433824"/>
            <a:ext cx="237067" cy="237067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38C091D-9EF5-D544-A552-A923FC8B2AA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0001" y="6433824"/>
            <a:ext cx="135467" cy="237067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3BB14C4-B032-0547-B8D6-4E3FB5506F0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82908" y="6433823"/>
            <a:ext cx="135467" cy="23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6530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Slide - Orange NAV - No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4">
            <a:extLst>
              <a:ext uri="{FF2B5EF4-FFF2-40B4-BE49-F238E27FC236}">
                <a16:creationId xmlns:a16="http://schemas.microsoft.com/office/drawing/2014/main" id="{17705A89-72CD-5F46-AA59-304596B95793}"/>
              </a:ext>
            </a:extLst>
          </p:cNvPr>
          <p:cNvSpPr txBox="1"/>
          <p:nvPr userDrawn="1"/>
        </p:nvSpPr>
        <p:spPr>
          <a:xfrm rot="5400000">
            <a:off x="11492698" y="6313871"/>
            <a:ext cx="123111" cy="189603"/>
          </a:xfrm>
          <a:prstGeom prst="rect">
            <a:avLst/>
          </a:prstGeom>
        </p:spPr>
        <p:txBody>
          <a:bodyPr vert="vert270" wrap="square" lIns="0" tIns="11853" rIns="0" bIns="0" rtlCol="0">
            <a:spAutoFit/>
          </a:bodyPr>
          <a:lstStyle/>
          <a:p>
            <a:pPr marL="16933" algn="ctr">
              <a:lnSpc>
                <a:spcPct val="100000"/>
              </a:lnSpc>
              <a:spcBef>
                <a:spcPts val="93"/>
              </a:spcBef>
            </a:pPr>
            <a:fld id="{83138DB1-6E54-AD46-9347-CEE8890337C8}" type="slidenum">
              <a:rPr lang="en-GB" sz="800" spc="-13">
                <a:solidFill>
                  <a:srgbClr val="454546"/>
                </a:solidFill>
                <a:latin typeface="HelveticaNeueLTPro-Roman"/>
                <a:cs typeface="HelveticaNeueLTPro-Roman"/>
              </a:rPr>
              <a:pPr marL="16933" algn="ctr">
                <a:lnSpc>
                  <a:spcPct val="100000"/>
                </a:lnSpc>
                <a:spcBef>
                  <a:spcPts val="93"/>
                </a:spcBef>
              </a:pPr>
              <a:t>‹#›</a:t>
            </a:fld>
            <a:endParaRPr sz="800">
              <a:solidFill>
                <a:srgbClr val="454546"/>
              </a:solidFill>
              <a:latin typeface="HelveticaNeueLTPro-Roman"/>
              <a:cs typeface="HelveticaNeueLTPro-Roman"/>
            </a:endParaRPr>
          </a:p>
        </p:txBody>
      </p:sp>
      <p:pic>
        <p:nvPicPr>
          <p:cNvPr id="10" name="Picture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5B4DDB8-68E8-2C44-A51C-F092AB7AAD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7489" y="6433824"/>
            <a:ext cx="237067" cy="237067"/>
          </a:xfrm>
          <a:prstGeom prst="rect">
            <a:avLst/>
          </a:prstGeom>
        </p:spPr>
      </p:pic>
      <p:pic>
        <p:nvPicPr>
          <p:cNvPr id="11" name="Picture 10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C0AA9B2-D913-AE49-8486-9BAB8134C4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82908" y="6439157"/>
            <a:ext cx="135467" cy="237067"/>
          </a:xfrm>
          <a:prstGeom prst="rect">
            <a:avLst/>
          </a:prstGeom>
        </p:spPr>
      </p:pic>
      <p:pic>
        <p:nvPicPr>
          <p:cNvPr id="12" name="Picture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FF620A9-1D6C-8545-86E4-26ACD471C78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0001" y="6439157"/>
            <a:ext cx="135467" cy="23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2743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Slide - Grey NAV - No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4">
            <a:extLst>
              <a:ext uri="{FF2B5EF4-FFF2-40B4-BE49-F238E27FC236}">
                <a16:creationId xmlns:a16="http://schemas.microsoft.com/office/drawing/2014/main" id="{17705A89-72CD-5F46-AA59-304596B95793}"/>
              </a:ext>
            </a:extLst>
          </p:cNvPr>
          <p:cNvSpPr txBox="1"/>
          <p:nvPr userDrawn="1"/>
        </p:nvSpPr>
        <p:spPr>
          <a:xfrm rot="5400000">
            <a:off x="11492698" y="6313871"/>
            <a:ext cx="123111" cy="189603"/>
          </a:xfrm>
          <a:prstGeom prst="rect">
            <a:avLst/>
          </a:prstGeom>
        </p:spPr>
        <p:txBody>
          <a:bodyPr vert="vert270" wrap="square" lIns="0" tIns="11853" rIns="0" bIns="0" rtlCol="0">
            <a:spAutoFit/>
          </a:bodyPr>
          <a:lstStyle/>
          <a:p>
            <a:pPr marL="16933" algn="ctr">
              <a:lnSpc>
                <a:spcPct val="100000"/>
              </a:lnSpc>
              <a:spcBef>
                <a:spcPts val="93"/>
              </a:spcBef>
            </a:pPr>
            <a:fld id="{83138DB1-6E54-AD46-9347-CEE8890337C8}" type="slidenum">
              <a:rPr lang="en-GB" sz="800" spc="-13">
                <a:solidFill>
                  <a:srgbClr val="454546"/>
                </a:solidFill>
                <a:latin typeface="HelveticaNeueLTPro-Roman"/>
                <a:cs typeface="HelveticaNeueLTPro-Roman"/>
              </a:rPr>
              <a:pPr marL="16933" algn="ctr">
                <a:lnSpc>
                  <a:spcPct val="100000"/>
                </a:lnSpc>
                <a:spcBef>
                  <a:spcPts val="93"/>
                </a:spcBef>
              </a:pPr>
              <a:t>‹#›</a:t>
            </a:fld>
            <a:endParaRPr sz="800">
              <a:solidFill>
                <a:srgbClr val="454546"/>
              </a:solidFill>
              <a:latin typeface="HelveticaNeueLTPro-Roman"/>
              <a:cs typeface="HelveticaNeueLTPro-Roman"/>
            </a:endParaRPr>
          </a:p>
        </p:txBody>
      </p:sp>
      <p:pic>
        <p:nvPicPr>
          <p:cNvPr id="13" name="Picture 1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B324F0A7-24E3-2349-AC1D-1C0B20871A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7489" y="6433824"/>
            <a:ext cx="237067" cy="237067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38C091D-9EF5-D544-A552-A923FC8B2A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0001" y="6433824"/>
            <a:ext cx="135467" cy="237067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3BB14C4-B032-0547-B8D6-4E3FB5506F0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82908" y="6433823"/>
            <a:ext cx="135467" cy="23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675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 - Orange NAV - No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4">
            <a:extLst>
              <a:ext uri="{FF2B5EF4-FFF2-40B4-BE49-F238E27FC236}">
                <a16:creationId xmlns:a16="http://schemas.microsoft.com/office/drawing/2014/main" id="{17705A89-72CD-5F46-AA59-304596B95793}"/>
              </a:ext>
            </a:extLst>
          </p:cNvPr>
          <p:cNvSpPr txBox="1"/>
          <p:nvPr userDrawn="1"/>
        </p:nvSpPr>
        <p:spPr>
          <a:xfrm rot="5400000">
            <a:off x="11492698" y="6313871"/>
            <a:ext cx="123111" cy="189603"/>
          </a:xfrm>
          <a:prstGeom prst="rect">
            <a:avLst/>
          </a:prstGeom>
        </p:spPr>
        <p:txBody>
          <a:bodyPr vert="vert270" wrap="square" lIns="0" tIns="11853" rIns="0" bIns="0" rtlCol="0">
            <a:spAutoFit/>
          </a:bodyPr>
          <a:lstStyle/>
          <a:p>
            <a:pPr marL="16933" algn="ctr">
              <a:lnSpc>
                <a:spcPct val="100000"/>
              </a:lnSpc>
              <a:spcBef>
                <a:spcPts val="93"/>
              </a:spcBef>
            </a:pPr>
            <a:fld id="{83138DB1-6E54-AD46-9347-CEE8890337C8}" type="slidenum">
              <a:rPr lang="en-GB" sz="800" spc="-13">
                <a:solidFill>
                  <a:srgbClr val="454546"/>
                </a:solidFill>
                <a:latin typeface="HelveticaNeueLTPro-Roman"/>
                <a:cs typeface="HelveticaNeueLTPro-Roman"/>
              </a:rPr>
              <a:pPr marL="16933" algn="ctr">
                <a:lnSpc>
                  <a:spcPct val="100000"/>
                </a:lnSpc>
                <a:spcBef>
                  <a:spcPts val="93"/>
                </a:spcBef>
              </a:pPr>
              <a:t>‹#›</a:t>
            </a:fld>
            <a:endParaRPr sz="800">
              <a:solidFill>
                <a:srgbClr val="454546"/>
              </a:solidFill>
              <a:latin typeface="HelveticaNeueLTPro-Roman"/>
              <a:cs typeface="HelveticaNeueLTPro-Roman"/>
            </a:endParaRPr>
          </a:p>
        </p:txBody>
      </p:sp>
      <p:pic>
        <p:nvPicPr>
          <p:cNvPr id="10" name="Picture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5B4DDB8-68E8-2C44-A51C-F092AB7AAD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7489" y="6433824"/>
            <a:ext cx="237067" cy="237067"/>
          </a:xfrm>
          <a:prstGeom prst="rect">
            <a:avLst/>
          </a:prstGeom>
        </p:spPr>
      </p:pic>
      <p:pic>
        <p:nvPicPr>
          <p:cNvPr id="11" name="Picture 10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C0AA9B2-D913-AE49-8486-9BAB8134C4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82908" y="6439157"/>
            <a:ext cx="135467" cy="23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1637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 - Grey NAV - No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4">
            <a:extLst>
              <a:ext uri="{FF2B5EF4-FFF2-40B4-BE49-F238E27FC236}">
                <a16:creationId xmlns:a16="http://schemas.microsoft.com/office/drawing/2014/main" id="{17705A89-72CD-5F46-AA59-304596B95793}"/>
              </a:ext>
            </a:extLst>
          </p:cNvPr>
          <p:cNvSpPr txBox="1"/>
          <p:nvPr userDrawn="1"/>
        </p:nvSpPr>
        <p:spPr>
          <a:xfrm rot="5400000">
            <a:off x="11492698" y="6313871"/>
            <a:ext cx="123111" cy="189603"/>
          </a:xfrm>
          <a:prstGeom prst="rect">
            <a:avLst/>
          </a:prstGeom>
        </p:spPr>
        <p:txBody>
          <a:bodyPr vert="vert270" wrap="square" lIns="0" tIns="11853" rIns="0" bIns="0" rtlCol="0">
            <a:spAutoFit/>
          </a:bodyPr>
          <a:lstStyle/>
          <a:p>
            <a:pPr marL="16933" algn="ctr">
              <a:lnSpc>
                <a:spcPct val="100000"/>
              </a:lnSpc>
              <a:spcBef>
                <a:spcPts val="93"/>
              </a:spcBef>
            </a:pPr>
            <a:fld id="{83138DB1-6E54-AD46-9347-CEE8890337C8}" type="slidenum">
              <a:rPr lang="en-GB" sz="800" spc="-13">
                <a:solidFill>
                  <a:srgbClr val="454546"/>
                </a:solidFill>
                <a:latin typeface="HelveticaNeueLTPro-Roman"/>
                <a:cs typeface="HelveticaNeueLTPro-Roman"/>
              </a:rPr>
              <a:pPr marL="16933" algn="ctr">
                <a:lnSpc>
                  <a:spcPct val="100000"/>
                </a:lnSpc>
                <a:spcBef>
                  <a:spcPts val="93"/>
                </a:spcBef>
              </a:pPr>
              <a:t>‹#›</a:t>
            </a:fld>
            <a:endParaRPr sz="800">
              <a:solidFill>
                <a:srgbClr val="454546"/>
              </a:solidFill>
              <a:latin typeface="HelveticaNeueLTPro-Roman"/>
              <a:cs typeface="HelveticaNeueLTPro-Roman"/>
            </a:endParaRPr>
          </a:p>
        </p:txBody>
      </p:sp>
      <p:pic>
        <p:nvPicPr>
          <p:cNvPr id="13" name="Picture 1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B324F0A7-24E3-2349-AC1D-1C0B20871A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7489" y="6433824"/>
            <a:ext cx="237067" cy="237067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3BB14C4-B032-0547-B8D6-4E3FB5506F0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82908" y="6433823"/>
            <a:ext cx="135467" cy="23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043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1392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- Grey-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100">
            <a:extLst>
              <a:ext uri="{FF2B5EF4-FFF2-40B4-BE49-F238E27FC236}">
                <a16:creationId xmlns:a16="http://schemas.microsoft.com/office/drawing/2014/main" id="{6A33ECFE-A54A-0D4B-AA6E-F0823218F1E2}"/>
              </a:ext>
            </a:extLst>
          </p:cNvPr>
          <p:cNvSpPr/>
          <p:nvPr userDrawn="1"/>
        </p:nvSpPr>
        <p:spPr>
          <a:xfrm>
            <a:off x="-14094" y="0"/>
            <a:ext cx="6110092" cy="6858000"/>
          </a:xfrm>
          <a:custGeom>
            <a:avLst/>
            <a:gdLst/>
            <a:ahLst/>
            <a:cxnLst/>
            <a:rect l="l" t="t" r="r" b="b"/>
            <a:pathLst>
              <a:path w="108584" h="7055484">
                <a:moveTo>
                  <a:pt x="108000" y="0"/>
                </a:moveTo>
                <a:lnTo>
                  <a:pt x="0" y="0"/>
                </a:lnTo>
                <a:lnTo>
                  <a:pt x="0" y="7054900"/>
                </a:lnTo>
                <a:lnTo>
                  <a:pt x="108000" y="7054900"/>
                </a:lnTo>
                <a:lnTo>
                  <a:pt x="108000" y="0"/>
                </a:lnTo>
                <a:close/>
              </a:path>
            </a:pathLst>
          </a:custGeom>
          <a:solidFill>
            <a:srgbClr val="FFBF22"/>
          </a:solidFill>
        </p:spPr>
        <p:txBody>
          <a:bodyPr wrap="square" lIns="0" tIns="0" rIns="0" bIns="0" rtlCol="0"/>
          <a:lstStyle/>
          <a:p>
            <a:endParaRPr sz="3200" b="0" i="0">
              <a:latin typeface="HelveticaNeueLT Pro 55 Roman" panose="020B0604020202020204" pitchFamily="34" charset="77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17705A89-72CD-5F46-AA59-304596B95793}"/>
              </a:ext>
            </a:extLst>
          </p:cNvPr>
          <p:cNvSpPr txBox="1"/>
          <p:nvPr userDrawn="1"/>
        </p:nvSpPr>
        <p:spPr>
          <a:xfrm rot="5400000">
            <a:off x="11492698" y="6313871"/>
            <a:ext cx="123111" cy="189603"/>
          </a:xfrm>
          <a:prstGeom prst="rect">
            <a:avLst/>
          </a:prstGeom>
        </p:spPr>
        <p:txBody>
          <a:bodyPr vert="vert270" wrap="square" lIns="0" tIns="11853" rIns="0" bIns="0" rtlCol="0">
            <a:spAutoFit/>
          </a:bodyPr>
          <a:lstStyle/>
          <a:p>
            <a:pPr marL="16933" algn="ctr">
              <a:lnSpc>
                <a:spcPct val="100000"/>
              </a:lnSpc>
              <a:spcBef>
                <a:spcPts val="93"/>
              </a:spcBef>
            </a:pPr>
            <a:fld id="{83138DB1-6E54-AD46-9347-CEE8890337C8}" type="slidenum">
              <a:rPr lang="en-GB" sz="800" spc="-13">
                <a:solidFill>
                  <a:srgbClr val="454546"/>
                </a:solidFill>
                <a:latin typeface="HelveticaNeueLTPro-Roman"/>
                <a:cs typeface="HelveticaNeueLTPro-Roman"/>
              </a:rPr>
              <a:pPr marL="16933" algn="ctr">
                <a:lnSpc>
                  <a:spcPct val="100000"/>
                </a:lnSpc>
                <a:spcBef>
                  <a:spcPts val="93"/>
                </a:spcBef>
              </a:pPr>
              <a:t>‹#›</a:t>
            </a:fld>
            <a:endParaRPr sz="800">
              <a:solidFill>
                <a:srgbClr val="454546"/>
              </a:solidFill>
              <a:latin typeface="HelveticaNeueLTPro-Roman"/>
              <a:cs typeface="HelveticaNeueLTPro-Roman"/>
            </a:endParaRPr>
          </a:p>
        </p:txBody>
      </p:sp>
      <p:pic>
        <p:nvPicPr>
          <p:cNvPr id="13" name="Picture 1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B324F0A7-24E3-2349-AC1D-1C0B20871A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7489" y="6433824"/>
            <a:ext cx="237067" cy="237067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38C091D-9EF5-D544-A552-A923FC8B2A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0001" y="6433824"/>
            <a:ext cx="135467" cy="237067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3BB14C4-B032-0547-B8D6-4E3FB5506F0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82908" y="6433823"/>
            <a:ext cx="135467" cy="23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382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D3FF0-561D-BF2A-21DB-4A30E5EED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374DA-AD85-6428-DCB3-8D0719F2BB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480F9A-0CC1-C250-E3AF-B88BB1EAF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2B5AF-905E-46B0-B687-EA1AF416BE78}" type="datetimeFigureOut">
              <a:rPr lang="en-GB" smtClean="0"/>
              <a:t>09/06/2023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B8306-50FB-5CFD-4295-0214AA863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05DB1-6001-642F-E7E2-FA10E5E4C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46DE-2350-4E28-A519-628D3B419A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48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- Grey-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100">
            <a:extLst>
              <a:ext uri="{FF2B5EF4-FFF2-40B4-BE49-F238E27FC236}">
                <a16:creationId xmlns:a16="http://schemas.microsoft.com/office/drawing/2014/main" id="{6A33ECFE-A54A-0D4B-AA6E-F0823218F1E2}"/>
              </a:ext>
            </a:extLst>
          </p:cNvPr>
          <p:cNvSpPr/>
          <p:nvPr userDrawn="1"/>
        </p:nvSpPr>
        <p:spPr>
          <a:xfrm>
            <a:off x="-14094" y="0"/>
            <a:ext cx="6110092" cy="6858000"/>
          </a:xfrm>
          <a:custGeom>
            <a:avLst/>
            <a:gdLst/>
            <a:ahLst/>
            <a:cxnLst/>
            <a:rect l="l" t="t" r="r" b="b"/>
            <a:pathLst>
              <a:path w="108584" h="7055484">
                <a:moveTo>
                  <a:pt x="108000" y="0"/>
                </a:moveTo>
                <a:lnTo>
                  <a:pt x="0" y="0"/>
                </a:lnTo>
                <a:lnTo>
                  <a:pt x="0" y="7054900"/>
                </a:lnTo>
                <a:lnTo>
                  <a:pt x="108000" y="7054900"/>
                </a:lnTo>
                <a:lnTo>
                  <a:pt x="108000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 sz="3200" b="0" i="0">
              <a:latin typeface="HelveticaNeueLT Pro 55 Roman" panose="020B0604020202020204" pitchFamily="34" charset="77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17705A89-72CD-5F46-AA59-304596B95793}"/>
              </a:ext>
            </a:extLst>
          </p:cNvPr>
          <p:cNvSpPr txBox="1"/>
          <p:nvPr userDrawn="1"/>
        </p:nvSpPr>
        <p:spPr>
          <a:xfrm rot="5400000">
            <a:off x="11492698" y="6313871"/>
            <a:ext cx="123111" cy="189603"/>
          </a:xfrm>
          <a:prstGeom prst="rect">
            <a:avLst/>
          </a:prstGeom>
        </p:spPr>
        <p:txBody>
          <a:bodyPr vert="vert270" wrap="square" lIns="0" tIns="11853" rIns="0" bIns="0" rtlCol="0">
            <a:spAutoFit/>
          </a:bodyPr>
          <a:lstStyle/>
          <a:p>
            <a:pPr marL="16933" algn="ctr">
              <a:lnSpc>
                <a:spcPct val="100000"/>
              </a:lnSpc>
              <a:spcBef>
                <a:spcPts val="93"/>
              </a:spcBef>
            </a:pPr>
            <a:fld id="{83138DB1-6E54-AD46-9347-CEE8890337C8}" type="slidenum">
              <a:rPr lang="en-GB" sz="800" spc="-13">
                <a:solidFill>
                  <a:srgbClr val="454546"/>
                </a:solidFill>
                <a:latin typeface="HelveticaNeueLTPro-Roman"/>
                <a:cs typeface="HelveticaNeueLTPro-Roman"/>
              </a:rPr>
              <a:pPr marL="16933" algn="ctr">
                <a:lnSpc>
                  <a:spcPct val="100000"/>
                </a:lnSpc>
                <a:spcBef>
                  <a:spcPts val="93"/>
                </a:spcBef>
              </a:pPr>
              <a:t>‹#›</a:t>
            </a:fld>
            <a:endParaRPr sz="800">
              <a:solidFill>
                <a:srgbClr val="454546"/>
              </a:solidFill>
              <a:latin typeface="HelveticaNeueLTPro-Roman"/>
              <a:cs typeface="HelveticaNeueLTPro-Roman"/>
            </a:endParaRPr>
          </a:p>
        </p:txBody>
      </p:sp>
      <p:pic>
        <p:nvPicPr>
          <p:cNvPr id="13" name="Picture 1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B324F0A7-24E3-2349-AC1D-1C0B20871A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7489" y="6433824"/>
            <a:ext cx="237067" cy="237067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38C091D-9EF5-D544-A552-A923FC8B2A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0001" y="6433824"/>
            <a:ext cx="135467" cy="237067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3BB14C4-B032-0547-B8D6-4E3FB5506F0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82908" y="6433823"/>
            <a:ext cx="135467" cy="23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3040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 Page - Grey-Light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100">
            <a:extLst>
              <a:ext uri="{FF2B5EF4-FFF2-40B4-BE49-F238E27FC236}">
                <a16:creationId xmlns:a16="http://schemas.microsoft.com/office/drawing/2014/main" id="{6A33ECFE-A54A-0D4B-AA6E-F0823218F1E2}"/>
              </a:ext>
            </a:extLst>
          </p:cNvPr>
          <p:cNvSpPr/>
          <p:nvPr userDrawn="1"/>
        </p:nvSpPr>
        <p:spPr>
          <a:xfrm>
            <a:off x="-14094" y="0"/>
            <a:ext cx="6110092" cy="6858000"/>
          </a:xfrm>
          <a:custGeom>
            <a:avLst/>
            <a:gdLst/>
            <a:ahLst/>
            <a:cxnLst/>
            <a:rect l="l" t="t" r="r" b="b"/>
            <a:pathLst>
              <a:path w="108584" h="7055484">
                <a:moveTo>
                  <a:pt x="108000" y="0"/>
                </a:moveTo>
                <a:lnTo>
                  <a:pt x="0" y="0"/>
                </a:lnTo>
                <a:lnTo>
                  <a:pt x="0" y="7054900"/>
                </a:lnTo>
                <a:lnTo>
                  <a:pt x="108000" y="7054900"/>
                </a:lnTo>
                <a:lnTo>
                  <a:pt x="108000" y="0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 lIns="0" tIns="0" rIns="0" bIns="0" rtlCol="0"/>
          <a:lstStyle/>
          <a:p>
            <a:endParaRPr sz="3200" b="0" i="0">
              <a:latin typeface="HelveticaNeueLT Pro 55 Roman" panose="020B0604020202020204" pitchFamily="34" charset="77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17705A89-72CD-5F46-AA59-304596B95793}"/>
              </a:ext>
            </a:extLst>
          </p:cNvPr>
          <p:cNvSpPr txBox="1"/>
          <p:nvPr userDrawn="1"/>
        </p:nvSpPr>
        <p:spPr>
          <a:xfrm rot="5400000">
            <a:off x="11492698" y="6313871"/>
            <a:ext cx="123111" cy="189603"/>
          </a:xfrm>
          <a:prstGeom prst="rect">
            <a:avLst/>
          </a:prstGeom>
        </p:spPr>
        <p:txBody>
          <a:bodyPr vert="vert270" wrap="square" lIns="0" tIns="11853" rIns="0" bIns="0" rtlCol="0">
            <a:spAutoFit/>
          </a:bodyPr>
          <a:lstStyle/>
          <a:p>
            <a:pPr marL="16933" algn="ctr">
              <a:lnSpc>
                <a:spcPct val="100000"/>
              </a:lnSpc>
              <a:spcBef>
                <a:spcPts val="93"/>
              </a:spcBef>
            </a:pPr>
            <a:fld id="{83138DB1-6E54-AD46-9347-CEE8890337C8}" type="slidenum">
              <a:rPr lang="en-GB" sz="800" spc="-13">
                <a:solidFill>
                  <a:srgbClr val="454546"/>
                </a:solidFill>
                <a:latin typeface="HelveticaNeueLTPro-Roman"/>
                <a:cs typeface="HelveticaNeueLTPro-Roman"/>
              </a:rPr>
              <a:pPr marL="16933" algn="ctr">
                <a:lnSpc>
                  <a:spcPct val="100000"/>
                </a:lnSpc>
                <a:spcBef>
                  <a:spcPts val="93"/>
                </a:spcBef>
              </a:pPr>
              <a:t>‹#›</a:t>
            </a:fld>
            <a:endParaRPr sz="800">
              <a:solidFill>
                <a:srgbClr val="454546"/>
              </a:solidFill>
              <a:latin typeface="HelveticaNeueLTPro-Roman"/>
              <a:cs typeface="HelveticaNeueLTPro-Roman"/>
            </a:endParaRPr>
          </a:p>
        </p:txBody>
      </p:sp>
      <p:pic>
        <p:nvPicPr>
          <p:cNvPr id="13" name="Picture 1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B324F0A7-24E3-2349-AC1D-1C0B20871A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7489" y="6433824"/>
            <a:ext cx="237067" cy="237067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38C091D-9EF5-D544-A552-A923FC8B2A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0001" y="6433824"/>
            <a:ext cx="135467" cy="237067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3BB14C4-B032-0547-B8D6-4E3FB5506F0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82908" y="6433823"/>
            <a:ext cx="135467" cy="23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855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- Yellow-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100">
            <a:extLst>
              <a:ext uri="{FF2B5EF4-FFF2-40B4-BE49-F238E27FC236}">
                <a16:creationId xmlns:a16="http://schemas.microsoft.com/office/drawing/2014/main" id="{6A33ECFE-A54A-0D4B-AA6E-F0823218F1E2}"/>
              </a:ext>
            </a:extLst>
          </p:cNvPr>
          <p:cNvSpPr/>
          <p:nvPr userDrawn="1"/>
        </p:nvSpPr>
        <p:spPr>
          <a:xfrm>
            <a:off x="-14094" y="0"/>
            <a:ext cx="6110092" cy="6858000"/>
          </a:xfrm>
          <a:custGeom>
            <a:avLst/>
            <a:gdLst/>
            <a:ahLst/>
            <a:cxnLst/>
            <a:rect l="l" t="t" r="r" b="b"/>
            <a:pathLst>
              <a:path w="108584" h="7055484">
                <a:moveTo>
                  <a:pt x="108000" y="0"/>
                </a:moveTo>
                <a:lnTo>
                  <a:pt x="0" y="0"/>
                </a:lnTo>
                <a:lnTo>
                  <a:pt x="0" y="7054900"/>
                </a:lnTo>
                <a:lnTo>
                  <a:pt x="108000" y="7054900"/>
                </a:lnTo>
                <a:lnTo>
                  <a:pt x="108000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 sz="3200" b="0" i="0">
              <a:latin typeface="HelveticaNeueLT Pro 55 Roman" panose="020B0604020202020204" pitchFamily="34" charset="77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17705A89-72CD-5F46-AA59-304596B95793}"/>
              </a:ext>
            </a:extLst>
          </p:cNvPr>
          <p:cNvSpPr txBox="1"/>
          <p:nvPr userDrawn="1"/>
        </p:nvSpPr>
        <p:spPr>
          <a:xfrm rot="5400000">
            <a:off x="11492698" y="6313871"/>
            <a:ext cx="123111" cy="189603"/>
          </a:xfrm>
          <a:prstGeom prst="rect">
            <a:avLst/>
          </a:prstGeom>
        </p:spPr>
        <p:txBody>
          <a:bodyPr vert="vert270" wrap="square" lIns="0" tIns="11853" rIns="0" bIns="0" rtlCol="0">
            <a:spAutoFit/>
          </a:bodyPr>
          <a:lstStyle/>
          <a:p>
            <a:pPr marL="16933" algn="ctr">
              <a:lnSpc>
                <a:spcPct val="100000"/>
              </a:lnSpc>
              <a:spcBef>
                <a:spcPts val="93"/>
              </a:spcBef>
            </a:pPr>
            <a:fld id="{83138DB1-6E54-AD46-9347-CEE8890337C8}" type="slidenum">
              <a:rPr lang="en-GB" sz="800" spc="-13">
                <a:solidFill>
                  <a:srgbClr val="454546"/>
                </a:solidFill>
                <a:latin typeface="HelveticaNeueLTPro-Roman"/>
                <a:cs typeface="HelveticaNeueLTPro-Roman"/>
              </a:rPr>
              <a:pPr marL="16933" algn="ctr">
                <a:lnSpc>
                  <a:spcPct val="100000"/>
                </a:lnSpc>
                <a:spcBef>
                  <a:spcPts val="93"/>
                </a:spcBef>
              </a:pPr>
              <a:t>‹#›</a:t>
            </a:fld>
            <a:endParaRPr sz="800">
              <a:solidFill>
                <a:srgbClr val="454546"/>
              </a:solidFill>
              <a:latin typeface="HelveticaNeueLTPro-Roman"/>
              <a:cs typeface="HelveticaNeueLTPro-Roman"/>
            </a:endParaRPr>
          </a:p>
        </p:txBody>
      </p:sp>
      <p:pic>
        <p:nvPicPr>
          <p:cNvPr id="8" name="Picture 7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1CD91C8-3099-E74C-B97F-3D4FF32ABF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8761" y="6430211"/>
            <a:ext cx="237067" cy="237067"/>
          </a:xfrm>
          <a:prstGeom prst="rect">
            <a:avLst/>
          </a:prstGeom>
        </p:spPr>
      </p:pic>
      <p:pic>
        <p:nvPicPr>
          <p:cNvPr id="9" name="Picture 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DB7C6BC-C944-2742-B3C7-12F4A78724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82495" y="6430211"/>
            <a:ext cx="135467" cy="237067"/>
          </a:xfrm>
          <a:prstGeom prst="rect">
            <a:avLst/>
          </a:prstGeom>
        </p:spPr>
      </p:pic>
      <p:pic>
        <p:nvPicPr>
          <p:cNvPr id="10" name="Picture 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07773E1-0C35-F742-93BB-0590DE7D0C7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6628" y="6430209"/>
            <a:ext cx="135467" cy="23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3313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- Green-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100">
            <a:extLst>
              <a:ext uri="{FF2B5EF4-FFF2-40B4-BE49-F238E27FC236}">
                <a16:creationId xmlns:a16="http://schemas.microsoft.com/office/drawing/2014/main" id="{6A33ECFE-A54A-0D4B-AA6E-F0823218F1E2}"/>
              </a:ext>
            </a:extLst>
          </p:cNvPr>
          <p:cNvSpPr/>
          <p:nvPr userDrawn="1"/>
        </p:nvSpPr>
        <p:spPr>
          <a:xfrm>
            <a:off x="-14094" y="0"/>
            <a:ext cx="6110092" cy="6858000"/>
          </a:xfrm>
          <a:custGeom>
            <a:avLst/>
            <a:gdLst/>
            <a:ahLst/>
            <a:cxnLst/>
            <a:rect l="l" t="t" r="r" b="b"/>
            <a:pathLst>
              <a:path w="108584" h="7055484">
                <a:moveTo>
                  <a:pt x="108000" y="0"/>
                </a:moveTo>
                <a:lnTo>
                  <a:pt x="0" y="0"/>
                </a:lnTo>
                <a:lnTo>
                  <a:pt x="0" y="7054900"/>
                </a:lnTo>
                <a:lnTo>
                  <a:pt x="108000" y="7054900"/>
                </a:lnTo>
                <a:lnTo>
                  <a:pt x="108000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 sz="3200" b="0" i="0">
              <a:latin typeface="HelveticaNeueLT Pro 55 Roman" panose="020B0604020202020204" pitchFamily="34" charset="77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17705A89-72CD-5F46-AA59-304596B95793}"/>
              </a:ext>
            </a:extLst>
          </p:cNvPr>
          <p:cNvSpPr txBox="1"/>
          <p:nvPr userDrawn="1"/>
        </p:nvSpPr>
        <p:spPr>
          <a:xfrm rot="5400000">
            <a:off x="11492698" y="6313871"/>
            <a:ext cx="123111" cy="189603"/>
          </a:xfrm>
          <a:prstGeom prst="rect">
            <a:avLst/>
          </a:prstGeom>
        </p:spPr>
        <p:txBody>
          <a:bodyPr vert="vert270" wrap="square" lIns="0" tIns="11853" rIns="0" bIns="0" rtlCol="0">
            <a:spAutoFit/>
          </a:bodyPr>
          <a:lstStyle/>
          <a:p>
            <a:pPr marL="16933" algn="ctr">
              <a:lnSpc>
                <a:spcPct val="100000"/>
              </a:lnSpc>
              <a:spcBef>
                <a:spcPts val="93"/>
              </a:spcBef>
            </a:pPr>
            <a:fld id="{83138DB1-6E54-AD46-9347-CEE8890337C8}" type="slidenum">
              <a:rPr lang="en-GB" sz="800" spc="-13">
                <a:solidFill>
                  <a:srgbClr val="454546"/>
                </a:solidFill>
                <a:latin typeface="HelveticaNeueLTPro-Roman"/>
                <a:cs typeface="HelveticaNeueLTPro-Roman"/>
              </a:rPr>
              <a:pPr marL="16933" algn="ctr">
                <a:lnSpc>
                  <a:spcPct val="100000"/>
                </a:lnSpc>
                <a:spcBef>
                  <a:spcPts val="93"/>
                </a:spcBef>
              </a:pPr>
              <a:t>‹#›</a:t>
            </a:fld>
            <a:endParaRPr sz="800">
              <a:solidFill>
                <a:srgbClr val="454546"/>
              </a:solidFill>
              <a:latin typeface="HelveticaNeueLTPro-Roman"/>
              <a:cs typeface="HelveticaNeueLTPro-Roman"/>
            </a:endParaRPr>
          </a:p>
        </p:txBody>
      </p:sp>
      <p:pic>
        <p:nvPicPr>
          <p:cNvPr id="8" name="Picture 7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5DD2949D-CDF4-FF49-971D-457549D27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7103" y="6434865"/>
            <a:ext cx="237067" cy="237067"/>
          </a:xfrm>
          <a:prstGeom prst="rect">
            <a:avLst/>
          </a:prstGeom>
        </p:spPr>
      </p:pic>
      <p:pic>
        <p:nvPicPr>
          <p:cNvPr id="9" name="Picture 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5163B1A-5B99-9448-85C9-1C11C49E30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5804" y="6434865"/>
            <a:ext cx="135467" cy="237067"/>
          </a:xfrm>
          <a:prstGeom prst="rect">
            <a:avLst/>
          </a:prstGeom>
        </p:spPr>
      </p:pic>
      <p:pic>
        <p:nvPicPr>
          <p:cNvPr id="10" name="Picture 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31ECABD-A61D-B64A-AA5E-38057E82DD7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0001" y="6434865"/>
            <a:ext cx="135467" cy="23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8579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alf Page - LightBlue-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100">
            <a:extLst>
              <a:ext uri="{FF2B5EF4-FFF2-40B4-BE49-F238E27FC236}">
                <a16:creationId xmlns:a16="http://schemas.microsoft.com/office/drawing/2014/main" id="{6A33ECFE-A54A-0D4B-AA6E-F0823218F1E2}"/>
              </a:ext>
            </a:extLst>
          </p:cNvPr>
          <p:cNvSpPr/>
          <p:nvPr userDrawn="1"/>
        </p:nvSpPr>
        <p:spPr>
          <a:xfrm>
            <a:off x="-14094" y="0"/>
            <a:ext cx="6110092" cy="6858000"/>
          </a:xfrm>
          <a:custGeom>
            <a:avLst/>
            <a:gdLst/>
            <a:ahLst/>
            <a:cxnLst/>
            <a:rect l="l" t="t" r="r" b="b"/>
            <a:pathLst>
              <a:path w="108584" h="7055484">
                <a:moveTo>
                  <a:pt x="108000" y="0"/>
                </a:moveTo>
                <a:lnTo>
                  <a:pt x="0" y="0"/>
                </a:lnTo>
                <a:lnTo>
                  <a:pt x="0" y="7054900"/>
                </a:lnTo>
                <a:lnTo>
                  <a:pt x="108000" y="7054900"/>
                </a:lnTo>
                <a:lnTo>
                  <a:pt x="108000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 sz="3200" b="0" i="0">
              <a:latin typeface="HelveticaNeueLT Pro 55 Roman" panose="020B0604020202020204" pitchFamily="34" charset="77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17705A89-72CD-5F46-AA59-304596B95793}"/>
              </a:ext>
            </a:extLst>
          </p:cNvPr>
          <p:cNvSpPr txBox="1"/>
          <p:nvPr userDrawn="1"/>
        </p:nvSpPr>
        <p:spPr>
          <a:xfrm rot="5400000">
            <a:off x="11492698" y="6313871"/>
            <a:ext cx="123111" cy="189603"/>
          </a:xfrm>
          <a:prstGeom prst="rect">
            <a:avLst/>
          </a:prstGeom>
        </p:spPr>
        <p:txBody>
          <a:bodyPr vert="vert270" wrap="square" lIns="0" tIns="11853" rIns="0" bIns="0" rtlCol="0">
            <a:spAutoFit/>
          </a:bodyPr>
          <a:lstStyle/>
          <a:p>
            <a:pPr marL="16933" algn="ctr">
              <a:lnSpc>
                <a:spcPct val="100000"/>
              </a:lnSpc>
              <a:spcBef>
                <a:spcPts val="93"/>
              </a:spcBef>
            </a:pPr>
            <a:fld id="{83138DB1-6E54-AD46-9347-CEE8890337C8}" type="slidenum">
              <a:rPr lang="en-GB" sz="800" spc="-13">
                <a:solidFill>
                  <a:srgbClr val="454546"/>
                </a:solidFill>
                <a:latin typeface="HelveticaNeueLTPro-Roman"/>
                <a:cs typeface="HelveticaNeueLTPro-Roman"/>
              </a:rPr>
              <a:pPr marL="16933" algn="ctr">
                <a:lnSpc>
                  <a:spcPct val="100000"/>
                </a:lnSpc>
                <a:spcBef>
                  <a:spcPts val="93"/>
                </a:spcBef>
              </a:pPr>
              <a:t>‹#›</a:t>
            </a:fld>
            <a:endParaRPr sz="800">
              <a:solidFill>
                <a:srgbClr val="454546"/>
              </a:solidFill>
              <a:latin typeface="HelveticaNeueLTPro-Roman"/>
              <a:cs typeface="HelveticaNeueLTPro-Roman"/>
            </a:endParaRPr>
          </a:p>
        </p:txBody>
      </p:sp>
      <p:pic>
        <p:nvPicPr>
          <p:cNvPr id="8" name="Picture 7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F7B15CA-95AC-7E49-A32F-B247C990C4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3801" y="6433825"/>
            <a:ext cx="237067" cy="237067"/>
          </a:xfrm>
          <a:prstGeom prst="rect">
            <a:avLst/>
          </a:prstGeom>
        </p:spPr>
      </p:pic>
      <p:pic>
        <p:nvPicPr>
          <p:cNvPr id="9" name="Picture 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C67335C-6A28-614A-8B0F-E513C48EF2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82908" y="6433825"/>
            <a:ext cx="135467" cy="237067"/>
          </a:xfrm>
          <a:prstGeom prst="rect">
            <a:avLst/>
          </a:prstGeom>
        </p:spPr>
      </p:pic>
      <p:pic>
        <p:nvPicPr>
          <p:cNvPr id="10" name="Picture 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B057E-2CF0-0749-AABB-F8ACC4FD73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0001" y="6433825"/>
            <a:ext cx="135467" cy="23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8725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-2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96A35149-E325-934F-831D-58E063CAB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025" y="1696825"/>
            <a:ext cx="6738975" cy="4091233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41D837A-571C-7445-B6A0-3717544D9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Graphic 8">
            <a:extLst>
              <a:ext uri="{FF2B5EF4-FFF2-40B4-BE49-F238E27FC236}">
                <a16:creationId xmlns:a16="http://schemas.microsoft.com/office/drawing/2014/main" id="{91F3AE6D-C859-0441-B3C0-DF29A52CFB4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763ED6-43D1-604F-A461-1EFF8610E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640DE4ED-8A48-9449-8CCE-68E7D37801E1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327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A8910-C088-8186-5D83-D3F2ADC84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2D6648-DCA2-5C0F-6F05-7BA52BCB5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F60A22-C91A-9A78-A0CC-EE643A221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2B5AF-905E-46B0-B687-EA1AF416BE78}" type="datetimeFigureOut">
              <a:rPr lang="en-GB" smtClean="0"/>
              <a:t>09/06/2023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044E5-996E-C472-7B55-15CE975D6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C34FB-AEEB-9353-117B-BAD62B188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46DE-2350-4E28-A519-628D3B419A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340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238A2-A03D-623F-72CA-BD21EC0A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1D6BB-CFEB-DEA0-1594-59874C8561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4ED8AD-0BBD-F61A-307A-C682811746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74B86C-0ECA-68D5-C42D-03AC3F117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2B5AF-905E-46B0-B687-EA1AF416BE78}" type="datetimeFigureOut">
              <a:rPr lang="en-GB" smtClean="0"/>
              <a:t>09/06/2023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8A7632-597F-84BC-FCE3-E5E56908E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8330D0-4E1E-761E-02FF-A3917D2A7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46DE-2350-4E28-A519-628D3B419A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679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86DD3-D329-9690-1DAD-F8824D15D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ED9AEF-681B-09A0-EBE8-681C1D1E83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DF1E54-C69E-CD40-71C2-9F86F020F6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916FF0-8AA4-191B-EB52-F4B1C44B65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AB4A39-2BD9-B709-EDB9-5773C3EEBE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BE66E8-62D4-FB3B-7B2B-BB8966AEF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2B5AF-905E-46B0-B687-EA1AF416BE78}" type="datetimeFigureOut">
              <a:rPr lang="en-GB" smtClean="0"/>
              <a:t>09/06/2023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2EB495-C568-B758-C53E-C950C44BD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0236E0-1CA2-90CC-AC71-3059BAD37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46DE-2350-4E28-A519-628D3B419A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00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FDC37-F99F-418D-88EE-D667A4E02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1A1CE3-BAF4-839E-D942-F594170A7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2B5AF-905E-46B0-B687-EA1AF416BE78}" type="datetimeFigureOut">
              <a:rPr lang="en-GB" smtClean="0"/>
              <a:t>09/06/2023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5B7A0B-B52A-A4A0-4DD5-66EEA96EA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8621D-661F-63CB-6D9D-1089DBDF9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46DE-2350-4E28-A519-628D3B419A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683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3B2438-8F9E-6C79-1009-DFA35B001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2B5AF-905E-46B0-B687-EA1AF416BE78}" type="datetimeFigureOut">
              <a:rPr lang="en-GB" smtClean="0"/>
              <a:t>09/06/2023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10418D-E9DD-DFFC-FA58-F2F3CDA81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AA1B74-B48D-2238-959F-1539CE65E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46DE-2350-4E28-A519-628D3B419A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68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B9A2D-0AAB-0356-F28D-191A24BB0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E0F58-0F6F-84B6-2CF0-03AC7E328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A99C0F-6641-934C-8743-36799C750F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73B64E-2D4C-B8A9-59C3-C6B4C506F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2B5AF-905E-46B0-B687-EA1AF416BE78}" type="datetimeFigureOut">
              <a:rPr lang="en-GB" smtClean="0"/>
              <a:t>09/06/2023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29022E-44F8-D87B-10A1-3EAAA8CF1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3554BE-3ADA-726F-C7FA-91D4D13BB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46DE-2350-4E28-A519-628D3B419A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100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2B92B-9CB1-33F9-19B6-A6B94BF90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EDA5FE-426E-FAB4-1DEA-3951A47FAC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B81277-4D6B-81EA-3E69-E508991E01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87BE55-DDDD-3EFF-047F-7BFFC5894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2B5AF-905E-46B0-B687-EA1AF416BE78}" type="datetimeFigureOut">
              <a:rPr lang="en-GB" smtClean="0"/>
              <a:t>09/06/2023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36ADBC-D30A-BEBF-D6FB-1063C09B7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9A7D9D-7010-B461-E828-B25149D5F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46DE-2350-4E28-A519-628D3B419A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163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2BB517-3AE9-AF64-5C39-C62241F11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E5A321-73C3-A73D-D7E4-5A51229A92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9FDB5-E5B4-D37D-E275-335855156E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2B5AF-905E-46B0-B687-EA1AF416BE78}" type="datetimeFigureOut">
              <a:rPr lang="en-GB" smtClean="0"/>
              <a:t>09/06/2023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86DCC-019F-582B-A4A6-45C534AD63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A2206-EBA1-9C1B-96C1-01AA1F066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046DE-2350-4E28-A519-628D3B419A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919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914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368493" eaLnBrk="1" hangingPunct="1">
        <a:defRPr>
          <a:latin typeface="+mn-lt"/>
          <a:ea typeface="+mn-ea"/>
          <a:cs typeface="+mn-cs"/>
        </a:defRPr>
      </a:lvl2pPr>
      <a:lvl3pPr marL="736988" eaLnBrk="1" hangingPunct="1">
        <a:defRPr>
          <a:latin typeface="+mn-lt"/>
          <a:ea typeface="+mn-ea"/>
          <a:cs typeface="+mn-cs"/>
        </a:defRPr>
      </a:lvl3pPr>
      <a:lvl4pPr marL="1105482" eaLnBrk="1" hangingPunct="1">
        <a:defRPr>
          <a:latin typeface="+mn-lt"/>
          <a:ea typeface="+mn-ea"/>
          <a:cs typeface="+mn-cs"/>
        </a:defRPr>
      </a:lvl4pPr>
      <a:lvl5pPr marL="1473976" eaLnBrk="1" hangingPunct="1">
        <a:defRPr>
          <a:latin typeface="+mn-lt"/>
          <a:ea typeface="+mn-ea"/>
          <a:cs typeface="+mn-cs"/>
        </a:defRPr>
      </a:lvl5pPr>
      <a:lvl6pPr marL="1842470" eaLnBrk="1" hangingPunct="1">
        <a:defRPr>
          <a:latin typeface="+mn-lt"/>
          <a:ea typeface="+mn-ea"/>
          <a:cs typeface="+mn-cs"/>
        </a:defRPr>
      </a:lvl6pPr>
      <a:lvl7pPr marL="2210963" eaLnBrk="1" hangingPunct="1">
        <a:defRPr>
          <a:latin typeface="+mn-lt"/>
          <a:ea typeface="+mn-ea"/>
          <a:cs typeface="+mn-cs"/>
        </a:defRPr>
      </a:lvl7pPr>
      <a:lvl8pPr marL="2579458" eaLnBrk="1" hangingPunct="1">
        <a:defRPr>
          <a:latin typeface="+mn-lt"/>
          <a:ea typeface="+mn-ea"/>
          <a:cs typeface="+mn-cs"/>
        </a:defRPr>
      </a:lvl8pPr>
      <a:lvl9pPr marL="2947952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368493" eaLnBrk="1" hangingPunct="1">
        <a:defRPr>
          <a:latin typeface="+mn-lt"/>
          <a:ea typeface="+mn-ea"/>
          <a:cs typeface="+mn-cs"/>
        </a:defRPr>
      </a:lvl2pPr>
      <a:lvl3pPr marL="736988" eaLnBrk="1" hangingPunct="1">
        <a:defRPr>
          <a:latin typeface="+mn-lt"/>
          <a:ea typeface="+mn-ea"/>
          <a:cs typeface="+mn-cs"/>
        </a:defRPr>
      </a:lvl3pPr>
      <a:lvl4pPr marL="1105482" eaLnBrk="1" hangingPunct="1">
        <a:defRPr>
          <a:latin typeface="+mn-lt"/>
          <a:ea typeface="+mn-ea"/>
          <a:cs typeface="+mn-cs"/>
        </a:defRPr>
      </a:lvl4pPr>
      <a:lvl5pPr marL="1473976" eaLnBrk="1" hangingPunct="1">
        <a:defRPr>
          <a:latin typeface="+mn-lt"/>
          <a:ea typeface="+mn-ea"/>
          <a:cs typeface="+mn-cs"/>
        </a:defRPr>
      </a:lvl5pPr>
      <a:lvl6pPr marL="1842470" eaLnBrk="1" hangingPunct="1">
        <a:defRPr>
          <a:latin typeface="+mn-lt"/>
          <a:ea typeface="+mn-ea"/>
          <a:cs typeface="+mn-cs"/>
        </a:defRPr>
      </a:lvl6pPr>
      <a:lvl7pPr marL="2210963" eaLnBrk="1" hangingPunct="1">
        <a:defRPr>
          <a:latin typeface="+mn-lt"/>
          <a:ea typeface="+mn-ea"/>
          <a:cs typeface="+mn-cs"/>
        </a:defRPr>
      </a:lvl7pPr>
      <a:lvl8pPr marL="2579458" eaLnBrk="1" hangingPunct="1">
        <a:defRPr>
          <a:latin typeface="+mn-lt"/>
          <a:ea typeface="+mn-ea"/>
          <a:cs typeface="+mn-cs"/>
        </a:defRPr>
      </a:lvl8pPr>
      <a:lvl9pPr marL="2947952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png"/><Relationship Id="rId5" Type="http://schemas.openxmlformats.org/officeDocument/2006/relationships/image" Target="../media/image21.emf"/><Relationship Id="rId4" Type="http://schemas.openxmlformats.org/officeDocument/2006/relationships/image" Target="../media/image20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5831914-553F-9940-AB6C-71ED5567EDD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21083" y="237435"/>
            <a:ext cx="11734373" cy="6368252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353B445-7BCC-774A-A986-62AA076EBE2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288184" y="6216651"/>
            <a:ext cx="903816" cy="287867"/>
          </a:xfrm>
          <a:prstGeom prst="rect">
            <a:avLst/>
          </a:prstGeom>
        </p:spPr>
        <p:txBody>
          <a:bodyPr/>
          <a:lstStyle>
            <a:lvl1pPr algn="r">
              <a:defRPr sz="84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defTabSz="1219170"/>
            <a:fld id="{D4415D25-D637-C446-B964-55D7F93204D9}" type="slidenum">
              <a:rPr lang="en-GB" sz="720" b="1">
                <a:solidFill>
                  <a:srgbClr val="FFFFFF"/>
                </a:solidFill>
                <a:latin typeface="HelveticaNeueLT Pro 55 Roman" panose="020B0604020202020204" pitchFamily="34" charset="77"/>
                <a:cs typeface="Helvetica 55 Roman"/>
              </a:rPr>
              <a:pPr defTabSz="1219170"/>
              <a:t>1</a:t>
            </a:fld>
            <a:endParaRPr lang="en-GB" sz="720" b="1">
              <a:solidFill>
                <a:srgbClr val="FFFFFF"/>
              </a:solidFill>
              <a:latin typeface="HelveticaNeueLT Pro 55 Roman" panose="020B0604020202020204" pitchFamily="34" charset="77"/>
              <a:cs typeface="Helvetica 55 Roman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4782222-A4BC-A949-8ECA-4179731567EC}"/>
              </a:ext>
            </a:extLst>
          </p:cNvPr>
          <p:cNvSpPr/>
          <p:nvPr/>
        </p:nvSpPr>
        <p:spPr>
          <a:xfrm rot="16200000">
            <a:off x="4538264" y="-872718"/>
            <a:ext cx="3130936" cy="11734371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8383"/>
                </a:schemeClr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GB" sz="2160" b="1">
              <a:solidFill>
                <a:srgbClr val="FFCD00"/>
              </a:solidFill>
              <a:latin typeface="HelveticaNeueLT Pro 55 Roman" panose="020B0604020202020204" pitchFamily="34" charset="77"/>
            </a:endParaRPr>
          </a:p>
        </p:txBody>
      </p:sp>
      <p:sp>
        <p:nvSpPr>
          <p:cNvPr id="13" name="object 24">
            <a:extLst>
              <a:ext uri="{FF2B5EF4-FFF2-40B4-BE49-F238E27FC236}">
                <a16:creationId xmlns:a16="http://schemas.microsoft.com/office/drawing/2014/main" id="{CDA6FD63-16C3-6A4B-A575-A1DA5918B726}"/>
              </a:ext>
            </a:extLst>
          </p:cNvPr>
          <p:cNvSpPr txBox="1">
            <a:spLocks/>
          </p:cNvSpPr>
          <p:nvPr/>
        </p:nvSpPr>
        <p:spPr>
          <a:xfrm>
            <a:off x="658799" y="4166128"/>
            <a:ext cx="11511432" cy="1332929"/>
          </a:xfrm>
          <a:prstGeom prst="rect">
            <a:avLst/>
          </a:prstGeom>
        </p:spPr>
        <p:txBody>
          <a:bodyPr vert="horz" wrap="square" lIns="0" tIns="412115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5080" indent="0" defTabSz="1219170">
              <a:lnSpc>
                <a:spcPct val="74300"/>
              </a:lnSpc>
              <a:spcBef>
                <a:spcPts val="3245"/>
              </a:spcBef>
              <a:buNone/>
              <a:tabLst>
                <a:tab pos="5018915" algn="l"/>
              </a:tabLst>
            </a:pPr>
            <a:r>
              <a:rPr lang="en-GB" sz="8000" dirty="0">
                <a:solidFill>
                  <a:srgbClr val="FFFFFF"/>
                </a:solidFill>
                <a:latin typeface="HelveticaNeueLT Pro 55 Roman" panose="020B0604020202020204" pitchFamily="34" charset="77"/>
              </a:rPr>
              <a:t>GC0154 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22AB94FA-5E86-9C46-9417-D3796A8ABE13}"/>
              </a:ext>
            </a:extLst>
          </p:cNvPr>
          <p:cNvSpPr txBox="1">
            <a:spLocks/>
          </p:cNvSpPr>
          <p:nvPr/>
        </p:nvSpPr>
        <p:spPr>
          <a:xfrm>
            <a:off x="4714286" y="4521243"/>
            <a:ext cx="6707694" cy="622697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/>
            <a:r>
              <a:rPr lang="en-GB" sz="2133" dirty="0">
                <a:solidFill>
                  <a:srgbClr val="FFFFFF"/>
                </a:solidFill>
                <a:latin typeface="HelveticaNeueLT Pro 65 Md" panose="020B0604020202020204" pitchFamily="34" charset="77"/>
                <a:cs typeface="Helvetica Neue Medium"/>
              </a:rPr>
              <a:t>Including IC ramping into the GC</a:t>
            </a:r>
            <a:br>
              <a:rPr lang="en-GB" sz="2133" dirty="0">
                <a:solidFill>
                  <a:srgbClr val="FFFFFF"/>
                </a:solidFill>
                <a:latin typeface="HelveticaNeueLT Pro 65 Md" panose="020B0604020202020204" pitchFamily="34" charset="77"/>
                <a:cs typeface="Helvetica Neue Medium"/>
              </a:rPr>
            </a:br>
            <a:r>
              <a:rPr lang="en-GB" sz="2133" dirty="0">
                <a:solidFill>
                  <a:srgbClr val="FFFFFF"/>
                </a:solidFill>
                <a:latin typeface="HelveticaNeueLT Pro 65 Md" panose="020B0604020202020204" pitchFamily="34" charset="77"/>
                <a:cs typeface="Helvetica Neue Medium"/>
              </a:rPr>
              <a:t>Workgroup 12</a:t>
            </a:r>
            <a:br>
              <a:rPr lang="en-GB" sz="2133" dirty="0">
                <a:solidFill>
                  <a:srgbClr val="FFFFFF"/>
                </a:solidFill>
                <a:latin typeface="HelveticaNeueLT Pro 65 Md" panose="020B0604020202020204" pitchFamily="34" charset="77"/>
                <a:cs typeface="Helvetica Neue Medium"/>
              </a:rPr>
            </a:br>
            <a:r>
              <a:rPr lang="en-GB" sz="2133" dirty="0">
                <a:solidFill>
                  <a:srgbClr val="FFFFFF"/>
                </a:solidFill>
                <a:latin typeface="HelveticaNeueLT Pro 65 Md" panose="020B0604020202020204" pitchFamily="34" charset="77"/>
                <a:cs typeface="Helvetica Neue Medium"/>
              </a:rPr>
              <a:t>LT June 2023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EAC2294-AB15-4543-8BB7-60E7C66E875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6544" y="5507345"/>
            <a:ext cx="11754636" cy="128799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4ABD1DE-16D9-ECC2-F74A-DE4F2CB34C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277" y="6215037"/>
            <a:ext cx="11754636" cy="56908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F401D15-F0FB-6695-A7FD-5DCB594E4C1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1421979" y="6427102"/>
            <a:ext cx="372067" cy="14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054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BD65470-53C1-0FF7-3C2B-9DF74B621B64}"/>
              </a:ext>
            </a:extLst>
          </p:cNvPr>
          <p:cNvSpPr txBox="1"/>
          <p:nvPr/>
        </p:nvSpPr>
        <p:spPr>
          <a:xfrm>
            <a:off x="679050" y="641715"/>
            <a:ext cx="61045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Agenda</a:t>
            </a:r>
            <a:r>
              <a:rPr lang="en-GB" sz="1800" dirty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 </a:t>
            </a:r>
            <a:endParaRPr lang="en-GB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FBFE1FD2-0C28-7771-0BA3-329603073F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964031"/>
              </p:ext>
            </p:extLst>
          </p:nvPr>
        </p:nvGraphicFramePr>
        <p:xfrm>
          <a:off x="977237" y="1413510"/>
          <a:ext cx="7827398" cy="411580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648762">
                  <a:extLst>
                    <a:ext uri="{9D8B030D-6E8A-4147-A177-3AD203B41FA5}">
                      <a16:colId xmlns:a16="http://schemas.microsoft.com/office/drawing/2014/main" val="3196824436"/>
                    </a:ext>
                  </a:extLst>
                </a:gridCol>
                <a:gridCol w="1178636">
                  <a:extLst>
                    <a:ext uri="{9D8B030D-6E8A-4147-A177-3AD203B41FA5}">
                      <a16:colId xmlns:a16="http://schemas.microsoft.com/office/drawing/2014/main" val="3150108949"/>
                    </a:ext>
                  </a:extLst>
                </a:gridCol>
              </a:tblGrid>
              <a:tr h="370806"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Time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070853"/>
                  </a:ext>
                </a:extLst>
              </a:tr>
              <a:tr h="370806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Welcome and agenda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9.00-9.30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996781"/>
                  </a:ext>
                </a:extLst>
              </a:tr>
              <a:tr h="381249">
                <a:tc>
                  <a:txBody>
                    <a:bodyPr/>
                    <a:lstStyle/>
                    <a:p>
                      <a:pPr marL="0" indent="0">
                        <a:buFont typeface="Calibri"/>
                        <a:buNone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ESO recommendation and discussion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9.30-10.30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2834508"/>
                  </a:ext>
                </a:extLst>
              </a:tr>
              <a:tr h="3483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Break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10.30-11.00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04305"/>
                  </a:ext>
                </a:extLst>
              </a:tr>
              <a:tr h="419768">
                <a:tc>
                  <a:txBody>
                    <a:bodyPr/>
                    <a:lstStyle/>
                    <a:p>
                      <a:pPr marL="0" indent="0">
                        <a:buFont typeface="Calibri"/>
                        <a:buNone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Workgroup recommendation and discussion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11.00-12.00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66301"/>
                  </a:ext>
                </a:extLst>
              </a:tr>
              <a:tr h="3708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EU TSO engagement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12.00-12.30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9208114"/>
                  </a:ext>
                </a:extLst>
              </a:tr>
              <a:tr h="3708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Lunch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12.30-1.00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8142417"/>
                  </a:ext>
                </a:extLst>
              </a:tr>
              <a:tr h="3708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Discussion on solutions to be presented as recommendations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1.00-2.00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241853"/>
                  </a:ext>
                </a:extLst>
              </a:tr>
              <a:tr h="3708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Consultation document overview and questions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2.00-2.30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664312"/>
                  </a:ext>
                </a:extLst>
              </a:tr>
              <a:tr h="3708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TOR and actions to recap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2.30-3.00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8242048"/>
                  </a:ext>
                </a:extLst>
              </a:tr>
              <a:tr h="3708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AOB and close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kern="1200" dirty="0">
                        <a:solidFill>
                          <a:schemeClr val="dk1"/>
                        </a:solidFill>
                        <a:latin typeface="HelveticaNeueLT Pro 55 Roman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24073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666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6609EB-6A11-7132-F492-6A83221F5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ESO Recommendation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62AC992-E8D6-5920-BC3C-3BAD415141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715407"/>
              </p:ext>
            </p:extLst>
          </p:nvPr>
        </p:nvGraphicFramePr>
        <p:xfrm>
          <a:off x="334119" y="1601052"/>
          <a:ext cx="11523761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147">
                  <a:extLst>
                    <a:ext uri="{9D8B030D-6E8A-4147-A177-3AD203B41FA5}">
                      <a16:colId xmlns:a16="http://schemas.microsoft.com/office/drawing/2014/main" val="2567296750"/>
                    </a:ext>
                  </a:extLst>
                </a:gridCol>
                <a:gridCol w="2503866">
                  <a:extLst>
                    <a:ext uri="{9D8B030D-6E8A-4147-A177-3AD203B41FA5}">
                      <a16:colId xmlns:a16="http://schemas.microsoft.com/office/drawing/2014/main" val="452756679"/>
                    </a:ext>
                  </a:extLst>
                </a:gridCol>
                <a:gridCol w="3664671">
                  <a:extLst>
                    <a:ext uri="{9D8B030D-6E8A-4147-A177-3AD203B41FA5}">
                      <a16:colId xmlns:a16="http://schemas.microsoft.com/office/drawing/2014/main" val="1768773079"/>
                    </a:ext>
                  </a:extLst>
                </a:gridCol>
                <a:gridCol w="3636077">
                  <a:extLst>
                    <a:ext uri="{9D8B030D-6E8A-4147-A177-3AD203B41FA5}">
                      <a16:colId xmlns:a16="http://schemas.microsoft.com/office/drawing/2014/main" val="2262610222"/>
                    </a:ext>
                  </a:extLst>
                </a:gridCol>
              </a:tblGrid>
              <a:tr h="276967">
                <a:tc>
                  <a:txBody>
                    <a:bodyPr/>
                    <a:lstStyle/>
                    <a:p>
                      <a:endParaRPr lang="en-GB" sz="1400" kern="1200" dirty="0">
                        <a:solidFill>
                          <a:schemeClr val="tx1"/>
                        </a:solidFill>
                        <a:latin typeface="HelveticaNeueLT Pro 55 Roman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SOGL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Operational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Consumer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554818"/>
                  </a:ext>
                </a:extLst>
              </a:tr>
              <a:tr h="2617908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endParaRPr lang="en-GB" sz="1600" kern="1200" dirty="0">
                        <a:solidFill>
                          <a:schemeClr val="tx1"/>
                        </a:solidFill>
                        <a:latin typeface="HelveticaNeueLT Pro 55 Roman"/>
                        <a:ea typeface="+mn-ea"/>
                        <a:cs typeface="+mn-cs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454546"/>
                          </a:solidFill>
                          <a:effectLst/>
                          <a:uLnTx/>
                          <a:uFillTx/>
                          <a:latin typeface="HelveticaNeueLT Pro 55 Roman" panose="020B0604020202020204" pitchFamily="34" charset="77"/>
                          <a:ea typeface="+mn-ea"/>
                          <a:cs typeface="+mn-cs"/>
                        </a:rPr>
                        <a:t>ESO recommends the 50MW/min static option </a:t>
                      </a: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54546"/>
                        </a:solidFill>
                        <a:effectLst/>
                        <a:uLnTx/>
                        <a:uFillTx/>
                        <a:latin typeface="HelveticaNeueLT Pro 55 Roman" panose="020B0604020202020204" pitchFamily="34" charset="77"/>
                        <a:ea typeface="+mn-ea"/>
                        <a:cs typeface="+mn-cs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454546"/>
                          </a:solidFill>
                          <a:effectLst/>
                          <a:uLnTx/>
                          <a:uFillTx/>
                          <a:latin typeface="HelveticaNeueLT Pro 55 Roman" panose="020B0604020202020204" pitchFamily="34" charset="77"/>
                          <a:ea typeface="+mn-ea"/>
                          <a:cs typeface="+mn-cs"/>
                        </a:rPr>
                        <a:t>Change to the initial view we had at the start of the workgroup 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Meets SOGL compliance</a:t>
                      </a:r>
                    </a:p>
                    <a:p>
                      <a:pPr marL="342900" lvl="0" indent="-342900"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50MW/min would be added to the Grid Code as the maximum (BAU) ramp rate</a:t>
                      </a:r>
                    </a:p>
                    <a:p>
                      <a:pPr marL="342900" lvl="0" indent="-342900"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Simple to implement and transparent to market participants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Reduces workload on Control Room operations which would allow focus on ensuring economic despatch and low carbon operation, rather than managing fast interconnector ramps</a:t>
                      </a:r>
                    </a:p>
                    <a:p>
                      <a:pPr marL="342900" marR="0" lvl="0" indent="-34290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Reduces the likelihood of operational frequency incidents. The best option for security of supply</a:t>
                      </a:r>
                    </a:p>
                    <a:p>
                      <a:pPr marL="342900" marR="0" lvl="0" indent="-34290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Brings interconnector ramping closer to the rate of BMUs. (Average of BMU Grid Code arrangements)</a:t>
                      </a:r>
                    </a:p>
                    <a:p>
                      <a:pPr marL="342900" marR="0" lvl="0" indent="-34290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Solves the current problem and simplifies control room operation </a:t>
                      </a:r>
                    </a:p>
                    <a:p>
                      <a:pPr marL="342900" lvl="0" indent="-342900"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600" kern="1200" dirty="0">
                        <a:solidFill>
                          <a:schemeClr val="tx1"/>
                        </a:solidFill>
                        <a:latin typeface="HelveticaNeueLT Pro 55 Roman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</a:pPr>
                      <a:r>
                        <a:rPr lang="en-GB" sz="1600" kern="1200">
                          <a:solidFill>
                            <a:schemeClr val="tx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Impact 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on EU consumer and IC welfare </a:t>
                      </a:r>
                      <a:r>
                        <a:rPr lang="en-GB" sz="1600" b="1" kern="1200" dirty="0">
                          <a:solidFill>
                            <a:srgbClr val="FFC000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(-£17m) </a:t>
                      </a:r>
                      <a:r>
                        <a:rPr lang="en-GB" sz="1600" b="0" kern="1200" dirty="0">
                          <a:solidFill>
                            <a:schemeClr val="tx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over the study period (2023 – 2030)</a:t>
                      </a:r>
                    </a:p>
                    <a:p>
                      <a:pPr marL="342900" lvl="0" indent="-342900"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b="1" kern="1200" dirty="0">
                          <a:solidFill>
                            <a:srgbClr val="92D050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£865m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+ cost saving on GB balancing costs </a:t>
                      </a:r>
                    </a:p>
                    <a:p>
                      <a:pPr marL="342900" lvl="0" indent="-342900"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Minimal reduction to GB consumer and IC welfare of </a:t>
                      </a:r>
                      <a:r>
                        <a:rPr lang="en-GB" sz="1600" b="1" kern="1200" dirty="0">
                          <a:solidFill>
                            <a:srgbClr val="92D050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-£2m 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HelveticaNeueLT Pro 55 Roman"/>
                          <a:ea typeface="+mn-ea"/>
                          <a:cs typeface="+mn-cs"/>
                        </a:rPr>
                        <a:t>(more favourable than the other options)</a:t>
                      </a:r>
                    </a:p>
                    <a:p>
                      <a:pPr marL="342900" lvl="0" indent="-342900"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600" kern="1200" dirty="0">
                        <a:solidFill>
                          <a:schemeClr val="tx1"/>
                        </a:solidFill>
                        <a:latin typeface="HelveticaNeueLT Pro 55 Roman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83433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3466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6609EB-6A11-7132-F492-6A83221F5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Workgroup recommendation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FC98B1-D4DA-E99D-66E7-C0A5ADA46AA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Discuss paper sent by interconnectors</a:t>
            </a:r>
          </a:p>
        </p:txBody>
      </p:sp>
    </p:spTree>
    <p:extLst>
      <p:ext uri="{BB962C8B-B14F-4D97-AF65-F5344CB8AC3E}">
        <p14:creationId xmlns:p14="http://schemas.microsoft.com/office/powerpoint/2010/main" val="3795509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6609EB-6A11-7132-F492-6A83221F5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EU TSO engagement discussion </a:t>
            </a:r>
          </a:p>
        </p:txBody>
      </p:sp>
    </p:spTree>
    <p:extLst>
      <p:ext uri="{BB962C8B-B14F-4D97-AF65-F5344CB8AC3E}">
        <p14:creationId xmlns:p14="http://schemas.microsoft.com/office/powerpoint/2010/main" val="2530226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6609EB-6A11-7132-F492-6A83221F5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9696948" cy="637747"/>
          </a:xfrm>
        </p:spPr>
        <p:txBody>
          <a:bodyPr/>
          <a:lstStyle/>
          <a:p>
            <a:r>
              <a:rPr lang="en-GB" dirty="0"/>
              <a:t>Discussion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1B2095-50F8-5B9A-AE31-6E9E5C1FD16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numCol="1"/>
          <a:lstStyle/>
          <a:p>
            <a:r>
              <a:rPr lang="en-GB" sz="2000" dirty="0"/>
              <a:t>What additional solution would the workgroup like to put forward ? (if any)</a:t>
            </a:r>
          </a:p>
        </p:txBody>
      </p:sp>
    </p:spTree>
    <p:extLst>
      <p:ext uri="{BB962C8B-B14F-4D97-AF65-F5344CB8AC3E}">
        <p14:creationId xmlns:p14="http://schemas.microsoft.com/office/powerpoint/2010/main" val="2066979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634A69-C505-E698-A868-02FF1E8B653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025" y="1696825"/>
            <a:ext cx="9921569" cy="4091233"/>
          </a:xfrm>
        </p:spPr>
        <p:txBody>
          <a:bodyPr numCol="1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Raise Workgroup alternate – if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Consultation document to be shared to the group- review and make comments deadline to be shared with pack. Also workgroup to consider consultation questions. </a:t>
            </a:r>
          </a:p>
          <a:p>
            <a:endParaRPr lang="en-GB" sz="1600" dirty="0"/>
          </a:p>
          <a:p>
            <a:r>
              <a:rPr lang="en-GB" sz="1600" dirty="0"/>
              <a:t>Next meetings; </a:t>
            </a:r>
          </a:p>
          <a:p>
            <a:r>
              <a:rPr lang="en-GB" sz="1600" dirty="0"/>
              <a:t> </a:t>
            </a:r>
          </a:p>
          <a:p>
            <a:endParaRPr lang="en-GB" sz="1050" dirty="0">
              <a:highlight>
                <a:srgbClr val="FFFF00"/>
              </a:highlight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06609EB-6A11-7132-F492-6A83221F5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D388130C-5EBD-F765-FEA8-CE96F382C4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939635"/>
              </p:ext>
            </p:extLst>
          </p:nvPr>
        </p:nvGraphicFramePr>
        <p:xfrm>
          <a:off x="693392" y="3613661"/>
          <a:ext cx="9572398" cy="214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5761">
                  <a:extLst>
                    <a:ext uri="{9D8B030D-6E8A-4147-A177-3AD203B41FA5}">
                      <a16:colId xmlns:a16="http://schemas.microsoft.com/office/drawing/2014/main" val="742597456"/>
                    </a:ext>
                  </a:extLst>
                </a:gridCol>
                <a:gridCol w="7636637">
                  <a:extLst>
                    <a:ext uri="{9D8B030D-6E8A-4147-A177-3AD203B41FA5}">
                      <a16:colId xmlns:a16="http://schemas.microsoft.com/office/drawing/2014/main" val="3781048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0" i="0" dirty="0">
                          <a:solidFill>
                            <a:srgbClr val="454546"/>
                          </a:solidFill>
                          <a:latin typeface="HelveticaNeueLT Pro 55 Roman" panose="020B0604020202020204" pitchFamily="34" charset="77"/>
                          <a:ea typeface="+mn-ea"/>
                          <a:cs typeface="+mn-cs"/>
                        </a:rPr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dirty="0">
                          <a:solidFill>
                            <a:srgbClr val="454546"/>
                          </a:solidFill>
                          <a:latin typeface="HelveticaNeueLT Pro 55 Roman" panose="020B0604020202020204" pitchFamily="34" charset="77"/>
                          <a:ea typeface="+mn-ea"/>
                          <a:cs typeface="+mn-cs"/>
                        </a:rPr>
                        <a:t>Objective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136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i="0" dirty="0">
                          <a:solidFill>
                            <a:srgbClr val="454546"/>
                          </a:solidFill>
                          <a:latin typeface="HelveticaNeueLT Pro 55 Roman" panose="020B0604020202020204" pitchFamily="34" charset="77"/>
                          <a:ea typeface="+mn-ea"/>
                          <a:cs typeface="+mn-cs"/>
                        </a:rPr>
                        <a:t>19th June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dirty="0">
                          <a:solidFill>
                            <a:srgbClr val="454546"/>
                          </a:solidFill>
                          <a:latin typeface="HelveticaNeueLT Pro 55 Roman" panose="020B0604020202020204" pitchFamily="34" charset="77"/>
                          <a:ea typeface="+mn-ea"/>
                          <a:cs typeface="+mn-cs"/>
                        </a:rPr>
                        <a:t>WG 13 -Review consultation document and confirm any alternates being raised are formally accepted by the workgroup </a:t>
                      </a:r>
                    </a:p>
                    <a:p>
                      <a:endParaRPr lang="en-GB" sz="1600" b="0" i="0" dirty="0">
                        <a:solidFill>
                          <a:srgbClr val="454546"/>
                        </a:solidFill>
                        <a:latin typeface="HelveticaNeueLT Pro 55 Roman" panose="020B0604020202020204" pitchFamily="34" charset="77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040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b="0" i="0" dirty="0">
                          <a:solidFill>
                            <a:srgbClr val="454546"/>
                          </a:solidFill>
                          <a:latin typeface="HelveticaNeueLT Pro 55 Roman" panose="020B0604020202020204" pitchFamily="34" charset="77"/>
                          <a:ea typeface="+mn-ea"/>
                          <a:cs typeface="+mn-cs"/>
                        </a:rPr>
                        <a:t>26th June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dirty="0">
                          <a:solidFill>
                            <a:srgbClr val="454546"/>
                          </a:solidFill>
                          <a:latin typeface="HelveticaNeueLT Pro 55 Roman" panose="020B0604020202020204" pitchFamily="34" charset="77"/>
                          <a:ea typeface="+mn-ea"/>
                          <a:cs typeface="+mn-cs"/>
                        </a:rPr>
                        <a:t>Showstopper- may not require this meeting</a:t>
                      </a:r>
                    </a:p>
                    <a:p>
                      <a:endParaRPr lang="en-GB" sz="1600" b="0" i="0" dirty="0">
                        <a:solidFill>
                          <a:srgbClr val="454546"/>
                        </a:solidFill>
                        <a:latin typeface="HelveticaNeueLT Pro 55 Roman" panose="020B0604020202020204" pitchFamily="34" charset="77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8063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i="0" dirty="0">
                          <a:solidFill>
                            <a:srgbClr val="454546"/>
                          </a:solidFill>
                          <a:latin typeface="HelveticaNeueLT Pro 55 Roman" panose="020B0604020202020204" pitchFamily="34" charset="77"/>
                          <a:ea typeface="+mn-ea"/>
                          <a:cs typeface="+mn-cs"/>
                        </a:rPr>
                        <a:t>3rd July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dirty="0">
                          <a:solidFill>
                            <a:srgbClr val="454546"/>
                          </a:solidFill>
                          <a:latin typeface="HelveticaNeueLT Pro 55 Roman" panose="020B0604020202020204" pitchFamily="34" charset="77"/>
                          <a:ea typeface="+mn-ea"/>
                          <a:cs typeface="+mn-cs"/>
                        </a:rPr>
                        <a:t>One month workgroup consultation 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432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3218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G_ESO">
  <a:themeElements>
    <a:clrScheme name="Custom 3">
      <a:dk1>
        <a:srgbClr val="454346"/>
      </a:dk1>
      <a:lt1>
        <a:srgbClr val="FFFFFF"/>
      </a:lt1>
      <a:dk2>
        <a:srgbClr val="454346"/>
      </a:dk2>
      <a:lt2>
        <a:srgbClr val="FFFFFF"/>
      </a:lt2>
      <a:accent1>
        <a:srgbClr val="FFBF22"/>
      </a:accent1>
      <a:accent2>
        <a:srgbClr val="F26520"/>
      </a:accent2>
      <a:accent3>
        <a:srgbClr val="FEE500"/>
      </a:accent3>
      <a:accent4>
        <a:srgbClr val="0079C0"/>
      </a:accent4>
      <a:accent5>
        <a:srgbClr val="5ACAF5"/>
      </a:accent5>
      <a:accent6>
        <a:srgbClr val="C1CD23"/>
      </a:accent6>
      <a:hlink>
        <a:srgbClr val="454346"/>
      </a:hlink>
      <a:folHlink>
        <a:srgbClr val="45444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900" dirty="0" err="1" smtClean="0">
            <a:latin typeface="HelveticaNeueLT Pro 55 Roman" panose="020B0604020202020204" pitchFamily="34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G_ESO" id="{1F22173F-CC1B-F143-B6B8-8D97E57CF519}" vid="{2C7DA554-46A9-D549-851D-F63E3793321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616B7B9F258945BBF790659D937EB3" ma:contentTypeVersion="12" ma:contentTypeDescription="Create a new document." ma:contentTypeScope="" ma:versionID="7a426403e89d7435579481ddf926a8df">
  <xsd:schema xmlns:xsd="http://www.w3.org/2001/XMLSchema" xmlns:xs="http://www.w3.org/2001/XMLSchema" xmlns:p="http://schemas.microsoft.com/office/2006/metadata/properties" xmlns:ns2="10d72622-b771-4099-8e00-41c6f4b0c4c8" xmlns:ns3="885db3e3-afb9-4959-a583-767a1646ced6" xmlns:ns4="cadce026-d35b-4a62-a2ee-1436bb44fb55" targetNamespace="http://schemas.microsoft.com/office/2006/metadata/properties" ma:root="true" ma:fieldsID="574390ca7f7f4d3a64fa6a7863f67738" ns2:_="" ns3:_="" ns4:_="">
    <xsd:import namespace="10d72622-b771-4099-8e00-41c6f4b0c4c8"/>
    <xsd:import namespace="885db3e3-afb9-4959-a583-767a1646ced6"/>
    <xsd:import namespace="cadce026-d35b-4a62-a2ee-1436bb44fb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d72622-b771-4099-8e00-41c6f4b0c4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571c05a-9bf0-4b0b-ad97-e13aed49ba3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5db3e3-afb9-4959-a583-767a1646ced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dce026-d35b-4a62-a2ee-1436bb44fb55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d5e605da-fe11-4b79-8247-5293784aaaef}" ma:internalName="TaxCatchAll" ma:showField="CatchAllData" ma:web="885db3e3-afb9-4959-a583-767a1646ce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0d72622-b771-4099-8e00-41c6f4b0c4c8">
      <Terms xmlns="http://schemas.microsoft.com/office/infopath/2007/PartnerControls"/>
    </lcf76f155ced4ddcb4097134ff3c332f>
    <TaxCatchAll xmlns="cadce026-d35b-4a62-a2ee-1436bb44fb55" xsi:nil="true"/>
  </documentManagement>
</p:properties>
</file>

<file path=customXml/itemProps1.xml><?xml version="1.0" encoding="utf-8"?>
<ds:datastoreItem xmlns:ds="http://schemas.openxmlformats.org/officeDocument/2006/customXml" ds:itemID="{21DA3795-30A8-4D2B-8B97-E8301D4AAA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d72622-b771-4099-8e00-41c6f4b0c4c8"/>
    <ds:schemaRef ds:uri="885db3e3-afb9-4959-a583-767a1646ced6"/>
    <ds:schemaRef ds:uri="cadce026-d35b-4a62-a2ee-1436bb44fb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5CA5B01-BDC8-4EC5-A160-E58083EA049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EFB79F-F4D0-4040-B3A4-0D41D4DAAD5D}">
  <ds:schemaRefs>
    <ds:schemaRef ds:uri="http://purl.org/dc/elements/1.1/"/>
    <ds:schemaRef ds:uri="10d72622-b771-4099-8e00-41c6f4b0c4c8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cadce026-d35b-4a62-a2ee-1436bb44fb55"/>
    <ds:schemaRef ds:uri="885db3e3-afb9-4959-a583-767a1646ced6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8237</TotalTime>
  <Words>337</Words>
  <Application>Microsoft Office PowerPoint</Application>
  <PresentationFormat>Widescreen</PresentationFormat>
  <Paragraphs>64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Arial</vt:lpstr>
      <vt:lpstr>Calibri</vt:lpstr>
      <vt:lpstr>Calibri Light</vt:lpstr>
      <vt:lpstr>HelveticaNeueLT Pro 55 Roman</vt:lpstr>
      <vt:lpstr>HelveticaNeueLT Pro 65 Md</vt:lpstr>
      <vt:lpstr>HelveticaNeueLT Std Lt</vt:lpstr>
      <vt:lpstr>HelveticaNeueLT Std Thin</vt:lpstr>
      <vt:lpstr>HelveticaNeueLTPro-Roman</vt:lpstr>
      <vt:lpstr>Symbol</vt:lpstr>
      <vt:lpstr>Office Theme</vt:lpstr>
      <vt:lpstr>NG_ESO</vt:lpstr>
      <vt:lpstr>PowerPoint Presentation</vt:lpstr>
      <vt:lpstr>PowerPoint Presentation</vt:lpstr>
      <vt:lpstr>ESO Recommendation </vt:lpstr>
      <vt:lpstr>Workgroup recommendation </vt:lpstr>
      <vt:lpstr>EU TSO engagement discussion </vt:lpstr>
      <vt:lpstr>Discussion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Trodden(ESO), Louise</dc:creator>
  <cp:lastModifiedBy>Rivalland (ESO), Jessica</cp:lastModifiedBy>
  <cp:revision>5</cp:revision>
  <dcterms:created xsi:type="dcterms:W3CDTF">2023-04-19T08:37:47Z</dcterms:created>
  <dcterms:modified xsi:type="dcterms:W3CDTF">2023-06-09T08:48:28Z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0x010100DB616B7B9F258945BBF790659D937EB3</vt:lpwstr>
  </property>
  <property fmtid="{D5CDD505-2E9C-101B-9397-08002B2CF9AE}" pid="3" name="MediaServiceImageTags">
    <vt:lpwstr/>
  </property>
</Properties>
</file>