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2" r:id="rId6"/>
    <p:sldId id="301" r:id="rId7"/>
    <p:sldId id="286" r:id="rId8"/>
    <p:sldId id="289" r:id="rId9"/>
    <p:sldId id="290" r:id="rId10"/>
    <p:sldId id="291" r:id="rId11"/>
    <p:sldId id="292" r:id="rId12"/>
    <p:sldId id="293" r:id="rId13"/>
    <p:sldId id="299" r:id="rId14"/>
    <p:sldId id="300" r:id="rId15"/>
    <p:sldId id="298" r:id="rId16"/>
    <p:sldId id="297" r:id="rId17"/>
    <p:sldId id="28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6"/>
    <a:srgbClr val="FFBF22"/>
    <a:srgbClr val="D43900"/>
    <a:srgbClr val="C85412"/>
    <a:srgbClr val="F26522"/>
    <a:srgbClr val="FF5D00"/>
    <a:srgbClr val="FFE600"/>
    <a:srgbClr val="E61E84"/>
    <a:srgbClr val="FFCE2C"/>
    <a:srgbClr val="202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3B4753-B64F-4645-B817-49B64D4AC20A}" v="5" dt="2023-02-02T21:57:47.4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1"/>
    <p:restoredTop sz="86307" autoAdjust="0"/>
  </p:normalViewPr>
  <p:slideViewPr>
    <p:cSldViewPr snapToGrid="0" snapToObjects="1">
      <p:cViewPr varScale="1">
        <p:scale>
          <a:sx n="74" d="100"/>
          <a:sy n="74" d="100"/>
        </p:scale>
        <p:origin x="1056" y="67"/>
      </p:cViewPr>
      <p:guideLst/>
    </p:cSldViewPr>
  </p:slideViewPr>
  <p:notesTextViewPr>
    <p:cViewPr>
      <p:scale>
        <a:sx n="40" d="100"/>
        <a:sy n="4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035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65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43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7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87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33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44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80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93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53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10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9CD7AC2-B1F6-1E46-AA3F-5A87D732BF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2049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6" y="2034234"/>
            <a:ext cx="5833403" cy="2503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9B49DA9-7E33-BE46-A4AB-CEFCAA561D83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B43D1F1A-0FC4-F141-BB54-98D02363474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0F6B89-EB35-7342-B99E-2CEC1FF6DC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C7FE5ADA-2612-0E4E-8323-3249B3DDDA1C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4FB7A-A7F5-5C4A-84D8-99586F7BC7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46F04-B971-ED48-8DC4-65F6EF0AA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98"/>
            <a:ext cx="12192000" cy="6848403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70309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69A5C8F-1178-0C4F-B7BA-980F7032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8832744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826C1061-4477-E740-870D-33A2091A2CE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7B9AA3-A650-D941-BF97-F060D9864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9" name="Graphic 8">
            <a:extLst>
              <a:ext uri="{FF2B5EF4-FFF2-40B4-BE49-F238E27FC236}">
                <a16:creationId xmlns:a16="http://schemas.microsoft.com/office/drawing/2014/main" id="{BCEEDD78-DE02-A243-B558-BF83FC3BF188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C0CFFD3-D966-774D-AB09-3C570299A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881" t="8075" r="59083" b="84871"/>
          <a:stretch/>
        </p:blipFill>
        <p:spPr>
          <a:xfrm flipH="1">
            <a:off x="-1" y="1774952"/>
            <a:ext cx="12192001" cy="4041648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1417922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859BC8-E720-C049-8B6C-4A94E85F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3C1FC02E-0FDD-FF46-8721-3F6008784E5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E3F91-B974-0348-87F9-83F917929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8B01D2C-A00D-4045-BFB9-8940334ABE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1351494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096813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2734560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1351099"/>
            <a:ext cx="1147762" cy="1147763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BCA21CD0-2558-C248-888B-D4DEF4B9660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A181E-1291-0F4C-8B52-26BA9643DC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53B9270-7B89-E142-A538-860DFBBDBA2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-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5DC6A5-DB37-FE48-BF1C-BEA91A66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56D3E74F-DA6F-1F46-A47A-3FEB68C4A2E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B00D0-A137-D341-9860-25AA73FEB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7FCD9EC-8887-6248-89B1-235775B9311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2COL-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0DA5-DFD5-C149-8062-F1C0FE9A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D7F7C38F-FB6A-DE44-A02F-E6D81D9D177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5AD3AD-9C21-3949-B2CD-8482A5726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FBB0D81C-AACD-C54B-A485-AADCF9D399C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A0C61E-EFA0-F841-A9C6-9C9DDD748BB4}"/>
              </a:ext>
            </a:extLst>
          </p:cNvPr>
          <p:cNvSpPr txBox="1">
            <a:spLocks/>
          </p:cNvSpPr>
          <p:nvPr userDrawn="1"/>
        </p:nvSpPr>
        <p:spPr>
          <a:xfrm>
            <a:off x="488448" y="1351494"/>
            <a:ext cx="5043199" cy="63774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b="0" i="0" dirty="0">
                <a:latin typeface="HelveticaNeueLT Pro 55 Roman" panose="020B0604020202020204" pitchFamily="34" charset="77"/>
              </a:rPr>
              <a:t>Click to edit Master title style</a:t>
            </a:r>
            <a:endParaRPr lang="en-US" b="0" i="0" dirty="0">
              <a:latin typeface="HelveticaNeueLT Pro 55 Roman" panose="020B0604020202020204" pitchFamily="34" charset="77"/>
            </a:endParaRPr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EBC63B5D-D717-7B48-81F0-6036E676E04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A12D3-E26B-F945-9348-39F7C573B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8" name="Graphic 8">
            <a:extLst>
              <a:ext uri="{FF2B5EF4-FFF2-40B4-BE49-F238E27FC236}">
                <a16:creationId xmlns:a16="http://schemas.microsoft.com/office/drawing/2014/main" id="{4F6A4EA8-BF59-EC45-9933-1126AC6A2E4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6D799E-083A-B44F-8734-28595C10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3FEA83A0-BF97-0846-A38F-C398FEBC732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08EDF7-183D-AA46-8CE3-45E73B881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5" name="Graphic 8">
            <a:extLst>
              <a:ext uri="{FF2B5EF4-FFF2-40B4-BE49-F238E27FC236}">
                <a16:creationId xmlns:a16="http://schemas.microsoft.com/office/drawing/2014/main" id="{923AAC91-1D54-EB45-AB86-72F656B1C93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>
            <a:lvl1pPr>
              <a:defRPr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C072FE-D45E-4C4A-AA98-CD8F8B24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357677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F49A57A2-C32B-0E45-9CC0-79BD9031CDCF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6B3D7-B4E9-5F4A-8C83-B422E2DF9F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0" name="Graphic 8">
            <a:extLst>
              <a:ext uri="{FF2B5EF4-FFF2-40B4-BE49-F238E27FC236}">
                <a16:creationId xmlns:a16="http://schemas.microsoft.com/office/drawing/2014/main" id="{A5238194-7BFD-B943-B5A1-D6994A27734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74957DB3-DA41-5645-8723-0E55429FD58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0DD5F4-C82A-A449-A89D-3EF29D998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557F7F26-C8B8-9D41-AA92-E85F68881000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b="0" i="0" dirty="0">
              <a:latin typeface="HelveticaNeueLT Pro 65 Md" panose="020B0604020202020204" pitchFamily="34" charset="77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7385" y="2859817"/>
            <a:ext cx="6617229" cy="1468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385" y="2372444"/>
            <a:ext cx="6617230" cy="347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56E6A72-D405-DE40-A78F-2CB5F312F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2" y="2979604"/>
            <a:ext cx="5325978" cy="38783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88E991-8C86-1E47-971B-5DF1AC8B7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 rot="10800000">
            <a:off x="-1" y="0"/>
            <a:ext cx="5325978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40E10344-428E-3445-B46F-EDC4E85516F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2DB36-B88A-EF4C-B631-9095785C8A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3FF73AA8-7BCB-8C40-A6F0-2A5A445B6AD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E13DC865-CC4A-754C-B5B8-61698BBC6DD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E7F6EF-92E3-DF46-987C-BCE395B0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11F032E-835E-254C-ACF1-4A5537C25AF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A50767-73DF-E246-85B9-8F35754478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DF50CA8-40F3-5041-946E-33D6E9D7A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E8721E70-62EC-7E42-B255-025E82629FF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B1CF-CD9F-AA4C-BA82-4749F63857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1197B3AF-6603-2744-B10D-70EA22B3C6A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_1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5817D217-6984-B045-A9CC-A1292F8E85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F0113-68BB-8C44-9F03-AAB63664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1DE88828-6BA5-A947-B8D6-1031B0748E64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06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F82E7A0-994B-6546-816C-0FBBF91F7C0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CF2995-E400-8B43-A15F-7A2DB0BB9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E162515D-C624-3A40-AEE2-79FA7611558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D43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0">
            <a:extLst>
              <a:ext uri="{FF2B5EF4-FFF2-40B4-BE49-F238E27FC236}">
                <a16:creationId xmlns:a16="http://schemas.microsoft.com/office/drawing/2014/main" id="{A2F8BEB2-C77A-7649-B96C-D34B863B1C8A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Graphic 8">
            <a:extLst>
              <a:ext uri="{FF2B5EF4-FFF2-40B4-BE49-F238E27FC236}">
                <a16:creationId xmlns:a16="http://schemas.microsoft.com/office/drawing/2014/main" id="{04254BB6-FFAA-D948-8B10-4FD3B8B4D20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2856282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327895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900" b="0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17D1DE-3461-4C4D-B9CD-3EDDCF383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18">
            <a:extLst>
              <a:ext uri="{FF2B5EF4-FFF2-40B4-BE49-F238E27FC236}">
                <a16:creationId xmlns:a16="http://schemas.microsoft.com/office/drawing/2014/main" id="{79930289-FC11-FB4B-A1A7-069330195B3E}"/>
              </a:ext>
            </a:extLst>
          </p:cNvPr>
          <p:cNvSpPr/>
          <p:nvPr userDrawn="1"/>
        </p:nvSpPr>
        <p:spPr>
          <a:xfrm>
            <a:off x="6168836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D43900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29" name="object 19">
            <a:extLst>
              <a:ext uri="{FF2B5EF4-FFF2-40B4-BE49-F238E27FC236}">
                <a16:creationId xmlns:a16="http://schemas.microsoft.com/office/drawing/2014/main" id="{33004AE3-1FE8-9D41-8C14-A228B9BE1B70}"/>
              </a:ext>
            </a:extLst>
          </p:cNvPr>
          <p:cNvSpPr txBox="1"/>
          <p:nvPr userDrawn="1"/>
        </p:nvSpPr>
        <p:spPr>
          <a:xfrm>
            <a:off x="6274714" y="2315060"/>
            <a:ext cx="1209521" cy="371530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marR="4097" lvl="0" indent="0" algn="l" defTabSz="368686" rtl="0" eaLnBrk="1" fontAlgn="auto" latinLnBrk="0" hangingPunct="1">
              <a:lnSpc>
                <a:spcPts val="887"/>
              </a:lnSpc>
              <a:spcBef>
                <a:spcPts val="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dirty="0">
                <a:solidFill>
                  <a:schemeClr val="bg1"/>
                </a:solidFill>
                <a:latin typeface="HelveticaNeueLT Pro 95 Blk" panose="020B0604020202020204" pitchFamily="34" charset="77"/>
              </a:rPr>
              <a:t>Primary Text Orange</a:t>
            </a:r>
            <a:endParaRPr lang="en-GB" sz="800" b="1" i="0" dirty="0">
              <a:solidFill>
                <a:schemeClr val="bg1"/>
              </a:solidFill>
              <a:latin typeface="HelveticaNeueLT Pro 95 Blk" panose="020B0604020202020204" pitchFamily="34" charset="77"/>
              <a:cs typeface="HelveticaNeueLTPro-Hv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C:</a:t>
            </a:r>
            <a:r>
              <a:rPr lang="en-GB"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8" dirty="0">
                <a:solidFill>
                  <a:schemeClr val="bg1"/>
                </a:solidFill>
                <a:latin typeface="HelveticaNeueLTPro-Blk"/>
                <a:cs typeface="HelveticaNeueLTPro-Blk"/>
              </a:rPr>
              <a:t>M:</a:t>
            </a:r>
            <a:r>
              <a:rPr lang="en-GB" sz="806" b="1" spc="-8" dirty="0">
                <a:solidFill>
                  <a:schemeClr val="bg1"/>
                </a:solidFill>
                <a:latin typeface="HelveticaNeueLTPro-Blk"/>
                <a:cs typeface="HelveticaNeueLTPro-Blk"/>
              </a:rPr>
              <a:t>84</a:t>
            </a:r>
            <a:r>
              <a:rPr sz="806" b="1" spc="-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Y:10</a:t>
            </a:r>
            <a:r>
              <a:rPr lang="en-GB"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K:</a:t>
            </a:r>
            <a:r>
              <a:rPr lang="en-GB"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8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  R:</a:t>
            </a:r>
            <a:r>
              <a:rPr lang="en-GB"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212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G:</a:t>
            </a:r>
            <a:r>
              <a:rPr lang="en-GB"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57</a:t>
            </a:r>
            <a:r>
              <a:rPr sz="806" b="1" spc="-2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B:</a:t>
            </a:r>
            <a:r>
              <a:rPr lang="en-GB"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endParaRPr sz="806" dirty="0">
              <a:solidFill>
                <a:schemeClr val="bg1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8969947" y="581266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9075826" y="5863223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3127447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3204031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 dirty="0">
                <a:solidFill>
                  <a:srgbClr val="454546"/>
                </a:solidFill>
                <a:latin typeface="HelveticaNeueLTPro-Blk"/>
                <a:cs typeface="HelveticaNeueLTPro-Blk"/>
              </a:rPr>
              <a:t>4</a:t>
            </a: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endParaRPr sz="806" dirty="0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4099284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 dirty="0">
                <a:solidFill>
                  <a:srgbClr val="454546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R194/G205/B35</a:t>
            </a:r>
            <a:endParaRPr sz="806" dirty="0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994266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6163393" y="312734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6269271" y="3203926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59910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5790" y="4099284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R255/G191/B34</a:t>
            </a:r>
            <a:endParaRPr sz="806" dirty="0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8968399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9074277" y="2282968"/>
            <a:ext cx="1603883" cy="73060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 dirty="0">
                <a:solidFill>
                  <a:schemeClr val="bg1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 dirty="0">
                <a:solidFill>
                  <a:schemeClr val="bg1"/>
                </a:solidFill>
                <a:latin typeface="HelveticaNeueLTPro-Blk"/>
                <a:cs typeface="HelveticaNeueLTPro-Blk"/>
              </a:rPr>
              <a:t>166</a:t>
            </a:r>
            <a:endParaRPr sz="806" dirty="0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 dirty="0">
                <a:solidFill>
                  <a:schemeClr val="bg1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K:0  </a:t>
            </a:r>
            <a:br>
              <a:rPr lang="en-GB"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</a:b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R:242 </a:t>
            </a:r>
            <a:r>
              <a:rPr sz="806" b="1" spc="-20" dirty="0">
                <a:solidFill>
                  <a:schemeClr val="bg1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 dirty="0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chemeClr val="bg1"/>
                </a:solidFill>
                <a:latin typeface="HelveticaNeueLTPro-Blk"/>
                <a:cs typeface="HelveticaNeueLTPro-Blk"/>
              </a:rPr>
              <a:t>B:34</a:t>
            </a:r>
            <a:endParaRPr lang="en-GB" sz="806" b="1" spc="4" dirty="0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lang="en-GB" sz="700" b="0" i="0" spc="4" dirty="0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Please note that the white and </a:t>
            </a:r>
            <a:br>
              <a:rPr lang="en-GB" sz="700" b="0" i="0" spc="4" dirty="0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 dirty="0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grey copy is not to be used </a:t>
            </a:r>
            <a:br>
              <a:rPr lang="en-GB" sz="700" b="0" i="0" spc="4" dirty="0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 dirty="0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for normal text elements.</a:t>
            </a:r>
            <a:endParaRPr sz="700" b="0" i="0" dirty="0">
              <a:solidFill>
                <a:schemeClr val="bg1"/>
              </a:solidFill>
              <a:latin typeface="HelveticaNeueLT Pro 65 Md" panose="020B0604020202020204" pitchFamily="34" charset="77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55710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 dirty="0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61588" y="49942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 dirty="0">
                <a:solidFill>
                  <a:srgbClr val="454546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 dirty="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 dirty="0">
                <a:solidFill>
                  <a:srgbClr val="454546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 dirty="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 dirty="0">
                <a:solidFill>
                  <a:srgbClr val="454546"/>
                </a:solidFill>
                <a:latin typeface="HelveticaNeueLTPro-Blk"/>
                <a:cs typeface="HelveticaNeueLTPro-Blk"/>
              </a:rPr>
              <a:t>B:0</a:t>
            </a:r>
            <a:endParaRPr sz="806" dirty="0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 dirty="0">
                <a:solidFill>
                  <a:srgbClr val="D43900"/>
                </a:solidFill>
                <a:latin typeface="HelveticaNeueLTPro-Hv"/>
                <a:cs typeface="HelveticaNeueLTPro-Hv"/>
              </a:rPr>
              <a:t>Primary</a:t>
            </a:r>
            <a:endParaRPr sz="968" dirty="0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This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palette </a:t>
            </a: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consists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of </a:t>
            </a:r>
            <a:r>
              <a:rPr sz="806" b="0" i="0" spc="-1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yellows </a:t>
            </a: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and oranges, which </a:t>
            </a:r>
            <a:r>
              <a:rPr sz="806" b="0" i="0" spc="-1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radiate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ambition, </a:t>
            </a:r>
            <a:r>
              <a:rPr sz="806" b="0" i="0" spc="-1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energy,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warmth, </a:t>
            </a: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passion and </a:t>
            </a:r>
            <a:r>
              <a:rPr sz="806" b="0" i="0" spc="-1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originality. </a:t>
            </a:r>
            <a:br>
              <a:rPr lang="en-GB" sz="806" b="0" i="0" spc="-1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</a:br>
            <a:r>
              <a:rPr sz="806" b="0" i="0" spc="-32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You </a:t>
            </a:r>
            <a:r>
              <a:rPr sz="806" b="0" i="0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can </a:t>
            </a: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use </a:t>
            </a:r>
            <a:r>
              <a:rPr sz="806" b="0" i="0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gradient of </a:t>
            </a:r>
            <a:r>
              <a:rPr sz="806" b="0" i="0" spc="-4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these colours </a:t>
            </a:r>
            <a:r>
              <a:rPr sz="806" b="0" i="0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as a</a:t>
            </a:r>
            <a:r>
              <a:rPr sz="806" b="0" i="0" spc="20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 </a:t>
            </a:r>
            <a:r>
              <a:rPr sz="806" b="0" i="0" spc="-8" dirty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background.</a:t>
            </a:r>
            <a:endParaRPr lang="en-GB" sz="806" b="0" i="0" spc="-8" dirty="0">
              <a:solidFill>
                <a:srgbClr val="454546"/>
              </a:solidFill>
              <a:latin typeface="HelveticaNeueLT Pro 55 Roman" panose="020B0604020202020204" pitchFamily="34" charset="77"/>
              <a:cs typeface="HelveticaNeueLTPro-Roman"/>
            </a:endParaRPr>
          </a:p>
          <a:p>
            <a:pPr marL="10241" defTabSz="737372"/>
            <a:r>
              <a:rPr lang="en-GB" sz="968" b="1" dirty="0">
                <a:solidFill>
                  <a:srgbClr val="D43900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 dirty="0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 dirty="0">
                <a:solidFill>
                  <a:srgbClr val="D43900"/>
                </a:solidFill>
                <a:latin typeface="HelveticaNeueLTPro-Hv"/>
                <a:cs typeface="HelveticaNeueLTPro-Hv"/>
              </a:rPr>
              <a:t>Note</a:t>
            </a:r>
            <a:endParaRPr lang="en-GB" sz="968" dirty="0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</a:b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 dirty="0">
                <a:solidFill>
                  <a:srgbClr val="454546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 dirty="0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18694"/>
            <a:ext cx="59567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 dirty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Primary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12954"/>
            <a:ext cx="1015663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 dirty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Complementary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52149" y="1158465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50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9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25pt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52149" y="2977752"/>
            <a:ext cx="4811098" cy="29810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00" b="0" i="0" dirty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00" b="0" i="0" dirty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00" b="0" i="0" dirty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00" b="0" i="0" dirty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00" b="0" i="0" dirty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00" b="0" i="0" dirty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9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Intro copy - Helvetica Neue Lt Pro (Medium) – 12pt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 dirty="0">
              <a:solidFill>
                <a:srgbClr val="D43900"/>
              </a:solidFill>
              <a:latin typeface="HelveticaNeueLT Pro 65 Md" panose="020B0604020202020204" pitchFamily="34" charset="77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defTabSz="737354">
              <a:spcBef>
                <a:spcPts val="806"/>
              </a:spcBef>
              <a:defRPr/>
            </a:pPr>
            <a:r>
              <a:rPr lang="en-GB" sz="1400" b="1" i="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1 – Helvetica Neue LT Pro (Bold) – 14pt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 dirty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i="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2 – Helvetica Neue LT Pro (Bold) – 12pt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 dirty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i="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Sub heading 3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 dirty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0" i="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Body copy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 dirty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 dirty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400" b="1" i="0" dirty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290" dirty="0">
              <a:solidFill>
                <a:srgbClr val="000000">
                  <a:lumMod val="65000"/>
                  <a:lumOff val="35000"/>
                </a:srgbClr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552149" y="713193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b="0" i="0" dirty="0">
                <a:solidFill>
                  <a:srgbClr val="454546"/>
                </a:solidFill>
                <a:latin typeface="HelveticaNeueLT Pro 65 Md" panose="020B0604020202020204" pitchFamily="34" charset="77"/>
              </a:rPr>
              <a:t>PowerPoint Template Guide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D8F9DDC2-B081-0641-9597-6AFD59265FE2}"/>
              </a:ext>
            </a:extLst>
          </p:cNvPr>
          <p:cNvSpPr txBox="1">
            <a:spLocks/>
          </p:cNvSpPr>
          <p:nvPr userDrawn="1"/>
        </p:nvSpPr>
        <p:spPr>
          <a:xfrm>
            <a:off x="552149" y="1818341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00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Section Title</a:t>
            </a:r>
          </a:p>
          <a:p>
            <a:pPr defTabSz="737354"/>
            <a:r>
              <a:rPr lang="en-US" sz="9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20pt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03E029CE-9E7F-E244-9307-4763DEC2F5A6}"/>
              </a:ext>
            </a:extLst>
          </p:cNvPr>
          <p:cNvSpPr txBox="1">
            <a:spLocks/>
          </p:cNvSpPr>
          <p:nvPr userDrawn="1"/>
        </p:nvSpPr>
        <p:spPr>
          <a:xfrm>
            <a:off x="552149" y="237638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1800" b="1" i="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Heading</a:t>
            </a:r>
            <a:r>
              <a:rPr lang="en-GB" sz="2000" b="1" i="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</a:p>
          <a:p>
            <a:pPr defTabSz="737354"/>
            <a:r>
              <a:rPr lang="en-US" sz="9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18pt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sp>
        <p:nvSpPr>
          <p:cNvPr id="12" name="Graphic 10">
            <a:extLst>
              <a:ext uri="{FF2B5EF4-FFF2-40B4-BE49-F238E27FC236}">
                <a16:creationId xmlns:a16="http://schemas.microsoft.com/office/drawing/2014/main" id="{1B9E42E0-13AA-6A48-A255-8D58FE3B4315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2D7510F3-093B-E64A-B16B-110C2C132E80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0B3A-3D2A-914A-8840-26A7EB4E7A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ctr"/>
          <a:lstStyle>
            <a:lvl1pPr>
              <a:defRPr sz="2500" b="0" i="0">
                <a:solidFill>
                  <a:schemeClr val="bg1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7A9BE7D-4F33-3848-AB72-45E3D24FF39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B500E-F71F-464A-99D4-01E01F6ACB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8" name="Graphic 8">
            <a:extLst>
              <a:ext uri="{FF2B5EF4-FFF2-40B4-BE49-F238E27FC236}">
                <a16:creationId xmlns:a16="http://schemas.microsoft.com/office/drawing/2014/main" id="{A0257AB4-0DD9-E344-9716-D897A6D449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7524" y="780175"/>
            <a:ext cx="1576374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Contents</a:t>
            </a:r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38FD49F-C7EF-E14F-805C-2D07E703A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3462" y="78017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F13EC0C-3E3A-4B4C-AD1D-36C152AB2A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3462" y="127771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45D83A8-B41B-424F-B8DA-250715155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83462" y="177525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A384A9DD-3701-7C46-B11A-B35C893866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43521" y="78017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0712E752-E697-EA48-AA18-01765EF334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3521" y="127771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4C24E-89B9-D946-9ACB-4C5A2330CE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3521" y="177525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477FF4C-DCDA-A24C-A05F-21275ADAD0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3462" y="228624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911384D-00A8-A846-8199-659658B4E7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83462" y="278378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7B1601A-7A27-8F4D-B29F-330068C19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83462" y="328132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7C59BC-9FFC-E842-B65D-257EABEA0D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43521" y="228624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6DF93A0-D1F2-8243-837B-09BE4847DB1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43521" y="278378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564E3BF-9456-A14A-9DFF-F690D63BEC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43521" y="328132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01B93480-A8EB-6949-8475-080A90044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83462" y="3792316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1635D14D-7E0C-984E-9882-279DF7A25E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83462" y="428985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3D725C34-0EC8-8646-B18C-DD25F11FE4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83462" y="478739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Insert text here</a:t>
            </a:r>
            <a:endParaRPr lang="en-US" dirty="0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CCAEFCC5-E29F-8F45-9466-7C2324994B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43521" y="3792316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765E4FA-109D-EF46-A269-D052FA8B4E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43521" y="428985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1E267C0-5F02-BC40-A5ED-77F11856574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43521" y="478739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#</a:t>
            </a:r>
            <a:endParaRPr lang="en-US" dirty="0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D619706E-638F-5546-A799-A8DE39D8C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3" y="2759635"/>
            <a:ext cx="5325978" cy="3878396"/>
          </a:xfrm>
          <a:prstGeom prst="rect">
            <a:avLst/>
          </a:prstGeom>
        </p:spPr>
      </p:pic>
      <p:sp>
        <p:nvSpPr>
          <p:cNvPr id="28" name="Graphic 8">
            <a:extLst>
              <a:ext uri="{FF2B5EF4-FFF2-40B4-BE49-F238E27FC236}">
                <a16:creationId xmlns:a16="http://schemas.microsoft.com/office/drawing/2014/main" id="{FD626203-AFC9-944D-AB6E-62F66D9CC2D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AB498F-5CE8-3D4B-A7E3-7EA12D374B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30" name="Graphic 8">
            <a:extLst>
              <a:ext uri="{FF2B5EF4-FFF2-40B4-BE49-F238E27FC236}">
                <a16:creationId xmlns:a16="http://schemas.microsoft.com/office/drawing/2014/main" id="{5E6DE44C-8AC5-F44E-B4CD-91025DAF7BC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780175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900" b="0" i="0">
                <a:ln>
                  <a:noFill/>
                </a:ln>
                <a:solidFill>
                  <a:srgbClr val="454546"/>
                </a:solidFill>
                <a:latin typeface="HelveticaNeueLT Pro 55 Roman" panose="020B0604020202020204" pitchFamily="34" charset="77"/>
              </a:defRPr>
            </a:lvl2pPr>
            <a:lvl3pPr marL="914377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3pPr>
            <a:lvl4pPr marL="1371566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 dirty="0"/>
              <a:t>Second level</a:t>
            </a:r>
          </a:p>
          <a:p>
            <a:pPr lvl="1"/>
            <a:r>
              <a:rPr lang="en-GB" dirty="0"/>
              <a:t>Third level</a:t>
            </a:r>
          </a:p>
          <a:p>
            <a:pPr lvl="2"/>
            <a:r>
              <a:rPr lang="en-GB" dirty="0"/>
              <a:t>Fourth level</a:t>
            </a:r>
          </a:p>
          <a:p>
            <a:pPr lvl="3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3160077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D08151-A5C6-7141-A74A-90A3B0E8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/>
        </p:blipFill>
        <p:spPr>
          <a:xfrm flipH="1">
            <a:off x="0" y="2760133"/>
            <a:ext cx="6320589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812567C6-19F3-554E-9384-1BC31C60493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9B8B1-B6D6-7945-ACCD-FAF0925F3C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9E115433-946D-8140-86B8-F67C0AB4E7AF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3F1679-BC23-A749-A1A2-1A4F9116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FE70B6-EEC7-A347-BD89-843E23809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9" y="2105855"/>
            <a:ext cx="7243165" cy="3799199"/>
          </a:xfrm>
          <a:prstGeom prst="rect">
            <a:avLst/>
          </a:prstGeom>
        </p:spPr>
      </p:pic>
      <p:sp>
        <p:nvSpPr>
          <p:cNvPr id="11" name="Graphic 10">
            <a:extLst>
              <a:ext uri="{FF2B5EF4-FFF2-40B4-BE49-F238E27FC236}">
                <a16:creationId xmlns:a16="http://schemas.microsoft.com/office/drawing/2014/main" id="{B708AD4B-1DD9-2049-B7BB-9B05BDB0EC17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FC8C6CD7-4AA1-2D4B-A0C3-0E5A0265E9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A55520-AFA8-424D-A10D-F590726805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410227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583687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107292"/>
            <a:ext cx="1643869" cy="1058862"/>
          </a:xfrm>
          <a:prstGeom prst="rect">
            <a:avLst/>
          </a:prstGeom>
          <a:noFill/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107292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78286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D3FB89E4-0732-7D42-91C8-E83FB0AD217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56733" y="2111646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7E10C71C-B001-1F40-81C7-6144E4A89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B99A3AB4-A3F9-BC4E-A682-AD83BC40AFD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A73BD2E-D4CD-9B4F-8F58-FBA169103E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56" name="Graphic 8">
            <a:extLst>
              <a:ext uri="{FF2B5EF4-FFF2-40B4-BE49-F238E27FC236}">
                <a16:creationId xmlns:a16="http://schemas.microsoft.com/office/drawing/2014/main" id="{BFC956DC-D257-9E4E-A49F-277F9133887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F8C096-AD1C-0447-AE59-B87B6C8B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CE017349-6332-F542-8569-72C62C533BB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20E2F9-0C35-C44E-8270-04CECE55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6" name="Graphic 8">
            <a:extLst>
              <a:ext uri="{FF2B5EF4-FFF2-40B4-BE49-F238E27FC236}">
                <a16:creationId xmlns:a16="http://schemas.microsoft.com/office/drawing/2014/main" id="{199809D2-0842-F24F-A021-446B3F0A0EA3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</a:t>
            </a:r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1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5FB7182-4019-DE41-A880-E1CDC4DFA6FD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7E903-E228-C44B-8744-A3D78527E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706" r:id="rId4"/>
    <p:sldLayoutId id="2147483664" r:id="rId5"/>
    <p:sldLayoutId id="2147483665" r:id="rId6"/>
    <p:sldLayoutId id="2147483666" r:id="rId7"/>
    <p:sldLayoutId id="2147483667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7" r:id="rId14"/>
    <p:sldLayoutId id="2147483681" r:id="rId15"/>
    <p:sldLayoutId id="2147483683" r:id="rId16"/>
    <p:sldLayoutId id="2147483685" r:id="rId17"/>
    <p:sldLayoutId id="2147483682" r:id="rId18"/>
    <p:sldLayoutId id="2147483680" r:id="rId19"/>
    <p:sldLayoutId id="2147483690" r:id="rId20"/>
    <p:sldLayoutId id="2147483691" r:id="rId21"/>
    <p:sldLayoutId id="2147483707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4">
            <a:extLst>
              <a:ext uri="{FF2B5EF4-FFF2-40B4-BE49-F238E27FC236}">
                <a16:creationId xmlns:a16="http://schemas.microsoft.com/office/drawing/2014/main" id="{394787F6-A732-3944-8982-0414A0ED06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A3D482-1954-7249-8E0B-75852F45EC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437" y="5421649"/>
            <a:ext cx="6869304" cy="1626487"/>
          </a:xfrm>
        </p:spPr>
        <p:txBody>
          <a:bodyPr/>
          <a:lstStyle/>
          <a:p>
            <a:r>
              <a:rPr lang="en-US" dirty="0"/>
              <a:t>Guidance for the Performance Monitoring Excel Calculator Tool v2.1</a:t>
            </a:r>
          </a:p>
        </p:txBody>
      </p:sp>
      <p:sp>
        <p:nvSpPr>
          <p:cNvPr id="5" name="Graphic 10">
            <a:extLst>
              <a:ext uri="{FF2B5EF4-FFF2-40B4-BE49-F238E27FC236}">
                <a16:creationId xmlns:a16="http://schemas.microsoft.com/office/drawing/2014/main" id="{7609CC36-53D7-DA40-961C-17BB1DA3542C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F5FC7C43-FB62-3441-A41A-4AC9788BD9EC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3ACC72-1398-854C-9BC7-40C2345C35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6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Low errors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EC606-8D8D-42CB-BC7D-6DA42F97D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6"/>
          <a:stretch/>
        </p:blipFill>
        <p:spPr>
          <a:xfrm>
            <a:off x="6485713" y="1662544"/>
            <a:ext cx="5428311" cy="3754747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4F1CC994-A9DA-47E8-93CE-FCACA39DC658}"/>
              </a:ext>
            </a:extLst>
          </p:cNvPr>
          <p:cNvSpPr txBox="1">
            <a:spLocks/>
          </p:cNvSpPr>
          <p:nvPr/>
        </p:nvSpPr>
        <p:spPr>
          <a:xfrm>
            <a:off x="546639" y="1231483"/>
            <a:ext cx="10940511" cy="136884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Graph including data for the full duration of the settlement period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LF scaled errors: errors scaled by the contracted volume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LF errors rolling: rolling minimum errors</a:t>
            </a:r>
          </a:p>
        </p:txBody>
      </p:sp>
    </p:spTree>
    <p:extLst>
      <p:ext uri="{BB962C8B-B14F-4D97-AF65-F5344CB8AC3E}">
        <p14:creationId xmlns:p14="http://schemas.microsoft.com/office/powerpoint/2010/main" val="71771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High errors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EC606-8D8D-42CB-BC7D-6DA42F97D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21"/>
          <a:stretch/>
        </p:blipFill>
        <p:spPr>
          <a:xfrm>
            <a:off x="6485713" y="1704108"/>
            <a:ext cx="5428311" cy="3713183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6476B64B-F4FA-4AA8-9D3B-FBF9CC2BB4DD}"/>
              </a:ext>
            </a:extLst>
          </p:cNvPr>
          <p:cNvSpPr txBox="1">
            <a:spLocks/>
          </p:cNvSpPr>
          <p:nvPr/>
        </p:nvSpPr>
        <p:spPr>
          <a:xfrm>
            <a:off x="546639" y="1231483"/>
            <a:ext cx="10940511" cy="136884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Graph including data for the full duration of the settlement period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HF scaled errors: errors scaled by the contracted volume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HF errors rolling: rolling minimum errors</a:t>
            </a:r>
          </a:p>
        </p:txBody>
      </p:sp>
    </p:spTree>
    <p:extLst>
      <p:ext uri="{BB962C8B-B14F-4D97-AF65-F5344CB8AC3E}">
        <p14:creationId xmlns:p14="http://schemas.microsoft.com/office/powerpoint/2010/main" val="333439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Frequency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EC606-8D8D-42CB-BC7D-6DA42F97DF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85713" y="1476374"/>
            <a:ext cx="5428310" cy="3943351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6EA37F0D-1781-40E3-B3F1-FF0423A63FC0}"/>
              </a:ext>
            </a:extLst>
          </p:cNvPr>
          <p:cNvSpPr txBox="1">
            <a:spLocks/>
          </p:cNvSpPr>
          <p:nvPr/>
        </p:nvSpPr>
        <p:spPr>
          <a:xfrm>
            <a:off x="546639" y="1231483"/>
            <a:ext cx="10940511" cy="136884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Graph including data for the full duration of the settlement period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 trace</a:t>
            </a:r>
          </a:p>
        </p:txBody>
      </p:sp>
    </p:spTree>
    <p:extLst>
      <p:ext uri="{BB962C8B-B14F-4D97-AF65-F5344CB8AC3E}">
        <p14:creationId xmlns:p14="http://schemas.microsoft.com/office/powerpoint/2010/main" val="3996521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Frequency Window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9C7053-84BE-4302-A33E-C30D4807D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266" y="1200150"/>
            <a:ext cx="5842495" cy="4244232"/>
          </a:xfrm>
          <a:prstGeom prst="rect">
            <a:avLst/>
          </a:prstGeom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89B6CC5-0D49-4DD1-BBCE-B1F781B50F06}"/>
              </a:ext>
            </a:extLst>
          </p:cNvPr>
          <p:cNvSpPr txBox="1">
            <a:spLocks/>
          </p:cNvSpPr>
          <p:nvPr/>
        </p:nvSpPr>
        <p:spPr>
          <a:xfrm>
            <a:off x="546640" y="1231483"/>
            <a:ext cx="5213138" cy="136884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Graph including data for the full duration of the settlement period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 trace, i.e. </a:t>
            </a:r>
            <a:r>
              <a:rPr lang="en-GB" dirty="0" err="1"/>
              <a:t>f_hz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 window, i.e. </a:t>
            </a:r>
            <a:r>
              <a:rPr lang="en-GB" dirty="0" err="1"/>
              <a:t>lfw</a:t>
            </a:r>
            <a:r>
              <a:rPr lang="en-GB" dirty="0"/>
              <a:t> (lower frequency window) and </a:t>
            </a:r>
            <a:r>
              <a:rPr lang="en-GB" dirty="0" err="1"/>
              <a:t>ufw</a:t>
            </a:r>
            <a:r>
              <a:rPr lang="en-GB" dirty="0"/>
              <a:t> (upper frequency window)</a:t>
            </a:r>
          </a:p>
        </p:txBody>
      </p:sp>
    </p:spTree>
    <p:extLst>
      <p:ext uri="{BB962C8B-B14F-4D97-AF65-F5344CB8AC3E}">
        <p14:creationId xmlns:p14="http://schemas.microsoft.com/office/powerpoint/2010/main" val="1731304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602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A23CE-5281-0A44-BD38-86F11E1765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7069" y="1417922"/>
            <a:ext cx="10308673" cy="4734559"/>
          </a:xfrm>
        </p:spPr>
        <p:txBody>
          <a:bodyPr/>
          <a:lstStyle/>
          <a:p>
            <a:r>
              <a:rPr lang="en-GB" sz="1600" dirty="0"/>
              <a:t>The Performance Monitoring Excel Calculator Tool allows to calculate errors and K factors for a single settlement period using 20Hz data (36000 rows of data). The data needed to use the tool: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-Contracted Volumes, e.g. P and Q</a:t>
            </a:r>
            <a:br>
              <a:rPr lang="en-GB" sz="1600" dirty="0"/>
            </a:br>
            <a:r>
              <a:rPr lang="en-GB" sz="1600" dirty="0"/>
              <a:t>-From performance files:</a:t>
            </a:r>
            <a:br>
              <a:rPr lang="en-GB" sz="1600" dirty="0"/>
            </a:br>
            <a:r>
              <a:rPr lang="en-GB" sz="1600" dirty="0"/>
              <a:t>	-</a:t>
            </a:r>
            <a:r>
              <a:rPr lang="en-GB" sz="1600" dirty="0" err="1"/>
              <a:t>p_mw</a:t>
            </a:r>
            <a:br>
              <a:rPr lang="en-GB" sz="1600" dirty="0"/>
            </a:br>
            <a:r>
              <a:rPr lang="en-GB" sz="1600" dirty="0"/>
              <a:t>	-</a:t>
            </a:r>
            <a:r>
              <a:rPr lang="en-GB" sz="1600" dirty="0" err="1"/>
              <a:t>baseline_mw</a:t>
            </a:r>
            <a:br>
              <a:rPr lang="en-GB" sz="1600" dirty="0"/>
            </a:br>
            <a:r>
              <a:rPr lang="en-GB" sz="1600" dirty="0"/>
              <a:t>	-availability</a:t>
            </a:r>
            <a:br>
              <a:rPr lang="en-GB" sz="1600" dirty="0"/>
            </a:br>
            <a:r>
              <a:rPr lang="en-GB" sz="1600" dirty="0"/>
              <a:t>	-</a:t>
            </a:r>
            <a:r>
              <a:rPr lang="en-GB" sz="1600" dirty="0" err="1"/>
              <a:t>f_hz</a:t>
            </a:r>
            <a:br>
              <a:rPr lang="en-GB" sz="1600" dirty="0"/>
            </a:br>
            <a:br>
              <a:rPr lang="en-GB" sz="1600" dirty="0"/>
            </a:br>
            <a:r>
              <a:rPr lang="en-GB" sz="1600" dirty="0"/>
              <a:t>There is a new universal Excel calculators for all services: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3">
                    <a:lumMod val="75000"/>
                  </a:schemeClr>
                </a:solidFill>
              </a:rPr>
              <a:t>PerfMon_Excel_ALL_PROTECTED_v2.1.xlsx</a:t>
            </a:r>
          </a:p>
          <a:p>
            <a:endParaRPr lang="en-GB" sz="1600" b="1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1600" dirty="0"/>
              <a:t>This slide pack will demonstrate the usage of this tool.</a:t>
            </a:r>
          </a:p>
          <a:p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811499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A23CE-5281-0A44-BD38-86F11E1765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82780" y="1574383"/>
            <a:ext cx="3770231" cy="3450104"/>
          </a:xfrm>
        </p:spPr>
        <p:txBody>
          <a:bodyPr/>
          <a:lstStyle/>
          <a:p>
            <a:r>
              <a:rPr lang="en-GB" dirty="0"/>
              <a:t>The sheets available within the tools are: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Front: Disclaimer and purpose of the tool, as well as explanatory notes.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DC-DM-DR </a:t>
            </a:r>
            <a:r>
              <a:rPr lang="en-GB" dirty="0" err="1"/>
              <a:t>PerfMon</a:t>
            </a:r>
            <a:r>
              <a:rPr lang="en-GB" dirty="0"/>
              <a:t>: This is the main calculator sheet where data is added and calculations are performed.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Performance: Graph for total response including performance bounds.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Errors: Low and High error graphs if applicable.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Frequency: Frequency trace graph of the input data.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 Window: Frequency window and frequency trace graph.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Excel sheets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5A1BC5-4926-3AAE-9171-C4A6DE6AB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23" y="1283438"/>
            <a:ext cx="5763560" cy="514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16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Using Excel formulae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66D42CC-73DC-42A1-BEA2-D28A2AB86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238" y="2401426"/>
            <a:ext cx="9494479" cy="401729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4239" y="1079083"/>
            <a:ext cx="10940511" cy="1368842"/>
          </a:xfrm>
        </p:spPr>
        <p:txBody>
          <a:bodyPr/>
          <a:lstStyle/>
          <a:p>
            <a:r>
              <a:rPr lang="en-GB" dirty="0"/>
              <a:t>This excel sheet contains four sections:</a:t>
            </a:r>
          </a:p>
          <a:p>
            <a:r>
              <a:rPr lang="en-GB" dirty="0"/>
              <a:t>Section 1: Computation area, this is where all calculations take place.</a:t>
            </a:r>
          </a:p>
          <a:p>
            <a:r>
              <a:rPr lang="en-GB" dirty="0"/>
              <a:t>Section 2: Result area for low and high where applicable.</a:t>
            </a:r>
          </a:p>
          <a:p>
            <a:r>
              <a:rPr lang="en-GB" dirty="0"/>
              <a:t>Section 3: Contract and service information.</a:t>
            </a:r>
          </a:p>
          <a:p>
            <a:r>
              <a:rPr lang="en-GB" dirty="0"/>
              <a:t>Section 4: Output graphs</a:t>
            </a:r>
          </a:p>
        </p:txBody>
      </p:sp>
    </p:spTree>
    <p:extLst>
      <p:ext uri="{BB962C8B-B14F-4D97-AF65-F5344CB8AC3E}">
        <p14:creationId xmlns:p14="http://schemas.microsoft.com/office/powerpoint/2010/main" val="384159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Using Excel formulae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514" y="906630"/>
            <a:ext cx="10940511" cy="1368842"/>
          </a:xfrm>
        </p:spPr>
        <p:txBody>
          <a:bodyPr/>
          <a:lstStyle/>
          <a:p>
            <a:r>
              <a:rPr lang="en-GB" dirty="0"/>
              <a:t>Section 1: Computation area.</a:t>
            </a:r>
          </a:p>
          <a:p>
            <a:r>
              <a:rPr lang="en-GB" dirty="0"/>
              <a:t>In this area, the </a:t>
            </a:r>
            <a:r>
              <a:rPr lang="en-GB" dirty="0">
                <a:solidFill>
                  <a:srgbClr val="00B050"/>
                </a:solidFill>
              </a:rPr>
              <a:t>green fields </a:t>
            </a:r>
            <a:r>
              <a:rPr lang="en-GB" dirty="0"/>
              <a:t>indicate the input data (i.e. </a:t>
            </a:r>
            <a:r>
              <a:rPr lang="en-GB" dirty="0" err="1"/>
              <a:t>f_hz</a:t>
            </a:r>
            <a:r>
              <a:rPr lang="en-GB" dirty="0"/>
              <a:t>, </a:t>
            </a:r>
            <a:r>
              <a:rPr lang="en-GB" dirty="0" err="1"/>
              <a:t>p_mw</a:t>
            </a:r>
            <a:r>
              <a:rPr lang="en-GB" dirty="0"/>
              <a:t>, </a:t>
            </a:r>
            <a:r>
              <a:rPr lang="en-GB" dirty="0" err="1"/>
              <a:t>baseline_mw</a:t>
            </a:r>
            <a:r>
              <a:rPr lang="en-GB" dirty="0"/>
              <a:t> and availability). This is where performance data will be copied for processing. The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gray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fields </a:t>
            </a:r>
            <a:r>
              <a:rPr lang="en-GB" dirty="0"/>
              <a:t>will perform the calculations with he provided data and generate results.</a:t>
            </a:r>
          </a:p>
          <a:p>
            <a:r>
              <a:rPr lang="en-GB" dirty="0"/>
              <a:t>A full description of the columns is provided in the Front sheet.</a:t>
            </a:r>
          </a:p>
          <a:p>
            <a:r>
              <a:rPr lang="en-GB" dirty="0"/>
              <a:t>Note that the data is required to be 20Hz, i.e. 50ms time intervals between samplings.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87F16C-47BC-4FAC-A17B-ADB462970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66" y="4019451"/>
            <a:ext cx="11901850" cy="184890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588D8-50B2-42A9-8CA6-36F418DBF950}"/>
              </a:ext>
            </a:extLst>
          </p:cNvPr>
          <p:cNvSpPr/>
          <p:nvPr/>
        </p:nvSpPr>
        <p:spPr>
          <a:xfrm>
            <a:off x="214266" y="3182102"/>
            <a:ext cx="1666875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Input data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185FFB16-50AE-4C09-B192-3C82914F90EB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0993" y="3753176"/>
            <a:ext cx="532546" cy="1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03159D6-569E-489D-86E0-7F832592FA5F}"/>
              </a:ext>
            </a:extLst>
          </p:cNvPr>
          <p:cNvSpPr/>
          <p:nvPr/>
        </p:nvSpPr>
        <p:spPr>
          <a:xfrm>
            <a:off x="716437" y="4019451"/>
            <a:ext cx="414779" cy="1848903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EA13C6-9FBF-4E50-9011-27EAFE775BF1}"/>
              </a:ext>
            </a:extLst>
          </p:cNvPr>
          <p:cNvSpPr/>
          <p:nvPr/>
        </p:nvSpPr>
        <p:spPr>
          <a:xfrm>
            <a:off x="5682792" y="3990024"/>
            <a:ext cx="1255336" cy="1961346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7A3B87C-66C1-4A59-B6D0-9BE39A4F55B0}"/>
              </a:ext>
            </a:extLst>
          </p:cNvPr>
          <p:cNvCxnSpPr>
            <a:cxnSpLocks/>
            <a:stCxn id="5" idx="3"/>
            <a:endCxn id="16" idx="0"/>
          </p:cNvCxnSpPr>
          <p:nvPr/>
        </p:nvCxnSpPr>
        <p:spPr>
          <a:xfrm>
            <a:off x="1881141" y="3334502"/>
            <a:ext cx="4429319" cy="655522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283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863357-CE81-41A2-8C6F-89D1701C2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241" y="4288881"/>
            <a:ext cx="2130953" cy="25507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Using Excel formulae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514" y="758437"/>
            <a:ext cx="11883486" cy="3465301"/>
          </a:xfrm>
        </p:spPr>
        <p:txBody>
          <a:bodyPr/>
          <a:lstStyle/>
          <a:p>
            <a:r>
              <a:rPr lang="en-GB" dirty="0"/>
              <a:t>Section 2: Result area.</a:t>
            </a:r>
          </a:p>
          <a:p>
            <a:r>
              <a:rPr lang="en-GB" dirty="0"/>
              <a:t>This area shows the results of the calculation for the settlement period data.</a:t>
            </a:r>
          </a:p>
          <a:p>
            <a:r>
              <a:rPr lang="en-GB" dirty="0"/>
              <a:t>The </a:t>
            </a:r>
            <a:r>
              <a:rPr lang="en-GB" b="1" dirty="0">
                <a:solidFill>
                  <a:srgbClr val="00B050"/>
                </a:solidFill>
              </a:rPr>
              <a:t>grace period </a:t>
            </a:r>
            <a:r>
              <a:rPr lang="en-GB" dirty="0"/>
              <a:t>flag can be utilised to apply a 0.55 seconds grace period in the beginning of the settlement period to simulate “</a:t>
            </a:r>
            <a:r>
              <a:rPr lang="en-GB" i="1" dirty="0"/>
              <a:t>start of delivery”. </a:t>
            </a:r>
            <a:r>
              <a:rPr lang="en-GB" dirty="0"/>
              <a:t>This grace period will be applied when the flag value is set to </a:t>
            </a:r>
            <a:r>
              <a:rPr lang="en-GB" dirty="0">
                <a:solidFill>
                  <a:srgbClr val="00B050"/>
                </a:solidFill>
              </a:rPr>
              <a:t>T</a:t>
            </a:r>
            <a:r>
              <a:rPr lang="en-GB" b="1" dirty="0">
                <a:solidFill>
                  <a:srgbClr val="00B050"/>
                </a:solidFill>
              </a:rPr>
              <a:t>RUE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, otherwise calculations are performed without grace period. This is the only grace period simulated in the calculator.</a:t>
            </a:r>
          </a:p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Contracted availability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checks if the provided availability matches the contracted service. If the availability matches, then 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YES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 is displayed.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SP Results for High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displays the results for the High contract side and the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SP Results for Low 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displays the results for the Low contract side. This is formed by: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Error: Maximum rolling minimum error. 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K factor: The SP K factor based on the error calculated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Availability: Total availability for the SP.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Final K: This is calculated based on the availability factor F in the service terms, e.g. Final K = F* K factor, where F is 0 if there is any period or periods of unavailability within the SP, otherwise is 1.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E588D8-50B2-42A9-8CA6-36F418DBF950}"/>
              </a:ext>
            </a:extLst>
          </p:cNvPr>
          <p:cNvSpPr/>
          <p:nvPr/>
        </p:nvSpPr>
        <p:spPr>
          <a:xfrm>
            <a:off x="7228859" y="4156350"/>
            <a:ext cx="3337089" cy="83371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Drop down menu to choose grace period at the start of the SP (TRUE or FALSE)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84986AA-3D70-4D80-84B1-EC1CCC237E43}"/>
              </a:ext>
            </a:extLst>
          </p:cNvPr>
          <p:cNvCxnSpPr>
            <a:cxnSpLocks/>
          </p:cNvCxnSpPr>
          <p:nvPr/>
        </p:nvCxnSpPr>
        <p:spPr>
          <a:xfrm flipH="1">
            <a:off x="6456619" y="4483657"/>
            <a:ext cx="7722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07E7991-5164-4A9B-88AE-7D6F20739B5C}"/>
              </a:ext>
            </a:extLst>
          </p:cNvPr>
          <p:cNvSpPr/>
          <p:nvPr/>
        </p:nvSpPr>
        <p:spPr>
          <a:xfrm>
            <a:off x="1371760" y="4631851"/>
            <a:ext cx="2072326" cy="3582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Availability check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691CDE1-6758-4A7C-92C5-66FCBA0D7850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3444086" y="4810959"/>
            <a:ext cx="10361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B918D402-243E-40BE-804B-D008131D36C8}"/>
              </a:ext>
            </a:extLst>
          </p:cNvPr>
          <p:cNvSpPr/>
          <p:nvPr/>
        </p:nvSpPr>
        <p:spPr>
          <a:xfrm>
            <a:off x="4400818" y="5124678"/>
            <a:ext cx="2055801" cy="1714986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B1507C2-28A0-4368-92FD-7D00C2688A57}"/>
              </a:ext>
            </a:extLst>
          </p:cNvPr>
          <p:cNvSpPr/>
          <p:nvPr/>
        </p:nvSpPr>
        <p:spPr>
          <a:xfrm>
            <a:off x="7381259" y="5727015"/>
            <a:ext cx="2351015" cy="6546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Results for Low and High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DA2262E-416D-47B6-B07E-74D35C35CE92}"/>
              </a:ext>
            </a:extLst>
          </p:cNvPr>
          <p:cNvCxnSpPr>
            <a:cxnSpLocks/>
          </p:cNvCxnSpPr>
          <p:nvPr/>
        </p:nvCxnSpPr>
        <p:spPr>
          <a:xfrm flipH="1">
            <a:off x="6456619" y="6081538"/>
            <a:ext cx="9246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265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C84A22-8FE7-4E05-BA1F-1997D3EE1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07" y="3765938"/>
            <a:ext cx="9001125" cy="2333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Using Excel formulae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514" y="758437"/>
            <a:ext cx="11456138" cy="3465301"/>
          </a:xfrm>
        </p:spPr>
        <p:txBody>
          <a:bodyPr/>
          <a:lstStyle/>
          <a:p>
            <a:r>
              <a:rPr lang="en-GB" dirty="0"/>
              <a:t>Section 3: Contract and service information.</a:t>
            </a:r>
          </a:p>
          <a:p>
            <a:r>
              <a:rPr lang="en-GB" dirty="0"/>
              <a:t>Here is where the information of the contracted service is added, i.e. the contracted volume for low (P) and contracted volume for high (Q).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If single-side service is required, the corresponding volume should be set to zero. For example if a DC Low service is required, the volume for High should be set to zero.  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This section also shows the response curve parameters based on frequency points.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430E4-AFFB-4EF6-AFA6-156C069D2C25}"/>
              </a:ext>
            </a:extLst>
          </p:cNvPr>
          <p:cNvSpPr/>
          <p:nvPr/>
        </p:nvSpPr>
        <p:spPr>
          <a:xfrm>
            <a:off x="4709652" y="4223738"/>
            <a:ext cx="963561" cy="386860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DAE150-6432-4EA9-B1B5-BC755D547D43}"/>
              </a:ext>
            </a:extLst>
          </p:cNvPr>
          <p:cNvSpPr/>
          <p:nvPr/>
        </p:nvSpPr>
        <p:spPr>
          <a:xfrm>
            <a:off x="6184553" y="5518547"/>
            <a:ext cx="1828799" cy="6377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Contracted volumes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988695-0D79-4725-87EA-470383EEBAA6}"/>
              </a:ext>
            </a:extLst>
          </p:cNvPr>
          <p:cNvCxnSpPr>
            <a:cxnSpLocks/>
          </p:cNvCxnSpPr>
          <p:nvPr/>
        </p:nvCxnSpPr>
        <p:spPr>
          <a:xfrm flipH="1" flipV="1">
            <a:off x="5673213" y="4610598"/>
            <a:ext cx="658761" cy="10679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6C0E143-D34B-4096-BEAF-B91C8E66A856}"/>
              </a:ext>
            </a:extLst>
          </p:cNvPr>
          <p:cNvSpPr/>
          <p:nvPr/>
        </p:nvSpPr>
        <p:spPr>
          <a:xfrm>
            <a:off x="4709651" y="3946506"/>
            <a:ext cx="963561" cy="277232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27732F-2DF1-47DC-8562-808485211D4B}"/>
              </a:ext>
            </a:extLst>
          </p:cNvPr>
          <p:cNvSpPr/>
          <p:nvPr/>
        </p:nvSpPr>
        <p:spPr>
          <a:xfrm>
            <a:off x="6098521" y="2741332"/>
            <a:ext cx="1914831" cy="8988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Drop-down menu for dynamic services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A71437-A14C-4889-97FE-8A5846F1CC41}"/>
              </a:ext>
            </a:extLst>
          </p:cNvPr>
          <p:cNvCxnSpPr>
            <a:cxnSpLocks/>
          </p:cNvCxnSpPr>
          <p:nvPr/>
        </p:nvCxnSpPr>
        <p:spPr>
          <a:xfrm flipH="1">
            <a:off x="5673212" y="3047680"/>
            <a:ext cx="486697" cy="8988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4B5F0E3-9B61-4032-925D-41ADE5FA7EEA}"/>
              </a:ext>
            </a:extLst>
          </p:cNvPr>
          <p:cNvSpPr/>
          <p:nvPr/>
        </p:nvSpPr>
        <p:spPr>
          <a:xfrm>
            <a:off x="9534895" y="2718255"/>
            <a:ext cx="1828799" cy="6377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 factor table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B914DF-1485-4148-B1A4-964308101F9A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8607386" y="3037128"/>
            <a:ext cx="927509" cy="1121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AFD5F73-5753-47E2-8975-E97E2FD9C157}"/>
              </a:ext>
            </a:extLst>
          </p:cNvPr>
          <p:cNvSpPr/>
          <p:nvPr/>
        </p:nvSpPr>
        <p:spPr>
          <a:xfrm>
            <a:off x="1064279" y="2471129"/>
            <a:ext cx="1828799" cy="6377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 delivery curve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BC9F5A2-A607-4100-87BD-25C58F5B0CB1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78679" y="3108875"/>
            <a:ext cx="0" cy="8376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273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Using Excel formulae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5065" y="1432397"/>
            <a:ext cx="5882736" cy="3465301"/>
          </a:xfrm>
        </p:spPr>
        <p:txBody>
          <a:bodyPr/>
          <a:lstStyle/>
          <a:p>
            <a:r>
              <a:rPr lang="en-GB" dirty="0"/>
              <a:t>Section 4: Output graphs.</a:t>
            </a:r>
          </a:p>
          <a:p>
            <a:r>
              <a:rPr lang="en-GB" dirty="0"/>
              <a:t>This are shows the input and output data for the first 20 seconds, including (from top to bottom):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Errors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Frequency window and frequency trace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K factor graph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Performance bounds, response and availability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Segregated performance bounds, response and availability.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9F447D-B3B6-4625-B449-FB3C4C355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209" y="102761"/>
            <a:ext cx="5343525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699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EB0F4-C69A-854D-9A15-2C6696FF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66" y="301258"/>
            <a:ext cx="5043199" cy="637747"/>
          </a:xfrm>
        </p:spPr>
        <p:txBody>
          <a:bodyPr/>
          <a:lstStyle/>
          <a:p>
            <a:r>
              <a:rPr lang="en-GB" dirty="0"/>
              <a:t>Performance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8D7B49D1-FE75-426B-A04B-13BE100B9E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4239" y="1079083"/>
            <a:ext cx="10940511" cy="1368842"/>
          </a:xfrm>
        </p:spPr>
        <p:txBody>
          <a:bodyPr/>
          <a:lstStyle/>
          <a:p>
            <a:r>
              <a:rPr lang="en-GB" dirty="0"/>
              <a:t>Graph including data for the full duration of the settlement period of: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Total response, i.e. r = </a:t>
            </a:r>
            <a:r>
              <a:rPr lang="en-GB" dirty="0" err="1"/>
              <a:t>p_mw</a:t>
            </a:r>
            <a:r>
              <a:rPr lang="en-GB" dirty="0"/>
              <a:t> - </a:t>
            </a:r>
            <a:r>
              <a:rPr lang="en-GB" dirty="0" err="1"/>
              <a:t>baseline_mw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Performance bounds.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EC606-8D8D-42CB-BC7D-6DA42F97D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649" y="2107970"/>
            <a:ext cx="5846547" cy="424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021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tional Grid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E600"/>
      </a:accent1>
      <a:accent2>
        <a:srgbClr val="ED7D31"/>
      </a:accent2>
      <a:accent3>
        <a:srgbClr val="F2652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12 pt. Helvetica* 45 Light   02" panose="02000403000000020004" pitchFamily="2" charset="0"/>
            <a:ea typeface="12 pt. Helvetica* 45 Light   02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DBC39721ABD9479A31E72F7785FC76" ma:contentTypeVersion="13" ma:contentTypeDescription="Create a new document." ma:contentTypeScope="" ma:versionID="1e9afa56bf22ad1cc410b199ad5943d0">
  <xsd:schema xmlns:xsd="http://www.w3.org/2001/XMLSchema" xmlns:xs="http://www.w3.org/2001/XMLSchema" xmlns:p="http://schemas.microsoft.com/office/2006/metadata/properties" xmlns:ns2="4f165af4-2b8d-43d3-a1c1-ca40126c3dc2" xmlns:ns3="2c24aed8-7e50-412a-88ed-9c70d948256c" targetNamespace="http://schemas.microsoft.com/office/2006/metadata/properties" ma:root="true" ma:fieldsID="8060acee2da4849e2c9255494b86dedc" ns2:_="" ns3:_="">
    <xsd:import namespace="4f165af4-2b8d-43d3-a1c1-ca40126c3dc2"/>
    <xsd:import namespace="2c24aed8-7e50-412a-88ed-9c70d94825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165af4-2b8d-43d3-a1c1-ca40126c3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24aed8-7e50-412a-88ed-9c70d948256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c24aed8-7e50-412a-88ed-9c70d948256c">
      <UserInfo>
        <DisplayName>Baggott (ESO), Jonathan</DisplayName>
        <AccountId>1685</AccountId>
        <AccountType/>
      </UserInfo>
    </SharedWithUsers>
    <MediaLengthInSeconds xmlns="4f165af4-2b8d-43d3-a1c1-ca40126c3dc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C7D66F-E3AE-484D-B5D8-28383D4E6028}">
  <ds:schemaRefs>
    <ds:schemaRef ds:uri="2c24aed8-7e50-412a-88ed-9c70d948256c"/>
    <ds:schemaRef ds:uri="4f165af4-2b8d-43d3-a1c1-ca40126c3dc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A7C2D95-9D3E-4309-AD12-5E1A23E95AC3}">
  <ds:schemaRefs>
    <ds:schemaRef ds:uri="2c24aed8-7e50-412a-88ed-9c70d948256c"/>
    <ds:schemaRef ds:uri="4f165af4-2b8d-43d3-a1c1-ca40126c3dc2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FA2410E-B9C3-40EF-A677-15AD88C557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12202</TotalTime>
  <Words>921</Words>
  <Application>Microsoft Office PowerPoint</Application>
  <PresentationFormat>Widescreen</PresentationFormat>
  <Paragraphs>86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Arial</vt:lpstr>
      <vt:lpstr>Calibri</vt:lpstr>
      <vt:lpstr>HelveticaNeueLT Pro 45 Lt</vt:lpstr>
      <vt:lpstr>HelveticaNeueLT Pro 55 Roman</vt:lpstr>
      <vt:lpstr>HelveticaNeueLT Pro 65 Md</vt:lpstr>
      <vt:lpstr>HelveticaNeueLT Pro 95 Blk</vt:lpstr>
      <vt:lpstr>HelveticaNeueLT Std Cn</vt:lpstr>
      <vt:lpstr>HelveticaNeueLT Std Lt</vt:lpstr>
      <vt:lpstr>HelveticaNeueLT Std Med</vt:lpstr>
      <vt:lpstr>HelveticaNeueLT Std Thin</vt:lpstr>
      <vt:lpstr>HelveticaNeueLTPro-Blk</vt:lpstr>
      <vt:lpstr>HelveticaNeueLTPro-Hv</vt:lpstr>
      <vt:lpstr>HelveticaNeueLTPro-Roman</vt:lpstr>
      <vt:lpstr>Office Theme</vt:lpstr>
      <vt:lpstr>PowerPoint Presentation</vt:lpstr>
      <vt:lpstr>Summary</vt:lpstr>
      <vt:lpstr>Excel sheets</vt:lpstr>
      <vt:lpstr>Using Excel formulae</vt:lpstr>
      <vt:lpstr>Using Excel formulae</vt:lpstr>
      <vt:lpstr>Using Excel formulae</vt:lpstr>
      <vt:lpstr>Using Excel formulae</vt:lpstr>
      <vt:lpstr>Using Excel formulae</vt:lpstr>
      <vt:lpstr>Performance</vt:lpstr>
      <vt:lpstr>Low errors</vt:lpstr>
      <vt:lpstr>High errors</vt:lpstr>
      <vt:lpstr>Frequency</vt:lpstr>
      <vt:lpstr>Frequency Window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Joe Roman (ESO)</cp:lastModifiedBy>
  <cp:revision>194</cp:revision>
  <dcterms:created xsi:type="dcterms:W3CDTF">2020-01-24T09:38:08Z</dcterms:created>
  <dcterms:modified xsi:type="dcterms:W3CDTF">2023-09-15T12:16:20Z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0x01010018DBC39721ABD9479A31E72F7785FC76</vt:lpwstr>
  </property>
  <property fmtid="{D5CDD505-2E9C-101B-9397-08002B2CF9AE}" pid="3" name="Order">
    <vt:r8>4489000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