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0761371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80325-F721-4A5D-AF57-B93B293086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ED4B68-5FDC-4EFD-B851-3991C37B09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5A0C164-6019-4B34-9359-340576FDDF21}"/>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5" name="Footer Placeholder 4">
            <a:extLst>
              <a:ext uri="{FF2B5EF4-FFF2-40B4-BE49-F238E27FC236}">
                <a16:creationId xmlns:a16="http://schemas.microsoft.com/office/drawing/2014/main" id="{6B3FEEFA-7598-4B2E-AF2C-10FA63686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FCF5E5-EAB8-49F4-BC84-6B6C861A241B}"/>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2138297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7CD6-5714-4267-98A7-B7C5D4577D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6094DE-EE02-4C0E-BC27-35EDB1A453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860C31-1F26-4EB6-94F3-E3108CEAFD72}"/>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5" name="Footer Placeholder 4">
            <a:extLst>
              <a:ext uri="{FF2B5EF4-FFF2-40B4-BE49-F238E27FC236}">
                <a16:creationId xmlns:a16="http://schemas.microsoft.com/office/drawing/2014/main" id="{B55D9534-2057-4961-947F-3A88957A27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B98D1B-B4CB-42DD-8E97-9D650143993A}"/>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307127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DF9CBB-A36D-4746-BC88-AE2DA76CF9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C164B9-8614-48AA-BE47-2F248F22FE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466606-6B85-45AE-BD87-5ACD69A4C540}"/>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5" name="Footer Placeholder 4">
            <a:extLst>
              <a:ext uri="{FF2B5EF4-FFF2-40B4-BE49-F238E27FC236}">
                <a16:creationId xmlns:a16="http://schemas.microsoft.com/office/drawing/2014/main" id="{8894F8EA-9406-4EFA-AF39-60A1FAD54E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3B8115-3574-404C-8573-8E02D13A9754}"/>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2107718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 Spac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C521267E-3022-A74A-971C-6C1E2121DF8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8E21D48B-0AA6-6545-8696-0290965D519C}"/>
              </a:ext>
            </a:extLst>
          </p:cNvPr>
          <p:cNvSpPr>
            <a:spLocks noGrp="1"/>
          </p:cNvSpPr>
          <p:nvPr>
            <p:ph type="title"/>
          </p:nvPr>
        </p:nvSpPr>
        <p:spPr>
          <a:xfrm>
            <a:off x="517629" y="1623373"/>
            <a:ext cx="3139971" cy="2166730"/>
          </a:xfrm>
          <a:prstGeom prst="rect">
            <a:avLst/>
          </a:prstGeom>
        </p:spPr>
        <p:txBody>
          <a:bodyPr anchor="t"/>
          <a:lstStyle>
            <a:lvl1pPr>
              <a:defRPr sz="4400" b="0" i="0">
                <a:solidFill>
                  <a:srgbClr val="FFBF22"/>
                </a:solidFill>
                <a:latin typeface="Helvetica Neue LT Std 65 Medium" panose="020B0604020202020204" pitchFamily="34" charset="0"/>
                <a:ea typeface="Helvetica Neue Condensed" panose="02000503000000020004" pitchFamily="2" charset="0"/>
                <a:cs typeface="Helvetica Neue Condensed" panose="02000503000000020004" pitchFamily="2" charset="0"/>
              </a:defRPr>
            </a:lvl1pPr>
          </a:lstStyle>
          <a:p>
            <a:r>
              <a:rPr lang="en-GB"/>
              <a:t>Click to edit Master title style</a:t>
            </a:r>
            <a:endParaRPr lang="en-US"/>
          </a:p>
        </p:txBody>
      </p:sp>
      <p:sp>
        <p:nvSpPr>
          <p:cNvPr id="12" name="Text Placeholder 11">
            <a:extLst>
              <a:ext uri="{FF2B5EF4-FFF2-40B4-BE49-F238E27FC236}">
                <a16:creationId xmlns:a16="http://schemas.microsoft.com/office/drawing/2014/main" id="{84AD00B6-DB3F-A94F-80AB-5497BFEDCD39}"/>
              </a:ext>
            </a:extLst>
          </p:cNvPr>
          <p:cNvSpPr>
            <a:spLocks noGrp="1"/>
          </p:cNvSpPr>
          <p:nvPr>
            <p:ph type="body" sz="quarter" idx="10" hasCustomPrompt="1"/>
          </p:nvPr>
        </p:nvSpPr>
        <p:spPr>
          <a:xfrm>
            <a:off x="3657600" y="1623373"/>
            <a:ext cx="3148908" cy="2932112"/>
          </a:xfrm>
          <a:prstGeom prst="rect">
            <a:avLst/>
          </a:prstGeom>
          <a:ln>
            <a:noFill/>
          </a:ln>
        </p:spPr>
        <p:txBody>
          <a:bodyPr/>
          <a:lstStyle>
            <a:lvl1pPr marL="0" indent="0">
              <a:buNone/>
              <a:defRPr sz="1400" b="0" i="0">
                <a:solidFill>
                  <a:schemeClr val="tx1">
                    <a:lumMod val="65000"/>
                    <a:lumOff val="35000"/>
                  </a:schemeClr>
                </a:solidFill>
                <a:latin typeface="Helvetica Neue LT Std 45 Light" panose="020B0403020202020204" pitchFamily="34" charset="0"/>
              </a:defRPr>
            </a:lvl1pPr>
            <a:lvl2pPr marL="457189" indent="0">
              <a:buFont typeface="Arial" panose="020B0604020202020204" pitchFamily="34" charset="0"/>
              <a:buNone/>
              <a:defRPr sz="1400" b="0" i="0">
                <a:ln>
                  <a:noFill/>
                </a:ln>
                <a:solidFill>
                  <a:schemeClr val="tx1">
                    <a:lumMod val="65000"/>
                    <a:lumOff val="35000"/>
                  </a:schemeClr>
                </a:solidFill>
                <a:latin typeface="Helvetica Neue LT Std 45 Light" panose="020B0403020202020204" pitchFamily="34" charset="0"/>
              </a:defRPr>
            </a:lvl2pPr>
            <a:lvl3pPr marL="914377" indent="0">
              <a:buFont typeface="Arial" panose="020B0604020202020204" pitchFamily="34" charset="0"/>
              <a:buNone/>
              <a:defRPr sz="1400" b="0" i="0">
                <a:solidFill>
                  <a:schemeClr val="tx1">
                    <a:lumMod val="65000"/>
                    <a:lumOff val="35000"/>
                  </a:schemeClr>
                </a:solidFill>
                <a:latin typeface="Helvetica Neue LT Std 45 Light" panose="020B0403020202020204" pitchFamily="34" charset="0"/>
              </a:defRPr>
            </a:lvl3pPr>
            <a:lvl4pPr marL="1371566" indent="0">
              <a:buFont typeface="Arial" panose="020B0604020202020204" pitchFamily="34" charset="0"/>
              <a:buNone/>
              <a:defRPr sz="1400" b="0" i="0">
                <a:solidFill>
                  <a:schemeClr val="tx1">
                    <a:lumMod val="65000"/>
                    <a:lumOff val="35000"/>
                  </a:schemeClr>
                </a:solidFill>
                <a:latin typeface="Helvetica Neue LT Std 45 Light" panose="020B0403020202020204" pitchFamily="34" charset="0"/>
              </a:defRPr>
            </a:lvl4pPr>
            <a:lvl5pPr marL="1828755" indent="0">
              <a:buNone/>
              <a:defRPr b="0" i="0">
                <a:latin typeface="Helvetica Neue LT Std 35 Thin" panose="020B0403020202020204" pitchFamily="34" charset="0"/>
              </a:defRPr>
            </a:lvl5pPr>
          </a:lstStyle>
          <a:p>
            <a:pPr lvl="0"/>
            <a:r>
              <a:rPr lang="en-GB"/>
              <a:t>Second level</a:t>
            </a:r>
          </a:p>
          <a:p>
            <a:pPr lvl="1"/>
            <a:r>
              <a:rPr lang="en-GB"/>
              <a:t>Third level</a:t>
            </a:r>
          </a:p>
          <a:p>
            <a:pPr lvl="2"/>
            <a:r>
              <a:rPr lang="en-GB"/>
              <a:t>Fourth level</a:t>
            </a:r>
          </a:p>
          <a:p>
            <a:pPr lvl="3"/>
            <a:r>
              <a:rPr lang="en-GB"/>
              <a:t>Fifth level</a:t>
            </a:r>
            <a:endParaRPr lang="en-US"/>
          </a:p>
        </p:txBody>
      </p:sp>
      <p:pic>
        <p:nvPicPr>
          <p:cNvPr id="5" name="Picture 4">
            <a:extLst>
              <a:ext uri="{FF2B5EF4-FFF2-40B4-BE49-F238E27FC236}">
                <a16:creationId xmlns:a16="http://schemas.microsoft.com/office/drawing/2014/main" id="{D692D929-61E5-2249-9856-646EEDD981CC}"/>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0" y="6248400"/>
            <a:ext cx="12192000" cy="609600"/>
          </a:xfrm>
          <a:prstGeom prst="rect">
            <a:avLst/>
          </a:prstGeom>
        </p:spPr>
      </p:pic>
    </p:spTree>
    <p:extLst>
      <p:ext uri="{BB962C8B-B14F-4D97-AF65-F5344CB8AC3E}">
        <p14:creationId xmlns:p14="http://schemas.microsoft.com/office/powerpoint/2010/main" val="160879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6764-44B9-44DC-A266-5727DFF842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35CA32-DA2F-4A46-92BA-DADB24F8DE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A6F077-42B6-41EF-BEF6-ECE6634E3A0C}"/>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5" name="Footer Placeholder 4">
            <a:extLst>
              <a:ext uri="{FF2B5EF4-FFF2-40B4-BE49-F238E27FC236}">
                <a16:creationId xmlns:a16="http://schemas.microsoft.com/office/drawing/2014/main" id="{1AA701C8-B0C0-40F6-B1A9-B6964DFA7A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9895C5-E9D5-43A3-83BF-C55B958EDF57}"/>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3471681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3E938-3F42-47B5-AEBC-A5395C0D2C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701254-F2D7-4776-8601-3DF7D50776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95F0B4-A947-456D-B47B-4157BABBD52C}"/>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5" name="Footer Placeholder 4">
            <a:extLst>
              <a:ext uri="{FF2B5EF4-FFF2-40B4-BE49-F238E27FC236}">
                <a16:creationId xmlns:a16="http://schemas.microsoft.com/office/drawing/2014/main" id="{60DC1571-0512-4343-8653-C3D70DB9D6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E1BE67-EBA5-48F9-A9C3-552CC011D7CB}"/>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1247433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F62B7-6313-4F8D-8E63-4AE74A34EB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0F319D-CF1B-4133-9647-551F8719E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1B0ABF-5FFA-4CFA-94DA-DCC21E3B57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1906511-443E-42B0-B51F-D7B8BEA88AD5}"/>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6" name="Footer Placeholder 5">
            <a:extLst>
              <a:ext uri="{FF2B5EF4-FFF2-40B4-BE49-F238E27FC236}">
                <a16:creationId xmlns:a16="http://schemas.microsoft.com/office/drawing/2014/main" id="{7F68148F-8E49-43DE-AF8F-DD43969B87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310666-F3C6-408D-A7C7-052CD41DDCFB}"/>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256315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AEA89-0DC2-486F-B2B0-816B584AE4F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E70E5A-E207-490E-BFF8-41844F747B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15ABA-D193-443B-92FE-B4537900C1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18D8B5-C2C7-41FC-843D-5CC2F9D22D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040EA2-9ADF-4E57-9968-933500DBD1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99FFEBC-9586-4541-90CD-7AC098B75274}"/>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8" name="Footer Placeholder 7">
            <a:extLst>
              <a:ext uri="{FF2B5EF4-FFF2-40B4-BE49-F238E27FC236}">
                <a16:creationId xmlns:a16="http://schemas.microsoft.com/office/drawing/2014/main" id="{66EDB47D-13EC-45B2-B0AD-E11AB221315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7B045E9-B335-40A5-B5BB-6CB64E5A669F}"/>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2478265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21A89-FC9A-4A73-944B-C757A21A425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520504A-1D1D-42EB-B8E2-79CBB39411E2}"/>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4" name="Footer Placeholder 3">
            <a:extLst>
              <a:ext uri="{FF2B5EF4-FFF2-40B4-BE49-F238E27FC236}">
                <a16:creationId xmlns:a16="http://schemas.microsoft.com/office/drawing/2014/main" id="{676242A1-07E1-4CAD-8C09-6834619A226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7911547-1EF0-48B3-8A30-934F5F172C22}"/>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1802197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58C845-A070-4714-A9B7-3BD0A341A59C}"/>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3" name="Footer Placeholder 2">
            <a:extLst>
              <a:ext uri="{FF2B5EF4-FFF2-40B4-BE49-F238E27FC236}">
                <a16:creationId xmlns:a16="http://schemas.microsoft.com/office/drawing/2014/main" id="{2C2152A6-749E-4C6A-ABF0-E9DBDC73F4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95C5373-9E65-44F0-B95B-EE8BC41D2D8F}"/>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1516244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6EDBA-F255-4B2A-B11F-C19C03B6C4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BCF1174-3494-4832-8BAA-8BD5971E59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764837-5317-4D81-98C9-ADA3E975F6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4B0631-48F3-4C91-83EB-B87FE3A93378}"/>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6" name="Footer Placeholder 5">
            <a:extLst>
              <a:ext uri="{FF2B5EF4-FFF2-40B4-BE49-F238E27FC236}">
                <a16:creationId xmlns:a16="http://schemas.microsoft.com/office/drawing/2014/main" id="{98D20A50-7B48-4E88-9E9B-BB7C1709EA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DC7674-A400-410B-8112-DDF1BC931DCB}"/>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618978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B0431-39B8-4948-B855-8C6B429223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B9C4D45-327A-48C0-B7E5-825A05C7B1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242B56-47A8-4CD0-BAB2-2C4B0F9A0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64CC31-9471-4B4E-B260-F10F627F845D}"/>
              </a:ext>
            </a:extLst>
          </p:cNvPr>
          <p:cNvSpPr>
            <a:spLocks noGrp="1"/>
          </p:cNvSpPr>
          <p:nvPr>
            <p:ph type="dt" sz="half" idx="10"/>
          </p:nvPr>
        </p:nvSpPr>
        <p:spPr/>
        <p:txBody>
          <a:bodyPr/>
          <a:lstStyle/>
          <a:p>
            <a:fld id="{63AABD8A-3263-4741-B417-E20B39955882}" type="datetimeFigureOut">
              <a:rPr lang="en-GB" smtClean="0"/>
              <a:t>18/07/2022</a:t>
            </a:fld>
            <a:endParaRPr lang="en-GB"/>
          </a:p>
        </p:txBody>
      </p:sp>
      <p:sp>
        <p:nvSpPr>
          <p:cNvPr id="6" name="Footer Placeholder 5">
            <a:extLst>
              <a:ext uri="{FF2B5EF4-FFF2-40B4-BE49-F238E27FC236}">
                <a16:creationId xmlns:a16="http://schemas.microsoft.com/office/drawing/2014/main" id="{7C95BA7D-676C-491A-AC7C-0A8748CCA9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87DF83-10BE-4D31-BA65-6FA7C43149D4}"/>
              </a:ext>
            </a:extLst>
          </p:cNvPr>
          <p:cNvSpPr>
            <a:spLocks noGrp="1"/>
          </p:cNvSpPr>
          <p:nvPr>
            <p:ph type="sldNum" sz="quarter" idx="12"/>
          </p:nvPr>
        </p:nvSpPr>
        <p:spPr/>
        <p:txBody>
          <a:bodyPr/>
          <a:lstStyle/>
          <a:p>
            <a:fld id="{C6C0CBD4-D004-4C77-B108-E6B87B1E5CD3}" type="slidenum">
              <a:rPr lang="en-GB" smtClean="0"/>
              <a:t>‹#›</a:t>
            </a:fld>
            <a:endParaRPr lang="en-GB"/>
          </a:p>
        </p:txBody>
      </p:sp>
    </p:spTree>
    <p:extLst>
      <p:ext uri="{BB962C8B-B14F-4D97-AF65-F5344CB8AC3E}">
        <p14:creationId xmlns:p14="http://schemas.microsoft.com/office/powerpoint/2010/main" val="255168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296105-63A3-4ED0-B888-C6ACB5DD1A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9CBCAC-05FA-4AA5-8C57-150CF36332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884F7C-76C9-4C4F-A598-1CE5B6DD3C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ABD8A-3263-4741-B417-E20B39955882}" type="datetimeFigureOut">
              <a:rPr lang="en-GB" smtClean="0"/>
              <a:t>18/07/2022</a:t>
            </a:fld>
            <a:endParaRPr lang="en-GB"/>
          </a:p>
        </p:txBody>
      </p:sp>
      <p:sp>
        <p:nvSpPr>
          <p:cNvPr id="5" name="Footer Placeholder 4">
            <a:extLst>
              <a:ext uri="{FF2B5EF4-FFF2-40B4-BE49-F238E27FC236}">
                <a16:creationId xmlns:a16="http://schemas.microsoft.com/office/drawing/2014/main" id="{5DD49726-CEDF-4C81-BA46-3DC35AF1C9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F00C9DD-F7CB-462C-9CBB-104D62A082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0CBD4-D004-4C77-B108-E6B87B1E5CD3}" type="slidenum">
              <a:rPr lang="en-GB" smtClean="0"/>
              <a:t>‹#›</a:t>
            </a:fld>
            <a:endParaRPr lang="en-GB"/>
          </a:p>
        </p:txBody>
      </p:sp>
    </p:spTree>
    <p:extLst>
      <p:ext uri="{BB962C8B-B14F-4D97-AF65-F5344CB8AC3E}">
        <p14:creationId xmlns:p14="http://schemas.microsoft.com/office/powerpoint/2010/main" val="3698816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ata.nationalgrideso.com/plans-reports-analysis/covid-19-preparedness-materials" TargetMode="External"/><Relationship Id="rId2" Type="http://schemas.openxmlformats.org/officeDocument/2006/relationships/hyperlink" Target="https://data.nationalgrideso.com/balancing/daily-balancing-cost-report-balancing-services-use-of-system" TargetMode="External"/><Relationship Id="rId1" Type="http://schemas.openxmlformats.org/officeDocument/2006/relationships/slideLayout" Target="../slideLayouts/slideLayout12.xml"/><Relationship Id="rId4" Type="http://schemas.openxmlformats.org/officeDocument/2006/relationships/hyperlink" Target="mailto:BSUoS.queries@nationalgrides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26189-8DE8-471D-92F2-52A27566D602}"/>
              </a:ext>
            </a:extLst>
          </p:cNvPr>
          <p:cNvSpPr>
            <a:spLocks noGrp="1"/>
          </p:cNvSpPr>
          <p:nvPr>
            <p:ph type="title"/>
          </p:nvPr>
        </p:nvSpPr>
        <p:spPr>
          <a:xfrm>
            <a:off x="572057" y="389659"/>
            <a:ext cx="7066993" cy="697159"/>
          </a:xfrm>
        </p:spPr>
        <p:txBody>
          <a:bodyPr lIns="91440" tIns="45720" rIns="91440" bIns="45720" anchor="t">
            <a:normAutofit/>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High </a:t>
            </a:r>
            <a:r>
              <a:rPr lang="en-GB" sz="2800" dirty="0" err="1">
                <a:effectLst/>
                <a:latin typeface="Calibri" panose="020F0502020204030204" pitchFamily="34" charset="0"/>
                <a:ea typeface="Calibri" panose="020F0502020204030204" pitchFamily="34" charset="0"/>
                <a:cs typeface="Times New Roman" panose="02020603050405020304" pitchFamily="18" charset="0"/>
              </a:rPr>
              <a:t>BSUoS</a:t>
            </a:r>
            <a:r>
              <a:rPr lang="en-GB" sz="2800" dirty="0">
                <a:effectLst/>
                <a:latin typeface="Calibri" panose="020F0502020204030204" pitchFamily="34" charset="0"/>
                <a:ea typeface="Calibri" panose="020F0502020204030204" pitchFamily="34" charset="0"/>
                <a:cs typeface="Times New Roman" panose="02020603050405020304" pitchFamily="18" charset="0"/>
              </a:rPr>
              <a:t> Charges – 4</a:t>
            </a:r>
            <a:r>
              <a:rPr lang="en-GB" sz="2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800" dirty="0">
                <a:effectLst/>
                <a:latin typeface="Calibri" panose="020F0502020204030204" pitchFamily="34" charset="0"/>
                <a:ea typeface="Calibri" panose="020F0502020204030204" pitchFamily="34" charset="0"/>
                <a:cs typeface="Times New Roman" panose="02020603050405020304" pitchFamily="18" charset="0"/>
              </a:rPr>
              <a:t> ,5</a:t>
            </a:r>
            <a:r>
              <a:rPr lang="en-GB" sz="2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800" dirty="0">
                <a:effectLst/>
                <a:latin typeface="Calibri" panose="020F0502020204030204" pitchFamily="34" charset="0"/>
                <a:ea typeface="Calibri" panose="020F0502020204030204" pitchFamily="34" charset="0"/>
                <a:cs typeface="Times New Roman" panose="02020603050405020304" pitchFamily="18" charset="0"/>
              </a:rPr>
              <a:t>  6</a:t>
            </a:r>
            <a:r>
              <a:rPr lang="en-GB" sz="2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800" dirty="0">
                <a:effectLst/>
                <a:latin typeface="Calibri" panose="020F0502020204030204" pitchFamily="34" charset="0"/>
                <a:ea typeface="Calibri" panose="020F0502020204030204" pitchFamily="34" charset="0"/>
                <a:cs typeface="Times New Roman" panose="02020603050405020304" pitchFamily="18" charset="0"/>
              </a:rPr>
              <a:t> and 7</a:t>
            </a:r>
            <a:r>
              <a:rPr lang="en-GB" sz="2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800" dirty="0">
                <a:effectLst/>
                <a:latin typeface="Calibri" panose="020F0502020204030204" pitchFamily="34" charset="0"/>
                <a:ea typeface="Calibri" panose="020F0502020204030204" pitchFamily="34" charset="0"/>
                <a:cs typeface="Times New Roman" panose="02020603050405020304" pitchFamily="18" charset="0"/>
              </a:rPr>
              <a:t> July 22</a:t>
            </a:r>
            <a:endParaRPr lang="en-GB" sz="6000" dirty="0"/>
          </a:p>
        </p:txBody>
      </p:sp>
      <p:sp>
        <p:nvSpPr>
          <p:cNvPr id="3" name="Text Placeholder 2">
            <a:extLst>
              <a:ext uri="{FF2B5EF4-FFF2-40B4-BE49-F238E27FC236}">
                <a16:creationId xmlns:a16="http://schemas.microsoft.com/office/drawing/2014/main" id="{D1EC9981-5126-4DD8-9D12-1E6533FC27EB}"/>
              </a:ext>
            </a:extLst>
          </p:cNvPr>
          <p:cNvSpPr>
            <a:spLocks noGrp="1"/>
          </p:cNvSpPr>
          <p:nvPr>
            <p:ph type="body" sz="quarter" idx="10"/>
          </p:nvPr>
        </p:nvSpPr>
        <p:spPr>
          <a:xfrm>
            <a:off x="500969" y="1009691"/>
            <a:ext cx="11190061" cy="3571834"/>
          </a:xfrm>
        </p:spPr>
        <p:txBody>
          <a:bodyPr lIns="91440" tIns="45720" rIns="91440" bIns="45720" anchor="t">
            <a:normAutofit fontScale="70000" lnSpcReduction="20000"/>
          </a:bodyPr>
          <a:lstStyle/>
          <a:p>
            <a:pPr>
              <a:lnSpc>
                <a:spcPct val="107000"/>
              </a:lnSpc>
              <a:spcAft>
                <a:spcPts val="800"/>
              </a:spcAft>
            </a:pPr>
            <a:r>
              <a:rPr lang="en-GB" sz="2100" dirty="0">
                <a:effectLst/>
                <a:latin typeface="Calibri" panose="020F0502020204030204" pitchFamily="34" charset="0"/>
                <a:ea typeface="Calibri" panose="020F0502020204030204" pitchFamily="34" charset="0"/>
                <a:cs typeface="Times New Roman" panose="02020603050405020304" pitchFamily="18" charset="0"/>
              </a:rPr>
              <a:t>The first week of July has experienced some unseasonably high </a:t>
            </a:r>
            <a:r>
              <a:rPr lang="en-GB" sz="2100" dirty="0" err="1">
                <a:effectLst/>
                <a:latin typeface="Calibri" panose="020F0502020204030204" pitchFamily="34" charset="0"/>
                <a:ea typeface="Calibri" panose="020F0502020204030204" pitchFamily="34" charset="0"/>
                <a:cs typeface="Times New Roman" panose="02020603050405020304" pitchFamily="18" charset="0"/>
              </a:rPr>
              <a:t>BSUoS</a:t>
            </a:r>
            <a:r>
              <a:rPr lang="en-GB" sz="2100" dirty="0">
                <a:effectLst/>
                <a:latin typeface="Calibri" panose="020F0502020204030204" pitchFamily="34" charset="0"/>
                <a:ea typeface="Calibri" panose="020F0502020204030204" pitchFamily="34" charset="0"/>
                <a:cs typeface="Times New Roman" panose="02020603050405020304" pitchFamily="18" charset="0"/>
              </a:rPr>
              <a:t> costs, peaking on 6</a:t>
            </a:r>
            <a:r>
              <a:rPr lang="en-GB" sz="2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100" dirty="0">
                <a:effectLst/>
                <a:latin typeface="Calibri" panose="020F0502020204030204" pitchFamily="34" charset="0"/>
                <a:ea typeface="Calibri" panose="020F0502020204030204" pitchFamily="34" charset="0"/>
                <a:cs typeface="Times New Roman" panose="02020603050405020304" pitchFamily="18" charset="0"/>
              </a:rPr>
              <a:t> July at £26.6m. There was a combination of factors that caused the costs to increase on that particular day such as higher than forecasted peak demand. However, the main driver of the high </a:t>
            </a:r>
            <a:r>
              <a:rPr lang="en-GB" sz="2100" dirty="0" err="1">
                <a:effectLst/>
                <a:latin typeface="Calibri" panose="020F0502020204030204" pitchFamily="34" charset="0"/>
                <a:ea typeface="Calibri" panose="020F0502020204030204" pitchFamily="34" charset="0"/>
                <a:cs typeface="Times New Roman" panose="02020603050405020304" pitchFamily="18" charset="0"/>
              </a:rPr>
              <a:t>BSUoS</a:t>
            </a:r>
            <a:r>
              <a:rPr lang="en-GB" sz="2100" dirty="0">
                <a:effectLst/>
                <a:latin typeface="Calibri" panose="020F0502020204030204" pitchFamily="34" charset="0"/>
                <a:ea typeface="Calibri" panose="020F0502020204030204" pitchFamily="34" charset="0"/>
                <a:cs typeface="Times New Roman" panose="02020603050405020304" pitchFamily="18" charset="0"/>
              </a:rPr>
              <a:t> cost were the constraint costs where balancing mechanism action was taken to manage the thermal export constraint in Scotland throughout the day. To be kept up to date with </a:t>
            </a:r>
            <a:r>
              <a:rPr lang="en-GB" sz="2100" dirty="0" err="1">
                <a:effectLst/>
                <a:latin typeface="Calibri" panose="020F0502020204030204" pitchFamily="34" charset="0"/>
                <a:ea typeface="Calibri" panose="020F0502020204030204" pitchFamily="34" charset="0"/>
                <a:cs typeface="Times New Roman" panose="02020603050405020304" pitchFamily="18" charset="0"/>
              </a:rPr>
              <a:t>BSUoS</a:t>
            </a:r>
            <a:r>
              <a:rPr lang="en-GB" sz="2100" dirty="0">
                <a:effectLst/>
                <a:latin typeface="Calibri" panose="020F0502020204030204" pitchFamily="34" charset="0"/>
                <a:ea typeface="Calibri" panose="020F0502020204030204" pitchFamily="34" charset="0"/>
                <a:cs typeface="Times New Roman" panose="02020603050405020304" pitchFamily="18" charset="0"/>
              </a:rPr>
              <a:t> costs and the reasoning behind them, you can find daily cost reports on the link below.  </a:t>
            </a:r>
          </a:p>
          <a:p>
            <a:pPr>
              <a:lnSpc>
                <a:spcPct val="107000"/>
              </a:lnSpc>
              <a:spcAft>
                <a:spcPts val="800"/>
              </a:spcAft>
            </a:pPr>
            <a:r>
              <a:rPr lang="en-GB" sz="21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https://data.nationalgrideso.com/balancing/daily-balancing-cost-report-balancing-services-use-of-system</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100" dirty="0">
                <a:effectLst/>
                <a:latin typeface="Calibri" panose="020F0502020204030204" pitchFamily="34" charset="0"/>
                <a:ea typeface="Calibri" panose="020F0502020204030204" pitchFamily="34" charset="0"/>
                <a:cs typeface="Times New Roman" panose="02020603050405020304" pitchFamily="18" charset="0"/>
              </a:rPr>
              <a:t> Additionally, there is an ESO Operational Transparency Forum every Wednesday which goes into detail about the operational actions the ESO has taken in the previous week. To sign up or watch previous week’s webinars see the link below.</a:t>
            </a:r>
          </a:p>
          <a:p>
            <a:pPr>
              <a:lnSpc>
                <a:spcPct val="107000"/>
              </a:lnSpc>
              <a:spcAft>
                <a:spcPts val="800"/>
              </a:spcAft>
            </a:pPr>
            <a:r>
              <a:rPr lang="en-GB" sz="21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https://data.nationalgrideso.com/plans-reports-analysis/covid-19-preparedness-materials</a:t>
            </a:r>
            <a:endParaRPr lang="en-GB" sz="21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1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100" dirty="0">
                <a:effectLst/>
                <a:latin typeface="Calibri" panose="020F0502020204030204" pitchFamily="34" charset="0"/>
                <a:ea typeface="Calibri" panose="020F0502020204030204" pitchFamily="34" charset="0"/>
                <a:cs typeface="Times New Roman" panose="02020603050405020304" pitchFamily="18" charset="0"/>
              </a:rPr>
              <a:t>Any further questions please do not hesitate to contact </a:t>
            </a:r>
            <a:r>
              <a:rPr lang="en-GB" sz="1800" u="sng" dirty="0">
                <a:solidFill>
                  <a:srgbClr val="F26522"/>
                </a:solidFill>
                <a:effectLst/>
                <a:latin typeface="Arial" panose="020B0604020202020204" pitchFamily="34" charset="0"/>
                <a:ea typeface="Calibri" panose="020F0502020204030204" pitchFamily="34" charset="0"/>
                <a:hlinkClick r:id="rId4"/>
              </a:rPr>
              <a:t>BSUoS.queries@nationalgrideso.com </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Char char="•"/>
            </a:pPr>
            <a:endParaRPr lang="en-GB" dirty="0"/>
          </a:p>
        </p:txBody>
      </p:sp>
    </p:spTree>
    <p:extLst>
      <p:ext uri="{BB962C8B-B14F-4D97-AF65-F5344CB8AC3E}">
        <p14:creationId xmlns:p14="http://schemas.microsoft.com/office/powerpoint/2010/main" val="2054095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195</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Helvetica Neue LT Std 35 Thin</vt:lpstr>
      <vt:lpstr>Helvetica Neue LT Std 45 Light</vt:lpstr>
      <vt:lpstr>Helvetica Neue LT Std 65 Medium</vt:lpstr>
      <vt:lpstr>Office Theme</vt:lpstr>
      <vt:lpstr>High BSUoS Charges – 4th ,5th  6th and 7th July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BSUoS Charges – 4th ,5th  6th and 7th July 22</dc:title>
  <dc:creator>Sanghera(ESO), Davinder</dc:creator>
  <cp:lastModifiedBy>Sanghera(ESO), Davinder</cp:lastModifiedBy>
  <cp:revision>1</cp:revision>
  <dcterms:created xsi:type="dcterms:W3CDTF">2022-07-18T12:53:44Z</dcterms:created>
  <dcterms:modified xsi:type="dcterms:W3CDTF">2022-07-18T13:01:01Z</dcterms:modified>
</cp:coreProperties>
</file>