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307" r:id="rId5"/>
    <p:sldId id="541" r:id="rId6"/>
    <p:sldId id="547" r:id="rId7"/>
    <p:sldId id="542" r:id="rId8"/>
    <p:sldId id="546" r:id="rId9"/>
    <p:sldId id="543" r:id="rId10"/>
    <p:sldId id="53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E2C"/>
    <a:srgbClr val="FBE64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94"/>
  </p:normalViewPr>
  <p:slideViewPr>
    <p:cSldViewPr snapToGrid="0" snapToObjects="1">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92F11-53F7-449A-8425-6B2731A79871}"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C4B73-5AD7-43E8-8E66-C620C4589086}" type="slidenum">
              <a:rPr lang="en-GB" smtClean="0"/>
              <a:t>‹#›</a:t>
            </a:fld>
            <a:endParaRPr lang="en-GB"/>
          </a:p>
        </p:txBody>
      </p:sp>
    </p:spTree>
    <p:extLst>
      <p:ext uri="{BB962C8B-B14F-4D97-AF65-F5344CB8AC3E}">
        <p14:creationId xmlns:p14="http://schemas.microsoft.com/office/powerpoint/2010/main" val="20874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2B6A85-AF41-4BCC-A711-94E8AA0291BD}" type="slidenum">
              <a:rPr lang="en-US" smtClean="0"/>
              <a:t>2</a:t>
            </a:fld>
            <a:endParaRPr lang="en-US" dirty="0"/>
          </a:p>
        </p:txBody>
      </p:sp>
    </p:spTree>
    <p:extLst>
      <p:ext uri="{BB962C8B-B14F-4D97-AF65-F5344CB8AC3E}">
        <p14:creationId xmlns:p14="http://schemas.microsoft.com/office/powerpoint/2010/main" val="374376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B6A85-AF41-4BCC-A711-94E8AA0291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15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2B6A85-AF41-4BCC-A711-94E8AA0291BD}" type="slidenum">
              <a:rPr lang="en-US" smtClean="0"/>
              <a:t>4</a:t>
            </a:fld>
            <a:endParaRPr lang="en-US" dirty="0"/>
          </a:p>
        </p:txBody>
      </p:sp>
    </p:spTree>
    <p:extLst>
      <p:ext uri="{BB962C8B-B14F-4D97-AF65-F5344CB8AC3E}">
        <p14:creationId xmlns:p14="http://schemas.microsoft.com/office/powerpoint/2010/main" val="10960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2B6A85-AF41-4BCC-A711-94E8AA0291BD}" type="slidenum">
              <a:rPr lang="en-US" smtClean="0"/>
              <a:t>5</a:t>
            </a:fld>
            <a:endParaRPr lang="en-US" dirty="0"/>
          </a:p>
        </p:txBody>
      </p:sp>
    </p:spTree>
    <p:extLst>
      <p:ext uri="{BB962C8B-B14F-4D97-AF65-F5344CB8AC3E}">
        <p14:creationId xmlns:p14="http://schemas.microsoft.com/office/powerpoint/2010/main" val="409960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2B6A85-AF41-4BCC-A711-94E8AA0291BD}" type="slidenum">
              <a:rPr lang="en-US" smtClean="0"/>
              <a:t>6</a:t>
            </a:fld>
            <a:endParaRPr lang="en-US" dirty="0"/>
          </a:p>
        </p:txBody>
      </p:sp>
    </p:spTree>
    <p:extLst>
      <p:ext uri="{BB962C8B-B14F-4D97-AF65-F5344CB8AC3E}">
        <p14:creationId xmlns:p14="http://schemas.microsoft.com/office/powerpoint/2010/main" val="182019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2B6A85-AF41-4BCC-A711-94E8AA0291BD}" type="slidenum">
              <a:rPr lang="en-US" smtClean="0"/>
              <a:t>7</a:t>
            </a:fld>
            <a:endParaRPr lang="en-US" dirty="0"/>
          </a:p>
        </p:txBody>
      </p:sp>
    </p:spTree>
    <p:extLst>
      <p:ext uri="{BB962C8B-B14F-4D97-AF65-F5344CB8AC3E}">
        <p14:creationId xmlns:p14="http://schemas.microsoft.com/office/powerpoint/2010/main" val="336685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822B-4360-F14B-B55B-2D0306F62B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06DA2E-B613-4946-ADEE-C88A4A240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31F407-3692-3745-BFFA-A0BF309C9C1C}"/>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5" name="Footer Placeholder 4">
            <a:extLst>
              <a:ext uri="{FF2B5EF4-FFF2-40B4-BE49-F238E27FC236}">
                <a16:creationId xmlns:a16="http://schemas.microsoft.com/office/drawing/2014/main" id="{7315F847-ADB5-6242-B858-2FB18E606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7029A-908F-FD48-9A26-2DE4D38498AD}"/>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54805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EF98-FC58-2140-9AFE-27D5E2AA499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9D57C3-1C63-9447-AFB0-4AB83FDFC4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C114E-F9EE-3940-8DF8-20EC57F93C4F}"/>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5" name="Footer Placeholder 4">
            <a:extLst>
              <a:ext uri="{FF2B5EF4-FFF2-40B4-BE49-F238E27FC236}">
                <a16:creationId xmlns:a16="http://schemas.microsoft.com/office/drawing/2014/main" id="{43F214CF-79D0-2546-B254-317E3104E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56B3B-34C1-FC4B-A93E-9B15B28F251A}"/>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283046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B45026-8D98-D04B-ABDA-CE46E27728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B3F92F-1294-DB48-BF93-2EA171920B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EF0D70-67B3-4245-A4E8-A27D0DDECB95}"/>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5" name="Footer Placeholder 4">
            <a:extLst>
              <a:ext uri="{FF2B5EF4-FFF2-40B4-BE49-F238E27FC236}">
                <a16:creationId xmlns:a16="http://schemas.microsoft.com/office/drawing/2014/main" id="{958A4D30-C83E-CE44-A367-8BBFB3D4B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AC2FB-76FD-4B49-B0ED-EB805ECECC8B}"/>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17710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527568" y="2688964"/>
            <a:ext cx="4856568" cy="1480071"/>
          </a:xfrm>
          <a:prstGeom prst="rect">
            <a:avLst/>
          </a:prstGeom>
        </p:spPr>
        <p:txBody>
          <a:bodyPr anchor="b"/>
          <a:lstStyle>
            <a:lvl1pPr>
              <a:defRPr sz="4800" b="0" i="0">
                <a:solidFill>
                  <a:schemeClr val="bg1"/>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6DB78912-ED94-0848-975B-CD0C55ECCFF5}"/>
              </a:ext>
            </a:extLst>
          </p:cNvPr>
          <p:cNvPicPr>
            <a:picLocks noChangeAspect="1"/>
          </p:cNvPicPr>
          <p:nvPr/>
        </p:nvPicPr>
        <p:blipFill>
          <a:blip r:embed="rId2"/>
          <a:stretch>
            <a:fillRect/>
          </a:stretch>
        </p:blipFill>
        <p:spPr>
          <a:xfrm>
            <a:off x="0" y="5816600"/>
            <a:ext cx="12192000" cy="1041400"/>
          </a:xfrm>
          <a:prstGeom prst="rect">
            <a:avLst/>
          </a:prstGeom>
        </p:spPr>
      </p:pic>
    </p:spTree>
    <p:extLst>
      <p:ext uri="{BB962C8B-B14F-4D97-AF65-F5344CB8AC3E}">
        <p14:creationId xmlns:p14="http://schemas.microsoft.com/office/powerpoint/2010/main" val="32849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EAEB-6DC3-3542-9480-B6D3E028BC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A20E8A-16DD-B942-B4A4-42DF145A75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768B85-CFA2-384C-B493-44E757675127}"/>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5" name="Footer Placeholder 4">
            <a:extLst>
              <a:ext uri="{FF2B5EF4-FFF2-40B4-BE49-F238E27FC236}">
                <a16:creationId xmlns:a16="http://schemas.microsoft.com/office/drawing/2014/main" id="{B6C3BF09-8F93-1441-A4DA-0CAFF7D8C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40BCF-D7D4-0F4A-A492-E4FA90DCEE67}"/>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116017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C8A5-F65E-DB42-AA4F-1D0FA9B325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E8CEEA-864C-CF46-B568-86ABD54077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A0C6BB-6CC7-9048-9741-E20EF239D118}"/>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5" name="Footer Placeholder 4">
            <a:extLst>
              <a:ext uri="{FF2B5EF4-FFF2-40B4-BE49-F238E27FC236}">
                <a16:creationId xmlns:a16="http://schemas.microsoft.com/office/drawing/2014/main" id="{2C8C480C-600F-D74C-B673-D61A2D3C7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9D67A-57DD-9C4B-ACEE-DEEAD6200D5F}"/>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45586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2C0E-7772-7840-8715-15C603BDB88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0037C7-F4FE-6346-983D-09CC0D4159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5AAE32-7479-E448-AFD0-A75A2F7480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F9F98B-6A4B-1544-8AA2-C075F8DFFD95}"/>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6" name="Footer Placeholder 5">
            <a:extLst>
              <a:ext uri="{FF2B5EF4-FFF2-40B4-BE49-F238E27FC236}">
                <a16:creationId xmlns:a16="http://schemas.microsoft.com/office/drawing/2014/main" id="{2B520516-477D-B940-A1CD-B3AEFEBB70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A7A84-2D64-7443-9C2F-BB8E196060A5}"/>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404246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4FCD-8ED2-EE43-8B96-25DF5698E5F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A5A689-234B-CA4D-AF41-C76E3E2AA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161BA-430C-DB44-A614-166457B564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214A8B2-628C-584F-8A5D-F69C8DFEA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0C80BA-3DFA-5D44-8157-F51D5F1B8A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0BFB669-2DB0-4846-BDF7-FE3D6DB74C83}"/>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8" name="Footer Placeholder 7">
            <a:extLst>
              <a:ext uri="{FF2B5EF4-FFF2-40B4-BE49-F238E27FC236}">
                <a16:creationId xmlns:a16="http://schemas.microsoft.com/office/drawing/2014/main" id="{F719D54D-A01A-524A-8699-0728230EC2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23A1B0-937F-2E46-9073-ABA171708159}"/>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170987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469-AB4F-5040-A62D-B6A7ADD5D1C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5E4B596-FAD7-3F4C-94F2-C2E0B638A406}"/>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4" name="Footer Placeholder 3">
            <a:extLst>
              <a:ext uri="{FF2B5EF4-FFF2-40B4-BE49-F238E27FC236}">
                <a16:creationId xmlns:a16="http://schemas.microsoft.com/office/drawing/2014/main" id="{A1329402-4C9A-5B42-9B07-C38D7EC558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1FAB7D-7B39-AA46-802F-A8FEFB2F8E02}"/>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176356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4B70A-30C2-1348-96BB-863B3D372E10}"/>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3" name="Footer Placeholder 2">
            <a:extLst>
              <a:ext uri="{FF2B5EF4-FFF2-40B4-BE49-F238E27FC236}">
                <a16:creationId xmlns:a16="http://schemas.microsoft.com/office/drawing/2014/main" id="{6965E792-344D-FB40-AA10-F10837093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5BB02C-5BDE-2641-BC0A-064C1189FB92}"/>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213685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75B7-71BF-A047-88E3-53EF41413F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2DC888-7134-E04C-95D8-F7FE8D4B8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62F1A79-7F33-7C40-94F3-09EC39CC1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A330F9-358A-9544-9DD2-740AC39154A9}"/>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6" name="Footer Placeholder 5">
            <a:extLst>
              <a:ext uri="{FF2B5EF4-FFF2-40B4-BE49-F238E27FC236}">
                <a16:creationId xmlns:a16="http://schemas.microsoft.com/office/drawing/2014/main" id="{7B716174-A682-9948-88FA-A44721234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BEB07-9D65-DD41-A545-E3BD82C0219D}"/>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142832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EB07-60EE-1545-9020-3C211B5C5C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14CF85A-D1BF-A84D-8797-6F90A48A9B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1066FB-FABF-3B46-8DF2-BE34AD793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8F1162-73FB-FC49-A3B6-D9672735DE34}"/>
              </a:ext>
            </a:extLst>
          </p:cNvPr>
          <p:cNvSpPr>
            <a:spLocks noGrp="1"/>
          </p:cNvSpPr>
          <p:nvPr>
            <p:ph type="dt" sz="half" idx="10"/>
          </p:nvPr>
        </p:nvSpPr>
        <p:spPr/>
        <p:txBody>
          <a:bodyPr/>
          <a:lstStyle/>
          <a:p>
            <a:fld id="{1D16A791-F316-2046-87D5-FE464BA318EF}" type="datetimeFigureOut">
              <a:rPr lang="en-US" smtClean="0"/>
              <a:t>5/4/2022</a:t>
            </a:fld>
            <a:endParaRPr lang="en-US"/>
          </a:p>
        </p:txBody>
      </p:sp>
      <p:sp>
        <p:nvSpPr>
          <p:cNvPr id="6" name="Footer Placeholder 5">
            <a:extLst>
              <a:ext uri="{FF2B5EF4-FFF2-40B4-BE49-F238E27FC236}">
                <a16:creationId xmlns:a16="http://schemas.microsoft.com/office/drawing/2014/main" id="{1446DE8D-3BD1-8641-9D9E-4FA15B1A6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B4883-85B4-9445-A223-9624A6A070E3}"/>
              </a:ext>
            </a:extLst>
          </p:cNvPr>
          <p:cNvSpPr>
            <a:spLocks noGrp="1"/>
          </p:cNvSpPr>
          <p:nvPr>
            <p:ph type="sldNum" sz="quarter" idx="12"/>
          </p:nvPr>
        </p:nvSpPr>
        <p:spPr/>
        <p:txBody>
          <a:bodyPr/>
          <a:lstStyle/>
          <a:p>
            <a:fld id="{15227484-AE73-8842-A104-636AE1E6D574}" type="slidenum">
              <a:rPr lang="en-US" smtClean="0"/>
              <a:t>‹#›</a:t>
            </a:fld>
            <a:endParaRPr lang="en-US"/>
          </a:p>
        </p:txBody>
      </p:sp>
    </p:spTree>
    <p:extLst>
      <p:ext uri="{BB962C8B-B14F-4D97-AF65-F5344CB8AC3E}">
        <p14:creationId xmlns:p14="http://schemas.microsoft.com/office/powerpoint/2010/main" val="122245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889F8-86FA-4749-B26A-BF0765D2B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C5784B-0091-9C48-8CA2-30E74D292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31A17C-E3E7-DD48-A5EC-483E1C4B2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6A791-F316-2046-87D5-FE464BA318EF}" type="datetimeFigureOut">
              <a:rPr lang="en-US" smtClean="0"/>
              <a:t>5/4/2022</a:t>
            </a:fld>
            <a:endParaRPr lang="en-US"/>
          </a:p>
        </p:txBody>
      </p:sp>
      <p:sp>
        <p:nvSpPr>
          <p:cNvPr id="5" name="Footer Placeholder 4">
            <a:extLst>
              <a:ext uri="{FF2B5EF4-FFF2-40B4-BE49-F238E27FC236}">
                <a16:creationId xmlns:a16="http://schemas.microsoft.com/office/drawing/2014/main" id="{E9128330-871B-F74C-B2E9-F9B8F2CE8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E469A4-BD5E-8142-8047-53CFFF23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27484-AE73-8842-A104-636AE1E6D574}" type="slidenum">
              <a:rPr lang="en-US" smtClean="0"/>
              <a:t>‹#›</a:t>
            </a:fld>
            <a:endParaRPr lang="en-US"/>
          </a:p>
        </p:txBody>
      </p:sp>
    </p:spTree>
    <p:extLst>
      <p:ext uri="{BB962C8B-B14F-4D97-AF65-F5344CB8AC3E}">
        <p14:creationId xmlns:p14="http://schemas.microsoft.com/office/powerpoint/2010/main" val="3442331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24AC56C-670D-4CA0-B15F-8E4CB802AA8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21" b="7821"/>
          <a:stretch>
            <a:fillRect/>
          </a:stretch>
        </p:blipFill>
        <p:spPr>
          <a:xfrm>
            <a:off x="0" y="0"/>
            <a:ext cx="12192000" cy="6858000"/>
          </a:xfrm>
        </p:spPr>
      </p:pic>
      <p:sp>
        <p:nvSpPr>
          <p:cNvPr id="6" name="Title 5">
            <a:extLst>
              <a:ext uri="{FF2B5EF4-FFF2-40B4-BE49-F238E27FC236}">
                <a16:creationId xmlns:a16="http://schemas.microsoft.com/office/drawing/2014/main" id="{8329FB8B-13A0-4A2D-B9CF-62570F21BAFE}"/>
              </a:ext>
            </a:extLst>
          </p:cNvPr>
          <p:cNvSpPr>
            <a:spLocks noGrp="1"/>
          </p:cNvSpPr>
          <p:nvPr>
            <p:ph type="title"/>
          </p:nvPr>
        </p:nvSpPr>
        <p:spPr>
          <a:xfrm>
            <a:off x="196484" y="1799543"/>
            <a:ext cx="7400191" cy="2708659"/>
          </a:xfrm>
        </p:spPr>
        <p:txBody>
          <a:bodyPr lIns="91440" tIns="45720" rIns="91440" bIns="45720" anchor="b">
            <a:normAutofit fontScale="90000"/>
          </a:bodyPr>
          <a:lstStyle/>
          <a:p>
            <a:r>
              <a:rPr lang="en-GB" sz="4400" b="1" dirty="0">
                <a:latin typeface="Helvetica Neue LT Std 65 Medium"/>
              </a:rPr>
              <a:t>Emergency and Restoration Code – Phase II</a:t>
            </a:r>
            <a:br>
              <a:rPr lang="en-GB" sz="4400" b="1" dirty="0">
                <a:latin typeface="Helvetica Neue LT Std 65 Medium"/>
              </a:rPr>
            </a:br>
            <a:br>
              <a:rPr lang="en-GB" sz="4400" b="1" dirty="0">
                <a:latin typeface="Helvetica Neue LT Std 65 Medium"/>
              </a:rPr>
            </a:br>
            <a:r>
              <a:rPr lang="en-GB" sz="3100" dirty="0">
                <a:latin typeface="Helvetica Neue LT Std 65 Medium"/>
              </a:rPr>
              <a:t>Workgroup 9 – GC0148</a:t>
            </a:r>
            <a:br>
              <a:rPr lang="en-GB" sz="4400" b="1" dirty="0">
                <a:latin typeface="Helvetica Neue LT Std 65 Medium"/>
              </a:rPr>
            </a:br>
            <a:br>
              <a:rPr lang="en-GB" sz="4400" b="1" dirty="0">
                <a:latin typeface="Helvetica Neue LT Std 65 Medium"/>
              </a:rPr>
            </a:br>
            <a:r>
              <a:rPr lang="en-GB" sz="2000" b="1" dirty="0">
                <a:latin typeface="Helvetica Neue LT Std 65 Medium"/>
              </a:rPr>
              <a:t>12</a:t>
            </a:r>
            <a:r>
              <a:rPr lang="en-GB" sz="2000" dirty="0">
                <a:latin typeface="Helvetica Neue LT Std 65 Medium"/>
              </a:rPr>
              <a:t> May 2022</a:t>
            </a:r>
            <a:br>
              <a:rPr lang="en-GB" sz="2400" dirty="0"/>
            </a:br>
            <a:br>
              <a:rPr lang="en-GB" sz="2400" dirty="0"/>
            </a:br>
            <a:endParaRPr lang="en-GB" sz="2400" dirty="0"/>
          </a:p>
        </p:txBody>
      </p:sp>
    </p:spTree>
    <p:extLst>
      <p:ext uri="{BB962C8B-B14F-4D97-AF65-F5344CB8AC3E}">
        <p14:creationId xmlns:p14="http://schemas.microsoft.com/office/powerpoint/2010/main" val="198636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85A1E3-C0E3-B34B-862C-BF8E93CDEA0D}"/>
              </a:ext>
            </a:extLst>
          </p:cNvPr>
          <p:cNvPicPr>
            <a:picLocks noChangeAspect="1"/>
          </p:cNvPicPr>
          <p:nvPr/>
        </p:nvPicPr>
        <p:blipFill>
          <a:blip r:embed="rId3"/>
          <a:stretch>
            <a:fillRect/>
          </a:stretch>
        </p:blipFill>
        <p:spPr>
          <a:xfrm>
            <a:off x="0" y="5816600"/>
            <a:ext cx="12192000" cy="1041400"/>
          </a:xfrm>
          <a:prstGeom prst="rect">
            <a:avLst/>
          </a:prstGeom>
        </p:spPr>
      </p:pic>
      <p:sp>
        <p:nvSpPr>
          <p:cNvPr id="3" name="Title 1">
            <a:extLst>
              <a:ext uri="{FF2B5EF4-FFF2-40B4-BE49-F238E27FC236}">
                <a16:creationId xmlns:a16="http://schemas.microsoft.com/office/drawing/2014/main" id="{7F7A4147-CBB0-4493-81B5-F456CF12A15E}"/>
              </a:ext>
            </a:extLst>
          </p:cNvPr>
          <p:cNvSpPr>
            <a:spLocks noGrp="1"/>
          </p:cNvSpPr>
          <p:nvPr>
            <p:ph type="title"/>
          </p:nvPr>
        </p:nvSpPr>
        <p:spPr>
          <a:xfrm>
            <a:off x="578061" y="676275"/>
            <a:ext cx="6069806" cy="889080"/>
          </a:xfrm>
        </p:spPr>
        <p:txBody>
          <a:bodyPr>
            <a:normAutofit fontScale="90000"/>
          </a:bodyPr>
          <a:lstStyle/>
          <a:p>
            <a:br>
              <a:rPr lang="en-GB" altLang="en-US" dirty="0"/>
            </a:br>
            <a:r>
              <a:rPr lang="en-GB" altLang="en-US" sz="4000" b="1" dirty="0">
                <a:solidFill>
                  <a:srgbClr val="FFC000"/>
                </a:solidFill>
              </a:rPr>
              <a:t>Agenda</a:t>
            </a:r>
            <a:br>
              <a:rPr lang="en-GB" altLang="en-US" dirty="0"/>
            </a:br>
            <a:endParaRPr lang="en-GB" altLang="en-US" dirty="0"/>
          </a:p>
        </p:txBody>
      </p:sp>
      <p:sp>
        <p:nvSpPr>
          <p:cNvPr id="5" name="Content Placeholder 2">
            <a:extLst>
              <a:ext uri="{FF2B5EF4-FFF2-40B4-BE49-F238E27FC236}">
                <a16:creationId xmlns:a16="http://schemas.microsoft.com/office/drawing/2014/main" id="{D1FC8B26-29DF-4A2C-9A63-935E13E93963}"/>
              </a:ext>
            </a:extLst>
          </p:cNvPr>
          <p:cNvSpPr>
            <a:spLocks noGrp="1"/>
          </p:cNvSpPr>
          <p:nvPr>
            <p:ph idx="1"/>
          </p:nvPr>
        </p:nvSpPr>
        <p:spPr>
          <a:xfrm>
            <a:off x="516939" y="1847153"/>
            <a:ext cx="9036635" cy="1658047"/>
          </a:xfrm>
        </p:spPr>
        <p:txBody>
          <a:bodyPr>
            <a:noAutofit/>
          </a:bodyPr>
          <a:lstStyle/>
          <a:p>
            <a:pPr marL="285750" indent="-285750">
              <a:buFont typeface="Wingdings" panose="05000000000000000000" pitchFamily="2" charset="2"/>
              <a:buChar char="§"/>
              <a:defRPr/>
            </a:pPr>
            <a:r>
              <a:rPr lang="en-GB" altLang="en-US" sz="2200" dirty="0"/>
              <a:t>Review Consultation responses</a:t>
            </a:r>
          </a:p>
          <a:p>
            <a:pPr marL="285750" indent="-285750">
              <a:buFont typeface="Wingdings" panose="05000000000000000000" pitchFamily="2" charset="2"/>
              <a:buChar char="§"/>
              <a:defRPr/>
            </a:pPr>
            <a:r>
              <a:rPr lang="en-GB" altLang="en-US" sz="2200" dirty="0"/>
              <a:t>Discuss key sections that need updating (post consultation) on the draft Workgroup Report</a:t>
            </a:r>
          </a:p>
          <a:p>
            <a:pPr marL="285750" indent="-285750">
              <a:buFont typeface="Wingdings" panose="05000000000000000000" pitchFamily="2" charset="2"/>
              <a:buChar char="§"/>
              <a:defRPr/>
            </a:pPr>
            <a:r>
              <a:rPr lang="en-GB" altLang="en-US" sz="2200" dirty="0"/>
              <a:t>Agree Terms of Reference has been met</a:t>
            </a:r>
          </a:p>
          <a:p>
            <a:pPr marL="0" indent="0">
              <a:buNone/>
              <a:defRPr/>
            </a:pPr>
            <a:endParaRPr lang="en-GB" altLang="en-US" sz="2400" dirty="0"/>
          </a:p>
          <a:p>
            <a:pPr marL="0" indent="0">
              <a:buNone/>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p:txBody>
      </p:sp>
      <p:sp>
        <p:nvSpPr>
          <p:cNvPr id="2" name="Footer Placeholder 5">
            <a:extLst>
              <a:ext uri="{FF2B5EF4-FFF2-40B4-BE49-F238E27FC236}">
                <a16:creationId xmlns:a16="http://schemas.microsoft.com/office/drawing/2014/main" id="{E5F74115-6090-4441-85C2-024CA6D69997}"/>
              </a:ext>
            </a:extLst>
          </p:cNvPr>
          <p:cNvSpPr txBox="1">
            <a:spLocks/>
          </p:cNvSpPr>
          <p:nvPr/>
        </p:nvSpPr>
        <p:spPr>
          <a:xfrm>
            <a:off x="273996" y="6538912"/>
            <a:ext cx="6081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Slide</a:t>
            </a:r>
          </a:p>
        </p:txBody>
      </p:sp>
      <p:sp>
        <p:nvSpPr>
          <p:cNvPr id="6" name="Slide Number Placeholder 6">
            <a:extLst>
              <a:ext uri="{FF2B5EF4-FFF2-40B4-BE49-F238E27FC236}">
                <a16:creationId xmlns:a16="http://schemas.microsoft.com/office/drawing/2014/main" id="{F1A767AE-EE7C-457B-8F45-9F489FDF2C61}"/>
              </a:ext>
            </a:extLst>
          </p:cNvPr>
          <p:cNvSpPr txBox="1">
            <a:spLocks/>
          </p:cNvSpPr>
          <p:nvPr/>
        </p:nvSpPr>
        <p:spPr>
          <a:xfrm>
            <a:off x="793777" y="6547932"/>
            <a:ext cx="682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227484-AE73-8842-A104-636AE1E6D574}" type="slidenum">
              <a:rPr lang="en-US" sz="1000" smtClean="0"/>
              <a:pPr/>
              <a:t>2</a:t>
            </a:fld>
            <a:endParaRPr lang="en-US" sz="1000" dirty="0"/>
          </a:p>
        </p:txBody>
      </p:sp>
    </p:spTree>
    <p:extLst>
      <p:ext uri="{BB962C8B-B14F-4D97-AF65-F5344CB8AC3E}">
        <p14:creationId xmlns:p14="http://schemas.microsoft.com/office/powerpoint/2010/main" val="314476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85A1E3-C0E3-B34B-862C-BF8E93CDEA0D}"/>
              </a:ext>
            </a:extLst>
          </p:cNvPr>
          <p:cNvPicPr>
            <a:picLocks noChangeAspect="1"/>
          </p:cNvPicPr>
          <p:nvPr/>
        </p:nvPicPr>
        <p:blipFill>
          <a:blip r:embed="rId3"/>
          <a:stretch>
            <a:fillRect/>
          </a:stretch>
        </p:blipFill>
        <p:spPr>
          <a:xfrm>
            <a:off x="0" y="5816600"/>
            <a:ext cx="12192000" cy="1041400"/>
          </a:xfrm>
          <a:prstGeom prst="rect">
            <a:avLst/>
          </a:prstGeom>
        </p:spPr>
      </p:pic>
      <p:sp>
        <p:nvSpPr>
          <p:cNvPr id="3" name="Title 1">
            <a:extLst>
              <a:ext uri="{FF2B5EF4-FFF2-40B4-BE49-F238E27FC236}">
                <a16:creationId xmlns:a16="http://schemas.microsoft.com/office/drawing/2014/main" id="{7F7A4147-CBB0-4493-81B5-F456CF12A15E}"/>
              </a:ext>
            </a:extLst>
          </p:cNvPr>
          <p:cNvSpPr>
            <a:spLocks noGrp="1"/>
          </p:cNvSpPr>
          <p:nvPr>
            <p:ph type="title"/>
          </p:nvPr>
        </p:nvSpPr>
        <p:spPr>
          <a:xfrm>
            <a:off x="313347" y="0"/>
            <a:ext cx="6069806" cy="889080"/>
          </a:xfrm>
        </p:spPr>
        <p:txBody>
          <a:bodyPr>
            <a:normAutofit fontScale="90000"/>
          </a:bodyPr>
          <a:lstStyle/>
          <a:p>
            <a:br>
              <a:rPr lang="en-GB" altLang="en-US" dirty="0"/>
            </a:br>
            <a:r>
              <a:rPr lang="en-GB" altLang="en-US" sz="4000" b="1" dirty="0">
                <a:solidFill>
                  <a:srgbClr val="FFC000"/>
                </a:solidFill>
              </a:rPr>
              <a:t>Summary</a:t>
            </a:r>
            <a:br>
              <a:rPr lang="en-GB" altLang="en-US" dirty="0"/>
            </a:br>
            <a:endParaRPr lang="en-GB" altLang="en-US" dirty="0"/>
          </a:p>
        </p:txBody>
      </p:sp>
      <p:sp>
        <p:nvSpPr>
          <p:cNvPr id="5" name="Content Placeholder 2">
            <a:extLst>
              <a:ext uri="{FF2B5EF4-FFF2-40B4-BE49-F238E27FC236}">
                <a16:creationId xmlns:a16="http://schemas.microsoft.com/office/drawing/2014/main" id="{D1FC8B26-29DF-4A2C-9A63-935E13E93963}"/>
              </a:ext>
            </a:extLst>
          </p:cNvPr>
          <p:cNvSpPr>
            <a:spLocks noGrp="1"/>
          </p:cNvSpPr>
          <p:nvPr>
            <p:ph idx="1"/>
          </p:nvPr>
        </p:nvSpPr>
        <p:spPr>
          <a:xfrm>
            <a:off x="547680" y="808928"/>
            <a:ext cx="10891098" cy="5240144"/>
          </a:xfrm>
        </p:spPr>
        <p:txBody>
          <a:bodyPr>
            <a:noAutofit/>
          </a:bodyPr>
          <a:lstStyle/>
          <a:p>
            <a:pPr marL="285750" indent="-285750">
              <a:buFont typeface="Wingdings" panose="05000000000000000000" pitchFamily="2" charset="2"/>
              <a:buChar char="§"/>
              <a:defRPr/>
            </a:pPr>
            <a:r>
              <a:rPr lang="en-GB" altLang="en-US" sz="2200" dirty="0"/>
              <a:t>GC0148 Workgroup Consultation issued on 28 March 2022 and Closed on 27 April 2022</a:t>
            </a:r>
          </a:p>
          <a:p>
            <a:pPr marL="285750" indent="-285750">
              <a:buFont typeface="Wingdings" panose="05000000000000000000" pitchFamily="2" charset="2"/>
              <a:buChar char="§"/>
              <a:defRPr/>
            </a:pPr>
            <a:r>
              <a:rPr lang="en-GB" altLang="en-US" sz="2200" dirty="0"/>
              <a:t>A total of 7 responses were received</a:t>
            </a:r>
          </a:p>
          <a:p>
            <a:pPr marL="742950" lvl="1" indent="-285750">
              <a:buFont typeface="Wingdings" panose="05000000000000000000" pitchFamily="2" charset="2"/>
              <a:buChar char="§"/>
              <a:defRPr/>
            </a:pPr>
            <a:r>
              <a:rPr lang="en-GB" altLang="en-US" sz="2000" dirty="0"/>
              <a:t>7 in the public domain (including the ESO)</a:t>
            </a:r>
          </a:p>
          <a:p>
            <a:pPr marL="742950" lvl="1" indent="-285750">
              <a:buFont typeface="Wingdings" panose="05000000000000000000" pitchFamily="2" charset="2"/>
              <a:buChar char="§"/>
              <a:defRPr/>
            </a:pPr>
            <a:r>
              <a:rPr lang="en-GB" altLang="en-US" sz="2000" dirty="0"/>
              <a:t>0 Confidential</a:t>
            </a:r>
          </a:p>
          <a:p>
            <a:pPr marL="742950" lvl="1" indent="-285750">
              <a:buFont typeface="Wingdings" panose="05000000000000000000" pitchFamily="2" charset="2"/>
              <a:buChar char="§"/>
              <a:defRPr/>
            </a:pPr>
            <a:r>
              <a:rPr lang="en-GB" altLang="en-US" sz="2000" dirty="0"/>
              <a:t>0 Alternatives</a:t>
            </a:r>
          </a:p>
          <a:p>
            <a:pPr marL="285750" indent="-285750">
              <a:buFont typeface="Wingdings" panose="05000000000000000000" pitchFamily="2" charset="2"/>
              <a:buChar char="§"/>
              <a:defRPr/>
            </a:pPr>
            <a:r>
              <a:rPr lang="en-GB" altLang="en-US" sz="2200" dirty="0"/>
              <a:t>Overall there is support for this modification but an overriding view (including that of the ESO) that Distributed Re-Start should be taken out of GC0148 and included in GC0156 (Electricity System Restoration Standard)</a:t>
            </a:r>
          </a:p>
          <a:p>
            <a:pPr marL="285750" indent="-285750">
              <a:buFont typeface="Wingdings" panose="05000000000000000000" pitchFamily="2" charset="2"/>
              <a:buChar char="§"/>
              <a:defRPr/>
            </a:pPr>
            <a:r>
              <a:rPr lang="en-GB" altLang="en-US" sz="2200" dirty="0"/>
              <a:t>A few additional minor comments received</a:t>
            </a:r>
          </a:p>
          <a:p>
            <a:pPr marL="285750" indent="-285750">
              <a:buFont typeface="Wingdings" panose="05000000000000000000" pitchFamily="2" charset="2"/>
              <a:buChar char="§"/>
              <a:defRPr/>
            </a:pPr>
            <a:r>
              <a:rPr lang="en-GB" altLang="en-US" sz="2200" dirty="0"/>
              <a:t>A number of comments received on the Legal Text </a:t>
            </a:r>
          </a:p>
          <a:p>
            <a:pPr marL="285750" indent="-285750">
              <a:buFont typeface="Wingdings" panose="05000000000000000000" pitchFamily="2" charset="2"/>
              <a:buChar char="§"/>
              <a:defRPr/>
            </a:pPr>
            <a:r>
              <a:rPr lang="en-GB" altLang="en-US" sz="2200" dirty="0"/>
              <a:t>NGESO would like to thank all Stakeholders who have contributed to this consultation</a:t>
            </a:r>
            <a:endParaRPr lang="en-GB" altLang="en-US" sz="2200" b="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p:txBody>
      </p:sp>
      <p:sp>
        <p:nvSpPr>
          <p:cNvPr id="2" name="Footer Placeholder 5">
            <a:extLst>
              <a:ext uri="{FF2B5EF4-FFF2-40B4-BE49-F238E27FC236}">
                <a16:creationId xmlns:a16="http://schemas.microsoft.com/office/drawing/2014/main" id="{E5F74115-6090-4441-85C2-024CA6D69997}"/>
              </a:ext>
            </a:extLst>
          </p:cNvPr>
          <p:cNvSpPr txBox="1">
            <a:spLocks/>
          </p:cNvSpPr>
          <p:nvPr/>
        </p:nvSpPr>
        <p:spPr>
          <a:xfrm>
            <a:off x="273996" y="6538912"/>
            <a:ext cx="6081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Slide</a:t>
            </a:r>
          </a:p>
        </p:txBody>
      </p:sp>
      <p:sp>
        <p:nvSpPr>
          <p:cNvPr id="6" name="Slide Number Placeholder 6">
            <a:extLst>
              <a:ext uri="{FF2B5EF4-FFF2-40B4-BE49-F238E27FC236}">
                <a16:creationId xmlns:a16="http://schemas.microsoft.com/office/drawing/2014/main" id="{F1A767AE-EE7C-457B-8F45-9F489FDF2C61}"/>
              </a:ext>
            </a:extLst>
          </p:cNvPr>
          <p:cNvSpPr txBox="1">
            <a:spLocks/>
          </p:cNvSpPr>
          <p:nvPr/>
        </p:nvSpPr>
        <p:spPr>
          <a:xfrm>
            <a:off x="793777" y="6547932"/>
            <a:ext cx="682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5227484-AE73-8842-A104-636AE1E6D574}" type="slidenum">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03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85A1E3-C0E3-B34B-862C-BF8E93CDEA0D}"/>
              </a:ext>
            </a:extLst>
          </p:cNvPr>
          <p:cNvPicPr>
            <a:picLocks noChangeAspect="1"/>
          </p:cNvPicPr>
          <p:nvPr/>
        </p:nvPicPr>
        <p:blipFill>
          <a:blip r:embed="rId3"/>
          <a:stretch>
            <a:fillRect/>
          </a:stretch>
        </p:blipFill>
        <p:spPr>
          <a:xfrm>
            <a:off x="0" y="5816600"/>
            <a:ext cx="12192000" cy="1041400"/>
          </a:xfrm>
          <a:prstGeom prst="rect">
            <a:avLst/>
          </a:prstGeom>
        </p:spPr>
      </p:pic>
      <p:sp>
        <p:nvSpPr>
          <p:cNvPr id="3" name="Title 1">
            <a:extLst>
              <a:ext uri="{FF2B5EF4-FFF2-40B4-BE49-F238E27FC236}">
                <a16:creationId xmlns:a16="http://schemas.microsoft.com/office/drawing/2014/main" id="{7F7A4147-CBB0-4493-81B5-F456CF12A15E}"/>
              </a:ext>
            </a:extLst>
          </p:cNvPr>
          <p:cNvSpPr>
            <a:spLocks noGrp="1"/>
          </p:cNvSpPr>
          <p:nvPr>
            <p:ph type="title"/>
          </p:nvPr>
        </p:nvSpPr>
        <p:spPr>
          <a:xfrm>
            <a:off x="313346" y="0"/>
            <a:ext cx="9393361" cy="889080"/>
          </a:xfrm>
        </p:spPr>
        <p:txBody>
          <a:bodyPr>
            <a:normAutofit fontScale="90000"/>
          </a:bodyPr>
          <a:lstStyle/>
          <a:p>
            <a:br>
              <a:rPr lang="en-GB" altLang="en-US" dirty="0"/>
            </a:br>
            <a:r>
              <a:rPr lang="en-GB" altLang="en-US" sz="4000" b="1" dirty="0">
                <a:solidFill>
                  <a:srgbClr val="FFC000"/>
                </a:solidFill>
              </a:rPr>
              <a:t>High Level Objectives of the GC0148 Workgroup</a:t>
            </a:r>
            <a:br>
              <a:rPr lang="en-GB" altLang="en-US" dirty="0"/>
            </a:br>
            <a:endParaRPr lang="en-GB" altLang="en-US" dirty="0"/>
          </a:p>
        </p:txBody>
      </p:sp>
      <p:sp>
        <p:nvSpPr>
          <p:cNvPr id="5" name="Content Placeholder 2">
            <a:extLst>
              <a:ext uri="{FF2B5EF4-FFF2-40B4-BE49-F238E27FC236}">
                <a16:creationId xmlns:a16="http://schemas.microsoft.com/office/drawing/2014/main" id="{D1FC8B26-29DF-4A2C-9A63-935E13E93963}"/>
              </a:ext>
            </a:extLst>
          </p:cNvPr>
          <p:cNvSpPr>
            <a:spLocks noGrp="1"/>
          </p:cNvSpPr>
          <p:nvPr>
            <p:ph idx="1"/>
          </p:nvPr>
        </p:nvSpPr>
        <p:spPr>
          <a:xfrm>
            <a:off x="547680" y="889080"/>
            <a:ext cx="10891098" cy="3749004"/>
          </a:xfrm>
        </p:spPr>
        <p:txBody>
          <a:bodyPr>
            <a:noAutofit/>
          </a:bodyPr>
          <a:lstStyle/>
          <a:p>
            <a:pPr marL="285750" indent="-285750">
              <a:buFont typeface="Wingdings" panose="05000000000000000000" pitchFamily="2" charset="2"/>
              <a:buChar char="§"/>
              <a:defRPr/>
            </a:pPr>
            <a:r>
              <a:rPr lang="en-GB" altLang="en-US" sz="2400" dirty="0"/>
              <a:t>Address those Articles of EU Emergency and Restoration Code (E&amp;R) which have a Compliance Deadline of 18</a:t>
            </a:r>
            <a:r>
              <a:rPr lang="en-GB" altLang="en-US" sz="2400" baseline="30000" dirty="0"/>
              <a:t>th</a:t>
            </a:r>
            <a:r>
              <a:rPr lang="en-GB" altLang="en-US" sz="2400" dirty="0"/>
              <a:t> December 2022</a:t>
            </a:r>
          </a:p>
          <a:p>
            <a:pPr marL="742950" lvl="1" indent="-285750">
              <a:buFont typeface="Wingdings" panose="05000000000000000000" pitchFamily="2" charset="2"/>
              <a:buChar char="§"/>
              <a:defRPr/>
            </a:pPr>
            <a:r>
              <a:rPr lang="en-GB" altLang="en-US" sz="2000" dirty="0"/>
              <a:t>Art 15(5) – 15(8) – Low Frequency Demand Disconnection</a:t>
            </a:r>
          </a:p>
          <a:p>
            <a:pPr marL="742950" lvl="1" indent="-285750">
              <a:buFont typeface="Wingdings" panose="05000000000000000000" pitchFamily="2" charset="2"/>
              <a:buChar char="§"/>
              <a:defRPr/>
            </a:pPr>
            <a:r>
              <a:rPr lang="en-GB" altLang="en-US" sz="2000" dirty="0"/>
              <a:t>Art 41 – Communications Systems</a:t>
            </a:r>
          </a:p>
          <a:p>
            <a:pPr marL="742950" lvl="1" indent="-285750">
              <a:buFont typeface="Wingdings" panose="05000000000000000000" pitchFamily="2" charset="2"/>
              <a:buChar char="§"/>
              <a:defRPr/>
            </a:pPr>
            <a:r>
              <a:rPr lang="en-GB" altLang="en-US" sz="2000" dirty="0"/>
              <a:t>Art 42 (1)(2) and (5) – Critical Tools and Facilities</a:t>
            </a:r>
          </a:p>
          <a:p>
            <a:pPr marL="285750" indent="-285750">
              <a:buFont typeface="Wingdings" panose="05000000000000000000" pitchFamily="2" charset="2"/>
              <a:buChar char="§"/>
              <a:defRPr/>
            </a:pPr>
            <a:r>
              <a:rPr lang="en-GB" altLang="en-US" sz="2400" dirty="0"/>
              <a:t>Address the outstanding issues of E&amp;R Phase I introduced in 2019</a:t>
            </a:r>
          </a:p>
          <a:p>
            <a:pPr marL="742950" lvl="1" indent="-285750">
              <a:buFont typeface="Wingdings" panose="05000000000000000000" pitchFamily="2" charset="2"/>
              <a:buChar char="§"/>
              <a:defRPr/>
            </a:pPr>
            <a:r>
              <a:rPr lang="en-GB" altLang="en-US" sz="2000" dirty="0"/>
              <a:t>The Treatment of Electricity Storage Modules during low System frequencies</a:t>
            </a:r>
          </a:p>
          <a:p>
            <a:pPr marL="742950" lvl="1" indent="-285750">
              <a:buFont typeface="Wingdings" panose="05000000000000000000" pitchFamily="2" charset="2"/>
              <a:buChar char="§"/>
              <a:defRPr/>
            </a:pPr>
            <a:r>
              <a:rPr lang="en-GB" altLang="en-US" sz="2000" dirty="0"/>
              <a:t>How non CUSC parties fall under the remit of E&amp;R</a:t>
            </a:r>
          </a:p>
          <a:p>
            <a:pPr marL="285750" indent="-285750">
              <a:buFont typeface="Wingdings" panose="05000000000000000000" pitchFamily="2" charset="2"/>
              <a:buChar char="§"/>
              <a:defRPr/>
            </a:pPr>
            <a:r>
              <a:rPr lang="en-GB" altLang="en-US" sz="2400" dirty="0"/>
              <a:t>Consider the introduction or otherwise of Distributed Re-Start</a:t>
            </a:r>
          </a:p>
          <a:p>
            <a:pPr marL="285750" indent="-285750">
              <a:buFont typeface="Wingdings" panose="05000000000000000000" pitchFamily="2" charset="2"/>
              <a:buChar char="§"/>
              <a:defRPr/>
            </a:pPr>
            <a:endParaRPr lang="en-GB" altLang="en-US" sz="2400" dirty="0"/>
          </a:p>
          <a:p>
            <a:pPr marL="0" indent="0">
              <a:buNone/>
              <a:defRPr/>
            </a:pPr>
            <a:r>
              <a:rPr lang="en-GB" altLang="en-US" sz="2400" dirty="0"/>
              <a:t> </a:t>
            </a:r>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p:txBody>
      </p:sp>
      <p:sp>
        <p:nvSpPr>
          <p:cNvPr id="2" name="Footer Placeholder 5">
            <a:extLst>
              <a:ext uri="{FF2B5EF4-FFF2-40B4-BE49-F238E27FC236}">
                <a16:creationId xmlns:a16="http://schemas.microsoft.com/office/drawing/2014/main" id="{E5F74115-6090-4441-85C2-024CA6D69997}"/>
              </a:ext>
            </a:extLst>
          </p:cNvPr>
          <p:cNvSpPr txBox="1">
            <a:spLocks/>
          </p:cNvSpPr>
          <p:nvPr/>
        </p:nvSpPr>
        <p:spPr>
          <a:xfrm>
            <a:off x="273996" y="6538912"/>
            <a:ext cx="6081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Slide</a:t>
            </a:r>
          </a:p>
        </p:txBody>
      </p:sp>
      <p:sp>
        <p:nvSpPr>
          <p:cNvPr id="6" name="Slide Number Placeholder 6">
            <a:extLst>
              <a:ext uri="{FF2B5EF4-FFF2-40B4-BE49-F238E27FC236}">
                <a16:creationId xmlns:a16="http://schemas.microsoft.com/office/drawing/2014/main" id="{F1A767AE-EE7C-457B-8F45-9F489FDF2C61}"/>
              </a:ext>
            </a:extLst>
          </p:cNvPr>
          <p:cNvSpPr txBox="1">
            <a:spLocks/>
          </p:cNvSpPr>
          <p:nvPr/>
        </p:nvSpPr>
        <p:spPr>
          <a:xfrm>
            <a:off x="793777" y="6547932"/>
            <a:ext cx="682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227484-AE73-8842-A104-636AE1E6D574}" type="slidenum">
              <a:rPr lang="en-US" sz="1000" smtClean="0"/>
              <a:pPr/>
              <a:t>4</a:t>
            </a:fld>
            <a:endParaRPr lang="en-US" sz="1000" dirty="0"/>
          </a:p>
        </p:txBody>
      </p:sp>
    </p:spTree>
    <p:extLst>
      <p:ext uri="{BB962C8B-B14F-4D97-AF65-F5344CB8AC3E}">
        <p14:creationId xmlns:p14="http://schemas.microsoft.com/office/powerpoint/2010/main" val="190360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85A1E3-C0E3-B34B-862C-BF8E93CDEA0D}"/>
              </a:ext>
            </a:extLst>
          </p:cNvPr>
          <p:cNvPicPr>
            <a:picLocks noChangeAspect="1"/>
          </p:cNvPicPr>
          <p:nvPr/>
        </p:nvPicPr>
        <p:blipFill>
          <a:blip r:embed="rId3"/>
          <a:stretch>
            <a:fillRect/>
          </a:stretch>
        </p:blipFill>
        <p:spPr>
          <a:xfrm>
            <a:off x="0" y="5816600"/>
            <a:ext cx="12192000" cy="1041400"/>
          </a:xfrm>
          <a:prstGeom prst="rect">
            <a:avLst/>
          </a:prstGeom>
        </p:spPr>
      </p:pic>
      <p:sp>
        <p:nvSpPr>
          <p:cNvPr id="3" name="Title 1">
            <a:extLst>
              <a:ext uri="{FF2B5EF4-FFF2-40B4-BE49-F238E27FC236}">
                <a16:creationId xmlns:a16="http://schemas.microsoft.com/office/drawing/2014/main" id="{7F7A4147-CBB0-4493-81B5-F456CF12A15E}"/>
              </a:ext>
            </a:extLst>
          </p:cNvPr>
          <p:cNvSpPr>
            <a:spLocks noGrp="1"/>
          </p:cNvSpPr>
          <p:nvPr>
            <p:ph type="title"/>
          </p:nvPr>
        </p:nvSpPr>
        <p:spPr>
          <a:xfrm>
            <a:off x="313346" y="0"/>
            <a:ext cx="9393361" cy="889080"/>
          </a:xfrm>
        </p:spPr>
        <p:txBody>
          <a:bodyPr>
            <a:normAutofit fontScale="90000"/>
          </a:bodyPr>
          <a:lstStyle/>
          <a:p>
            <a:br>
              <a:rPr lang="en-GB" altLang="en-US" dirty="0"/>
            </a:br>
            <a:r>
              <a:rPr lang="en-GB" altLang="en-US" sz="4000" b="1" dirty="0">
                <a:solidFill>
                  <a:srgbClr val="FFC000"/>
                </a:solidFill>
              </a:rPr>
              <a:t>Documents included in the GC0148 Consultation</a:t>
            </a:r>
            <a:br>
              <a:rPr lang="en-GB" altLang="en-US" dirty="0"/>
            </a:br>
            <a:endParaRPr lang="en-GB" altLang="en-US" dirty="0"/>
          </a:p>
        </p:txBody>
      </p:sp>
      <p:sp>
        <p:nvSpPr>
          <p:cNvPr id="5" name="Content Placeholder 2">
            <a:extLst>
              <a:ext uri="{FF2B5EF4-FFF2-40B4-BE49-F238E27FC236}">
                <a16:creationId xmlns:a16="http://schemas.microsoft.com/office/drawing/2014/main" id="{D1FC8B26-29DF-4A2C-9A63-935E13E93963}"/>
              </a:ext>
            </a:extLst>
          </p:cNvPr>
          <p:cNvSpPr>
            <a:spLocks noGrp="1"/>
          </p:cNvSpPr>
          <p:nvPr>
            <p:ph idx="1"/>
          </p:nvPr>
        </p:nvSpPr>
        <p:spPr>
          <a:xfrm>
            <a:off x="547680" y="889079"/>
            <a:ext cx="10891098" cy="4625455"/>
          </a:xfrm>
        </p:spPr>
        <p:txBody>
          <a:bodyPr>
            <a:noAutofit/>
          </a:bodyPr>
          <a:lstStyle/>
          <a:p>
            <a:pPr marL="285750" indent="-285750">
              <a:buFont typeface="Wingdings" panose="05000000000000000000" pitchFamily="2" charset="2"/>
              <a:buChar char="§"/>
              <a:defRPr/>
            </a:pPr>
            <a:r>
              <a:rPr lang="en-GB" altLang="en-US" sz="2400" dirty="0"/>
              <a:t>System Defence Plan (updated to include Distributed Re-Start)</a:t>
            </a:r>
          </a:p>
          <a:p>
            <a:pPr marL="285750" indent="-285750">
              <a:buFont typeface="Wingdings" panose="05000000000000000000" pitchFamily="2" charset="2"/>
              <a:buChar char="§"/>
              <a:defRPr/>
            </a:pPr>
            <a:r>
              <a:rPr lang="en-GB" altLang="en-US" sz="2400" dirty="0"/>
              <a:t>System Restoration Plan (updated to include Distributed Re-Start)</a:t>
            </a:r>
          </a:p>
          <a:p>
            <a:pPr marL="285750" indent="-285750">
              <a:buFont typeface="Wingdings" panose="05000000000000000000" pitchFamily="2" charset="2"/>
              <a:buChar char="§"/>
              <a:defRPr/>
            </a:pPr>
            <a:r>
              <a:rPr lang="en-GB" altLang="en-US" sz="2400" dirty="0"/>
              <a:t>Test Plan (updated to include Distributed Re-Start)</a:t>
            </a:r>
          </a:p>
          <a:p>
            <a:pPr marL="285750" indent="-285750">
              <a:buFont typeface="Wingdings" panose="05000000000000000000" pitchFamily="2" charset="2"/>
              <a:buChar char="§"/>
              <a:defRPr/>
            </a:pPr>
            <a:r>
              <a:rPr lang="en-GB" altLang="en-US" sz="2400" dirty="0"/>
              <a:t>Control Telephony Standard</a:t>
            </a:r>
          </a:p>
          <a:p>
            <a:pPr marL="285750" indent="-285750">
              <a:buFont typeface="Wingdings" panose="05000000000000000000" pitchFamily="2" charset="2"/>
              <a:buChar char="§"/>
              <a:defRPr/>
            </a:pPr>
            <a:r>
              <a:rPr lang="en-GB" altLang="en-US" sz="2400" dirty="0"/>
              <a:t>Legal Text – Critical Tools and Facilities and Governance Arrangements</a:t>
            </a:r>
          </a:p>
          <a:p>
            <a:pPr marL="285750" indent="-285750">
              <a:buFont typeface="Wingdings" panose="05000000000000000000" pitchFamily="2" charset="2"/>
              <a:buChar char="§"/>
              <a:defRPr/>
            </a:pPr>
            <a:r>
              <a:rPr lang="en-GB" altLang="en-US" sz="2400" dirty="0"/>
              <a:t>Legal Text – Electricity Storage Modules under low System Frequencies</a:t>
            </a:r>
          </a:p>
          <a:p>
            <a:pPr marL="285750" indent="-285750">
              <a:buFont typeface="Wingdings" panose="05000000000000000000" pitchFamily="2" charset="2"/>
              <a:buChar char="§"/>
              <a:defRPr/>
            </a:pPr>
            <a:r>
              <a:rPr lang="en-GB" altLang="en-US" sz="2400" dirty="0"/>
              <a:t>Legal Text – Distributed Re-Start</a:t>
            </a:r>
          </a:p>
          <a:p>
            <a:pPr marL="285750" indent="-285750">
              <a:buFont typeface="Wingdings" panose="05000000000000000000" pitchFamily="2" charset="2"/>
              <a:buChar char="§"/>
              <a:defRPr/>
            </a:pPr>
            <a:r>
              <a:rPr lang="en-GB" altLang="en-US" sz="2400" dirty="0"/>
              <a:t>Draft Distributed Re-Start Contracts</a:t>
            </a:r>
          </a:p>
          <a:p>
            <a:pPr marL="285750" indent="-285750">
              <a:buFont typeface="Wingdings" panose="05000000000000000000" pitchFamily="2" charset="2"/>
              <a:buChar char="§"/>
              <a:defRPr/>
            </a:pPr>
            <a:r>
              <a:rPr lang="en-GB" altLang="en-US" sz="2400" dirty="0"/>
              <a:t>Notification letters </a:t>
            </a:r>
          </a:p>
          <a:p>
            <a:pPr marL="285750" indent="-285750">
              <a:buFont typeface="Wingdings" panose="05000000000000000000" pitchFamily="2" charset="2"/>
              <a:buChar char="§"/>
              <a:defRPr/>
            </a:pPr>
            <a:r>
              <a:rPr lang="en-GB" altLang="en-US" sz="2400" dirty="0"/>
              <a:t>Code Mapping</a:t>
            </a:r>
          </a:p>
          <a:p>
            <a:pPr marL="0" indent="0">
              <a:buNone/>
              <a:defRPr/>
            </a:pPr>
            <a:r>
              <a:rPr lang="en-GB" altLang="en-US" sz="2400" dirty="0"/>
              <a:t> </a:t>
            </a:r>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p:txBody>
      </p:sp>
      <p:sp>
        <p:nvSpPr>
          <p:cNvPr id="2" name="Footer Placeholder 5">
            <a:extLst>
              <a:ext uri="{FF2B5EF4-FFF2-40B4-BE49-F238E27FC236}">
                <a16:creationId xmlns:a16="http://schemas.microsoft.com/office/drawing/2014/main" id="{E5F74115-6090-4441-85C2-024CA6D69997}"/>
              </a:ext>
            </a:extLst>
          </p:cNvPr>
          <p:cNvSpPr txBox="1">
            <a:spLocks/>
          </p:cNvSpPr>
          <p:nvPr/>
        </p:nvSpPr>
        <p:spPr>
          <a:xfrm>
            <a:off x="273996" y="6538912"/>
            <a:ext cx="6081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Slide</a:t>
            </a:r>
          </a:p>
        </p:txBody>
      </p:sp>
      <p:sp>
        <p:nvSpPr>
          <p:cNvPr id="6" name="Slide Number Placeholder 6">
            <a:extLst>
              <a:ext uri="{FF2B5EF4-FFF2-40B4-BE49-F238E27FC236}">
                <a16:creationId xmlns:a16="http://schemas.microsoft.com/office/drawing/2014/main" id="{F1A767AE-EE7C-457B-8F45-9F489FDF2C61}"/>
              </a:ext>
            </a:extLst>
          </p:cNvPr>
          <p:cNvSpPr txBox="1">
            <a:spLocks/>
          </p:cNvSpPr>
          <p:nvPr/>
        </p:nvSpPr>
        <p:spPr>
          <a:xfrm>
            <a:off x="793777" y="6547932"/>
            <a:ext cx="682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227484-AE73-8842-A104-636AE1E6D574}" type="slidenum">
              <a:rPr lang="en-US" sz="1000" smtClean="0"/>
              <a:pPr/>
              <a:t>5</a:t>
            </a:fld>
            <a:endParaRPr lang="en-US" sz="1000" dirty="0"/>
          </a:p>
        </p:txBody>
      </p:sp>
    </p:spTree>
    <p:extLst>
      <p:ext uri="{BB962C8B-B14F-4D97-AF65-F5344CB8AC3E}">
        <p14:creationId xmlns:p14="http://schemas.microsoft.com/office/powerpoint/2010/main" val="120485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85A1E3-C0E3-B34B-862C-BF8E93CDEA0D}"/>
              </a:ext>
            </a:extLst>
          </p:cNvPr>
          <p:cNvPicPr>
            <a:picLocks noChangeAspect="1"/>
          </p:cNvPicPr>
          <p:nvPr/>
        </p:nvPicPr>
        <p:blipFill>
          <a:blip r:embed="rId3"/>
          <a:stretch>
            <a:fillRect/>
          </a:stretch>
        </p:blipFill>
        <p:spPr>
          <a:xfrm>
            <a:off x="0" y="5816600"/>
            <a:ext cx="12192000" cy="1041400"/>
          </a:xfrm>
          <a:prstGeom prst="rect">
            <a:avLst/>
          </a:prstGeom>
        </p:spPr>
      </p:pic>
      <p:sp>
        <p:nvSpPr>
          <p:cNvPr id="3" name="Title 1">
            <a:extLst>
              <a:ext uri="{FF2B5EF4-FFF2-40B4-BE49-F238E27FC236}">
                <a16:creationId xmlns:a16="http://schemas.microsoft.com/office/drawing/2014/main" id="{7F7A4147-CBB0-4493-81B5-F456CF12A15E}"/>
              </a:ext>
            </a:extLst>
          </p:cNvPr>
          <p:cNvSpPr>
            <a:spLocks noGrp="1"/>
          </p:cNvSpPr>
          <p:nvPr>
            <p:ph type="title"/>
          </p:nvPr>
        </p:nvSpPr>
        <p:spPr>
          <a:xfrm>
            <a:off x="107805" y="-80152"/>
            <a:ext cx="11330973" cy="889080"/>
          </a:xfrm>
        </p:spPr>
        <p:txBody>
          <a:bodyPr>
            <a:normAutofit fontScale="90000"/>
          </a:bodyPr>
          <a:lstStyle/>
          <a:p>
            <a:r>
              <a:rPr lang="en-GB" altLang="en-US" sz="4000" b="1" dirty="0">
                <a:solidFill>
                  <a:srgbClr val="FFC000"/>
                </a:solidFill>
              </a:rPr>
              <a:t>Summary of GC0148 Workgroup Consultation Responses </a:t>
            </a:r>
            <a:endParaRPr lang="en-GB" altLang="en-US" dirty="0"/>
          </a:p>
        </p:txBody>
      </p:sp>
      <p:sp>
        <p:nvSpPr>
          <p:cNvPr id="5" name="Content Placeholder 2">
            <a:extLst>
              <a:ext uri="{FF2B5EF4-FFF2-40B4-BE49-F238E27FC236}">
                <a16:creationId xmlns:a16="http://schemas.microsoft.com/office/drawing/2014/main" id="{D1FC8B26-29DF-4A2C-9A63-935E13E93963}"/>
              </a:ext>
            </a:extLst>
          </p:cNvPr>
          <p:cNvSpPr>
            <a:spLocks noGrp="1"/>
          </p:cNvSpPr>
          <p:nvPr>
            <p:ph idx="1"/>
          </p:nvPr>
        </p:nvSpPr>
        <p:spPr>
          <a:xfrm>
            <a:off x="0" y="576845"/>
            <a:ext cx="11859065" cy="6077173"/>
          </a:xfrm>
        </p:spPr>
        <p:txBody>
          <a:bodyPr>
            <a:noAutofit/>
          </a:bodyPr>
          <a:lstStyle/>
          <a:p>
            <a:pPr marL="285750" indent="-285750">
              <a:buFont typeface="Wingdings" panose="05000000000000000000" pitchFamily="2" charset="2"/>
              <a:buChar char="§"/>
              <a:defRPr/>
            </a:pPr>
            <a:r>
              <a:rPr lang="en-GB" altLang="en-US" sz="1800" dirty="0"/>
              <a:t>In total 7 responses were received (including the ESO)</a:t>
            </a:r>
          </a:p>
          <a:p>
            <a:pPr marL="285750" indent="-285750">
              <a:buFont typeface="Wingdings" panose="05000000000000000000" pitchFamily="2" charset="2"/>
              <a:buChar char="§"/>
              <a:defRPr/>
            </a:pPr>
            <a:r>
              <a:rPr lang="en-GB" altLang="en-US" sz="1800" dirty="0"/>
              <a:t>6 Respondents considered that Distributed Re-Start should be moved out of GC0148 and into GC0156 (Electricity System Restoration Standard).  The one respondent who felt that Distributed Re-Start should be retained within GC0148 qualified their Statement with “</a:t>
            </a:r>
            <a:r>
              <a:rPr lang="en-GB" sz="1800" i="1" dirty="0"/>
              <a:t>Distributed restart amendments could be included in either the GC0148 or GC0156 proposals</a:t>
            </a:r>
            <a:r>
              <a:rPr lang="en-GB" sz="1800" dirty="0"/>
              <a:t>“</a:t>
            </a:r>
            <a:r>
              <a:rPr lang="en-GB" altLang="en-US" sz="1800" dirty="0"/>
              <a:t> </a:t>
            </a:r>
          </a:p>
          <a:p>
            <a:pPr marL="285750" indent="-285750">
              <a:buFont typeface="Wingdings" panose="05000000000000000000" pitchFamily="2" charset="2"/>
              <a:buChar char="§"/>
              <a:defRPr/>
            </a:pPr>
            <a:r>
              <a:rPr lang="en-GB" altLang="en-US" sz="1800" dirty="0"/>
              <a:t>A number of comments were received on the associated Distributed Restart Contracts</a:t>
            </a:r>
          </a:p>
          <a:p>
            <a:pPr marL="285750" indent="-285750">
              <a:buFont typeface="Wingdings" panose="05000000000000000000" pitchFamily="2" charset="2"/>
              <a:buChar char="§"/>
              <a:defRPr/>
            </a:pPr>
            <a:r>
              <a:rPr lang="en-GB" altLang="en-US" sz="1800" dirty="0"/>
              <a:t>One Respondent suggested aligning the governance arrangements of the System Defence Plan and System Restoration Plan with the Test Plan</a:t>
            </a:r>
          </a:p>
          <a:p>
            <a:pPr marL="285750" indent="-285750">
              <a:buFont typeface="Wingdings" panose="05000000000000000000" pitchFamily="2" charset="2"/>
              <a:buChar char="§"/>
              <a:defRPr/>
            </a:pPr>
            <a:r>
              <a:rPr lang="en-GB" altLang="en-US" sz="1800" dirty="0"/>
              <a:t>There was general support for a 72 hour mains independence resilience period (rather than the minimum 24 hour period in E&amp;R) though a number of questions were raised as to how this would fit with the requirement to restore 100% of the demand in 5 days (120 hours).  One respondent noted the 72 hour requirement was very onerous with another advising it should be codified rather than placed in an electrical standard.</a:t>
            </a:r>
          </a:p>
          <a:p>
            <a:pPr marL="285750" indent="-285750">
              <a:buFont typeface="Wingdings" panose="05000000000000000000" pitchFamily="2" charset="2"/>
              <a:buChar char="§"/>
              <a:defRPr/>
            </a:pPr>
            <a:r>
              <a:rPr lang="en-GB" altLang="en-US" sz="1800" dirty="0"/>
              <a:t>There was general support for the treatment of Non-CUSC Parties falling under the framework of E&amp;R through contracts with the ESO so long as they are transparent, consistent and treated holistically in terms of the  “Total System”     </a:t>
            </a:r>
          </a:p>
          <a:p>
            <a:pPr marL="285750" indent="-285750">
              <a:buFont typeface="Wingdings" panose="05000000000000000000" pitchFamily="2" charset="2"/>
              <a:buChar char="§"/>
              <a:defRPr/>
            </a:pPr>
            <a:r>
              <a:rPr lang="en-GB" altLang="en-US" sz="1800" dirty="0"/>
              <a:t>One comment was raised in relation to Critical Tools and Facilities, in particular clarity over what level of control system redundancy is required.</a:t>
            </a:r>
          </a:p>
          <a:p>
            <a:pPr marL="285750" indent="-285750">
              <a:buFont typeface="Wingdings" panose="05000000000000000000" pitchFamily="2" charset="2"/>
              <a:buChar char="§"/>
              <a:defRPr/>
            </a:pPr>
            <a:r>
              <a:rPr lang="en-GB" altLang="en-US" sz="1800" dirty="0"/>
              <a:t>There were limited comments on the Notification letters though one respondent noted that the letter state there is no need to do anything but this may not necessarily be the case when the GC0148 and indeed GC0156 process has concluded  </a:t>
            </a:r>
          </a:p>
          <a:p>
            <a:pPr marL="806450" lvl="1" indent="0">
              <a:buNone/>
              <a:defRPr/>
            </a:pPr>
            <a:r>
              <a:rPr lang="en-GB" altLang="en-US" sz="1600" dirty="0"/>
              <a:t> </a:t>
            </a:r>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a:p>
            <a:pPr marL="285750" indent="-285750">
              <a:buFont typeface="Wingdings" panose="05000000000000000000" pitchFamily="2" charset="2"/>
              <a:buChar char="§"/>
              <a:defRPr/>
            </a:pPr>
            <a:endParaRPr lang="en-GB" altLang="en-US" sz="2400" dirty="0"/>
          </a:p>
          <a:p>
            <a:pPr marL="285750" indent="-285750">
              <a:buFont typeface="Wingdings" panose="05000000000000000000" pitchFamily="2" charset="2"/>
              <a:buChar char="§"/>
              <a:defRPr/>
            </a:pPr>
            <a:endParaRPr lang="en-GB" altLang="en-US" sz="2400" b="0" dirty="0">
              <a:solidFill>
                <a:schemeClr val="tx1"/>
              </a:solidFill>
            </a:endParaRPr>
          </a:p>
        </p:txBody>
      </p:sp>
      <p:sp>
        <p:nvSpPr>
          <p:cNvPr id="2" name="Footer Placeholder 5">
            <a:extLst>
              <a:ext uri="{FF2B5EF4-FFF2-40B4-BE49-F238E27FC236}">
                <a16:creationId xmlns:a16="http://schemas.microsoft.com/office/drawing/2014/main" id="{E5F74115-6090-4441-85C2-024CA6D69997}"/>
              </a:ext>
            </a:extLst>
          </p:cNvPr>
          <p:cNvSpPr txBox="1">
            <a:spLocks/>
          </p:cNvSpPr>
          <p:nvPr/>
        </p:nvSpPr>
        <p:spPr>
          <a:xfrm>
            <a:off x="273996" y="6538912"/>
            <a:ext cx="6081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Slide</a:t>
            </a:r>
          </a:p>
        </p:txBody>
      </p:sp>
      <p:sp>
        <p:nvSpPr>
          <p:cNvPr id="6" name="Slide Number Placeholder 6">
            <a:extLst>
              <a:ext uri="{FF2B5EF4-FFF2-40B4-BE49-F238E27FC236}">
                <a16:creationId xmlns:a16="http://schemas.microsoft.com/office/drawing/2014/main" id="{F1A767AE-EE7C-457B-8F45-9F489FDF2C61}"/>
              </a:ext>
            </a:extLst>
          </p:cNvPr>
          <p:cNvSpPr txBox="1">
            <a:spLocks/>
          </p:cNvSpPr>
          <p:nvPr/>
        </p:nvSpPr>
        <p:spPr>
          <a:xfrm>
            <a:off x="793777" y="6547932"/>
            <a:ext cx="682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227484-AE73-8842-A104-636AE1E6D574}" type="slidenum">
              <a:rPr lang="en-US" sz="1000" smtClean="0"/>
              <a:pPr/>
              <a:t>6</a:t>
            </a:fld>
            <a:endParaRPr lang="en-US" sz="1000" dirty="0"/>
          </a:p>
        </p:txBody>
      </p:sp>
    </p:spTree>
    <p:extLst>
      <p:ext uri="{BB962C8B-B14F-4D97-AF65-F5344CB8AC3E}">
        <p14:creationId xmlns:p14="http://schemas.microsoft.com/office/powerpoint/2010/main" val="267419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85A1E3-C0E3-B34B-862C-BF8E93CDEA0D}"/>
              </a:ext>
            </a:extLst>
          </p:cNvPr>
          <p:cNvPicPr>
            <a:picLocks noChangeAspect="1"/>
          </p:cNvPicPr>
          <p:nvPr/>
        </p:nvPicPr>
        <p:blipFill>
          <a:blip r:embed="rId3"/>
          <a:stretch>
            <a:fillRect/>
          </a:stretch>
        </p:blipFill>
        <p:spPr>
          <a:xfrm>
            <a:off x="0" y="5816600"/>
            <a:ext cx="12192000" cy="1041400"/>
          </a:xfrm>
          <a:prstGeom prst="rect">
            <a:avLst/>
          </a:prstGeom>
        </p:spPr>
      </p:pic>
      <p:sp>
        <p:nvSpPr>
          <p:cNvPr id="13" name="Title 1">
            <a:extLst>
              <a:ext uri="{FF2B5EF4-FFF2-40B4-BE49-F238E27FC236}">
                <a16:creationId xmlns:a16="http://schemas.microsoft.com/office/drawing/2014/main" id="{34AA73BB-E97F-4870-82F3-FDFD055D3FF6}"/>
              </a:ext>
            </a:extLst>
          </p:cNvPr>
          <p:cNvSpPr>
            <a:spLocks noGrp="1"/>
          </p:cNvSpPr>
          <p:nvPr>
            <p:ph type="title"/>
          </p:nvPr>
        </p:nvSpPr>
        <p:spPr>
          <a:xfrm>
            <a:off x="194467" y="-159212"/>
            <a:ext cx="10515600" cy="1041400"/>
          </a:xfrm>
        </p:spPr>
        <p:txBody>
          <a:bodyPr>
            <a:normAutofit fontScale="90000"/>
          </a:bodyPr>
          <a:lstStyle/>
          <a:p>
            <a:br>
              <a:rPr lang="en-GB" altLang="en-US" dirty="0">
                <a:solidFill>
                  <a:srgbClr val="FFCE2C"/>
                </a:solidFill>
              </a:rPr>
            </a:br>
            <a:r>
              <a:rPr lang="en-GB" altLang="en-US" sz="4000" b="1" dirty="0">
                <a:solidFill>
                  <a:srgbClr val="FFC000"/>
                </a:solidFill>
              </a:rPr>
              <a:t>Next Steps</a:t>
            </a:r>
            <a:br>
              <a:rPr lang="en-GB" altLang="en-US" sz="4000" dirty="0"/>
            </a:br>
            <a:endParaRPr lang="en-GB" altLang="en-US" sz="4000" dirty="0"/>
          </a:p>
        </p:txBody>
      </p:sp>
      <p:sp>
        <p:nvSpPr>
          <p:cNvPr id="5" name="Content Placeholder 2">
            <a:extLst>
              <a:ext uri="{FF2B5EF4-FFF2-40B4-BE49-F238E27FC236}">
                <a16:creationId xmlns:a16="http://schemas.microsoft.com/office/drawing/2014/main" id="{EF4A7B7B-D2A1-4F93-A1F7-54A7249AF05A}"/>
              </a:ext>
            </a:extLst>
          </p:cNvPr>
          <p:cNvSpPr>
            <a:spLocks noGrp="1"/>
          </p:cNvSpPr>
          <p:nvPr>
            <p:ph idx="1"/>
          </p:nvPr>
        </p:nvSpPr>
        <p:spPr>
          <a:xfrm>
            <a:off x="424516" y="865839"/>
            <a:ext cx="10624407" cy="4950761"/>
          </a:xfrm>
        </p:spPr>
        <p:txBody>
          <a:bodyPr>
            <a:noAutofit/>
          </a:bodyPr>
          <a:lstStyle/>
          <a:p>
            <a:pPr marL="273050" indent="-273050">
              <a:buFont typeface="Wingdings" panose="05000000000000000000" pitchFamily="2" charset="2"/>
              <a:buChar char="§"/>
              <a:defRPr/>
            </a:pPr>
            <a:r>
              <a:rPr lang="en-GB" altLang="en-US" sz="2200" dirty="0"/>
              <a:t>Distributed Re-Start and associated work (</a:t>
            </a:r>
            <a:r>
              <a:rPr lang="en-GB" altLang="en-US" sz="2200" dirty="0" err="1"/>
              <a:t>eg</a:t>
            </a:r>
            <a:r>
              <a:rPr lang="en-GB" altLang="en-US" sz="2200" dirty="0"/>
              <a:t> Contracts) to be removed from the GC0148 work and moved into the GC0156 modification</a:t>
            </a:r>
          </a:p>
          <a:p>
            <a:pPr marL="273050" indent="-273050">
              <a:buFont typeface="Wingdings" panose="05000000000000000000" pitchFamily="2" charset="2"/>
              <a:buChar char="§"/>
              <a:defRPr/>
            </a:pPr>
            <a:r>
              <a:rPr lang="en-GB" altLang="en-US" sz="2200" dirty="0"/>
              <a:t>Legal Text and documents associated with GC0148 to remove references to Distributed Re-Start</a:t>
            </a:r>
          </a:p>
          <a:p>
            <a:pPr marL="273050" indent="-273050">
              <a:buFont typeface="Wingdings" panose="05000000000000000000" pitchFamily="2" charset="2"/>
              <a:buChar char="§"/>
              <a:defRPr/>
            </a:pPr>
            <a:r>
              <a:rPr lang="en-GB" altLang="en-US" sz="2200" dirty="0"/>
              <a:t>National Grid ESO has written to each of the respondents thanking them for their comments</a:t>
            </a:r>
          </a:p>
          <a:p>
            <a:pPr marL="273050" indent="-273050">
              <a:buFont typeface="Wingdings" panose="05000000000000000000" pitchFamily="2" charset="2"/>
              <a:buChar char="§"/>
              <a:defRPr/>
            </a:pPr>
            <a:r>
              <a:rPr lang="en-GB" altLang="en-US" sz="2200" dirty="0"/>
              <a:t>National Grid ESO will also review the detail of the legal comments and share these with the Workgroup for discussion</a:t>
            </a:r>
          </a:p>
          <a:p>
            <a:pPr marL="273050" indent="-273050">
              <a:buFont typeface="Wingdings" panose="05000000000000000000" pitchFamily="2" charset="2"/>
              <a:buChar char="§"/>
              <a:defRPr/>
            </a:pPr>
            <a:r>
              <a:rPr lang="en-GB" altLang="en-US" sz="2200" dirty="0"/>
              <a:t>The next meeting is scheduled for 12 May where the consultation responses will be discussed</a:t>
            </a:r>
          </a:p>
          <a:p>
            <a:pPr marL="273050" indent="-273050">
              <a:buFont typeface="Wingdings" panose="05000000000000000000" pitchFamily="2" charset="2"/>
              <a:buChar char="§"/>
              <a:defRPr/>
            </a:pPr>
            <a:r>
              <a:rPr lang="en-GB" altLang="en-US" sz="2200" dirty="0"/>
              <a:t>A series of meetings have been scheduled between 16 – 18 May to discuss the legal text </a:t>
            </a:r>
          </a:p>
          <a:p>
            <a:pPr marL="273050" indent="-273050">
              <a:buFont typeface="Wingdings" panose="05000000000000000000" pitchFamily="2" charset="2"/>
              <a:buChar char="§"/>
              <a:defRPr/>
            </a:pPr>
            <a:r>
              <a:rPr lang="en-GB" altLang="en-US" sz="2200" dirty="0"/>
              <a:t>Workgroup Vote scheduled for 27 May 2022</a:t>
            </a:r>
          </a:p>
          <a:p>
            <a:pPr marL="273050" indent="-273050">
              <a:buFont typeface="Wingdings" panose="05000000000000000000" pitchFamily="2" charset="2"/>
              <a:buChar char="§"/>
              <a:defRPr/>
            </a:pPr>
            <a:endParaRPr lang="en-GB" altLang="en-US" dirty="0"/>
          </a:p>
        </p:txBody>
      </p:sp>
      <p:sp>
        <p:nvSpPr>
          <p:cNvPr id="3" name="Footer Placeholder 5">
            <a:extLst>
              <a:ext uri="{FF2B5EF4-FFF2-40B4-BE49-F238E27FC236}">
                <a16:creationId xmlns:a16="http://schemas.microsoft.com/office/drawing/2014/main" id="{E559419D-7CBD-45D3-8AFC-9147394274C3}"/>
              </a:ext>
            </a:extLst>
          </p:cNvPr>
          <p:cNvSpPr txBox="1">
            <a:spLocks/>
          </p:cNvSpPr>
          <p:nvPr/>
        </p:nvSpPr>
        <p:spPr>
          <a:xfrm>
            <a:off x="273996" y="6538912"/>
            <a:ext cx="6081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Slide</a:t>
            </a:r>
          </a:p>
        </p:txBody>
      </p:sp>
      <p:sp>
        <p:nvSpPr>
          <p:cNvPr id="7" name="Slide Number Placeholder 6">
            <a:extLst>
              <a:ext uri="{FF2B5EF4-FFF2-40B4-BE49-F238E27FC236}">
                <a16:creationId xmlns:a16="http://schemas.microsoft.com/office/drawing/2014/main" id="{295B6185-A5DB-49A9-B189-4481969CB257}"/>
              </a:ext>
            </a:extLst>
          </p:cNvPr>
          <p:cNvSpPr txBox="1">
            <a:spLocks/>
          </p:cNvSpPr>
          <p:nvPr/>
        </p:nvSpPr>
        <p:spPr>
          <a:xfrm>
            <a:off x="793777" y="6547932"/>
            <a:ext cx="682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227484-AE73-8842-A104-636AE1E6D574}" type="slidenum">
              <a:rPr lang="en-US" sz="1000" smtClean="0"/>
              <a:pPr/>
              <a:t>7</a:t>
            </a:fld>
            <a:endParaRPr lang="en-US" sz="1000" dirty="0"/>
          </a:p>
        </p:txBody>
      </p:sp>
    </p:spTree>
    <p:extLst>
      <p:ext uri="{BB962C8B-B14F-4D97-AF65-F5344CB8AC3E}">
        <p14:creationId xmlns:p14="http://schemas.microsoft.com/office/powerpoint/2010/main" val="1418167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f065d3-f48e-4d2d-a5d5-b4becdeb24f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9FE3A0DFBDDF4B86E3D79E9FDBE029" ma:contentTypeVersion="13" ma:contentTypeDescription="Create a new document." ma:contentTypeScope="" ma:versionID="0d912b26bf0050a0f6af768541d04373">
  <xsd:schema xmlns:xsd="http://www.w3.org/2001/XMLSchema" xmlns:xs="http://www.w3.org/2001/XMLSchema" xmlns:p="http://schemas.microsoft.com/office/2006/metadata/properties" xmlns:ns3="058e8728-260f-4dfb-8787-4ebe17203182" xmlns:ns4="63f065d3-f48e-4d2d-a5d5-b4becdeb24fc" targetNamespace="http://schemas.microsoft.com/office/2006/metadata/properties" ma:root="true" ma:fieldsID="f07fbf2cb1587b3893b9645ad5d49819" ns3:_="" ns4:_="">
    <xsd:import namespace="058e8728-260f-4dfb-8787-4ebe17203182"/>
    <xsd:import namespace="63f065d3-f48e-4d2d-a5d5-b4becdeb24f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e8728-260f-4dfb-8787-4ebe172031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065d3-f48e-4d2d-a5d5-b4becdeb24f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6A63A6-2796-40FA-95BA-F478FB3C854D}">
  <ds:schemaRefs>
    <ds:schemaRef ds:uri="http://schemas.microsoft.com/office/2006/metadata/properties"/>
    <ds:schemaRef ds:uri="http://schemas.microsoft.com/office/infopath/2007/PartnerControls"/>
    <ds:schemaRef ds:uri="63f065d3-f48e-4d2d-a5d5-b4becdeb24fc"/>
  </ds:schemaRefs>
</ds:datastoreItem>
</file>

<file path=customXml/itemProps2.xml><?xml version="1.0" encoding="utf-8"?>
<ds:datastoreItem xmlns:ds="http://schemas.openxmlformats.org/officeDocument/2006/customXml" ds:itemID="{B71AA6AD-7283-41FD-B146-517D23185C41}">
  <ds:schemaRefs>
    <ds:schemaRef ds:uri="http://schemas.microsoft.com/sharepoint/v3/contenttype/forms"/>
  </ds:schemaRefs>
</ds:datastoreItem>
</file>

<file path=customXml/itemProps3.xml><?xml version="1.0" encoding="utf-8"?>
<ds:datastoreItem xmlns:ds="http://schemas.openxmlformats.org/officeDocument/2006/customXml" ds:itemID="{FA537BF5-445E-41D8-A7A1-C6B66B63A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8e8728-260f-4dfb-8787-4ebe17203182"/>
    <ds:schemaRef ds:uri="63f065d3-f48e-4d2d-a5d5-b4becdeb2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4926</TotalTime>
  <Words>754</Words>
  <Application>Microsoft Office PowerPoint</Application>
  <PresentationFormat>Widescreen</PresentationFormat>
  <Paragraphs>116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 Neue LT Std 65 Medium</vt:lpstr>
      <vt:lpstr>Wingdings</vt:lpstr>
      <vt:lpstr>Office Theme</vt:lpstr>
      <vt:lpstr>Emergency and Restoration Code – Phase II  Workgroup 9 – GC0148  12 May 2022  </vt:lpstr>
      <vt:lpstr> Agenda </vt:lpstr>
      <vt:lpstr> Summary </vt:lpstr>
      <vt:lpstr> High Level Objectives of the GC0148 Workgroup </vt:lpstr>
      <vt:lpstr> Documents included in the GC0148 Consultation </vt:lpstr>
      <vt:lpstr>Summary of GC0148 Workgroup Consultation Responses </vt:lpstr>
      <vt:lpstr>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Teare</dc:creator>
  <cp:lastModifiedBy>Musaka(ESO), Sally</cp:lastModifiedBy>
  <cp:revision>190</cp:revision>
  <dcterms:created xsi:type="dcterms:W3CDTF">2020-02-10T16:14:05Z</dcterms:created>
  <dcterms:modified xsi:type="dcterms:W3CDTF">2022-05-04T13:48:52Z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0x010100719FE3A0DFBDDF4B86E3D79E9FDBE029</vt:lpwstr>
  </property>
  <property fmtid="{D5CDD505-2E9C-101B-9397-08002B2CF9AE}" pid="3" name="Order">
    <vt:r8>4411800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