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9"/>
  </p:notesMasterIdLst>
  <p:sldIdLst>
    <p:sldId id="307" r:id="rId5"/>
    <p:sldId id="275" r:id="rId6"/>
    <p:sldId id="315" r:id="rId7"/>
    <p:sldId id="341" r:id="rId8"/>
    <p:sldId id="343" r:id="rId9"/>
    <p:sldId id="285" r:id="rId10"/>
    <p:sldId id="337" r:id="rId11"/>
    <p:sldId id="339" r:id="rId12"/>
    <p:sldId id="320" r:id="rId13"/>
    <p:sldId id="340" r:id="rId14"/>
    <p:sldId id="334" r:id="rId15"/>
    <p:sldId id="342" r:id="rId16"/>
    <p:sldId id="344" r:id="rId17"/>
    <p:sldId id="345"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CE2C"/>
    <a:srgbClr val="FBE64D"/>
    <a:srgbClr val="FF99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3F2FB3F-C442-40C4-B9C2-6197D0CAD7E2}" v="5" dt="2022-02-14T18:26:20.071"/>
  </p1510:revLst>
</p1510:revInfo>
</file>

<file path=ppt/tableStyles.xml><?xml version="1.0" encoding="utf-8"?>
<a:tblStyleLst xmlns:a="http://schemas.openxmlformats.org/drawingml/2006/main" def="{5C22544A-7EE6-4342-B048-85BDC9FD1C3A}">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26" autoAdjust="0"/>
    <p:restoredTop sz="94694"/>
  </p:normalViewPr>
  <p:slideViewPr>
    <p:cSldViewPr snapToGrid="0" snapToObjects="1">
      <p:cViewPr varScale="1">
        <p:scale>
          <a:sx n="68" d="100"/>
          <a:sy n="68" d="100"/>
        </p:scale>
        <p:origin x="738"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nson (ESO), Antony" userId="ea3158fb-3b36-4d33-b3dc-8adf0fb14d86" providerId="ADAL" clId="{83F2FB3F-C442-40C4-B9C2-6197D0CAD7E2}"/>
    <pc:docChg chg="undo custSel addSld delSld modSld">
      <pc:chgData name="Johnson (ESO), Antony" userId="ea3158fb-3b36-4d33-b3dc-8adf0fb14d86" providerId="ADAL" clId="{83F2FB3F-C442-40C4-B9C2-6197D0CAD7E2}" dt="2022-02-14T20:49:44.453" v="7267" actId="14100"/>
      <pc:docMkLst>
        <pc:docMk/>
      </pc:docMkLst>
      <pc:sldChg chg="modSp mod">
        <pc:chgData name="Johnson (ESO), Antony" userId="ea3158fb-3b36-4d33-b3dc-8adf0fb14d86" providerId="ADAL" clId="{83F2FB3F-C442-40C4-B9C2-6197D0CAD7E2}" dt="2022-02-14T20:43:40.738" v="6876" actId="20577"/>
        <pc:sldMkLst>
          <pc:docMk/>
          <pc:sldMk cId="3997439583" sldId="275"/>
        </pc:sldMkLst>
        <pc:spChg chg="mod">
          <ac:chgData name="Johnson (ESO), Antony" userId="ea3158fb-3b36-4d33-b3dc-8adf0fb14d86" providerId="ADAL" clId="{83F2FB3F-C442-40C4-B9C2-6197D0CAD7E2}" dt="2022-02-14T18:55:30.828" v="3423" actId="1076"/>
          <ac:spMkLst>
            <pc:docMk/>
            <pc:sldMk cId="3997439583" sldId="275"/>
            <ac:spMk id="3" creationId="{7F7A4147-CBB0-4493-81B5-F456CF12A15E}"/>
          </ac:spMkLst>
        </pc:spChg>
        <pc:spChg chg="mod">
          <ac:chgData name="Johnson (ESO), Antony" userId="ea3158fb-3b36-4d33-b3dc-8adf0fb14d86" providerId="ADAL" clId="{83F2FB3F-C442-40C4-B9C2-6197D0CAD7E2}" dt="2022-02-14T20:43:40.738" v="6876" actId="20577"/>
          <ac:spMkLst>
            <pc:docMk/>
            <pc:sldMk cId="3997439583" sldId="275"/>
            <ac:spMk id="5" creationId="{D1FC8B26-29DF-4A2C-9A63-935E13E93963}"/>
          </ac:spMkLst>
        </pc:spChg>
      </pc:sldChg>
      <pc:sldChg chg="addSp delSp modSp mod">
        <pc:chgData name="Johnson (ESO), Antony" userId="ea3158fb-3b36-4d33-b3dc-8adf0fb14d86" providerId="ADAL" clId="{83F2FB3F-C442-40C4-B9C2-6197D0CAD7E2}" dt="2022-02-14T14:53:04.194" v="496" actId="1076"/>
        <pc:sldMkLst>
          <pc:docMk/>
          <pc:sldMk cId="3515285329" sldId="285"/>
        </pc:sldMkLst>
        <pc:spChg chg="mod">
          <ac:chgData name="Johnson (ESO), Antony" userId="ea3158fb-3b36-4d33-b3dc-8adf0fb14d86" providerId="ADAL" clId="{83F2FB3F-C442-40C4-B9C2-6197D0CAD7E2}" dt="2022-02-14T14:46:21.772" v="459" actId="27636"/>
          <ac:spMkLst>
            <pc:docMk/>
            <pc:sldMk cId="3515285329" sldId="285"/>
            <ac:spMk id="2" creationId="{CF00B107-AE59-E849-9637-3B6D6BDCB684}"/>
          </ac:spMkLst>
        </pc:spChg>
        <pc:spChg chg="del mod">
          <ac:chgData name="Johnson (ESO), Antony" userId="ea3158fb-3b36-4d33-b3dc-8adf0fb14d86" providerId="ADAL" clId="{83F2FB3F-C442-40C4-B9C2-6197D0CAD7E2}" dt="2022-02-14T14:35:44.200" v="354" actId="478"/>
          <ac:spMkLst>
            <pc:docMk/>
            <pc:sldMk cId="3515285329" sldId="285"/>
            <ac:spMk id="4" creationId="{D47ABE19-D518-4BC9-9C26-D49BFE67FC3C}"/>
          </ac:spMkLst>
        </pc:spChg>
        <pc:spChg chg="add del mod">
          <ac:chgData name="Johnson (ESO), Antony" userId="ea3158fb-3b36-4d33-b3dc-8adf0fb14d86" providerId="ADAL" clId="{83F2FB3F-C442-40C4-B9C2-6197D0CAD7E2}" dt="2022-02-14T14:35:47.617" v="355" actId="478"/>
          <ac:spMkLst>
            <pc:docMk/>
            <pc:sldMk cId="3515285329" sldId="285"/>
            <ac:spMk id="6" creationId="{059A7CDA-5737-4153-B123-28E0FFC34644}"/>
          </ac:spMkLst>
        </pc:spChg>
        <pc:graphicFrameChg chg="add del mod modGraphic">
          <ac:chgData name="Johnson (ESO), Antony" userId="ea3158fb-3b36-4d33-b3dc-8adf0fb14d86" providerId="ADAL" clId="{83F2FB3F-C442-40C4-B9C2-6197D0CAD7E2}" dt="2022-02-14T14:37:03.198" v="446" actId="478"/>
          <ac:graphicFrameMkLst>
            <pc:docMk/>
            <pc:sldMk cId="3515285329" sldId="285"/>
            <ac:graphicFrameMk id="7" creationId="{7E2BB6F6-36CD-43A9-B5E7-3ABDC7B1BAA9}"/>
          </ac:graphicFrameMkLst>
        </pc:graphicFrameChg>
        <pc:graphicFrameChg chg="add mod modGraphic">
          <ac:chgData name="Johnson (ESO), Antony" userId="ea3158fb-3b36-4d33-b3dc-8adf0fb14d86" providerId="ADAL" clId="{83F2FB3F-C442-40C4-B9C2-6197D0CAD7E2}" dt="2022-02-14T14:53:04.194" v="496" actId="1076"/>
          <ac:graphicFrameMkLst>
            <pc:docMk/>
            <pc:sldMk cId="3515285329" sldId="285"/>
            <ac:graphicFrameMk id="8" creationId="{0A8A41C2-CE44-4098-920A-64EE59FED007}"/>
          </ac:graphicFrameMkLst>
        </pc:graphicFrameChg>
      </pc:sldChg>
      <pc:sldChg chg="modSp mod">
        <pc:chgData name="Johnson (ESO), Antony" userId="ea3158fb-3b36-4d33-b3dc-8adf0fb14d86" providerId="ADAL" clId="{83F2FB3F-C442-40C4-B9C2-6197D0CAD7E2}" dt="2022-02-14T14:32:03.228" v="25" actId="20577"/>
        <pc:sldMkLst>
          <pc:docMk/>
          <pc:sldMk cId="1986363804" sldId="307"/>
        </pc:sldMkLst>
        <pc:spChg chg="mod">
          <ac:chgData name="Johnson (ESO), Antony" userId="ea3158fb-3b36-4d33-b3dc-8adf0fb14d86" providerId="ADAL" clId="{83F2FB3F-C442-40C4-B9C2-6197D0CAD7E2}" dt="2022-02-14T14:32:03.228" v="25" actId="20577"/>
          <ac:spMkLst>
            <pc:docMk/>
            <pc:sldMk cId="1986363804" sldId="307"/>
            <ac:spMk id="6" creationId="{8329FB8B-13A0-4A2D-B9CF-62570F21BAFE}"/>
          </ac:spMkLst>
        </pc:spChg>
      </pc:sldChg>
      <pc:sldChg chg="del">
        <pc:chgData name="Johnson (ESO), Antony" userId="ea3158fb-3b36-4d33-b3dc-8adf0fb14d86" providerId="ADAL" clId="{83F2FB3F-C442-40C4-B9C2-6197D0CAD7E2}" dt="2022-02-14T18:38:25.455" v="2823" actId="47"/>
        <pc:sldMkLst>
          <pc:docMk/>
          <pc:sldMk cId="1420942606" sldId="308"/>
        </pc:sldMkLst>
      </pc:sldChg>
      <pc:sldChg chg="del">
        <pc:chgData name="Johnson (ESO), Antony" userId="ea3158fb-3b36-4d33-b3dc-8adf0fb14d86" providerId="ADAL" clId="{83F2FB3F-C442-40C4-B9C2-6197D0CAD7E2}" dt="2022-02-14T18:38:22.289" v="2821" actId="47"/>
        <pc:sldMkLst>
          <pc:docMk/>
          <pc:sldMk cId="751555781" sldId="309"/>
        </pc:sldMkLst>
      </pc:sldChg>
      <pc:sldChg chg="del">
        <pc:chgData name="Johnson (ESO), Antony" userId="ea3158fb-3b36-4d33-b3dc-8adf0fb14d86" providerId="ADAL" clId="{83F2FB3F-C442-40C4-B9C2-6197D0CAD7E2}" dt="2022-02-14T18:38:19.078" v="2819" actId="47"/>
        <pc:sldMkLst>
          <pc:docMk/>
          <pc:sldMk cId="3622917976" sldId="310"/>
        </pc:sldMkLst>
      </pc:sldChg>
      <pc:sldChg chg="del">
        <pc:chgData name="Johnson (ESO), Antony" userId="ea3158fb-3b36-4d33-b3dc-8adf0fb14d86" providerId="ADAL" clId="{83F2FB3F-C442-40C4-B9C2-6197D0CAD7E2}" dt="2022-02-14T18:38:20.971" v="2820" actId="47"/>
        <pc:sldMkLst>
          <pc:docMk/>
          <pc:sldMk cId="1903557696" sldId="311"/>
        </pc:sldMkLst>
      </pc:sldChg>
      <pc:sldChg chg="del">
        <pc:chgData name="Johnson (ESO), Antony" userId="ea3158fb-3b36-4d33-b3dc-8adf0fb14d86" providerId="ADAL" clId="{83F2FB3F-C442-40C4-B9C2-6197D0CAD7E2}" dt="2022-02-14T18:38:24.366" v="2822" actId="47"/>
        <pc:sldMkLst>
          <pc:docMk/>
          <pc:sldMk cId="1081986860" sldId="312"/>
        </pc:sldMkLst>
      </pc:sldChg>
      <pc:sldChg chg="modSp mod">
        <pc:chgData name="Johnson (ESO), Antony" userId="ea3158fb-3b36-4d33-b3dc-8adf0fb14d86" providerId="ADAL" clId="{83F2FB3F-C442-40C4-B9C2-6197D0CAD7E2}" dt="2022-02-14T20:49:44.453" v="7267" actId="14100"/>
        <pc:sldMkLst>
          <pc:docMk/>
          <pc:sldMk cId="416832869" sldId="315"/>
        </pc:sldMkLst>
        <pc:spChg chg="mod">
          <ac:chgData name="Johnson (ESO), Antony" userId="ea3158fb-3b36-4d33-b3dc-8adf0fb14d86" providerId="ADAL" clId="{83F2FB3F-C442-40C4-B9C2-6197D0CAD7E2}" dt="2022-02-14T20:47:43.068" v="6910" actId="27636"/>
          <ac:spMkLst>
            <pc:docMk/>
            <pc:sldMk cId="416832869" sldId="315"/>
            <ac:spMk id="3" creationId="{7F7A4147-CBB0-4493-81B5-F456CF12A15E}"/>
          </ac:spMkLst>
        </pc:spChg>
        <pc:spChg chg="mod">
          <ac:chgData name="Johnson (ESO), Antony" userId="ea3158fb-3b36-4d33-b3dc-8adf0fb14d86" providerId="ADAL" clId="{83F2FB3F-C442-40C4-B9C2-6197D0CAD7E2}" dt="2022-02-14T20:49:44.453" v="7267" actId="14100"/>
          <ac:spMkLst>
            <pc:docMk/>
            <pc:sldMk cId="416832869" sldId="315"/>
            <ac:spMk id="5" creationId="{D1FC8B26-29DF-4A2C-9A63-935E13E93963}"/>
          </ac:spMkLst>
        </pc:spChg>
      </pc:sldChg>
      <pc:sldChg chg="del">
        <pc:chgData name="Johnson (ESO), Antony" userId="ea3158fb-3b36-4d33-b3dc-8adf0fb14d86" providerId="ADAL" clId="{83F2FB3F-C442-40C4-B9C2-6197D0CAD7E2}" dt="2022-02-14T18:38:35.037" v="2825" actId="47"/>
        <pc:sldMkLst>
          <pc:docMk/>
          <pc:sldMk cId="158710102" sldId="317"/>
        </pc:sldMkLst>
      </pc:sldChg>
      <pc:sldChg chg="del">
        <pc:chgData name="Johnson (ESO), Antony" userId="ea3158fb-3b36-4d33-b3dc-8adf0fb14d86" providerId="ADAL" clId="{83F2FB3F-C442-40C4-B9C2-6197D0CAD7E2}" dt="2022-02-14T18:38:40.357" v="2826" actId="47"/>
        <pc:sldMkLst>
          <pc:docMk/>
          <pc:sldMk cId="1943632316" sldId="318"/>
        </pc:sldMkLst>
      </pc:sldChg>
      <pc:sldChg chg="modSp mod">
        <pc:chgData name="Johnson (ESO), Antony" userId="ea3158fb-3b36-4d33-b3dc-8adf0fb14d86" providerId="ADAL" clId="{83F2FB3F-C442-40C4-B9C2-6197D0CAD7E2}" dt="2022-02-14T18:25:33.810" v="1715" actId="20577"/>
        <pc:sldMkLst>
          <pc:docMk/>
          <pc:sldMk cId="3168800351" sldId="320"/>
        </pc:sldMkLst>
        <pc:spChg chg="mod">
          <ac:chgData name="Johnson (ESO), Antony" userId="ea3158fb-3b36-4d33-b3dc-8adf0fb14d86" providerId="ADAL" clId="{83F2FB3F-C442-40C4-B9C2-6197D0CAD7E2}" dt="2022-02-14T18:22:40.651" v="1063" actId="20577"/>
          <ac:spMkLst>
            <pc:docMk/>
            <pc:sldMk cId="3168800351" sldId="320"/>
            <ac:spMk id="2" creationId="{CF00B107-AE59-E849-9637-3B6D6BDCB684}"/>
          </ac:spMkLst>
        </pc:spChg>
        <pc:spChg chg="mod">
          <ac:chgData name="Johnson (ESO), Antony" userId="ea3158fb-3b36-4d33-b3dc-8adf0fb14d86" providerId="ADAL" clId="{83F2FB3F-C442-40C4-B9C2-6197D0CAD7E2}" dt="2022-02-14T18:25:33.810" v="1715" actId="20577"/>
          <ac:spMkLst>
            <pc:docMk/>
            <pc:sldMk cId="3168800351" sldId="320"/>
            <ac:spMk id="6" creationId="{FD357C19-1773-482A-879D-A9A7717A8ECB}"/>
          </ac:spMkLst>
        </pc:spChg>
      </pc:sldChg>
      <pc:sldChg chg="del">
        <pc:chgData name="Johnson (ESO), Antony" userId="ea3158fb-3b36-4d33-b3dc-8adf0fb14d86" providerId="ADAL" clId="{83F2FB3F-C442-40C4-B9C2-6197D0CAD7E2}" dt="2022-02-14T14:56:13.822" v="515" actId="47"/>
        <pc:sldMkLst>
          <pc:docMk/>
          <pc:sldMk cId="1857902031" sldId="323"/>
        </pc:sldMkLst>
      </pc:sldChg>
      <pc:sldChg chg="del">
        <pc:chgData name="Johnson (ESO), Antony" userId="ea3158fb-3b36-4d33-b3dc-8adf0fb14d86" providerId="ADAL" clId="{83F2FB3F-C442-40C4-B9C2-6197D0CAD7E2}" dt="2022-02-14T14:56:17.453" v="517" actId="47"/>
        <pc:sldMkLst>
          <pc:docMk/>
          <pc:sldMk cId="712186312" sldId="324"/>
        </pc:sldMkLst>
      </pc:sldChg>
      <pc:sldChg chg="del">
        <pc:chgData name="Johnson (ESO), Antony" userId="ea3158fb-3b36-4d33-b3dc-8adf0fb14d86" providerId="ADAL" clId="{83F2FB3F-C442-40C4-B9C2-6197D0CAD7E2}" dt="2022-02-14T18:38:16.225" v="2817" actId="47"/>
        <pc:sldMkLst>
          <pc:docMk/>
          <pc:sldMk cId="3615526380" sldId="328"/>
        </pc:sldMkLst>
      </pc:sldChg>
      <pc:sldChg chg="del">
        <pc:chgData name="Johnson (ESO), Antony" userId="ea3158fb-3b36-4d33-b3dc-8adf0fb14d86" providerId="ADAL" clId="{83F2FB3F-C442-40C4-B9C2-6197D0CAD7E2}" dt="2022-02-14T18:38:17.967" v="2818" actId="47"/>
        <pc:sldMkLst>
          <pc:docMk/>
          <pc:sldMk cId="2051270658" sldId="329"/>
        </pc:sldMkLst>
      </pc:sldChg>
      <pc:sldChg chg="del">
        <pc:chgData name="Johnson (ESO), Antony" userId="ea3158fb-3b36-4d33-b3dc-8adf0fb14d86" providerId="ADAL" clId="{83F2FB3F-C442-40C4-B9C2-6197D0CAD7E2}" dt="2022-02-14T18:38:27.260" v="2824" actId="47"/>
        <pc:sldMkLst>
          <pc:docMk/>
          <pc:sldMk cId="2257340278" sldId="330"/>
        </pc:sldMkLst>
      </pc:sldChg>
      <pc:sldChg chg="del">
        <pc:chgData name="Johnson (ESO), Antony" userId="ea3158fb-3b36-4d33-b3dc-8adf0fb14d86" providerId="ADAL" clId="{83F2FB3F-C442-40C4-B9C2-6197D0CAD7E2}" dt="2022-02-14T14:56:11.861" v="514" actId="47"/>
        <pc:sldMkLst>
          <pc:docMk/>
          <pc:sldMk cId="133754279" sldId="331"/>
        </pc:sldMkLst>
      </pc:sldChg>
      <pc:sldChg chg="del">
        <pc:chgData name="Johnson (ESO), Antony" userId="ea3158fb-3b36-4d33-b3dc-8adf0fb14d86" providerId="ADAL" clId="{83F2FB3F-C442-40C4-B9C2-6197D0CAD7E2}" dt="2022-02-14T14:56:15.985" v="516" actId="47"/>
        <pc:sldMkLst>
          <pc:docMk/>
          <pc:sldMk cId="2813212094" sldId="332"/>
        </pc:sldMkLst>
      </pc:sldChg>
      <pc:sldChg chg="del">
        <pc:chgData name="Johnson (ESO), Antony" userId="ea3158fb-3b36-4d33-b3dc-8adf0fb14d86" providerId="ADAL" clId="{83F2FB3F-C442-40C4-B9C2-6197D0CAD7E2}" dt="2022-02-14T14:56:20.981" v="518" actId="47"/>
        <pc:sldMkLst>
          <pc:docMk/>
          <pc:sldMk cId="2038344309" sldId="333"/>
        </pc:sldMkLst>
      </pc:sldChg>
      <pc:sldChg chg="modSp mod">
        <pc:chgData name="Johnson (ESO), Antony" userId="ea3158fb-3b36-4d33-b3dc-8adf0fb14d86" providerId="ADAL" clId="{83F2FB3F-C442-40C4-B9C2-6197D0CAD7E2}" dt="2022-02-14T18:54:22.947" v="3288" actId="20577"/>
        <pc:sldMkLst>
          <pc:docMk/>
          <pc:sldMk cId="3389399862" sldId="334"/>
        </pc:sldMkLst>
        <pc:spChg chg="mod">
          <ac:chgData name="Johnson (ESO), Antony" userId="ea3158fb-3b36-4d33-b3dc-8adf0fb14d86" providerId="ADAL" clId="{83F2FB3F-C442-40C4-B9C2-6197D0CAD7E2}" dt="2022-02-14T18:54:22.947" v="3288" actId="20577"/>
          <ac:spMkLst>
            <pc:docMk/>
            <pc:sldMk cId="3389399862" sldId="334"/>
            <ac:spMk id="6" creationId="{FD357C19-1773-482A-879D-A9A7717A8ECB}"/>
          </ac:spMkLst>
        </pc:spChg>
      </pc:sldChg>
      <pc:sldChg chg="del">
        <pc:chgData name="Johnson (ESO), Antony" userId="ea3158fb-3b36-4d33-b3dc-8adf0fb14d86" providerId="ADAL" clId="{83F2FB3F-C442-40C4-B9C2-6197D0CAD7E2}" dt="2022-02-14T18:38:43.500" v="2827" actId="47"/>
        <pc:sldMkLst>
          <pc:docMk/>
          <pc:sldMk cId="2354833457" sldId="335"/>
        </pc:sldMkLst>
      </pc:sldChg>
      <pc:sldChg chg="del">
        <pc:chgData name="Johnson (ESO), Antony" userId="ea3158fb-3b36-4d33-b3dc-8adf0fb14d86" providerId="ADAL" clId="{83F2FB3F-C442-40C4-B9C2-6197D0CAD7E2}" dt="2022-02-14T18:38:46.252" v="2828" actId="47"/>
        <pc:sldMkLst>
          <pc:docMk/>
          <pc:sldMk cId="4281408256" sldId="336"/>
        </pc:sldMkLst>
      </pc:sldChg>
      <pc:sldChg chg="addSp delSp modSp add mod">
        <pc:chgData name="Johnson (ESO), Antony" userId="ea3158fb-3b36-4d33-b3dc-8adf0fb14d86" providerId="ADAL" clId="{83F2FB3F-C442-40C4-B9C2-6197D0CAD7E2}" dt="2022-02-14T14:56:03.852" v="512" actId="1076"/>
        <pc:sldMkLst>
          <pc:docMk/>
          <pc:sldMk cId="1445796021" sldId="337"/>
        </pc:sldMkLst>
        <pc:spChg chg="mod">
          <ac:chgData name="Johnson (ESO), Antony" userId="ea3158fb-3b36-4d33-b3dc-8adf0fb14d86" providerId="ADAL" clId="{83F2FB3F-C442-40C4-B9C2-6197D0CAD7E2}" dt="2022-02-14T14:47:51.353" v="475" actId="20577"/>
          <ac:spMkLst>
            <pc:docMk/>
            <pc:sldMk cId="1445796021" sldId="337"/>
            <ac:spMk id="2" creationId="{CF00B107-AE59-E849-9637-3B6D6BDCB684}"/>
          </ac:spMkLst>
        </pc:spChg>
        <pc:graphicFrameChg chg="add del mod modGraphic">
          <ac:chgData name="Johnson (ESO), Antony" userId="ea3158fb-3b36-4d33-b3dc-8adf0fb14d86" providerId="ADAL" clId="{83F2FB3F-C442-40C4-B9C2-6197D0CAD7E2}" dt="2022-02-14T14:54:23.676" v="498" actId="478"/>
          <ac:graphicFrameMkLst>
            <pc:docMk/>
            <pc:sldMk cId="1445796021" sldId="337"/>
            <ac:graphicFrameMk id="4" creationId="{06652CC6-E69F-4115-8247-3D1BAD296FB2}"/>
          </ac:graphicFrameMkLst>
        </pc:graphicFrameChg>
        <pc:graphicFrameChg chg="add mod modGraphic">
          <ac:chgData name="Johnson (ESO), Antony" userId="ea3158fb-3b36-4d33-b3dc-8adf0fb14d86" providerId="ADAL" clId="{83F2FB3F-C442-40C4-B9C2-6197D0CAD7E2}" dt="2022-02-14T14:56:03.852" v="512" actId="1076"/>
          <ac:graphicFrameMkLst>
            <pc:docMk/>
            <pc:sldMk cId="1445796021" sldId="337"/>
            <ac:graphicFrameMk id="5" creationId="{3E14E07A-B0D7-40E3-8936-8061B8E90518}"/>
          </ac:graphicFrameMkLst>
        </pc:graphicFrameChg>
        <pc:graphicFrameChg chg="del">
          <ac:chgData name="Johnson (ESO), Antony" userId="ea3158fb-3b36-4d33-b3dc-8adf0fb14d86" providerId="ADAL" clId="{83F2FB3F-C442-40C4-B9C2-6197D0CAD7E2}" dt="2022-02-14T14:47:55.906" v="476" actId="478"/>
          <ac:graphicFrameMkLst>
            <pc:docMk/>
            <pc:sldMk cId="1445796021" sldId="337"/>
            <ac:graphicFrameMk id="8" creationId="{0A8A41C2-CE44-4098-920A-64EE59FED007}"/>
          </ac:graphicFrameMkLst>
        </pc:graphicFrameChg>
      </pc:sldChg>
      <pc:sldChg chg="delSp modSp add del mod">
        <pc:chgData name="Johnson (ESO), Antony" userId="ea3158fb-3b36-4d33-b3dc-8adf0fb14d86" providerId="ADAL" clId="{83F2FB3F-C442-40C4-B9C2-6197D0CAD7E2}" dt="2022-02-14T14:56:09.167" v="513" actId="47"/>
        <pc:sldMkLst>
          <pc:docMk/>
          <pc:sldMk cId="3122346731" sldId="338"/>
        </pc:sldMkLst>
        <pc:spChg chg="mod">
          <ac:chgData name="Johnson (ESO), Antony" userId="ea3158fb-3b36-4d33-b3dc-8adf0fb14d86" providerId="ADAL" clId="{83F2FB3F-C442-40C4-B9C2-6197D0CAD7E2}" dt="2022-02-14T14:52:42.223" v="492" actId="20577"/>
          <ac:spMkLst>
            <pc:docMk/>
            <pc:sldMk cId="3122346731" sldId="338"/>
            <ac:spMk id="2" creationId="{CF00B107-AE59-E849-9637-3B6D6BDCB684}"/>
          </ac:spMkLst>
        </pc:spChg>
        <pc:graphicFrameChg chg="del modGraphic">
          <ac:chgData name="Johnson (ESO), Antony" userId="ea3158fb-3b36-4d33-b3dc-8adf0fb14d86" providerId="ADAL" clId="{83F2FB3F-C442-40C4-B9C2-6197D0CAD7E2}" dt="2022-02-14T14:52:50.388" v="494" actId="478"/>
          <ac:graphicFrameMkLst>
            <pc:docMk/>
            <pc:sldMk cId="3122346731" sldId="338"/>
            <ac:graphicFrameMk id="4" creationId="{06652CC6-E69F-4115-8247-3D1BAD296FB2}"/>
          </ac:graphicFrameMkLst>
        </pc:graphicFrameChg>
      </pc:sldChg>
      <pc:sldChg chg="modSp add mod">
        <pc:chgData name="Johnson (ESO), Antony" userId="ea3158fb-3b36-4d33-b3dc-8adf0fb14d86" providerId="ADAL" clId="{83F2FB3F-C442-40C4-B9C2-6197D0CAD7E2}" dt="2022-02-14T18:14:26.421" v="921" actId="1076"/>
        <pc:sldMkLst>
          <pc:docMk/>
          <pc:sldMk cId="3491430624" sldId="339"/>
        </pc:sldMkLst>
        <pc:graphicFrameChg chg="mod modGraphic">
          <ac:chgData name="Johnson (ESO), Antony" userId="ea3158fb-3b36-4d33-b3dc-8adf0fb14d86" providerId="ADAL" clId="{83F2FB3F-C442-40C4-B9C2-6197D0CAD7E2}" dt="2022-02-14T18:14:26.421" v="921" actId="1076"/>
          <ac:graphicFrameMkLst>
            <pc:docMk/>
            <pc:sldMk cId="3491430624" sldId="339"/>
            <ac:graphicFrameMk id="4" creationId="{06652CC6-E69F-4115-8247-3D1BAD296FB2}"/>
          </ac:graphicFrameMkLst>
        </pc:graphicFrameChg>
      </pc:sldChg>
      <pc:sldChg chg="modSp add mod">
        <pc:chgData name="Johnson (ESO), Antony" userId="ea3158fb-3b36-4d33-b3dc-8adf0fb14d86" providerId="ADAL" clId="{83F2FB3F-C442-40C4-B9C2-6197D0CAD7E2}" dt="2022-02-14T20:04:19.824" v="4387" actId="20577"/>
        <pc:sldMkLst>
          <pc:docMk/>
          <pc:sldMk cId="2799341799" sldId="340"/>
        </pc:sldMkLst>
        <pc:spChg chg="mod">
          <ac:chgData name="Johnson (ESO), Antony" userId="ea3158fb-3b36-4d33-b3dc-8adf0fb14d86" providerId="ADAL" clId="{83F2FB3F-C442-40C4-B9C2-6197D0CAD7E2}" dt="2022-02-14T20:04:19.824" v="4387" actId="20577"/>
          <ac:spMkLst>
            <pc:docMk/>
            <pc:sldMk cId="2799341799" sldId="340"/>
            <ac:spMk id="6" creationId="{FD357C19-1773-482A-879D-A9A7717A8ECB}"/>
          </ac:spMkLst>
        </pc:spChg>
      </pc:sldChg>
      <pc:sldChg chg="addSp delSp modSp add mod">
        <pc:chgData name="Johnson (ESO), Antony" userId="ea3158fb-3b36-4d33-b3dc-8adf0fb14d86" providerId="ADAL" clId="{83F2FB3F-C442-40C4-B9C2-6197D0CAD7E2}" dt="2022-02-14T20:02:27.673" v="4310" actId="20577"/>
        <pc:sldMkLst>
          <pc:docMk/>
          <pc:sldMk cId="937562936" sldId="341"/>
        </pc:sldMkLst>
        <pc:spChg chg="mod">
          <ac:chgData name="Johnson (ESO), Antony" userId="ea3158fb-3b36-4d33-b3dc-8adf0fb14d86" providerId="ADAL" clId="{83F2FB3F-C442-40C4-B9C2-6197D0CAD7E2}" dt="2022-02-14T18:57:23.725" v="3558" actId="27636"/>
          <ac:spMkLst>
            <pc:docMk/>
            <pc:sldMk cId="937562936" sldId="341"/>
            <ac:spMk id="3" creationId="{7F7A4147-CBB0-4493-81B5-F456CF12A15E}"/>
          </ac:spMkLst>
        </pc:spChg>
        <pc:spChg chg="del">
          <ac:chgData name="Johnson (ESO), Antony" userId="ea3158fb-3b36-4d33-b3dc-8adf0fb14d86" providerId="ADAL" clId="{83F2FB3F-C442-40C4-B9C2-6197D0CAD7E2}" dt="2022-02-14T18:26:06.841" v="1769" actId="478"/>
          <ac:spMkLst>
            <pc:docMk/>
            <pc:sldMk cId="937562936" sldId="341"/>
            <ac:spMk id="5" creationId="{D1FC8B26-29DF-4A2C-9A63-935E13E93963}"/>
          </ac:spMkLst>
        </pc:spChg>
        <pc:spChg chg="add del mod">
          <ac:chgData name="Johnson (ESO), Antony" userId="ea3158fb-3b36-4d33-b3dc-8adf0fb14d86" providerId="ADAL" clId="{83F2FB3F-C442-40C4-B9C2-6197D0CAD7E2}" dt="2022-02-14T18:26:10.407" v="1771" actId="478"/>
          <ac:spMkLst>
            <pc:docMk/>
            <pc:sldMk cId="937562936" sldId="341"/>
            <ac:spMk id="6" creationId="{6F585AC5-D17E-4145-9375-07B0A234E64C}"/>
          </ac:spMkLst>
        </pc:spChg>
        <pc:spChg chg="add mod">
          <ac:chgData name="Johnson (ESO), Antony" userId="ea3158fb-3b36-4d33-b3dc-8adf0fb14d86" providerId="ADAL" clId="{83F2FB3F-C442-40C4-B9C2-6197D0CAD7E2}" dt="2022-02-14T20:02:27.673" v="4310" actId="20577"/>
          <ac:spMkLst>
            <pc:docMk/>
            <pc:sldMk cId="937562936" sldId="341"/>
            <ac:spMk id="7" creationId="{6AE64BF0-311D-4A9A-BAE6-8EA4E85E4642}"/>
          </ac:spMkLst>
        </pc:spChg>
      </pc:sldChg>
      <pc:sldChg chg="new del">
        <pc:chgData name="Johnson (ESO), Antony" userId="ea3158fb-3b36-4d33-b3dc-8adf0fb14d86" providerId="ADAL" clId="{83F2FB3F-C442-40C4-B9C2-6197D0CAD7E2}" dt="2022-02-14T18:33:26.939" v="2087" actId="680"/>
        <pc:sldMkLst>
          <pc:docMk/>
          <pc:sldMk cId="334837041" sldId="342"/>
        </pc:sldMkLst>
      </pc:sldChg>
      <pc:sldChg chg="modSp add mod">
        <pc:chgData name="Johnson (ESO), Antony" userId="ea3158fb-3b36-4d33-b3dc-8adf0fb14d86" providerId="ADAL" clId="{83F2FB3F-C442-40C4-B9C2-6197D0CAD7E2}" dt="2022-02-14T20:11:33.069" v="4980" actId="1076"/>
        <pc:sldMkLst>
          <pc:docMk/>
          <pc:sldMk cId="2425283239" sldId="342"/>
        </pc:sldMkLst>
        <pc:spChg chg="mod">
          <ac:chgData name="Johnson (ESO), Antony" userId="ea3158fb-3b36-4d33-b3dc-8adf0fb14d86" providerId="ADAL" clId="{83F2FB3F-C442-40C4-B9C2-6197D0CAD7E2}" dt="2022-02-14T20:11:31.302" v="4979" actId="1076"/>
          <ac:spMkLst>
            <pc:docMk/>
            <pc:sldMk cId="2425283239" sldId="342"/>
            <ac:spMk id="2" creationId="{CF00B107-AE59-E849-9637-3B6D6BDCB684}"/>
          </ac:spMkLst>
        </pc:spChg>
        <pc:spChg chg="mod">
          <ac:chgData name="Johnson (ESO), Antony" userId="ea3158fb-3b36-4d33-b3dc-8adf0fb14d86" providerId="ADAL" clId="{83F2FB3F-C442-40C4-B9C2-6197D0CAD7E2}" dt="2022-02-14T20:11:33.069" v="4980" actId="1076"/>
          <ac:spMkLst>
            <pc:docMk/>
            <pc:sldMk cId="2425283239" sldId="342"/>
            <ac:spMk id="6" creationId="{FD357C19-1773-482A-879D-A9A7717A8ECB}"/>
          </ac:spMkLst>
        </pc:spChg>
      </pc:sldChg>
      <pc:sldChg chg="modSp add mod">
        <pc:chgData name="Johnson (ESO), Antony" userId="ea3158fb-3b36-4d33-b3dc-8adf0fb14d86" providerId="ADAL" clId="{83F2FB3F-C442-40C4-B9C2-6197D0CAD7E2}" dt="2022-02-14T20:14:36.028" v="5240" actId="20577"/>
        <pc:sldMkLst>
          <pc:docMk/>
          <pc:sldMk cId="3991731834" sldId="343"/>
        </pc:sldMkLst>
        <pc:spChg chg="mod">
          <ac:chgData name="Johnson (ESO), Antony" userId="ea3158fb-3b36-4d33-b3dc-8adf0fb14d86" providerId="ADAL" clId="{83F2FB3F-C442-40C4-B9C2-6197D0CAD7E2}" dt="2022-02-14T20:14:36.028" v="5240" actId="20577"/>
          <ac:spMkLst>
            <pc:docMk/>
            <pc:sldMk cId="3991731834" sldId="343"/>
            <ac:spMk id="7" creationId="{6AE64BF0-311D-4A9A-BAE6-8EA4E85E4642}"/>
          </ac:spMkLst>
        </pc:spChg>
      </pc:sldChg>
      <pc:sldChg chg="modSp add mod">
        <pc:chgData name="Johnson (ESO), Antony" userId="ea3158fb-3b36-4d33-b3dc-8adf0fb14d86" providerId="ADAL" clId="{83F2FB3F-C442-40C4-B9C2-6197D0CAD7E2}" dt="2022-02-14T20:19:26.087" v="5853" actId="20577"/>
        <pc:sldMkLst>
          <pc:docMk/>
          <pc:sldMk cId="3803274827" sldId="344"/>
        </pc:sldMkLst>
        <pc:spChg chg="mod">
          <ac:chgData name="Johnson (ESO), Antony" userId="ea3158fb-3b36-4d33-b3dc-8adf0fb14d86" providerId="ADAL" clId="{83F2FB3F-C442-40C4-B9C2-6197D0CAD7E2}" dt="2022-02-14T20:14:57.952" v="5290" actId="20577"/>
          <ac:spMkLst>
            <pc:docMk/>
            <pc:sldMk cId="3803274827" sldId="344"/>
            <ac:spMk id="2" creationId="{CF00B107-AE59-E849-9637-3B6D6BDCB684}"/>
          </ac:spMkLst>
        </pc:spChg>
        <pc:spChg chg="mod">
          <ac:chgData name="Johnson (ESO), Antony" userId="ea3158fb-3b36-4d33-b3dc-8adf0fb14d86" providerId="ADAL" clId="{83F2FB3F-C442-40C4-B9C2-6197D0CAD7E2}" dt="2022-02-14T20:19:26.087" v="5853" actId="20577"/>
          <ac:spMkLst>
            <pc:docMk/>
            <pc:sldMk cId="3803274827" sldId="344"/>
            <ac:spMk id="6" creationId="{FD357C19-1773-482A-879D-A9A7717A8ECB}"/>
          </ac:spMkLst>
        </pc:spChg>
      </pc:sldChg>
      <pc:sldChg chg="modSp add mod">
        <pc:chgData name="Johnson (ESO), Antony" userId="ea3158fb-3b36-4d33-b3dc-8adf0fb14d86" providerId="ADAL" clId="{83F2FB3F-C442-40C4-B9C2-6197D0CAD7E2}" dt="2022-02-14T20:26:18.054" v="6754" actId="20577"/>
        <pc:sldMkLst>
          <pc:docMk/>
          <pc:sldMk cId="3689956470" sldId="345"/>
        </pc:sldMkLst>
        <pc:spChg chg="mod">
          <ac:chgData name="Johnson (ESO), Antony" userId="ea3158fb-3b36-4d33-b3dc-8adf0fb14d86" providerId="ADAL" clId="{83F2FB3F-C442-40C4-B9C2-6197D0CAD7E2}" dt="2022-02-14T20:20:01.521" v="5917" actId="20577"/>
          <ac:spMkLst>
            <pc:docMk/>
            <pc:sldMk cId="3689956470" sldId="345"/>
            <ac:spMk id="2" creationId="{CF00B107-AE59-E849-9637-3B6D6BDCB684}"/>
          </ac:spMkLst>
        </pc:spChg>
        <pc:spChg chg="mod">
          <ac:chgData name="Johnson (ESO), Antony" userId="ea3158fb-3b36-4d33-b3dc-8adf0fb14d86" providerId="ADAL" clId="{83F2FB3F-C442-40C4-B9C2-6197D0CAD7E2}" dt="2022-02-14T20:26:18.054" v="6754" actId="20577"/>
          <ac:spMkLst>
            <pc:docMk/>
            <pc:sldMk cId="3689956470" sldId="345"/>
            <ac:spMk id="6" creationId="{FD357C19-1773-482A-879D-A9A7717A8ECB}"/>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792F11-53F7-449A-8425-6B2731A79871}" type="datetimeFigureOut">
              <a:rPr lang="en-GB" smtClean="0"/>
              <a:t>14/02/2022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0C4B73-5AD7-43E8-8E66-C620C4589086}" type="slidenum">
              <a:rPr lang="en-GB" smtClean="0"/>
              <a:t>‹#›</a:t>
            </a:fld>
            <a:endParaRPr lang="en-GB"/>
          </a:p>
        </p:txBody>
      </p:sp>
    </p:spTree>
    <p:extLst>
      <p:ext uri="{BB962C8B-B14F-4D97-AF65-F5344CB8AC3E}">
        <p14:creationId xmlns:p14="http://schemas.microsoft.com/office/powerpoint/2010/main" val="208747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8D9105-192A-4AFD-A571-2438407E63B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757226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8D9105-192A-4AFD-A571-2438407E63B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562999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8D9105-192A-4AFD-A571-2438407E63B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304361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8D9105-192A-4AFD-A571-2438407E63B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415256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8D9105-192A-4AFD-A571-2438407E63B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505939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8D9105-192A-4AFD-A571-2438407E63B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301759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8D9105-192A-4AFD-A571-2438407E63B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825942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8D9105-192A-4AFD-A571-2438407E63B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666634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8D9105-192A-4AFD-A571-2438407E63B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022705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0822B-4360-F14B-B55B-2D0306F62B4A}"/>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CD06DA2E-B613-4946-ADEE-C88A4A240F2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7431F407-3692-3745-BFFA-A0BF309C9C1C}"/>
              </a:ext>
            </a:extLst>
          </p:cNvPr>
          <p:cNvSpPr>
            <a:spLocks noGrp="1"/>
          </p:cNvSpPr>
          <p:nvPr>
            <p:ph type="dt" sz="half" idx="10"/>
          </p:nvPr>
        </p:nvSpPr>
        <p:spPr/>
        <p:txBody>
          <a:bodyPr/>
          <a:lstStyle/>
          <a:p>
            <a:fld id="{1D16A791-F316-2046-87D5-FE464BA318EF}" type="datetimeFigureOut">
              <a:rPr lang="en-US" smtClean="0"/>
              <a:t>2/14/2022</a:t>
            </a:fld>
            <a:endParaRPr lang="en-US"/>
          </a:p>
        </p:txBody>
      </p:sp>
      <p:sp>
        <p:nvSpPr>
          <p:cNvPr id="5" name="Footer Placeholder 4">
            <a:extLst>
              <a:ext uri="{FF2B5EF4-FFF2-40B4-BE49-F238E27FC236}">
                <a16:creationId xmlns:a16="http://schemas.microsoft.com/office/drawing/2014/main" id="{7315F847-ADB5-6242-B858-2FB18E6065E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47029A-908F-FD48-9A26-2DE4D38498AD}"/>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5480518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B2EF98-FC58-2140-9AFE-27D5E2AA4993}"/>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F69D57C3-1C63-9447-AFB0-4AB83FDFC4CD}"/>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5DC114E-F9EE-3940-8DF8-20EC57F93C4F}"/>
              </a:ext>
            </a:extLst>
          </p:cNvPr>
          <p:cNvSpPr>
            <a:spLocks noGrp="1"/>
          </p:cNvSpPr>
          <p:nvPr>
            <p:ph type="dt" sz="half" idx="10"/>
          </p:nvPr>
        </p:nvSpPr>
        <p:spPr/>
        <p:txBody>
          <a:bodyPr/>
          <a:lstStyle/>
          <a:p>
            <a:fld id="{1D16A791-F316-2046-87D5-FE464BA318EF}" type="datetimeFigureOut">
              <a:rPr lang="en-US" smtClean="0"/>
              <a:t>2/14/2022</a:t>
            </a:fld>
            <a:endParaRPr lang="en-US"/>
          </a:p>
        </p:txBody>
      </p:sp>
      <p:sp>
        <p:nvSpPr>
          <p:cNvPr id="5" name="Footer Placeholder 4">
            <a:extLst>
              <a:ext uri="{FF2B5EF4-FFF2-40B4-BE49-F238E27FC236}">
                <a16:creationId xmlns:a16="http://schemas.microsoft.com/office/drawing/2014/main" id="{43F214CF-79D0-2546-B254-317E3104E28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BD56B3B-34C1-FC4B-A93E-9B15B28F251A}"/>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28304641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3B45026-8D98-D04B-ABDA-CE46E277283C}"/>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CB3F92F-1294-DB48-BF93-2EA171920B41}"/>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1EF0D70-67B3-4245-A4E8-A27D0DDECB95}"/>
              </a:ext>
            </a:extLst>
          </p:cNvPr>
          <p:cNvSpPr>
            <a:spLocks noGrp="1"/>
          </p:cNvSpPr>
          <p:nvPr>
            <p:ph type="dt" sz="half" idx="10"/>
          </p:nvPr>
        </p:nvSpPr>
        <p:spPr/>
        <p:txBody>
          <a:bodyPr/>
          <a:lstStyle/>
          <a:p>
            <a:fld id="{1D16A791-F316-2046-87D5-FE464BA318EF}" type="datetimeFigureOut">
              <a:rPr lang="en-US" smtClean="0"/>
              <a:t>2/14/2022</a:t>
            </a:fld>
            <a:endParaRPr lang="en-US"/>
          </a:p>
        </p:txBody>
      </p:sp>
      <p:sp>
        <p:nvSpPr>
          <p:cNvPr id="5" name="Footer Placeholder 4">
            <a:extLst>
              <a:ext uri="{FF2B5EF4-FFF2-40B4-BE49-F238E27FC236}">
                <a16:creationId xmlns:a16="http://schemas.microsoft.com/office/drawing/2014/main" id="{958A4D30-C83E-CE44-A367-8BBFB3D4BA3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FBAC2FB-76FD-4B49-B0ED-EB805ECECC8B}"/>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1771019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Picture_BG Image">
    <p:spTree>
      <p:nvGrpSpPr>
        <p:cNvPr id="1" name=""/>
        <p:cNvGrpSpPr/>
        <p:nvPr/>
      </p:nvGrpSpPr>
      <p:grpSpPr>
        <a:xfrm>
          <a:off x="0" y="0"/>
          <a:ext cx="0" cy="0"/>
          <a:chOff x="0" y="0"/>
          <a:chExt cx="0" cy="0"/>
        </a:xfrm>
      </p:grpSpPr>
      <p:sp>
        <p:nvSpPr>
          <p:cNvPr id="4" name="Picture Placeholder 20">
            <a:extLst>
              <a:ext uri="{FF2B5EF4-FFF2-40B4-BE49-F238E27FC236}">
                <a16:creationId xmlns:a16="http://schemas.microsoft.com/office/drawing/2014/main" id="{5F127328-5914-8746-9676-46AEF2593FFE}"/>
              </a:ext>
            </a:extLst>
          </p:cNvPr>
          <p:cNvSpPr>
            <a:spLocks noGrp="1"/>
          </p:cNvSpPr>
          <p:nvPr>
            <p:ph type="pic" sz="quarter" idx="10"/>
          </p:nvPr>
        </p:nvSpPr>
        <p:spPr>
          <a:xfrm>
            <a:off x="0" y="0"/>
            <a:ext cx="12192000" cy="6858000"/>
          </a:xfrm>
          <a:prstGeom prst="rect">
            <a:avLst/>
          </a:prstGeom>
        </p:spPr>
        <p:txBody>
          <a:bodyPr/>
          <a:lstStyle/>
          <a:p>
            <a:endParaRPr lang="en-US"/>
          </a:p>
        </p:txBody>
      </p:sp>
      <p:sp>
        <p:nvSpPr>
          <p:cNvPr id="5" name="Title 1">
            <a:extLst>
              <a:ext uri="{FF2B5EF4-FFF2-40B4-BE49-F238E27FC236}">
                <a16:creationId xmlns:a16="http://schemas.microsoft.com/office/drawing/2014/main" id="{D545E6C8-F8C7-574A-9C5C-305FA222624F}"/>
              </a:ext>
            </a:extLst>
          </p:cNvPr>
          <p:cNvSpPr>
            <a:spLocks noGrp="1"/>
          </p:cNvSpPr>
          <p:nvPr>
            <p:ph type="title"/>
          </p:nvPr>
        </p:nvSpPr>
        <p:spPr>
          <a:xfrm>
            <a:off x="527568" y="2688964"/>
            <a:ext cx="4856568" cy="1480071"/>
          </a:xfrm>
          <a:prstGeom prst="rect">
            <a:avLst/>
          </a:prstGeom>
        </p:spPr>
        <p:txBody>
          <a:bodyPr anchor="b"/>
          <a:lstStyle>
            <a:lvl1pPr>
              <a:defRPr sz="48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pic>
        <p:nvPicPr>
          <p:cNvPr id="6" name="Picture 5">
            <a:extLst>
              <a:ext uri="{FF2B5EF4-FFF2-40B4-BE49-F238E27FC236}">
                <a16:creationId xmlns:a16="http://schemas.microsoft.com/office/drawing/2014/main" id="{6DB78912-ED94-0848-975B-CD0C55ECCFF5}"/>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3284994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3CEAEB-6DC3-3542-9480-B6D3E028BCDA}"/>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AA20E8A-16DD-B942-B4A4-42DF145A754F}"/>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3768B85-CFA2-384C-B493-44E757675127}"/>
              </a:ext>
            </a:extLst>
          </p:cNvPr>
          <p:cNvSpPr>
            <a:spLocks noGrp="1"/>
          </p:cNvSpPr>
          <p:nvPr>
            <p:ph type="dt" sz="half" idx="10"/>
          </p:nvPr>
        </p:nvSpPr>
        <p:spPr/>
        <p:txBody>
          <a:bodyPr/>
          <a:lstStyle/>
          <a:p>
            <a:fld id="{1D16A791-F316-2046-87D5-FE464BA318EF}" type="datetimeFigureOut">
              <a:rPr lang="en-US" smtClean="0"/>
              <a:t>2/14/2022</a:t>
            </a:fld>
            <a:endParaRPr lang="en-US"/>
          </a:p>
        </p:txBody>
      </p:sp>
      <p:sp>
        <p:nvSpPr>
          <p:cNvPr id="5" name="Footer Placeholder 4">
            <a:extLst>
              <a:ext uri="{FF2B5EF4-FFF2-40B4-BE49-F238E27FC236}">
                <a16:creationId xmlns:a16="http://schemas.microsoft.com/office/drawing/2014/main" id="{B6C3BF09-8F93-1441-A4DA-0CAFF7D8CCE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E40BCF-D7D4-0F4A-A492-E4FA90DCEE67}"/>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1160174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70C8A5-F65E-DB42-AA4F-1D0FA9B325B0}"/>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32E8CEEA-864C-CF46-B568-86ABD540773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6CA0C6BB-6CC7-9048-9741-E20EF239D118}"/>
              </a:ext>
            </a:extLst>
          </p:cNvPr>
          <p:cNvSpPr>
            <a:spLocks noGrp="1"/>
          </p:cNvSpPr>
          <p:nvPr>
            <p:ph type="dt" sz="half" idx="10"/>
          </p:nvPr>
        </p:nvSpPr>
        <p:spPr/>
        <p:txBody>
          <a:bodyPr/>
          <a:lstStyle/>
          <a:p>
            <a:fld id="{1D16A791-F316-2046-87D5-FE464BA318EF}" type="datetimeFigureOut">
              <a:rPr lang="en-US" smtClean="0"/>
              <a:t>2/14/2022</a:t>
            </a:fld>
            <a:endParaRPr lang="en-US"/>
          </a:p>
        </p:txBody>
      </p:sp>
      <p:sp>
        <p:nvSpPr>
          <p:cNvPr id="5" name="Footer Placeholder 4">
            <a:extLst>
              <a:ext uri="{FF2B5EF4-FFF2-40B4-BE49-F238E27FC236}">
                <a16:creationId xmlns:a16="http://schemas.microsoft.com/office/drawing/2014/main" id="{2C8C480C-600F-D74C-B673-D61A2D3C7A9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39D67A-57DD-9C4B-ACEE-DEEAD6200D5F}"/>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455862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382C0E-7772-7840-8715-15C603BDB88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590037C7-F4FE-6346-983D-09CC0D415990}"/>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4D5AAE32-7479-E448-AFD0-A75A2F748087}"/>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96F9F98B-6A4B-1544-8AA2-C075F8DFFD95}"/>
              </a:ext>
            </a:extLst>
          </p:cNvPr>
          <p:cNvSpPr>
            <a:spLocks noGrp="1"/>
          </p:cNvSpPr>
          <p:nvPr>
            <p:ph type="dt" sz="half" idx="10"/>
          </p:nvPr>
        </p:nvSpPr>
        <p:spPr/>
        <p:txBody>
          <a:bodyPr/>
          <a:lstStyle/>
          <a:p>
            <a:fld id="{1D16A791-F316-2046-87D5-FE464BA318EF}" type="datetimeFigureOut">
              <a:rPr lang="en-US" smtClean="0"/>
              <a:t>2/14/2022</a:t>
            </a:fld>
            <a:endParaRPr lang="en-US"/>
          </a:p>
        </p:txBody>
      </p:sp>
      <p:sp>
        <p:nvSpPr>
          <p:cNvPr id="6" name="Footer Placeholder 5">
            <a:extLst>
              <a:ext uri="{FF2B5EF4-FFF2-40B4-BE49-F238E27FC236}">
                <a16:creationId xmlns:a16="http://schemas.microsoft.com/office/drawing/2014/main" id="{2B520516-477D-B940-A1CD-B3AEFEBB70F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DBA7A84-2D64-7443-9C2F-BB8E196060A5}"/>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40424602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BF4FCD-8ED2-EE43-8B96-25DF5698E5F4}"/>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87A5A689-234B-CA4D-AF41-C76E3E2AAFF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B40161BA-430C-DB44-A614-166457B5641B}"/>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0214A8B2-628C-584F-8A5D-F69C8DFEA99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F10C80BA-3DFA-5D44-8157-F51D5F1B8A10}"/>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30BFB669-2DB0-4846-BDF7-FE3D6DB74C83}"/>
              </a:ext>
            </a:extLst>
          </p:cNvPr>
          <p:cNvSpPr>
            <a:spLocks noGrp="1"/>
          </p:cNvSpPr>
          <p:nvPr>
            <p:ph type="dt" sz="half" idx="10"/>
          </p:nvPr>
        </p:nvSpPr>
        <p:spPr/>
        <p:txBody>
          <a:bodyPr/>
          <a:lstStyle/>
          <a:p>
            <a:fld id="{1D16A791-F316-2046-87D5-FE464BA318EF}" type="datetimeFigureOut">
              <a:rPr lang="en-US" smtClean="0"/>
              <a:t>2/14/2022</a:t>
            </a:fld>
            <a:endParaRPr lang="en-US"/>
          </a:p>
        </p:txBody>
      </p:sp>
      <p:sp>
        <p:nvSpPr>
          <p:cNvPr id="8" name="Footer Placeholder 7">
            <a:extLst>
              <a:ext uri="{FF2B5EF4-FFF2-40B4-BE49-F238E27FC236}">
                <a16:creationId xmlns:a16="http://schemas.microsoft.com/office/drawing/2014/main" id="{F719D54D-A01A-524A-8699-0728230EC2A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123A1B0-937F-2E46-9073-ABA171708159}"/>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17098707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142469-AB4F-5040-A62D-B6A7ADD5D1CE}"/>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B5E4B596-FAD7-3F4C-94F2-C2E0B638A406}"/>
              </a:ext>
            </a:extLst>
          </p:cNvPr>
          <p:cNvSpPr>
            <a:spLocks noGrp="1"/>
          </p:cNvSpPr>
          <p:nvPr>
            <p:ph type="dt" sz="half" idx="10"/>
          </p:nvPr>
        </p:nvSpPr>
        <p:spPr/>
        <p:txBody>
          <a:bodyPr/>
          <a:lstStyle/>
          <a:p>
            <a:fld id="{1D16A791-F316-2046-87D5-FE464BA318EF}" type="datetimeFigureOut">
              <a:rPr lang="en-US" smtClean="0"/>
              <a:t>2/14/2022</a:t>
            </a:fld>
            <a:endParaRPr lang="en-US"/>
          </a:p>
        </p:txBody>
      </p:sp>
      <p:sp>
        <p:nvSpPr>
          <p:cNvPr id="4" name="Footer Placeholder 3">
            <a:extLst>
              <a:ext uri="{FF2B5EF4-FFF2-40B4-BE49-F238E27FC236}">
                <a16:creationId xmlns:a16="http://schemas.microsoft.com/office/drawing/2014/main" id="{A1329402-4C9A-5B42-9B07-C38D7EC5583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71FAB7D-7B39-AA46-802F-A8FEFB2F8E02}"/>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17635692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B44B70A-30C2-1348-96BB-863B3D372E10}"/>
              </a:ext>
            </a:extLst>
          </p:cNvPr>
          <p:cNvSpPr>
            <a:spLocks noGrp="1"/>
          </p:cNvSpPr>
          <p:nvPr>
            <p:ph type="dt" sz="half" idx="10"/>
          </p:nvPr>
        </p:nvSpPr>
        <p:spPr/>
        <p:txBody>
          <a:bodyPr/>
          <a:lstStyle/>
          <a:p>
            <a:fld id="{1D16A791-F316-2046-87D5-FE464BA318EF}" type="datetimeFigureOut">
              <a:rPr lang="en-US" smtClean="0"/>
              <a:t>2/14/2022</a:t>
            </a:fld>
            <a:endParaRPr lang="en-US"/>
          </a:p>
        </p:txBody>
      </p:sp>
      <p:sp>
        <p:nvSpPr>
          <p:cNvPr id="3" name="Footer Placeholder 2">
            <a:extLst>
              <a:ext uri="{FF2B5EF4-FFF2-40B4-BE49-F238E27FC236}">
                <a16:creationId xmlns:a16="http://schemas.microsoft.com/office/drawing/2014/main" id="{6965E792-344D-FB40-AA10-F1083709369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65BB02C-5BDE-2641-BC0A-064C1189FB92}"/>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21368505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6A75B7-71BF-A047-88E3-53EF41413FC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B2DC888-7134-E04C-95D8-F7FE8D4B8C7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762F1A79-7F33-7C40-94F3-09EC39CC14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D5A330F9-358A-9544-9DD2-740AC39154A9}"/>
              </a:ext>
            </a:extLst>
          </p:cNvPr>
          <p:cNvSpPr>
            <a:spLocks noGrp="1"/>
          </p:cNvSpPr>
          <p:nvPr>
            <p:ph type="dt" sz="half" idx="10"/>
          </p:nvPr>
        </p:nvSpPr>
        <p:spPr/>
        <p:txBody>
          <a:bodyPr/>
          <a:lstStyle/>
          <a:p>
            <a:fld id="{1D16A791-F316-2046-87D5-FE464BA318EF}" type="datetimeFigureOut">
              <a:rPr lang="en-US" smtClean="0"/>
              <a:t>2/14/2022</a:t>
            </a:fld>
            <a:endParaRPr lang="en-US"/>
          </a:p>
        </p:txBody>
      </p:sp>
      <p:sp>
        <p:nvSpPr>
          <p:cNvPr id="6" name="Footer Placeholder 5">
            <a:extLst>
              <a:ext uri="{FF2B5EF4-FFF2-40B4-BE49-F238E27FC236}">
                <a16:creationId xmlns:a16="http://schemas.microsoft.com/office/drawing/2014/main" id="{7B716174-A682-9948-88FA-A4472123407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A9BEB07-9D65-DD41-A545-E3BD82C0219D}"/>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14283275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2BEB07-60EE-1545-9020-3C211B5C5C4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214CF85A-D1BF-A84D-8797-6F90A48A9B1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A1066FB-FABF-3B46-8DF2-BE34AD793CE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C8F1162-73FB-FC49-A3B6-D9672735DE34}"/>
              </a:ext>
            </a:extLst>
          </p:cNvPr>
          <p:cNvSpPr>
            <a:spLocks noGrp="1"/>
          </p:cNvSpPr>
          <p:nvPr>
            <p:ph type="dt" sz="half" idx="10"/>
          </p:nvPr>
        </p:nvSpPr>
        <p:spPr/>
        <p:txBody>
          <a:bodyPr/>
          <a:lstStyle/>
          <a:p>
            <a:fld id="{1D16A791-F316-2046-87D5-FE464BA318EF}" type="datetimeFigureOut">
              <a:rPr lang="en-US" smtClean="0"/>
              <a:t>2/14/2022</a:t>
            </a:fld>
            <a:endParaRPr lang="en-US"/>
          </a:p>
        </p:txBody>
      </p:sp>
      <p:sp>
        <p:nvSpPr>
          <p:cNvPr id="6" name="Footer Placeholder 5">
            <a:extLst>
              <a:ext uri="{FF2B5EF4-FFF2-40B4-BE49-F238E27FC236}">
                <a16:creationId xmlns:a16="http://schemas.microsoft.com/office/drawing/2014/main" id="{1446DE8D-3BD1-8641-9D9E-4FA15B1A60D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7AB4883-85B4-9445-A223-9624A6A070E3}"/>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12224549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48889F8-86FA-4749-B26A-BF0765D2B03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55C5784B-0091-9C48-8CA2-30E74D2920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C31A17C-E3E7-DD48-A5EC-483E1C4B2A4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16A791-F316-2046-87D5-FE464BA318EF}" type="datetimeFigureOut">
              <a:rPr lang="en-US" smtClean="0"/>
              <a:t>2/14/2022</a:t>
            </a:fld>
            <a:endParaRPr lang="en-US"/>
          </a:p>
        </p:txBody>
      </p:sp>
      <p:sp>
        <p:nvSpPr>
          <p:cNvPr id="5" name="Footer Placeholder 4">
            <a:extLst>
              <a:ext uri="{FF2B5EF4-FFF2-40B4-BE49-F238E27FC236}">
                <a16:creationId xmlns:a16="http://schemas.microsoft.com/office/drawing/2014/main" id="{E9128330-871B-F74C-B2E9-F9B8F2CE892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EE469A4-BD5E-8142-8047-53CFFF23807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227484-AE73-8842-A104-636AE1E6D574}" type="slidenum">
              <a:rPr lang="en-US" smtClean="0"/>
              <a:t>‹#›</a:t>
            </a:fld>
            <a:endParaRPr lang="en-US"/>
          </a:p>
        </p:txBody>
      </p:sp>
    </p:spTree>
    <p:extLst>
      <p:ext uri="{BB962C8B-B14F-4D97-AF65-F5344CB8AC3E}">
        <p14:creationId xmlns:p14="http://schemas.microsoft.com/office/powerpoint/2010/main" val="34423318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a:extLst>
              <a:ext uri="{FF2B5EF4-FFF2-40B4-BE49-F238E27FC236}">
                <a16:creationId xmlns:a16="http://schemas.microsoft.com/office/drawing/2014/main" id="{824AC56C-670D-4CA0-B15F-8E4CB802AA87}"/>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7821" b="7821"/>
          <a:stretch>
            <a:fillRect/>
          </a:stretch>
        </p:blipFill>
        <p:spPr>
          <a:xfrm>
            <a:off x="0" y="0"/>
            <a:ext cx="12192000" cy="6858000"/>
          </a:xfrm>
        </p:spPr>
      </p:pic>
      <p:sp>
        <p:nvSpPr>
          <p:cNvPr id="6" name="Title 5">
            <a:extLst>
              <a:ext uri="{FF2B5EF4-FFF2-40B4-BE49-F238E27FC236}">
                <a16:creationId xmlns:a16="http://schemas.microsoft.com/office/drawing/2014/main" id="{8329FB8B-13A0-4A2D-B9CF-62570F21BAFE}"/>
              </a:ext>
            </a:extLst>
          </p:cNvPr>
          <p:cNvSpPr>
            <a:spLocks noGrp="1"/>
          </p:cNvSpPr>
          <p:nvPr>
            <p:ph type="title"/>
          </p:nvPr>
        </p:nvSpPr>
        <p:spPr>
          <a:xfrm>
            <a:off x="196484" y="1799543"/>
            <a:ext cx="7400191" cy="2708659"/>
          </a:xfrm>
        </p:spPr>
        <p:txBody>
          <a:bodyPr lIns="91440" tIns="45720" rIns="91440" bIns="45720" anchor="b">
            <a:normAutofit fontScale="90000"/>
          </a:bodyPr>
          <a:lstStyle/>
          <a:p>
            <a:r>
              <a:rPr lang="en-GB" sz="4400" b="1" dirty="0">
                <a:latin typeface="Helvetica Neue LT Std 65 Medium"/>
              </a:rPr>
              <a:t>Emergency and Restoration Code – Phase II</a:t>
            </a:r>
            <a:br>
              <a:rPr lang="en-GB" sz="4400" b="1" dirty="0">
                <a:latin typeface="Helvetica Neue LT Std 65 Medium"/>
              </a:rPr>
            </a:br>
            <a:br>
              <a:rPr lang="en-GB" sz="4400" b="1" dirty="0">
                <a:latin typeface="Helvetica Neue LT Std 65 Medium"/>
              </a:rPr>
            </a:br>
            <a:r>
              <a:rPr lang="en-GB" sz="3100" dirty="0">
                <a:latin typeface="Helvetica Neue LT Std 65 Medium"/>
              </a:rPr>
              <a:t>Workgroup 8 – GC0148</a:t>
            </a:r>
            <a:br>
              <a:rPr lang="en-GB" sz="4400" b="1" dirty="0">
                <a:latin typeface="Helvetica Neue LT Std 65 Medium"/>
              </a:rPr>
            </a:br>
            <a:br>
              <a:rPr lang="en-GB" sz="4400" b="1" dirty="0">
                <a:latin typeface="Helvetica Neue LT Std 65 Medium"/>
              </a:rPr>
            </a:br>
            <a:r>
              <a:rPr lang="en-GB" sz="2000" dirty="0">
                <a:latin typeface="Helvetica Neue LT Std 65 Medium"/>
              </a:rPr>
              <a:t>22 February 2022</a:t>
            </a:r>
            <a:br>
              <a:rPr lang="en-GB" sz="2400" dirty="0"/>
            </a:br>
            <a:br>
              <a:rPr lang="en-GB" sz="2400" dirty="0"/>
            </a:br>
            <a:endParaRPr lang="en-GB" sz="2400" dirty="0"/>
          </a:p>
        </p:txBody>
      </p:sp>
    </p:spTree>
    <p:extLst>
      <p:ext uri="{BB962C8B-B14F-4D97-AF65-F5344CB8AC3E}">
        <p14:creationId xmlns:p14="http://schemas.microsoft.com/office/powerpoint/2010/main" val="19863638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0B107-AE59-E849-9637-3B6D6BDCB684}"/>
              </a:ext>
            </a:extLst>
          </p:cNvPr>
          <p:cNvSpPr>
            <a:spLocks noGrp="1"/>
          </p:cNvSpPr>
          <p:nvPr>
            <p:ph type="title"/>
          </p:nvPr>
        </p:nvSpPr>
        <p:spPr>
          <a:xfrm>
            <a:off x="0" y="5760"/>
            <a:ext cx="10686197" cy="1289948"/>
          </a:xfrm>
          <a:prstGeom prst="rect">
            <a:avLst/>
          </a:prstGeom>
        </p:spPr>
        <p:txBody>
          <a:bodyPr anchor="t">
            <a:normAutofit/>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Notification Letter</a:t>
            </a:r>
            <a:endParaRPr lang="en-US" dirty="0"/>
          </a:p>
        </p:txBody>
      </p:sp>
      <p:pic>
        <p:nvPicPr>
          <p:cNvPr id="3" name="Picture 2">
            <a:extLst>
              <a:ext uri="{FF2B5EF4-FFF2-40B4-BE49-F238E27FC236}">
                <a16:creationId xmlns:a16="http://schemas.microsoft.com/office/drawing/2014/main" id="{192D393E-08FE-844D-9299-289B13FBC445}"/>
              </a:ext>
            </a:extLst>
          </p:cNvPr>
          <p:cNvPicPr>
            <a:picLocks noChangeAspect="1"/>
          </p:cNvPicPr>
          <p:nvPr/>
        </p:nvPicPr>
        <p:blipFill>
          <a:blip r:embed="rId3"/>
          <a:stretch>
            <a:fillRect/>
          </a:stretch>
        </p:blipFill>
        <p:spPr>
          <a:xfrm>
            <a:off x="0" y="5816600"/>
            <a:ext cx="12192000" cy="1041400"/>
          </a:xfrm>
          <a:prstGeom prst="rect">
            <a:avLst/>
          </a:prstGeom>
        </p:spPr>
      </p:pic>
      <p:sp>
        <p:nvSpPr>
          <p:cNvPr id="6" name="TextBox 5">
            <a:extLst>
              <a:ext uri="{FF2B5EF4-FFF2-40B4-BE49-F238E27FC236}">
                <a16:creationId xmlns:a16="http://schemas.microsoft.com/office/drawing/2014/main" id="{FD357C19-1773-482A-879D-A9A7717A8ECB}"/>
              </a:ext>
            </a:extLst>
          </p:cNvPr>
          <p:cNvSpPr txBox="1"/>
          <p:nvPr/>
        </p:nvSpPr>
        <p:spPr>
          <a:xfrm>
            <a:off x="485615" y="811360"/>
            <a:ext cx="10686197" cy="2267287"/>
          </a:xfrm>
          <a:prstGeom prst="rect">
            <a:avLst/>
          </a:prstGeom>
          <a:noFill/>
        </p:spPr>
        <p:txBody>
          <a:bodyPr wrap="square" rtlCol="0">
            <a:spAutoFit/>
          </a:bodyPr>
          <a:lstStyle/>
          <a:p>
            <a:pPr marL="228600" indent="-228600">
              <a:lnSpc>
                <a:spcPct val="90000"/>
              </a:lnSpc>
              <a:spcBef>
                <a:spcPts val="1000"/>
              </a:spcBef>
              <a:buFont typeface="Arial" panose="020B0604020202020204" pitchFamily="34" charset="0"/>
              <a:buChar char="•"/>
            </a:pPr>
            <a:r>
              <a:rPr lang="en-GB" sz="2400" dirty="0">
                <a:solidFill>
                  <a:prstClr val="black"/>
                </a:solidFill>
              </a:rPr>
              <a:t>Two Letters Prepared</a:t>
            </a:r>
          </a:p>
          <a:p>
            <a:pPr marL="685800" lvl="1" indent="-228600">
              <a:lnSpc>
                <a:spcPct val="90000"/>
              </a:lnSpc>
              <a:spcBef>
                <a:spcPts val="1000"/>
              </a:spcBef>
              <a:buFont typeface="Arial" panose="020B0604020202020204" pitchFamily="34" charset="0"/>
              <a:buChar char="•"/>
            </a:pPr>
            <a:r>
              <a:rPr lang="en-GB" sz="2400" dirty="0">
                <a:solidFill>
                  <a:prstClr val="black"/>
                </a:solidFill>
              </a:rPr>
              <a:t>In respect of Defence Service Providers</a:t>
            </a:r>
          </a:p>
          <a:p>
            <a:pPr marL="685800" lvl="1" indent="-228600">
              <a:lnSpc>
                <a:spcPct val="90000"/>
              </a:lnSpc>
              <a:spcBef>
                <a:spcPts val="1000"/>
              </a:spcBef>
              <a:buFont typeface="Arial" panose="020B0604020202020204" pitchFamily="34" charset="0"/>
              <a:buChar char="•"/>
            </a:pPr>
            <a:r>
              <a:rPr lang="en-GB" sz="2400" dirty="0">
                <a:solidFill>
                  <a:prstClr val="black"/>
                </a:solidFill>
              </a:rPr>
              <a:t>In respect of Restoration Service Providers</a:t>
            </a:r>
          </a:p>
          <a:p>
            <a:pPr marL="228600" indent="-228600">
              <a:lnSpc>
                <a:spcPct val="90000"/>
              </a:lnSpc>
              <a:spcBef>
                <a:spcPts val="1000"/>
              </a:spcBef>
              <a:buFont typeface="Arial" panose="020B0604020202020204" pitchFamily="34" charset="0"/>
              <a:buChar char="•"/>
            </a:pPr>
            <a:r>
              <a:rPr lang="en-GB" sz="2400" dirty="0">
                <a:solidFill>
                  <a:prstClr val="black"/>
                </a:solidFill>
              </a:rPr>
              <a:t>Final views sought from the workgroup on the letter </a:t>
            </a:r>
          </a:p>
          <a:p>
            <a:pPr marL="228600" indent="-228600">
              <a:lnSpc>
                <a:spcPct val="90000"/>
              </a:lnSpc>
              <a:spcBef>
                <a:spcPts val="1000"/>
              </a:spcBef>
              <a:buFont typeface="Arial" panose="020B0604020202020204" pitchFamily="34" charset="0"/>
              <a:buChar char="•"/>
            </a:pPr>
            <a:r>
              <a:rPr lang="en-GB" sz="2400" dirty="0">
                <a:solidFill>
                  <a:prstClr val="black"/>
                </a:solidFill>
              </a:rPr>
              <a:t>Aim for the letters to be issued to the industry as soon as possible</a:t>
            </a:r>
          </a:p>
        </p:txBody>
      </p:sp>
    </p:spTree>
    <p:extLst>
      <p:ext uri="{BB962C8B-B14F-4D97-AF65-F5344CB8AC3E}">
        <p14:creationId xmlns:p14="http://schemas.microsoft.com/office/powerpoint/2010/main" val="27993417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0B107-AE59-E849-9637-3B6D6BDCB684}"/>
              </a:ext>
            </a:extLst>
          </p:cNvPr>
          <p:cNvSpPr>
            <a:spLocks noGrp="1"/>
          </p:cNvSpPr>
          <p:nvPr>
            <p:ph type="title"/>
          </p:nvPr>
        </p:nvSpPr>
        <p:spPr>
          <a:xfrm>
            <a:off x="0" y="5760"/>
            <a:ext cx="10686197" cy="1289948"/>
          </a:xfrm>
          <a:prstGeom prst="rect">
            <a:avLst/>
          </a:prstGeom>
        </p:spPr>
        <p:txBody>
          <a:bodyPr anchor="t">
            <a:normAutofit/>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Control Telephony</a:t>
            </a:r>
            <a:endParaRPr lang="en-US" dirty="0"/>
          </a:p>
        </p:txBody>
      </p:sp>
      <p:pic>
        <p:nvPicPr>
          <p:cNvPr id="3" name="Picture 2">
            <a:extLst>
              <a:ext uri="{FF2B5EF4-FFF2-40B4-BE49-F238E27FC236}">
                <a16:creationId xmlns:a16="http://schemas.microsoft.com/office/drawing/2014/main" id="{192D393E-08FE-844D-9299-289B13FBC445}"/>
              </a:ext>
            </a:extLst>
          </p:cNvPr>
          <p:cNvPicPr>
            <a:picLocks noChangeAspect="1"/>
          </p:cNvPicPr>
          <p:nvPr/>
        </p:nvPicPr>
        <p:blipFill>
          <a:blip r:embed="rId3"/>
          <a:stretch>
            <a:fillRect/>
          </a:stretch>
        </p:blipFill>
        <p:spPr>
          <a:xfrm>
            <a:off x="0" y="5816600"/>
            <a:ext cx="12192000" cy="1041400"/>
          </a:xfrm>
          <a:prstGeom prst="rect">
            <a:avLst/>
          </a:prstGeom>
        </p:spPr>
      </p:pic>
      <p:sp>
        <p:nvSpPr>
          <p:cNvPr id="6" name="TextBox 5">
            <a:extLst>
              <a:ext uri="{FF2B5EF4-FFF2-40B4-BE49-F238E27FC236}">
                <a16:creationId xmlns:a16="http://schemas.microsoft.com/office/drawing/2014/main" id="{FD357C19-1773-482A-879D-A9A7717A8ECB}"/>
              </a:ext>
            </a:extLst>
          </p:cNvPr>
          <p:cNvSpPr txBox="1"/>
          <p:nvPr/>
        </p:nvSpPr>
        <p:spPr>
          <a:xfrm>
            <a:off x="326954" y="898021"/>
            <a:ext cx="10686197" cy="2010807"/>
          </a:xfrm>
          <a:prstGeom prst="rect">
            <a:avLst/>
          </a:prstGeom>
          <a:noFill/>
        </p:spPr>
        <p:txBody>
          <a:bodyPr wrap="square" rtlCol="0">
            <a:spAutoFit/>
          </a:bodyPr>
          <a:lstStyle/>
          <a:p>
            <a:pPr marL="228600" indent="-228600">
              <a:lnSpc>
                <a:spcPct val="90000"/>
              </a:lnSpc>
              <a:spcBef>
                <a:spcPts val="1000"/>
              </a:spcBef>
              <a:buFont typeface="Arial" panose="020B0604020202020204" pitchFamily="34" charset="0"/>
              <a:buChar char="•"/>
            </a:pPr>
            <a:r>
              <a:rPr lang="en-GB" sz="2400" dirty="0">
                <a:solidFill>
                  <a:prstClr val="black"/>
                </a:solidFill>
              </a:rPr>
              <a:t>In the process of being updated in line with comments received</a:t>
            </a:r>
          </a:p>
          <a:p>
            <a:pPr marL="228600" indent="-228600">
              <a:lnSpc>
                <a:spcPct val="90000"/>
              </a:lnSpc>
              <a:spcBef>
                <a:spcPts val="1000"/>
              </a:spcBef>
              <a:buFont typeface="Arial" panose="020B0604020202020204" pitchFamily="34" charset="0"/>
              <a:buChar char="•"/>
            </a:pPr>
            <a:r>
              <a:rPr lang="en-GB" sz="2400" dirty="0">
                <a:solidFill>
                  <a:prstClr val="black"/>
                </a:solidFill>
              </a:rPr>
              <a:t>Needs to reflect modern communications technology whilst at the same time ensuring a robust and resilient solution</a:t>
            </a:r>
          </a:p>
          <a:p>
            <a:pPr marL="228600" indent="-228600">
              <a:lnSpc>
                <a:spcPct val="90000"/>
              </a:lnSpc>
              <a:spcBef>
                <a:spcPts val="1000"/>
              </a:spcBef>
              <a:buFont typeface="Arial" panose="020B0604020202020204" pitchFamily="34" charset="0"/>
              <a:buChar char="•"/>
            </a:pPr>
            <a:r>
              <a:rPr lang="en-GB" sz="2400" dirty="0">
                <a:solidFill>
                  <a:prstClr val="black"/>
                </a:solidFill>
              </a:rPr>
              <a:t>The updated Control Telephony Standard will be included in the Consultation Document </a:t>
            </a:r>
          </a:p>
        </p:txBody>
      </p:sp>
    </p:spTree>
    <p:extLst>
      <p:ext uri="{BB962C8B-B14F-4D97-AF65-F5344CB8AC3E}">
        <p14:creationId xmlns:p14="http://schemas.microsoft.com/office/powerpoint/2010/main" val="33893998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0B107-AE59-E849-9637-3B6D6BDCB684}"/>
              </a:ext>
            </a:extLst>
          </p:cNvPr>
          <p:cNvSpPr>
            <a:spLocks noGrp="1"/>
          </p:cNvSpPr>
          <p:nvPr>
            <p:ph type="title"/>
          </p:nvPr>
        </p:nvSpPr>
        <p:spPr>
          <a:xfrm>
            <a:off x="59668" y="211015"/>
            <a:ext cx="10686197" cy="745588"/>
          </a:xfrm>
          <a:prstGeom prst="rect">
            <a:avLst/>
          </a:prstGeom>
        </p:spPr>
        <p:txBody>
          <a:bodyPr anchor="t">
            <a:normAutofit/>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Critical Tools and Facilities</a:t>
            </a:r>
            <a:endParaRPr lang="en-US" dirty="0"/>
          </a:p>
        </p:txBody>
      </p:sp>
      <p:pic>
        <p:nvPicPr>
          <p:cNvPr id="3" name="Picture 2">
            <a:extLst>
              <a:ext uri="{FF2B5EF4-FFF2-40B4-BE49-F238E27FC236}">
                <a16:creationId xmlns:a16="http://schemas.microsoft.com/office/drawing/2014/main" id="{192D393E-08FE-844D-9299-289B13FBC445}"/>
              </a:ext>
            </a:extLst>
          </p:cNvPr>
          <p:cNvPicPr>
            <a:picLocks noChangeAspect="1"/>
          </p:cNvPicPr>
          <p:nvPr/>
        </p:nvPicPr>
        <p:blipFill>
          <a:blip r:embed="rId3"/>
          <a:stretch>
            <a:fillRect/>
          </a:stretch>
        </p:blipFill>
        <p:spPr>
          <a:xfrm>
            <a:off x="0" y="5816600"/>
            <a:ext cx="12192000" cy="1041400"/>
          </a:xfrm>
          <a:prstGeom prst="rect">
            <a:avLst/>
          </a:prstGeom>
        </p:spPr>
      </p:pic>
      <p:sp>
        <p:nvSpPr>
          <p:cNvPr id="6" name="TextBox 5">
            <a:extLst>
              <a:ext uri="{FF2B5EF4-FFF2-40B4-BE49-F238E27FC236}">
                <a16:creationId xmlns:a16="http://schemas.microsoft.com/office/drawing/2014/main" id="{FD357C19-1773-482A-879D-A9A7717A8ECB}"/>
              </a:ext>
            </a:extLst>
          </p:cNvPr>
          <p:cNvSpPr txBox="1"/>
          <p:nvPr/>
        </p:nvSpPr>
        <p:spPr>
          <a:xfrm>
            <a:off x="439496" y="982427"/>
            <a:ext cx="10686197" cy="4608441"/>
          </a:xfrm>
          <a:prstGeom prst="rect">
            <a:avLst/>
          </a:prstGeom>
          <a:noFill/>
        </p:spPr>
        <p:txBody>
          <a:bodyPr wrap="square" rtlCol="0">
            <a:spAutoFit/>
          </a:bodyPr>
          <a:lstStyle/>
          <a:p>
            <a:pPr marL="228600" indent="-228600">
              <a:lnSpc>
                <a:spcPct val="90000"/>
              </a:lnSpc>
              <a:spcBef>
                <a:spcPts val="1000"/>
              </a:spcBef>
              <a:buFont typeface="Arial" panose="020B0604020202020204" pitchFamily="34" charset="0"/>
              <a:buChar char="•"/>
            </a:pPr>
            <a:r>
              <a:rPr lang="en-GB" sz="2400" dirty="0">
                <a:solidFill>
                  <a:prstClr val="black"/>
                </a:solidFill>
              </a:rPr>
              <a:t>This relates to Article 42 </a:t>
            </a:r>
          </a:p>
          <a:p>
            <a:pPr marL="228600" indent="-228600">
              <a:lnSpc>
                <a:spcPct val="90000"/>
              </a:lnSpc>
              <a:spcBef>
                <a:spcPts val="1000"/>
              </a:spcBef>
              <a:buFont typeface="Arial" panose="020B0604020202020204" pitchFamily="34" charset="0"/>
              <a:buChar char="•"/>
            </a:pPr>
            <a:r>
              <a:rPr lang="en-GB" sz="2400" dirty="0">
                <a:solidFill>
                  <a:prstClr val="black"/>
                </a:solidFill>
              </a:rPr>
              <a:t>Critical Tools and Facilities include (but not limited to)</a:t>
            </a:r>
          </a:p>
          <a:p>
            <a:pPr marL="685800" lvl="1" indent="-228600">
              <a:lnSpc>
                <a:spcPct val="90000"/>
              </a:lnSpc>
              <a:spcBef>
                <a:spcPts val="1000"/>
              </a:spcBef>
              <a:buFont typeface="Arial" panose="020B0604020202020204" pitchFamily="34" charset="0"/>
              <a:buChar char="•"/>
            </a:pPr>
            <a:r>
              <a:rPr lang="en-GB" sz="1800" dirty="0">
                <a:effectLst/>
                <a:latin typeface="Arial" panose="020B0604020202020204" pitchFamily="34" charset="0"/>
                <a:ea typeface="Arial" panose="020B0604020202020204" pitchFamily="34" charset="0"/>
                <a:cs typeface="Times New Roman" panose="02020603050405020304" pitchFamily="18" charset="0"/>
              </a:rPr>
              <a:t>monitoring the state of the Transmission System, including state estimation, </a:t>
            </a:r>
          </a:p>
          <a:p>
            <a:pPr marL="685800" lvl="1" indent="-228600">
              <a:lnSpc>
                <a:spcPct val="90000"/>
              </a:lnSpc>
              <a:spcBef>
                <a:spcPts val="1000"/>
              </a:spcBef>
              <a:buFont typeface="Arial" panose="020B0604020202020204" pitchFamily="34" charset="0"/>
              <a:buChar char="•"/>
            </a:pPr>
            <a:r>
              <a:rPr lang="en-GB" sz="1800" dirty="0">
                <a:effectLst/>
                <a:latin typeface="Arial" panose="020B0604020202020204" pitchFamily="34" charset="0"/>
                <a:ea typeface="Arial" panose="020B0604020202020204" pitchFamily="34" charset="0"/>
                <a:cs typeface="Times New Roman" panose="02020603050405020304" pitchFamily="18" charset="0"/>
              </a:rPr>
              <a:t>the ability to operate items of plant remotely – </a:t>
            </a:r>
            <a:r>
              <a:rPr lang="en-GB" sz="1800" dirty="0" err="1">
                <a:effectLst/>
                <a:latin typeface="Arial" panose="020B0604020202020204" pitchFamily="34" charset="0"/>
                <a:ea typeface="Arial" panose="020B0604020202020204" pitchFamily="34" charset="0"/>
                <a:cs typeface="Times New Roman" panose="02020603050405020304" pitchFamily="18" charset="0"/>
              </a:rPr>
              <a:t>eg</a:t>
            </a:r>
            <a:r>
              <a:rPr lang="en-GB" sz="1800" dirty="0">
                <a:effectLst/>
                <a:latin typeface="Arial" panose="020B0604020202020204" pitchFamily="34" charset="0"/>
                <a:ea typeface="Arial" panose="020B0604020202020204" pitchFamily="34" charset="0"/>
                <a:cs typeface="Times New Roman" panose="02020603050405020304" pitchFamily="18" charset="0"/>
              </a:rPr>
              <a:t> switchgear, transformer taps and other equipment for the safe functioning of the Transmission System</a:t>
            </a:r>
          </a:p>
          <a:p>
            <a:pPr marL="685800" lvl="1" indent="-228600">
              <a:lnSpc>
                <a:spcPct val="90000"/>
              </a:lnSpc>
              <a:spcBef>
                <a:spcPts val="1000"/>
              </a:spcBef>
              <a:buFont typeface="Arial" panose="020B0604020202020204" pitchFamily="34" charset="0"/>
              <a:buChar char="•"/>
            </a:pPr>
            <a:r>
              <a:rPr lang="en-GB" sz="1800" dirty="0">
                <a:effectLst/>
                <a:latin typeface="Arial" panose="020B0604020202020204" pitchFamily="34" charset="0"/>
                <a:ea typeface="Arial" panose="020B0604020202020204" pitchFamily="34" charset="0"/>
                <a:cs typeface="Times New Roman" panose="02020603050405020304" pitchFamily="18" charset="0"/>
              </a:rPr>
              <a:t>telemetry and alarm management, </a:t>
            </a:r>
          </a:p>
          <a:p>
            <a:pPr marL="685800" lvl="1" indent="-228600">
              <a:lnSpc>
                <a:spcPct val="90000"/>
              </a:lnSpc>
              <a:spcBef>
                <a:spcPts val="1000"/>
              </a:spcBef>
              <a:buFont typeface="Arial" panose="020B0604020202020204" pitchFamily="34" charset="0"/>
              <a:buChar char="•"/>
            </a:pPr>
            <a:r>
              <a:rPr lang="en-GB" sz="1800" dirty="0">
                <a:effectLst/>
                <a:latin typeface="Arial" panose="020B0604020202020204" pitchFamily="34" charset="0"/>
                <a:ea typeface="Arial" panose="020B0604020202020204" pitchFamily="34" charset="0"/>
                <a:cs typeface="Times New Roman" panose="02020603050405020304" pitchFamily="18" charset="0"/>
              </a:rPr>
              <a:t>the ability to communicate with Control Rooms and other TSO’s for System operation and facilitating cross border operations which are essential during a black out state.</a:t>
            </a:r>
          </a:p>
          <a:p>
            <a:pPr marL="685800" lvl="1" indent="-228600">
              <a:lnSpc>
                <a:spcPct val="90000"/>
              </a:lnSpc>
              <a:spcBef>
                <a:spcPts val="1000"/>
              </a:spcBef>
              <a:buFont typeface="Arial" panose="020B0604020202020204" pitchFamily="34" charset="0"/>
              <a:buChar char="•"/>
            </a:pPr>
            <a:r>
              <a:rPr lang="en-GB" sz="1800" dirty="0">
                <a:effectLst/>
                <a:latin typeface="Arial" panose="020B0604020202020204" pitchFamily="34" charset="0"/>
                <a:ea typeface="Arial" panose="020B0604020202020204" pitchFamily="34" charset="0"/>
                <a:cs typeface="Times New Roman" panose="02020603050405020304" pitchFamily="18" charset="0"/>
              </a:rPr>
              <a:t>the ability of Transmission Licensees to operate Critical Tools and Facilitie</a:t>
            </a:r>
            <a:r>
              <a:rPr lang="en-GB" dirty="0">
                <a:latin typeface="Arial" panose="020B0604020202020204" pitchFamily="34" charset="0"/>
                <a:ea typeface="Arial" panose="020B0604020202020204" pitchFamily="34" charset="0"/>
                <a:cs typeface="Times New Roman" panose="02020603050405020304" pitchFamily="18" charset="0"/>
              </a:rPr>
              <a:t>s (this requires further assessment but many of the requirements are believed to be covered in the STC)</a:t>
            </a:r>
          </a:p>
          <a:p>
            <a:pPr marL="685800" lvl="1" indent="-228600">
              <a:lnSpc>
                <a:spcPct val="90000"/>
              </a:lnSpc>
              <a:spcBef>
                <a:spcPts val="1000"/>
              </a:spcBef>
              <a:buFont typeface="Arial" panose="020B0604020202020204" pitchFamily="34" charset="0"/>
              <a:buChar char="•"/>
            </a:pPr>
            <a:r>
              <a:rPr lang="en-GB" sz="1800" dirty="0">
                <a:effectLst/>
                <a:latin typeface="Arial" panose="020B0604020202020204" pitchFamily="34" charset="0"/>
                <a:ea typeface="Arial" panose="020B0604020202020204" pitchFamily="34" charset="0"/>
                <a:cs typeface="Times New Roman" panose="02020603050405020304" pitchFamily="18" charset="0"/>
              </a:rPr>
              <a:t>The ability of </a:t>
            </a:r>
            <a:r>
              <a:rPr lang="en-GB" dirty="0">
                <a:latin typeface="Arial" panose="020B0604020202020204" pitchFamily="34" charset="0"/>
                <a:ea typeface="Arial" panose="020B0604020202020204" pitchFamily="34" charset="0"/>
                <a:cs typeface="Times New Roman" panose="02020603050405020304" pitchFamily="18" charset="0"/>
              </a:rPr>
              <a:t>R</a:t>
            </a:r>
            <a:r>
              <a:rPr lang="en-GB" sz="1800" dirty="0">
                <a:effectLst/>
                <a:latin typeface="Arial" panose="020B0604020202020204" pitchFamily="34" charset="0"/>
                <a:ea typeface="Arial" panose="020B0604020202020204" pitchFamily="34" charset="0"/>
                <a:cs typeface="Times New Roman" panose="02020603050405020304" pitchFamily="18" charset="0"/>
              </a:rPr>
              <a:t>estoration Service Providers to receive instructions and operate their Plant and Apparatus during a Total or Partial System Shutdown </a:t>
            </a:r>
          </a:p>
          <a:p>
            <a:pPr marL="685800" lvl="1" indent="-228600">
              <a:lnSpc>
                <a:spcPct val="90000"/>
              </a:lnSpc>
              <a:spcBef>
                <a:spcPts val="1000"/>
              </a:spcBef>
              <a:buFont typeface="Arial" panose="020B0604020202020204" pitchFamily="34" charset="0"/>
              <a:buChar char="•"/>
            </a:pPr>
            <a:endParaRPr lang="en-GB" sz="2400" dirty="0">
              <a:solidFill>
                <a:prstClr val="black"/>
              </a:solidFill>
            </a:endParaRPr>
          </a:p>
        </p:txBody>
      </p:sp>
    </p:spTree>
    <p:extLst>
      <p:ext uri="{BB962C8B-B14F-4D97-AF65-F5344CB8AC3E}">
        <p14:creationId xmlns:p14="http://schemas.microsoft.com/office/powerpoint/2010/main" val="24252832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0B107-AE59-E849-9637-3B6D6BDCB684}"/>
              </a:ext>
            </a:extLst>
          </p:cNvPr>
          <p:cNvSpPr>
            <a:spLocks noGrp="1"/>
          </p:cNvSpPr>
          <p:nvPr>
            <p:ph type="title"/>
          </p:nvPr>
        </p:nvSpPr>
        <p:spPr>
          <a:xfrm>
            <a:off x="59668" y="211015"/>
            <a:ext cx="10686197" cy="745588"/>
          </a:xfrm>
          <a:prstGeom prst="rect">
            <a:avLst/>
          </a:prstGeom>
        </p:spPr>
        <p:txBody>
          <a:bodyPr anchor="t">
            <a:normAutofit/>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Distributed Re-Start</a:t>
            </a:r>
            <a:endParaRPr lang="en-US" dirty="0"/>
          </a:p>
        </p:txBody>
      </p:sp>
      <p:pic>
        <p:nvPicPr>
          <p:cNvPr id="3" name="Picture 2">
            <a:extLst>
              <a:ext uri="{FF2B5EF4-FFF2-40B4-BE49-F238E27FC236}">
                <a16:creationId xmlns:a16="http://schemas.microsoft.com/office/drawing/2014/main" id="{192D393E-08FE-844D-9299-289B13FBC445}"/>
              </a:ext>
            </a:extLst>
          </p:cNvPr>
          <p:cNvPicPr>
            <a:picLocks noChangeAspect="1"/>
          </p:cNvPicPr>
          <p:nvPr/>
        </p:nvPicPr>
        <p:blipFill>
          <a:blip r:embed="rId3"/>
          <a:stretch>
            <a:fillRect/>
          </a:stretch>
        </p:blipFill>
        <p:spPr>
          <a:xfrm>
            <a:off x="0" y="5816600"/>
            <a:ext cx="12192000" cy="1041400"/>
          </a:xfrm>
          <a:prstGeom prst="rect">
            <a:avLst/>
          </a:prstGeom>
        </p:spPr>
      </p:pic>
      <p:sp>
        <p:nvSpPr>
          <p:cNvPr id="6" name="TextBox 5">
            <a:extLst>
              <a:ext uri="{FF2B5EF4-FFF2-40B4-BE49-F238E27FC236}">
                <a16:creationId xmlns:a16="http://schemas.microsoft.com/office/drawing/2014/main" id="{FD357C19-1773-482A-879D-A9A7717A8ECB}"/>
              </a:ext>
            </a:extLst>
          </p:cNvPr>
          <p:cNvSpPr txBox="1"/>
          <p:nvPr/>
        </p:nvSpPr>
        <p:spPr>
          <a:xfrm>
            <a:off x="439496" y="982427"/>
            <a:ext cx="10686197" cy="2932085"/>
          </a:xfrm>
          <a:prstGeom prst="rect">
            <a:avLst/>
          </a:prstGeom>
          <a:noFill/>
        </p:spPr>
        <p:txBody>
          <a:bodyPr wrap="square" rtlCol="0">
            <a:spAutoFit/>
          </a:bodyPr>
          <a:lstStyle/>
          <a:p>
            <a:pPr marL="228600" indent="-228600">
              <a:lnSpc>
                <a:spcPct val="90000"/>
              </a:lnSpc>
              <a:spcBef>
                <a:spcPts val="1000"/>
              </a:spcBef>
              <a:buFont typeface="Arial" panose="020B0604020202020204" pitchFamily="34" charset="0"/>
              <a:buChar char="•"/>
            </a:pPr>
            <a:r>
              <a:rPr lang="en-GB" sz="2400" dirty="0">
                <a:solidFill>
                  <a:prstClr val="black"/>
                </a:solidFill>
              </a:rPr>
              <a:t>The solution provides for Distributed Re Start</a:t>
            </a:r>
          </a:p>
          <a:p>
            <a:pPr marL="228600" indent="-228600">
              <a:lnSpc>
                <a:spcPct val="90000"/>
              </a:lnSpc>
              <a:spcBef>
                <a:spcPts val="1000"/>
              </a:spcBef>
              <a:buFont typeface="Arial" panose="020B0604020202020204" pitchFamily="34" charset="0"/>
              <a:buChar char="•"/>
            </a:pPr>
            <a:r>
              <a:rPr lang="en-GB" sz="2400" dirty="0">
                <a:solidFill>
                  <a:prstClr val="black"/>
                </a:solidFill>
              </a:rPr>
              <a:t>The Consultation includes the legal text for Distributed Re-Start</a:t>
            </a:r>
          </a:p>
          <a:p>
            <a:pPr marL="228600" indent="-228600">
              <a:lnSpc>
                <a:spcPct val="90000"/>
              </a:lnSpc>
              <a:spcBef>
                <a:spcPts val="1000"/>
              </a:spcBef>
              <a:buFont typeface="Arial" panose="020B0604020202020204" pitchFamily="34" charset="0"/>
              <a:buChar char="•"/>
            </a:pPr>
            <a:r>
              <a:rPr lang="en-GB" sz="2400" dirty="0">
                <a:solidFill>
                  <a:prstClr val="black"/>
                </a:solidFill>
              </a:rPr>
              <a:t>A recorded presentation has been circulated with this pack for Workgroup Members to review prior to the meeting</a:t>
            </a:r>
          </a:p>
          <a:p>
            <a:pPr marL="228600" indent="-228600">
              <a:lnSpc>
                <a:spcPct val="90000"/>
              </a:lnSpc>
              <a:spcBef>
                <a:spcPts val="1000"/>
              </a:spcBef>
              <a:buFont typeface="Arial" panose="020B0604020202020204" pitchFamily="34" charset="0"/>
              <a:buChar char="•"/>
            </a:pPr>
            <a:r>
              <a:rPr lang="en-GB" sz="2400" dirty="0">
                <a:solidFill>
                  <a:prstClr val="black"/>
                </a:solidFill>
              </a:rPr>
              <a:t>Any questions on Distributed Re-Start can be discussed at the meeting </a:t>
            </a:r>
          </a:p>
          <a:p>
            <a:pPr marL="228600" indent="-228600">
              <a:lnSpc>
                <a:spcPct val="90000"/>
              </a:lnSpc>
              <a:spcBef>
                <a:spcPts val="1000"/>
              </a:spcBef>
              <a:buFont typeface="Arial" panose="020B0604020202020204" pitchFamily="34" charset="0"/>
              <a:buChar char="•"/>
            </a:pPr>
            <a:r>
              <a:rPr lang="en-GB" sz="2400" dirty="0">
                <a:solidFill>
                  <a:prstClr val="black"/>
                </a:solidFill>
              </a:rPr>
              <a:t>CAN WORKGROUP MEMBERS MAKE EVERY EFFORT TO REVIEW THIS MATERIAL BEFORE THE MEETING </a:t>
            </a:r>
          </a:p>
        </p:txBody>
      </p:sp>
    </p:spTree>
    <p:extLst>
      <p:ext uri="{BB962C8B-B14F-4D97-AF65-F5344CB8AC3E}">
        <p14:creationId xmlns:p14="http://schemas.microsoft.com/office/powerpoint/2010/main" val="38032748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0B107-AE59-E849-9637-3B6D6BDCB684}"/>
              </a:ext>
            </a:extLst>
          </p:cNvPr>
          <p:cNvSpPr>
            <a:spLocks noGrp="1"/>
          </p:cNvSpPr>
          <p:nvPr>
            <p:ph type="title"/>
          </p:nvPr>
        </p:nvSpPr>
        <p:spPr>
          <a:xfrm>
            <a:off x="59668" y="211015"/>
            <a:ext cx="10686197" cy="745588"/>
          </a:xfrm>
          <a:prstGeom prst="rect">
            <a:avLst/>
          </a:prstGeom>
        </p:spPr>
        <p:txBody>
          <a:bodyPr anchor="t">
            <a:normAutofit/>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Current Position and Next Steps</a:t>
            </a:r>
            <a:endParaRPr lang="en-US" dirty="0"/>
          </a:p>
        </p:txBody>
      </p:sp>
      <p:pic>
        <p:nvPicPr>
          <p:cNvPr id="3" name="Picture 2">
            <a:extLst>
              <a:ext uri="{FF2B5EF4-FFF2-40B4-BE49-F238E27FC236}">
                <a16:creationId xmlns:a16="http://schemas.microsoft.com/office/drawing/2014/main" id="{192D393E-08FE-844D-9299-289B13FBC445}"/>
              </a:ext>
            </a:extLst>
          </p:cNvPr>
          <p:cNvPicPr>
            <a:picLocks noChangeAspect="1"/>
          </p:cNvPicPr>
          <p:nvPr/>
        </p:nvPicPr>
        <p:blipFill>
          <a:blip r:embed="rId3"/>
          <a:stretch>
            <a:fillRect/>
          </a:stretch>
        </p:blipFill>
        <p:spPr>
          <a:xfrm>
            <a:off x="0" y="5816600"/>
            <a:ext cx="12192000" cy="1041400"/>
          </a:xfrm>
          <a:prstGeom prst="rect">
            <a:avLst/>
          </a:prstGeom>
        </p:spPr>
      </p:pic>
      <p:sp>
        <p:nvSpPr>
          <p:cNvPr id="6" name="TextBox 5">
            <a:extLst>
              <a:ext uri="{FF2B5EF4-FFF2-40B4-BE49-F238E27FC236}">
                <a16:creationId xmlns:a16="http://schemas.microsoft.com/office/drawing/2014/main" id="{FD357C19-1773-482A-879D-A9A7717A8ECB}"/>
              </a:ext>
            </a:extLst>
          </p:cNvPr>
          <p:cNvSpPr txBox="1"/>
          <p:nvPr/>
        </p:nvSpPr>
        <p:spPr>
          <a:xfrm>
            <a:off x="439496" y="982427"/>
            <a:ext cx="10686197" cy="5401479"/>
          </a:xfrm>
          <a:prstGeom prst="rect">
            <a:avLst/>
          </a:prstGeom>
          <a:noFill/>
        </p:spPr>
        <p:txBody>
          <a:bodyPr wrap="square" rtlCol="0">
            <a:spAutoFit/>
          </a:bodyPr>
          <a:lstStyle/>
          <a:p>
            <a:pPr marL="228600" indent="-228600">
              <a:lnSpc>
                <a:spcPct val="90000"/>
              </a:lnSpc>
              <a:spcBef>
                <a:spcPts val="1000"/>
              </a:spcBef>
              <a:buFont typeface="Arial" panose="020B0604020202020204" pitchFamily="34" charset="0"/>
              <a:buChar char="•"/>
            </a:pPr>
            <a:r>
              <a:rPr lang="en-GB" sz="2400" dirty="0">
                <a:solidFill>
                  <a:prstClr val="black"/>
                </a:solidFill>
              </a:rPr>
              <a:t>The draft consultation document has been circulated with this pack for information.</a:t>
            </a:r>
          </a:p>
          <a:p>
            <a:pPr marL="228600" indent="-228600">
              <a:lnSpc>
                <a:spcPct val="90000"/>
              </a:lnSpc>
              <a:spcBef>
                <a:spcPts val="1000"/>
              </a:spcBef>
              <a:buFont typeface="Arial" panose="020B0604020202020204" pitchFamily="34" charset="0"/>
              <a:buChar char="•"/>
            </a:pPr>
            <a:r>
              <a:rPr lang="en-GB" sz="2400" dirty="0">
                <a:solidFill>
                  <a:prstClr val="black"/>
                </a:solidFill>
              </a:rPr>
              <a:t>Some further refinement will be required for the consultation</a:t>
            </a:r>
          </a:p>
          <a:p>
            <a:pPr marL="228600" indent="-228600">
              <a:lnSpc>
                <a:spcPct val="90000"/>
              </a:lnSpc>
              <a:spcBef>
                <a:spcPts val="1000"/>
              </a:spcBef>
              <a:buFont typeface="Arial" panose="020B0604020202020204" pitchFamily="34" charset="0"/>
              <a:buChar char="•"/>
            </a:pPr>
            <a:r>
              <a:rPr lang="en-GB" sz="2400" dirty="0">
                <a:solidFill>
                  <a:prstClr val="black"/>
                </a:solidFill>
              </a:rPr>
              <a:t>The Workgroup Consultation is due to be released on 28</a:t>
            </a:r>
            <a:r>
              <a:rPr lang="en-GB" sz="2400" baseline="30000" dirty="0">
                <a:solidFill>
                  <a:prstClr val="black"/>
                </a:solidFill>
              </a:rPr>
              <a:t>th</a:t>
            </a:r>
            <a:r>
              <a:rPr lang="en-GB" sz="2400" dirty="0">
                <a:solidFill>
                  <a:prstClr val="black"/>
                </a:solidFill>
              </a:rPr>
              <a:t> February</a:t>
            </a:r>
          </a:p>
          <a:p>
            <a:pPr marL="228600" indent="-228600">
              <a:lnSpc>
                <a:spcPct val="90000"/>
              </a:lnSpc>
              <a:spcBef>
                <a:spcPts val="1000"/>
              </a:spcBef>
              <a:buFont typeface="Arial" panose="020B0604020202020204" pitchFamily="34" charset="0"/>
              <a:buChar char="•"/>
            </a:pPr>
            <a:r>
              <a:rPr lang="en-GB" sz="2400" dirty="0">
                <a:solidFill>
                  <a:prstClr val="black"/>
                </a:solidFill>
              </a:rPr>
              <a:t>The Draft legal text requires a little more refining but largely covers the solution</a:t>
            </a:r>
          </a:p>
          <a:p>
            <a:pPr marL="685800" lvl="1" indent="-228600">
              <a:lnSpc>
                <a:spcPct val="90000"/>
              </a:lnSpc>
              <a:spcBef>
                <a:spcPts val="1000"/>
              </a:spcBef>
              <a:buFont typeface="Arial" panose="020B0604020202020204" pitchFamily="34" charset="0"/>
              <a:buChar char="•"/>
            </a:pPr>
            <a:r>
              <a:rPr lang="en-GB" sz="2000" dirty="0">
                <a:solidFill>
                  <a:prstClr val="black"/>
                </a:solidFill>
              </a:rPr>
              <a:t>Amendments to Glossary and Definitions</a:t>
            </a:r>
          </a:p>
          <a:p>
            <a:pPr marL="685800" lvl="1" indent="-228600">
              <a:lnSpc>
                <a:spcPct val="90000"/>
              </a:lnSpc>
              <a:spcBef>
                <a:spcPts val="1000"/>
              </a:spcBef>
              <a:buFont typeface="Arial" panose="020B0604020202020204" pitchFamily="34" charset="0"/>
              <a:buChar char="•"/>
            </a:pPr>
            <a:r>
              <a:rPr lang="en-GB" sz="2000" dirty="0">
                <a:solidFill>
                  <a:prstClr val="black"/>
                </a:solidFill>
              </a:rPr>
              <a:t>Additions to Planning Code</a:t>
            </a:r>
          </a:p>
          <a:p>
            <a:pPr marL="685800" lvl="1" indent="-228600">
              <a:lnSpc>
                <a:spcPct val="90000"/>
              </a:lnSpc>
              <a:spcBef>
                <a:spcPts val="1000"/>
              </a:spcBef>
              <a:buFont typeface="Arial" panose="020B0604020202020204" pitchFamily="34" charset="0"/>
              <a:buChar char="•"/>
            </a:pPr>
            <a:r>
              <a:rPr lang="en-GB" sz="2000" dirty="0">
                <a:solidFill>
                  <a:prstClr val="black"/>
                </a:solidFill>
              </a:rPr>
              <a:t>Data and Registration Code</a:t>
            </a:r>
          </a:p>
          <a:p>
            <a:pPr marL="685800" lvl="1" indent="-228600">
              <a:lnSpc>
                <a:spcPct val="90000"/>
              </a:lnSpc>
              <a:spcBef>
                <a:spcPts val="1000"/>
              </a:spcBef>
              <a:buFont typeface="Arial" panose="020B0604020202020204" pitchFamily="34" charset="0"/>
              <a:buChar char="•"/>
            </a:pPr>
            <a:r>
              <a:rPr lang="en-GB" sz="2000" dirty="0">
                <a:solidFill>
                  <a:prstClr val="black"/>
                </a:solidFill>
              </a:rPr>
              <a:t>Tying up of loose ends</a:t>
            </a:r>
            <a:endParaRPr lang="en-GB" sz="2400" dirty="0">
              <a:solidFill>
                <a:prstClr val="black"/>
              </a:solidFill>
            </a:endParaRPr>
          </a:p>
          <a:p>
            <a:pPr marL="228600" indent="-228600">
              <a:lnSpc>
                <a:spcPct val="90000"/>
              </a:lnSpc>
              <a:spcBef>
                <a:spcPts val="1000"/>
              </a:spcBef>
              <a:buFont typeface="Arial" panose="020B0604020202020204" pitchFamily="34" charset="0"/>
              <a:buChar char="•"/>
            </a:pPr>
            <a:r>
              <a:rPr lang="en-GB" sz="2400" dirty="0">
                <a:solidFill>
                  <a:prstClr val="black"/>
                </a:solidFill>
              </a:rPr>
              <a:t>High level comments are sought on the System Defence, System Restoration and Test Plan</a:t>
            </a:r>
          </a:p>
          <a:p>
            <a:pPr marL="685800" lvl="1" indent="-228600">
              <a:lnSpc>
                <a:spcPct val="90000"/>
              </a:lnSpc>
              <a:spcBef>
                <a:spcPts val="1000"/>
              </a:spcBef>
              <a:buFont typeface="Arial" panose="020B0604020202020204" pitchFamily="34" charset="0"/>
              <a:buChar char="•"/>
            </a:pPr>
            <a:r>
              <a:rPr lang="en-GB" sz="2400" dirty="0">
                <a:solidFill>
                  <a:prstClr val="black"/>
                </a:solidFill>
              </a:rPr>
              <a:t>Some thought is being given to the Assurance Framework which would fit within the Test Plan</a:t>
            </a:r>
          </a:p>
        </p:txBody>
      </p:sp>
    </p:spTree>
    <p:extLst>
      <p:ext uri="{BB962C8B-B14F-4D97-AF65-F5344CB8AC3E}">
        <p14:creationId xmlns:p14="http://schemas.microsoft.com/office/powerpoint/2010/main" val="36899564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985A1E3-C0E3-B34B-862C-BF8E93CDEA0D}"/>
              </a:ext>
            </a:extLst>
          </p:cNvPr>
          <p:cNvPicPr>
            <a:picLocks noChangeAspect="1"/>
          </p:cNvPicPr>
          <p:nvPr/>
        </p:nvPicPr>
        <p:blipFill>
          <a:blip r:embed="rId2"/>
          <a:stretch>
            <a:fillRect/>
          </a:stretch>
        </p:blipFill>
        <p:spPr>
          <a:xfrm>
            <a:off x="0" y="5816600"/>
            <a:ext cx="12192000" cy="1041400"/>
          </a:xfrm>
          <a:prstGeom prst="rect">
            <a:avLst/>
          </a:prstGeom>
        </p:spPr>
      </p:pic>
      <p:sp>
        <p:nvSpPr>
          <p:cNvPr id="3" name="Title 1">
            <a:extLst>
              <a:ext uri="{FF2B5EF4-FFF2-40B4-BE49-F238E27FC236}">
                <a16:creationId xmlns:a16="http://schemas.microsoft.com/office/drawing/2014/main" id="{7F7A4147-CBB0-4493-81B5-F456CF12A15E}"/>
              </a:ext>
            </a:extLst>
          </p:cNvPr>
          <p:cNvSpPr>
            <a:spLocks noGrp="1"/>
          </p:cNvSpPr>
          <p:nvPr>
            <p:ph type="title"/>
          </p:nvPr>
        </p:nvSpPr>
        <p:spPr>
          <a:xfrm>
            <a:off x="0" y="-124813"/>
            <a:ext cx="6069806" cy="889080"/>
          </a:xfrm>
        </p:spPr>
        <p:txBody>
          <a:bodyPr>
            <a:normAutofit/>
          </a:bodyPr>
          <a:lstStyle/>
          <a:p>
            <a:r>
              <a:rPr lang="en-GB" altLang="en-US" b="1" dirty="0">
                <a:solidFill>
                  <a:srgbClr val="FBE64D"/>
                </a:solidFill>
              </a:rPr>
              <a:t>Agenda </a:t>
            </a:r>
            <a:endParaRPr lang="en-GB" altLang="en-US" dirty="0"/>
          </a:p>
        </p:txBody>
      </p:sp>
      <p:sp>
        <p:nvSpPr>
          <p:cNvPr id="5" name="Content Placeholder 2">
            <a:extLst>
              <a:ext uri="{FF2B5EF4-FFF2-40B4-BE49-F238E27FC236}">
                <a16:creationId xmlns:a16="http://schemas.microsoft.com/office/drawing/2014/main" id="{D1FC8B26-29DF-4A2C-9A63-935E13E93963}"/>
              </a:ext>
            </a:extLst>
          </p:cNvPr>
          <p:cNvSpPr>
            <a:spLocks noGrp="1"/>
          </p:cNvSpPr>
          <p:nvPr>
            <p:ph idx="1"/>
          </p:nvPr>
        </p:nvSpPr>
        <p:spPr>
          <a:xfrm>
            <a:off x="770407" y="602691"/>
            <a:ext cx="10807304" cy="5362009"/>
          </a:xfrm>
        </p:spPr>
        <p:txBody>
          <a:bodyPr vert="horz" lIns="91440" tIns="45720" rIns="91440" bIns="45720" rtlCol="0" anchor="t">
            <a:noAutofit/>
          </a:bodyPr>
          <a:lstStyle/>
          <a:p>
            <a:pPr marL="285750" indent="-285750">
              <a:buFont typeface="Wingdings" panose="05000000000000000000" pitchFamily="2" charset="2"/>
              <a:buChar char="§"/>
              <a:defRPr/>
            </a:pPr>
            <a:r>
              <a:rPr lang="en-GB" altLang="en-US" sz="2400" dirty="0"/>
              <a:t>Actions from previous meeting and purpose of Meeting</a:t>
            </a:r>
          </a:p>
          <a:p>
            <a:pPr marL="285750" indent="-285750">
              <a:buFont typeface="Wingdings" panose="05000000000000000000" pitchFamily="2" charset="2"/>
              <a:buChar char="§"/>
              <a:defRPr/>
            </a:pPr>
            <a:r>
              <a:rPr lang="en-GB" altLang="en-US" sz="2400" b="0" dirty="0">
                <a:solidFill>
                  <a:schemeClr val="tx1"/>
                </a:solidFill>
              </a:rPr>
              <a:t>Implications of time frames on Statutory Instrument SI 533 2019</a:t>
            </a:r>
          </a:p>
          <a:p>
            <a:pPr marL="285750" indent="-285750">
              <a:buFont typeface="Wingdings" panose="05000000000000000000" pitchFamily="2" charset="2"/>
              <a:buChar char="§"/>
              <a:defRPr/>
            </a:pPr>
            <a:r>
              <a:rPr lang="en-GB" altLang="en-US" sz="2400" b="0" dirty="0">
                <a:solidFill>
                  <a:schemeClr val="tx1"/>
                </a:solidFill>
              </a:rPr>
              <a:t>Consultation Document and Time Frame</a:t>
            </a:r>
          </a:p>
          <a:p>
            <a:pPr marL="742950" lvl="1" indent="-285750">
              <a:buFont typeface="Wingdings" panose="05000000000000000000" pitchFamily="2" charset="2"/>
              <a:buChar char="§"/>
              <a:defRPr/>
            </a:pPr>
            <a:r>
              <a:rPr lang="en-GB" altLang="en-US" sz="2000" dirty="0"/>
              <a:t>Overall solution including </a:t>
            </a:r>
          </a:p>
          <a:p>
            <a:pPr marL="1200150" lvl="2" indent="-285750">
              <a:buFont typeface="Wingdings" panose="05000000000000000000" pitchFamily="2" charset="2"/>
              <a:buChar char="§"/>
              <a:defRPr/>
            </a:pPr>
            <a:r>
              <a:rPr lang="en-GB" altLang="en-US" sz="1600" b="0" dirty="0">
                <a:solidFill>
                  <a:schemeClr val="tx1"/>
                </a:solidFill>
              </a:rPr>
              <a:t>Terms of Reference and Solution</a:t>
            </a:r>
          </a:p>
          <a:p>
            <a:pPr marL="1657350" lvl="3" indent="-285750">
              <a:buFont typeface="Wingdings" panose="05000000000000000000" pitchFamily="2" charset="2"/>
              <a:buChar char="§"/>
              <a:defRPr/>
            </a:pPr>
            <a:r>
              <a:rPr lang="en-GB" altLang="en-US" sz="1400" b="0" dirty="0">
                <a:solidFill>
                  <a:schemeClr val="tx1"/>
                </a:solidFill>
              </a:rPr>
              <a:t>Low Frequency Demand </a:t>
            </a:r>
            <a:r>
              <a:rPr lang="en-GB" altLang="en-US" sz="1400" dirty="0"/>
              <a:t>Disconnection / Netted Demand</a:t>
            </a:r>
          </a:p>
          <a:p>
            <a:pPr marL="1657350" lvl="3" indent="-285750">
              <a:buFont typeface="Wingdings" panose="05000000000000000000" pitchFamily="2" charset="2"/>
              <a:buChar char="§"/>
              <a:defRPr/>
            </a:pPr>
            <a:r>
              <a:rPr lang="en-GB" altLang="en-US" sz="1400" b="0" dirty="0">
                <a:solidFill>
                  <a:schemeClr val="tx1"/>
                </a:solidFill>
              </a:rPr>
              <a:t>Storage under Low System Frequencies</a:t>
            </a:r>
          </a:p>
          <a:p>
            <a:pPr marL="1657350" lvl="3" indent="-285750">
              <a:buFont typeface="Wingdings" panose="05000000000000000000" pitchFamily="2" charset="2"/>
              <a:buChar char="§"/>
              <a:defRPr/>
            </a:pPr>
            <a:r>
              <a:rPr lang="en-GB" altLang="en-US" sz="1400" dirty="0"/>
              <a:t>Treatment of Non-CUSC Parties</a:t>
            </a:r>
          </a:p>
          <a:p>
            <a:pPr marL="1657350" lvl="3" indent="-285750">
              <a:buFont typeface="Wingdings" panose="05000000000000000000" pitchFamily="2" charset="2"/>
              <a:buChar char="§"/>
              <a:defRPr/>
            </a:pPr>
            <a:r>
              <a:rPr lang="en-GB" altLang="en-US" sz="1400" dirty="0"/>
              <a:t>Communications</a:t>
            </a:r>
          </a:p>
          <a:p>
            <a:pPr marL="1657350" lvl="3" indent="-285750">
              <a:buFont typeface="Wingdings" panose="05000000000000000000" pitchFamily="2" charset="2"/>
              <a:buChar char="§"/>
              <a:defRPr/>
            </a:pPr>
            <a:r>
              <a:rPr lang="en-GB" altLang="en-US" sz="1400" dirty="0"/>
              <a:t>Critical Tools and Facilities</a:t>
            </a:r>
          </a:p>
          <a:p>
            <a:pPr marL="1657350" lvl="3" indent="-285750">
              <a:buFont typeface="Wingdings" panose="05000000000000000000" pitchFamily="2" charset="2"/>
              <a:buChar char="§"/>
              <a:defRPr/>
            </a:pPr>
            <a:r>
              <a:rPr lang="en-GB" altLang="en-US" sz="1400" b="0" dirty="0">
                <a:solidFill>
                  <a:schemeClr val="tx1"/>
                </a:solidFill>
              </a:rPr>
              <a:t>Distributed Re-Start</a:t>
            </a:r>
            <a:endParaRPr lang="en-GB" altLang="en-US" sz="1600" b="0" dirty="0">
              <a:solidFill>
                <a:schemeClr val="tx1"/>
              </a:solidFill>
            </a:endParaRPr>
          </a:p>
          <a:p>
            <a:pPr marL="285750" indent="-285750">
              <a:buFont typeface="Wingdings" panose="05000000000000000000" pitchFamily="2" charset="2"/>
              <a:buChar char="§"/>
              <a:defRPr/>
            </a:pPr>
            <a:r>
              <a:rPr lang="en-GB" altLang="en-US" sz="2400" dirty="0"/>
              <a:t>System Defence, System Restoration and Test Plans</a:t>
            </a:r>
          </a:p>
          <a:p>
            <a:pPr marL="285750" indent="-285750">
              <a:buFont typeface="Wingdings" panose="05000000000000000000" pitchFamily="2" charset="2"/>
              <a:buChar char="§"/>
              <a:defRPr/>
            </a:pPr>
            <a:r>
              <a:rPr lang="en-GB" altLang="en-US" sz="2400" dirty="0"/>
              <a:t>Notification Letter</a:t>
            </a:r>
          </a:p>
          <a:p>
            <a:pPr marL="285750" indent="-285750">
              <a:buFont typeface="Wingdings" panose="05000000000000000000" pitchFamily="2" charset="2"/>
              <a:buChar char="§"/>
              <a:defRPr/>
            </a:pPr>
            <a:r>
              <a:rPr lang="en-GB" altLang="en-US" sz="2400" dirty="0"/>
              <a:t>Control Telephony Standard</a:t>
            </a:r>
          </a:p>
          <a:p>
            <a:pPr marL="285750" indent="-285750">
              <a:buFont typeface="Wingdings" panose="05000000000000000000" pitchFamily="2" charset="2"/>
              <a:buChar char="§"/>
              <a:defRPr/>
            </a:pPr>
            <a:r>
              <a:rPr lang="en-GB" altLang="en-US" sz="2400" dirty="0"/>
              <a:t>Distributed Re-Start</a:t>
            </a:r>
            <a:endParaRPr lang="en-GB" altLang="en-US" sz="2000" dirty="0"/>
          </a:p>
          <a:p>
            <a:pPr marL="285750" indent="-285750">
              <a:buFont typeface="Wingdings" panose="05000000000000000000" pitchFamily="2" charset="2"/>
              <a:buChar char="§"/>
              <a:defRPr/>
            </a:pPr>
            <a:r>
              <a:rPr lang="en-GB" altLang="en-US" sz="2400" dirty="0">
                <a:cs typeface="Calibri"/>
              </a:rPr>
              <a:t>AOB</a:t>
            </a:r>
          </a:p>
          <a:p>
            <a:pPr marL="285750" indent="-285750">
              <a:buFont typeface="Wingdings" panose="05000000000000000000" pitchFamily="2" charset="2"/>
              <a:buChar char="§"/>
              <a:defRPr/>
            </a:pPr>
            <a:endParaRPr lang="en-GB" altLang="en-US" sz="2400" b="0" dirty="0">
              <a:solidFill>
                <a:schemeClr val="tx1"/>
              </a:solidFill>
            </a:endParaRPr>
          </a:p>
        </p:txBody>
      </p:sp>
    </p:spTree>
    <p:extLst>
      <p:ext uri="{BB962C8B-B14F-4D97-AF65-F5344CB8AC3E}">
        <p14:creationId xmlns:p14="http://schemas.microsoft.com/office/powerpoint/2010/main" val="39974395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985A1E3-C0E3-B34B-862C-BF8E93CDEA0D}"/>
              </a:ext>
            </a:extLst>
          </p:cNvPr>
          <p:cNvPicPr>
            <a:picLocks noChangeAspect="1"/>
          </p:cNvPicPr>
          <p:nvPr/>
        </p:nvPicPr>
        <p:blipFill>
          <a:blip r:embed="rId2"/>
          <a:stretch>
            <a:fillRect/>
          </a:stretch>
        </p:blipFill>
        <p:spPr>
          <a:xfrm>
            <a:off x="0" y="5816600"/>
            <a:ext cx="12192000" cy="1041400"/>
          </a:xfrm>
          <a:prstGeom prst="rect">
            <a:avLst/>
          </a:prstGeom>
        </p:spPr>
      </p:pic>
      <p:sp>
        <p:nvSpPr>
          <p:cNvPr id="3" name="Title 1">
            <a:extLst>
              <a:ext uri="{FF2B5EF4-FFF2-40B4-BE49-F238E27FC236}">
                <a16:creationId xmlns:a16="http://schemas.microsoft.com/office/drawing/2014/main" id="{7F7A4147-CBB0-4493-81B5-F456CF12A15E}"/>
              </a:ext>
            </a:extLst>
          </p:cNvPr>
          <p:cNvSpPr>
            <a:spLocks noGrp="1"/>
          </p:cNvSpPr>
          <p:nvPr>
            <p:ph type="title"/>
          </p:nvPr>
        </p:nvSpPr>
        <p:spPr>
          <a:xfrm>
            <a:off x="313347" y="-26339"/>
            <a:ext cx="9238616" cy="889080"/>
          </a:xfrm>
        </p:spPr>
        <p:txBody>
          <a:bodyPr>
            <a:normAutofit/>
          </a:bodyPr>
          <a:lstStyle/>
          <a:p>
            <a:r>
              <a:rPr lang="en-GB" altLang="en-US" b="1" dirty="0">
                <a:solidFill>
                  <a:srgbClr val="FBE64D"/>
                </a:solidFill>
              </a:rPr>
              <a:t>Actions and Purpose of Meeting </a:t>
            </a:r>
            <a:endParaRPr lang="en-GB" altLang="en-US" dirty="0"/>
          </a:p>
        </p:txBody>
      </p:sp>
      <p:sp>
        <p:nvSpPr>
          <p:cNvPr id="5" name="Content Placeholder 2">
            <a:extLst>
              <a:ext uri="{FF2B5EF4-FFF2-40B4-BE49-F238E27FC236}">
                <a16:creationId xmlns:a16="http://schemas.microsoft.com/office/drawing/2014/main" id="{D1FC8B26-29DF-4A2C-9A63-935E13E93963}"/>
              </a:ext>
            </a:extLst>
          </p:cNvPr>
          <p:cNvSpPr>
            <a:spLocks noGrp="1"/>
          </p:cNvSpPr>
          <p:nvPr>
            <p:ph idx="1"/>
          </p:nvPr>
        </p:nvSpPr>
        <p:spPr>
          <a:xfrm>
            <a:off x="496227" y="1050640"/>
            <a:ext cx="11236228" cy="2269335"/>
          </a:xfrm>
        </p:spPr>
        <p:txBody>
          <a:bodyPr vert="horz" lIns="91440" tIns="45720" rIns="91440" bIns="45720" rtlCol="0" anchor="t">
            <a:noAutofit/>
          </a:bodyPr>
          <a:lstStyle/>
          <a:p>
            <a:pPr marL="285750" indent="-285750">
              <a:buFont typeface="Wingdings" panose="05000000000000000000" pitchFamily="2" charset="2"/>
              <a:buChar char="§"/>
              <a:defRPr/>
            </a:pPr>
            <a:r>
              <a:rPr lang="en-GB" altLang="en-US" sz="2400" b="0" dirty="0">
                <a:solidFill>
                  <a:schemeClr val="tx1"/>
                </a:solidFill>
              </a:rPr>
              <a:t>See Spreadsheet - </a:t>
            </a:r>
            <a:r>
              <a:rPr lang="en-GB" altLang="en-US" sz="2400" dirty="0"/>
              <a:t>Actions and Minutes following last meeting </a:t>
            </a:r>
          </a:p>
          <a:p>
            <a:pPr marL="285750" indent="-285750">
              <a:buFont typeface="Wingdings" panose="05000000000000000000" pitchFamily="2" charset="2"/>
              <a:buChar char="§"/>
              <a:defRPr/>
            </a:pPr>
            <a:r>
              <a:rPr lang="en-GB" altLang="en-US" sz="2400" b="0" dirty="0">
                <a:solidFill>
                  <a:schemeClr val="tx1"/>
                </a:solidFill>
              </a:rPr>
              <a:t>Purpose of Meeting</a:t>
            </a:r>
          </a:p>
          <a:p>
            <a:pPr marL="742950" lvl="1" indent="-285750">
              <a:buFont typeface="Wingdings" panose="05000000000000000000" pitchFamily="2" charset="2"/>
              <a:buChar char="§"/>
              <a:defRPr/>
            </a:pPr>
            <a:r>
              <a:rPr lang="en-GB" altLang="en-US" b="0" dirty="0">
                <a:solidFill>
                  <a:schemeClr val="tx1"/>
                </a:solidFill>
              </a:rPr>
              <a:t>To review the draft Workgroup Consultation and supporting material</a:t>
            </a:r>
          </a:p>
          <a:p>
            <a:pPr marL="742950" lvl="1" indent="-285750">
              <a:buFont typeface="Wingdings" panose="05000000000000000000" pitchFamily="2" charset="2"/>
              <a:buChar char="§"/>
              <a:defRPr/>
            </a:pPr>
            <a:r>
              <a:rPr lang="en-GB" altLang="en-US" dirty="0"/>
              <a:t>Actions prior to issue of Workgroup Consultation</a:t>
            </a:r>
          </a:p>
          <a:p>
            <a:pPr marL="742950" lvl="1" indent="-285750">
              <a:buFont typeface="Wingdings" panose="05000000000000000000" pitchFamily="2" charset="2"/>
              <a:buChar char="§"/>
              <a:defRPr/>
            </a:pPr>
            <a:r>
              <a:rPr lang="en-GB" altLang="en-US" dirty="0"/>
              <a:t>Workgroup Consultation due to be issued on 28 February 2022</a:t>
            </a:r>
          </a:p>
          <a:p>
            <a:pPr marL="457200" lvl="1" indent="0">
              <a:buNone/>
              <a:defRPr/>
            </a:pPr>
            <a:endParaRPr lang="en-GB" altLang="en-US" sz="2000" b="0" dirty="0">
              <a:solidFill>
                <a:schemeClr val="tx1"/>
              </a:solidFill>
            </a:endParaRPr>
          </a:p>
        </p:txBody>
      </p:sp>
    </p:spTree>
    <p:extLst>
      <p:ext uri="{BB962C8B-B14F-4D97-AF65-F5344CB8AC3E}">
        <p14:creationId xmlns:p14="http://schemas.microsoft.com/office/powerpoint/2010/main" val="4168328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985A1E3-C0E3-B34B-862C-BF8E93CDEA0D}"/>
              </a:ext>
            </a:extLst>
          </p:cNvPr>
          <p:cNvPicPr>
            <a:picLocks noChangeAspect="1"/>
          </p:cNvPicPr>
          <p:nvPr/>
        </p:nvPicPr>
        <p:blipFill>
          <a:blip r:embed="rId2"/>
          <a:stretch>
            <a:fillRect/>
          </a:stretch>
        </p:blipFill>
        <p:spPr>
          <a:xfrm>
            <a:off x="0" y="5816600"/>
            <a:ext cx="12192000" cy="1041400"/>
          </a:xfrm>
          <a:prstGeom prst="rect">
            <a:avLst/>
          </a:prstGeom>
        </p:spPr>
      </p:pic>
      <p:sp>
        <p:nvSpPr>
          <p:cNvPr id="3" name="Title 1">
            <a:extLst>
              <a:ext uri="{FF2B5EF4-FFF2-40B4-BE49-F238E27FC236}">
                <a16:creationId xmlns:a16="http://schemas.microsoft.com/office/drawing/2014/main" id="{7F7A4147-CBB0-4493-81B5-F456CF12A15E}"/>
              </a:ext>
            </a:extLst>
          </p:cNvPr>
          <p:cNvSpPr>
            <a:spLocks noGrp="1"/>
          </p:cNvSpPr>
          <p:nvPr>
            <p:ph type="title"/>
          </p:nvPr>
        </p:nvSpPr>
        <p:spPr>
          <a:xfrm>
            <a:off x="313347" y="-26339"/>
            <a:ext cx="10687588" cy="889080"/>
          </a:xfrm>
        </p:spPr>
        <p:txBody>
          <a:bodyPr>
            <a:normAutofit fontScale="90000"/>
          </a:bodyPr>
          <a:lstStyle/>
          <a:p>
            <a:r>
              <a:rPr lang="en-GB" altLang="en-US" b="1" dirty="0">
                <a:solidFill>
                  <a:srgbClr val="FBE64D"/>
                </a:solidFill>
              </a:rPr>
              <a:t>Implications of Statutory Instrument SI 533 2019 </a:t>
            </a:r>
            <a:endParaRPr lang="en-GB" altLang="en-US" dirty="0"/>
          </a:p>
        </p:txBody>
      </p:sp>
      <p:sp>
        <p:nvSpPr>
          <p:cNvPr id="7" name="Content Placeholder 2">
            <a:extLst>
              <a:ext uri="{FF2B5EF4-FFF2-40B4-BE49-F238E27FC236}">
                <a16:creationId xmlns:a16="http://schemas.microsoft.com/office/drawing/2014/main" id="{6AE64BF0-311D-4A9A-BAE6-8EA4E85E4642}"/>
              </a:ext>
            </a:extLst>
          </p:cNvPr>
          <p:cNvSpPr>
            <a:spLocks noGrp="1"/>
          </p:cNvSpPr>
          <p:nvPr>
            <p:ph idx="1"/>
          </p:nvPr>
        </p:nvSpPr>
        <p:spPr>
          <a:xfrm>
            <a:off x="313347" y="1120978"/>
            <a:ext cx="11236228" cy="5005502"/>
          </a:xfrm>
        </p:spPr>
        <p:txBody>
          <a:bodyPr vert="horz" lIns="91440" tIns="45720" rIns="91440" bIns="45720" rtlCol="0" anchor="t">
            <a:noAutofit/>
          </a:bodyPr>
          <a:lstStyle/>
          <a:p>
            <a:pPr marL="285750" indent="-285750">
              <a:buFont typeface="Wingdings" panose="05000000000000000000" pitchFamily="2" charset="2"/>
              <a:buChar char="§"/>
              <a:defRPr/>
            </a:pPr>
            <a:r>
              <a:rPr lang="en-GB" sz="2400" dirty="0"/>
              <a:t>Statutory Instrument SI 533 2019 is the Statutory Instrument used to transition the EU Emergency and Restoration Code into UK Law</a:t>
            </a:r>
          </a:p>
          <a:p>
            <a:pPr marL="285750" indent="-285750">
              <a:buFont typeface="Wingdings" panose="05000000000000000000" pitchFamily="2" charset="2"/>
              <a:buChar char="§"/>
              <a:defRPr/>
            </a:pPr>
            <a:r>
              <a:rPr lang="en-GB" sz="2400" dirty="0"/>
              <a:t>As part of its implementation it has been noted that Article 55 has been removed</a:t>
            </a:r>
          </a:p>
          <a:p>
            <a:pPr marL="742950" lvl="1" indent="-285750">
              <a:buFont typeface="Wingdings" panose="05000000000000000000" pitchFamily="2" charset="2"/>
              <a:buChar char="§"/>
              <a:defRPr/>
            </a:pPr>
            <a:r>
              <a:rPr lang="en-GB" sz="2000" dirty="0"/>
              <a:t>Article 55 States </a:t>
            </a:r>
          </a:p>
          <a:p>
            <a:pPr marL="900113" lvl="1" indent="-98425">
              <a:buNone/>
              <a:defRPr/>
            </a:pPr>
            <a:r>
              <a:rPr lang="en-GB" sz="1600" dirty="0"/>
              <a:t>“This Regulation shall enter into force on the twentieth day following that of its publication in the Official Journal of the European Union. </a:t>
            </a:r>
          </a:p>
          <a:p>
            <a:pPr marL="900113" lvl="1" indent="0">
              <a:buNone/>
              <a:defRPr/>
            </a:pPr>
            <a:r>
              <a:rPr lang="en-GB" sz="1600" dirty="0"/>
              <a:t>Article 15(5) to (8), Article 41 and Article 42(1), (2) and (5) shall apply from 18 December 2022. </a:t>
            </a:r>
          </a:p>
          <a:p>
            <a:pPr marL="457200" lvl="1" indent="0">
              <a:buNone/>
              <a:defRPr/>
            </a:pPr>
            <a:endParaRPr lang="en-GB" sz="1600" dirty="0"/>
          </a:p>
          <a:p>
            <a:pPr marL="801688" lvl="1" indent="98425">
              <a:buNone/>
              <a:defRPr/>
            </a:pPr>
            <a:r>
              <a:rPr lang="en-GB" sz="1600" dirty="0"/>
              <a:t>This Regulation shall be binding in its entirety and directly applicable in all Member States”</a:t>
            </a:r>
          </a:p>
          <a:p>
            <a:pPr marL="801688" lvl="1" indent="98425">
              <a:buNone/>
              <a:defRPr/>
            </a:pPr>
            <a:endParaRPr lang="en-GB" sz="1600" dirty="0"/>
          </a:p>
          <a:p>
            <a:pPr marL="365125" lvl="1" indent="-365125">
              <a:buFont typeface="Wingdings" panose="05000000000000000000" pitchFamily="2" charset="2"/>
              <a:buChar char="§"/>
              <a:defRPr/>
            </a:pPr>
            <a:r>
              <a:rPr lang="en-GB" dirty="0"/>
              <a:t>National Grid ESO has held a discussion with Ofgem on this issue.  The advice is to progress with the modification as currently planned.  Further guidance is to be provided on this issue.</a:t>
            </a:r>
          </a:p>
          <a:p>
            <a:pPr marL="801688" lvl="1" indent="98425">
              <a:buNone/>
              <a:defRPr/>
            </a:pPr>
            <a:endParaRPr lang="en-GB" sz="2000" dirty="0"/>
          </a:p>
          <a:p>
            <a:pPr marL="742950" lvl="1" indent="-285750">
              <a:buFont typeface="Wingdings" panose="05000000000000000000" pitchFamily="2" charset="2"/>
              <a:buChar char="§"/>
              <a:defRPr/>
            </a:pPr>
            <a:endParaRPr lang="en-GB" sz="2200" dirty="0"/>
          </a:p>
          <a:p>
            <a:pPr marL="742950" lvl="1" indent="-285750">
              <a:buFont typeface="Wingdings" panose="05000000000000000000" pitchFamily="2" charset="2"/>
              <a:buChar char="§"/>
              <a:defRPr/>
            </a:pPr>
            <a:endParaRPr lang="en-GB" sz="2200" dirty="0"/>
          </a:p>
          <a:p>
            <a:pPr marL="742950" lvl="1" indent="-285750">
              <a:buFont typeface="Wingdings" panose="05000000000000000000" pitchFamily="2" charset="2"/>
              <a:buChar char="§"/>
              <a:defRPr/>
            </a:pPr>
            <a:endParaRPr lang="en-GB" sz="2200" dirty="0"/>
          </a:p>
          <a:p>
            <a:pPr marL="742950" lvl="1" indent="-285750">
              <a:buFont typeface="Wingdings" panose="05000000000000000000" pitchFamily="2" charset="2"/>
              <a:buChar char="§"/>
              <a:defRPr/>
            </a:pPr>
            <a:endParaRPr lang="en-GB" sz="2200" dirty="0"/>
          </a:p>
          <a:p>
            <a:pPr marL="742950" lvl="1" indent="-285750">
              <a:buFont typeface="Wingdings" panose="05000000000000000000" pitchFamily="2" charset="2"/>
              <a:buChar char="§"/>
              <a:defRPr/>
            </a:pPr>
            <a:endParaRPr lang="en-GB" sz="2200" dirty="0"/>
          </a:p>
          <a:p>
            <a:pPr marL="742950" lvl="1" indent="-285750">
              <a:buFont typeface="Wingdings" panose="05000000000000000000" pitchFamily="2" charset="2"/>
              <a:buChar char="§"/>
              <a:defRPr/>
            </a:pPr>
            <a:endParaRPr lang="en-GB" sz="2200" dirty="0"/>
          </a:p>
          <a:p>
            <a:pPr marL="742950" lvl="1" indent="-285750">
              <a:buFont typeface="Wingdings" panose="05000000000000000000" pitchFamily="2" charset="2"/>
              <a:buChar char="§"/>
              <a:defRPr/>
            </a:pPr>
            <a:endParaRPr lang="en-GB" sz="1600" dirty="0"/>
          </a:p>
          <a:p>
            <a:pPr marL="742950" lvl="1" indent="-285750">
              <a:buFont typeface="Wingdings" panose="05000000000000000000" pitchFamily="2" charset="2"/>
              <a:buChar char="§"/>
              <a:defRPr/>
            </a:pPr>
            <a:endParaRPr lang="en-GB" sz="1800" dirty="0"/>
          </a:p>
          <a:p>
            <a:pPr marL="742950" lvl="1" indent="-285750">
              <a:buFont typeface="Wingdings" panose="05000000000000000000" pitchFamily="2" charset="2"/>
              <a:buChar char="§"/>
              <a:defRPr/>
            </a:pPr>
            <a:endParaRPr lang="en-GB" altLang="en-US" sz="1800" dirty="0"/>
          </a:p>
          <a:p>
            <a:pPr marL="742950" lvl="1" indent="-285750">
              <a:buFont typeface="Wingdings" panose="05000000000000000000" pitchFamily="2" charset="2"/>
              <a:buChar char="§"/>
              <a:defRPr/>
            </a:pPr>
            <a:endParaRPr lang="en-GB" altLang="en-US" sz="1800" b="0" dirty="0">
              <a:solidFill>
                <a:schemeClr val="tx1"/>
              </a:solidFill>
            </a:endParaRPr>
          </a:p>
          <a:p>
            <a:pPr marL="457200" lvl="1" indent="0">
              <a:buNone/>
              <a:defRPr/>
            </a:pPr>
            <a:endParaRPr lang="en-GB" altLang="en-US" sz="2000" b="0" dirty="0">
              <a:solidFill>
                <a:schemeClr val="tx1"/>
              </a:solidFill>
            </a:endParaRPr>
          </a:p>
        </p:txBody>
      </p:sp>
    </p:spTree>
    <p:extLst>
      <p:ext uri="{BB962C8B-B14F-4D97-AF65-F5344CB8AC3E}">
        <p14:creationId xmlns:p14="http://schemas.microsoft.com/office/powerpoint/2010/main" val="9375629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985A1E3-C0E3-B34B-862C-BF8E93CDEA0D}"/>
              </a:ext>
            </a:extLst>
          </p:cNvPr>
          <p:cNvPicPr>
            <a:picLocks noChangeAspect="1"/>
          </p:cNvPicPr>
          <p:nvPr/>
        </p:nvPicPr>
        <p:blipFill>
          <a:blip r:embed="rId2"/>
          <a:stretch>
            <a:fillRect/>
          </a:stretch>
        </p:blipFill>
        <p:spPr>
          <a:xfrm>
            <a:off x="0" y="5816600"/>
            <a:ext cx="12192000" cy="1041400"/>
          </a:xfrm>
          <a:prstGeom prst="rect">
            <a:avLst/>
          </a:prstGeom>
        </p:spPr>
      </p:pic>
      <p:sp>
        <p:nvSpPr>
          <p:cNvPr id="3" name="Title 1">
            <a:extLst>
              <a:ext uri="{FF2B5EF4-FFF2-40B4-BE49-F238E27FC236}">
                <a16:creationId xmlns:a16="http://schemas.microsoft.com/office/drawing/2014/main" id="{7F7A4147-CBB0-4493-81B5-F456CF12A15E}"/>
              </a:ext>
            </a:extLst>
          </p:cNvPr>
          <p:cNvSpPr>
            <a:spLocks noGrp="1"/>
          </p:cNvSpPr>
          <p:nvPr>
            <p:ph type="title"/>
          </p:nvPr>
        </p:nvSpPr>
        <p:spPr>
          <a:xfrm>
            <a:off x="313347" y="-26339"/>
            <a:ext cx="6069806" cy="889080"/>
          </a:xfrm>
        </p:spPr>
        <p:txBody>
          <a:bodyPr>
            <a:normAutofit fontScale="90000"/>
          </a:bodyPr>
          <a:lstStyle/>
          <a:p>
            <a:br>
              <a:rPr lang="en-GB" altLang="en-US" dirty="0"/>
            </a:br>
            <a:r>
              <a:rPr lang="en-GB" altLang="en-US" b="1" dirty="0">
                <a:solidFill>
                  <a:srgbClr val="FBE64D"/>
                </a:solidFill>
              </a:rPr>
              <a:t>Consultation Document </a:t>
            </a:r>
            <a:endParaRPr lang="en-GB" altLang="en-US" dirty="0"/>
          </a:p>
        </p:txBody>
      </p:sp>
      <p:sp>
        <p:nvSpPr>
          <p:cNvPr id="7" name="Content Placeholder 2">
            <a:extLst>
              <a:ext uri="{FF2B5EF4-FFF2-40B4-BE49-F238E27FC236}">
                <a16:creationId xmlns:a16="http://schemas.microsoft.com/office/drawing/2014/main" id="{6AE64BF0-311D-4A9A-BAE6-8EA4E85E4642}"/>
              </a:ext>
            </a:extLst>
          </p:cNvPr>
          <p:cNvSpPr>
            <a:spLocks noGrp="1"/>
          </p:cNvSpPr>
          <p:nvPr>
            <p:ph idx="1"/>
          </p:nvPr>
        </p:nvSpPr>
        <p:spPr>
          <a:xfrm>
            <a:off x="313347" y="1120978"/>
            <a:ext cx="11236228" cy="5005502"/>
          </a:xfrm>
        </p:spPr>
        <p:txBody>
          <a:bodyPr vert="horz" lIns="91440" tIns="45720" rIns="91440" bIns="45720" rtlCol="0" anchor="t">
            <a:noAutofit/>
          </a:bodyPr>
          <a:lstStyle/>
          <a:p>
            <a:pPr marL="285750" indent="-285750">
              <a:buFont typeface="Wingdings" panose="05000000000000000000" pitchFamily="2" charset="2"/>
              <a:buChar char="§"/>
              <a:defRPr/>
            </a:pPr>
            <a:r>
              <a:rPr lang="en-GB" sz="2400" dirty="0"/>
              <a:t>Draft Consultation Document circulated in advance of the Meeting</a:t>
            </a:r>
          </a:p>
          <a:p>
            <a:pPr marL="742950" lvl="1" indent="-285750">
              <a:buFont typeface="Wingdings" panose="05000000000000000000" pitchFamily="2" charset="2"/>
              <a:buChar char="§"/>
              <a:defRPr/>
            </a:pPr>
            <a:r>
              <a:rPr lang="en-GB" sz="2200" dirty="0"/>
              <a:t>Terms of Reference and Solutions</a:t>
            </a:r>
          </a:p>
          <a:p>
            <a:pPr marL="742950" lvl="1" indent="-285750">
              <a:buFont typeface="Wingdings" panose="05000000000000000000" pitchFamily="2" charset="2"/>
              <a:buChar char="§"/>
              <a:defRPr/>
            </a:pPr>
            <a:r>
              <a:rPr lang="en-GB" sz="2200" dirty="0"/>
              <a:t>Low Frequency Demand Disconnection and Netted Demand</a:t>
            </a:r>
          </a:p>
          <a:p>
            <a:pPr marL="742950" lvl="1" indent="-285750">
              <a:buFont typeface="Wingdings" panose="05000000000000000000" pitchFamily="2" charset="2"/>
              <a:buChar char="§"/>
              <a:defRPr/>
            </a:pPr>
            <a:r>
              <a:rPr lang="en-GB" sz="2200" dirty="0"/>
              <a:t>Treatment of Storage under Low Frequency Conditions</a:t>
            </a:r>
          </a:p>
          <a:p>
            <a:pPr marL="742950" lvl="1" indent="-285750">
              <a:buFont typeface="Wingdings" panose="05000000000000000000" pitchFamily="2" charset="2"/>
              <a:buChar char="§"/>
              <a:defRPr/>
            </a:pPr>
            <a:r>
              <a:rPr lang="en-GB" sz="2200" dirty="0"/>
              <a:t>Treatment of Non-CUSC Parties and how they fall under the EU NCER</a:t>
            </a:r>
          </a:p>
          <a:p>
            <a:pPr marL="742950" lvl="1" indent="-285750">
              <a:buFont typeface="Wingdings" panose="05000000000000000000" pitchFamily="2" charset="2"/>
              <a:buChar char="§"/>
              <a:defRPr/>
            </a:pPr>
            <a:r>
              <a:rPr lang="en-GB" sz="2200" dirty="0"/>
              <a:t>Communications and the Control Telephony Standard</a:t>
            </a:r>
          </a:p>
          <a:p>
            <a:pPr marL="742950" lvl="1" indent="-285750">
              <a:buFont typeface="Wingdings" panose="05000000000000000000" pitchFamily="2" charset="2"/>
              <a:buChar char="§"/>
              <a:defRPr/>
            </a:pPr>
            <a:r>
              <a:rPr lang="en-GB" sz="2200" dirty="0"/>
              <a:t>Critical Tools and Facilities (</a:t>
            </a:r>
            <a:r>
              <a:rPr lang="en-GB" sz="2200" dirty="0" err="1"/>
              <a:t>eg</a:t>
            </a:r>
            <a:r>
              <a:rPr lang="en-GB" sz="2200" dirty="0"/>
              <a:t> State Estimation and ability to control assets during Blackout Conditions)</a:t>
            </a:r>
          </a:p>
          <a:p>
            <a:pPr marL="742950" lvl="1" indent="-285750">
              <a:buFont typeface="Wingdings" panose="05000000000000000000" pitchFamily="2" charset="2"/>
              <a:buChar char="§"/>
              <a:defRPr/>
            </a:pPr>
            <a:r>
              <a:rPr lang="en-GB" sz="2200" dirty="0"/>
              <a:t>Distributed Re-Start</a:t>
            </a:r>
          </a:p>
          <a:p>
            <a:pPr marL="742950" lvl="1" indent="-285750">
              <a:buFont typeface="Wingdings" panose="05000000000000000000" pitchFamily="2" charset="2"/>
              <a:buChar char="§"/>
              <a:defRPr/>
            </a:pPr>
            <a:r>
              <a:rPr lang="en-GB" sz="2200" dirty="0"/>
              <a:t>Legal Text</a:t>
            </a:r>
          </a:p>
          <a:p>
            <a:pPr marL="1200150" lvl="2" indent="-285750">
              <a:buFont typeface="Wingdings" panose="05000000000000000000" pitchFamily="2" charset="2"/>
              <a:buChar char="§"/>
              <a:defRPr/>
            </a:pPr>
            <a:r>
              <a:rPr lang="en-GB" sz="1800" dirty="0"/>
              <a:t>Low Frequency Demand Disconnection / Netted Demand</a:t>
            </a:r>
          </a:p>
          <a:p>
            <a:pPr marL="1200150" lvl="2" indent="-285750">
              <a:buFont typeface="Wingdings" panose="05000000000000000000" pitchFamily="2" charset="2"/>
              <a:buChar char="§"/>
              <a:defRPr/>
            </a:pPr>
            <a:r>
              <a:rPr lang="en-GB" sz="1800" dirty="0"/>
              <a:t>Treatment of Electricity Storage Modules during low System Frequencies under an importing mode of operation</a:t>
            </a:r>
          </a:p>
          <a:p>
            <a:pPr marL="1200150" lvl="2" indent="-285750">
              <a:buFont typeface="Wingdings" panose="05000000000000000000" pitchFamily="2" charset="2"/>
              <a:buChar char="§"/>
              <a:defRPr/>
            </a:pPr>
            <a:r>
              <a:rPr lang="en-GB" sz="1800" dirty="0"/>
              <a:t>Distributed Re-Start </a:t>
            </a:r>
          </a:p>
          <a:p>
            <a:pPr marL="742950" lvl="1" indent="-285750">
              <a:buFont typeface="Wingdings" panose="05000000000000000000" pitchFamily="2" charset="2"/>
              <a:buChar char="§"/>
              <a:defRPr/>
            </a:pPr>
            <a:endParaRPr lang="en-GB" sz="2200" dirty="0"/>
          </a:p>
          <a:p>
            <a:pPr marL="742950" lvl="1" indent="-285750">
              <a:buFont typeface="Wingdings" panose="05000000000000000000" pitchFamily="2" charset="2"/>
              <a:buChar char="§"/>
              <a:defRPr/>
            </a:pPr>
            <a:endParaRPr lang="en-GB" sz="2200" dirty="0"/>
          </a:p>
          <a:p>
            <a:pPr marL="742950" lvl="1" indent="-285750">
              <a:buFont typeface="Wingdings" panose="05000000000000000000" pitchFamily="2" charset="2"/>
              <a:buChar char="§"/>
              <a:defRPr/>
            </a:pPr>
            <a:endParaRPr lang="en-GB" sz="2200" dirty="0"/>
          </a:p>
          <a:p>
            <a:pPr marL="742950" lvl="1" indent="-285750">
              <a:buFont typeface="Wingdings" panose="05000000000000000000" pitchFamily="2" charset="2"/>
              <a:buChar char="§"/>
              <a:defRPr/>
            </a:pPr>
            <a:endParaRPr lang="en-GB" sz="2200" dirty="0"/>
          </a:p>
          <a:p>
            <a:pPr marL="742950" lvl="1" indent="-285750">
              <a:buFont typeface="Wingdings" panose="05000000000000000000" pitchFamily="2" charset="2"/>
              <a:buChar char="§"/>
              <a:defRPr/>
            </a:pPr>
            <a:endParaRPr lang="en-GB" sz="2200" dirty="0"/>
          </a:p>
          <a:p>
            <a:pPr marL="742950" lvl="1" indent="-285750">
              <a:buFont typeface="Wingdings" panose="05000000000000000000" pitchFamily="2" charset="2"/>
              <a:buChar char="§"/>
              <a:defRPr/>
            </a:pPr>
            <a:endParaRPr lang="en-GB" sz="1600" dirty="0"/>
          </a:p>
          <a:p>
            <a:pPr marL="742950" lvl="1" indent="-285750">
              <a:buFont typeface="Wingdings" panose="05000000000000000000" pitchFamily="2" charset="2"/>
              <a:buChar char="§"/>
              <a:defRPr/>
            </a:pPr>
            <a:endParaRPr lang="en-GB" sz="1800" dirty="0"/>
          </a:p>
          <a:p>
            <a:pPr marL="742950" lvl="1" indent="-285750">
              <a:buFont typeface="Wingdings" panose="05000000000000000000" pitchFamily="2" charset="2"/>
              <a:buChar char="§"/>
              <a:defRPr/>
            </a:pPr>
            <a:endParaRPr lang="en-GB" altLang="en-US" sz="1800" dirty="0"/>
          </a:p>
          <a:p>
            <a:pPr marL="742950" lvl="1" indent="-285750">
              <a:buFont typeface="Wingdings" panose="05000000000000000000" pitchFamily="2" charset="2"/>
              <a:buChar char="§"/>
              <a:defRPr/>
            </a:pPr>
            <a:endParaRPr lang="en-GB" altLang="en-US" sz="1800" b="0" dirty="0">
              <a:solidFill>
                <a:schemeClr val="tx1"/>
              </a:solidFill>
            </a:endParaRPr>
          </a:p>
          <a:p>
            <a:pPr marL="457200" lvl="1" indent="0">
              <a:buNone/>
              <a:defRPr/>
            </a:pPr>
            <a:endParaRPr lang="en-GB" altLang="en-US" sz="2000" b="0" dirty="0">
              <a:solidFill>
                <a:schemeClr val="tx1"/>
              </a:solidFill>
            </a:endParaRPr>
          </a:p>
        </p:txBody>
      </p:sp>
    </p:spTree>
    <p:extLst>
      <p:ext uri="{BB962C8B-B14F-4D97-AF65-F5344CB8AC3E}">
        <p14:creationId xmlns:p14="http://schemas.microsoft.com/office/powerpoint/2010/main" val="39917318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0B107-AE59-E849-9637-3B6D6BDCB684}"/>
              </a:ext>
            </a:extLst>
          </p:cNvPr>
          <p:cNvSpPr>
            <a:spLocks noGrp="1"/>
          </p:cNvSpPr>
          <p:nvPr>
            <p:ph type="title"/>
          </p:nvPr>
        </p:nvSpPr>
        <p:spPr>
          <a:xfrm>
            <a:off x="149087" y="114299"/>
            <a:ext cx="10515600" cy="715695"/>
          </a:xfrm>
          <a:prstGeom prst="rect">
            <a:avLst/>
          </a:prstGeom>
        </p:spPr>
        <p:txBody>
          <a:bodyPr anchor="t">
            <a:normAutofit fontScale="90000"/>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sz="4000" dirty="0"/>
              <a:t>GC0148 – Solution (1)</a:t>
            </a:r>
            <a:br>
              <a:rPr lang="en-GB" dirty="0"/>
            </a:br>
            <a:endParaRPr lang="en-US" dirty="0"/>
          </a:p>
        </p:txBody>
      </p:sp>
      <p:pic>
        <p:nvPicPr>
          <p:cNvPr id="3" name="Picture 2">
            <a:extLst>
              <a:ext uri="{FF2B5EF4-FFF2-40B4-BE49-F238E27FC236}">
                <a16:creationId xmlns:a16="http://schemas.microsoft.com/office/drawing/2014/main" id="{192D393E-08FE-844D-9299-289B13FBC445}"/>
              </a:ext>
            </a:extLst>
          </p:cNvPr>
          <p:cNvPicPr>
            <a:picLocks noChangeAspect="1"/>
          </p:cNvPicPr>
          <p:nvPr/>
        </p:nvPicPr>
        <p:blipFill>
          <a:blip r:embed="rId3"/>
          <a:stretch>
            <a:fillRect/>
          </a:stretch>
        </p:blipFill>
        <p:spPr>
          <a:xfrm>
            <a:off x="0" y="5791200"/>
            <a:ext cx="12192000" cy="1041400"/>
          </a:xfrm>
          <a:prstGeom prst="rect">
            <a:avLst/>
          </a:prstGeom>
        </p:spPr>
      </p:pic>
      <p:graphicFrame>
        <p:nvGraphicFramePr>
          <p:cNvPr id="8" name="Table 7">
            <a:extLst>
              <a:ext uri="{FF2B5EF4-FFF2-40B4-BE49-F238E27FC236}">
                <a16:creationId xmlns:a16="http://schemas.microsoft.com/office/drawing/2014/main" id="{0A8A41C2-CE44-4098-920A-64EE59FED007}"/>
              </a:ext>
            </a:extLst>
          </p:cNvPr>
          <p:cNvGraphicFramePr>
            <a:graphicFrameLocks noGrp="1"/>
          </p:cNvGraphicFramePr>
          <p:nvPr>
            <p:extLst>
              <p:ext uri="{D42A27DB-BD31-4B8C-83A1-F6EECF244321}">
                <p14:modId xmlns:p14="http://schemas.microsoft.com/office/powerpoint/2010/main" val="2307505093"/>
              </p:ext>
            </p:extLst>
          </p:nvPr>
        </p:nvGraphicFramePr>
        <p:xfrm>
          <a:off x="337625" y="829994"/>
          <a:ext cx="11324491" cy="4826892"/>
        </p:xfrm>
        <a:graphic>
          <a:graphicData uri="http://schemas.openxmlformats.org/drawingml/2006/table">
            <a:tbl>
              <a:tblPr firstRow="1" firstCol="1" bandRow="1">
                <a:tableStyleId>{5C22544A-7EE6-4342-B048-85BDC9FD1C3A}</a:tableStyleId>
              </a:tblPr>
              <a:tblGrid>
                <a:gridCol w="5653454">
                  <a:extLst>
                    <a:ext uri="{9D8B030D-6E8A-4147-A177-3AD203B41FA5}">
                      <a16:colId xmlns:a16="http://schemas.microsoft.com/office/drawing/2014/main" val="648483292"/>
                    </a:ext>
                  </a:extLst>
                </a:gridCol>
                <a:gridCol w="5671037">
                  <a:extLst>
                    <a:ext uri="{9D8B030D-6E8A-4147-A177-3AD203B41FA5}">
                      <a16:colId xmlns:a16="http://schemas.microsoft.com/office/drawing/2014/main" val="741661131"/>
                    </a:ext>
                  </a:extLst>
                </a:gridCol>
              </a:tblGrid>
              <a:tr h="212391">
                <a:tc>
                  <a:txBody>
                    <a:bodyPr/>
                    <a:lstStyle/>
                    <a:p>
                      <a:pPr algn="just">
                        <a:lnSpc>
                          <a:spcPct val="107000"/>
                        </a:lnSpc>
                      </a:pPr>
                      <a:r>
                        <a:rPr lang="en-NZ" sz="1500" dirty="0">
                          <a:effectLst/>
                        </a:rPr>
                        <a:t>Terms of Reference</a:t>
                      </a:r>
                      <a:endParaRPr lang="en-GB"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pPr>
                      <a:r>
                        <a:rPr lang="en-NZ" sz="1500">
                          <a:effectLst/>
                        </a:rPr>
                        <a:t>Proposed Approach</a:t>
                      </a:r>
                      <a:endParaRPr lang="en-GB"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17552747"/>
                  </a:ext>
                </a:extLst>
              </a:tr>
              <a:tr h="350754">
                <a:tc>
                  <a:txBody>
                    <a:bodyPr/>
                    <a:lstStyle/>
                    <a:p>
                      <a:pPr algn="just">
                        <a:lnSpc>
                          <a:spcPct val="107000"/>
                        </a:lnSpc>
                      </a:pPr>
                      <a:r>
                        <a:rPr lang="en-NZ" sz="1500" dirty="0">
                          <a:effectLst/>
                        </a:rPr>
                        <a:t>Consider how Articles 15(5) – 15(8) of the EU NCER can be implemented in the GB Grid Code </a:t>
                      </a:r>
                      <a:endParaRPr lang="en-GB"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pPr>
                      <a:r>
                        <a:rPr lang="en-NZ" sz="1500" dirty="0">
                          <a:effectLst/>
                        </a:rPr>
                        <a:t>This relates to Netted Demand for Low Frequency Demand Disconnection.  The legal text has been updated to address this issue</a:t>
                      </a:r>
                      <a:endParaRPr lang="en-GB"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54988837"/>
                  </a:ext>
                </a:extLst>
              </a:tr>
              <a:tr h="689317">
                <a:tc>
                  <a:txBody>
                    <a:bodyPr/>
                    <a:lstStyle/>
                    <a:p>
                      <a:pPr algn="just">
                        <a:lnSpc>
                          <a:spcPct val="107000"/>
                        </a:lnSpc>
                      </a:pPr>
                      <a:r>
                        <a:rPr lang="en-NZ" sz="1500" dirty="0">
                          <a:effectLst/>
                        </a:rPr>
                        <a:t>Consider how Article 41 of the EU NCER can be implemented in the GB Grid Code</a:t>
                      </a:r>
                      <a:endParaRPr lang="en-GB"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pPr>
                      <a:r>
                        <a:rPr lang="en-NZ" sz="1500" dirty="0">
                          <a:effectLst/>
                        </a:rPr>
                        <a:t>This relates to Communication Systems.  The Control Telephony Standard is being updated to address this issue.  The Control Telephony Standard is one of the suite of documents which falls under the Relevant Electrical Standards and is subject to its own Governance Arrangements under the Grid Code.</a:t>
                      </a:r>
                      <a:endParaRPr lang="en-GB"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82902644"/>
                  </a:ext>
                </a:extLst>
              </a:tr>
              <a:tr h="506437">
                <a:tc>
                  <a:txBody>
                    <a:bodyPr/>
                    <a:lstStyle/>
                    <a:p>
                      <a:pPr algn="just">
                        <a:lnSpc>
                          <a:spcPct val="107000"/>
                        </a:lnSpc>
                      </a:pPr>
                      <a:r>
                        <a:rPr lang="en-NZ" sz="1500" dirty="0">
                          <a:effectLst/>
                        </a:rPr>
                        <a:t>Consider how Article 42(1)(2) and (5) of the EU NCER can be implemented in the GB Grid Code</a:t>
                      </a:r>
                      <a:endParaRPr lang="en-GB"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pPr>
                      <a:r>
                        <a:rPr lang="en-NZ" sz="1500" dirty="0">
                          <a:effectLst/>
                        </a:rPr>
                        <a:t>This issue relates to Critical Tools and Facilities and is covered through updates to the System Defence Plan, System Restoration Plan and Test Plan.  All these plans are referenced in the Grid Code</a:t>
                      </a:r>
                      <a:endParaRPr lang="en-GB"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37923105"/>
                  </a:ext>
                </a:extLst>
              </a:tr>
              <a:tr h="562707">
                <a:tc>
                  <a:txBody>
                    <a:bodyPr/>
                    <a:lstStyle/>
                    <a:p>
                      <a:pPr algn="just">
                        <a:lnSpc>
                          <a:spcPct val="107000"/>
                        </a:lnSpc>
                      </a:pPr>
                      <a:r>
                        <a:rPr lang="en-NZ" sz="1500" dirty="0">
                          <a:effectLst/>
                        </a:rPr>
                        <a:t>Consider how Article 15(9) of the EU NCER can be implemented in the GB Grid Code</a:t>
                      </a:r>
                      <a:endParaRPr lang="en-GB"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pPr>
                      <a:r>
                        <a:rPr lang="en-NZ" sz="1500" dirty="0">
                          <a:effectLst/>
                        </a:rPr>
                        <a:t>Article 15(9) refers to Article 15(8) which relates to netted demand disconnection based on a frequency gradient.  Article 15(8) is not a mandatory requirement and it is not proposed to use a frequency gradient for the LFDD Scheme.  Therefore, this requirement is not necessary. </a:t>
                      </a:r>
                      <a:endParaRPr lang="en-GB"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66178632"/>
                  </a:ext>
                </a:extLst>
              </a:tr>
              <a:tr h="520505">
                <a:tc>
                  <a:txBody>
                    <a:bodyPr/>
                    <a:lstStyle/>
                    <a:p>
                      <a:pPr algn="just">
                        <a:lnSpc>
                          <a:spcPct val="107000"/>
                        </a:lnSpc>
                      </a:pPr>
                      <a:r>
                        <a:rPr lang="en-NZ" sz="1500">
                          <a:effectLst/>
                        </a:rPr>
                        <a:t>Consider how Article 48(3) of the EU NCER can be implemented in the GB Grid Code</a:t>
                      </a:r>
                      <a:endParaRPr lang="en-GB" sz="15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pPr>
                      <a:r>
                        <a:rPr lang="en-NZ" sz="1500" dirty="0">
                          <a:effectLst/>
                        </a:rPr>
                        <a:t>Article 48(3) relates to the formulation of a Test Plan.  The Test Plan is being updated as part of this modification and is included as an Annex within this consultation document. The Grid Code Glossary and Definitions will be updated to refer to the Test Plan.</a:t>
                      </a:r>
                      <a:endParaRPr lang="en-GB"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7918183"/>
                  </a:ext>
                </a:extLst>
              </a:tr>
            </a:tbl>
          </a:graphicData>
        </a:graphic>
      </p:graphicFrame>
    </p:spTree>
    <p:extLst>
      <p:ext uri="{BB962C8B-B14F-4D97-AF65-F5344CB8AC3E}">
        <p14:creationId xmlns:p14="http://schemas.microsoft.com/office/powerpoint/2010/main" val="35152853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0B107-AE59-E849-9637-3B6D6BDCB684}"/>
              </a:ext>
            </a:extLst>
          </p:cNvPr>
          <p:cNvSpPr>
            <a:spLocks noGrp="1"/>
          </p:cNvSpPr>
          <p:nvPr>
            <p:ph type="title"/>
          </p:nvPr>
        </p:nvSpPr>
        <p:spPr>
          <a:xfrm>
            <a:off x="149087" y="114299"/>
            <a:ext cx="10515600" cy="715695"/>
          </a:xfrm>
          <a:prstGeom prst="rect">
            <a:avLst/>
          </a:prstGeom>
        </p:spPr>
        <p:txBody>
          <a:bodyPr anchor="t">
            <a:normAutofit fontScale="90000"/>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sz="4000" dirty="0"/>
              <a:t>GC0148 – Solution (2)</a:t>
            </a:r>
            <a:br>
              <a:rPr lang="en-GB" dirty="0"/>
            </a:br>
            <a:endParaRPr lang="en-US" dirty="0"/>
          </a:p>
        </p:txBody>
      </p:sp>
      <p:pic>
        <p:nvPicPr>
          <p:cNvPr id="3" name="Picture 2">
            <a:extLst>
              <a:ext uri="{FF2B5EF4-FFF2-40B4-BE49-F238E27FC236}">
                <a16:creationId xmlns:a16="http://schemas.microsoft.com/office/drawing/2014/main" id="{192D393E-08FE-844D-9299-289B13FBC445}"/>
              </a:ext>
            </a:extLst>
          </p:cNvPr>
          <p:cNvPicPr>
            <a:picLocks noChangeAspect="1"/>
          </p:cNvPicPr>
          <p:nvPr/>
        </p:nvPicPr>
        <p:blipFill>
          <a:blip r:embed="rId3"/>
          <a:stretch>
            <a:fillRect/>
          </a:stretch>
        </p:blipFill>
        <p:spPr>
          <a:xfrm>
            <a:off x="0" y="5791200"/>
            <a:ext cx="12192000" cy="1041400"/>
          </a:xfrm>
          <a:prstGeom prst="rect">
            <a:avLst/>
          </a:prstGeom>
        </p:spPr>
      </p:pic>
      <p:graphicFrame>
        <p:nvGraphicFramePr>
          <p:cNvPr id="5" name="Table 4">
            <a:extLst>
              <a:ext uri="{FF2B5EF4-FFF2-40B4-BE49-F238E27FC236}">
                <a16:creationId xmlns:a16="http://schemas.microsoft.com/office/drawing/2014/main" id="{3E14E07A-B0D7-40E3-8936-8061B8E90518}"/>
              </a:ext>
            </a:extLst>
          </p:cNvPr>
          <p:cNvGraphicFramePr>
            <a:graphicFrameLocks noGrp="1"/>
          </p:cNvGraphicFramePr>
          <p:nvPr>
            <p:extLst>
              <p:ext uri="{D42A27DB-BD31-4B8C-83A1-F6EECF244321}">
                <p14:modId xmlns:p14="http://schemas.microsoft.com/office/powerpoint/2010/main" val="803844081"/>
              </p:ext>
            </p:extLst>
          </p:nvPr>
        </p:nvGraphicFramePr>
        <p:xfrm>
          <a:off x="329479" y="970670"/>
          <a:ext cx="11613992" cy="4593148"/>
        </p:xfrm>
        <a:graphic>
          <a:graphicData uri="http://schemas.openxmlformats.org/drawingml/2006/table">
            <a:tbl>
              <a:tblPr firstRow="1" firstCol="1" bandRow="1">
                <a:tableStyleId>{5C22544A-7EE6-4342-B048-85BDC9FD1C3A}</a:tableStyleId>
              </a:tblPr>
              <a:tblGrid>
                <a:gridCol w="5441236">
                  <a:extLst>
                    <a:ext uri="{9D8B030D-6E8A-4147-A177-3AD203B41FA5}">
                      <a16:colId xmlns:a16="http://schemas.microsoft.com/office/drawing/2014/main" val="1592259840"/>
                    </a:ext>
                  </a:extLst>
                </a:gridCol>
                <a:gridCol w="6172756">
                  <a:extLst>
                    <a:ext uri="{9D8B030D-6E8A-4147-A177-3AD203B41FA5}">
                      <a16:colId xmlns:a16="http://schemas.microsoft.com/office/drawing/2014/main" val="606730526"/>
                    </a:ext>
                  </a:extLst>
                </a:gridCol>
              </a:tblGrid>
              <a:tr h="0">
                <a:tc>
                  <a:txBody>
                    <a:bodyPr/>
                    <a:lstStyle/>
                    <a:p>
                      <a:pPr>
                        <a:lnSpc>
                          <a:spcPct val="107000"/>
                        </a:lnSpc>
                      </a:pPr>
                      <a:r>
                        <a:rPr lang="en-NZ" sz="1500">
                          <a:effectLst/>
                        </a:rPr>
                        <a:t>Terms of Reference</a:t>
                      </a:r>
                      <a:endParaRPr lang="en-GB" sz="1500">
                        <a:effectLst/>
                        <a:latin typeface="Calibri" panose="020F0502020204030204" pitchFamily="34" charset="0"/>
                        <a:ea typeface="Calibri" panose="020F0502020204030204" pitchFamily="34" charset="0"/>
                        <a:cs typeface="Times New Roman" panose="02020603050405020304" pitchFamily="18" charset="0"/>
                      </a:endParaRPr>
                    </a:p>
                  </a:txBody>
                  <a:tcPr marL="67376" marR="67376" marT="0" marB="0"/>
                </a:tc>
                <a:tc>
                  <a:txBody>
                    <a:bodyPr/>
                    <a:lstStyle/>
                    <a:p>
                      <a:pPr>
                        <a:lnSpc>
                          <a:spcPct val="107000"/>
                        </a:lnSpc>
                      </a:pPr>
                      <a:r>
                        <a:rPr lang="en-NZ" sz="1500">
                          <a:effectLst/>
                        </a:rPr>
                        <a:t>Proposed Approach</a:t>
                      </a:r>
                      <a:endParaRPr lang="en-GB" sz="1500">
                        <a:effectLst/>
                        <a:latin typeface="Calibri" panose="020F0502020204030204" pitchFamily="34" charset="0"/>
                        <a:ea typeface="Calibri" panose="020F0502020204030204" pitchFamily="34" charset="0"/>
                        <a:cs typeface="Times New Roman" panose="02020603050405020304" pitchFamily="18" charset="0"/>
                      </a:endParaRPr>
                    </a:p>
                  </a:txBody>
                  <a:tcPr marL="67376" marR="67376" marT="0" marB="0"/>
                </a:tc>
                <a:extLst>
                  <a:ext uri="{0D108BD9-81ED-4DB2-BD59-A6C34878D82A}">
                    <a16:rowId xmlns:a16="http://schemas.microsoft.com/office/drawing/2014/main" val="3638606373"/>
                  </a:ext>
                </a:extLst>
              </a:tr>
              <a:tr h="333299">
                <a:tc>
                  <a:txBody>
                    <a:bodyPr/>
                    <a:lstStyle/>
                    <a:p>
                      <a:pPr>
                        <a:lnSpc>
                          <a:spcPct val="107000"/>
                        </a:lnSpc>
                      </a:pPr>
                      <a:r>
                        <a:rPr lang="en-NZ" sz="1500" dirty="0">
                          <a:effectLst/>
                        </a:rPr>
                        <a:t>Consider how Article 50 of the EU NCER can be implemented in the GB Grid Code</a:t>
                      </a:r>
                      <a:endParaRPr lang="en-GB"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7376" marR="67376" marT="0" marB="0"/>
                </a:tc>
                <a:tc>
                  <a:txBody>
                    <a:bodyPr/>
                    <a:lstStyle/>
                    <a:p>
                      <a:pPr>
                        <a:lnSpc>
                          <a:spcPct val="107000"/>
                        </a:lnSpc>
                      </a:pPr>
                      <a:r>
                        <a:rPr lang="en-NZ" sz="1500" dirty="0">
                          <a:effectLst/>
                        </a:rPr>
                        <a:t>Article 50 relates to Compliance Testing and Periodic Review of the System Defence Plan.  The System Defence Plan is being updated as part of this modification and is referenced in the Grid Code.</a:t>
                      </a:r>
                      <a:endParaRPr lang="en-GB"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7376" marR="67376" marT="0" marB="0"/>
                </a:tc>
                <a:extLst>
                  <a:ext uri="{0D108BD9-81ED-4DB2-BD59-A6C34878D82A}">
                    <a16:rowId xmlns:a16="http://schemas.microsoft.com/office/drawing/2014/main" val="2239252770"/>
                  </a:ext>
                </a:extLst>
              </a:tr>
              <a:tr h="909415">
                <a:tc>
                  <a:txBody>
                    <a:bodyPr/>
                    <a:lstStyle/>
                    <a:p>
                      <a:pPr>
                        <a:lnSpc>
                          <a:spcPct val="107000"/>
                        </a:lnSpc>
                      </a:pPr>
                      <a:r>
                        <a:rPr lang="en-NZ" sz="1500" dirty="0">
                          <a:effectLst/>
                        </a:rPr>
                        <a:t>Consider how the EU NCER would apply to Non-CUSC Parties.</a:t>
                      </a:r>
                      <a:endParaRPr lang="en-GB"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7376" marR="67376" marT="0" marB="0"/>
                </a:tc>
                <a:tc>
                  <a:txBody>
                    <a:bodyPr/>
                    <a:lstStyle/>
                    <a:p>
                      <a:pPr>
                        <a:lnSpc>
                          <a:spcPct val="107000"/>
                        </a:lnSpc>
                      </a:pPr>
                      <a:r>
                        <a:rPr lang="en-NZ" sz="1500">
                          <a:effectLst/>
                        </a:rPr>
                        <a:t>As part of this solution Non-CUSC Parties would fall under the requirements of the EU NCER where they have a contract with National Grid ESO to provide a Defence Service (ie they are a Defence Service Provider) or a Restoration Service (ie they are a Restoration Service Provider).  A condition of these contracts would bind them to the appropriate requirements of the Grid Code and therefore they would be caught under the requirements of the EU NCER.  </a:t>
                      </a:r>
                      <a:endParaRPr lang="en-GB" sz="1500">
                        <a:effectLst/>
                        <a:latin typeface="Calibri" panose="020F0502020204030204" pitchFamily="34" charset="0"/>
                        <a:ea typeface="Calibri" panose="020F0502020204030204" pitchFamily="34" charset="0"/>
                        <a:cs typeface="Times New Roman" panose="02020603050405020304" pitchFamily="18" charset="0"/>
                      </a:endParaRPr>
                    </a:p>
                  </a:txBody>
                  <a:tcPr marL="67376" marR="67376" marT="0" marB="0"/>
                </a:tc>
                <a:extLst>
                  <a:ext uri="{0D108BD9-81ED-4DB2-BD59-A6C34878D82A}">
                    <a16:rowId xmlns:a16="http://schemas.microsoft.com/office/drawing/2014/main" val="3476751610"/>
                  </a:ext>
                </a:extLst>
              </a:tr>
              <a:tr h="369563">
                <a:tc>
                  <a:txBody>
                    <a:bodyPr/>
                    <a:lstStyle/>
                    <a:p>
                      <a:pPr>
                        <a:lnSpc>
                          <a:spcPct val="107000"/>
                        </a:lnSpc>
                      </a:pPr>
                      <a:r>
                        <a:rPr lang="en-NZ" sz="1500">
                          <a:effectLst/>
                        </a:rPr>
                        <a:t>Consider how the requirements applicable to Electricity Storage Modules when transitioning from an import mode of operation to an export mode of operation during low system frequencies</a:t>
                      </a:r>
                      <a:endParaRPr lang="en-GB" sz="1500">
                        <a:effectLst/>
                        <a:latin typeface="Calibri" panose="020F0502020204030204" pitchFamily="34" charset="0"/>
                        <a:ea typeface="Calibri" panose="020F0502020204030204" pitchFamily="34" charset="0"/>
                        <a:cs typeface="Times New Roman" panose="02020603050405020304" pitchFamily="18" charset="0"/>
                      </a:endParaRPr>
                    </a:p>
                  </a:txBody>
                  <a:tcPr marL="67376" marR="67376" marT="0" marB="0"/>
                </a:tc>
                <a:tc>
                  <a:txBody>
                    <a:bodyPr/>
                    <a:lstStyle/>
                    <a:p>
                      <a:pPr>
                        <a:lnSpc>
                          <a:spcPct val="107000"/>
                        </a:lnSpc>
                      </a:pPr>
                      <a:r>
                        <a:rPr lang="en-NZ" sz="1500" dirty="0">
                          <a:effectLst/>
                        </a:rPr>
                        <a:t>The Grid Code Legal Text has been updated to address this issue.</a:t>
                      </a:r>
                      <a:endParaRPr lang="en-GB"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7376" marR="67376" marT="0" marB="0"/>
                </a:tc>
                <a:extLst>
                  <a:ext uri="{0D108BD9-81ED-4DB2-BD59-A6C34878D82A}">
                    <a16:rowId xmlns:a16="http://schemas.microsoft.com/office/drawing/2014/main" val="724563810"/>
                  </a:ext>
                </a:extLst>
              </a:tr>
              <a:tr h="585820">
                <a:tc>
                  <a:txBody>
                    <a:bodyPr/>
                    <a:lstStyle/>
                    <a:p>
                      <a:pPr>
                        <a:lnSpc>
                          <a:spcPct val="107000"/>
                        </a:lnSpc>
                      </a:pPr>
                      <a:r>
                        <a:rPr lang="en-NZ" sz="1500" dirty="0">
                          <a:effectLst/>
                        </a:rPr>
                        <a:t>Where time allows and the Workgroup believe it is appropriate and efficient, then the Workgroup may consider it is expedient to include elements of the Distributed Re-start project in this modification</a:t>
                      </a:r>
                      <a:endParaRPr lang="en-GB"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7376" marR="67376" marT="0" marB="0"/>
                </a:tc>
                <a:tc>
                  <a:txBody>
                    <a:bodyPr/>
                    <a:lstStyle/>
                    <a:p>
                      <a:pPr>
                        <a:lnSpc>
                          <a:spcPct val="107000"/>
                        </a:lnSpc>
                      </a:pPr>
                      <a:r>
                        <a:rPr lang="en-NZ" sz="1500" dirty="0">
                          <a:effectLst/>
                        </a:rPr>
                        <a:t>The requirements of the Distributed Re-Start Project have been included in this Consultation and the accompanying Legal Text has also been provided.  The legal Text has been segregated so the Workgroup can make the decision if they decide to raise an alternative such that Distributed Re-Start can be treated separately if required. </a:t>
                      </a:r>
                      <a:endParaRPr lang="en-GB" sz="1500" dirty="0">
                        <a:effectLst/>
                      </a:endParaRPr>
                    </a:p>
                    <a:p>
                      <a:pPr>
                        <a:lnSpc>
                          <a:spcPct val="107000"/>
                        </a:lnSpc>
                      </a:pPr>
                      <a:r>
                        <a:rPr lang="en-NZ" sz="1500" dirty="0">
                          <a:effectLst/>
                        </a:rPr>
                        <a:t> </a:t>
                      </a:r>
                      <a:endParaRPr lang="en-GB"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7376" marR="67376" marT="0" marB="0"/>
                </a:tc>
                <a:extLst>
                  <a:ext uri="{0D108BD9-81ED-4DB2-BD59-A6C34878D82A}">
                    <a16:rowId xmlns:a16="http://schemas.microsoft.com/office/drawing/2014/main" val="1299996812"/>
                  </a:ext>
                </a:extLst>
              </a:tr>
            </a:tbl>
          </a:graphicData>
        </a:graphic>
      </p:graphicFrame>
    </p:spTree>
    <p:extLst>
      <p:ext uri="{BB962C8B-B14F-4D97-AF65-F5344CB8AC3E}">
        <p14:creationId xmlns:p14="http://schemas.microsoft.com/office/powerpoint/2010/main" val="14457960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0B107-AE59-E849-9637-3B6D6BDCB684}"/>
              </a:ext>
            </a:extLst>
          </p:cNvPr>
          <p:cNvSpPr>
            <a:spLocks noGrp="1"/>
          </p:cNvSpPr>
          <p:nvPr>
            <p:ph type="title"/>
          </p:nvPr>
        </p:nvSpPr>
        <p:spPr>
          <a:xfrm>
            <a:off x="149087" y="114299"/>
            <a:ext cx="10515600" cy="715695"/>
          </a:xfrm>
          <a:prstGeom prst="rect">
            <a:avLst/>
          </a:prstGeom>
        </p:spPr>
        <p:txBody>
          <a:bodyPr anchor="t">
            <a:normAutofit fontScale="90000"/>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sz="4000" dirty="0"/>
              <a:t>GC0148 – Solution (2)</a:t>
            </a:r>
            <a:br>
              <a:rPr lang="en-GB" dirty="0"/>
            </a:br>
            <a:endParaRPr lang="en-US" dirty="0"/>
          </a:p>
        </p:txBody>
      </p:sp>
      <p:pic>
        <p:nvPicPr>
          <p:cNvPr id="3" name="Picture 2">
            <a:extLst>
              <a:ext uri="{FF2B5EF4-FFF2-40B4-BE49-F238E27FC236}">
                <a16:creationId xmlns:a16="http://schemas.microsoft.com/office/drawing/2014/main" id="{192D393E-08FE-844D-9299-289B13FBC445}"/>
              </a:ext>
            </a:extLst>
          </p:cNvPr>
          <p:cNvPicPr>
            <a:picLocks noChangeAspect="1"/>
          </p:cNvPicPr>
          <p:nvPr/>
        </p:nvPicPr>
        <p:blipFill>
          <a:blip r:embed="rId3"/>
          <a:stretch>
            <a:fillRect/>
          </a:stretch>
        </p:blipFill>
        <p:spPr>
          <a:xfrm>
            <a:off x="0" y="5791200"/>
            <a:ext cx="12192000" cy="1041400"/>
          </a:xfrm>
          <a:prstGeom prst="rect">
            <a:avLst/>
          </a:prstGeom>
        </p:spPr>
      </p:pic>
      <p:graphicFrame>
        <p:nvGraphicFramePr>
          <p:cNvPr id="4" name="Table 3">
            <a:extLst>
              <a:ext uri="{FF2B5EF4-FFF2-40B4-BE49-F238E27FC236}">
                <a16:creationId xmlns:a16="http://schemas.microsoft.com/office/drawing/2014/main" id="{06652CC6-E69F-4115-8247-3D1BAD296FB2}"/>
              </a:ext>
            </a:extLst>
          </p:cNvPr>
          <p:cNvGraphicFramePr>
            <a:graphicFrameLocks noGrp="1"/>
          </p:cNvGraphicFramePr>
          <p:nvPr>
            <p:extLst>
              <p:ext uri="{D42A27DB-BD31-4B8C-83A1-F6EECF244321}">
                <p14:modId xmlns:p14="http://schemas.microsoft.com/office/powerpoint/2010/main" val="3979109455"/>
              </p:ext>
            </p:extLst>
          </p:nvPr>
        </p:nvGraphicFramePr>
        <p:xfrm>
          <a:off x="407963" y="1000994"/>
          <a:ext cx="11338560" cy="3830321"/>
        </p:xfrm>
        <a:graphic>
          <a:graphicData uri="http://schemas.openxmlformats.org/drawingml/2006/table">
            <a:tbl>
              <a:tblPr firstRow="1" firstCol="1" bandRow="1">
                <a:tableStyleId>{5C22544A-7EE6-4342-B048-85BDC9FD1C3A}</a:tableStyleId>
              </a:tblPr>
              <a:tblGrid>
                <a:gridCol w="5669280">
                  <a:extLst>
                    <a:ext uri="{9D8B030D-6E8A-4147-A177-3AD203B41FA5}">
                      <a16:colId xmlns:a16="http://schemas.microsoft.com/office/drawing/2014/main" val="1357076288"/>
                    </a:ext>
                  </a:extLst>
                </a:gridCol>
                <a:gridCol w="5669280">
                  <a:extLst>
                    <a:ext uri="{9D8B030D-6E8A-4147-A177-3AD203B41FA5}">
                      <a16:colId xmlns:a16="http://schemas.microsoft.com/office/drawing/2014/main" val="2639453400"/>
                    </a:ext>
                  </a:extLst>
                </a:gridCol>
              </a:tblGrid>
              <a:tr h="178392">
                <a:tc>
                  <a:txBody>
                    <a:bodyPr/>
                    <a:lstStyle/>
                    <a:p>
                      <a:pPr>
                        <a:lnSpc>
                          <a:spcPct val="107000"/>
                        </a:lnSpc>
                      </a:pPr>
                      <a:r>
                        <a:rPr lang="en-NZ" sz="1400">
                          <a:effectLst/>
                        </a:rPr>
                        <a:t>Terms of Reference</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59175" marR="59175" marT="0" marB="0"/>
                </a:tc>
                <a:tc>
                  <a:txBody>
                    <a:bodyPr/>
                    <a:lstStyle/>
                    <a:p>
                      <a:pPr>
                        <a:lnSpc>
                          <a:spcPct val="107000"/>
                        </a:lnSpc>
                      </a:pPr>
                      <a:r>
                        <a:rPr lang="en-NZ" sz="1400">
                          <a:effectLst/>
                        </a:rPr>
                        <a:t>Proposed Approach</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59175" marR="59175" marT="0" marB="0"/>
                </a:tc>
                <a:extLst>
                  <a:ext uri="{0D108BD9-81ED-4DB2-BD59-A6C34878D82A}">
                    <a16:rowId xmlns:a16="http://schemas.microsoft.com/office/drawing/2014/main" val="4186867038"/>
                  </a:ext>
                </a:extLst>
              </a:tr>
              <a:tr h="663481">
                <a:tc>
                  <a:txBody>
                    <a:bodyPr/>
                    <a:lstStyle/>
                    <a:p>
                      <a:pPr>
                        <a:lnSpc>
                          <a:spcPct val="107000"/>
                        </a:lnSpc>
                      </a:pPr>
                      <a:r>
                        <a:rPr lang="en-NZ" sz="1400" dirty="0">
                          <a:effectLst/>
                        </a:rPr>
                        <a:t>Following the 9</a:t>
                      </a:r>
                      <a:r>
                        <a:rPr lang="en-NZ" sz="1400" baseline="30000" dirty="0">
                          <a:effectLst/>
                        </a:rPr>
                        <a:t>th</a:t>
                      </a:r>
                      <a:r>
                        <a:rPr lang="en-NZ" sz="1400" dirty="0">
                          <a:effectLst/>
                        </a:rPr>
                        <a:t> August 2019 System frequency incident, the Workgroup should be aware of the E3C’s work on the low frequency demand disconnection (LFDD) scheme and ensure that the solution developed in GC0148 is, as far as is reasonably practicable, compatible with any ongoing work in this area.</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175" marR="59175" marT="0" marB="0"/>
                </a:tc>
                <a:tc>
                  <a:txBody>
                    <a:bodyPr/>
                    <a:lstStyle/>
                    <a:p>
                      <a:pPr>
                        <a:lnSpc>
                          <a:spcPct val="107000"/>
                        </a:lnSpc>
                      </a:pPr>
                      <a:r>
                        <a:rPr lang="en-NZ" sz="1400">
                          <a:effectLst/>
                        </a:rPr>
                        <a:t>As part of the solution a meeting has been held with those involved in the E3C work to ensure their solution is consistent with the development of the GC0148 solution.  We welcome any comments from them as part of this Workgroup Consultation.</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59175" marR="59175" marT="0" marB="0"/>
                </a:tc>
                <a:extLst>
                  <a:ext uri="{0D108BD9-81ED-4DB2-BD59-A6C34878D82A}">
                    <a16:rowId xmlns:a16="http://schemas.microsoft.com/office/drawing/2014/main" val="2068568475"/>
                  </a:ext>
                </a:extLst>
              </a:tr>
              <a:tr h="552535">
                <a:tc>
                  <a:txBody>
                    <a:bodyPr/>
                    <a:lstStyle/>
                    <a:p>
                      <a:pPr indent="13970" algn="just">
                        <a:lnSpc>
                          <a:spcPct val="107000"/>
                        </a:lnSpc>
                      </a:pPr>
                      <a:r>
                        <a:rPr lang="en-NZ" sz="1400">
                          <a:effectLst/>
                        </a:rPr>
                        <a:t>If established as a joint workgroup (as recommended by the Proposer), consider the impact on the Distribution Code and G99.  </a:t>
                      </a:r>
                      <a:endParaRPr lang="en-GB" sz="1400">
                        <a:effectLst/>
                      </a:endParaRPr>
                    </a:p>
                    <a:p>
                      <a:pPr>
                        <a:lnSpc>
                          <a:spcPct val="107000"/>
                        </a:lnSpc>
                      </a:pPr>
                      <a:r>
                        <a:rPr lang="en-NZ" sz="1400">
                          <a:effectLst/>
                        </a:rPr>
                        <a:t> </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59175" marR="59175" marT="0" marB="0"/>
                </a:tc>
                <a:tc>
                  <a:txBody>
                    <a:bodyPr/>
                    <a:lstStyle/>
                    <a:p>
                      <a:pPr>
                        <a:lnSpc>
                          <a:spcPct val="107000"/>
                        </a:lnSpc>
                      </a:pPr>
                      <a:r>
                        <a:rPr lang="en-NZ" sz="1400">
                          <a:effectLst/>
                        </a:rPr>
                        <a:t>The Workgroup is a joint Grid Code / D Code Workgroup.   The Distribution Code and G99 has been updated in respect of Distributed Re-Start and Storage though some further updates may be required.  Any additional work required on the Distribution Code is raised as a Consultation question.</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59175" marR="59175" marT="0" marB="0"/>
                </a:tc>
                <a:extLst>
                  <a:ext uri="{0D108BD9-81ED-4DB2-BD59-A6C34878D82A}">
                    <a16:rowId xmlns:a16="http://schemas.microsoft.com/office/drawing/2014/main" val="3806264192"/>
                  </a:ext>
                </a:extLst>
              </a:tr>
              <a:tr h="371250">
                <a:tc>
                  <a:txBody>
                    <a:bodyPr/>
                    <a:lstStyle/>
                    <a:p>
                      <a:pPr>
                        <a:lnSpc>
                          <a:spcPct val="107000"/>
                        </a:lnSpc>
                      </a:pPr>
                      <a:r>
                        <a:rPr lang="en-NZ" sz="1400" dirty="0">
                          <a:effectLst/>
                        </a:rPr>
                        <a:t>Consider any other cross codes impacts.</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175" marR="59175" marT="0" marB="0"/>
                </a:tc>
                <a:tc>
                  <a:txBody>
                    <a:bodyPr/>
                    <a:lstStyle/>
                    <a:p>
                      <a:pPr>
                        <a:lnSpc>
                          <a:spcPct val="107000"/>
                        </a:lnSpc>
                      </a:pPr>
                      <a:r>
                        <a:rPr lang="en-NZ" sz="1400">
                          <a:effectLst/>
                        </a:rPr>
                        <a:t>This question has been raised throughout the workgroup and reflected through the actions on the Code Administrator.  There are Cross Code Impacts for Distributed Re-Start which has resulted in changes for the STC, CUSC and BSC.</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59175" marR="59175" marT="0" marB="0"/>
                </a:tc>
                <a:extLst>
                  <a:ext uri="{0D108BD9-81ED-4DB2-BD59-A6C34878D82A}">
                    <a16:rowId xmlns:a16="http://schemas.microsoft.com/office/drawing/2014/main" val="1806112815"/>
                  </a:ext>
                </a:extLst>
              </a:tr>
              <a:tr h="360295">
                <a:tc>
                  <a:txBody>
                    <a:bodyPr/>
                    <a:lstStyle/>
                    <a:p>
                      <a:pPr>
                        <a:lnSpc>
                          <a:spcPct val="107000"/>
                        </a:lnSpc>
                      </a:pPr>
                      <a:r>
                        <a:rPr lang="en-NZ" sz="1400">
                          <a:effectLst/>
                        </a:rPr>
                        <a:t>Consider how Article 50 of the EU NCER can be implemented in the GB Grid Code</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59175" marR="59175" marT="0" marB="0"/>
                </a:tc>
                <a:tc>
                  <a:txBody>
                    <a:bodyPr/>
                    <a:lstStyle/>
                    <a:p>
                      <a:pPr>
                        <a:lnSpc>
                          <a:spcPct val="107000"/>
                        </a:lnSpc>
                      </a:pPr>
                      <a:r>
                        <a:rPr lang="en-NZ" sz="1400" dirty="0">
                          <a:effectLst/>
                        </a:rPr>
                        <a:t>Article 50 relates to Compliance Testing and Periodic Review of the System Defence Plan.  The System Defence Plan is being updated as part of this modification and is referenced in the Grid Code.</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175" marR="59175" marT="0" marB="0"/>
                </a:tc>
                <a:extLst>
                  <a:ext uri="{0D108BD9-81ED-4DB2-BD59-A6C34878D82A}">
                    <a16:rowId xmlns:a16="http://schemas.microsoft.com/office/drawing/2014/main" val="4128733529"/>
                  </a:ext>
                </a:extLst>
              </a:tr>
            </a:tbl>
          </a:graphicData>
        </a:graphic>
      </p:graphicFrame>
    </p:spTree>
    <p:extLst>
      <p:ext uri="{BB962C8B-B14F-4D97-AF65-F5344CB8AC3E}">
        <p14:creationId xmlns:p14="http://schemas.microsoft.com/office/powerpoint/2010/main" val="34914306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0B107-AE59-E849-9637-3B6D6BDCB684}"/>
              </a:ext>
            </a:extLst>
          </p:cNvPr>
          <p:cNvSpPr>
            <a:spLocks noGrp="1"/>
          </p:cNvSpPr>
          <p:nvPr>
            <p:ph type="title"/>
          </p:nvPr>
        </p:nvSpPr>
        <p:spPr>
          <a:xfrm>
            <a:off x="0" y="5760"/>
            <a:ext cx="10686197" cy="1289948"/>
          </a:xfrm>
          <a:prstGeom prst="rect">
            <a:avLst/>
          </a:prstGeom>
        </p:spPr>
        <p:txBody>
          <a:bodyPr anchor="t">
            <a:normAutofit fontScale="90000"/>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System Defence Plan, System Restoration Plan and Test Plan</a:t>
            </a:r>
            <a:endParaRPr lang="en-US" dirty="0"/>
          </a:p>
        </p:txBody>
      </p:sp>
      <p:pic>
        <p:nvPicPr>
          <p:cNvPr id="3" name="Picture 2">
            <a:extLst>
              <a:ext uri="{FF2B5EF4-FFF2-40B4-BE49-F238E27FC236}">
                <a16:creationId xmlns:a16="http://schemas.microsoft.com/office/drawing/2014/main" id="{192D393E-08FE-844D-9299-289B13FBC445}"/>
              </a:ext>
            </a:extLst>
          </p:cNvPr>
          <p:cNvPicPr>
            <a:picLocks noChangeAspect="1"/>
          </p:cNvPicPr>
          <p:nvPr/>
        </p:nvPicPr>
        <p:blipFill>
          <a:blip r:embed="rId3"/>
          <a:stretch>
            <a:fillRect/>
          </a:stretch>
        </p:blipFill>
        <p:spPr>
          <a:xfrm>
            <a:off x="0" y="5816600"/>
            <a:ext cx="12192000" cy="1041400"/>
          </a:xfrm>
          <a:prstGeom prst="rect">
            <a:avLst/>
          </a:prstGeom>
        </p:spPr>
      </p:pic>
      <p:sp>
        <p:nvSpPr>
          <p:cNvPr id="6" name="TextBox 5">
            <a:extLst>
              <a:ext uri="{FF2B5EF4-FFF2-40B4-BE49-F238E27FC236}">
                <a16:creationId xmlns:a16="http://schemas.microsoft.com/office/drawing/2014/main" id="{FD357C19-1773-482A-879D-A9A7717A8ECB}"/>
              </a:ext>
            </a:extLst>
          </p:cNvPr>
          <p:cNvSpPr txBox="1"/>
          <p:nvPr/>
        </p:nvSpPr>
        <p:spPr>
          <a:xfrm>
            <a:off x="232396" y="1697626"/>
            <a:ext cx="10686197" cy="2471446"/>
          </a:xfrm>
          <a:prstGeom prst="rect">
            <a:avLst/>
          </a:prstGeom>
          <a:noFill/>
        </p:spPr>
        <p:txBody>
          <a:bodyPr wrap="square" rtlCol="0">
            <a:spAutoFit/>
          </a:bodyPr>
          <a:lstStyle/>
          <a:p>
            <a:pPr marL="228600" indent="-228600">
              <a:lnSpc>
                <a:spcPct val="90000"/>
              </a:lnSpc>
              <a:spcBef>
                <a:spcPts val="1000"/>
              </a:spcBef>
              <a:buFont typeface="Arial" panose="020B0604020202020204" pitchFamily="34" charset="0"/>
              <a:buChar char="•"/>
            </a:pPr>
            <a:r>
              <a:rPr lang="en-GB" sz="2400" dirty="0">
                <a:solidFill>
                  <a:prstClr val="black"/>
                </a:solidFill>
              </a:rPr>
              <a:t>Updated in line with comments received from the workgroup last year and circulated </a:t>
            </a:r>
          </a:p>
          <a:p>
            <a:pPr marL="228600" indent="-228600">
              <a:lnSpc>
                <a:spcPct val="90000"/>
              </a:lnSpc>
              <a:spcBef>
                <a:spcPts val="1000"/>
              </a:spcBef>
              <a:buFont typeface="Arial" panose="020B0604020202020204" pitchFamily="34" charset="0"/>
              <a:buChar char="•"/>
            </a:pPr>
            <a:r>
              <a:rPr lang="en-GB" sz="2400" dirty="0">
                <a:solidFill>
                  <a:prstClr val="black"/>
                </a:solidFill>
              </a:rPr>
              <a:t>See attached document with associated comments</a:t>
            </a:r>
          </a:p>
          <a:p>
            <a:pPr marL="228600" indent="-228600">
              <a:lnSpc>
                <a:spcPct val="90000"/>
              </a:lnSpc>
              <a:spcBef>
                <a:spcPts val="1000"/>
              </a:spcBef>
              <a:buFont typeface="Arial" panose="020B0604020202020204" pitchFamily="34" charset="0"/>
              <a:buChar char="•"/>
            </a:pPr>
            <a:r>
              <a:rPr lang="en-GB" sz="2400" dirty="0">
                <a:solidFill>
                  <a:prstClr val="black"/>
                </a:solidFill>
              </a:rPr>
              <a:t>See also the proposed solution from the Terms and Conditions in the Consultation Document</a:t>
            </a:r>
          </a:p>
          <a:p>
            <a:pPr marL="228600" indent="-228600">
              <a:lnSpc>
                <a:spcPct val="90000"/>
              </a:lnSpc>
              <a:spcBef>
                <a:spcPts val="1000"/>
              </a:spcBef>
              <a:buFont typeface="Arial" panose="020B0604020202020204" pitchFamily="34" charset="0"/>
              <a:buChar char="•"/>
            </a:pPr>
            <a:r>
              <a:rPr lang="en-GB" sz="2400" dirty="0">
                <a:solidFill>
                  <a:prstClr val="black"/>
                </a:solidFill>
              </a:rPr>
              <a:t>Once these outstanding issues have been addressed we can amend the formatting  </a:t>
            </a:r>
          </a:p>
        </p:txBody>
      </p:sp>
    </p:spTree>
    <p:extLst>
      <p:ext uri="{BB962C8B-B14F-4D97-AF65-F5344CB8AC3E}">
        <p14:creationId xmlns:p14="http://schemas.microsoft.com/office/powerpoint/2010/main" val="31688003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97b6fe81-1556-4112-94ca-31043ca39b71">
      <UserInfo>
        <DisplayName/>
        <AccountId xsi:nil="true"/>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6D827E7FA3BF940826F8BFC00472608" ma:contentTypeVersion="12" ma:contentTypeDescription="Create a new document." ma:contentTypeScope="" ma:versionID="500c4111159a6cdb2c559c09252a5b4b">
  <xsd:schema xmlns:xsd="http://www.w3.org/2001/XMLSchema" xmlns:xs="http://www.w3.org/2001/XMLSchema" xmlns:p="http://schemas.microsoft.com/office/2006/metadata/properties" xmlns:ns2="dec74c4c-1639-4502-8f90-b4ce03410dfb" xmlns:ns3="97b6fe81-1556-4112-94ca-31043ca39b71" targetNamespace="http://schemas.microsoft.com/office/2006/metadata/properties" ma:root="true" ma:fieldsID="70b7d7a1b7933184738286741f0b6769" ns2:_="" ns3:_="">
    <xsd:import namespace="dec74c4c-1639-4502-8f90-b4ce03410dfb"/>
    <xsd:import namespace="97b6fe81-1556-4112-94ca-31043ca39b7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Location" minOccurs="0"/>
                <xsd:element ref="ns2:MediaServiceOCR" minOccurs="0"/>
                <xsd:element ref="ns3:SharedWithUsers" minOccurs="0"/>
                <xsd:element ref="ns3:SharedWithDetails"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ec74c4c-1639-4502-8f90-b4ce03410df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7b6fe81-1556-4112-94ca-31043ca39b71"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86A63A6-2796-40FA-95BA-F478FB3C854D}">
  <ds:schemaRefs>
    <ds:schemaRef ds:uri="http://schemas.microsoft.com/office/2006/metadata/properties"/>
    <ds:schemaRef ds:uri="http://schemas.microsoft.com/office/infopath/2007/PartnerControls"/>
    <ds:schemaRef ds:uri="63f065d3-f48e-4d2d-a5d5-b4becdeb24fc"/>
  </ds:schemaRefs>
</ds:datastoreItem>
</file>

<file path=customXml/itemProps2.xml><?xml version="1.0" encoding="utf-8"?>
<ds:datastoreItem xmlns:ds="http://schemas.openxmlformats.org/officeDocument/2006/customXml" ds:itemID="{B71AA6AD-7283-41FD-B146-517D23185C41}">
  <ds:schemaRefs>
    <ds:schemaRef ds:uri="http://schemas.microsoft.com/sharepoint/v3/contenttype/forms"/>
  </ds:schemaRefs>
</ds:datastoreItem>
</file>

<file path=customXml/itemProps3.xml><?xml version="1.0" encoding="utf-8"?>
<ds:datastoreItem xmlns:ds="http://schemas.openxmlformats.org/officeDocument/2006/customXml" ds:itemID="{3B337A17-B858-492A-843E-C43F952DC618}"/>
</file>

<file path=docProps/app.xml><?xml version="1.0" encoding="utf-8"?>
<Properties xmlns="http://schemas.openxmlformats.org/officeDocument/2006/extended-properties" xmlns:vt="http://schemas.openxmlformats.org/officeDocument/2006/docPropsVTypes">
  <TotalTime>3592</TotalTime>
  <Words>1700</Words>
  <Application>Microsoft Office PowerPoint</Application>
  <PresentationFormat>Widescreen</PresentationFormat>
  <Paragraphs>152</Paragraphs>
  <Slides>14</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Calibri</vt:lpstr>
      <vt:lpstr>Calibri Light</vt:lpstr>
      <vt:lpstr>Helvetica Neue LT Std 65 Medium</vt:lpstr>
      <vt:lpstr>Wingdings</vt:lpstr>
      <vt:lpstr>Office Theme</vt:lpstr>
      <vt:lpstr>Emergency and Restoration Code – Phase II  Workgroup 8 – GC0148  22 February 2022  </vt:lpstr>
      <vt:lpstr>Agenda </vt:lpstr>
      <vt:lpstr>Actions and Purpose of Meeting </vt:lpstr>
      <vt:lpstr>Implications of Statutory Instrument SI 533 2019 </vt:lpstr>
      <vt:lpstr> Consultation Document </vt:lpstr>
      <vt:lpstr>GC0148 – Solution (1) </vt:lpstr>
      <vt:lpstr>GC0148 – Solution (2) </vt:lpstr>
      <vt:lpstr>GC0148 – Solution (2) </vt:lpstr>
      <vt:lpstr>System Defence Plan, System Restoration Plan and Test Plan</vt:lpstr>
      <vt:lpstr>Notification Letter</vt:lpstr>
      <vt:lpstr>Control Telephony</vt:lpstr>
      <vt:lpstr>Critical Tools and Facilities</vt:lpstr>
      <vt:lpstr>Distributed Re-Start</vt:lpstr>
      <vt:lpstr>Current Position and Next Steps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Lucy Teare</dc:creator>
  <cp:lastModifiedBy>Johnson (ESO), Antony</cp:lastModifiedBy>
  <cp:revision>188</cp:revision>
  <dcterms:created xsi:type="dcterms:W3CDTF">2020-02-10T16:14:05Z</dcterms:created>
  <dcterms:modified xsi:type="dcterms:W3CDTF">2022-02-14T20:49:46Z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0x010100D6D827E7FA3BF940826F8BFC00472608</vt:lpwstr>
  </property>
  <property fmtid="{D5CDD505-2E9C-101B-9397-08002B2CF9AE}" pid="3" name="Order">
    <vt:r8>4411800</vt:r8>
  </property>
  <property fmtid="{D5CDD505-2E9C-101B-9397-08002B2CF9AE}" pid="4" name="xd_Signature">
    <vt:bool>false</vt:bool>
  </property>
  <property fmtid="{D5CDD505-2E9C-101B-9397-08002B2CF9AE}" pid="5" name="xd_ProgID">
    <vt:lpwstr/>
  </property>
  <property fmtid="{D5CDD505-2E9C-101B-9397-08002B2CF9AE}" pid="6" name="ComplianceAssetId">
    <vt:lpwstr/>
  </property>
  <property fmtid="{D5CDD505-2E9C-101B-9397-08002B2CF9AE}" pid="7" name="TemplateUrl">
    <vt:lpwstr/>
  </property>
</Properties>
</file>