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98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00" y="-19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FF014-F4B7-4992-A3E4-9A5F5661A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2D5713-2F59-41B9-A907-0E1920F8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FFB1E-D013-4899-B61C-0DE41C6C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6F630-FA92-4A58-AC2A-AF3B0008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690B4-8D61-4E06-8144-628D1478D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074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C158B-88CC-402E-A7E9-E5C0FFF97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1AB8E5-749C-400D-970E-92774C9CA6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5810F-27D2-4DA1-BC61-FF23C9DEF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42EDE1-F834-492E-8D21-E75888F3C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F9EAC-5D3A-4740-911E-8350FF880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600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17D813-A606-4C6A-B106-0DCACD8194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822BE-66A3-46F4-8E68-D742F9C54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C633F-B944-46B7-A176-F9DD633D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555AD-8EC1-4DFB-8639-ECBFA4AA8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BFEF7-69EA-45C9-B3CD-6DBDAA00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993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36D5-11B3-4275-BFE4-D01516B21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2359B6-D3EB-468C-AF5A-CC0627387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5B1F6-C6D6-4659-9055-F0D5B0E7E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B1C73-17FB-4543-9F92-AB1ADC94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FBD3D-35FA-4409-B592-36B25AFA8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0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4DB67-BD3B-46DA-AADC-B99E1CF6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F9624C-D841-49A3-813B-018EB9ADE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C9D68-BB71-41F0-A566-DBF804263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DBAED4-AF60-4CFD-999D-6738AA2A9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66513-2A70-4291-A162-2A7A6B87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43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9D083-1DF3-4AB8-B2D2-795DCAE8A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956E1-F275-472F-BB26-693A695FF9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398EEF-7680-450C-B265-9F7E8930CB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631E6-385D-43AB-A286-A6B044233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C1ECFD-594E-4789-A444-4F13F234D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5D51C8-305A-4107-8FA7-735EB6E3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124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A0973-9E84-4EAE-BD36-A2AC189D0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D397E2-633A-4562-B31C-D38A71074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548DCE-8943-4431-9CFF-D8E13CF96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A23F00-6C0B-4703-ACC5-0C152E445C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CFACB-EBC0-44C6-9F5F-4783118AC9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957B6B-AB0B-40B2-926E-E76EC86B0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633C77-301B-4261-ABD6-B5F09A67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C3D596-B6F3-499D-B782-869EDC00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02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278A8-4EDD-46DD-A042-29AB327F5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8E44EC-66B7-4148-A4F1-5B7349F9B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679EBF-9F4E-417D-9D65-78C503448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CC55A4-2430-40C6-B847-D382881CD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66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9F2F3-2FE6-4427-A653-A86E87C1B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923D33-96F2-4EDF-8C86-240E9AB2B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30683-EFAF-4556-B8D2-E62BA20DA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684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A4DC7-CDA3-4725-BCA3-743DDFEC8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DFAD3C-1A2E-4800-9536-393BB3C98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C63AFF-9CED-4A5B-AC14-1BDD60C2C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41278-9BAA-429B-885A-30FCE24BF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03F99-CE2E-498C-8368-EBD5FF170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C7EA5-CC09-48B3-AFD8-54FDD1877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4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0E07A-40A5-4F59-A311-0E34B791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57C115-7AA5-46C3-8928-4374297063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A1E15B-463F-4BA7-B9FD-C1E10AD412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3FE0FF-0277-43FE-93EF-9391C131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CF1B8-502F-46D9-9CD5-3C708CD00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10E622-9A87-4277-9AAA-A9B522174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30C3F0-BEE4-4528-8381-265375B4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EC55E-01EE-4511-9681-FC95499A9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876D03-1B53-4090-B3C9-EC91956902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E0A58-9778-4904-91CB-CE3477E25ADB}" type="datetimeFigureOut">
              <a:rPr lang="en-GB" smtClean="0"/>
              <a:t>02/02/2022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EB312-A744-4DA8-A126-289C057C0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A5925-1FF1-49A4-8235-6855BE75A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3DCDC-3D41-4516-88BC-F8C4F8F317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33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6EEE051-5A11-454B-BCA2-0CB90EDF4A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98015"/>
              </p:ext>
            </p:extLst>
          </p:nvPr>
        </p:nvGraphicFramePr>
        <p:xfrm>
          <a:off x="105076" y="0"/>
          <a:ext cx="11981848" cy="14721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7364">
                  <a:extLst>
                    <a:ext uri="{9D8B030D-6E8A-4147-A177-3AD203B41FA5}">
                      <a16:colId xmlns:a16="http://schemas.microsoft.com/office/drawing/2014/main" val="581058301"/>
                    </a:ext>
                  </a:extLst>
                </a:gridCol>
                <a:gridCol w="1584960">
                  <a:extLst>
                    <a:ext uri="{9D8B030D-6E8A-4147-A177-3AD203B41FA5}">
                      <a16:colId xmlns:a16="http://schemas.microsoft.com/office/drawing/2014/main" val="3392629550"/>
                    </a:ext>
                  </a:extLst>
                </a:gridCol>
                <a:gridCol w="3192780">
                  <a:extLst>
                    <a:ext uri="{9D8B030D-6E8A-4147-A177-3AD203B41FA5}">
                      <a16:colId xmlns:a16="http://schemas.microsoft.com/office/drawing/2014/main" val="2275351137"/>
                    </a:ext>
                  </a:extLst>
                </a:gridCol>
                <a:gridCol w="1348740">
                  <a:extLst>
                    <a:ext uri="{9D8B030D-6E8A-4147-A177-3AD203B41FA5}">
                      <a16:colId xmlns:a16="http://schemas.microsoft.com/office/drawing/2014/main" val="1308172768"/>
                    </a:ext>
                  </a:extLst>
                </a:gridCol>
                <a:gridCol w="891540">
                  <a:extLst>
                    <a:ext uri="{9D8B030D-6E8A-4147-A177-3AD203B41FA5}">
                      <a16:colId xmlns:a16="http://schemas.microsoft.com/office/drawing/2014/main" val="3706488675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2207546331"/>
                    </a:ext>
                  </a:extLst>
                </a:gridCol>
                <a:gridCol w="999824">
                  <a:extLst>
                    <a:ext uri="{9D8B030D-6E8A-4147-A177-3AD203B41FA5}">
                      <a16:colId xmlns:a16="http://schemas.microsoft.com/office/drawing/2014/main" val="168735313"/>
                    </a:ext>
                  </a:extLst>
                </a:gridCol>
              </a:tblGrid>
              <a:tr h="160021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TO/ESO interaction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CMP374 Solution/Consequence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CUSC Changes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Change Impact RAG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Wider concerns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Possible Alternatives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224977"/>
                  </a:ext>
                </a:extLst>
              </a:tr>
              <a:tr h="320063">
                <a:tc>
                  <a:txBody>
                    <a:bodyPr/>
                    <a:lstStyle/>
                    <a:p>
                      <a:r>
                        <a:rPr lang="en-GB" sz="1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Feasibility Study request [optional]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Not specified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226349"/>
                  </a:ext>
                </a:extLst>
              </a:tr>
              <a:tr h="320063">
                <a:tc>
                  <a:txBody>
                    <a:bodyPr/>
                    <a:lstStyle/>
                    <a:p>
                      <a:r>
                        <a:rPr lang="en-GB" sz="1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Initial </a:t>
                      </a:r>
                      <a:r>
                        <a:rPr lang="en-GB" sz="1000" b="1" dirty="0"/>
                        <a:t>User Application Form</a:t>
                      </a:r>
                      <a:r>
                        <a:rPr lang="en-GB" sz="1000" dirty="0"/>
                        <a:t> Raised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Contestability intention is signalled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Application Fee charges may need to change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Principles of what contestable builds are (Boundary to the TO?)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Change to the application form to signal contestability.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TBC (ESO to confirm)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Definition change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GB" sz="1000" dirty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3. 132kv alternative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969447"/>
                  </a:ext>
                </a:extLst>
              </a:tr>
              <a:tr h="830603">
                <a:tc>
                  <a:txBody>
                    <a:bodyPr/>
                    <a:lstStyle/>
                    <a:p>
                      <a:r>
                        <a:rPr lang="en-GB" sz="1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SO 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issue SBN to </a:t>
                      </a:r>
                      <a:r>
                        <a:rPr lang="en-GB" sz="1000" b="0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 + SBN technically competent. Clock starts</a:t>
                      </a:r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Contestability signalled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Pre-emptive Intervention initiated (</a:t>
                      </a:r>
                      <a:r>
                        <a:rPr lang="en-GB" sz="1000" b="1" dirty="0"/>
                        <a:t>potentially</a:t>
                      </a:r>
                      <a:r>
                        <a:rPr lang="en-GB" sz="1000" dirty="0"/>
                        <a:t>)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Production of dual offers (contestable vs non-contestable)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Interactivity 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- 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000" dirty="0"/>
                        <a:t>2. Intervention criteria &amp; process for the ESO to advise the User that the TO has enacted intervention criteria and provided the justification for this. *12 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000" dirty="0"/>
                        <a:t>3. BCA changes (ESO to clarify) Construction agreement and associated appendices. </a:t>
                      </a:r>
                    </a:p>
                    <a:p>
                      <a:pPr marL="0" indent="0">
                        <a:buNone/>
                      </a:pPr>
                      <a:r>
                        <a:rPr lang="en-GB" sz="1000" dirty="0"/>
                        <a:t>4. ESO to clarify process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Potential licence change for longer offer duration </a:t>
                      </a:r>
                    </a:p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Reasonable endeavours to consider contestability first time around. Amend offer for contestable options during post offer negotiation.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2. ESO Alternative </a:t>
                      </a:r>
                    </a:p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2671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GB" sz="1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/>
                        <a:t>TOCO produced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Dual TOCO offer –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Offer timeline (extensions)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Potential licence change for longer offer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1396803"/>
                  </a:ext>
                </a:extLst>
              </a:tr>
              <a:tr h="251505">
                <a:tc>
                  <a:txBody>
                    <a:bodyPr/>
                    <a:lstStyle/>
                    <a:p>
                      <a:r>
                        <a:rPr lang="en-GB" sz="1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Adoption Agreement </a:t>
                      </a:r>
                      <a:r>
                        <a:rPr lang="en-GB" sz="1000" b="0" dirty="0"/>
                        <a:t>negotiated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Process to commence to negotiation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Timeline to agree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Rights for dispute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Role of ESO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Adoption agreement principles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Fixed price arrangements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Utilise existing connection agreements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ESO to clarify. If not additional wording required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Enhanced dispute resolution process involving Ofgem (consider interactions with intervention criteria) Any interaction with Ofgem to raise a dispute needs to be facilitated by the ESO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For ESO to consider 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Proposers principles agreed and located in the CUSC. Principles to be replicated under the STC.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b="0" dirty="0"/>
                        <a:t>Adoption agreements are struck on fixed price – parameter for adoption agreement as per principles.  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GB" sz="1000" b="0" dirty="0"/>
                    </a:p>
                    <a:p>
                      <a:pPr marL="228600" indent="-228600">
                        <a:buAutoNum type="arabicPeriod"/>
                      </a:pPr>
                      <a:endParaRPr lang="en-GB" sz="1000" b="0" dirty="0"/>
                    </a:p>
                    <a:p>
                      <a:pPr marL="228600" indent="-228600">
                        <a:buAutoNum type="arabicPeriod"/>
                      </a:pPr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Need to understand the legal driver to commence negotiation of Adoption Agreement vs TOCA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0" dirty="0">
                          <a:solidFill>
                            <a:schemeClr val="tx1"/>
                          </a:solidFill>
                        </a:rPr>
                        <a:t>BAU or baseline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4364025"/>
                  </a:ext>
                </a:extLst>
              </a:tr>
              <a:tr h="701001">
                <a:tc>
                  <a:txBody>
                    <a:bodyPr/>
                    <a:lstStyle/>
                    <a:p>
                      <a:r>
                        <a:rPr lang="en-GB" sz="1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Commencement of works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User Commitment – Finals Sums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Enduring intervention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Process to consider subsequent applicants taking on Contestable Work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User default or termination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1 -?</a:t>
                      </a:r>
                    </a:p>
                    <a:p>
                      <a:r>
                        <a:rPr lang="en-GB" sz="1000" dirty="0"/>
                        <a:t>2. Needs to be specified somewhere in the CUSC. </a:t>
                      </a:r>
                    </a:p>
                    <a:p>
                      <a:r>
                        <a:rPr lang="en-GB" sz="1000" dirty="0"/>
                        <a:t>3. Point of no return – all parties to agree </a:t>
                      </a:r>
                    </a:p>
                    <a:p>
                      <a:r>
                        <a:rPr lang="en-GB" sz="1000" dirty="0"/>
                        <a:t>4. Possible Section 15 changes.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2. &amp; 3. ESO Alternative </a:t>
                      </a:r>
                    </a:p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3. Not permitted by default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001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Same as above (1-2)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888359"/>
                  </a:ext>
                </a:extLst>
              </a:tr>
              <a:tr h="731565">
                <a:tc>
                  <a:txBody>
                    <a:bodyPr/>
                    <a:lstStyle/>
                    <a:p>
                      <a:r>
                        <a:rPr lang="en-GB" sz="10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Outage coordination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Cost data exchange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Adoption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Witnessing commissioning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Charging?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No changes needed to the CUSC. Provisions to be struck in the adoption agreement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305364"/>
                  </a:ext>
                </a:extLst>
              </a:tr>
              <a:tr h="358185">
                <a:tc>
                  <a:txBody>
                    <a:bodyPr/>
                    <a:lstStyle/>
                    <a:p>
                      <a:r>
                        <a:rPr lang="en-GB" sz="10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Adoption/Enduring 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Transfer process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Adoption Fee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Warranties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/>
                        <a:t>Provisions to be struck in the adoption agreement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424404"/>
                  </a:ext>
                </a:extLst>
              </a:tr>
              <a:tr h="358185">
                <a:tc>
                  <a:txBody>
                    <a:bodyPr/>
                    <a:lstStyle/>
                    <a:p>
                      <a:r>
                        <a:rPr lang="en-GB" sz="10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b="1" dirty="0"/>
                        <a:t>Dispute Process (throughout)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Enhanced dispute resolution process involving Ofgem </a:t>
                      </a:r>
                    </a:p>
                    <a:p>
                      <a:pPr marL="228600" indent="-228600">
                        <a:buAutoNum type="arabicPeriod"/>
                      </a:pP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GB" sz="1000" dirty="0"/>
                        <a:t>Section 7 amendment and adoption agreement to refer to this.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Q. Disputes may crop up throughout process – do we rely on CUSC process/STC process or something being in the adoption agreement.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22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4428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E0A9F0E-8170-43B2-A646-3A78C0C3ABDB}"/>
</file>

<file path=customXml/itemProps2.xml><?xml version="1.0" encoding="utf-8"?>
<ds:datastoreItem xmlns:ds="http://schemas.openxmlformats.org/officeDocument/2006/customXml" ds:itemID="{045785D0-BC5C-4893-8E90-F276047020AA}"/>
</file>

<file path=customXml/itemProps3.xml><?xml version="1.0" encoding="utf-8"?>
<ds:datastoreItem xmlns:ds="http://schemas.openxmlformats.org/officeDocument/2006/customXml" ds:itemID="{6C14D24B-BADA-4249-AB3C-E240BCC4080A}"/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502</Words>
  <Application>Microsoft Office PowerPoint</Application>
  <PresentationFormat>Widescreen</PresentationFormat>
  <Paragraphs>88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Woodward, Richard</dc:creator>
  <cp:lastModifiedBy>Lurrentia Walker</cp:lastModifiedBy>
  <cp:revision>15</cp:revision>
  <dcterms:created xsi:type="dcterms:W3CDTF">2022-01-17T11:30:20Z</dcterms:created>
  <dcterms:modified xsi:type="dcterms:W3CDTF">2022-02-02T11:58:08Z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</Properties>
</file>