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730" r:id="rId6"/>
  </p:sldMasterIdLst>
  <p:notesMasterIdLst>
    <p:notesMasterId r:id="rId16"/>
  </p:notesMasterIdLst>
  <p:handoutMasterIdLst>
    <p:handoutMasterId r:id="rId17"/>
  </p:handoutMasterIdLst>
  <p:sldIdLst>
    <p:sldId id="256" r:id="rId7"/>
    <p:sldId id="543" r:id="rId8"/>
    <p:sldId id="1338" r:id="rId9"/>
    <p:sldId id="1335" r:id="rId10"/>
    <p:sldId id="1339" r:id="rId11"/>
    <p:sldId id="1337" r:id="rId12"/>
    <p:sldId id="1336" r:id="rId13"/>
    <p:sldId id="1154" r:id="rId14"/>
    <p:sldId id="1202"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vita Patel" initials="KP" lastIdx="4" clrIdx="0">
    <p:extLst>
      <p:ext uri="{19B8F6BF-5375-455C-9EA6-DF929625EA0E}">
        <p15:presenceInfo xmlns:p15="http://schemas.microsoft.com/office/powerpoint/2012/main" userId="S::Kavita.Patel@uk.nationalgrid.com::4e40af36-8d52-405e-82ba-5354aab112a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C85412"/>
    <a:srgbClr val="E61E84"/>
    <a:srgbClr val="FFCE2C"/>
    <a:srgbClr val="FF5D00"/>
    <a:srgbClr val="20201E"/>
    <a:srgbClr val="6A2C91"/>
    <a:srgbClr val="E75400"/>
    <a:srgbClr val="5BCB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9E7078-89C2-4420-ADCA-2B2B24167BD6}" v="1" dt="2021-12-07T13:13:30.9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4" autoAdjust="0"/>
    <p:restoredTop sz="93218" autoAdjust="0"/>
  </p:normalViewPr>
  <p:slideViewPr>
    <p:cSldViewPr snapToGrid="0" snapToObjects="1">
      <p:cViewPr varScale="1">
        <p:scale>
          <a:sx n="62" d="100"/>
          <a:sy n="62" d="100"/>
        </p:scale>
        <p:origin x="776" y="48"/>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croft(ESO), Ian" userId="5575bd1a-21fa-4321-8cfc-9fee0dff671f" providerId="ADAL" clId="{3E9E7078-89C2-4420-ADCA-2B2B24167BD6}"/>
    <pc:docChg chg="modSld sldOrd">
      <pc:chgData name="Ascroft(ESO), Ian" userId="5575bd1a-21fa-4321-8cfc-9fee0dff671f" providerId="ADAL" clId="{3E9E7078-89C2-4420-ADCA-2B2B24167BD6}" dt="2021-12-07T13:14:22.530" v="34" actId="20577"/>
      <pc:docMkLst>
        <pc:docMk/>
      </pc:docMkLst>
      <pc:sldChg chg="modSp mod">
        <pc:chgData name="Ascroft(ESO), Ian" userId="5575bd1a-21fa-4321-8cfc-9fee0dff671f" providerId="ADAL" clId="{3E9E7078-89C2-4420-ADCA-2B2B24167BD6}" dt="2021-12-07T13:14:22.530" v="34" actId="20577"/>
        <pc:sldMkLst>
          <pc:docMk/>
          <pc:sldMk cId="3513088701" sldId="1154"/>
        </pc:sldMkLst>
        <pc:spChg chg="mod">
          <ac:chgData name="Ascroft(ESO), Ian" userId="5575bd1a-21fa-4321-8cfc-9fee0dff671f" providerId="ADAL" clId="{3E9E7078-89C2-4420-ADCA-2B2B24167BD6}" dt="2021-12-07T13:14:22.530" v="34" actId="20577"/>
          <ac:spMkLst>
            <pc:docMk/>
            <pc:sldMk cId="3513088701" sldId="1154"/>
            <ac:spMk id="3" creationId="{A988FD65-247D-4210-B048-12258ADD0D92}"/>
          </ac:spMkLst>
        </pc:spChg>
      </pc:sldChg>
      <pc:sldChg chg="modSp mod">
        <pc:chgData name="Ascroft(ESO), Ian" userId="5575bd1a-21fa-4321-8cfc-9fee0dff671f" providerId="ADAL" clId="{3E9E7078-89C2-4420-ADCA-2B2B24167BD6}" dt="2021-12-07T13:13:45.797" v="25" actId="5793"/>
        <pc:sldMkLst>
          <pc:docMk/>
          <pc:sldMk cId="1263246031" sldId="1336"/>
        </pc:sldMkLst>
        <pc:spChg chg="mod">
          <ac:chgData name="Ascroft(ESO), Ian" userId="5575bd1a-21fa-4321-8cfc-9fee0dff671f" providerId="ADAL" clId="{3E9E7078-89C2-4420-ADCA-2B2B24167BD6}" dt="2021-12-07T13:13:45.797" v="25" actId="5793"/>
          <ac:spMkLst>
            <pc:docMk/>
            <pc:sldMk cId="1263246031" sldId="1336"/>
            <ac:spMk id="3" creationId="{A988FD65-247D-4210-B048-12258ADD0D92}"/>
          </ac:spMkLst>
        </pc:spChg>
      </pc:sldChg>
      <pc:sldChg chg="ord">
        <pc:chgData name="Ascroft(ESO), Ian" userId="5575bd1a-21fa-4321-8cfc-9fee0dff671f" providerId="ADAL" clId="{3E9E7078-89C2-4420-ADCA-2B2B24167BD6}" dt="2021-12-07T13:09:16.730" v="1"/>
        <pc:sldMkLst>
          <pc:docMk/>
          <pc:sldMk cId="624596456" sldId="1338"/>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12/7/2021</a:t>
            </a:fld>
            <a:endParaRPr lang="en-US"/>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F24CF434-D092-4B1F-A804-425D4FB44252}" type="slidenum">
              <a:rPr kumimoji="0" lang="en-GB"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a:t>
            </a:fld>
            <a:endParaRPr kumimoji="0" lang="en-GB"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6923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694796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9"/>
            <a:ext cx="9144000" cy="36933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63742C98-D2F8-4429-B0F8-A9187C275404}" type="slidenum">
              <a:rPr lang="en-GB" smtClean="0"/>
              <a:t>‹#›</a:t>
            </a:fld>
            <a:endParaRPr lang="en-GB"/>
          </a:p>
        </p:txBody>
      </p:sp>
      <p:pic>
        <p:nvPicPr>
          <p:cNvPr id="7" name="Picture 6">
            <a:extLst>
              <a:ext uri="{FF2B5EF4-FFF2-40B4-BE49-F238E27FC236}">
                <a16:creationId xmlns:a16="http://schemas.microsoft.com/office/drawing/2014/main" id="{45788D1D-FF3B-2142-B60F-1219BC0E6A90}"/>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8622956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Key message left">
    <p:spTree>
      <p:nvGrpSpPr>
        <p:cNvPr id="1" name=""/>
        <p:cNvGrpSpPr/>
        <p:nvPr/>
      </p:nvGrpSpPr>
      <p:grpSpPr>
        <a:xfrm>
          <a:off x="0" y="0"/>
          <a:ext cx="0" cy="0"/>
          <a:chOff x="0" y="0"/>
          <a:chExt cx="0" cy="0"/>
        </a:xfrm>
      </p:grpSpPr>
      <p:sp>
        <p:nvSpPr>
          <p:cNvPr id="10" name="Round Diagonal Corner Rectangle 4">
            <a:extLst>
              <a:ext uri="{FF2B5EF4-FFF2-40B4-BE49-F238E27FC236}">
                <a16:creationId xmlns:a16="http://schemas.microsoft.com/office/drawing/2014/main" id="{B1508920-DE1E-4600-ABEC-66488997A7F2}"/>
              </a:ext>
            </a:extLst>
          </p:cNvPr>
          <p:cNvSpPr/>
          <p:nvPr/>
        </p:nvSpPr>
        <p:spPr>
          <a:xfrm>
            <a:off x="12514257" y="-2971"/>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9" name="Picture 8">
            <a:extLst>
              <a:ext uri="{FF2B5EF4-FFF2-40B4-BE49-F238E27FC236}">
                <a16:creationId xmlns:a16="http://schemas.microsoft.com/office/drawing/2014/main" id="{B776D862-629F-6043-AA76-D969E0D0A627}"/>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48626313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1"/>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334283821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049980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a:t>Click icon to add picture</a:t>
            </a:r>
            <a:endParaRPr lang="en-GB" dirty="0"/>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1059992567"/>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377120519"/>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35774847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6712167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245830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90802496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95282281"/>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579305031"/>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291066510"/>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725831849"/>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724135290"/>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487679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56960928"/>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04191833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5978236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7962198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oleObject" Target="../embeddings/oleObject1.bin"/><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ags" Target="../tags/tag2.xml"/><Relationship Id="rId2" Type="http://schemas.openxmlformats.org/officeDocument/2006/relationships/slideLayout" Target="../slideLayouts/slideLayout22.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vmlDrawing" Target="../drawings/vmlDrawing1.vml"/><Relationship Id="rId10" Type="http://schemas.openxmlformats.org/officeDocument/2006/relationships/slideLayout" Target="../slideLayouts/slideLayout30.xml"/><Relationship Id="rId19" Type="http://schemas.openxmlformats.org/officeDocument/2006/relationships/image" Target="../media/image8.emf"/><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6.em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2"/>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11" r:id="rId17"/>
    <p:sldLayoutId id="2147483712" r:id="rId18"/>
    <p:sldLayoutId id="2147483729" r:id="rId19"/>
    <p:sldLayoutId id="2147483747" r:id="rId20"/>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8"/>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26395070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
        <p:nvSpPr>
          <p:cNvPr id="4" name="Rectangle 3">
            <a:extLst>
              <a:ext uri="{FF2B5EF4-FFF2-40B4-BE49-F238E27FC236}">
                <a16:creationId xmlns:a16="http://schemas.microsoft.com/office/drawing/2014/main" id="{EF0F61DA-C16E-4622-AA34-15621B7540DC}"/>
              </a:ext>
            </a:extLst>
          </p:cNvPr>
          <p:cNvSpPr/>
          <p:nvPr/>
        </p:nvSpPr>
        <p:spPr>
          <a:xfrm>
            <a:off x="207595" y="4991465"/>
            <a:ext cx="11776810" cy="1200329"/>
          </a:xfrm>
          <a:prstGeom prst="rect">
            <a:avLst/>
          </a:prstGeom>
        </p:spPr>
        <p:txBody>
          <a:bodyPr wrap="square">
            <a:spAutoFit/>
          </a:bodyPr>
          <a:lstStyle/>
          <a:p>
            <a:r>
              <a:rPr lang="en-GB" sz="3600" dirty="0">
                <a:solidFill>
                  <a:schemeClr val="bg1"/>
                </a:solidFill>
                <a:latin typeface="Helvetica Neue LT W01"/>
              </a:rPr>
              <a:t>GC0146: </a:t>
            </a:r>
            <a:r>
              <a:rPr lang="en-GB" sz="3600" dirty="0">
                <a:solidFill>
                  <a:schemeClr val="bg1"/>
                </a:solidFill>
                <a:latin typeface="Arial" panose="020B0604020202020204" pitchFamily="34" charset="0"/>
                <a:cs typeface="Arial" panose="020B0604020202020204" pitchFamily="34" charset="0"/>
              </a:rPr>
              <a:t>Solutions for frequency control of Power Park Modules</a:t>
            </a:r>
          </a:p>
        </p:txBody>
      </p:sp>
    </p:spTree>
    <p:extLst>
      <p:ext uri="{BB962C8B-B14F-4D97-AF65-F5344CB8AC3E}">
        <p14:creationId xmlns:p14="http://schemas.microsoft.com/office/powerpoint/2010/main" val="2704666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ircular Arrow 36"/>
          <p:cNvSpPr/>
          <p:nvPr/>
        </p:nvSpPr>
        <p:spPr>
          <a:xfrm rot="15490350">
            <a:off x="4655140" y="2056821"/>
            <a:ext cx="4537571" cy="6480000"/>
          </a:xfrm>
          <a:prstGeom prst="circularArrow">
            <a:avLst>
              <a:gd name="adj1" fmla="val 12500"/>
              <a:gd name="adj2" fmla="val 1069427"/>
              <a:gd name="adj3" fmla="val 20457681"/>
              <a:gd name="adj4" fmla="val 18197947"/>
              <a:gd name="adj5" fmla="val 12500"/>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65" name="Block Arc 64"/>
          <p:cNvSpPr/>
          <p:nvPr/>
        </p:nvSpPr>
        <p:spPr>
          <a:xfrm rot="13373192">
            <a:off x="4233201" y="960141"/>
            <a:ext cx="5509139" cy="5423547"/>
          </a:xfrm>
          <a:prstGeom prst="blockArc">
            <a:avLst>
              <a:gd name="adj1" fmla="val 14028456"/>
              <a:gd name="adj2" fmla="val 21242253"/>
              <a:gd name="adj3" fmla="val 14941"/>
            </a:avLst>
          </a:prstGeom>
          <a:solidFill>
            <a:srgbClr val="EE3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Circular Arrow 30"/>
          <p:cNvSpPr/>
          <p:nvPr/>
        </p:nvSpPr>
        <p:spPr>
          <a:xfrm rot="20104573">
            <a:off x="3952968" y="336939"/>
            <a:ext cx="6480000" cy="6480000"/>
          </a:xfrm>
          <a:prstGeom prst="circularArrow">
            <a:avLst>
              <a:gd name="adj1" fmla="val 12500"/>
              <a:gd name="adj2" fmla="val 1069427"/>
              <a:gd name="adj3" fmla="val 20457681"/>
              <a:gd name="adj4" fmla="val 14566112"/>
              <a:gd name="adj5" fmla="val 12500"/>
            </a:avLst>
          </a:prstGeom>
          <a:solidFill>
            <a:srgbClr val="009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30" name="Circular Arrow 29"/>
          <p:cNvSpPr/>
          <p:nvPr/>
        </p:nvSpPr>
        <p:spPr>
          <a:xfrm rot="5788657">
            <a:off x="3951683" y="348579"/>
            <a:ext cx="6480000" cy="6480000"/>
          </a:xfrm>
          <a:prstGeom prst="circularArrow">
            <a:avLst>
              <a:gd name="adj1" fmla="val 12500"/>
              <a:gd name="adj2" fmla="val 1069427"/>
              <a:gd name="adj3" fmla="val 20457681"/>
              <a:gd name="adj4" fmla="val 14566112"/>
              <a:gd name="adj5" fmla="val 12500"/>
            </a:avLst>
          </a:prstGeom>
          <a:solidFill>
            <a:srgbClr val="78A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Rounded Rectangle 34"/>
          <p:cNvSpPr/>
          <p:nvPr/>
        </p:nvSpPr>
        <p:spPr>
          <a:xfrm>
            <a:off x="431370" y="-3851"/>
            <a:ext cx="11351513" cy="480524"/>
          </a:xfrm>
          <a:prstGeom prst="roundRect">
            <a:avLst/>
          </a:prstGeom>
          <a:solidFill>
            <a:srgbClr val="7030A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8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High Level Mod Lifecycle</a:t>
            </a:r>
          </a:p>
        </p:txBody>
      </p:sp>
      <p:sp>
        <p:nvSpPr>
          <p:cNvPr id="34" name="Rounded Rectangle 33"/>
          <p:cNvSpPr/>
          <p:nvPr/>
        </p:nvSpPr>
        <p:spPr>
          <a:xfrm>
            <a:off x="6495806" y="2780928"/>
            <a:ext cx="1468361" cy="720080"/>
          </a:xfrm>
          <a:prstGeom prst="roundRect">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Implementation</a:t>
            </a:r>
          </a:p>
        </p:txBody>
      </p:sp>
      <p:sp>
        <p:nvSpPr>
          <p:cNvPr id="39" name="Rounded Rectangle 38"/>
          <p:cNvSpPr/>
          <p:nvPr/>
        </p:nvSpPr>
        <p:spPr>
          <a:xfrm>
            <a:off x="6495808" y="3790808"/>
            <a:ext cx="1468361" cy="720080"/>
          </a:xfrm>
          <a:prstGeom prst="roundRect">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Rejection</a:t>
            </a:r>
          </a:p>
        </p:txBody>
      </p:sp>
      <p:sp>
        <p:nvSpPr>
          <p:cNvPr id="2" name="TextBox 1"/>
          <p:cNvSpPr txBox="1"/>
          <p:nvPr/>
        </p:nvSpPr>
        <p:spPr>
          <a:xfrm>
            <a:off x="6869944" y="3475750"/>
            <a:ext cx="720080" cy="338554"/>
          </a:xfrm>
          <a:prstGeom prst="rect">
            <a:avLst/>
          </a:prstGeom>
          <a:noFill/>
        </p:spPr>
        <p:txBody>
          <a:bodyPr wrap="square" rtlCol="0">
            <a:spAutoFit/>
          </a:bodyP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OR</a:t>
            </a:r>
          </a:p>
        </p:txBody>
      </p:sp>
      <p:sp>
        <p:nvSpPr>
          <p:cNvPr id="24" name="Rounded Rectangle 23"/>
          <p:cNvSpPr/>
          <p:nvPr/>
        </p:nvSpPr>
        <p:spPr>
          <a:xfrm>
            <a:off x="8253776" y="5085184"/>
            <a:ext cx="1511133" cy="720080"/>
          </a:xfrm>
          <a:prstGeom prst="roundRect">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Draft Final Report for Industry</a:t>
            </a:r>
          </a:p>
        </p:txBody>
      </p:sp>
      <p:sp>
        <p:nvSpPr>
          <p:cNvPr id="29" name="Rounded Rectangle 28"/>
          <p:cNvSpPr/>
          <p:nvPr/>
        </p:nvSpPr>
        <p:spPr>
          <a:xfrm>
            <a:off x="9077364" y="3893952"/>
            <a:ext cx="1479632" cy="831192"/>
          </a:xfrm>
          <a:prstGeom prst="roundRect">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Code Administration Consultation</a:t>
            </a:r>
          </a:p>
        </p:txBody>
      </p:sp>
      <p:sp>
        <p:nvSpPr>
          <p:cNvPr id="42" name="Rounded Rectangle 41"/>
          <p:cNvSpPr/>
          <p:nvPr/>
        </p:nvSpPr>
        <p:spPr>
          <a:xfrm>
            <a:off x="6856390" y="5949280"/>
            <a:ext cx="1468361" cy="720080"/>
          </a:xfrm>
          <a:prstGeom prst="roundRect">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Panel Vote</a:t>
            </a:r>
          </a:p>
        </p:txBody>
      </p:sp>
      <p:sp>
        <p:nvSpPr>
          <p:cNvPr id="40" name="Rounded Rectangle 39"/>
          <p:cNvSpPr/>
          <p:nvPr/>
        </p:nvSpPr>
        <p:spPr>
          <a:xfrm>
            <a:off x="5187093" y="1003492"/>
            <a:ext cx="1192656" cy="829504"/>
          </a:xfrm>
          <a:prstGeom prst="roundRect">
            <a:avLst/>
          </a:prstGeom>
          <a:solidFill>
            <a:srgbClr val="009DDC">
              <a:alpha val="98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Meet with a Workgroup</a:t>
            </a:r>
          </a:p>
        </p:txBody>
      </p:sp>
      <p:sp>
        <p:nvSpPr>
          <p:cNvPr id="58" name="Rounded Rectangle 57"/>
          <p:cNvSpPr/>
          <p:nvPr/>
        </p:nvSpPr>
        <p:spPr>
          <a:xfrm>
            <a:off x="6520003" y="768240"/>
            <a:ext cx="1337367" cy="720080"/>
          </a:xfrm>
          <a:prstGeom prst="roundRect">
            <a:avLst/>
          </a:prstGeom>
          <a:solidFill>
            <a:srgbClr val="009DDC">
              <a:alpha val="98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Workgroup Consultation published </a:t>
            </a:r>
          </a:p>
        </p:txBody>
      </p:sp>
      <p:sp>
        <p:nvSpPr>
          <p:cNvPr id="60" name="Rounded Rectangle 59"/>
          <p:cNvSpPr/>
          <p:nvPr/>
        </p:nvSpPr>
        <p:spPr>
          <a:xfrm>
            <a:off x="7963927" y="1011654"/>
            <a:ext cx="1265359" cy="821345"/>
          </a:xfrm>
          <a:prstGeom prst="roundRect">
            <a:avLst/>
          </a:prstGeom>
          <a:solidFill>
            <a:srgbClr val="009DDC">
              <a:alpha val="98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Assess Consultation Responses (and vote)</a:t>
            </a:r>
          </a:p>
        </p:txBody>
      </p:sp>
      <p:sp>
        <p:nvSpPr>
          <p:cNvPr id="62" name="Rounded Rectangle 61"/>
          <p:cNvSpPr/>
          <p:nvPr/>
        </p:nvSpPr>
        <p:spPr>
          <a:xfrm>
            <a:off x="8570777" y="1924994"/>
            <a:ext cx="1337367" cy="711921"/>
          </a:xfrm>
          <a:prstGeom prst="roundRect">
            <a:avLst/>
          </a:prstGeom>
          <a:solidFill>
            <a:srgbClr val="009DDC">
              <a:alpha val="98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Submit report to Panel</a:t>
            </a:r>
          </a:p>
        </p:txBody>
      </p:sp>
      <p:sp>
        <p:nvSpPr>
          <p:cNvPr id="23" name="Rounded Rectangle 22"/>
          <p:cNvSpPr/>
          <p:nvPr/>
        </p:nvSpPr>
        <p:spPr>
          <a:xfrm>
            <a:off x="4583832" y="4690067"/>
            <a:ext cx="1479632" cy="1187205"/>
          </a:xfrm>
          <a:prstGeom prst="roundRect">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Ofgem/Panel Decision</a:t>
            </a:r>
          </a:p>
        </p:txBody>
      </p:sp>
      <p:sp>
        <p:nvSpPr>
          <p:cNvPr id="22" name="Rounded Rectangle 21"/>
          <p:cNvSpPr/>
          <p:nvPr/>
        </p:nvSpPr>
        <p:spPr>
          <a:xfrm>
            <a:off x="4137837" y="2924944"/>
            <a:ext cx="1421529" cy="1041016"/>
          </a:xfrm>
          <a:prstGeom prst="roundRect">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15 day Appeal Window (if Self Governance) or Further Analysis</a:t>
            </a:r>
          </a:p>
        </p:txBody>
      </p:sp>
      <p:sp>
        <p:nvSpPr>
          <p:cNvPr id="55" name="Rounded Rectangle 54"/>
          <p:cNvSpPr/>
          <p:nvPr/>
        </p:nvSpPr>
        <p:spPr>
          <a:xfrm>
            <a:off x="4540078" y="1916914"/>
            <a:ext cx="1335617" cy="837711"/>
          </a:xfrm>
          <a:prstGeom prst="roundRect">
            <a:avLst/>
          </a:prstGeom>
          <a:solidFill>
            <a:srgbClr val="009DDC">
              <a:alpha val="98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Proposal Presented to the Panel</a:t>
            </a:r>
          </a:p>
        </p:txBody>
      </p:sp>
      <p:sp>
        <p:nvSpPr>
          <p:cNvPr id="46" name="TextBox 45"/>
          <p:cNvSpPr txBox="1"/>
          <p:nvPr/>
        </p:nvSpPr>
        <p:spPr>
          <a:xfrm>
            <a:off x="1781071" y="1043445"/>
            <a:ext cx="2091755" cy="369332"/>
          </a:xfrm>
          <a:prstGeom prst="rect">
            <a:avLst/>
          </a:prstGeom>
          <a:noFill/>
        </p:spPr>
        <p:txBody>
          <a:bodyPr wrap="square" rtlCol="0">
            <a:spAutoFit/>
          </a:bodyP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Who is involved?</a:t>
            </a:r>
          </a:p>
        </p:txBody>
      </p:sp>
      <p:sp>
        <p:nvSpPr>
          <p:cNvPr id="10" name="Rounded Rectangle 9">
            <a:hlinkClick r:id="rId3" action="ppaction://hlinksldjump"/>
          </p:cNvPr>
          <p:cNvSpPr/>
          <p:nvPr/>
        </p:nvSpPr>
        <p:spPr>
          <a:xfrm>
            <a:off x="6496590" y="2775004"/>
            <a:ext cx="1468121"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3" name="Rounded Rectangle 72">
            <a:hlinkClick r:id="rId3" action="ppaction://hlinksldjump"/>
          </p:cNvPr>
          <p:cNvSpPr/>
          <p:nvPr/>
        </p:nvSpPr>
        <p:spPr>
          <a:xfrm>
            <a:off x="6520005" y="3779679"/>
            <a:ext cx="1468121"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6" name="Rounded Rectangle 75">
            <a:hlinkClick r:id="" action="ppaction://noaction"/>
          </p:cNvPr>
          <p:cNvSpPr/>
          <p:nvPr/>
        </p:nvSpPr>
        <p:spPr>
          <a:xfrm>
            <a:off x="13380640" y="2942366"/>
            <a:ext cx="1169608" cy="3972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7" name="Rounded Rectangle 76">
            <a:hlinkClick r:id="" action="ppaction://noaction"/>
          </p:cNvPr>
          <p:cNvSpPr/>
          <p:nvPr/>
        </p:nvSpPr>
        <p:spPr>
          <a:xfrm>
            <a:off x="5187093" y="1036683"/>
            <a:ext cx="1169608"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8" name="Rounded Rectangle 77">
            <a:hlinkClick r:id="" action="ppaction://noaction"/>
          </p:cNvPr>
          <p:cNvSpPr/>
          <p:nvPr/>
        </p:nvSpPr>
        <p:spPr>
          <a:xfrm>
            <a:off x="6520003" y="787068"/>
            <a:ext cx="1321671"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9" name="Rounded Rectangle 78">
            <a:hlinkClick r:id="" action="ppaction://noaction"/>
          </p:cNvPr>
          <p:cNvSpPr/>
          <p:nvPr/>
        </p:nvSpPr>
        <p:spPr>
          <a:xfrm>
            <a:off x="7982789" y="1036775"/>
            <a:ext cx="1227636" cy="79622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0" name="Rounded Rectangle 79">
            <a:hlinkClick r:id="" action="ppaction://noaction"/>
          </p:cNvPr>
          <p:cNvSpPr/>
          <p:nvPr/>
        </p:nvSpPr>
        <p:spPr>
          <a:xfrm>
            <a:off x="13310773" y="2089171"/>
            <a:ext cx="1309341"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1" name="Rounded Rectangle 80">
            <a:hlinkClick r:id="rId4" action="ppaction://hlinksldjump"/>
          </p:cNvPr>
          <p:cNvSpPr/>
          <p:nvPr/>
        </p:nvSpPr>
        <p:spPr>
          <a:xfrm>
            <a:off x="9077364" y="3893953"/>
            <a:ext cx="1479632" cy="8248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2" name="Rounded Rectangle 81">
            <a:hlinkClick r:id="rId4" action="ppaction://hlinksldjump"/>
          </p:cNvPr>
          <p:cNvSpPr/>
          <p:nvPr/>
        </p:nvSpPr>
        <p:spPr>
          <a:xfrm>
            <a:off x="8253775" y="5101636"/>
            <a:ext cx="1479632" cy="7200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3" name="Rounded Rectangle 82">
            <a:hlinkClick r:id="rId4" action="ppaction://hlinksldjump"/>
          </p:cNvPr>
          <p:cNvSpPr/>
          <p:nvPr/>
        </p:nvSpPr>
        <p:spPr>
          <a:xfrm>
            <a:off x="10346225" y="6010269"/>
            <a:ext cx="1436660" cy="70411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4" name="Rounded Rectangle 63"/>
          <p:cNvSpPr/>
          <p:nvPr/>
        </p:nvSpPr>
        <p:spPr>
          <a:xfrm>
            <a:off x="1636754" y="1446574"/>
            <a:ext cx="2304964" cy="2616057"/>
          </a:xfrm>
          <a:prstGeom prst="roundRect">
            <a:avLst>
              <a:gd name="adj" fmla="val 6170"/>
            </a:avLst>
          </a:prstGeom>
          <a:solidFill>
            <a:srgbClr val="009DDC"/>
          </a:solidFill>
          <a:ln>
            <a:solidFill>
              <a:srgbClr val="009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6" name="Rounded Rectangle 65"/>
          <p:cNvSpPr/>
          <p:nvPr/>
        </p:nvSpPr>
        <p:spPr>
          <a:xfrm>
            <a:off x="1852068" y="1446574"/>
            <a:ext cx="2082984" cy="523220"/>
          </a:xfrm>
          <a:prstGeom prst="roundRect">
            <a:avLst>
              <a:gd name="adj" fmla="val 26200"/>
            </a:avLst>
          </a:prstGeom>
          <a:solidFill>
            <a:schemeClr val="bg1"/>
          </a:solidFill>
          <a:ln>
            <a:solidFill>
              <a:srgbClr val="009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9DDC"/>
                </a:solidFill>
                <a:effectLst/>
                <a:uLnTx/>
                <a:uFillTx/>
                <a:latin typeface="Arial" panose="020B0604020202020204" pitchFamily="34" charset="0"/>
                <a:ea typeface="+mn-ea"/>
                <a:cs typeface="Arial" panose="020B0604020202020204" pitchFamily="34" charset="0"/>
              </a:rPr>
              <a:t>National Grid ESO Representative</a:t>
            </a:r>
          </a:p>
        </p:txBody>
      </p:sp>
      <p:sp>
        <p:nvSpPr>
          <p:cNvPr id="67" name="Rounded Rectangle 66"/>
          <p:cNvSpPr/>
          <p:nvPr/>
        </p:nvSpPr>
        <p:spPr>
          <a:xfrm>
            <a:off x="1852776" y="1969794"/>
            <a:ext cx="2082984" cy="523220"/>
          </a:xfrm>
          <a:prstGeom prst="roundRect">
            <a:avLst>
              <a:gd name="adj" fmla="val 26200"/>
            </a:avLst>
          </a:prstGeom>
          <a:solidFill>
            <a:schemeClr val="bg1"/>
          </a:solidFill>
          <a:ln>
            <a:solidFill>
              <a:srgbClr val="009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9DDC"/>
                </a:solidFill>
                <a:effectLst/>
                <a:uLnTx/>
                <a:uFillTx/>
                <a:latin typeface="Arial" panose="020B0604020202020204" pitchFamily="34" charset="0"/>
                <a:ea typeface="+mn-ea"/>
                <a:cs typeface="Arial" panose="020B0604020202020204" pitchFamily="34" charset="0"/>
              </a:rPr>
              <a:t>Party/User</a:t>
            </a:r>
          </a:p>
        </p:txBody>
      </p:sp>
      <p:sp>
        <p:nvSpPr>
          <p:cNvPr id="68" name="Rounded Rectangle 67"/>
          <p:cNvSpPr/>
          <p:nvPr/>
        </p:nvSpPr>
        <p:spPr>
          <a:xfrm>
            <a:off x="1852068" y="2493014"/>
            <a:ext cx="2082984" cy="523220"/>
          </a:xfrm>
          <a:prstGeom prst="roundRect">
            <a:avLst>
              <a:gd name="adj" fmla="val 26200"/>
            </a:avLst>
          </a:prstGeom>
          <a:solidFill>
            <a:schemeClr val="bg1"/>
          </a:solidFill>
          <a:ln>
            <a:solidFill>
              <a:srgbClr val="009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9DDC"/>
                </a:solidFill>
                <a:effectLst/>
                <a:uLnTx/>
                <a:uFillTx/>
                <a:latin typeface="Arial" panose="020B0604020202020204" pitchFamily="34" charset="0"/>
                <a:ea typeface="+mn-ea"/>
                <a:cs typeface="Arial" panose="020B0604020202020204" pitchFamily="34" charset="0"/>
              </a:rPr>
              <a:t>Workgroup Chair</a:t>
            </a:r>
          </a:p>
        </p:txBody>
      </p:sp>
      <p:sp>
        <p:nvSpPr>
          <p:cNvPr id="69" name="Rounded Rectangle 68"/>
          <p:cNvSpPr/>
          <p:nvPr/>
        </p:nvSpPr>
        <p:spPr>
          <a:xfrm>
            <a:off x="1852068" y="3016234"/>
            <a:ext cx="2082984" cy="523220"/>
          </a:xfrm>
          <a:prstGeom prst="roundRect">
            <a:avLst>
              <a:gd name="adj" fmla="val 26200"/>
            </a:avLst>
          </a:prstGeom>
          <a:solidFill>
            <a:schemeClr val="bg1"/>
          </a:solidFill>
          <a:ln>
            <a:solidFill>
              <a:srgbClr val="009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9DDC"/>
                </a:solidFill>
                <a:effectLst/>
                <a:uLnTx/>
                <a:uFillTx/>
                <a:latin typeface="Arial" panose="020B0604020202020204" pitchFamily="34" charset="0"/>
                <a:ea typeface="+mn-ea"/>
                <a:cs typeface="Arial" panose="020B0604020202020204" pitchFamily="34" charset="0"/>
              </a:rPr>
              <a:t>Workgroup Member</a:t>
            </a:r>
          </a:p>
        </p:txBody>
      </p:sp>
      <p:sp>
        <p:nvSpPr>
          <p:cNvPr id="71" name="Rounded Rectangle 70"/>
          <p:cNvSpPr/>
          <p:nvPr/>
        </p:nvSpPr>
        <p:spPr>
          <a:xfrm>
            <a:off x="1856945" y="4089754"/>
            <a:ext cx="2078107" cy="523220"/>
          </a:xfrm>
          <a:prstGeom prst="roundRect">
            <a:avLst>
              <a:gd name="adj" fmla="val 26200"/>
            </a:avLst>
          </a:prstGeom>
          <a:solidFill>
            <a:schemeClr val="bg1"/>
          </a:solidFill>
          <a:ln>
            <a:solidFill>
              <a:srgbClr val="009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9DDC"/>
                </a:solidFill>
                <a:effectLst/>
                <a:uLnTx/>
                <a:uFillTx/>
                <a:latin typeface="Arial" panose="020B0604020202020204" pitchFamily="34" charset="0"/>
                <a:ea typeface="+mn-ea"/>
                <a:cs typeface="Arial" panose="020B0604020202020204" pitchFamily="34" charset="0"/>
              </a:rPr>
              <a:t>Panels</a:t>
            </a:r>
          </a:p>
        </p:txBody>
      </p:sp>
      <p:sp>
        <p:nvSpPr>
          <p:cNvPr id="84" name="Rounded Rectangle 83"/>
          <p:cNvSpPr/>
          <p:nvPr/>
        </p:nvSpPr>
        <p:spPr>
          <a:xfrm>
            <a:off x="1852776" y="3539411"/>
            <a:ext cx="2082984" cy="523220"/>
          </a:xfrm>
          <a:prstGeom prst="roundRect">
            <a:avLst>
              <a:gd name="adj" fmla="val 26200"/>
            </a:avLst>
          </a:prstGeom>
          <a:solidFill>
            <a:schemeClr val="bg1"/>
          </a:solidFill>
          <a:ln>
            <a:solidFill>
              <a:srgbClr val="78A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78A22F"/>
                </a:solidFill>
                <a:effectLst/>
                <a:uLnTx/>
                <a:uFillTx/>
                <a:latin typeface="Arial" panose="020B0604020202020204" pitchFamily="34" charset="0"/>
                <a:ea typeface="+mn-ea"/>
                <a:cs typeface="Arial" panose="020B0604020202020204" pitchFamily="34" charset="0"/>
              </a:rPr>
              <a:t>Code Administrator </a:t>
            </a:r>
          </a:p>
        </p:txBody>
      </p:sp>
      <p:sp>
        <p:nvSpPr>
          <p:cNvPr id="93" name="Rounded Rectangle 92"/>
          <p:cNvSpPr/>
          <p:nvPr/>
        </p:nvSpPr>
        <p:spPr>
          <a:xfrm rot="16200000">
            <a:off x="1751973" y="4185246"/>
            <a:ext cx="523220" cy="332236"/>
          </a:xfrm>
          <a:prstGeom prst="roundRect">
            <a:avLst>
              <a:gd name="adj" fmla="val 36575"/>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4" name="Rounded Rectangle 93"/>
          <p:cNvSpPr/>
          <p:nvPr/>
        </p:nvSpPr>
        <p:spPr>
          <a:xfrm>
            <a:off x="1855757" y="4633974"/>
            <a:ext cx="2077028" cy="523220"/>
          </a:xfrm>
          <a:prstGeom prst="roundRect">
            <a:avLst>
              <a:gd name="adj" fmla="val 26200"/>
            </a:avLst>
          </a:prstGeom>
          <a:solidFill>
            <a:schemeClr val="bg1"/>
          </a:solidFill>
          <a:ln>
            <a:solidFill>
              <a:srgbClr val="EE31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591" marR="0" lvl="0" indent="0" algn="l"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EE3124"/>
                </a:solidFill>
                <a:effectLst/>
                <a:uLnTx/>
                <a:uFillTx/>
                <a:latin typeface="Arial" panose="020B0604020202020204" pitchFamily="34" charset="0"/>
                <a:ea typeface="+mn-ea"/>
                <a:cs typeface="Arial" panose="020B0604020202020204" pitchFamily="34" charset="0"/>
              </a:rPr>
              <a:t>Ofgem/Panel decision</a:t>
            </a:r>
          </a:p>
        </p:txBody>
      </p:sp>
      <p:sp>
        <p:nvSpPr>
          <p:cNvPr id="95" name="Rounded Rectangle 94"/>
          <p:cNvSpPr/>
          <p:nvPr/>
        </p:nvSpPr>
        <p:spPr>
          <a:xfrm rot="16200000">
            <a:off x="1752713" y="4729466"/>
            <a:ext cx="523220" cy="332236"/>
          </a:xfrm>
          <a:prstGeom prst="roundRect">
            <a:avLst>
              <a:gd name="adj" fmla="val 36575"/>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5" name="Rounded Rectangle 84"/>
          <p:cNvSpPr/>
          <p:nvPr/>
        </p:nvSpPr>
        <p:spPr>
          <a:xfrm rot="16200000">
            <a:off x="1752038" y="3634903"/>
            <a:ext cx="523220" cy="332236"/>
          </a:xfrm>
          <a:prstGeom prst="roundRect">
            <a:avLst>
              <a:gd name="adj" fmla="val 36575"/>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7" name="Rounded Rectangle 86"/>
          <p:cNvSpPr/>
          <p:nvPr/>
        </p:nvSpPr>
        <p:spPr>
          <a:xfrm rot="16200000">
            <a:off x="1752038" y="3111683"/>
            <a:ext cx="523220" cy="332236"/>
          </a:xfrm>
          <a:prstGeom prst="roundRect">
            <a:avLst>
              <a:gd name="adj" fmla="val 36575"/>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9" name="Rounded Rectangle 88"/>
          <p:cNvSpPr/>
          <p:nvPr/>
        </p:nvSpPr>
        <p:spPr>
          <a:xfrm rot="16200000">
            <a:off x="1752038" y="2588506"/>
            <a:ext cx="523220" cy="332236"/>
          </a:xfrm>
          <a:prstGeom prst="roundRect">
            <a:avLst>
              <a:gd name="adj" fmla="val 36575"/>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1" name="Rounded Rectangle 90"/>
          <p:cNvSpPr/>
          <p:nvPr/>
        </p:nvSpPr>
        <p:spPr>
          <a:xfrm rot="16200000">
            <a:off x="1749345" y="2065286"/>
            <a:ext cx="523220" cy="332236"/>
          </a:xfrm>
          <a:prstGeom prst="roundRect">
            <a:avLst>
              <a:gd name="adj" fmla="val 36575"/>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2" name="Rounded Rectangle 91"/>
          <p:cNvSpPr/>
          <p:nvPr/>
        </p:nvSpPr>
        <p:spPr>
          <a:xfrm rot="16200000">
            <a:off x="1747641" y="1542066"/>
            <a:ext cx="523220" cy="332236"/>
          </a:xfrm>
          <a:prstGeom prst="roundRect">
            <a:avLst>
              <a:gd name="adj" fmla="val 36575"/>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2" name="Rounded Rectangle 71"/>
          <p:cNvSpPr/>
          <p:nvPr/>
        </p:nvSpPr>
        <p:spPr>
          <a:xfrm rot="16200000">
            <a:off x="426613" y="2636467"/>
            <a:ext cx="2616056" cy="236271"/>
          </a:xfrm>
          <a:prstGeom prst="roundRect">
            <a:avLst>
              <a:gd name="adj" fmla="val 3122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Workgroup</a:t>
            </a:r>
          </a:p>
        </p:txBody>
      </p:sp>
      <p:sp>
        <p:nvSpPr>
          <p:cNvPr id="4" name="Rounded Rectangle 3">
            <a:hlinkClick r:id="" action="ppaction://noaction"/>
          </p:cNvPr>
          <p:cNvSpPr/>
          <p:nvPr/>
        </p:nvSpPr>
        <p:spPr>
          <a:xfrm>
            <a:off x="1600942" y="1451692"/>
            <a:ext cx="242191" cy="259433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98" name="Rounded Rectangle 97">
            <a:hlinkClick r:id="" action="ppaction://noaction"/>
          </p:cNvPr>
          <p:cNvSpPr/>
          <p:nvPr/>
        </p:nvSpPr>
        <p:spPr>
          <a:xfrm>
            <a:off x="3016935" y="471354"/>
            <a:ext cx="1798191" cy="54226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4" name="Rounded Rectangle 103">
            <a:hlinkClick r:id="" action="ppaction://noaction"/>
          </p:cNvPr>
          <p:cNvSpPr/>
          <p:nvPr/>
        </p:nvSpPr>
        <p:spPr>
          <a:xfrm>
            <a:off x="2137571" y="3009239"/>
            <a:ext cx="1798191" cy="54226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5" name="Rounded Rectangle 104">
            <a:hlinkClick r:id="" action="ppaction://noaction"/>
          </p:cNvPr>
          <p:cNvSpPr/>
          <p:nvPr/>
        </p:nvSpPr>
        <p:spPr>
          <a:xfrm>
            <a:off x="2134594" y="3529314"/>
            <a:ext cx="1798191" cy="54226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6" name="Rounded Rectangle 105">
            <a:hlinkClick r:id="" action="ppaction://noaction"/>
          </p:cNvPr>
          <p:cNvSpPr/>
          <p:nvPr/>
        </p:nvSpPr>
        <p:spPr>
          <a:xfrm>
            <a:off x="1856945" y="1422323"/>
            <a:ext cx="291187" cy="209106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7" name="Rounded Rectangle 106">
            <a:hlinkClick r:id="rId4" action="ppaction://hlinksldjump"/>
          </p:cNvPr>
          <p:cNvSpPr/>
          <p:nvPr/>
        </p:nvSpPr>
        <p:spPr>
          <a:xfrm>
            <a:off x="1852777" y="3529312"/>
            <a:ext cx="283243" cy="51671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8" name="Rounded Rectangle 107">
            <a:hlinkClick r:id="rId3" action="ppaction://hlinksldjump"/>
          </p:cNvPr>
          <p:cNvSpPr/>
          <p:nvPr/>
        </p:nvSpPr>
        <p:spPr>
          <a:xfrm>
            <a:off x="1865881" y="4640480"/>
            <a:ext cx="283243" cy="51671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41" name="Oval 140"/>
          <p:cNvSpPr/>
          <p:nvPr/>
        </p:nvSpPr>
        <p:spPr>
          <a:xfrm>
            <a:off x="5296133" y="483744"/>
            <a:ext cx="579564" cy="579600"/>
          </a:xfrm>
          <a:prstGeom prst="ellipse">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a:t>
            </a:r>
          </a:p>
        </p:txBody>
      </p:sp>
      <p:sp>
        <p:nvSpPr>
          <p:cNvPr id="142" name="Oval 141"/>
          <p:cNvSpPr/>
          <p:nvPr/>
        </p:nvSpPr>
        <p:spPr>
          <a:xfrm>
            <a:off x="6877179" y="260648"/>
            <a:ext cx="579564" cy="579600"/>
          </a:xfrm>
          <a:prstGeom prst="ellipse">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3</a:t>
            </a:r>
          </a:p>
        </p:txBody>
      </p:sp>
      <p:sp>
        <p:nvSpPr>
          <p:cNvPr id="143" name="Oval 142"/>
          <p:cNvSpPr/>
          <p:nvPr/>
        </p:nvSpPr>
        <p:spPr>
          <a:xfrm>
            <a:off x="8539991" y="483744"/>
            <a:ext cx="579564" cy="579600"/>
          </a:xfrm>
          <a:prstGeom prst="ellipse">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a:t>
            </a:r>
          </a:p>
        </p:txBody>
      </p:sp>
      <p:sp>
        <p:nvSpPr>
          <p:cNvPr id="144" name="Oval 143"/>
          <p:cNvSpPr/>
          <p:nvPr/>
        </p:nvSpPr>
        <p:spPr>
          <a:xfrm>
            <a:off x="9408370" y="1481248"/>
            <a:ext cx="579564" cy="579600"/>
          </a:xfrm>
          <a:prstGeom prst="ellipse">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5</a:t>
            </a:r>
          </a:p>
        </p:txBody>
      </p:sp>
      <p:sp>
        <p:nvSpPr>
          <p:cNvPr id="145" name="Oval 144"/>
          <p:cNvSpPr/>
          <p:nvPr/>
        </p:nvSpPr>
        <p:spPr>
          <a:xfrm>
            <a:off x="4364310" y="1481248"/>
            <a:ext cx="579564" cy="579600"/>
          </a:xfrm>
          <a:prstGeom prst="ellipse">
            <a:avLst/>
          </a:prstGeom>
          <a:solidFill>
            <a:srgbClr val="009D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sp>
        <p:nvSpPr>
          <p:cNvPr id="146" name="Oval 145"/>
          <p:cNvSpPr/>
          <p:nvPr/>
        </p:nvSpPr>
        <p:spPr>
          <a:xfrm>
            <a:off x="10056442" y="3645024"/>
            <a:ext cx="579564" cy="579600"/>
          </a:xfrm>
          <a:prstGeom prst="ellipse">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a:t>
            </a:r>
          </a:p>
        </p:txBody>
      </p:sp>
      <p:sp>
        <p:nvSpPr>
          <p:cNvPr id="147" name="Oval 146"/>
          <p:cNvSpPr/>
          <p:nvPr/>
        </p:nvSpPr>
        <p:spPr>
          <a:xfrm>
            <a:off x="9401370" y="5373216"/>
            <a:ext cx="579564" cy="579600"/>
          </a:xfrm>
          <a:prstGeom prst="ellipse">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7</a:t>
            </a:r>
          </a:p>
        </p:txBody>
      </p:sp>
      <p:sp>
        <p:nvSpPr>
          <p:cNvPr id="148" name="Oval 147"/>
          <p:cNvSpPr/>
          <p:nvPr/>
        </p:nvSpPr>
        <p:spPr>
          <a:xfrm>
            <a:off x="7964710" y="6237312"/>
            <a:ext cx="579564" cy="579600"/>
          </a:xfrm>
          <a:prstGeom prst="ellipse">
            <a:avLst/>
          </a:prstGeom>
          <a:solidFill>
            <a:srgbClr val="78A2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8</a:t>
            </a:r>
          </a:p>
        </p:txBody>
      </p:sp>
      <p:sp>
        <p:nvSpPr>
          <p:cNvPr id="149" name="Oval 148"/>
          <p:cNvSpPr/>
          <p:nvPr/>
        </p:nvSpPr>
        <p:spPr>
          <a:xfrm>
            <a:off x="4364310" y="5513696"/>
            <a:ext cx="579564" cy="579600"/>
          </a:xfrm>
          <a:prstGeom prst="ellipse">
            <a:avLst/>
          </a:prstGeom>
          <a:solidFill>
            <a:srgbClr val="EE31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554478"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9</a:t>
            </a:r>
          </a:p>
        </p:txBody>
      </p:sp>
    </p:spTree>
    <p:extLst>
      <p:ext uri="{BB962C8B-B14F-4D97-AF65-F5344CB8AC3E}">
        <p14:creationId xmlns:p14="http://schemas.microsoft.com/office/powerpoint/2010/main" val="850679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1890077" y="3153410"/>
            <a:ext cx="7079317" cy="551180"/>
          </a:xfrm>
        </p:spPr>
        <p:txBody>
          <a:bodyPr/>
          <a:lstStyle/>
          <a:p>
            <a:r>
              <a:rPr lang="en-GB" sz="2400" b="1" dirty="0">
                <a:solidFill>
                  <a:schemeClr val="tx1"/>
                </a:solidFill>
              </a:rPr>
              <a:t>Nicola Barberis Negra</a:t>
            </a: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p:txBody>
          <a:bodyPr/>
          <a:lstStyle/>
          <a:p>
            <a:r>
              <a:rPr lang="en-GB" b="1" dirty="0"/>
              <a:t>Proposal</a:t>
            </a:r>
          </a:p>
        </p:txBody>
      </p:sp>
    </p:spTree>
    <p:extLst>
      <p:ext uri="{BB962C8B-B14F-4D97-AF65-F5344CB8AC3E}">
        <p14:creationId xmlns:p14="http://schemas.microsoft.com/office/powerpoint/2010/main" val="624596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1890077" y="3153410"/>
            <a:ext cx="7079317" cy="551180"/>
          </a:xfrm>
        </p:spPr>
        <p:txBody>
          <a:bodyPr/>
          <a:lstStyle/>
          <a:p>
            <a:r>
              <a:rPr lang="en-GB" sz="2400" b="1" dirty="0">
                <a:solidFill>
                  <a:schemeClr val="tx1"/>
                </a:solidFill>
              </a:rPr>
              <a:t>Ian Ascroft</a:t>
            </a: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p:txBody>
          <a:bodyPr/>
          <a:lstStyle/>
          <a:p>
            <a:r>
              <a:rPr lang="en-GB" b="1" dirty="0"/>
              <a:t>Terms of Reference</a:t>
            </a:r>
          </a:p>
        </p:txBody>
      </p:sp>
    </p:spTree>
    <p:extLst>
      <p:ext uri="{BB962C8B-B14F-4D97-AF65-F5344CB8AC3E}">
        <p14:creationId xmlns:p14="http://schemas.microsoft.com/office/powerpoint/2010/main" val="3229593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1890077" y="3153410"/>
            <a:ext cx="7079317" cy="551180"/>
          </a:xfrm>
        </p:spPr>
        <p:txBody>
          <a:bodyPr/>
          <a:lstStyle/>
          <a:p>
            <a:r>
              <a:rPr lang="en-GB" sz="2400" b="1" dirty="0">
                <a:solidFill>
                  <a:schemeClr val="tx1"/>
                </a:solidFill>
              </a:rPr>
              <a:t>Ian Ascroft</a:t>
            </a: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p:txBody>
          <a:bodyPr/>
          <a:lstStyle/>
          <a:p>
            <a:r>
              <a:rPr lang="en-GB" b="1" dirty="0"/>
              <a:t>Proposed Timeline</a:t>
            </a:r>
          </a:p>
        </p:txBody>
      </p:sp>
    </p:spTree>
    <p:extLst>
      <p:ext uri="{BB962C8B-B14F-4D97-AF65-F5344CB8AC3E}">
        <p14:creationId xmlns:p14="http://schemas.microsoft.com/office/powerpoint/2010/main" val="373416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a:xfrm>
            <a:off x="431400" y="244162"/>
            <a:ext cx="11327999" cy="393955"/>
          </a:xfrm>
        </p:spPr>
        <p:txBody>
          <a:bodyPr/>
          <a:lstStyle/>
          <a:p>
            <a:r>
              <a:rPr lang="en-GB" dirty="0">
                <a:solidFill>
                  <a:srgbClr val="FFC000"/>
                </a:solidFill>
              </a:rPr>
              <a:t>Proposed Timeline for GC0146</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1488783536"/>
              </p:ext>
            </p:extLst>
          </p:nvPr>
        </p:nvGraphicFramePr>
        <p:xfrm>
          <a:off x="362183" y="896740"/>
          <a:ext cx="11466434" cy="5336476"/>
        </p:xfrm>
        <a:graphic>
          <a:graphicData uri="http://schemas.openxmlformats.org/drawingml/2006/table">
            <a:tbl>
              <a:tblPr firstRow="1" bandRow="1">
                <a:tableStyleId>{93296810-A885-4BE3-A3E7-6D5BEEA58F35}</a:tableStyleId>
              </a:tblPr>
              <a:tblGrid>
                <a:gridCol w="3276103">
                  <a:extLst>
                    <a:ext uri="{9D8B030D-6E8A-4147-A177-3AD203B41FA5}">
                      <a16:colId xmlns:a16="http://schemas.microsoft.com/office/drawing/2014/main" val="2043401118"/>
                    </a:ext>
                  </a:extLst>
                </a:gridCol>
                <a:gridCol w="2441422">
                  <a:extLst>
                    <a:ext uri="{9D8B030D-6E8A-4147-A177-3AD203B41FA5}">
                      <a16:colId xmlns:a16="http://schemas.microsoft.com/office/drawing/2014/main" val="149780315"/>
                    </a:ext>
                  </a:extLst>
                </a:gridCol>
                <a:gridCol w="3475094">
                  <a:extLst>
                    <a:ext uri="{9D8B030D-6E8A-4147-A177-3AD203B41FA5}">
                      <a16:colId xmlns:a16="http://schemas.microsoft.com/office/drawing/2014/main" val="4112587689"/>
                    </a:ext>
                  </a:extLst>
                </a:gridCol>
                <a:gridCol w="2273815">
                  <a:extLst>
                    <a:ext uri="{9D8B030D-6E8A-4147-A177-3AD203B41FA5}">
                      <a16:colId xmlns:a16="http://schemas.microsoft.com/office/drawing/2014/main" val="722626711"/>
                    </a:ext>
                  </a:extLst>
                </a:gridCol>
              </a:tblGrid>
              <a:tr h="295039">
                <a:tc>
                  <a:txBody>
                    <a:bodyPr/>
                    <a:lstStyle/>
                    <a:p>
                      <a:r>
                        <a:rPr lang="en-GB" sz="1600" dirty="0"/>
                        <a:t>Milestone</a:t>
                      </a:r>
                    </a:p>
                  </a:txBody>
                  <a:tcPr marL="121920" marR="121920" marT="60960" marB="60960"/>
                </a:tc>
                <a:tc>
                  <a:txBody>
                    <a:bodyPr/>
                    <a:lstStyle/>
                    <a:p>
                      <a:r>
                        <a:rPr lang="en-GB" sz="1600" dirty="0"/>
                        <a:t>Date</a:t>
                      </a:r>
                    </a:p>
                  </a:txBody>
                  <a:tcPr marL="121920" marR="121920" marT="60960" marB="60960"/>
                </a:tc>
                <a:tc>
                  <a:txBody>
                    <a:bodyPr/>
                    <a:lstStyle/>
                    <a:p>
                      <a:r>
                        <a:rPr lang="en-GB" sz="1600" dirty="0"/>
                        <a:t>Milestone</a:t>
                      </a:r>
                    </a:p>
                  </a:txBody>
                  <a:tcPr marL="121920" marR="121920" marT="60960" marB="60960"/>
                </a:tc>
                <a:tc>
                  <a:txBody>
                    <a:bodyPr/>
                    <a:lstStyle/>
                    <a:p>
                      <a:r>
                        <a:rPr lang="en-GB" sz="1600" dirty="0"/>
                        <a:t>Date</a:t>
                      </a:r>
                    </a:p>
                  </a:txBody>
                  <a:tcPr marL="121920" marR="121920" marT="60960" marB="60960"/>
                </a:tc>
                <a:extLst>
                  <a:ext uri="{0D108BD9-81ED-4DB2-BD59-A6C34878D82A}">
                    <a16:rowId xmlns:a16="http://schemas.microsoft.com/office/drawing/2014/main" val="383155423"/>
                  </a:ext>
                </a:extLst>
              </a:tr>
              <a:tr h="566300">
                <a:tc>
                  <a:txBody>
                    <a:bodyPr/>
                    <a:lstStyle/>
                    <a:p>
                      <a:r>
                        <a:rPr lang="en-GB" sz="1400" dirty="0"/>
                        <a:t>Workgroup Meeting 1</a:t>
                      </a:r>
                    </a:p>
                  </a:txBody>
                  <a:tcPr marL="121920" marR="121920" marT="60960" marB="60960"/>
                </a:tc>
                <a:tc>
                  <a:txBody>
                    <a:bodyPr/>
                    <a:lstStyle/>
                    <a:p>
                      <a:r>
                        <a:rPr lang="en-GB" sz="1400" dirty="0"/>
                        <a:t>8 December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t>Workgroup report presented to Panel </a:t>
                      </a:r>
                      <a:endParaRPr lang="en-GB" sz="1400" dirty="0"/>
                    </a:p>
                  </a:txBody>
                  <a:tcPr marL="121920" marR="121920" marT="60960" marB="60960"/>
                </a:tc>
                <a:tc>
                  <a:txBody>
                    <a:bodyPr/>
                    <a:lstStyle/>
                    <a:p>
                      <a:r>
                        <a:rPr lang="en-GB" sz="1400" dirty="0"/>
                        <a:t>26 May 2022</a:t>
                      </a:r>
                    </a:p>
                  </a:txBody>
                  <a:tcPr marL="121920" marR="121920" marT="60960" marB="60960"/>
                </a:tc>
                <a:extLst>
                  <a:ext uri="{0D108BD9-81ED-4DB2-BD59-A6C34878D82A}">
                    <a16:rowId xmlns:a16="http://schemas.microsoft.com/office/drawing/2014/main" val="4083485395"/>
                  </a:ext>
                </a:extLst>
              </a:tr>
              <a:tr h="54930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Meeting 2</a:t>
                      </a:r>
                    </a:p>
                    <a:p>
                      <a:endParaRPr lang="en-GB" sz="1400" dirty="0"/>
                    </a:p>
                  </a:txBody>
                  <a:tcPr marL="121920" marR="121920" marT="60960" marB="60960"/>
                </a:tc>
                <a:tc>
                  <a:txBody>
                    <a:bodyPr/>
                    <a:lstStyle/>
                    <a:p>
                      <a:r>
                        <a:rPr lang="en-GB" sz="1400" dirty="0"/>
                        <a:t>21 January 2022</a:t>
                      </a:r>
                    </a:p>
                  </a:txBody>
                  <a:tcPr marL="121920" marR="121920" marT="60960" marB="60960"/>
                </a:tc>
                <a:tc>
                  <a:txBody>
                    <a:bodyPr/>
                    <a:lstStyle/>
                    <a:p>
                      <a:r>
                        <a:rPr lang="en-GB" sz="1400" dirty="0"/>
                        <a:t>Code Administrator Consultation (1 month)</a:t>
                      </a:r>
                    </a:p>
                  </a:txBody>
                  <a:tcPr marL="121920" marR="121920" marT="60960" marB="60960"/>
                </a:tc>
                <a:tc>
                  <a:txBody>
                    <a:bodyPr/>
                    <a:lstStyle/>
                    <a:p>
                      <a:r>
                        <a:rPr lang="en-GB" sz="1400" dirty="0"/>
                        <a:t>3 June – 4 July 2022</a:t>
                      </a:r>
                    </a:p>
                  </a:txBody>
                  <a:tcPr marL="121920" marR="121920" marT="60960" marB="60960"/>
                </a:tc>
                <a:extLst>
                  <a:ext uri="{0D108BD9-81ED-4DB2-BD59-A6C34878D82A}">
                    <a16:rowId xmlns:a16="http://schemas.microsoft.com/office/drawing/2014/main" val="4024756809"/>
                  </a:ext>
                </a:extLst>
              </a:tr>
              <a:tr h="73731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Meeting 3</a:t>
                      </a:r>
                    </a:p>
                    <a:p>
                      <a:endParaRPr lang="en-GB" sz="1400" dirty="0"/>
                    </a:p>
                  </a:txBody>
                  <a:tcPr marL="121920" marR="121920" marT="60960" marB="60960"/>
                </a:tc>
                <a:tc>
                  <a:txBody>
                    <a:bodyPr/>
                    <a:lstStyle/>
                    <a:p>
                      <a:r>
                        <a:rPr lang="en-GB" sz="1400" dirty="0"/>
                        <a:t>21 February 2022 </a:t>
                      </a:r>
                    </a:p>
                  </a:txBody>
                  <a:tcPr marL="121920" marR="121920" marT="60960" marB="60960"/>
                </a:tc>
                <a:tc>
                  <a:txBody>
                    <a:bodyPr/>
                    <a:lstStyle/>
                    <a:p>
                      <a:r>
                        <a:rPr lang="en-GB" sz="1400" dirty="0"/>
                        <a:t>Draft Final Modification Report (DFMR) issued to Panel</a:t>
                      </a:r>
                    </a:p>
                  </a:txBody>
                  <a:tcPr marL="121920" marR="121920" marT="60960" marB="60960"/>
                </a:tc>
                <a:tc>
                  <a:txBody>
                    <a:bodyPr/>
                    <a:lstStyle/>
                    <a:p>
                      <a:r>
                        <a:rPr lang="en-GB" sz="1400" dirty="0"/>
                        <a:t>20 July 2022</a:t>
                      </a:r>
                    </a:p>
                  </a:txBody>
                  <a:tcPr marL="121920" marR="121920" marT="60960" marB="60960"/>
                </a:tc>
                <a:extLst>
                  <a:ext uri="{0D108BD9-81ED-4DB2-BD59-A6C34878D82A}">
                    <a16:rowId xmlns:a16="http://schemas.microsoft.com/office/drawing/2014/main" val="3713368864"/>
                  </a:ext>
                </a:extLst>
              </a:tr>
              <a:tr h="53190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Meeting 4</a:t>
                      </a:r>
                    </a:p>
                    <a:p>
                      <a:pPr marL="0" marR="0" lvl="0" indent="0" defTabSz="914400" eaLnBrk="1" fontAlgn="auto" latinLnBrk="0" hangingPunct="1">
                        <a:lnSpc>
                          <a:spcPct val="100000"/>
                        </a:lnSpc>
                        <a:spcBef>
                          <a:spcPts val="0"/>
                        </a:spcBef>
                        <a:spcAft>
                          <a:spcPts val="0"/>
                        </a:spcAft>
                        <a:buClrTx/>
                        <a:buSzTx/>
                        <a:buFontTx/>
                        <a:buNone/>
                        <a:tabLst/>
                        <a:defRPr/>
                      </a:pPr>
                      <a:endParaRPr lang="en-GB" sz="1400" dirty="0"/>
                    </a:p>
                  </a:txBody>
                  <a:tcPr marL="121920" marR="121920" marT="60960" marB="60960"/>
                </a:tc>
                <a:tc>
                  <a:txBody>
                    <a:bodyPr/>
                    <a:lstStyle/>
                    <a:p>
                      <a:r>
                        <a:rPr lang="en-GB" sz="1400" dirty="0"/>
                        <a:t>15 March 2022</a:t>
                      </a:r>
                    </a:p>
                  </a:txBody>
                  <a:tcPr marL="121920" marR="121920" marT="60960" marB="60960"/>
                </a:tc>
                <a:tc>
                  <a:txBody>
                    <a:bodyPr/>
                    <a:lstStyle/>
                    <a:p>
                      <a:r>
                        <a:rPr lang="en-GB" sz="1400" dirty="0"/>
                        <a:t>Panel</a:t>
                      </a:r>
                      <a:r>
                        <a:rPr lang="en-GB" sz="1400" baseline="0" dirty="0"/>
                        <a:t> undertake DFMR recommendation vote</a:t>
                      </a:r>
                      <a:endParaRPr lang="en-US" sz="1400" dirty="0"/>
                    </a:p>
                  </a:txBody>
                  <a:tcPr marL="121920" marR="121920" marT="60960" marB="60960"/>
                </a:tc>
                <a:tc>
                  <a:txBody>
                    <a:bodyPr/>
                    <a:lstStyle/>
                    <a:p>
                      <a:r>
                        <a:rPr lang="en-GB" sz="1400" dirty="0"/>
                        <a:t>28 July 2022</a:t>
                      </a:r>
                    </a:p>
                  </a:txBody>
                  <a:tcPr marL="121920" marR="121920" marT="60960" marB="60960"/>
                </a:tc>
                <a:extLst>
                  <a:ext uri="{0D108BD9-81ED-4DB2-BD59-A6C34878D82A}">
                    <a16:rowId xmlns:a16="http://schemas.microsoft.com/office/drawing/2014/main" val="2367108803"/>
                  </a:ext>
                </a:extLst>
              </a:tr>
              <a:tr h="43085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Consultation</a:t>
                      </a:r>
                    </a:p>
                    <a:p>
                      <a:endParaRPr lang="en-GB" sz="1400" dirty="0"/>
                    </a:p>
                  </a:txBody>
                  <a:tcPr marL="121920" marR="121920" marT="60960" marB="60960"/>
                </a:tc>
                <a:tc>
                  <a:txBody>
                    <a:bodyPr/>
                    <a:lstStyle/>
                    <a:p>
                      <a:pPr algn="just"/>
                      <a:r>
                        <a:rPr lang="en-GB" sz="1400" dirty="0"/>
                        <a:t>25 March – 15 April 2022</a:t>
                      </a:r>
                    </a:p>
                  </a:txBody>
                  <a:tcPr marL="121920" marR="121920" marT="60960" marB="60960"/>
                </a:tc>
                <a:tc>
                  <a:txBody>
                    <a:bodyPr/>
                    <a:lstStyle/>
                    <a:p>
                      <a:r>
                        <a:rPr lang="en-US" sz="1400" dirty="0"/>
                        <a:t>Final Modification Report issued to Panel to check votes recorded correctly (5 working days)</a:t>
                      </a:r>
                      <a:endParaRPr lang="en-GB"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t>3 August 2022</a:t>
                      </a:r>
                    </a:p>
                  </a:txBody>
                  <a:tcPr marL="121920" marR="121920" marT="60960" marB="60960"/>
                </a:tc>
                <a:extLst>
                  <a:ext uri="{0D108BD9-81ED-4DB2-BD59-A6C34878D82A}">
                    <a16:rowId xmlns:a16="http://schemas.microsoft.com/office/drawing/2014/main" val="2726378177"/>
                  </a:ext>
                </a:extLst>
              </a:tr>
              <a:tr h="65434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Meeting 5</a:t>
                      </a:r>
                    </a:p>
                    <a:p>
                      <a:endParaRPr lang="en-GB" sz="1400" dirty="0"/>
                    </a:p>
                  </a:txBody>
                  <a:tcPr marL="121920" marR="121920" marT="60960" marB="60960"/>
                </a:tc>
                <a:tc>
                  <a:txBody>
                    <a:bodyPr/>
                    <a:lstStyle/>
                    <a:p>
                      <a:r>
                        <a:rPr lang="en-GB" sz="1400" dirty="0"/>
                        <a:t>25 April 2022</a:t>
                      </a:r>
                    </a:p>
                  </a:txBody>
                  <a:tcPr marL="121920" marR="121920" marT="60960" marB="60960"/>
                </a:tc>
                <a:tc>
                  <a:txBody>
                    <a:bodyPr/>
                    <a:lstStyle/>
                    <a:p>
                      <a:r>
                        <a:rPr lang="en-US" sz="1400" dirty="0"/>
                        <a:t>Final Modification Report issued to Ofgem</a:t>
                      </a:r>
                      <a:endParaRPr lang="en-GB" sz="1400" dirty="0"/>
                    </a:p>
                  </a:txBody>
                  <a:tcPr marL="121920" marR="121920" marT="60960" marB="60960"/>
                </a:tc>
                <a:tc>
                  <a:txBody>
                    <a:bodyPr/>
                    <a:lstStyle/>
                    <a:p>
                      <a:r>
                        <a:rPr lang="en-GB" sz="1400" dirty="0"/>
                        <a:t>11 August 2022</a:t>
                      </a:r>
                    </a:p>
                  </a:txBody>
                  <a:tcPr marL="121920" marR="121920" marT="60960" marB="60960"/>
                </a:tc>
                <a:extLst>
                  <a:ext uri="{0D108BD9-81ED-4DB2-BD59-A6C34878D82A}">
                    <a16:rowId xmlns:a16="http://schemas.microsoft.com/office/drawing/2014/main" val="2461474842"/>
                  </a:ext>
                </a:extLst>
              </a:tr>
              <a:tr h="60416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Meeting 6 (WG Vote)</a:t>
                      </a:r>
                    </a:p>
                    <a:p>
                      <a:endParaRPr lang="en-GB" sz="1400" dirty="0"/>
                    </a:p>
                  </a:txBody>
                  <a:tcPr marL="121920" marR="121920" marT="60960" marB="60960"/>
                </a:tc>
                <a:tc>
                  <a:txBody>
                    <a:bodyPr/>
                    <a:lstStyle/>
                    <a:p>
                      <a:r>
                        <a:rPr lang="en-GB" sz="1400" dirty="0"/>
                        <a:t>13 May 2022</a:t>
                      </a:r>
                    </a:p>
                  </a:txBody>
                  <a:tcPr marL="121920" marR="121920" marT="60960" marB="60960"/>
                </a:tc>
                <a:tc>
                  <a:txBody>
                    <a:bodyPr/>
                    <a:lstStyle/>
                    <a:p>
                      <a:r>
                        <a:rPr lang="en-GB" sz="1400" dirty="0"/>
                        <a:t>Implementation Date</a:t>
                      </a:r>
                    </a:p>
                  </a:txBody>
                  <a:tcPr marL="121920" marR="121920" marT="60960" marB="60960"/>
                </a:tc>
                <a:tc>
                  <a:txBody>
                    <a:bodyPr/>
                    <a:lstStyle/>
                    <a:p>
                      <a:r>
                        <a:rPr lang="en-GB" sz="1400" dirty="0"/>
                        <a:t>TBC</a:t>
                      </a:r>
                    </a:p>
                  </a:txBody>
                  <a:tcPr marL="121920" marR="121920" marT="60960" marB="60960"/>
                </a:tc>
                <a:extLst>
                  <a:ext uri="{0D108BD9-81ED-4DB2-BD59-A6C34878D82A}">
                    <a16:rowId xmlns:a16="http://schemas.microsoft.com/office/drawing/2014/main" val="1338958629"/>
                  </a:ext>
                </a:extLst>
              </a:tr>
              <a:tr h="467392">
                <a:tc>
                  <a:txBody>
                    <a:bodyPr/>
                    <a:lstStyle/>
                    <a:p>
                      <a:r>
                        <a:rPr lang="en-US" sz="1400" dirty="0"/>
                        <a:t>Workgroup report issued to Panel</a:t>
                      </a:r>
                      <a:endParaRPr lang="en-GB" sz="1400" dirty="0"/>
                    </a:p>
                    <a:p>
                      <a:pPr marL="0" marR="0" lvl="0" indent="0" defTabSz="914400" eaLnBrk="1" fontAlgn="auto" latinLnBrk="0" hangingPunct="1">
                        <a:lnSpc>
                          <a:spcPct val="100000"/>
                        </a:lnSpc>
                        <a:spcBef>
                          <a:spcPts val="0"/>
                        </a:spcBef>
                        <a:spcAft>
                          <a:spcPts val="0"/>
                        </a:spcAft>
                        <a:buClrTx/>
                        <a:buSzTx/>
                        <a:buFontTx/>
                        <a:buNone/>
                        <a:tabLst/>
                        <a:defRPr/>
                      </a:pPr>
                      <a:endParaRPr lang="en-GB" sz="1400" dirty="0"/>
                    </a:p>
                  </a:txBody>
                  <a:tcPr marL="121920" marR="121920" marT="60960" marB="60960"/>
                </a:tc>
                <a:tc>
                  <a:txBody>
                    <a:bodyPr/>
                    <a:lstStyle/>
                    <a:p>
                      <a:r>
                        <a:rPr lang="en-GB" sz="1400" dirty="0"/>
                        <a:t>18 May 2022</a:t>
                      </a:r>
                    </a:p>
                  </a:txBody>
                  <a:tcPr marL="121920" marR="121920" marT="60960" marB="60960"/>
                </a:tc>
                <a:tc>
                  <a:txBody>
                    <a:bodyPr/>
                    <a:lstStyle/>
                    <a:p>
                      <a:endParaRPr lang="en-GB" sz="1400" dirty="0"/>
                    </a:p>
                  </a:txBody>
                  <a:tcPr marL="121920" marR="121920" marT="60960" marB="60960"/>
                </a:tc>
                <a:tc>
                  <a:txBody>
                    <a:bodyPr/>
                    <a:lstStyle/>
                    <a:p>
                      <a:endParaRPr lang="en-GB" sz="1400" dirty="0"/>
                    </a:p>
                  </a:txBody>
                  <a:tcPr marL="121920" marR="121920" marT="60960" marB="60960"/>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3213423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Actions and Next Steps</a:t>
            </a:r>
          </a:p>
          <a:p>
            <a:endParaRPr lang="en-GB" sz="3200" b="1" dirty="0">
              <a:solidFill>
                <a:schemeClr val="tx1"/>
              </a:solidFill>
            </a:endParaRPr>
          </a:p>
        </p:txBody>
      </p:sp>
    </p:spTree>
    <p:extLst>
      <p:ext uri="{BB962C8B-B14F-4D97-AF65-F5344CB8AC3E}">
        <p14:creationId xmlns:p14="http://schemas.microsoft.com/office/powerpoint/2010/main" val="1263246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2" y="1871462"/>
            <a:ext cx="7768958" cy="2344938"/>
          </a:xfrm>
        </p:spPr>
        <p:txBody>
          <a:bodyPr/>
          <a:lstStyle/>
          <a:p>
            <a:r>
              <a:rPr lang="en-GB" b="1" dirty="0"/>
              <a:t>Date of next meeting</a:t>
            </a:r>
          </a:p>
          <a:p>
            <a:r>
              <a:rPr lang="en-GB" sz="2400" b="1" dirty="0">
                <a:solidFill>
                  <a:schemeClr val="tx1">
                    <a:lumMod val="75000"/>
                    <a:lumOff val="25000"/>
                  </a:schemeClr>
                </a:solidFill>
              </a:rPr>
              <a:t>Friday 21 January 2022</a:t>
            </a:r>
          </a:p>
          <a:p>
            <a:endParaRPr lang="en-GB" sz="2400" b="1" dirty="0">
              <a:solidFill>
                <a:schemeClr val="tx1">
                  <a:lumMod val="75000"/>
                  <a:lumOff val="25000"/>
                </a:schemeClr>
              </a:solidFill>
            </a:endParaRPr>
          </a:p>
          <a:p>
            <a:endParaRPr lang="en-GB" b="1" dirty="0"/>
          </a:p>
        </p:txBody>
      </p:sp>
    </p:spTree>
    <p:extLst>
      <p:ext uri="{BB962C8B-B14F-4D97-AF65-F5344CB8AC3E}">
        <p14:creationId xmlns:p14="http://schemas.microsoft.com/office/powerpoint/2010/main" val="3513088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a:ln>
                  <a:noFill/>
                </a:ln>
                <a:solidFill>
                  <a:srgbClr val="0070C0"/>
                </a:solidFill>
                <a:effectLst/>
                <a:uLnTx/>
                <a:uFillTx/>
                <a:latin typeface="Helvetica Neue LT Std 65 Medium" panose="020B0604020202020204" pitchFamily="34" charset="0"/>
              </a:rPr>
              <a:t>Close</a:t>
            </a:r>
          </a:p>
        </p:txBody>
      </p:sp>
    </p:spTree>
    <p:extLst>
      <p:ext uri="{BB962C8B-B14F-4D97-AF65-F5344CB8AC3E}">
        <p14:creationId xmlns:p14="http://schemas.microsoft.com/office/powerpoint/2010/main" val="8975618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1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SharingLinks.bd9c0339-f523-4eb9-8046-f830bee9e4f5.Flexible.98b93695-8909-4395-8e9f-8e58f7c75f60</DisplayName>
        <AccountId>49</AccountId>
        <AccountType/>
      </UserInfo>
      <UserInfo>
        <DisplayName>Ahmed (ESO), Nisar</DisplayName>
        <AccountId>25</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6D827E7FA3BF940826F8BFC00472608" ma:contentTypeVersion="12" ma:contentTypeDescription="Create a new document." ma:contentTypeScope="" ma:versionID="500c4111159a6cdb2c559c09252a5b4b">
  <xsd:schema xmlns:xsd="http://www.w3.org/2001/XMLSchema" xmlns:xs="http://www.w3.org/2001/XMLSchema" xmlns:p="http://schemas.microsoft.com/office/2006/metadata/properties" xmlns:ns2="dec74c4c-1639-4502-8f90-b4ce03410dfb" xmlns:ns3="97b6fe81-1556-4112-94ca-31043ca39b71" targetNamespace="http://schemas.microsoft.com/office/2006/metadata/properties" ma:root="true" ma:fieldsID="70b7d7a1b7933184738286741f0b6769" ns2:_="" ns3:_="">
    <xsd:import namespace="dec74c4c-1639-4502-8f90-b4ce03410dfb"/>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c74c4c-1639-4502-8f90-b4ce03410d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2.xml><?xml version="1.0" encoding="utf-8"?>
<ds:datastoreItem xmlns:ds="http://schemas.openxmlformats.org/officeDocument/2006/customXml" ds:itemID="{DCB36002-CCFD-4C5D-814A-FF8D96969B7A}">
  <ds:schemaRefs>
    <ds:schemaRef ds:uri="http://purl.org/dc/terms/"/>
    <ds:schemaRef ds:uri="97b6fe81-1556-4112-94ca-31043ca39b71"/>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dec74c4c-1639-4502-8f90-b4ce03410dfb"/>
    <ds:schemaRef ds:uri="http://www.w3.org/XML/1998/namespace"/>
    <ds:schemaRef ds:uri="http://purl.org/dc/dcmitype/"/>
  </ds:schemaRefs>
</ds:datastoreItem>
</file>

<file path=customXml/itemProps3.xml><?xml version="1.0" encoding="utf-8"?>
<ds:datastoreItem xmlns:ds="http://schemas.openxmlformats.org/officeDocument/2006/customXml" ds:itemID="{175AC86C-F845-4DA1-BC26-304BF2558E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c74c4c-1639-4502-8f90-b4ce03410dfb"/>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3784</TotalTime>
  <Words>263</Words>
  <Application>Microsoft Office PowerPoint</Application>
  <PresentationFormat>Widescreen</PresentationFormat>
  <Paragraphs>80</Paragraphs>
  <Slides>9</Slides>
  <Notes>1</Notes>
  <HiddenSlides>0</HiddenSlides>
  <MMClips>0</MMClips>
  <ScaleCrop>false</ScaleCrop>
  <HeadingPairs>
    <vt:vector size="8" baseType="variant">
      <vt:variant>
        <vt:lpstr>Fonts Used</vt:lpstr>
      </vt:variant>
      <vt:variant>
        <vt:i4>16</vt:i4>
      </vt:variant>
      <vt:variant>
        <vt:lpstr>Theme</vt:lpstr>
      </vt:variant>
      <vt:variant>
        <vt:i4>3</vt:i4>
      </vt:variant>
      <vt:variant>
        <vt:lpstr>Embedded OLE Servers</vt:lpstr>
      </vt:variant>
      <vt:variant>
        <vt:i4>1</vt:i4>
      </vt:variant>
      <vt:variant>
        <vt:lpstr>Slide Titles</vt:lpstr>
      </vt:variant>
      <vt:variant>
        <vt:i4>9</vt:i4>
      </vt:variant>
    </vt:vector>
  </HeadingPairs>
  <TitlesOfParts>
    <vt:vector size="29" baseType="lpstr">
      <vt:lpstr>Arial</vt:lpstr>
      <vt:lpstr>Calibri</vt:lpstr>
      <vt:lpstr>Calibri Light</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Helvetica Neue LT W01</vt:lpstr>
      <vt:lpstr>Orsted Sans Office</vt:lpstr>
      <vt:lpstr>Symbol</vt:lpstr>
      <vt:lpstr>Wingdings</vt:lpstr>
      <vt:lpstr>Wingdings 2</vt:lpstr>
      <vt:lpstr>Office Theme</vt:lpstr>
      <vt:lpstr>Orsted</vt:lpstr>
      <vt:lpstr>1_Office Theme</vt:lpstr>
      <vt:lpstr>think-cell Slide</vt:lpstr>
      <vt:lpstr>PowerPoint Presentation</vt:lpstr>
      <vt:lpstr>PowerPoint Presentation</vt:lpstr>
      <vt:lpstr>PowerPoint Presentation</vt:lpstr>
      <vt:lpstr>PowerPoint Presentation</vt:lpstr>
      <vt:lpstr>PowerPoint Presentation</vt:lpstr>
      <vt:lpstr>Proposed Timeline for GC0146</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Thursday 28 May 2020 Online Meeting via WebEx</dc:title>
  <dc:creator>Ahmed (ESO), Nisar</dc:creator>
  <cp:lastModifiedBy>Ascroft(ESO), Ian</cp:lastModifiedBy>
  <cp:revision>225</cp:revision>
  <dcterms:created xsi:type="dcterms:W3CDTF">2020-06-17T10:03:35Z</dcterms:created>
  <dcterms:modified xsi:type="dcterms:W3CDTF">2021-12-07T13:14:25Z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0x010100D6D827E7FA3BF940826F8BFC00472608</vt:lpwstr>
  </property>
</Properties>
</file>