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307" r:id="rId5"/>
    <p:sldId id="275" r:id="rId6"/>
    <p:sldId id="315" r:id="rId7"/>
    <p:sldId id="322" r:id="rId8"/>
    <p:sldId id="285" r:id="rId9"/>
    <p:sldId id="323" r:id="rId10"/>
    <p:sldId id="324" r:id="rId11"/>
    <p:sldId id="320" r:id="rId12"/>
    <p:sldId id="316" r:id="rId13"/>
    <p:sldId id="325" r:id="rId14"/>
    <p:sldId id="317" r:id="rId15"/>
    <p:sldId id="318" r:id="rId16"/>
    <p:sldId id="326" r:id="rId17"/>
    <p:sldId id="327" r:id="rId18"/>
    <p:sldId id="319" r:id="rId19"/>
    <p:sldId id="31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E2C"/>
    <a:srgbClr val="FBE64D"/>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595ED8-E3BA-4E67-AD2D-52F37DC59E92}" v="30" dt="2021-10-29T13:21:18.003"/>
  </p1510:revLst>
</p1510:revInfo>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79" autoAdjust="0"/>
    <p:restoredTop sz="94694"/>
  </p:normalViewPr>
  <p:slideViewPr>
    <p:cSldViewPr snapToGrid="0" snapToObjects="1">
      <p:cViewPr varScale="1">
        <p:scale>
          <a:sx n="68" d="100"/>
          <a:sy n="68" d="100"/>
        </p:scale>
        <p:origin x="64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son (ESO), Antony" userId="ea3158fb-3b36-4d33-b3dc-8adf0fb14d86" providerId="ADAL" clId="{64595ED8-E3BA-4E67-AD2D-52F37DC59E92}"/>
    <pc:docChg chg="undo custSel addSld delSld modSld sldOrd">
      <pc:chgData name="Johnson (ESO), Antony" userId="ea3158fb-3b36-4d33-b3dc-8adf0fb14d86" providerId="ADAL" clId="{64595ED8-E3BA-4E67-AD2D-52F37DC59E92}" dt="2021-10-29T13:29:33.548" v="10772" actId="20577"/>
      <pc:docMkLst>
        <pc:docMk/>
      </pc:docMkLst>
      <pc:sldChg chg="modSp mod">
        <pc:chgData name="Johnson (ESO), Antony" userId="ea3158fb-3b36-4d33-b3dc-8adf0fb14d86" providerId="ADAL" clId="{64595ED8-E3BA-4E67-AD2D-52F37DC59E92}" dt="2021-10-28T11:00:50.486" v="3139" actId="20577"/>
        <pc:sldMkLst>
          <pc:docMk/>
          <pc:sldMk cId="3997439583" sldId="275"/>
        </pc:sldMkLst>
        <pc:spChg chg="mod">
          <ac:chgData name="Johnson (ESO), Antony" userId="ea3158fb-3b36-4d33-b3dc-8adf0fb14d86" providerId="ADAL" clId="{64595ED8-E3BA-4E67-AD2D-52F37DC59E92}" dt="2021-10-28T11:00:50.486" v="3139" actId="20577"/>
          <ac:spMkLst>
            <pc:docMk/>
            <pc:sldMk cId="3997439583" sldId="275"/>
            <ac:spMk id="5" creationId="{D1FC8B26-29DF-4A2C-9A63-935E13E93963}"/>
          </ac:spMkLst>
        </pc:spChg>
      </pc:sldChg>
      <pc:sldChg chg="del">
        <pc:chgData name="Johnson (ESO), Antony" userId="ea3158fb-3b36-4d33-b3dc-8adf0fb14d86" providerId="ADAL" clId="{64595ED8-E3BA-4E67-AD2D-52F37DC59E92}" dt="2021-10-28T08:28:46.181" v="278" actId="47"/>
        <pc:sldMkLst>
          <pc:docMk/>
          <pc:sldMk cId="3165527678" sldId="278"/>
        </pc:sldMkLst>
      </pc:sldChg>
      <pc:sldChg chg="del">
        <pc:chgData name="Johnson (ESO), Antony" userId="ea3158fb-3b36-4d33-b3dc-8adf0fb14d86" providerId="ADAL" clId="{64595ED8-E3BA-4E67-AD2D-52F37DC59E92}" dt="2021-10-28T10:42:09.980" v="2702" actId="47"/>
        <pc:sldMkLst>
          <pc:docMk/>
          <pc:sldMk cId="3146925329" sldId="283"/>
        </pc:sldMkLst>
      </pc:sldChg>
      <pc:sldChg chg="modSp mod">
        <pc:chgData name="Johnson (ESO), Antony" userId="ea3158fb-3b36-4d33-b3dc-8adf0fb14d86" providerId="ADAL" clId="{64595ED8-E3BA-4E67-AD2D-52F37DC59E92}" dt="2021-10-28T12:41:34.719" v="7515" actId="20577"/>
        <pc:sldMkLst>
          <pc:docMk/>
          <pc:sldMk cId="3515285329" sldId="285"/>
        </pc:sldMkLst>
        <pc:spChg chg="mod">
          <ac:chgData name="Johnson (ESO), Antony" userId="ea3158fb-3b36-4d33-b3dc-8adf0fb14d86" providerId="ADAL" clId="{64595ED8-E3BA-4E67-AD2D-52F37DC59E92}" dt="2021-10-28T10:42:27.241" v="2729" actId="20577"/>
          <ac:spMkLst>
            <pc:docMk/>
            <pc:sldMk cId="3515285329" sldId="285"/>
            <ac:spMk id="2" creationId="{CF00B107-AE59-E849-9637-3B6D6BDCB684}"/>
          </ac:spMkLst>
        </pc:spChg>
        <pc:spChg chg="mod">
          <ac:chgData name="Johnson (ESO), Antony" userId="ea3158fb-3b36-4d33-b3dc-8adf0fb14d86" providerId="ADAL" clId="{64595ED8-E3BA-4E67-AD2D-52F37DC59E92}" dt="2021-10-28T12:41:34.719" v="7515" actId="20577"/>
          <ac:spMkLst>
            <pc:docMk/>
            <pc:sldMk cId="3515285329" sldId="285"/>
            <ac:spMk id="4" creationId="{D47ABE19-D518-4BC9-9C26-D49BFE67FC3C}"/>
          </ac:spMkLst>
        </pc:spChg>
      </pc:sldChg>
      <pc:sldChg chg="modSp mod">
        <pc:chgData name="Johnson (ESO), Antony" userId="ea3158fb-3b36-4d33-b3dc-8adf0fb14d86" providerId="ADAL" clId="{64595ED8-E3BA-4E67-AD2D-52F37DC59E92}" dt="2021-10-27T18:46:15.824" v="16" actId="20577"/>
        <pc:sldMkLst>
          <pc:docMk/>
          <pc:sldMk cId="1986363804" sldId="307"/>
        </pc:sldMkLst>
        <pc:spChg chg="mod">
          <ac:chgData name="Johnson (ESO), Antony" userId="ea3158fb-3b36-4d33-b3dc-8adf0fb14d86" providerId="ADAL" clId="{64595ED8-E3BA-4E67-AD2D-52F37DC59E92}" dt="2021-10-27T18:46:15.824" v="16" actId="20577"/>
          <ac:spMkLst>
            <pc:docMk/>
            <pc:sldMk cId="1986363804" sldId="307"/>
            <ac:spMk id="6" creationId="{8329FB8B-13A0-4A2D-B9CF-62570F21BAFE}"/>
          </ac:spMkLst>
        </pc:spChg>
      </pc:sldChg>
      <pc:sldChg chg="modSp mod">
        <pc:chgData name="Johnson (ESO), Antony" userId="ea3158fb-3b36-4d33-b3dc-8adf0fb14d86" providerId="ADAL" clId="{64595ED8-E3BA-4E67-AD2D-52F37DC59E92}" dt="2021-10-29T10:07:05.575" v="9287" actId="20577"/>
        <pc:sldMkLst>
          <pc:docMk/>
          <pc:sldMk cId="1415307467" sldId="313"/>
        </pc:sldMkLst>
        <pc:spChg chg="mod">
          <ac:chgData name="Johnson (ESO), Antony" userId="ea3158fb-3b36-4d33-b3dc-8adf0fb14d86" providerId="ADAL" clId="{64595ED8-E3BA-4E67-AD2D-52F37DC59E92}" dt="2021-10-29T10:07:05.575" v="9287" actId="20577"/>
          <ac:spMkLst>
            <pc:docMk/>
            <pc:sldMk cId="1415307467" sldId="313"/>
            <ac:spMk id="3" creationId="{22F1069D-EEAD-432C-8752-B81C0A76BE09}"/>
          </ac:spMkLst>
        </pc:spChg>
      </pc:sldChg>
      <pc:sldChg chg="modSp mod">
        <pc:chgData name="Johnson (ESO), Antony" userId="ea3158fb-3b36-4d33-b3dc-8adf0fb14d86" providerId="ADAL" clId="{64595ED8-E3BA-4E67-AD2D-52F37DC59E92}" dt="2021-10-29T11:14:01.037" v="9933" actId="20577"/>
        <pc:sldMkLst>
          <pc:docMk/>
          <pc:sldMk cId="416832869" sldId="315"/>
        </pc:sldMkLst>
        <pc:spChg chg="mod">
          <ac:chgData name="Johnson (ESO), Antony" userId="ea3158fb-3b36-4d33-b3dc-8adf0fb14d86" providerId="ADAL" clId="{64595ED8-E3BA-4E67-AD2D-52F37DC59E92}" dt="2021-10-29T11:14:01.037" v="9933" actId="20577"/>
          <ac:spMkLst>
            <pc:docMk/>
            <pc:sldMk cId="416832869" sldId="315"/>
            <ac:spMk id="5" creationId="{D1FC8B26-29DF-4A2C-9A63-935E13E93963}"/>
          </ac:spMkLst>
        </pc:spChg>
      </pc:sldChg>
      <pc:sldChg chg="addSp delSp modSp mod">
        <pc:chgData name="Johnson (ESO), Antony" userId="ea3158fb-3b36-4d33-b3dc-8adf0fb14d86" providerId="ADAL" clId="{64595ED8-E3BA-4E67-AD2D-52F37DC59E92}" dt="2021-10-29T10:23:52.462" v="9808" actId="20577"/>
        <pc:sldMkLst>
          <pc:docMk/>
          <pc:sldMk cId="823957000" sldId="316"/>
        </pc:sldMkLst>
        <pc:spChg chg="mod">
          <ac:chgData name="Johnson (ESO), Antony" userId="ea3158fb-3b36-4d33-b3dc-8adf0fb14d86" providerId="ADAL" clId="{64595ED8-E3BA-4E67-AD2D-52F37DC59E92}" dt="2021-10-29T10:20:30.603" v="9708" actId="1076"/>
          <ac:spMkLst>
            <pc:docMk/>
            <pc:sldMk cId="823957000" sldId="316"/>
            <ac:spMk id="2" creationId="{CF00B107-AE59-E849-9637-3B6D6BDCB684}"/>
          </ac:spMkLst>
        </pc:spChg>
        <pc:spChg chg="add mod">
          <ac:chgData name="Johnson (ESO), Antony" userId="ea3158fb-3b36-4d33-b3dc-8adf0fb14d86" providerId="ADAL" clId="{64595ED8-E3BA-4E67-AD2D-52F37DC59E92}" dt="2021-10-29T10:23:52.462" v="9808" actId="20577"/>
          <ac:spMkLst>
            <pc:docMk/>
            <pc:sldMk cId="823957000" sldId="316"/>
            <ac:spMk id="4" creationId="{48B2B11F-13E7-4905-A945-23DE822475EB}"/>
          </ac:spMkLst>
        </pc:spChg>
        <pc:spChg chg="del mod">
          <ac:chgData name="Johnson (ESO), Antony" userId="ea3158fb-3b36-4d33-b3dc-8adf0fb14d86" providerId="ADAL" clId="{64595ED8-E3BA-4E67-AD2D-52F37DC59E92}" dt="2021-10-28T11:09:34.115" v="3597"/>
          <ac:spMkLst>
            <pc:docMk/>
            <pc:sldMk cId="823957000" sldId="316"/>
            <ac:spMk id="6" creationId="{FD357C19-1773-482A-879D-A9A7717A8ECB}"/>
          </ac:spMkLst>
        </pc:spChg>
      </pc:sldChg>
      <pc:sldChg chg="modSp mod">
        <pc:chgData name="Johnson (ESO), Antony" userId="ea3158fb-3b36-4d33-b3dc-8adf0fb14d86" providerId="ADAL" clId="{64595ED8-E3BA-4E67-AD2D-52F37DC59E92}" dt="2021-10-29T11:07:12.140" v="9930" actId="20577"/>
        <pc:sldMkLst>
          <pc:docMk/>
          <pc:sldMk cId="158710102" sldId="317"/>
        </pc:sldMkLst>
        <pc:spChg chg="mod">
          <ac:chgData name="Johnson (ESO), Antony" userId="ea3158fb-3b36-4d33-b3dc-8adf0fb14d86" providerId="ADAL" clId="{64595ED8-E3BA-4E67-AD2D-52F37DC59E92}" dt="2021-10-29T11:07:12.140" v="9930" actId="20577"/>
          <ac:spMkLst>
            <pc:docMk/>
            <pc:sldMk cId="158710102" sldId="317"/>
            <ac:spMk id="6" creationId="{FD357C19-1773-482A-879D-A9A7717A8ECB}"/>
          </ac:spMkLst>
        </pc:spChg>
      </pc:sldChg>
      <pc:sldChg chg="modSp add mod ord">
        <pc:chgData name="Johnson (ESO), Antony" userId="ea3158fb-3b36-4d33-b3dc-8adf0fb14d86" providerId="ADAL" clId="{64595ED8-E3BA-4E67-AD2D-52F37DC59E92}" dt="2021-10-29T13:29:33.548" v="10772" actId="20577"/>
        <pc:sldMkLst>
          <pc:docMk/>
          <pc:sldMk cId="1943632316" sldId="318"/>
        </pc:sldMkLst>
        <pc:spChg chg="mod">
          <ac:chgData name="Johnson (ESO), Antony" userId="ea3158fb-3b36-4d33-b3dc-8adf0fb14d86" providerId="ADAL" clId="{64595ED8-E3BA-4E67-AD2D-52F37DC59E92}" dt="2021-10-29T13:29:33.548" v="10772" actId="20577"/>
          <ac:spMkLst>
            <pc:docMk/>
            <pc:sldMk cId="1943632316" sldId="318"/>
            <ac:spMk id="7" creationId="{A61CD45B-871F-45E4-BEF0-20995694E851}"/>
          </ac:spMkLst>
        </pc:spChg>
        <pc:spChg chg="mod">
          <ac:chgData name="Johnson (ESO), Antony" userId="ea3158fb-3b36-4d33-b3dc-8adf0fb14d86" providerId="ADAL" clId="{64595ED8-E3BA-4E67-AD2D-52F37DC59E92}" dt="2021-10-29T13:23:25.128" v="10198" actId="1076"/>
          <ac:spMkLst>
            <pc:docMk/>
            <pc:sldMk cId="1943632316" sldId="318"/>
            <ac:spMk id="13" creationId="{34AA73BB-E97F-4870-82F3-FDFD055D3FF6}"/>
          </ac:spMkLst>
        </pc:spChg>
      </pc:sldChg>
      <pc:sldChg chg="add">
        <pc:chgData name="Johnson (ESO), Antony" userId="ea3158fb-3b36-4d33-b3dc-8adf0fb14d86" providerId="ADAL" clId="{64595ED8-E3BA-4E67-AD2D-52F37DC59E92}" dt="2021-10-29T13:20:09.621" v="9934"/>
        <pc:sldMkLst>
          <pc:docMk/>
          <pc:sldMk cId="2939620378" sldId="319"/>
        </pc:sldMkLst>
      </pc:sldChg>
      <pc:sldChg chg="del">
        <pc:chgData name="Johnson (ESO), Antony" userId="ea3158fb-3b36-4d33-b3dc-8adf0fb14d86" providerId="ADAL" clId="{64595ED8-E3BA-4E67-AD2D-52F37DC59E92}" dt="2021-10-28T11:00:28.351" v="3116" actId="47"/>
        <pc:sldMkLst>
          <pc:docMk/>
          <pc:sldMk cId="3428599677" sldId="319"/>
        </pc:sldMkLst>
      </pc:sldChg>
      <pc:sldChg chg="modSp mod ord">
        <pc:chgData name="Johnson (ESO), Antony" userId="ea3158fb-3b36-4d33-b3dc-8adf0fb14d86" providerId="ADAL" clId="{64595ED8-E3BA-4E67-AD2D-52F37DC59E92}" dt="2021-10-29T11:01:44.840" v="9860" actId="20577"/>
        <pc:sldMkLst>
          <pc:docMk/>
          <pc:sldMk cId="3168800351" sldId="320"/>
        </pc:sldMkLst>
        <pc:spChg chg="mod">
          <ac:chgData name="Johnson (ESO), Antony" userId="ea3158fb-3b36-4d33-b3dc-8adf0fb14d86" providerId="ADAL" clId="{64595ED8-E3BA-4E67-AD2D-52F37DC59E92}" dt="2021-10-29T11:01:44.840" v="9860" actId="20577"/>
          <ac:spMkLst>
            <pc:docMk/>
            <pc:sldMk cId="3168800351" sldId="320"/>
            <ac:spMk id="6" creationId="{FD357C19-1773-482A-879D-A9A7717A8ECB}"/>
          </ac:spMkLst>
        </pc:spChg>
      </pc:sldChg>
      <pc:sldChg chg="del ord">
        <pc:chgData name="Johnson (ESO), Antony" userId="ea3158fb-3b36-4d33-b3dc-8adf0fb14d86" providerId="ADAL" clId="{64595ED8-E3BA-4E67-AD2D-52F37DC59E92}" dt="2021-10-28T11:08:46.021" v="3536" actId="47"/>
        <pc:sldMkLst>
          <pc:docMk/>
          <pc:sldMk cId="1435248497" sldId="321"/>
        </pc:sldMkLst>
      </pc:sldChg>
      <pc:sldChg chg="modSp add mod">
        <pc:chgData name="Johnson (ESO), Antony" userId="ea3158fb-3b36-4d33-b3dc-8adf0fb14d86" providerId="ADAL" clId="{64595ED8-E3BA-4E67-AD2D-52F37DC59E92}" dt="2021-10-28T09:43:03.503" v="868" actId="1076"/>
        <pc:sldMkLst>
          <pc:docMk/>
          <pc:sldMk cId="2577423886" sldId="322"/>
        </pc:sldMkLst>
        <pc:spChg chg="mod">
          <ac:chgData name="Johnson (ESO), Antony" userId="ea3158fb-3b36-4d33-b3dc-8adf0fb14d86" providerId="ADAL" clId="{64595ED8-E3BA-4E67-AD2D-52F37DC59E92}" dt="2021-10-28T09:42:59.275" v="867" actId="1076"/>
          <ac:spMkLst>
            <pc:docMk/>
            <pc:sldMk cId="2577423886" sldId="322"/>
            <ac:spMk id="3" creationId="{7F7A4147-CBB0-4493-81B5-F456CF12A15E}"/>
          </ac:spMkLst>
        </pc:spChg>
        <pc:spChg chg="mod">
          <ac:chgData name="Johnson (ESO), Antony" userId="ea3158fb-3b36-4d33-b3dc-8adf0fb14d86" providerId="ADAL" clId="{64595ED8-E3BA-4E67-AD2D-52F37DC59E92}" dt="2021-10-28T09:43:03.503" v="868" actId="1076"/>
          <ac:spMkLst>
            <pc:docMk/>
            <pc:sldMk cId="2577423886" sldId="322"/>
            <ac:spMk id="5" creationId="{D1FC8B26-29DF-4A2C-9A63-935E13E93963}"/>
          </ac:spMkLst>
        </pc:spChg>
      </pc:sldChg>
      <pc:sldChg chg="modSp add mod">
        <pc:chgData name="Johnson (ESO), Antony" userId="ea3158fb-3b36-4d33-b3dc-8adf0fb14d86" providerId="ADAL" clId="{64595ED8-E3BA-4E67-AD2D-52F37DC59E92}" dt="2021-10-29T10:55:01.227" v="9810" actId="27636"/>
        <pc:sldMkLst>
          <pc:docMk/>
          <pc:sldMk cId="1857902031" sldId="323"/>
        </pc:sldMkLst>
        <pc:spChg chg="mod">
          <ac:chgData name="Johnson (ESO), Antony" userId="ea3158fb-3b36-4d33-b3dc-8adf0fb14d86" providerId="ADAL" clId="{64595ED8-E3BA-4E67-AD2D-52F37DC59E92}" dt="2021-10-28T10:09:56.909" v="1722" actId="20577"/>
          <ac:spMkLst>
            <pc:docMk/>
            <pc:sldMk cId="1857902031" sldId="323"/>
            <ac:spMk id="2" creationId="{CF00B107-AE59-E849-9637-3B6D6BDCB684}"/>
          </ac:spMkLst>
        </pc:spChg>
        <pc:spChg chg="mod">
          <ac:chgData name="Johnson (ESO), Antony" userId="ea3158fb-3b36-4d33-b3dc-8adf0fb14d86" providerId="ADAL" clId="{64595ED8-E3BA-4E67-AD2D-52F37DC59E92}" dt="2021-10-29T10:55:01.227" v="9810" actId="27636"/>
          <ac:spMkLst>
            <pc:docMk/>
            <pc:sldMk cId="1857902031" sldId="323"/>
            <ac:spMk id="4" creationId="{D47ABE19-D518-4BC9-9C26-D49BFE67FC3C}"/>
          </ac:spMkLst>
        </pc:spChg>
      </pc:sldChg>
      <pc:sldChg chg="modSp add mod">
        <pc:chgData name="Johnson (ESO), Antony" userId="ea3158fb-3b36-4d33-b3dc-8adf0fb14d86" providerId="ADAL" clId="{64595ED8-E3BA-4E67-AD2D-52F37DC59E92}" dt="2021-10-28T17:24:58.428" v="8949" actId="20577"/>
        <pc:sldMkLst>
          <pc:docMk/>
          <pc:sldMk cId="712186312" sldId="324"/>
        </pc:sldMkLst>
        <pc:spChg chg="mod">
          <ac:chgData name="Johnson (ESO), Antony" userId="ea3158fb-3b36-4d33-b3dc-8adf0fb14d86" providerId="ADAL" clId="{64595ED8-E3BA-4E67-AD2D-52F37DC59E92}" dt="2021-10-28T10:42:58.360" v="2754" actId="20577"/>
          <ac:spMkLst>
            <pc:docMk/>
            <pc:sldMk cId="712186312" sldId="324"/>
            <ac:spMk id="2" creationId="{CF00B107-AE59-E849-9637-3B6D6BDCB684}"/>
          </ac:spMkLst>
        </pc:spChg>
        <pc:spChg chg="mod">
          <ac:chgData name="Johnson (ESO), Antony" userId="ea3158fb-3b36-4d33-b3dc-8adf0fb14d86" providerId="ADAL" clId="{64595ED8-E3BA-4E67-AD2D-52F37DC59E92}" dt="2021-10-28T17:24:58.428" v="8949" actId="20577"/>
          <ac:spMkLst>
            <pc:docMk/>
            <pc:sldMk cId="712186312" sldId="324"/>
            <ac:spMk id="4" creationId="{D47ABE19-D518-4BC9-9C26-D49BFE67FC3C}"/>
          </ac:spMkLst>
        </pc:spChg>
      </pc:sldChg>
      <pc:sldChg chg="modSp add mod">
        <pc:chgData name="Johnson (ESO), Antony" userId="ea3158fb-3b36-4d33-b3dc-8adf0fb14d86" providerId="ADAL" clId="{64595ED8-E3BA-4E67-AD2D-52F37DC59E92}" dt="2021-10-28T11:33:44.998" v="5584" actId="1076"/>
        <pc:sldMkLst>
          <pc:docMk/>
          <pc:sldMk cId="1313107271" sldId="325"/>
        </pc:sldMkLst>
        <pc:spChg chg="mod">
          <ac:chgData name="Johnson (ESO), Antony" userId="ea3158fb-3b36-4d33-b3dc-8adf0fb14d86" providerId="ADAL" clId="{64595ED8-E3BA-4E67-AD2D-52F37DC59E92}" dt="2021-10-28T11:23:47.627" v="4394" actId="20577"/>
          <ac:spMkLst>
            <pc:docMk/>
            <pc:sldMk cId="1313107271" sldId="325"/>
            <ac:spMk id="2" creationId="{CF00B107-AE59-E849-9637-3B6D6BDCB684}"/>
          </ac:spMkLst>
        </pc:spChg>
        <pc:spChg chg="mod">
          <ac:chgData name="Johnson (ESO), Antony" userId="ea3158fb-3b36-4d33-b3dc-8adf0fb14d86" providerId="ADAL" clId="{64595ED8-E3BA-4E67-AD2D-52F37DC59E92}" dt="2021-10-28T11:33:44.998" v="5584" actId="1076"/>
          <ac:spMkLst>
            <pc:docMk/>
            <pc:sldMk cId="1313107271" sldId="325"/>
            <ac:spMk id="4" creationId="{48B2B11F-13E7-4905-A945-23DE822475EB}"/>
          </ac:spMkLst>
        </pc:spChg>
      </pc:sldChg>
      <pc:sldChg chg="modSp add mod">
        <pc:chgData name="Johnson (ESO), Antony" userId="ea3158fb-3b36-4d33-b3dc-8adf0fb14d86" providerId="ADAL" clId="{64595ED8-E3BA-4E67-AD2D-52F37DC59E92}" dt="2021-10-29T13:24:37.493" v="10245" actId="1076"/>
        <pc:sldMkLst>
          <pc:docMk/>
          <pc:sldMk cId="1833393274" sldId="326"/>
        </pc:sldMkLst>
        <pc:spChg chg="mod">
          <ac:chgData name="Johnson (ESO), Antony" userId="ea3158fb-3b36-4d33-b3dc-8adf0fb14d86" providerId="ADAL" clId="{64595ED8-E3BA-4E67-AD2D-52F37DC59E92}" dt="2021-10-29T13:24:21.293" v="10242" actId="1076"/>
          <ac:spMkLst>
            <pc:docMk/>
            <pc:sldMk cId="1833393274" sldId="326"/>
            <ac:spMk id="13" creationId="{34AA73BB-E97F-4870-82F3-FDFD055D3FF6}"/>
          </ac:spMkLst>
        </pc:spChg>
        <pc:picChg chg="mod modCrop">
          <ac:chgData name="Johnson (ESO), Antony" userId="ea3158fb-3b36-4d33-b3dc-8adf0fb14d86" providerId="ADAL" clId="{64595ED8-E3BA-4E67-AD2D-52F37DC59E92}" dt="2021-10-29T13:24:37.493" v="10245" actId="1076"/>
          <ac:picMkLst>
            <pc:docMk/>
            <pc:sldMk cId="1833393274" sldId="326"/>
            <ac:picMk id="5" creationId="{BB18325C-6B56-4E59-B3D4-0C3DFB6D610E}"/>
          </ac:picMkLst>
        </pc:picChg>
      </pc:sldChg>
      <pc:sldChg chg="add">
        <pc:chgData name="Johnson (ESO), Antony" userId="ea3158fb-3b36-4d33-b3dc-8adf0fb14d86" providerId="ADAL" clId="{64595ED8-E3BA-4E67-AD2D-52F37DC59E92}" dt="2021-10-29T13:20:09.621" v="9934"/>
        <pc:sldMkLst>
          <pc:docMk/>
          <pc:sldMk cId="3658320657" sldId="327"/>
        </pc:sldMkLst>
      </pc:sldChg>
    </pc:docChg>
  </pc:docChgLst>
  <pc:docChgLst>
    <pc:chgData name="Antony" userId="ea3158fb-3b36-4d33-b3dc-8adf0fb14d86" providerId="ADAL" clId="{64595ED8-E3BA-4E67-AD2D-52F37DC59E92}"/>
    <pc:docChg chg="custSel modSld">
      <pc:chgData name="Antony" userId="ea3158fb-3b36-4d33-b3dc-8adf0fb14d86" providerId="ADAL" clId="{64595ED8-E3BA-4E67-AD2D-52F37DC59E92}" dt="2021-10-28T17:29:55.045" v="172" actId="20577"/>
      <pc:docMkLst>
        <pc:docMk/>
      </pc:docMkLst>
      <pc:sldChg chg="modSp mod">
        <pc:chgData name="Antony" userId="ea3158fb-3b36-4d33-b3dc-8adf0fb14d86" providerId="ADAL" clId="{64595ED8-E3BA-4E67-AD2D-52F37DC59E92}" dt="2021-10-28T17:29:55.045" v="172" actId="20577"/>
        <pc:sldMkLst>
          <pc:docMk/>
          <pc:sldMk cId="158710102" sldId="317"/>
        </pc:sldMkLst>
        <pc:spChg chg="mod">
          <ac:chgData name="Antony" userId="ea3158fb-3b36-4d33-b3dc-8adf0fb14d86" providerId="ADAL" clId="{64595ED8-E3BA-4E67-AD2D-52F37DC59E92}" dt="2021-10-28T17:29:55.045" v="172" actId="20577"/>
          <ac:spMkLst>
            <pc:docMk/>
            <pc:sldMk cId="158710102" sldId="317"/>
            <ac:spMk id="6" creationId="{FD357C19-1773-482A-879D-A9A7717A8EC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92F11-53F7-449A-8425-6B2731A79871}" type="datetimeFigureOut">
              <a:rPr lang="en-GB" smtClean="0"/>
              <a:t>29/10/2021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C4B73-5AD7-43E8-8E66-C620C4589086}" type="slidenum">
              <a:rPr lang="en-GB" smtClean="0"/>
              <a:t>‹#›</a:t>
            </a:fld>
            <a:endParaRPr lang="en-GB"/>
          </a:p>
        </p:txBody>
      </p:sp>
    </p:spTree>
    <p:extLst>
      <p:ext uri="{BB962C8B-B14F-4D97-AF65-F5344CB8AC3E}">
        <p14:creationId xmlns:p14="http://schemas.microsoft.com/office/powerpoint/2010/main" val="208747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5722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0328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0099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1525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7163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6913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D9105-192A-4AFD-A571-2438407E63B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9427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8499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1D16A791-F316-2046-87D5-FE464BA318EF}" type="datetimeFigureOut">
              <a:rPr lang="en-US" smtClean="0"/>
              <a:t>10/29/2021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6A791-F316-2046-87D5-FE464BA318EF}" type="datetimeFigureOut">
              <a:rPr lang="en-US" smtClean="0"/>
              <a:t>10/29/2021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Grid.code@nationalgrideso.com"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24AC56C-670D-4CA0-B15F-8E4CB802AA8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21" b="7821"/>
          <a:stretch>
            <a:fillRect/>
          </a:stretch>
        </p:blipFill>
        <p:spPr>
          <a:xfrm>
            <a:off x="0" y="0"/>
            <a:ext cx="12192000" cy="6858000"/>
          </a:xfrm>
        </p:spPr>
      </p:pic>
      <p:sp>
        <p:nvSpPr>
          <p:cNvPr id="6" name="Title 5">
            <a:extLst>
              <a:ext uri="{FF2B5EF4-FFF2-40B4-BE49-F238E27FC236}">
                <a16:creationId xmlns:a16="http://schemas.microsoft.com/office/drawing/2014/main" id="{8329FB8B-13A0-4A2D-B9CF-62570F21BAFE}"/>
              </a:ext>
            </a:extLst>
          </p:cNvPr>
          <p:cNvSpPr>
            <a:spLocks noGrp="1"/>
          </p:cNvSpPr>
          <p:nvPr>
            <p:ph type="title"/>
          </p:nvPr>
        </p:nvSpPr>
        <p:spPr>
          <a:xfrm>
            <a:off x="196484" y="1799543"/>
            <a:ext cx="7400191" cy="2708659"/>
          </a:xfrm>
        </p:spPr>
        <p:txBody>
          <a:bodyPr lIns="91440" tIns="45720" rIns="91440" bIns="45720" anchor="b">
            <a:normAutofit fontScale="90000"/>
          </a:bodyPr>
          <a:lstStyle/>
          <a:p>
            <a:r>
              <a:rPr lang="en-GB" sz="4400" b="1" dirty="0">
                <a:latin typeface="Helvetica Neue LT Std 65 Medium"/>
              </a:rPr>
              <a:t>Emergency and Restoration Code – Phase II</a:t>
            </a:r>
            <a:br>
              <a:rPr lang="en-GB" sz="4400" b="1" dirty="0">
                <a:latin typeface="Helvetica Neue LT Std 65 Medium"/>
              </a:rPr>
            </a:br>
            <a:br>
              <a:rPr lang="en-GB" sz="4400" b="1" dirty="0">
                <a:latin typeface="Helvetica Neue LT Std 65 Medium"/>
              </a:rPr>
            </a:br>
            <a:r>
              <a:rPr lang="en-GB" sz="3100">
                <a:latin typeface="Helvetica Neue LT Std 65 Medium"/>
              </a:rPr>
              <a:t>Workgroup 5 </a:t>
            </a:r>
            <a:r>
              <a:rPr lang="en-GB" sz="3100" dirty="0">
                <a:latin typeface="Helvetica Neue LT Std 65 Medium"/>
              </a:rPr>
              <a:t>– GC0148</a:t>
            </a:r>
            <a:br>
              <a:rPr lang="en-GB" sz="4400" b="1" dirty="0">
                <a:latin typeface="Helvetica Neue LT Std 65 Medium"/>
              </a:rPr>
            </a:br>
            <a:br>
              <a:rPr lang="en-GB" sz="4400" b="1" dirty="0">
                <a:latin typeface="Helvetica Neue LT Std 65 Medium"/>
              </a:rPr>
            </a:br>
            <a:r>
              <a:rPr lang="en-GB" sz="2000" b="1">
                <a:latin typeface="Helvetica Neue LT Std 65 Medium"/>
              </a:rPr>
              <a:t>5</a:t>
            </a:r>
            <a:r>
              <a:rPr lang="en-GB" sz="2000">
                <a:latin typeface="Helvetica Neue LT Std 65 Medium"/>
              </a:rPr>
              <a:t> November </a:t>
            </a:r>
            <a:r>
              <a:rPr lang="en-GB" sz="2000" dirty="0">
                <a:latin typeface="Helvetica Neue LT Std 65 Medium"/>
              </a:rPr>
              <a:t>2021</a:t>
            </a:r>
            <a:br>
              <a:rPr lang="en-GB" sz="2400" dirty="0"/>
            </a:br>
            <a:br>
              <a:rPr lang="en-GB" sz="2400" dirty="0"/>
            </a:br>
            <a:endParaRPr lang="en-GB" sz="2400" dirty="0"/>
          </a:p>
        </p:txBody>
      </p:sp>
    </p:spTree>
    <p:extLst>
      <p:ext uri="{BB962C8B-B14F-4D97-AF65-F5344CB8AC3E}">
        <p14:creationId xmlns:p14="http://schemas.microsoft.com/office/powerpoint/2010/main" val="1986363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Control Telephony</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4" name="Rectangle 3">
            <a:extLst>
              <a:ext uri="{FF2B5EF4-FFF2-40B4-BE49-F238E27FC236}">
                <a16:creationId xmlns:a16="http://schemas.microsoft.com/office/drawing/2014/main" id="{48B2B11F-13E7-4905-A945-23DE822475EB}"/>
              </a:ext>
            </a:extLst>
          </p:cNvPr>
          <p:cNvSpPr/>
          <p:nvPr/>
        </p:nvSpPr>
        <p:spPr>
          <a:xfrm>
            <a:off x="70898" y="622773"/>
            <a:ext cx="11380764" cy="5182957"/>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Introduction of a Virtual Control Point</a:t>
            </a:r>
          </a:p>
          <a:p>
            <a:pPr marL="228600" indent="-228600">
              <a:lnSpc>
                <a:spcPct val="90000"/>
              </a:lnSpc>
              <a:spcBef>
                <a:spcPts val="1000"/>
              </a:spcBef>
              <a:buFont typeface="Arial" panose="020B0604020202020204" pitchFamily="34" charset="0"/>
              <a:buChar char="•"/>
            </a:pPr>
            <a:r>
              <a:rPr lang="en-GB" sz="2400" dirty="0">
                <a:solidFill>
                  <a:prstClr val="black"/>
                </a:solidFill>
              </a:rPr>
              <a:t>In concept this would have the same levels of robustness and reliability as a physical Control Point but would enable providers greater flexibility in how they manage this requirement going forward</a:t>
            </a:r>
          </a:p>
          <a:p>
            <a:pPr marL="228600" indent="-228600">
              <a:lnSpc>
                <a:spcPct val="90000"/>
              </a:lnSpc>
              <a:spcBef>
                <a:spcPts val="1000"/>
              </a:spcBef>
              <a:buFont typeface="Arial" panose="020B0604020202020204" pitchFamily="34" charset="0"/>
              <a:buChar char="•"/>
            </a:pPr>
            <a:r>
              <a:rPr lang="en-GB" sz="2400" dirty="0">
                <a:solidFill>
                  <a:prstClr val="black"/>
                </a:solidFill>
              </a:rPr>
              <a:t>It would enable a number of options (not necessarily limited to)</a:t>
            </a:r>
          </a:p>
          <a:p>
            <a:pPr marL="685800" lvl="1" indent="-228600">
              <a:lnSpc>
                <a:spcPct val="90000"/>
              </a:lnSpc>
              <a:spcBef>
                <a:spcPts val="1000"/>
              </a:spcBef>
              <a:buFont typeface="Arial" panose="020B0604020202020204" pitchFamily="34" charset="0"/>
              <a:buChar char="•"/>
            </a:pPr>
            <a:r>
              <a:rPr lang="en-GB" sz="2400" dirty="0">
                <a:solidFill>
                  <a:prstClr val="black"/>
                </a:solidFill>
              </a:rPr>
              <a:t>The option to still have a physical Control Point</a:t>
            </a:r>
          </a:p>
          <a:p>
            <a:pPr marL="685800" lvl="1" indent="-228600">
              <a:lnSpc>
                <a:spcPct val="90000"/>
              </a:lnSpc>
              <a:spcBef>
                <a:spcPts val="1000"/>
              </a:spcBef>
              <a:buFont typeface="Arial" panose="020B0604020202020204" pitchFamily="34" charset="0"/>
              <a:buChar char="•"/>
            </a:pPr>
            <a:r>
              <a:rPr lang="en-GB" sz="2400" dirty="0">
                <a:solidFill>
                  <a:prstClr val="black"/>
                </a:solidFill>
              </a:rPr>
              <a:t>The ability to transfer between physical Control Points</a:t>
            </a:r>
          </a:p>
          <a:p>
            <a:pPr marL="685800" lvl="1" indent="-228600">
              <a:lnSpc>
                <a:spcPct val="90000"/>
              </a:lnSpc>
              <a:spcBef>
                <a:spcPts val="1000"/>
              </a:spcBef>
              <a:buFont typeface="Arial" panose="020B0604020202020204" pitchFamily="34" charset="0"/>
              <a:buChar char="•"/>
            </a:pPr>
            <a:r>
              <a:rPr lang="en-GB" sz="2400" dirty="0">
                <a:solidFill>
                  <a:prstClr val="black"/>
                </a:solidFill>
              </a:rPr>
              <a:t>The ability to opportunity to contract the service out to other providers on a full time or part time basis</a:t>
            </a:r>
          </a:p>
          <a:p>
            <a:pPr marL="685800" lvl="1" indent="-228600">
              <a:lnSpc>
                <a:spcPct val="90000"/>
              </a:lnSpc>
              <a:spcBef>
                <a:spcPts val="1000"/>
              </a:spcBef>
              <a:buFont typeface="Arial" panose="020B0604020202020204" pitchFamily="34" charset="0"/>
              <a:buChar char="•"/>
            </a:pPr>
            <a:r>
              <a:rPr lang="en-GB" sz="2400" dirty="0">
                <a:solidFill>
                  <a:prstClr val="black"/>
                </a:solidFill>
              </a:rPr>
              <a:t>A virtual Control Point where ENCC can contact the appropriate User’s Responsible Engineer / Operator (irrespective of their location) so long as that User can carry out ENCC’s instructions to the same level of reliability and robustness as would be expected from a physically located Control Point such as at a thermal Power Station </a:t>
            </a:r>
          </a:p>
        </p:txBody>
      </p:sp>
    </p:spTree>
    <p:extLst>
      <p:ext uri="{BB962C8B-B14F-4D97-AF65-F5344CB8AC3E}">
        <p14:creationId xmlns:p14="http://schemas.microsoft.com/office/powerpoint/2010/main" val="1313107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22201"/>
            <a:ext cx="10686197" cy="1289948"/>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Distributed Re-Start</a:t>
            </a:r>
            <a:br>
              <a:rPr lang="en-GB" dirty="0"/>
            </a:b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82665" y="842303"/>
            <a:ext cx="10686197" cy="3929281"/>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The Grid Code, Distribution Code and G99 drafting for Distributed Re-Start has been prepared and circulated with this slide pack for consideration by the Workgroup.</a:t>
            </a:r>
          </a:p>
          <a:p>
            <a:pPr marL="228600" indent="-228600">
              <a:lnSpc>
                <a:spcPct val="90000"/>
              </a:lnSpc>
              <a:spcBef>
                <a:spcPts val="1000"/>
              </a:spcBef>
              <a:buFont typeface="Arial" panose="020B0604020202020204" pitchFamily="34" charset="0"/>
              <a:buChar char="•"/>
            </a:pPr>
            <a:r>
              <a:rPr lang="en-GB" sz="2400" dirty="0">
                <a:solidFill>
                  <a:prstClr val="black"/>
                </a:solidFill>
              </a:rPr>
              <a:t>Comments on the drafting are sought by the Workgroup </a:t>
            </a:r>
          </a:p>
          <a:p>
            <a:pPr marL="228600" indent="-228600">
              <a:lnSpc>
                <a:spcPct val="90000"/>
              </a:lnSpc>
              <a:spcBef>
                <a:spcPts val="1000"/>
              </a:spcBef>
              <a:buFont typeface="Arial" panose="020B0604020202020204" pitchFamily="34" charset="0"/>
              <a:buChar char="•"/>
            </a:pPr>
            <a:r>
              <a:rPr lang="en-GB" sz="2400" dirty="0">
                <a:solidFill>
                  <a:prstClr val="black"/>
                </a:solidFill>
              </a:rPr>
              <a:t>A detailed report on Distributed Re-Start is due to be issued later in the year which will be issued by the Distributed Re-Start Project team</a:t>
            </a:r>
          </a:p>
          <a:p>
            <a:pPr marL="685800" lvl="1" indent="-228600">
              <a:lnSpc>
                <a:spcPct val="90000"/>
              </a:lnSpc>
              <a:spcBef>
                <a:spcPts val="1000"/>
              </a:spcBef>
              <a:buFont typeface="Arial" panose="020B0604020202020204" pitchFamily="34" charset="0"/>
              <a:buChar char="•"/>
            </a:pPr>
            <a:r>
              <a:rPr lang="en-GB" sz="2400" dirty="0">
                <a:solidFill>
                  <a:prstClr val="black"/>
                </a:solidFill>
              </a:rPr>
              <a:t>This will also include the high level approaches used in the development of the drafting</a:t>
            </a:r>
          </a:p>
          <a:p>
            <a:pPr marL="228600" indent="-228600">
              <a:lnSpc>
                <a:spcPct val="90000"/>
              </a:lnSpc>
              <a:spcBef>
                <a:spcPts val="1000"/>
              </a:spcBef>
              <a:buFont typeface="Arial" panose="020B0604020202020204" pitchFamily="34" charset="0"/>
              <a:buChar char="•"/>
            </a:pPr>
            <a:r>
              <a:rPr lang="en-GB" sz="2400" dirty="0">
                <a:solidFill>
                  <a:prstClr val="black"/>
                </a:solidFill>
              </a:rPr>
              <a:t>Drafting on the System Operator Transmission Owner Code (STC) is well advanced and this will be presented to the STC Panel we anticipate in December time.</a:t>
            </a:r>
          </a:p>
        </p:txBody>
      </p:sp>
    </p:spTree>
    <p:extLst>
      <p:ext uri="{BB962C8B-B14F-4D97-AF65-F5344CB8AC3E}">
        <p14:creationId xmlns:p14="http://schemas.microsoft.com/office/powerpoint/2010/main" val="158710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0" y="151865"/>
            <a:ext cx="11178822" cy="1041400"/>
          </a:xfrm>
        </p:spPr>
        <p:txBody>
          <a:bodyPr>
            <a:normAutofit fontScale="90000"/>
          </a:bodyPr>
          <a:lstStyle/>
          <a:p>
            <a:br>
              <a:rPr lang="en-GB" altLang="en-US" dirty="0"/>
            </a:br>
            <a:r>
              <a:rPr lang="en-GB" altLang="en-US" b="1" dirty="0">
                <a:solidFill>
                  <a:srgbClr val="FFC000"/>
                </a:solidFill>
                <a:cs typeface="Calibri Light"/>
              </a:rPr>
              <a:t>GC0148 – Treatment of Storage Art 15(3) </a:t>
            </a:r>
            <a:br>
              <a:rPr lang="en-GB" altLang="en-US" dirty="0"/>
            </a:br>
            <a:endParaRPr lang="en-GB" altLang="en-US" dirty="0"/>
          </a:p>
        </p:txBody>
      </p:sp>
      <p:sp>
        <p:nvSpPr>
          <p:cNvPr id="7" name="Content Placeholder 2">
            <a:extLst>
              <a:ext uri="{FF2B5EF4-FFF2-40B4-BE49-F238E27FC236}">
                <a16:creationId xmlns:a16="http://schemas.microsoft.com/office/drawing/2014/main" id="{A61CD45B-871F-45E4-BEF0-20995694E851}"/>
              </a:ext>
            </a:extLst>
          </p:cNvPr>
          <p:cNvSpPr>
            <a:spLocks noGrp="1"/>
          </p:cNvSpPr>
          <p:nvPr>
            <p:ph idx="1"/>
          </p:nvPr>
        </p:nvSpPr>
        <p:spPr>
          <a:xfrm>
            <a:off x="394048" y="1010385"/>
            <a:ext cx="11178822" cy="4806215"/>
          </a:xfrm>
        </p:spPr>
        <p:txBody>
          <a:bodyPr>
            <a:noAutofit/>
          </a:bodyPr>
          <a:lstStyle/>
          <a:p>
            <a:pPr marL="273050" indent="-273050">
              <a:buFont typeface="Wingdings" panose="05000000000000000000" pitchFamily="2" charset="2"/>
              <a:buChar char="§"/>
              <a:defRPr/>
            </a:pPr>
            <a:r>
              <a:rPr lang="en-GB" altLang="en-US" sz="2000" dirty="0"/>
              <a:t>Aims to build on the approach of GC0096 and findings of the European Expert Storage Group  </a:t>
            </a:r>
          </a:p>
          <a:p>
            <a:pPr marL="273050" indent="-273050">
              <a:buFont typeface="Wingdings" panose="05000000000000000000" pitchFamily="2" charset="2"/>
              <a:buChar char="§"/>
              <a:defRPr/>
            </a:pPr>
            <a:r>
              <a:rPr lang="en-GB" altLang="en-US" sz="2000" dirty="0"/>
              <a:t>Ensure consistency with Distribution Code Consultation DCRP/20/06 proposed requirements for Storage in G98 and G99 including the performance under low system frequencies which already includes the European Expert Storage Group findings</a:t>
            </a:r>
          </a:p>
          <a:p>
            <a:pPr marL="273050" indent="-273050">
              <a:buFont typeface="Wingdings" panose="05000000000000000000" pitchFamily="2" charset="2"/>
              <a:buChar char="§"/>
              <a:defRPr/>
            </a:pPr>
            <a:r>
              <a:rPr lang="en-GB" altLang="en-US" sz="2000" dirty="0"/>
              <a:t>Would not be retrospective</a:t>
            </a:r>
          </a:p>
          <a:p>
            <a:pPr marL="273050" indent="-273050">
              <a:buFont typeface="Wingdings" panose="05000000000000000000" pitchFamily="2" charset="2"/>
              <a:buChar char="§"/>
              <a:defRPr/>
            </a:pPr>
            <a:r>
              <a:rPr lang="en-GB" altLang="en-US" sz="2000" dirty="0"/>
              <a:t>EU Emergency and Restoration Code (Art 2(2)(5)) only applies to Energy Storage Units of an SGU, Defence Service Provider or Restoration Service Provider</a:t>
            </a:r>
          </a:p>
          <a:p>
            <a:pPr marL="273050" indent="-273050">
              <a:buFont typeface="Wingdings" panose="05000000000000000000" pitchFamily="2" charset="2"/>
              <a:buChar char="§"/>
              <a:defRPr/>
            </a:pPr>
            <a:r>
              <a:rPr lang="en-GB" altLang="en-US" sz="2000" dirty="0"/>
              <a:t>Some consideration needs to be given to repeated response (similar to ECC.A.3.5 for frequency response) and the performance of the storage plant upon recovery of System Frequency </a:t>
            </a:r>
          </a:p>
          <a:p>
            <a:pPr marL="730250" lvl="1" indent="-273050">
              <a:buFont typeface="Wingdings" panose="05000000000000000000" pitchFamily="2" charset="2"/>
              <a:buChar char="§"/>
              <a:defRPr/>
            </a:pPr>
            <a:r>
              <a:rPr lang="en-GB" sz="1600" i="1" dirty="0"/>
              <a:t>ECC.A.3.5 Repeatability Of Response When a Power Generating Module or CCGT Module or Power Park Module or HVDC Equipment has responded to a significant Frequency disturbance, its response capability must be fully restored as soon as technically possible. Full response capability should be restored no later than 20 minutes after the initial change of System Frequency arising from the Frequency disturbance.</a:t>
            </a:r>
          </a:p>
          <a:p>
            <a:pPr marL="730250" lvl="1" indent="-273050">
              <a:buFont typeface="Wingdings" panose="05000000000000000000" pitchFamily="2" charset="2"/>
              <a:buChar char="§"/>
              <a:defRPr/>
            </a:pPr>
            <a:r>
              <a:rPr lang="en-GB" altLang="en-US" sz="1600" i="1" dirty="0"/>
              <a:t>The performance requirements following a system frequency fall need further consideration – see next slide</a:t>
            </a:r>
          </a:p>
          <a:p>
            <a:pPr marL="266700" lvl="1" indent="-266700">
              <a:buFont typeface="Wingdings" panose="05000000000000000000" pitchFamily="2" charset="2"/>
              <a:buChar char="§"/>
              <a:defRPr/>
            </a:pPr>
            <a:r>
              <a:rPr lang="en-GB" altLang="en-US" sz="2000" dirty="0"/>
              <a:t>The legal drafting will take these issues </a:t>
            </a:r>
            <a:r>
              <a:rPr lang="en-GB" altLang="en-US" sz="2000"/>
              <a:t>into account</a:t>
            </a:r>
            <a:endParaRPr lang="en-GB" altLang="en-US" sz="2000" dirty="0"/>
          </a:p>
        </p:txBody>
      </p:sp>
    </p:spTree>
    <p:extLst>
      <p:ext uri="{BB962C8B-B14F-4D97-AF65-F5344CB8AC3E}">
        <p14:creationId xmlns:p14="http://schemas.microsoft.com/office/powerpoint/2010/main" val="1943632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247140" y="151866"/>
            <a:ext cx="11178822" cy="1041400"/>
          </a:xfrm>
        </p:spPr>
        <p:txBody>
          <a:bodyPr>
            <a:normAutofit fontScale="90000"/>
          </a:bodyPr>
          <a:lstStyle/>
          <a:p>
            <a:br>
              <a:rPr lang="en-GB" altLang="en-US" dirty="0"/>
            </a:br>
            <a:r>
              <a:rPr lang="en-GB" altLang="en-US" b="1" dirty="0">
                <a:solidFill>
                  <a:srgbClr val="FBE64D"/>
                </a:solidFill>
                <a:cs typeface="Calibri Light"/>
              </a:rPr>
              <a:t>Treatment of Storage during Low System Frequencies (European Expert Group)</a:t>
            </a:r>
            <a:br>
              <a:rPr lang="en-GB" altLang="en-US" dirty="0"/>
            </a:br>
            <a:endParaRPr lang="en-GB" altLang="en-US" dirty="0"/>
          </a:p>
        </p:txBody>
      </p:sp>
      <p:pic>
        <p:nvPicPr>
          <p:cNvPr id="5" name="Picture 5" descr="Chart, diagram&#10;&#10;Description automatically generated">
            <a:extLst>
              <a:ext uri="{FF2B5EF4-FFF2-40B4-BE49-F238E27FC236}">
                <a16:creationId xmlns:a16="http://schemas.microsoft.com/office/drawing/2014/main" id="{BB18325C-6B56-4E59-B3D4-0C3DFB6D610E}"/>
              </a:ext>
            </a:extLst>
          </p:cNvPr>
          <p:cNvPicPr>
            <a:picLocks noChangeAspect="1"/>
          </p:cNvPicPr>
          <p:nvPr/>
        </p:nvPicPr>
        <p:blipFill rotWithShape="1">
          <a:blip r:embed="rId3"/>
          <a:srcRect b="6704"/>
          <a:stretch/>
        </p:blipFill>
        <p:spPr>
          <a:xfrm>
            <a:off x="1572173" y="1326518"/>
            <a:ext cx="8528755" cy="4490082"/>
          </a:xfrm>
          <a:prstGeom prst="rect">
            <a:avLst/>
          </a:prstGeom>
        </p:spPr>
      </p:pic>
    </p:spTree>
    <p:extLst>
      <p:ext uri="{BB962C8B-B14F-4D97-AF65-F5344CB8AC3E}">
        <p14:creationId xmlns:p14="http://schemas.microsoft.com/office/powerpoint/2010/main" val="1833393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50192" y="-2879"/>
            <a:ext cx="11178822" cy="1041400"/>
          </a:xfrm>
        </p:spPr>
        <p:txBody>
          <a:bodyPr>
            <a:normAutofit fontScale="90000"/>
          </a:bodyPr>
          <a:lstStyle/>
          <a:p>
            <a:br>
              <a:rPr lang="en-GB" altLang="en-US" dirty="0"/>
            </a:br>
            <a:r>
              <a:rPr lang="en-GB" altLang="en-US" b="1" dirty="0">
                <a:solidFill>
                  <a:srgbClr val="FBE64D"/>
                </a:solidFill>
                <a:cs typeface="Calibri Light"/>
              </a:rPr>
              <a:t>Distribution Code Consultation (</a:t>
            </a:r>
            <a:r>
              <a:rPr lang="fr-FR" altLang="en-US" b="1" dirty="0">
                <a:solidFill>
                  <a:srgbClr val="FBE64D"/>
                </a:solidFill>
                <a:cs typeface="Calibri Light"/>
              </a:rPr>
              <a:t>DCRP/20/06/PC </a:t>
            </a:r>
            <a:r>
              <a:rPr lang="fr-FR" altLang="en-US" b="1" dirty="0" err="1">
                <a:solidFill>
                  <a:srgbClr val="FBE64D"/>
                </a:solidFill>
                <a:cs typeface="Calibri Light"/>
              </a:rPr>
              <a:t>DCode</a:t>
            </a:r>
            <a:r>
              <a:rPr lang="fr-FR" altLang="en-US" b="1" dirty="0">
                <a:solidFill>
                  <a:srgbClr val="FBE64D"/>
                </a:solidFill>
                <a:cs typeface="Calibri Light"/>
              </a:rPr>
              <a:t> Storage Modification)</a:t>
            </a:r>
            <a:br>
              <a:rPr lang="en-GB" altLang="en-US" dirty="0"/>
            </a:br>
            <a:endParaRPr lang="en-GB" altLang="en-US" dirty="0"/>
          </a:p>
        </p:txBody>
      </p:sp>
      <p:pic>
        <p:nvPicPr>
          <p:cNvPr id="8" name="Picture 7">
            <a:extLst>
              <a:ext uri="{FF2B5EF4-FFF2-40B4-BE49-F238E27FC236}">
                <a16:creationId xmlns:a16="http://schemas.microsoft.com/office/drawing/2014/main" id="{3A3CC311-69B7-45BC-80D7-E03D55E03CD9}"/>
              </a:ext>
            </a:extLst>
          </p:cNvPr>
          <p:cNvPicPr/>
          <p:nvPr/>
        </p:nvPicPr>
        <p:blipFill rotWithShape="1">
          <a:blip r:embed="rId3"/>
          <a:srcRect l="27421" t="31626" r="13749" b="15468"/>
          <a:stretch/>
        </p:blipFill>
        <p:spPr bwMode="auto">
          <a:xfrm>
            <a:off x="1367863" y="1161256"/>
            <a:ext cx="9456273" cy="45354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58320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50192" y="-2879"/>
            <a:ext cx="12192000" cy="1041400"/>
          </a:xfrm>
        </p:spPr>
        <p:txBody>
          <a:bodyPr>
            <a:normAutofit fontScale="90000"/>
          </a:bodyPr>
          <a:lstStyle/>
          <a:p>
            <a:br>
              <a:rPr lang="en-GB" altLang="en-US" dirty="0"/>
            </a:br>
            <a:r>
              <a:rPr lang="en-GB" altLang="en-US" b="1" dirty="0">
                <a:solidFill>
                  <a:srgbClr val="FBE64D"/>
                </a:solidFill>
                <a:cs typeface="Calibri Light"/>
              </a:rPr>
              <a:t>Distribution Code Storage Consultation </a:t>
            </a:r>
            <a:r>
              <a:rPr lang="fr-FR" altLang="en-US" b="1" dirty="0">
                <a:solidFill>
                  <a:srgbClr val="FBE64D"/>
                </a:solidFill>
                <a:cs typeface="Calibri Light"/>
              </a:rPr>
              <a:t>– Performance </a:t>
            </a:r>
            <a:r>
              <a:rPr lang="fr-FR" altLang="en-US" b="1" dirty="0" err="1">
                <a:solidFill>
                  <a:srgbClr val="FBE64D"/>
                </a:solidFill>
                <a:cs typeface="Calibri Light"/>
              </a:rPr>
              <a:t>following</a:t>
            </a:r>
            <a:r>
              <a:rPr lang="fr-FR" altLang="en-US" b="1" dirty="0">
                <a:solidFill>
                  <a:srgbClr val="FBE64D"/>
                </a:solidFill>
                <a:cs typeface="Calibri Light"/>
              </a:rPr>
              <a:t> </a:t>
            </a:r>
            <a:r>
              <a:rPr lang="fr-FR" altLang="en-US" b="1" dirty="0" err="1">
                <a:solidFill>
                  <a:srgbClr val="FBE64D"/>
                </a:solidFill>
                <a:cs typeface="Calibri Light"/>
              </a:rPr>
              <a:t>low</a:t>
            </a:r>
            <a:r>
              <a:rPr lang="fr-FR" altLang="en-US" b="1" dirty="0">
                <a:solidFill>
                  <a:srgbClr val="FBE64D"/>
                </a:solidFill>
                <a:cs typeface="Calibri Light"/>
              </a:rPr>
              <a:t> </a:t>
            </a:r>
            <a:r>
              <a:rPr lang="fr-FR" altLang="en-US" b="1" dirty="0" err="1">
                <a:solidFill>
                  <a:srgbClr val="FBE64D"/>
                </a:solidFill>
                <a:cs typeface="Calibri Light"/>
              </a:rPr>
              <a:t>frequencies</a:t>
            </a:r>
            <a:br>
              <a:rPr lang="en-GB" altLang="en-US" dirty="0"/>
            </a:br>
            <a:endParaRPr lang="en-GB" altLang="en-US" dirty="0"/>
          </a:p>
        </p:txBody>
      </p:sp>
      <p:pic>
        <p:nvPicPr>
          <p:cNvPr id="8" name="Picture 7">
            <a:extLst>
              <a:ext uri="{FF2B5EF4-FFF2-40B4-BE49-F238E27FC236}">
                <a16:creationId xmlns:a16="http://schemas.microsoft.com/office/drawing/2014/main" id="{E9306471-4E9C-4770-9FD2-6B06293F85CD}"/>
              </a:ext>
            </a:extLst>
          </p:cNvPr>
          <p:cNvPicPr/>
          <p:nvPr/>
        </p:nvPicPr>
        <p:blipFill rotWithShape="1">
          <a:blip r:embed="rId3"/>
          <a:srcRect l="27420" t="34286" r="15578" b="16946"/>
          <a:stretch/>
        </p:blipFill>
        <p:spPr bwMode="auto">
          <a:xfrm>
            <a:off x="481298" y="1209822"/>
            <a:ext cx="10747716" cy="424690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39620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13" name="Title 1">
            <a:extLst>
              <a:ext uri="{FF2B5EF4-FFF2-40B4-BE49-F238E27FC236}">
                <a16:creationId xmlns:a16="http://schemas.microsoft.com/office/drawing/2014/main" id="{34AA73BB-E97F-4870-82F3-FDFD055D3FF6}"/>
              </a:ext>
            </a:extLst>
          </p:cNvPr>
          <p:cNvSpPr>
            <a:spLocks noGrp="1"/>
          </p:cNvSpPr>
          <p:nvPr>
            <p:ph type="title"/>
          </p:nvPr>
        </p:nvSpPr>
        <p:spPr>
          <a:xfrm>
            <a:off x="247358" y="-81198"/>
            <a:ext cx="10515600" cy="1041400"/>
          </a:xfrm>
        </p:spPr>
        <p:txBody>
          <a:bodyPr>
            <a:normAutofit/>
          </a:bodyPr>
          <a:lstStyle/>
          <a:p>
            <a:r>
              <a:rPr lang="en-GB" altLang="en-US" b="1" dirty="0">
                <a:solidFill>
                  <a:srgbClr val="FBE64D"/>
                </a:solidFill>
              </a:rPr>
              <a:t>Next Steps</a:t>
            </a:r>
            <a:endParaRPr lang="en-GB" altLang="en-US" dirty="0"/>
          </a:p>
        </p:txBody>
      </p:sp>
      <p:sp>
        <p:nvSpPr>
          <p:cNvPr id="3" name="Content Placeholder 2">
            <a:extLst>
              <a:ext uri="{FF2B5EF4-FFF2-40B4-BE49-F238E27FC236}">
                <a16:creationId xmlns:a16="http://schemas.microsoft.com/office/drawing/2014/main" id="{22F1069D-EEAD-432C-8752-B81C0A76BE09}"/>
              </a:ext>
            </a:extLst>
          </p:cNvPr>
          <p:cNvSpPr>
            <a:spLocks noGrp="1"/>
          </p:cNvSpPr>
          <p:nvPr>
            <p:ph idx="1"/>
          </p:nvPr>
        </p:nvSpPr>
        <p:spPr>
          <a:xfrm>
            <a:off x="247358" y="1212732"/>
            <a:ext cx="10515600" cy="4351338"/>
          </a:xfrm>
        </p:spPr>
        <p:txBody>
          <a:bodyPr/>
          <a:lstStyle/>
          <a:p>
            <a:r>
              <a:rPr lang="en-GB" dirty="0"/>
              <a:t>Progress outstanding actions in particular</a:t>
            </a:r>
          </a:p>
          <a:p>
            <a:pPr lvl="1"/>
            <a:r>
              <a:rPr lang="en-GB" dirty="0"/>
              <a:t>Treatment of netted demand under LFDD, legal interpretation and interaction with DNO’s – E-Mail sent to Carl Henshaw to understand latest DNO thinking.</a:t>
            </a:r>
          </a:p>
          <a:p>
            <a:pPr lvl="1"/>
            <a:r>
              <a:rPr lang="en-GB" dirty="0"/>
              <a:t>Legal interpretation of way forward still under consideration</a:t>
            </a:r>
          </a:p>
          <a:p>
            <a:pPr lvl="1"/>
            <a:r>
              <a:rPr lang="en-GB" dirty="0"/>
              <a:t>Progress comments on System Defence Plan, System Restoration Plan and Test Plan though it is noted only two comments have been received from the Workgroup</a:t>
            </a:r>
          </a:p>
          <a:p>
            <a:pPr lvl="1"/>
            <a:r>
              <a:rPr lang="en-GB" dirty="0"/>
              <a:t>Storage – Legal Text – Under development   </a:t>
            </a:r>
          </a:p>
          <a:p>
            <a:pPr lvl="1"/>
            <a:endParaRPr lang="en-GB" dirty="0"/>
          </a:p>
        </p:txBody>
      </p:sp>
    </p:spTree>
    <p:extLst>
      <p:ext uri="{BB962C8B-B14F-4D97-AF65-F5344CB8AC3E}">
        <p14:creationId xmlns:p14="http://schemas.microsoft.com/office/powerpoint/2010/main" val="1415307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Agenda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657866" y="1043606"/>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dirty="0"/>
              <a:t>Review of Actions from the previous Meeting and general update</a:t>
            </a:r>
            <a:endParaRPr lang="en-GB" altLang="en-US" sz="2400" b="0" dirty="0">
              <a:solidFill>
                <a:schemeClr val="tx1"/>
              </a:solidFill>
            </a:endParaRPr>
          </a:p>
          <a:p>
            <a:pPr marL="285750" indent="-285750">
              <a:buFont typeface="Wingdings" panose="05000000000000000000" pitchFamily="2" charset="2"/>
              <a:buChar char="§"/>
              <a:defRPr/>
            </a:pPr>
            <a:r>
              <a:rPr lang="en-GB" altLang="en-US" sz="2400" dirty="0"/>
              <a:t>System Defence, System Restoration and Test Plans</a:t>
            </a:r>
          </a:p>
          <a:p>
            <a:pPr marL="742950" lvl="1" indent="-285750">
              <a:buFont typeface="Wingdings" panose="05000000000000000000" pitchFamily="2" charset="2"/>
              <a:buChar char="§"/>
              <a:defRPr/>
            </a:pPr>
            <a:r>
              <a:rPr lang="en-GB" altLang="en-US" sz="2000" dirty="0"/>
              <a:t>Comments received from workgroup and Next Steps</a:t>
            </a:r>
          </a:p>
          <a:p>
            <a:pPr marL="285750" indent="-285750">
              <a:buFont typeface="Wingdings" panose="05000000000000000000" pitchFamily="2" charset="2"/>
              <a:buChar char="§"/>
              <a:defRPr/>
            </a:pPr>
            <a:r>
              <a:rPr lang="en-GB" altLang="en-US" sz="2400" dirty="0"/>
              <a:t>Notification Letter</a:t>
            </a:r>
          </a:p>
          <a:p>
            <a:pPr marL="285750" indent="-285750">
              <a:buFont typeface="Wingdings" panose="05000000000000000000" pitchFamily="2" charset="2"/>
              <a:buChar char="§"/>
              <a:defRPr/>
            </a:pPr>
            <a:r>
              <a:rPr lang="en-GB" altLang="en-US" sz="2400" dirty="0"/>
              <a:t>Control Telephony Standard</a:t>
            </a:r>
          </a:p>
          <a:p>
            <a:pPr marL="742950" lvl="1" indent="-285750">
              <a:buFont typeface="Wingdings" panose="05000000000000000000" pitchFamily="2" charset="2"/>
              <a:buChar char="§"/>
              <a:defRPr/>
            </a:pPr>
            <a:r>
              <a:rPr lang="en-GB" altLang="en-US" sz="2000" dirty="0"/>
              <a:t>Comments received from Workgroup</a:t>
            </a:r>
          </a:p>
          <a:p>
            <a:pPr marL="742950" lvl="1" indent="-285750">
              <a:buFont typeface="Wingdings" panose="05000000000000000000" pitchFamily="2" charset="2"/>
              <a:buChar char="§"/>
              <a:defRPr/>
            </a:pPr>
            <a:r>
              <a:rPr lang="en-GB" altLang="en-US" sz="2000" dirty="0"/>
              <a:t>Virtual Control Point </a:t>
            </a:r>
          </a:p>
          <a:p>
            <a:pPr marL="285750" indent="-285750">
              <a:buFont typeface="Wingdings" panose="05000000000000000000" pitchFamily="2" charset="2"/>
              <a:buChar char="§"/>
              <a:defRPr/>
            </a:pPr>
            <a:r>
              <a:rPr lang="en-GB" altLang="en-US" sz="2400" dirty="0"/>
              <a:t>Distributed Re-Start</a:t>
            </a:r>
          </a:p>
          <a:p>
            <a:pPr marL="742950" lvl="1" indent="-285750">
              <a:buFont typeface="Wingdings" panose="05000000000000000000" pitchFamily="2" charset="2"/>
              <a:buChar char="§"/>
              <a:defRPr/>
            </a:pPr>
            <a:r>
              <a:rPr lang="en-GB" altLang="en-US" sz="2000" dirty="0"/>
              <a:t>Review of Legal Text</a:t>
            </a:r>
          </a:p>
          <a:p>
            <a:pPr marL="285750" indent="-285750">
              <a:buFont typeface="Wingdings" panose="05000000000000000000" pitchFamily="2" charset="2"/>
              <a:buChar char="§"/>
              <a:defRPr/>
            </a:pPr>
            <a:r>
              <a:rPr lang="en-GB" altLang="en-US" sz="2400" dirty="0"/>
              <a:t>Behaviour of Storage Plant during low System Frequencies</a:t>
            </a:r>
          </a:p>
          <a:p>
            <a:pPr marL="285750" indent="-285750">
              <a:buFont typeface="Wingdings" panose="05000000000000000000" pitchFamily="2" charset="2"/>
              <a:buChar char="§"/>
              <a:defRPr/>
            </a:pPr>
            <a:r>
              <a:rPr lang="en-GB" altLang="en-US" sz="2400" dirty="0"/>
              <a:t>Next steps Updates </a:t>
            </a:r>
          </a:p>
          <a:p>
            <a:pPr marL="285750" indent="-285750">
              <a:buFont typeface="Wingdings" panose="05000000000000000000" pitchFamily="2" charset="2"/>
              <a:buChar char="§"/>
              <a:defRPr/>
            </a:pPr>
            <a:r>
              <a:rPr lang="en-GB" altLang="en-US" sz="2400" dirty="0">
                <a:cs typeface="Calibri"/>
              </a:rPr>
              <a:t>AOB</a:t>
            </a:r>
          </a:p>
          <a:p>
            <a:pPr marL="285750" indent="-285750">
              <a:buFont typeface="Wingdings" panose="05000000000000000000" pitchFamily="2" charset="2"/>
              <a:buChar char="§"/>
              <a:defRPr/>
            </a:pPr>
            <a:endParaRPr lang="en-GB" altLang="en-US" sz="2400" b="0" dirty="0">
              <a:solidFill>
                <a:schemeClr val="tx1"/>
              </a:solidFill>
            </a:endParaRPr>
          </a:p>
        </p:txBody>
      </p:sp>
    </p:spTree>
    <p:extLst>
      <p:ext uri="{BB962C8B-B14F-4D97-AF65-F5344CB8AC3E}">
        <p14:creationId xmlns:p14="http://schemas.microsoft.com/office/powerpoint/2010/main" val="3997439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313347" y="-26339"/>
            <a:ext cx="6069806" cy="889080"/>
          </a:xfrm>
        </p:spPr>
        <p:txBody>
          <a:bodyPr>
            <a:normAutofit fontScale="90000"/>
          </a:bodyPr>
          <a:lstStyle/>
          <a:p>
            <a:br>
              <a:rPr lang="en-GB" altLang="en-US" dirty="0"/>
            </a:br>
            <a:r>
              <a:rPr lang="en-GB" altLang="en-US" b="1" dirty="0">
                <a:solidFill>
                  <a:srgbClr val="FBE64D"/>
                </a:solidFill>
              </a:rPr>
              <a:t>Actions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313347" y="926249"/>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b="0" dirty="0">
                <a:solidFill>
                  <a:schemeClr val="tx1"/>
                </a:solidFill>
              </a:rPr>
              <a:t>See </a:t>
            </a:r>
            <a:r>
              <a:rPr lang="en-GB" altLang="en-US" sz="2400" dirty="0"/>
              <a:t>Actions and Minutes following last meeting held on 5</a:t>
            </a:r>
            <a:r>
              <a:rPr lang="en-GB" altLang="en-US" sz="2400" baseline="30000" dirty="0"/>
              <a:t>th</a:t>
            </a:r>
            <a:r>
              <a:rPr lang="en-GB" altLang="en-US" sz="2400" dirty="0"/>
              <a:t> October</a:t>
            </a:r>
            <a:endParaRPr lang="en-GB" altLang="en-US" sz="2400" b="0" dirty="0">
              <a:solidFill>
                <a:schemeClr val="tx1"/>
              </a:solidFill>
            </a:endParaRPr>
          </a:p>
          <a:p>
            <a:pPr marL="742950" lvl="1" indent="-285750">
              <a:buFont typeface="Wingdings" panose="05000000000000000000" pitchFamily="2" charset="2"/>
              <a:buChar char="§"/>
              <a:defRPr/>
            </a:pPr>
            <a:r>
              <a:rPr lang="en-GB" sz="1800" dirty="0"/>
              <a:t>Garth Graham to send a note to Ian Ascroft regarding his view on the word ‘approved’ in relation to the T&amp;C in order to include this in the workgroup report. </a:t>
            </a:r>
          </a:p>
          <a:p>
            <a:pPr marL="742950" lvl="1" indent="-285750">
              <a:buFont typeface="Wingdings" panose="05000000000000000000" pitchFamily="2" charset="2"/>
              <a:buChar char="§"/>
              <a:defRPr/>
            </a:pPr>
            <a:r>
              <a:rPr lang="en-GB" sz="1800" dirty="0"/>
              <a:t>ESO to remove the word ‘approved’ in slides and actions relating to mapping – </a:t>
            </a:r>
            <a:r>
              <a:rPr lang="en-GB" sz="1800" i="1" dirty="0"/>
              <a:t>This clarification will be addressed in the Workgroup Report – see also next slide</a:t>
            </a:r>
          </a:p>
          <a:p>
            <a:pPr marL="742950" lvl="1" indent="-285750">
              <a:buFont typeface="Wingdings" panose="05000000000000000000" pitchFamily="2" charset="2"/>
              <a:buChar char="§"/>
              <a:defRPr/>
            </a:pPr>
            <a:r>
              <a:rPr lang="en-GB" sz="1800" dirty="0"/>
              <a:t>ESO to take on feedback provided in the meeting regarding the format of the System </a:t>
            </a:r>
            <a:r>
              <a:rPr lang="en-GB" sz="1800" dirty="0" err="1"/>
              <a:t>Defense</a:t>
            </a:r>
            <a:r>
              <a:rPr lang="en-GB" sz="1800" dirty="0"/>
              <a:t> and System Restoration plans and make the proposed changes. – </a:t>
            </a:r>
            <a:r>
              <a:rPr lang="en-GB" sz="1800" i="1" dirty="0"/>
              <a:t>See later slides</a:t>
            </a:r>
            <a:endParaRPr lang="en-GB" altLang="en-US" sz="1800" i="1" dirty="0"/>
          </a:p>
          <a:p>
            <a:pPr marL="742950" lvl="1" indent="-285750">
              <a:buFont typeface="Wingdings" panose="05000000000000000000" pitchFamily="2" charset="2"/>
              <a:buChar char="§"/>
              <a:defRPr/>
            </a:pPr>
            <a:r>
              <a:rPr lang="en-GB" sz="1800" dirty="0"/>
              <a:t>ESO to pull out what changes would need to be made to the System Defence and System Restoration plans specifically for GC0148 ready for consultation – See later slides – </a:t>
            </a:r>
            <a:r>
              <a:rPr lang="en-GB" sz="1800" i="1" dirty="0"/>
              <a:t>See later slides</a:t>
            </a:r>
            <a:endParaRPr lang="en-GB" altLang="en-US" sz="1800" i="1" dirty="0"/>
          </a:p>
          <a:p>
            <a:pPr marL="742950" lvl="1" indent="-285750">
              <a:buFont typeface="Wingdings" panose="05000000000000000000" pitchFamily="2" charset="2"/>
              <a:buChar char="§"/>
              <a:defRPr/>
            </a:pPr>
            <a:r>
              <a:rPr lang="en-GB" sz="1800" dirty="0"/>
              <a:t>Comments from the Workgroup about the notification letter, to be sent to the Grid Code </a:t>
            </a:r>
            <a:r>
              <a:rPr lang="en-GB" sz="1800" dirty="0" err="1"/>
              <a:t>dotbox</a:t>
            </a:r>
            <a:r>
              <a:rPr lang="en-GB" sz="1800" dirty="0"/>
              <a:t> account by 22 October at the latest. (</a:t>
            </a:r>
            <a:r>
              <a:rPr lang="en-GB" sz="1800" dirty="0">
                <a:hlinkClick r:id="rId3"/>
              </a:rPr>
              <a:t>Grid.code@nationalgrideso.com</a:t>
            </a:r>
            <a:r>
              <a:rPr lang="en-GB" sz="1800" dirty="0"/>
              <a:t>) – see later slides</a:t>
            </a:r>
          </a:p>
          <a:p>
            <a:pPr marL="742950" lvl="1" indent="-285750">
              <a:buFont typeface="Wingdings" panose="05000000000000000000" pitchFamily="2" charset="2"/>
              <a:buChar char="§"/>
              <a:defRPr/>
            </a:pPr>
            <a:r>
              <a:rPr lang="en-GB" sz="1800" dirty="0"/>
              <a:t>See also ongoing actions </a:t>
            </a:r>
            <a:r>
              <a:rPr lang="en-GB" altLang="en-US" sz="1800" dirty="0"/>
              <a:t>(Ref Copy of Action Tracker - GC0148_AJ051121)</a:t>
            </a:r>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416832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85A1E3-C0E3-B34B-862C-BF8E93CDEA0D}"/>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itle 1">
            <a:extLst>
              <a:ext uri="{FF2B5EF4-FFF2-40B4-BE49-F238E27FC236}">
                <a16:creationId xmlns:a16="http://schemas.microsoft.com/office/drawing/2014/main" id="{7F7A4147-CBB0-4493-81B5-F456CF12A15E}"/>
              </a:ext>
            </a:extLst>
          </p:cNvPr>
          <p:cNvSpPr>
            <a:spLocks noGrp="1"/>
          </p:cNvSpPr>
          <p:nvPr>
            <p:ph type="title"/>
          </p:nvPr>
        </p:nvSpPr>
        <p:spPr>
          <a:xfrm>
            <a:off x="179564" y="274320"/>
            <a:ext cx="12191999" cy="889080"/>
          </a:xfrm>
        </p:spPr>
        <p:txBody>
          <a:bodyPr>
            <a:normAutofit fontScale="90000"/>
          </a:bodyPr>
          <a:lstStyle/>
          <a:p>
            <a:r>
              <a:rPr lang="en-GB" altLang="en-US" b="1" dirty="0">
                <a:solidFill>
                  <a:srgbClr val="FBE64D"/>
                </a:solidFill>
              </a:rPr>
              <a:t>Actions – Correction of word “approved” from Slides presented on 5</a:t>
            </a:r>
            <a:r>
              <a:rPr lang="en-GB" altLang="en-US" b="1" baseline="30000" dirty="0">
                <a:solidFill>
                  <a:srgbClr val="FBE64D"/>
                </a:solidFill>
              </a:rPr>
              <a:t>th</a:t>
            </a:r>
            <a:r>
              <a:rPr lang="en-GB" altLang="en-US" b="1" dirty="0">
                <a:solidFill>
                  <a:srgbClr val="FBE64D"/>
                </a:solidFill>
              </a:rPr>
              <a:t> October 2021 </a:t>
            </a:r>
            <a:endParaRPr lang="en-GB" altLang="en-US" dirty="0"/>
          </a:p>
        </p:txBody>
      </p:sp>
      <p:sp>
        <p:nvSpPr>
          <p:cNvPr id="5" name="Content Placeholder 2">
            <a:extLst>
              <a:ext uri="{FF2B5EF4-FFF2-40B4-BE49-F238E27FC236}">
                <a16:creationId xmlns:a16="http://schemas.microsoft.com/office/drawing/2014/main" id="{D1FC8B26-29DF-4A2C-9A63-935E13E93963}"/>
              </a:ext>
            </a:extLst>
          </p:cNvPr>
          <p:cNvSpPr>
            <a:spLocks noGrp="1"/>
          </p:cNvSpPr>
          <p:nvPr>
            <p:ph idx="1"/>
          </p:nvPr>
        </p:nvSpPr>
        <p:spPr>
          <a:xfrm>
            <a:off x="292105" y="1331798"/>
            <a:ext cx="8795840" cy="5005502"/>
          </a:xfrm>
        </p:spPr>
        <p:txBody>
          <a:bodyPr vert="horz" lIns="91440" tIns="45720" rIns="91440" bIns="45720" rtlCol="0" anchor="t">
            <a:noAutofit/>
          </a:bodyPr>
          <a:lstStyle/>
          <a:p>
            <a:pPr marL="285750" indent="-285750">
              <a:buFont typeface="Wingdings" panose="05000000000000000000" pitchFamily="2" charset="2"/>
              <a:buChar char="§"/>
              <a:defRPr/>
            </a:pPr>
            <a:r>
              <a:rPr lang="en-GB" altLang="en-US" sz="2400" b="0" dirty="0">
                <a:solidFill>
                  <a:schemeClr val="tx1"/>
                </a:solidFill>
              </a:rPr>
              <a:t>See </a:t>
            </a:r>
            <a:r>
              <a:rPr lang="en-GB" altLang="en-US" sz="2400" dirty="0"/>
              <a:t>Actions and Minutes following last meeting held on 18</a:t>
            </a:r>
            <a:r>
              <a:rPr lang="en-GB" altLang="en-US" sz="2400" baseline="30000" dirty="0"/>
              <a:t>th</a:t>
            </a:r>
            <a:r>
              <a:rPr lang="en-GB" altLang="en-US" sz="2400" dirty="0"/>
              <a:t> August</a:t>
            </a:r>
            <a:endParaRPr lang="en-GB" altLang="en-US" sz="2400" b="0" dirty="0">
              <a:solidFill>
                <a:schemeClr val="tx1"/>
              </a:solidFill>
            </a:endParaRPr>
          </a:p>
          <a:p>
            <a:pPr marL="742950" lvl="1" indent="-285750">
              <a:buFont typeface="Wingdings" panose="05000000000000000000" pitchFamily="2" charset="2"/>
              <a:buChar char="§"/>
              <a:defRPr/>
            </a:pPr>
            <a:r>
              <a:rPr lang="en-GB" sz="1800" dirty="0"/>
              <a:t>Check on </a:t>
            </a:r>
            <a:r>
              <a:rPr lang="en-GB" sz="1800" strike="sngStrike" dirty="0">
                <a:solidFill>
                  <a:srgbClr val="FF0000"/>
                </a:solidFill>
              </a:rPr>
              <a:t>approved </a:t>
            </a:r>
            <a:r>
              <a:rPr lang="en-GB" sz="1800" dirty="0"/>
              <a:t>Terms and Conditions with OFGEM and feedback to Work Group</a:t>
            </a:r>
            <a:endParaRPr lang="en-GB" altLang="en-US" sz="1800" b="0" dirty="0">
              <a:solidFill>
                <a:schemeClr val="tx1"/>
              </a:solidFill>
            </a:endParaRPr>
          </a:p>
          <a:p>
            <a:pPr marL="742950" lvl="1" indent="-285750">
              <a:buFont typeface="Wingdings" panose="05000000000000000000" pitchFamily="2" charset="2"/>
              <a:buChar char="§"/>
              <a:defRPr/>
            </a:pPr>
            <a:r>
              <a:rPr lang="en-GB" sz="1800" dirty="0"/>
              <a:t>Circulate document on System Defence Plan and System Restoration Plan and Test Plan to Work Group – Completed – see later slides and documents circulated in advance of meeting</a:t>
            </a:r>
          </a:p>
          <a:p>
            <a:pPr marL="742950" lvl="1" indent="-285750">
              <a:buFont typeface="Wingdings" panose="05000000000000000000" pitchFamily="2" charset="2"/>
              <a:buChar char="§"/>
              <a:defRPr/>
            </a:pPr>
            <a:r>
              <a:rPr lang="en-GB" altLang="en-US" sz="1800" b="0" dirty="0">
                <a:solidFill>
                  <a:schemeClr val="tx1"/>
                </a:solidFill>
              </a:rPr>
              <a:t>Control Telephony </a:t>
            </a:r>
            <a:r>
              <a:rPr lang="en-GB" altLang="en-US" sz="1800" dirty="0"/>
              <a:t>Standard – Comments from Workgroup sought.  Some internal ESO Comments received highlighted in Slide Pack</a:t>
            </a:r>
          </a:p>
          <a:p>
            <a:pPr marL="742950" lvl="1" indent="-285750">
              <a:buFont typeface="Wingdings" panose="05000000000000000000" pitchFamily="2" charset="2"/>
              <a:buChar char="§"/>
              <a:defRPr/>
            </a:pPr>
            <a:r>
              <a:rPr lang="en-GB" altLang="en-US" sz="1800" dirty="0"/>
              <a:t>Circulate the following Distributed Re-Start documents (Completed)</a:t>
            </a:r>
          </a:p>
          <a:p>
            <a:pPr marL="1168400" indent="-450850"/>
            <a:r>
              <a:rPr lang="en-GB" sz="1400" b="1" dirty="0"/>
              <a:t>(</a:t>
            </a:r>
            <a:r>
              <a:rPr lang="en-GB" sz="1400" dirty="0"/>
              <a:t>a) </a:t>
            </a:r>
            <a:r>
              <a:rPr lang="en-US" sz="1400" dirty="0"/>
              <a:t>Functional specification for operational telecoms including resilience requirements</a:t>
            </a:r>
            <a:endParaRPr lang="en-GB" sz="1400" dirty="0"/>
          </a:p>
          <a:p>
            <a:pPr marL="1168400" indent="-450850"/>
            <a:r>
              <a:rPr lang="en-GB" sz="1400" dirty="0"/>
              <a:t>(b) Information on the Distributed </a:t>
            </a:r>
            <a:r>
              <a:rPr lang="en-GB" sz="1400" dirty="0" err="1"/>
              <a:t>ReStart</a:t>
            </a:r>
            <a:r>
              <a:rPr lang="en-GB" sz="1400" dirty="0"/>
              <a:t> Controller</a:t>
            </a:r>
          </a:p>
          <a:p>
            <a:pPr marL="742950" lvl="1" indent="-285750">
              <a:buFont typeface="Wingdings" panose="05000000000000000000" pitchFamily="2" charset="2"/>
              <a:buChar char="§"/>
              <a:defRPr/>
            </a:pPr>
            <a:r>
              <a:rPr lang="en-GB" sz="1800" dirty="0"/>
              <a:t>Article 40(E&amp;R) Paragraphs 2d,2e (1,2,3). How are these discharged in terms of the Distributed Restart Work and GC0148? (Ongoing)</a:t>
            </a:r>
          </a:p>
          <a:p>
            <a:pPr marL="742950" lvl="1" indent="-285750">
              <a:buFont typeface="Wingdings" panose="05000000000000000000" pitchFamily="2" charset="2"/>
              <a:buChar char="§"/>
              <a:defRPr/>
            </a:pPr>
            <a:r>
              <a:rPr lang="en-GB" sz="1800" dirty="0"/>
              <a:t>E&amp;R Notification: What is ESO doing to notify SGU’s on E&amp;R currently? – Updated draft letter prepared and circulated in advance of the meeting.</a:t>
            </a:r>
          </a:p>
          <a:p>
            <a:pPr marL="742950" lvl="1" indent="-285750">
              <a:buFont typeface="Wingdings" panose="05000000000000000000" pitchFamily="2" charset="2"/>
              <a:buChar char="§"/>
              <a:defRPr/>
            </a:pPr>
            <a:r>
              <a:rPr lang="en-GB" sz="1800" dirty="0"/>
              <a:t>See also ongoing actions </a:t>
            </a:r>
            <a:r>
              <a:rPr lang="en-GB" altLang="en-US" sz="1800" dirty="0"/>
              <a:t>(Ref Copy of Action Tracker - GC0148_AJ051021)</a:t>
            </a:r>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sz="1800" dirty="0"/>
          </a:p>
          <a:p>
            <a:pPr marL="742950" lvl="1" indent="-285750">
              <a:buFont typeface="Wingdings" panose="05000000000000000000" pitchFamily="2" charset="2"/>
              <a:buChar char="§"/>
              <a:defRPr/>
            </a:pPr>
            <a:endParaRPr lang="en-GB" altLang="en-US" sz="1800" dirty="0"/>
          </a:p>
          <a:p>
            <a:pPr marL="742950" lvl="1" indent="-285750">
              <a:buFont typeface="Wingdings" panose="05000000000000000000" pitchFamily="2" charset="2"/>
              <a:buChar char="§"/>
              <a:defRPr/>
            </a:pPr>
            <a:endParaRPr lang="en-GB" altLang="en-US" sz="1800" b="0" dirty="0">
              <a:solidFill>
                <a:schemeClr val="tx1"/>
              </a:solidFill>
            </a:endParaRPr>
          </a:p>
          <a:p>
            <a:pPr marL="457200" lvl="1" indent="0">
              <a:buNone/>
              <a:defRPr/>
            </a:pPr>
            <a:endParaRPr lang="en-GB" altLang="en-US" sz="2000" b="0" dirty="0">
              <a:solidFill>
                <a:schemeClr val="tx1"/>
              </a:solidFill>
            </a:endParaRPr>
          </a:p>
        </p:txBody>
      </p:sp>
    </p:spTree>
    <p:extLst>
      <p:ext uri="{BB962C8B-B14F-4D97-AF65-F5344CB8AC3E}">
        <p14:creationId xmlns:p14="http://schemas.microsoft.com/office/powerpoint/2010/main" val="2577423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System Defence Plan (Issue 4)</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725832"/>
            <a:ext cx="11791123" cy="5406336"/>
          </a:xfrm>
        </p:spPr>
        <p:txBody>
          <a:bodyPr>
            <a:normAutofit fontScale="70000" lnSpcReduction="2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a:t>
            </a:r>
          </a:p>
          <a:p>
            <a:pPr lvl="1"/>
            <a:r>
              <a:rPr lang="en-GB" sz="1800" dirty="0">
                <a:solidFill>
                  <a:prstClr val="black"/>
                </a:solidFill>
              </a:rPr>
              <a:t>Correction of known errors</a:t>
            </a:r>
          </a:p>
          <a:p>
            <a:pPr lvl="1"/>
            <a:r>
              <a:rPr lang="en-GB" sz="1800" dirty="0">
                <a:solidFill>
                  <a:prstClr val="black"/>
                </a:solidFill>
              </a:rPr>
              <a:t>Include GC0148 changes in addition to changes since 2019 (</a:t>
            </a:r>
            <a:r>
              <a:rPr lang="en-GB" sz="1800" dirty="0" err="1">
                <a:solidFill>
                  <a:prstClr val="black"/>
                </a:solidFill>
              </a:rPr>
              <a:t>eg</a:t>
            </a:r>
            <a:r>
              <a:rPr lang="en-GB" sz="1800" dirty="0">
                <a:solidFill>
                  <a:prstClr val="black"/>
                </a:solidFill>
              </a:rPr>
              <a:t> Non-CUSC Parties caught under E&amp;R, treatment of Storage and Embedded Generation who are not CUSC)</a:t>
            </a:r>
          </a:p>
          <a:p>
            <a:pPr lvl="1"/>
            <a:r>
              <a:rPr lang="en-GB" sz="1800" dirty="0">
                <a:solidFill>
                  <a:prstClr val="black"/>
                </a:solidFill>
              </a:rPr>
              <a:t>Consider consideration of Critical Tools and Facilities as an obligation in the Grid Code as part of the GC0148 solution.</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Include references to the notification process</a:t>
            </a:r>
          </a:p>
          <a:p>
            <a:pPr lvl="1"/>
            <a:r>
              <a:rPr lang="en-GB" sz="1800" dirty="0">
                <a:solidFill>
                  <a:prstClr val="black"/>
                </a:solidFill>
              </a:rPr>
              <a:t>Low Frequency Demand Disconnection – should this be updated to cover Total System Demand rather than the split between England / Wales and Scotland</a:t>
            </a:r>
          </a:p>
          <a:p>
            <a:pPr lvl="1"/>
            <a:r>
              <a:rPr lang="en-GB" sz="1800" dirty="0">
                <a:solidFill>
                  <a:prstClr val="black"/>
                </a:solidFill>
              </a:rPr>
              <a:t>Clarification to be added to confirm the volume of demand relieve available that can be achieved through voltage reductions</a:t>
            </a:r>
          </a:p>
          <a:p>
            <a:pPr lvl="1"/>
            <a:r>
              <a:rPr lang="en-GB" sz="1800" dirty="0">
                <a:solidFill>
                  <a:prstClr val="black"/>
                </a:solidFill>
              </a:rPr>
              <a:t>Checks to ensure if any changes need to be made in the System Defence Plan with regards to Grid Code Modification GC0109 regarding System Warnings as introduced under OC7</a:t>
            </a:r>
          </a:p>
          <a:p>
            <a:pPr lvl="1"/>
            <a:r>
              <a:rPr lang="en-GB" sz="1800" dirty="0">
                <a:solidFill>
                  <a:prstClr val="black"/>
                </a:solidFill>
              </a:rPr>
              <a:t>Include references to OC6B – Implementation of Grid Code Modification GC0147</a:t>
            </a:r>
          </a:p>
          <a:p>
            <a:pPr lvl="1"/>
            <a:r>
              <a:rPr lang="en-GB" sz="1800" dirty="0">
                <a:solidFill>
                  <a:prstClr val="black"/>
                </a:solidFill>
              </a:rPr>
              <a:t>Ensure any code changes are implemented into the industry codes as necessary and that the SDP does not impose new obligations on parties outside of the Codes.</a:t>
            </a:r>
          </a:p>
          <a:p>
            <a:pPr lvl="1"/>
            <a:r>
              <a:rPr lang="en-GB" sz="1800" dirty="0">
                <a:solidFill>
                  <a:prstClr val="black"/>
                </a:solidFill>
              </a:rPr>
              <a:t>Review change / version control process</a:t>
            </a:r>
          </a:p>
          <a:p>
            <a:pPr lvl="1"/>
            <a:r>
              <a:rPr lang="en-GB" sz="1800" dirty="0">
                <a:solidFill>
                  <a:prstClr val="black"/>
                </a:solidFill>
              </a:rPr>
              <a:t>Referencing and structure</a:t>
            </a:r>
          </a:p>
          <a:p>
            <a:pPr lvl="1"/>
            <a:r>
              <a:rPr lang="en-GB" sz="1800" dirty="0">
                <a:solidFill>
                  <a:prstClr val="black"/>
                </a:solidFill>
              </a:rPr>
              <a:t>Definitions</a:t>
            </a:r>
          </a:p>
          <a:p>
            <a:pPr lvl="1"/>
            <a:r>
              <a:rPr lang="en-GB" sz="1800" dirty="0">
                <a:solidFill>
                  <a:prstClr val="black"/>
                </a:solidFill>
              </a:rPr>
              <a:t>Treatment of IDNO’s</a:t>
            </a:r>
          </a:p>
          <a:p>
            <a:pPr lvl="1"/>
            <a:r>
              <a:rPr lang="en-GB" sz="1800" dirty="0">
                <a:solidFill>
                  <a:prstClr val="black"/>
                </a:solidFill>
              </a:rPr>
              <a:t>Ensure document is future proof</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3515285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System Restoration Plan (Issue 4)</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777080"/>
            <a:ext cx="11791123" cy="5406336"/>
          </a:xfrm>
        </p:spPr>
        <p:txBody>
          <a:bodyPr>
            <a:normAutofit fontScale="92500" lnSpcReduction="1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 </a:t>
            </a:r>
          </a:p>
          <a:p>
            <a:pPr lvl="1"/>
            <a:r>
              <a:rPr lang="en-GB" sz="1800" dirty="0">
                <a:solidFill>
                  <a:prstClr val="black"/>
                </a:solidFill>
              </a:rPr>
              <a:t>Deletion of historical references where these are not necessary</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Update System Restoration Plan to include Distributed Energy Resources and Distributed Re-Start arrangements</a:t>
            </a:r>
          </a:p>
          <a:p>
            <a:pPr lvl="1"/>
            <a:r>
              <a:rPr lang="en-GB" sz="1800" dirty="0">
                <a:solidFill>
                  <a:prstClr val="black"/>
                </a:solidFill>
              </a:rPr>
              <a:t>Clarification of the Frequency Leader role in a Distributed Re-Start situation </a:t>
            </a:r>
          </a:p>
          <a:p>
            <a:pPr lvl="1"/>
            <a:r>
              <a:rPr lang="en-GB" sz="1800" dirty="0">
                <a:solidFill>
                  <a:prstClr val="black"/>
                </a:solidFill>
              </a:rPr>
              <a:t>Review and update Re-energisation procedure to include Distributed Re-Start and Distributed Energy Resources</a:t>
            </a:r>
          </a:p>
          <a:p>
            <a:pPr lvl="1"/>
            <a:r>
              <a:rPr lang="en-GB" sz="1800" dirty="0">
                <a:solidFill>
                  <a:prstClr val="black"/>
                </a:solidFill>
              </a:rPr>
              <a:t>Consider consideration of Critical Tools and Facilities as an obligation in the Grid Code as part of the GC0148 solution.</a:t>
            </a:r>
          </a:p>
          <a:p>
            <a:pPr lvl="1"/>
            <a:r>
              <a:rPr lang="en-GB" sz="1800" dirty="0">
                <a:solidFill>
                  <a:prstClr val="black"/>
                </a:solidFill>
              </a:rPr>
              <a:t>Ensure any code changes are implemented into the industry codes as necessary and that the SDP does not impose new obligations on parties outside of the Codes.</a:t>
            </a:r>
          </a:p>
          <a:p>
            <a:pPr lvl="1"/>
            <a:r>
              <a:rPr lang="en-GB" sz="1800" dirty="0">
                <a:solidFill>
                  <a:prstClr val="black"/>
                </a:solidFill>
              </a:rPr>
              <a:t>Consideration of critical substations for Restoration and the impact on DNO’s.  A view was expressed that these together with the Restoration Plan in Appendix C should be visible to ensure the DNO’s have the same interpretation as the ESO</a:t>
            </a:r>
          </a:p>
          <a:p>
            <a:pPr lvl="1"/>
            <a:r>
              <a:rPr lang="en-GB" sz="1800" dirty="0">
                <a:solidFill>
                  <a:prstClr val="black"/>
                </a:solidFill>
              </a:rPr>
              <a:t>Reference should be made to GB documents not EU documents (</a:t>
            </a:r>
            <a:r>
              <a:rPr lang="en-GB" sz="1800" dirty="0" err="1">
                <a:solidFill>
                  <a:prstClr val="black"/>
                </a:solidFill>
              </a:rPr>
              <a:t>eg</a:t>
            </a:r>
            <a:r>
              <a:rPr lang="en-GB" sz="1800" dirty="0">
                <a:solidFill>
                  <a:prstClr val="black"/>
                </a:solidFill>
              </a:rPr>
              <a:t> SOGL)</a:t>
            </a:r>
          </a:p>
          <a:p>
            <a:pPr lvl="1"/>
            <a:r>
              <a:rPr lang="en-GB" sz="1800" dirty="0">
                <a:solidFill>
                  <a:prstClr val="black"/>
                </a:solidFill>
              </a:rPr>
              <a:t>Change / version control</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1857902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149087" y="114299"/>
            <a:ext cx="10515600" cy="1325563"/>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4000" dirty="0"/>
              <a:t>Test Plan (Issue 2)</a:t>
            </a:r>
            <a:br>
              <a:rPr lang="en-GB" dirty="0"/>
            </a:br>
            <a:br>
              <a:rPr lang="en-GB" dirty="0"/>
            </a:br>
            <a:br>
              <a:rPr lang="en-GB" dirty="0"/>
            </a:br>
            <a:endParaRPr lang="en-US" dirty="0"/>
          </a:p>
        </p:txBody>
      </p:sp>
      <p:sp>
        <p:nvSpPr>
          <p:cNvPr id="4" name="Content Placeholder 3">
            <a:extLst>
              <a:ext uri="{FF2B5EF4-FFF2-40B4-BE49-F238E27FC236}">
                <a16:creationId xmlns:a16="http://schemas.microsoft.com/office/drawing/2014/main" id="{D47ABE19-D518-4BC9-9C26-D49BFE67FC3C}"/>
              </a:ext>
            </a:extLst>
          </p:cNvPr>
          <p:cNvSpPr>
            <a:spLocks noGrp="1"/>
          </p:cNvSpPr>
          <p:nvPr>
            <p:ph idx="1"/>
          </p:nvPr>
        </p:nvSpPr>
        <p:spPr>
          <a:xfrm>
            <a:off x="149087" y="923027"/>
            <a:ext cx="11791123" cy="5406336"/>
          </a:xfrm>
        </p:spPr>
        <p:txBody>
          <a:bodyPr>
            <a:normAutofit fontScale="92500" lnSpcReduction="20000"/>
          </a:bodyPr>
          <a:lstStyle/>
          <a:p>
            <a:r>
              <a:rPr lang="en-GB" sz="2000" dirty="0">
                <a:solidFill>
                  <a:prstClr val="black"/>
                </a:solidFill>
              </a:rPr>
              <a:t>Comments received from Workgroup</a:t>
            </a:r>
          </a:p>
          <a:p>
            <a:pPr lvl="1"/>
            <a:r>
              <a:rPr lang="en-GB" sz="1800" dirty="0">
                <a:solidFill>
                  <a:prstClr val="black"/>
                </a:solidFill>
              </a:rPr>
              <a:t>Mike Kay – P2Analysis</a:t>
            </a:r>
          </a:p>
          <a:p>
            <a:pPr lvl="1"/>
            <a:r>
              <a:rPr lang="en-GB" sz="1800" dirty="0">
                <a:solidFill>
                  <a:prstClr val="black"/>
                </a:solidFill>
              </a:rPr>
              <a:t>Alan Creighton – Northern Power Grid</a:t>
            </a:r>
          </a:p>
          <a:p>
            <a:pPr lvl="1"/>
            <a:r>
              <a:rPr lang="en-GB" sz="1800" dirty="0">
                <a:solidFill>
                  <a:prstClr val="black"/>
                </a:solidFill>
              </a:rPr>
              <a:t>Garth Graham – Comment noted at previous meeting on Formatting</a:t>
            </a:r>
          </a:p>
          <a:p>
            <a:r>
              <a:rPr lang="en-GB" sz="2000" dirty="0">
                <a:solidFill>
                  <a:prstClr val="black"/>
                </a:solidFill>
              </a:rPr>
              <a:t>High level comments</a:t>
            </a:r>
          </a:p>
          <a:p>
            <a:pPr lvl="1"/>
            <a:r>
              <a:rPr lang="en-GB" sz="1800" dirty="0">
                <a:solidFill>
                  <a:prstClr val="black"/>
                </a:solidFill>
              </a:rPr>
              <a:t>Improve Formatting / consistency / clarification</a:t>
            </a:r>
          </a:p>
          <a:p>
            <a:pPr lvl="1"/>
            <a:r>
              <a:rPr lang="en-GB" sz="1800" dirty="0">
                <a:solidFill>
                  <a:prstClr val="black"/>
                </a:solidFill>
              </a:rPr>
              <a:t>Further clarification sought around testing and the obligations they have to meet.  In particular any obligations should be explicitly defined in the Grid Code / Industry Codes rather than the Test Plan and the level of detail required. </a:t>
            </a:r>
          </a:p>
          <a:p>
            <a:pPr lvl="1"/>
            <a:r>
              <a:rPr lang="en-GB" sz="1800" dirty="0">
                <a:solidFill>
                  <a:prstClr val="black"/>
                </a:solidFill>
              </a:rPr>
              <a:t>Suggest reference to Statutory Instruments is further explained and are any obligations not retained in GB law.</a:t>
            </a:r>
          </a:p>
          <a:p>
            <a:pPr lvl="1"/>
            <a:r>
              <a:rPr lang="en-GB" sz="1800" dirty="0">
                <a:solidFill>
                  <a:prstClr val="black"/>
                </a:solidFill>
              </a:rPr>
              <a:t>Update Test Plan to include Distributed Re-Start</a:t>
            </a:r>
          </a:p>
          <a:p>
            <a:pPr lvl="1"/>
            <a:r>
              <a:rPr lang="en-GB" sz="1800" dirty="0">
                <a:solidFill>
                  <a:prstClr val="black"/>
                </a:solidFill>
              </a:rPr>
              <a:t>Clarification to the term TSO and how this should be interpreted in GB</a:t>
            </a:r>
          </a:p>
          <a:p>
            <a:pPr lvl="1"/>
            <a:r>
              <a:rPr lang="en-GB" sz="1800" dirty="0">
                <a:solidFill>
                  <a:prstClr val="black"/>
                </a:solidFill>
              </a:rPr>
              <a:t>Clarification to terms used and frequency of testing</a:t>
            </a:r>
          </a:p>
          <a:p>
            <a:pPr lvl="1"/>
            <a:r>
              <a:rPr lang="en-GB" sz="1800" dirty="0">
                <a:solidFill>
                  <a:prstClr val="black"/>
                </a:solidFill>
              </a:rPr>
              <a:t>Monitoring of low frequency demand disconnection and ensuring the obligations under the Grid Code are sufficient to meet the requirements of E&amp;R</a:t>
            </a:r>
          </a:p>
          <a:p>
            <a:pPr lvl="1"/>
            <a:r>
              <a:rPr lang="en-GB" sz="1800" dirty="0">
                <a:solidFill>
                  <a:prstClr val="black"/>
                </a:solidFill>
              </a:rPr>
              <a:t>Adequate testing for Critical Tools and facilities</a:t>
            </a:r>
          </a:p>
          <a:p>
            <a:pPr lvl="1"/>
            <a:r>
              <a:rPr lang="en-GB" sz="1800" dirty="0"/>
              <a:t>Sight of the risk matrix associated with plant, tools, equipment that need testing &amp; how often</a:t>
            </a:r>
            <a:endParaRPr lang="en-GB" sz="1800" dirty="0">
              <a:solidFill>
                <a:prstClr val="black"/>
              </a:solidFill>
            </a:endParaRPr>
          </a:p>
          <a:p>
            <a:pPr lvl="1"/>
            <a:r>
              <a:rPr lang="en-GB" sz="1800" dirty="0">
                <a:solidFill>
                  <a:prstClr val="black"/>
                </a:solidFill>
              </a:rPr>
              <a:t>Treatment of Non-CUSC Parties and how obligations would be placed on them (</a:t>
            </a:r>
            <a:r>
              <a:rPr lang="en-GB" sz="1800" dirty="0" err="1">
                <a:solidFill>
                  <a:prstClr val="black"/>
                </a:solidFill>
              </a:rPr>
              <a:t>eg</a:t>
            </a:r>
            <a:r>
              <a:rPr lang="en-GB" sz="1800" dirty="0">
                <a:solidFill>
                  <a:prstClr val="black"/>
                </a:solidFill>
              </a:rPr>
              <a:t> Distribution Code?)</a:t>
            </a:r>
          </a:p>
          <a:p>
            <a:pPr lvl="1"/>
            <a:r>
              <a:rPr lang="en-GB" sz="1800" dirty="0">
                <a:solidFill>
                  <a:prstClr val="black"/>
                </a:solidFill>
              </a:rPr>
              <a:t>Clarity required around the Assurance framework</a:t>
            </a:r>
          </a:p>
          <a:p>
            <a:pPr lvl="1"/>
            <a:r>
              <a:rPr lang="en-GB" sz="1800" dirty="0">
                <a:solidFill>
                  <a:prstClr val="black"/>
                </a:solidFill>
              </a:rPr>
              <a:t>Change / version control</a:t>
            </a:r>
          </a:p>
          <a:p>
            <a:pPr lvl="1"/>
            <a:r>
              <a:rPr lang="en-GB" sz="1800" dirty="0">
                <a:solidFill>
                  <a:prstClr val="black"/>
                </a:solidFill>
              </a:rPr>
              <a:t>Typographical errors / grammar</a:t>
            </a:r>
          </a:p>
          <a:p>
            <a:pPr lvl="1"/>
            <a:endParaRPr lang="en-GB" sz="2200" dirty="0">
              <a:solidFill>
                <a:prstClr val="black"/>
              </a:solidFill>
            </a:endParaRPr>
          </a:p>
          <a:p>
            <a:pPr marL="0" indent="0">
              <a:buNone/>
            </a:pPr>
            <a:endParaRPr lang="en-GB" sz="3000" dirty="0">
              <a:solidFill>
                <a:prstClr val="black"/>
              </a:solidFill>
              <a:latin typeface="Helvetica Neue Light" panose="02000403000000020004"/>
            </a:endParaRPr>
          </a:p>
          <a:p>
            <a:endParaRPr lang="en-GB" dirty="0">
              <a:solidFill>
                <a:prstClr val="black"/>
              </a:solidFill>
              <a:latin typeface="Helvetica Neue Light" panose="02000403000000020004"/>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791200"/>
            <a:ext cx="12192000" cy="1041400"/>
          </a:xfrm>
          <a:prstGeom prst="rect">
            <a:avLst/>
          </a:prstGeom>
        </p:spPr>
      </p:pic>
    </p:spTree>
    <p:extLst>
      <p:ext uri="{BB962C8B-B14F-4D97-AF65-F5344CB8AC3E}">
        <p14:creationId xmlns:p14="http://schemas.microsoft.com/office/powerpoint/2010/main" val="712186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760"/>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Notification Letter</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6" name="TextBox 5">
            <a:extLst>
              <a:ext uri="{FF2B5EF4-FFF2-40B4-BE49-F238E27FC236}">
                <a16:creationId xmlns:a16="http://schemas.microsoft.com/office/drawing/2014/main" id="{FD357C19-1773-482A-879D-A9A7717A8ECB}"/>
              </a:ext>
            </a:extLst>
          </p:cNvPr>
          <p:cNvSpPr txBox="1"/>
          <p:nvPr/>
        </p:nvSpPr>
        <p:spPr>
          <a:xfrm>
            <a:off x="326954" y="701074"/>
            <a:ext cx="10686197" cy="3981603"/>
          </a:xfrm>
          <a:prstGeom prst="rect">
            <a:avLst/>
          </a:prstGeom>
          <a:noFill/>
        </p:spPr>
        <p:txBody>
          <a:bodyPr wrap="square" rtlCol="0">
            <a:spAutoFit/>
          </a:bodyPr>
          <a:lstStyle/>
          <a:p>
            <a:pPr marL="228600" indent="-228600">
              <a:lnSpc>
                <a:spcPct val="90000"/>
              </a:lnSpc>
              <a:spcBef>
                <a:spcPts val="1000"/>
              </a:spcBef>
              <a:buFont typeface="Arial" panose="020B0604020202020204" pitchFamily="34" charset="0"/>
              <a:buChar char="•"/>
            </a:pPr>
            <a:r>
              <a:rPr lang="en-GB" sz="2400" dirty="0">
                <a:solidFill>
                  <a:prstClr val="black"/>
                </a:solidFill>
              </a:rPr>
              <a:t>Two comments have been received from the Workgroup since the last meeting</a:t>
            </a:r>
          </a:p>
          <a:p>
            <a:pPr marL="685800" lvl="1" indent="-228600">
              <a:lnSpc>
                <a:spcPct val="90000"/>
              </a:lnSpc>
              <a:spcBef>
                <a:spcPts val="1000"/>
              </a:spcBef>
              <a:buFont typeface="Arial" panose="020B0604020202020204" pitchFamily="34" charset="0"/>
              <a:buChar char="•"/>
            </a:pPr>
            <a:r>
              <a:rPr lang="en-GB" sz="2400" dirty="0">
                <a:solidFill>
                  <a:prstClr val="black"/>
                </a:solidFill>
              </a:rPr>
              <a:t>Mike Kay - P2Analysis</a:t>
            </a:r>
          </a:p>
          <a:p>
            <a:pPr marL="685800" lvl="1" indent="-228600">
              <a:lnSpc>
                <a:spcPct val="90000"/>
              </a:lnSpc>
              <a:spcBef>
                <a:spcPts val="1000"/>
              </a:spcBef>
              <a:buFont typeface="Arial" panose="020B0604020202020204" pitchFamily="34" charset="0"/>
              <a:buChar char="•"/>
            </a:pPr>
            <a:r>
              <a:rPr lang="en-GB" sz="2400" dirty="0">
                <a:solidFill>
                  <a:prstClr val="black"/>
                </a:solidFill>
              </a:rPr>
              <a:t>Alan Creighton – Northern Power Grid</a:t>
            </a:r>
          </a:p>
          <a:p>
            <a:pPr marL="228600" indent="-228600">
              <a:lnSpc>
                <a:spcPct val="90000"/>
              </a:lnSpc>
              <a:spcBef>
                <a:spcPts val="1000"/>
              </a:spcBef>
              <a:buFont typeface="Arial" panose="020B0604020202020204" pitchFamily="34" charset="0"/>
              <a:buChar char="•"/>
            </a:pPr>
            <a:r>
              <a:rPr lang="en-GB" sz="2400" dirty="0">
                <a:solidFill>
                  <a:prstClr val="black"/>
                </a:solidFill>
              </a:rPr>
              <a:t>Re-write and restructure to remove historical context which is not necessary</a:t>
            </a:r>
          </a:p>
          <a:p>
            <a:pPr marL="228600" indent="-228600">
              <a:lnSpc>
                <a:spcPct val="90000"/>
              </a:lnSpc>
              <a:spcBef>
                <a:spcPts val="1000"/>
              </a:spcBef>
              <a:buFont typeface="Arial" panose="020B0604020202020204" pitchFamily="34" charset="0"/>
              <a:buChar char="•"/>
            </a:pPr>
            <a:r>
              <a:rPr lang="en-GB" sz="2400" dirty="0">
                <a:solidFill>
                  <a:prstClr val="black"/>
                </a:solidFill>
              </a:rPr>
              <a:t>Simplify letter</a:t>
            </a:r>
          </a:p>
          <a:p>
            <a:pPr marL="228600" indent="-228600">
              <a:lnSpc>
                <a:spcPct val="90000"/>
              </a:lnSpc>
              <a:spcBef>
                <a:spcPts val="1000"/>
              </a:spcBef>
              <a:buFont typeface="Arial" panose="020B0604020202020204" pitchFamily="34" charset="0"/>
              <a:buChar char="•"/>
            </a:pPr>
            <a:r>
              <a:rPr lang="en-GB" sz="2400" dirty="0">
                <a:solidFill>
                  <a:prstClr val="black"/>
                </a:solidFill>
              </a:rPr>
              <a:t>Remove historic references</a:t>
            </a:r>
          </a:p>
          <a:p>
            <a:pPr marL="228600" indent="-228600">
              <a:lnSpc>
                <a:spcPct val="90000"/>
              </a:lnSpc>
              <a:spcBef>
                <a:spcPts val="1000"/>
              </a:spcBef>
              <a:buFont typeface="Arial" panose="020B0604020202020204" pitchFamily="34" charset="0"/>
              <a:buChar char="•"/>
            </a:pPr>
            <a:r>
              <a:rPr lang="en-GB" sz="2400" dirty="0">
                <a:solidFill>
                  <a:prstClr val="black"/>
                </a:solidFill>
              </a:rPr>
              <a:t>Effect of GC0148 changes and impact on Non-CUSC Parties caught by E&amp;R Code – Is there a timing issue here? </a:t>
            </a:r>
          </a:p>
          <a:p>
            <a:pPr>
              <a:lnSpc>
                <a:spcPct val="90000"/>
              </a:lnSpc>
              <a:spcBef>
                <a:spcPts val="1000"/>
              </a:spcBef>
            </a:pPr>
            <a:r>
              <a:rPr lang="en-GB" sz="2400" dirty="0">
                <a:solidFill>
                  <a:prstClr val="black"/>
                </a:solidFill>
              </a:rPr>
              <a:t> </a:t>
            </a:r>
          </a:p>
        </p:txBody>
      </p:sp>
    </p:spTree>
    <p:extLst>
      <p:ext uri="{BB962C8B-B14F-4D97-AF65-F5344CB8AC3E}">
        <p14:creationId xmlns:p14="http://schemas.microsoft.com/office/powerpoint/2010/main" val="3168800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56271" y="111585"/>
            <a:ext cx="10686197"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Control Telephony Standard</a:t>
            </a:r>
            <a:endParaRPr lang="en-US" dirty="0"/>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sp>
        <p:nvSpPr>
          <p:cNvPr id="4" name="Rectangle 3">
            <a:extLst>
              <a:ext uri="{FF2B5EF4-FFF2-40B4-BE49-F238E27FC236}">
                <a16:creationId xmlns:a16="http://schemas.microsoft.com/office/drawing/2014/main" id="{48B2B11F-13E7-4905-A945-23DE822475EB}"/>
              </a:ext>
            </a:extLst>
          </p:cNvPr>
          <p:cNvSpPr/>
          <p:nvPr/>
        </p:nvSpPr>
        <p:spPr>
          <a:xfrm>
            <a:off x="236806" y="730564"/>
            <a:ext cx="11380764" cy="5959580"/>
          </a:xfrm>
          <a:prstGeom prst="rect">
            <a:avLst/>
          </a:prstGeom>
        </p:spPr>
        <p:txBody>
          <a:bodyPr wrap="square">
            <a:spAutoFit/>
          </a:bodyPr>
          <a:lstStyle/>
          <a:p>
            <a:pPr marL="228600" indent="-228600">
              <a:lnSpc>
                <a:spcPct val="90000"/>
              </a:lnSpc>
              <a:spcBef>
                <a:spcPts val="1000"/>
              </a:spcBef>
              <a:buFont typeface="Arial" panose="020B0604020202020204" pitchFamily="34" charset="0"/>
              <a:buChar char="•"/>
            </a:pPr>
            <a:r>
              <a:rPr lang="en-GB" dirty="0">
                <a:solidFill>
                  <a:prstClr val="black"/>
                </a:solidFill>
              </a:rPr>
              <a:t>Other than the comments presented at the last meeting by National Grid ESO and NGET only two additional comments have been received.</a:t>
            </a:r>
          </a:p>
          <a:p>
            <a:pPr marL="685800" lvl="1" indent="-228600">
              <a:lnSpc>
                <a:spcPct val="90000"/>
              </a:lnSpc>
              <a:spcBef>
                <a:spcPts val="1000"/>
              </a:spcBef>
              <a:buFont typeface="Arial" panose="020B0604020202020204" pitchFamily="34" charset="0"/>
              <a:buChar char="•"/>
            </a:pPr>
            <a:r>
              <a:rPr lang="en-GB" dirty="0">
                <a:solidFill>
                  <a:prstClr val="black"/>
                </a:solidFill>
              </a:rPr>
              <a:t>Mike Kay - P2Analysis</a:t>
            </a:r>
          </a:p>
          <a:p>
            <a:pPr marL="685800" lvl="1" indent="-228600">
              <a:lnSpc>
                <a:spcPct val="90000"/>
              </a:lnSpc>
              <a:spcBef>
                <a:spcPts val="1000"/>
              </a:spcBef>
              <a:buFont typeface="Arial" panose="020B0604020202020204" pitchFamily="34" charset="0"/>
              <a:buChar char="•"/>
            </a:pPr>
            <a:r>
              <a:rPr lang="en-GB" dirty="0">
                <a:solidFill>
                  <a:prstClr val="black"/>
                </a:solidFill>
              </a:rPr>
              <a:t>Alan Creighton – Northern Power Grid</a:t>
            </a:r>
          </a:p>
          <a:p>
            <a:pPr lvl="1" indent="-457200">
              <a:lnSpc>
                <a:spcPct val="90000"/>
              </a:lnSpc>
              <a:spcBef>
                <a:spcPts val="1000"/>
              </a:spcBef>
              <a:buFont typeface="Arial" panose="020B0604020202020204" pitchFamily="34" charset="0"/>
              <a:buChar char="•"/>
            </a:pPr>
            <a:r>
              <a:rPr lang="en-GB" dirty="0">
                <a:solidFill>
                  <a:prstClr val="black"/>
                </a:solidFill>
              </a:rPr>
              <a:t>Improve Formatting / consistency / clarification / definitions</a:t>
            </a:r>
          </a:p>
          <a:p>
            <a:pPr lvl="1" indent="-457200">
              <a:lnSpc>
                <a:spcPct val="90000"/>
              </a:lnSpc>
              <a:spcBef>
                <a:spcPts val="1000"/>
              </a:spcBef>
              <a:buFont typeface="Arial" panose="020B0604020202020204" pitchFamily="34" charset="0"/>
              <a:buChar char="•"/>
            </a:pPr>
            <a:r>
              <a:rPr lang="en-GB" dirty="0">
                <a:solidFill>
                  <a:prstClr val="black"/>
                </a:solidFill>
              </a:rPr>
              <a:t>Definitions, improve clarity in some parts of the text</a:t>
            </a:r>
          </a:p>
          <a:p>
            <a:pPr lvl="1" indent="-457200">
              <a:lnSpc>
                <a:spcPct val="90000"/>
              </a:lnSpc>
              <a:spcBef>
                <a:spcPts val="1000"/>
              </a:spcBef>
              <a:buFont typeface="Arial" panose="020B0604020202020204" pitchFamily="34" charset="0"/>
              <a:buChar char="•"/>
            </a:pPr>
            <a:r>
              <a:rPr lang="en-GB" dirty="0">
                <a:solidFill>
                  <a:prstClr val="black"/>
                </a:solidFill>
              </a:rPr>
              <a:t>Clarify aim of the document and include GC0148 updates, Distributed Re-Start and Restoration Service Providers</a:t>
            </a:r>
          </a:p>
          <a:p>
            <a:pPr lvl="1" indent="-457200">
              <a:lnSpc>
                <a:spcPct val="90000"/>
              </a:lnSpc>
              <a:spcBef>
                <a:spcPts val="1000"/>
              </a:spcBef>
              <a:buFont typeface="Arial" panose="020B0604020202020204" pitchFamily="34" charset="0"/>
              <a:buChar char="•"/>
            </a:pPr>
            <a:r>
              <a:rPr lang="en-GB" dirty="0">
                <a:solidFill>
                  <a:prstClr val="black"/>
                </a:solidFill>
              </a:rPr>
              <a:t>Consider wider implications in Scotland</a:t>
            </a:r>
          </a:p>
          <a:p>
            <a:pPr lvl="1" indent="-457200">
              <a:lnSpc>
                <a:spcPct val="90000"/>
              </a:lnSpc>
              <a:spcBef>
                <a:spcPts val="1000"/>
              </a:spcBef>
              <a:buFont typeface="Arial" panose="020B0604020202020204" pitchFamily="34" charset="0"/>
              <a:buChar char="•"/>
            </a:pPr>
            <a:r>
              <a:rPr lang="en-GB" dirty="0">
                <a:solidFill>
                  <a:prstClr val="black"/>
                </a:solidFill>
              </a:rPr>
              <a:t>Clarification required on Network Congestion</a:t>
            </a:r>
          </a:p>
          <a:p>
            <a:pPr lvl="1" indent="-457200">
              <a:lnSpc>
                <a:spcPct val="90000"/>
              </a:lnSpc>
              <a:spcBef>
                <a:spcPts val="1000"/>
              </a:spcBef>
              <a:buFont typeface="Arial" panose="020B0604020202020204" pitchFamily="34" charset="0"/>
              <a:buChar char="•"/>
            </a:pPr>
            <a:r>
              <a:rPr lang="en-GB" dirty="0">
                <a:solidFill>
                  <a:prstClr val="black"/>
                </a:solidFill>
              </a:rPr>
              <a:t>Update definitions of PSTN / PSTN replacement and linkage with Grid Code modification GC0134 </a:t>
            </a:r>
          </a:p>
          <a:p>
            <a:pPr lvl="1" indent="-457200">
              <a:lnSpc>
                <a:spcPct val="90000"/>
              </a:lnSpc>
              <a:spcBef>
                <a:spcPts val="1000"/>
              </a:spcBef>
              <a:buFont typeface="Arial" panose="020B0604020202020204" pitchFamily="34" charset="0"/>
              <a:buChar char="•"/>
            </a:pPr>
            <a:r>
              <a:rPr lang="en-GB" dirty="0">
                <a:solidFill>
                  <a:prstClr val="black"/>
                </a:solidFill>
              </a:rPr>
              <a:t>Clarity required on the number of Control (Green) Telephones</a:t>
            </a:r>
          </a:p>
          <a:p>
            <a:pPr lvl="1" indent="-457200">
              <a:lnSpc>
                <a:spcPct val="90000"/>
              </a:lnSpc>
              <a:spcBef>
                <a:spcPts val="1000"/>
              </a:spcBef>
              <a:buFont typeface="Arial" panose="020B0604020202020204" pitchFamily="34" charset="0"/>
              <a:buChar char="•"/>
            </a:pPr>
            <a:r>
              <a:rPr lang="en-GB" dirty="0">
                <a:solidFill>
                  <a:prstClr val="black"/>
                </a:solidFill>
              </a:rPr>
              <a:t>Removal of the term “Green Phone”</a:t>
            </a:r>
          </a:p>
          <a:p>
            <a:pPr lvl="1" indent="-457200">
              <a:lnSpc>
                <a:spcPct val="90000"/>
              </a:lnSpc>
              <a:spcBef>
                <a:spcPts val="1000"/>
              </a:spcBef>
              <a:buFont typeface="Arial" panose="020B0604020202020204" pitchFamily="34" charset="0"/>
              <a:buChar char="•"/>
            </a:pPr>
            <a:r>
              <a:rPr lang="en-GB" dirty="0">
                <a:solidFill>
                  <a:prstClr val="black"/>
                </a:solidFill>
              </a:rPr>
              <a:t>Distinction between Control Telephony and Electronic Communications facilities such as EDL and API</a:t>
            </a:r>
          </a:p>
          <a:p>
            <a:pPr lvl="1" indent="-457200">
              <a:lnSpc>
                <a:spcPct val="90000"/>
              </a:lnSpc>
              <a:spcBef>
                <a:spcPts val="1000"/>
              </a:spcBef>
              <a:buFont typeface="Arial" panose="020B0604020202020204" pitchFamily="34" charset="0"/>
              <a:buChar char="•"/>
            </a:pPr>
            <a:r>
              <a:rPr lang="en-GB" dirty="0">
                <a:solidFill>
                  <a:prstClr val="black"/>
                </a:solidFill>
              </a:rPr>
              <a:t>Application to User’s – Network Operators and Non-Embedded Customers appear to </a:t>
            </a:r>
          </a:p>
          <a:p>
            <a:pPr marL="0" lvl="1">
              <a:lnSpc>
                <a:spcPct val="90000"/>
              </a:lnSpc>
              <a:spcBef>
                <a:spcPts val="1000"/>
              </a:spcBef>
              <a:tabLst>
                <a:tab pos="450850" algn="l"/>
              </a:tabLst>
            </a:pPr>
            <a:r>
              <a:rPr lang="en-GB" dirty="0">
                <a:solidFill>
                  <a:prstClr val="black"/>
                </a:solidFill>
              </a:rPr>
              <a:t>	be singled out</a:t>
            </a:r>
          </a:p>
          <a:p>
            <a:pPr lvl="1" indent="-457200">
              <a:lnSpc>
                <a:spcPct val="90000"/>
              </a:lnSpc>
              <a:spcBef>
                <a:spcPts val="1000"/>
              </a:spcBef>
              <a:buFont typeface="Arial" panose="020B0604020202020204" pitchFamily="34" charset="0"/>
              <a:buChar char="•"/>
            </a:pPr>
            <a:endParaRPr lang="en-GB" sz="2400" dirty="0">
              <a:solidFill>
                <a:prstClr val="black"/>
              </a:solidFill>
            </a:endParaRPr>
          </a:p>
        </p:txBody>
      </p:sp>
    </p:spTree>
    <p:extLst>
      <p:ext uri="{BB962C8B-B14F-4D97-AF65-F5344CB8AC3E}">
        <p14:creationId xmlns:p14="http://schemas.microsoft.com/office/powerpoint/2010/main" val="8239570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2" ma:contentTypeDescription="Create a new document." ma:contentTypeScope="" ma:versionID="500c4111159a6cdb2c559c09252a5b4b">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70b7d7a1b7933184738286741f0b6769"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1AA6AD-7283-41FD-B146-517D23185C41}">
  <ds:schemaRefs>
    <ds:schemaRef ds:uri="http://schemas.microsoft.com/sharepoint/v3/contenttype/forms"/>
  </ds:schemaRefs>
</ds:datastoreItem>
</file>

<file path=customXml/itemProps2.xml><?xml version="1.0" encoding="utf-8"?>
<ds:datastoreItem xmlns:ds="http://schemas.openxmlformats.org/officeDocument/2006/customXml" ds:itemID="{286A63A6-2796-40FA-95BA-F478FB3C854D}">
  <ds:schemaRefs>
    <ds:schemaRef ds:uri="http://schemas.microsoft.com/office/2006/metadata/properties"/>
    <ds:schemaRef ds:uri="http://schemas.microsoft.com/office/infopath/2007/PartnerControls"/>
    <ds:schemaRef ds:uri="63f065d3-f48e-4d2d-a5d5-b4becdeb24fc"/>
  </ds:schemaRefs>
</ds:datastoreItem>
</file>

<file path=customXml/itemProps3.xml><?xml version="1.0" encoding="utf-8"?>
<ds:datastoreItem xmlns:ds="http://schemas.openxmlformats.org/officeDocument/2006/customXml" ds:itemID="{FD332826-C8C3-46AB-BB2C-8E12380C35D3}"/>
</file>

<file path=docProps/app.xml><?xml version="1.0" encoding="utf-8"?>
<Properties xmlns="http://schemas.openxmlformats.org/officeDocument/2006/extended-properties" xmlns:vt="http://schemas.openxmlformats.org/officeDocument/2006/docPropsVTypes">
  <TotalTime>2810</TotalTime>
  <Words>1939</Words>
  <Application>Microsoft Office PowerPoint</Application>
  <PresentationFormat>Widescreen</PresentationFormat>
  <Paragraphs>165</Paragraphs>
  <Slides>16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Helvetica Neue Light</vt:lpstr>
      <vt:lpstr>Helvetica Neue LT Std 65 Medium</vt:lpstr>
      <vt:lpstr>Wingdings</vt:lpstr>
      <vt:lpstr>Office Theme</vt:lpstr>
      <vt:lpstr>Emergency and Restoration Code – Phase II  Workgroup 5 – GC0148  5 November 2021  </vt:lpstr>
      <vt:lpstr> Agenda </vt:lpstr>
      <vt:lpstr> Actions </vt:lpstr>
      <vt:lpstr>Actions – Correction of word “approved” from Slides presented on 5th October 2021 </vt:lpstr>
      <vt:lpstr>System Defence Plan (Issue 4)   </vt:lpstr>
      <vt:lpstr>System Restoration Plan (Issue 4)   </vt:lpstr>
      <vt:lpstr>Test Plan (Issue 2)   </vt:lpstr>
      <vt:lpstr>Notification Letter</vt:lpstr>
      <vt:lpstr>Control Telephony Standard</vt:lpstr>
      <vt:lpstr>Control Telephony </vt:lpstr>
      <vt:lpstr>Distributed Re-Start </vt:lpstr>
      <vt:lpstr> GC0148 – Treatment of Storage Art 15(3)  </vt:lpstr>
      <vt:lpstr> Treatment of Storage during Low System Frequencies (European Expert Group) </vt:lpstr>
      <vt:lpstr> Distribution Code Consultation (DCRP/20/06/PC DCode Storage Modification) </vt:lpstr>
      <vt:lpstr> Distribution Code Storage Consultation – Performance following low frequencies </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Lucy Teare</dc:creator>
  <cp:lastModifiedBy>Johnson (ESO), Antony</cp:lastModifiedBy>
  <cp:revision>186</cp:revision>
  <dcterms:created xsi:type="dcterms:W3CDTF">2020-02-10T16:14:05Z</dcterms:created>
  <dcterms:modified xsi:type="dcterms:W3CDTF">2021-10-29T13:29:34Z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Order">
    <vt:r8>4411800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