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307" r:id="rId5"/>
    <p:sldId id="275" r:id="rId6"/>
    <p:sldId id="315" r:id="rId7"/>
    <p:sldId id="278" r:id="rId8"/>
    <p:sldId id="285" r:id="rId9"/>
    <p:sldId id="283" r:id="rId10"/>
    <p:sldId id="319" r:id="rId11"/>
    <p:sldId id="316" r:id="rId12"/>
    <p:sldId id="317" r:id="rId13"/>
    <p:sldId id="320" r:id="rId14"/>
    <p:sldId id="321" r:id="rId15"/>
    <p:sldId id="31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E2C"/>
    <a:srgbClr val="FBE64D"/>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104EEA-49CD-4E61-B57B-AD33FA08ECBF}" v="23" dt="2021-09-29T12:34:48.196"/>
  </p1510:revLst>
</p1510:revInfo>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79" autoAdjust="0"/>
    <p:restoredTop sz="94694"/>
  </p:normalViewPr>
  <p:slideViewPr>
    <p:cSldViewPr snapToGrid="0" snapToObjects="1">
      <p:cViewPr varScale="1">
        <p:scale>
          <a:sx n="68" d="100"/>
          <a:sy n="68" d="100"/>
        </p:scale>
        <p:origin x="64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son (ESO), Antony" userId="ea3158fb-3b36-4d33-b3dc-8adf0fb14d86" providerId="ADAL" clId="{DE104EEA-49CD-4E61-B57B-AD33FA08ECBF}"/>
    <pc:docChg chg="undo custSel addSld delSld modSld sldOrd">
      <pc:chgData name="Johnson (ESO), Antony" userId="ea3158fb-3b36-4d33-b3dc-8adf0fb14d86" providerId="ADAL" clId="{DE104EEA-49CD-4E61-B57B-AD33FA08ECBF}" dt="2021-09-29T12:37:22.869" v="6090" actId="20577"/>
      <pc:docMkLst>
        <pc:docMk/>
      </pc:docMkLst>
      <pc:sldChg chg="modSp mod">
        <pc:chgData name="Johnson (ESO), Antony" userId="ea3158fb-3b36-4d33-b3dc-8adf0fb14d86" providerId="ADAL" clId="{DE104EEA-49CD-4E61-B57B-AD33FA08ECBF}" dt="2021-09-27T13:05:15.945" v="1019" actId="20577"/>
        <pc:sldMkLst>
          <pc:docMk/>
          <pc:sldMk cId="3997439583" sldId="275"/>
        </pc:sldMkLst>
        <pc:spChg chg="mod">
          <ac:chgData name="Johnson (ESO), Antony" userId="ea3158fb-3b36-4d33-b3dc-8adf0fb14d86" providerId="ADAL" clId="{DE104EEA-49CD-4E61-B57B-AD33FA08ECBF}" dt="2021-09-27T13:05:15.945" v="1019" actId="20577"/>
          <ac:spMkLst>
            <pc:docMk/>
            <pc:sldMk cId="3997439583" sldId="275"/>
            <ac:spMk id="5" creationId="{D1FC8B26-29DF-4A2C-9A63-935E13E93963}"/>
          </ac:spMkLst>
        </pc:spChg>
      </pc:sldChg>
      <pc:sldChg chg="add del ord">
        <pc:chgData name="Johnson (ESO), Antony" userId="ea3158fb-3b36-4d33-b3dc-8adf0fb14d86" providerId="ADAL" clId="{DE104EEA-49CD-4E61-B57B-AD33FA08ECBF}" dt="2021-09-27T13:09:26.100" v="1077"/>
        <pc:sldMkLst>
          <pc:docMk/>
          <pc:sldMk cId="3165527678" sldId="278"/>
        </pc:sldMkLst>
      </pc:sldChg>
      <pc:sldChg chg="delSp modSp add del mod">
        <pc:chgData name="Johnson (ESO), Antony" userId="ea3158fb-3b36-4d33-b3dc-8adf0fb14d86" providerId="ADAL" clId="{DE104EEA-49CD-4E61-B57B-AD33FA08ECBF}" dt="2021-09-29T09:17:54.648" v="5561" actId="6549"/>
        <pc:sldMkLst>
          <pc:docMk/>
          <pc:sldMk cId="3146925329" sldId="283"/>
        </pc:sldMkLst>
        <pc:spChg chg="del">
          <ac:chgData name="Johnson (ESO), Antony" userId="ea3158fb-3b36-4d33-b3dc-8adf0fb14d86" providerId="ADAL" clId="{DE104EEA-49CD-4E61-B57B-AD33FA08ECBF}" dt="2021-09-27T13:09:43.645" v="1080" actId="478"/>
          <ac:spMkLst>
            <pc:docMk/>
            <pc:sldMk cId="3146925329" sldId="283"/>
            <ac:spMk id="4" creationId="{A2B75E75-CFEB-40DC-9788-E45EFBC84D62}"/>
          </ac:spMkLst>
        </pc:spChg>
        <pc:spChg chg="mod">
          <ac:chgData name="Johnson (ESO), Antony" userId="ea3158fb-3b36-4d33-b3dc-8adf0fb14d86" providerId="ADAL" clId="{DE104EEA-49CD-4E61-B57B-AD33FA08ECBF}" dt="2021-09-29T09:17:54.648" v="5561" actId="6549"/>
          <ac:spMkLst>
            <pc:docMk/>
            <pc:sldMk cId="3146925329" sldId="283"/>
            <ac:spMk id="6" creationId="{FD357C19-1773-482A-879D-A9A7717A8ECB}"/>
          </ac:spMkLst>
        </pc:spChg>
      </pc:sldChg>
      <pc:sldChg chg="modSp add mod">
        <pc:chgData name="Johnson (ESO), Antony" userId="ea3158fb-3b36-4d33-b3dc-8adf0fb14d86" providerId="ADAL" clId="{DE104EEA-49CD-4E61-B57B-AD33FA08ECBF}" dt="2021-09-29T09:19:51.303" v="5872" actId="20577"/>
        <pc:sldMkLst>
          <pc:docMk/>
          <pc:sldMk cId="3515285329" sldId="285"/>
        </pc:sldMkLst>
        <pc:spChg chg="mod">
          <ac:chgData name="Johnson (ESO), Antony" userId="ea3158fb-3b36-4d33-b3dc-8adf0fb14d86" providerId="ADAL" clId="{DE104EEA-49CD-4E61-B57B-AD33FA08ECBF}" dt="2021-09-29T09:19:51.303" v="5872" actId="20577"/>
          <ac:spMkLst>
            <pc:docMk/>
            <pc:sldMk cId="3515285329" sldId="285"/>
            <ac:spMk id="4" creationId="{D47ABE19-D518-4BC9-9C26-D49BFE67FC3C}"/>
          </ac:spMkLst>
        </pc:spChg>
      </pc:sldChg>
      <pc:sldChg chg="modSp mod">
        <pc:chgData name="Johnson (ESO), Antony" userId="ea3158fb-3b36-4d33-b3dc-8adf0fb14d86" providerId="ADAL" clId="{DE104EEA-49CD-4E61-B57B-AD33FA08ECBF}" dt="2021-09-27T12:25:56.043" v="17" actId="20577"/>
        <pc:sldMkLst>
          <pc:docMk/>
          <pc:sldMk cId="1986363804" sldId="307"/>
        </pc:sldMkLst>
        <pc:spChg chg="mod">
          <ac:chgData name="Johnson (ESO), Antony" userId="ea3158fb-3b36-4d33-b3dc-8adf0fb14d86" providerId="ADAL" clId="{DE104EEA-49CD-4E61-B57B-AD33FA08ECBF}" dt="2021-09-27T12:25:56.043" v="17" actId="20577"/>
          <ac:spMkLst>
            <pc:docMk/>
            <pc:sldMk cId="1986363804" sldId="307"/>
            <ac:spMk id="6" creationId="{8329FB8B-13A0-4A2D-B9CF-62570F21BAFE}"/>
          </ac:spMkLst>
        </pc:spChg>
      </pc:sldChg>
      <pc:sldChg chg="modSp add del mod">
        <pc:chgData name="Johnson (ESO), Antony" userId="ea3158fb-3b36-4d33-b3dc-8adf0fb14d86" providerId="ADAL" clId="{DE104EEA-49CD-4E61-B57B-AD33FA08ECBF}" dt="2021-09-28T17:04:18.879" v="5502" actId="20577"/>
        <pc:sldMkLst>
          <pc:docMk/>
          <pc:sldMk cId="1415307467" sldId="313"/>
        </pc:sldMkLst>
        <pc:spChg chg="mod">
          <ac:chgData name="Johnson (ESO), Antony" userId="ea3158fb-3b36-4d33-b3dc-8adf0fb14d86" providerId="ADAL" clId="{DE104EEA-49CD-4E61-B57B-AD33FA08ECBF}" dt="2021-09-28T17:04:18.879" v="5502" actId="20577"/>
          <ac:spMkLst>
            <pc:docMk/>
            <pc:sldMk cId="1415307467" sldId="313"/>
            <ac:spMk id="3" creationId="{22F1069D-EEAD-432C-8752-B81C0A76BE09}"/>
          </ac:spMkLst>
        </pc:spChg>
      </pc:sldChg>
      <pc:sldChg chg="del">
        <pc:chgData name="Johnson (ESO), Antony" userId="ea3158fb-3b36-4d33-b3dc-8adf0fb14d86" providerId="ADAL" clId="{DE104EEA-49CD-4E61-B57B-AD33FA08ECBF}" dt="2021-09-27T13:05:43.643" v="1021" actId="47"/>
        <pc:sldMkLst>
          <pc:docMk/>
          <pc:sldMk cId="3515285329" sldId="314"/>
        </pc:sldMkLst>
      </pc:sldChg>
      <pc:sldChg chg="addSp delSp modSp mod ord">
        <pc:chgData name="Johnson (ESO), Antony" userId="ea3158fb-3b36-4d33-b3dc-8adf0fb14d86" providerId="ADAL" clId="{DE104EEA-49CD-4E61-B57B-AD33FA08ECBF}" dt="2021-09-29T12:35:08.964" v="5999" actId="179"/>
        <pc:sldMkLst>
          <pc:docMk/>
          <pc:sldMk cId="416832869" sldId="315"/>
        </pc:sldMkLst>
        <pc:spChg chg="mod">
          <ac:chgData name="Johnson (ESO), Antony" userId="ea3158fb-3b36-4d33-b3dc-8adf0fb14d86" providerId="ADAL" clId="{DE104EEA-49CD-4E61-B57B-AD33FA08ECBF}" dt="2021-09-29T12:35:08.964" v="5999" actId="179"/>
          <ac:spMkLst>
            <pc:docMk/>
            <pc:sldMk cId="416832869" sldId="315"/>
            <ac:spMk id="5" creationId="{D1FC8B26-29DF-4A2C-9A63-935E13E93963}"/>
          </ac:spMkLst>
        </pc:spChg>
        <pc:graphicFrameChg chg="add del mod">
          <ac:chgData name="Johnson (ESO), Antony" userId="ea3158fb-3b36-4d33-b3dc-8adf0fb14d86" providerId="ADAL" clId="{DE104EEA-49CD-4E61-B57B-AD33FA08ECBF}" dt="2021-09-27T12:53:43.605" v="534"/>
          <ac:graphicFrameMkLst>
            <pc:docMk/>
            <pc:sldMk cId="416832869" sldId="315"/>
            <ac:graphicFrameMk id="2" creationId="{323FAB29-6905-4AFC-AD48-A0DCBD1DBF07}"/>
          </ac:graphicFrameMkLst>
        </pc:graphicFrameChg>
        <pc:graphicFrameChg chg="add del mod">
          <ac:chgData name="Johnson (ESO), Antony" userId="ea3158fb-3b36-4d33-b3dc-8adf0fb14d86" providerId="ADAL" clId="{DE104EEA-49CD-4E61-B57B-AD33FA08ECBF}" dt="2021-09-27T12:53:49.007" v="537"/>
          <ac:graphicFrameMkLst>
            <pc:docMk/>
            <pc:sldMk cId="416832869" sldId="315"/>
            <ac:graphicFrameMk id="6" creationId="{C5C040D4-225C-4FCD-B81D-36A447CCAFF6}"/>
          </ac:graphicFrameMkLst>
        </pc:graphicFrameChg>
      </pc:sldChg>
      <pc:sldChg chg="addSp delSp modSp mod">
        <pc:chgData name="Johnson (ESO), Antony" userId="ea3158fb-3b36-4d33-b3dc-8adf0fb14d86" providerId="ADAL" clId="{DE104EEA-49CD-4E61-B57B-AD33FA08ECBF}" dt="2021-09-27T14:00:17.842" v="1390" actId="1076"/>
        <pc:sldMkLst>
          <pc:docMk/>
          <pc:sldMk cId="823957000" sldId="316"/>
        </pc:sldMkLst>
        <pc:spChg chg="mod">
          <ac:chgData name="Johnson (ESO), Antony" userId="ea3158fb-3b36-4d33-b3dc-8adf0fb14d86" providerId="ADAL" clId="{DE104EEA-49CD-4E61-B57B-AD33FA08ECBF}" dt="2021-09-27T14:00:17.842" v="1390" actId="1076"/>
          <ac:spMkLst>
            <pc:docMk/>
            <pc:sldMk cId="823957000" sldId="316"/>
            <ac:spMk id="6" creationId="{FD357C19-1773-482A-879D-A9A7717A8ECB}"/>
          </ac:spMkLst>
        </pc:spChg>
        <pc:graphicFrameChg chg="add del mod">
          <ac:chgData name="Johnson (ESO), Antony" userId="ea3158fb-3b36-4d33-b3dc-8adf0fb14d86" providerId="ADAL" clId="{DE104EEA-49CD-4E61-B57B-AD33FA08ECBF}" dt="2021-09-27T13:11:08.027" v="1179"/>
          <ac:graphicFrameMkLst>
            <pc:docMk/>
            <pc:sldMk cId="823957000" sldId="316"/>
            <ac:graphicFrameMk id="4" creationId="{7679433D-E903-4204-8AD8-40079353B592}"/>
          </ac:graphicFrameMkLst>
        </pc:graphicFrameChg>
      </pc:sldChg>
      <pc:sldChg chg="modSp mod">
        <pc:chgData name="Johnson (ESO), Antony" userId="ea3158fb-3b36-4d33-b3dc-8adf0fb14d86" providerId="ADAL" clId="{DE104EEA-49CD-4E61-B57B-AD33FA08ECBF}" dt="2021-09-29T12:37:22.869" v="6090" actId="20577"/>
        <pc:sldMkLst>
          <pc:docMk/>
          <pc:sldMk cId="158710102" sldId="317"/>
        </pc:sldMkLst>
        <pc:spChg chg="mod">
          <ac:chgData name="Johnson (ESO), Antony" userId="ea3158fb-3b36-4d33-b3dc-8adf0fb14d86" providerId="ADAL" clId="{DE104EEA-49CD-4E61-B57B-AD33FA08ECBF}" dt="2021-09-29T12:37:22.869" v="6090" actId="20577"/>
          <ac:spMkLst>
            <pc:docMk/>
            <pc:sldMk cId="158710102" sldId="317"/>
            <ac:spMk id="6" creationId="{FD357C19-1773-482A-879D-A9A7717A8ECB}"/>
          </ac:spMkLst>
        </pc:spChg>
      </pc:sldChg>
      <pc:sldChg chg="modSp del mod">
        <pc:chgData name="Johnson (ESO), Antony" userId="ea3158fb-3b36-4d33-b3dc-8adf0fb14d86" providerId="ADAL" clId="{DE104EEA-49CD-4E61-B57B-AD33FA08ECBF}" dt="2021-09-27T14:30:38.993" v="4589" actId="47"/>
        <pc:sldMkLst>
          <pc:docMk/>
          <pc:sldMk cId="2374038432" sldId="318"/>
        </pc:sldMkLst>
        <pc:spChg chg="mod">
          <ac:chgData name="Johnson (ESO), Antony" userId="ea3158fb-3b36-4d33-b3dc-8adf0fb14d86" providerId="ADAL" clId="{DE104EEA-49CD-4E61-B57B-AD33FA08ECBF}" dt="2021-09-27T14:30:08.672" v="4586" actId="20577"/>
          <ac:spMkLst>
            <pc:docMk/>
            <pc:sldMk cId="2374038432" sldId="318"/>
            <ac:spMk id="2" creationId="{CF00B107-AE59-E849-9637-3B6D6BDCB684}"/>
          </ac:spMkLst>
        </pc:spChg>
      </pc:sldChg>
      <pc:sldChg chg="delSp modSp add mod">
        <pc:chgData name="Johnson (ESO), Antony" userId="ea3158fb-3b36-4d33-b3dc-8adf0fb14d86" providerId="ADAL" clId="{DE104EEA-49CD-4E61-B57B-AD33FA08ECBF}" dt="2021-09-29T09:21:10.102" v="5986" actId="20577"/>
        <pc:sldMkLst>
          <pc:docMk/>
          <pc:sldMk cId="3428599677" sldId="319"/>
        </pc:sldMkLst>
        <pc:spChg chg="mod">
          <ac:chgData name="Johnson (ESO), Antony" userId="ea3158fb-3b36-4d33-b3dc-8adf0fb14d86" providerId="ADAL" clId="{DE104EEA-49CD-4E61-B57B-AD33FA08ECBF}" dt="2021-09-27T13:08:14.792" v="1051" actId="20577"/>
          <ac:spMkLst>
            <pc:docMk/>
            <pc:sldMk cId="3428599677" sldId="319"/>
            <ac:spMk id="2" creationId="{CF00B107-AE59-E849-9637-3B6D6BDCB684}"/>
          </ac:spMkLst>
        </pc:spChg>
        <pc:spChg chg="del">
          <ac:chgData name="Johnson (ESO), Antony" userId="ea3158fb-3b36-4d33-b3dc-8adf0fb14d86" providerId="ADAL" clId="{DE104EEA-49CD-4E61-B57B-AD33FA08ECBF}" dt="2021-09-27T13:08:36.875" v="1053" actId="478"/>
          <ac:spMkLst>
            <pc:docMk/>
            <pc:sldMk cId="3428599677" sldId="319"/>
            <ac:spMk id="4" creationId="{A2B75E75-CFEB-40DC-9788-E45EFBC84D62}"/>
          </ac:spMkLst>
        </pc:spChg>
        <pc:spChg chg="mod">
          <ac:chgData name="Johnson (ESO), Antony" userId="ea3158fb-3b36-4d33-b3dc-8adf0fb14d86" providerId="ADAL" clId="{DE104EEA-49CD-4E61-B57B-AD33FA08ECBF}" dt="2021-09-29T09:21:10.102" v="5986" actId="20577"/>
          <ac:spMkLst>
            <pc:docMk/>
            <pc:sldMk cId="3428599677" sldId="319"/>
            <ac:spMk id="6" creationId="{FD357C19-1773-482A-879D-A9A7717A8ECB}"/>
          </ac:spMkLst>
        </pc:spChg>
      </pc:sldChg>
      <pc:sldChg chg="addSp delSp modSp add mod">
        <pc:chgData name="Johnson (ESO), Antony" userId="ea3158fb-3b36-4d33-b3dc-8adf0fb14d86" providerId="ADAL" clId="{DE104EEA-49CD-4E61-B57B-AD33FA08ECBF}" dt="2021-09-27T14:22:11.183" v="3280" actId="1076"/>
        <pc:sldMkLst>
          <pc:docMk/>
          <pc:sldMk cId="3168800351" sldId="320"/>
        </pc:sldMkLst>
        <pc:spChg chg="mod">
          <ac:chgData name="Johnson (ESO), Antony" userId="ea3158fb-3b36-4d33-b3dc-8adf0fb14d86" providerId="ADAL" clId="{DE104EEA-49CD-4E61-B57B-AD33FA08ECBF}" dt="2021-09-27T14:22:11.183" v="3280" actId="1076"/>
          <ac:spMkLst>
            <pc:docMk/>
            <pc:sldMk cId="3168800351" sldId="320"/>
            <ac:spMk id="2" creationId="{CF00B107-AE59-E849-9637-3B6D6BDCB684}"/>
          </ac:spMkLst>
        </pc:spChg>
        <pc:spChg chg="add del mod">
          <ac:chgData name="Johnson (ESO), Antony" userId="ea3158fb-3b36-4d33-b3dc-8adf0fb14d86" providerId="ADAL" clId="{DE104EEA-49CD-4E61-B57B-AD33FA08ECBF}" dt="2021-09-27T14:22:00.895" v="3277" actId="1076"/>
          <ac:spMkLst>
            <pc:docMk/>
            <pc:sldMk cId="3168800351" sldId="320"/>
            <ac:spMk id="6" creationId="{FD357C19-1773-482A-879D-A9A7717A8ECB}"/>
          </ac:spMkLst>
        </pc:spChg>
      </pc:sldChg>
      <pc:sldChg chg="modSp add mod">
        <pc:chgData name="Johnson (ESO), Antony" userId="ea3158fb-3b36-4d33-b3dc-8adf0fb14d86" providerId="ADAL" clId="{DE104EEA-49CD-4E61-B57B-AD33FA08ECBF}" dt="2021-09-29T09:27:28.384" v="5995" actId="20577"/>
        <pc:sldMkLst>
          <pc:docMk/>
          <pc:sldMk cId="1435248497" sldId="321"/>
        </pc:sldMkLst>
        <pc:spChg chg="mod">
          <ac:chgData name="Johnson (ESO), Antony" userId="ea3158fb-3b36-4d33-b3dc-8adf0fb14d86" providerId="ADAL" clId="{DE104EEA-49CD-4E61-B57B-AD33FA08ECBF}" dt="2021-09-27T14:21:46.499" v="3274" actId="20577"/>
          <ac:spMkLst>
            <pc:docMk/>
            <pc:sldMk cId="1435248497" sldId="321"/>
            <ac:spMk id="2" creationId="{CF00B107-AE59-E849-9637-3B6D6BDCB684}"/>
          </ac:spMkLst>
        </pc:spChg>
        <pc:spChg chg="mod">
          <ac:chgData name="Johnson (ESO), Antony" userId="ea3158fb-3b36-4d33-b3dc-8adf0fb14d86" providerId="ADAL" clId="{DE104EEA-49CD-4E61-B57B-AD33FA08ECBF}" dt="2021-09-29T09:27:28.384" v="5995" actId="20577"/>
          <ac:spMkLst>
            <pc:docMk/>
            <pc:sldMk cId="1435248497" sldId="321"/>
            <ac:spMk id="6" creationId="{FD357C19-1773-482A-879D-A9A7717A8EC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92F11-53F7-449A-8425-6B2731A79871}" type="datetimeFigureOut">
              <a:rPr lang="en-GB" smtClean="0"/>
              <a:t>29/09/2021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C4B73-5AD7-43E8-8E66-C620C4589086}" type="slidenum">
              <a:rPr lang="en-GB" smtClean="0"/>
              <a:t>‹#›</a:t>
            </a:fld>
            <a:endParaRPr lang="en-GB"/>
          </a:p>
        </p:txBody>
      </p:sp>
    </p:spTree>
    <p:extLst>
      <p:ext uri="{BB962C8B-B14F-4D97-AF65-F5344CB8AC3E}">
        <p14:creationId xmlns:p14="http://schemas.microsoft.com/office/powerpoint/2010/main" val="20874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2047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5722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2430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1073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7163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9427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1525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4334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8499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1D16A791-F316-2046-87D5-FE464BA318EF}" type="datetimeFigureOut">
              <a:rPr lang="en-US" smtClean="0"/>
              <a:t>9/29/2021</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6A791-F316-2046-87D5-FE464BA318EF}" type="datetimeFigureOut">
              <a:rPr lang="en-US" smtClean="0"/>
              <a:t>9/29/2021</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www.nationalgrideso.com/industry-information/codes/european-network-codes/other-enc-document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ofgem.gov.uk/publications/decision-system-test-plan" TargetMode="External"/><Relationship Id="rId5" Type="http://schemas.openxmlformats.org/officeDocument/2006/relationships/hyperlink" Target="https://www.ofgem.gov.uk/publications/decision-approve-market-suspension-and-restoration-rules-and-settlement-rules-market-suspension" TargetMode="External"/><Relationship Id="rId4" Type="http://schemas.openxmlformats.org/officeDocument/2006/relationships/hyperlink" Target="https://www.ofgem.gov.uk/publications/decision-ncer-proposals-regarding-tcs-sgu-list-and-high-priority-sgu-lis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nationalgrideso.com/document/178271/download" TargetMode="External"/><Relationship Id="rId4" Type="http://schemas.openxmlformats.org/officeDocument/2006/relationships/hyperlink" Target="https://www.nationalgrideso.com/document/182841/downloa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24AC56C-670D-4CA0-B15F-8E4CB802AA8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21" b="7821"/>
          <a:stretch>
            <a:fillRect/>
          </a:stretch>
        </p:blipFill>
        <p:spPr>
          <a:xfrm>
            <a:off x="0" y="0"/>
            <a:ext cx="12192000" cy="6858000"/>
          </a:xfrm>
        </p:spPr>
      </p:pic>
      <p:sp>
        <p:nvSpPr>
          <p:cNvPr id="6" name="Title 5">
            <a:extLst>
              <a:ext uri="{FF2B5EF4-FFF2-40B4-BE49-F238E27FC236}">
                <a16:creationId xmlns:a16="http://schemas.microsoft.com/office/drawing/2014/main" id="{8329FB8B-13A0-4A2D-B9CF-62570F21BAFE}"/>
              </a:ext>
            </a:extLst>
          </p:cNvPr>
          <p:cNvSpPr>
            <a:spLocks noGrp="1"/>
          </p:cNvSpPr>
          <p:nvPr>
            <p:ph type="title"/>
          </p:nvPr>
        </p:nvSpPr>
        <p:spPr>
          <a:xfrm>
            <a:off x="196484" y="1799543"/>
            <a:ext cx="7400191" cy="2708659"/>
          </a:xfrm>
        </p:spPr>
        <p:txBody>
          <a:bodyPr lIns="91440" tIns="45720" rIns="91440" bIns="45720" anchor="b">
            <a:normAutofit fontScale="90000"/>
          </a:bodyPr>
          <a:lstStyle/>
          <a:p>
            <a:r>
              <a:rPr lang="en-GB" sz="4400" b="1" dirty="0">
                <a:latin typeface="Helvetica Neue LT Std 65 Medium"/>
              </a:rPr>
              <a:t>Emergency and Restoration Code – Phase II</a:t>
            </a:r>
            <a:br>
              <a:rPr lang="en-GB" sz="4400" b="1" dirty="0">
                <a:latin typeface="Helvetica Neue LT Std 65 Medium"/>
              </a:rPr>
            </a:br>
            <a:br>
              <a:rPr lang="en-GB" sz="4400" b="1" dirty="0">
                <a:latin typeface="Helvetica Neue LT Std 65 Medium"/>
              </a:rPr>
            </a:br>
            <a:r>
              <a:rPr lang="en-GB" sz="3100" dirty="0">
                <a:latin typeface="Helvetica Neue LT Std 65 Medium"/>
              </a:rPr>
              <a:t>Workgroup 4 – GC0148</a:t>
            </a:r>
            <a:br>
              <a:rPr lang="en-GB" sz="4400" b="1" dirty="0">
                <a:latin typeface="Helvetica Neue LT Std 65 Medium"/>
              </a:rPr>
            </a:br>
            <a:br>
              <a:rPr lang="en-GB" sz="4400" b="1" dirty="0">
                <a:latin typeface="Helvetica Neue LT Std 65 Medium"/>
              </a:rPr>
            </a:br>
            <a:r>
              <a:rPr lang="en-GB" sz="2000" b="1" dirty="0">
                <a:latin typeface="Helvetica Neue LT Std 65 Medium"/>
              </a:rPr>
              <a:t>5</a:t>
            </a:r>
            <a:r>
              <a:rPr lang="en-GB" sz="2000" dirty="0">
                <a:latin typeface="Helvetica Neue LT Std 65 Medium"/>
              </a:rPr>
              <a:t> October 2021</a:t>
            </a:r>
            <a:br>
              <a:rPr lang="en-GB" sz="2400" dirty="0"/>
            </a:br>
            <a:br>
              <a:rPr lang="en-GB" sz="2400" dirty="0"/>
            </a:br>
            <a:endParaRPr lang="en-GB" sz="2400" dirty="0"/>
          </a:p>
        </p:txBody>
      </p:sp>
    </p:spTree>
    <p:extLst>
      <p:ext uri="{BB962C8B-B14F-4D97-AF65-F5344CB8AC3E}">
        <p14:creationId xmlns:p14="http://schemas.microsoft.com/office/powerpoint/2010/main" val="1986363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Notification Letter</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82665" y="1295708"/>
            <a:ext cx="10686197" cy="3801041"/>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A draft notification letter was prepared in August 2019 and shared with Workgroup Members</a:t>
            </a:r>
          </a:p>
          <a:p>
            <a:pPr marL="228600" indent="-228600">
              <a:lnSpc>
                <a:spcPct val="90000"/>
              </a:lnSpc>
              <a:spcBef>
                <a:spcPts val="1000"/>
              </a:spcBef>
              <a:buFont typeface="Arial" panose="020B0604020202020204" pitchFamily="34" charset="0"/>
              <a:buChar char="•"/>
            </a:pPr>
            <a:r>
              <a:rPr lang="en-GB" sz="2400" dirty="0">
                <a:solidFill>
                  <a:prstClr val="black"/>
                </a:solidFill>
              </a:rPr>
              <a:t>Following approval of the SGU list and Terms and Conditions, the ESO is now in a position to formally notify parties (</a:t>
            </a:r>
            <a:r>
              <a:rPr lang="en-GB" sz="2400" dirty="0" err="1">
                <a:solidFill>
                  <a:prstClr val="black"/>
                </a:solidFill>
              </a:rPr>
              <a:t>ie</a:t>
            </a:r>
            <a:r>
              <a:rPr lang="en-GB" sz="2400" dirty="0">
                <a:solidFill>
                  <a:prstClr val="black"/>
                </a:solidFill>
              </a:rPr>
              <a:t> those who are listed in Appendix A of the System Defence and System Restoration Plan) who will fall under the requirements of the Emergency and Restoration Code</a:t>
            </a:r>
          </a:p>
          <a:p>
            <a:pPr marL="228600" indent="-228600">
              <a:lnSpc>
                <a:spcPct val="90000"/>
              </a:lnSpc>
              <a:spcBef>
                <a:spcPts val="1000"/>
              </a:spcBef>
              <a:buFont typeface="Arial" panose="020B0604020202020204" pitchFamily="34" charset="0"/>
              <a:buChar char="•"/>
            </a:pPr>
            <a:r>
              <a:rPr lang="en-GB" sz="2400" dirty="0">
                <a:solidFill>
                  <a:prstClr val="black"/>
                </a:solidFill>
              </a:rPr>
              <a:t>An updated draft notification letter (dated September 2021) has been prepared and circulated to Workgroup members ahead of this meeting.</a:t>
            </a:r>
          </a:p>
          <a:p>
            <a:pPr marL="228600" indent="-228600">
              <a:lnSpc>
                <a:spcPct val="90000"/>
              </a:lnSpc>
              <a:spcBef>
                <a:spcPts val="1000"/>
              </a:spcBef>
              <a:buFont typeface="Arial" panose="020B0604020202020204" pitchFamily="34" charset="0"/>
              <a:buChar char="•"/>
            </a:pPr>
            <a:r>
              <a:rPr lang="en-GB" sz="2400" dirty="0">
                <a:solidFill>
                  <a:prstClr val="black"/>
                </a:solidFill>
              </a:rPr>
              <a:t>Views sought from the Workgroup on the draft notification letter before formal issue.  </a:t>
            </a:r>
          </a:p>
        </p:txBody>
      </p:sp>
    </p:spTree>
    <p:extLst>
      <p:ext uri="{BB962C8B-B14F-4D97-AF65-F5344CB8AC3E}">
        <p14:creationId xmlns:p14="http://schemas.microsoft.com/office/powerpoint/2010/main" val="3168800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Treatment of Non-CUSC Parties falling under E&amp;R</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82665" y="1206490"/>
            <a:ext cx="10686197" cy="4538678"/>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The System Defence and System Restoration Plan (Appendix A) detail the SGU’s (Significant Grid User’s) who will fall under the auspices of the EU Emergency and Restoration Code</a:t>
            </a:r>
          </a:p>
          <a:p>
            <a:pPr marL="228600" indent="-228600">
              <a:lnSpc>
                <a:spcPct val="90000"/>
              </a:lnSpc>
              <a:spcBef>
                <a:spcPts val="1000"/>
              </a:spcBef>
              <a:buFont typeface="Arial" panose="020B0604020202020204" pitchFamily="34" charset="0"/>
              <a:buChar char="•"/>
            </a:pPr>
            <a:r>
              <a:rPr lang="en-GB" sz="2400" dirty="0">
                <a:solidFill>
                  <a:prstClr val="black"/>
                </a:solidFill>
              </a:rPr>
              <a:t>As part of the GC0148 Workgroup a requirement under the “Terms of Reference” would be to establish how smaller Non-CUSC Parties could be caught under the EU Emergency and Restoration Code</a:t>
            </a:r>
          </a:p>
          <a:p>
            <a:pPr marL="685800" lvl="1" indent="-228600">
              <a:lnSpc>
                <a:spcPct val="90000"/>
              </a:lnSpc>
              <a:spcBef>
                <a:spcPts val="1000"/>
              </a:spcBef>
              <a:buFont typeface="Arial" panose="020B0604020202020204" pitchFamily="34" charset="0"/>
              <a:buChar char="•"/>
            </a:pPr>
            <a:r>
              <a:rPr lang="en-GB" sz="2000" dirty="0">
                <a:solidFill>
                  <a:prstClr val="black"/>
                </a:solidFill>
              </a:rPr>
              <a:t>Contractual arrangements with the provider – Distributed Re-Start would be an example where a party providing an Anchor Plant (Black Start) Capability or indeed a “Top Up Service” would be caught under the Emergency and Restoration Code.  </a:t>
            </a:r>
          </a:p>
          <a:p>
            <a:pPr marL="685800" lvl="1" indent="-228600">
              <a:lnSpc>
                <a:spcPct val="90000"/>
              </a:lnSpc>
              <a:spcBef>
                <a:spcPts val="1000"/>
              </a:spcBef>
              <a:buFont typeface="Arial" panose="020B0604020202020204" pitchFamily="34" charset="0"/>
              <a:buChar char="•"/>
            </a:pPr>
            <a:r>
              <a:rPr lang="en-GB" sz="2000" dirty="0">
                <a:solidFill>
                  <a:prstClr val="black"/>
                </a:solidFill>
              </a:rPr>
              <a:t>This would equally apply to other contracts where there is a need to provide a defence of restoration measure</a:t>
            </a:r>
          </a:p>
          <a:p>
            <a:pPr marL="685800" lvl="1" indent="-228600">
              <a:lnSpc>
                <a:spcPct val="90000"/>
              </a:lnSpc>
              <a:spcBef>
                <a:spcPts val="1000"/>
              </a:spcBef>
              <a:buFont typeface="Arial" panose="020B0604020202020204" pitchFamily="34" charset="0"/>
              <a:buChar char="•"/>
            </a:pPr>
            <a:r>
              <a:rPr lang="en-GB" sz="2000" dirty="0">
                <a:solidFill>
                  <a:prstClr val="black"/>
                </a:solidFill>
              </a:rPr>
              <a:t>The Table in Appendix A of the System Defence Plan and System Restoration Plan has been updated to reflect this. </a:t>
            </a:r>
          </a:p>
        </p:txBody>
      </p:sp>
    </p:spTree>
    <p:extLst>
      <p:ext uri="{BB962C8B-B14F-4D97-AF65-F5344CB8AC3E}">
        <p14:creationId xmlns:p14="http://schemas.microsoft.com/office/powerpoint/2010/main" val="1435248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247358" y="-81198"/>
            <a:ext cx="10515600" cy="1041400"/>
          </a:xfrm>
        </p:spPr>
        <p:txBody>
          <a:bodyPr>
            <a:normAutofit/>
          </a:bodyPr>
          <a:lstStyle/>
          <a:p>
            <a:r>
              <a:rPr lang="en-GB" altLang="en-US" b="1" dirty="0">
                <a:solidFill>
                  <a:srgbClr val="FBE64D"/>
                </a:solidFill>
              </a:rPr>
              <a:t>Next Steps</a:t>
            </a:r>
            <a:endParaRPr lang="en-GB" altLang="en-US" dirty="0"/>
          </a:p>
        </p:txBody>
      </p:sp>
      <p:sp>
        <p:nvSpPr>
          <p:cNvPr id="3" name="Content Placeholder 2">
            <a:extLst>
              <a:ext uri="{FF2B5EF4-FFF2-40B4-BE49-F238E27FC236}">
                <a16:creationId xmlns:a16="http://schemas.microsoft.com/office/drawing/2014/main" id="{22F1069D-EEAD-432C-8752-B81C0A76BE09}"/>
              </a:ext>
            </a:extLst>
          </p:cNvPr>
          <p:cNvSpPr>
            <a:spLocks noGrp="1"/>
          </p:cNvSpPr>
          <p:nvPr>
            <p:ph idx="1"/>
          </p:nvPr>
        </p:nvSpPr>
        <p:spPr>
          <a:xfrm>
            <a:off x="247358" y="1212732"/>
            <a:ext cx="10515600" cy="4351338"/>
          </a:xfrm>
        </p:spPr>
        <p:txBody>
          <a:bodyPr/>
          <a:lstStyle/>
          <a:p>
            <a:r>
              <a:rPr lang="en-GB" dirty="0"/>
              <a:t>Progress outstanding actions in particular</a:t>
            </a:r>
          </a:p>
          <a:p>
            <a:pPr lvl="1"/>
            <a:r>
              <a:rPr lang="en-GB" dirty="0"/>
              <a:t>Treatment of netted demand under LFDD, legal interpretation and interaction with DNO’s – E-Mail sent to Carl Henshaw to understand DNO thinking.</a:t>
            </a:r>
          </a:p>
          <a:p>
            <a:pPr lvl="1"/>
            <a:r>
              <a:rPr lang="en-GB" dirty="0"/>
              <a:t>Legal interpretation of way forward still under consideration</a:t>
            </a:r>
          </a:p>
          <a:p>
            <a:pPr lvl="1"/>
            <a:r>
              <a:rPr lang="en-GB" dirty="0"/>
              <a:t>Develop legal drafting for Storage based on GC0127 Alternative, European Expert Storage Group and Distribution Code Storage consultation – </a:t>
            </a:r>
            <a:r>
              <a:rPr lang="en-GB" i="1" dirty="0"/>
              <a:t>Ongoing – will be circulated to Workgroup when available.</a:t>
            </a:r>
          </a:p>
          <a:p>
            <a:pPr lvl="1"/>
            <a:r>
              <a:rPr lang="en-GB" dirty="0"/>
              <a:t>Mapping table</a:t>
            </a:r>
          </a:p>
          <a:p>
            <a:pPr lvl="2"/>
            <a:r>
              <a:rPr lang="en-GB" dirty="0"/>
              <a:t>Placed on hold temporarily until further certainty has been gained in respect of specific areas.   </a:t>
            </a:r>
          </a:p>
          <a:p>
            <a:pPr lvl="1"/>
            <a:endParaRPr lang="en-GB" dirty="0"/>
          </a:p>
        </p:txBody>
      </p:sp>
    </p:spTree>
    <p:extLst>
      <p:ext uri="{BB962C8B-B14F-4D97-AF65-F5344CB8AC3E}">
        <p14:creationId xmlns:p14="http://schemas.microsoft.com/office/powerpoint/2010/main" val="1415307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Agenda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657866" y="1043606"/>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dirty="0"/>
              <a:t>Review of Actions from the previous Meeting and general update</a:t>
            </a:r>
            <a:endParaRPr lang="en-GB" altLang="en-US" sz="2400" b="0" dirty="0">
              <a:solidFill>
                <a:schemeClr val="tx1"/>
              </a:solidFill>
            </a:endParaRPr>
          </a:p>
          <a:p>
            <a:pPr marL="285750" indent="-285750">
              <a:buFont typeface="Wingdings" panose="05000000000000000000" pitchFamily="2" charset="2"/>
              <a:buChar char="§"/>
              <a:defRPr/>
            </a:pPr>
            <a:r>
              <a:rPr lang="en-GB" altLang="en-US" sz="2400" dirty="0"/>
              <a:t>Status of E&amp;R Phase I Proposals </a:t>
            </a:r>
          </a:p>
          <a:p>
            <a:pPr marL="285750" indent="-285750">
              <a:buFont typeface="Wingdings" panose="05000000000000000000" pitchFamily="2" charset="2"/>
              <a:buChar char="§"/>
              <a:defRPr/>
            </a:pPr>
            <a:r>
              <a:rPr lang="en-GB" altLang="en-US" sz="2400" dirty="0"/>
              <a:t>Updated System Defence, System Restoration and Test Plans</a:t>
            </a:r>
          </a:p>
          <a:p>
            <a:pPr marL="285750" indent="-285750">
              <a:buFont typeface="Wingdings" panose="05000000000000000000" pitchFamily="2" charset="2"/>
              <a:buChar char="§"/>
              <a:defRPr/>
            </a:pPr>
            <a:r>
              <a:rPr lang="en-GB" altLang="en-US" sz="2400" dirty="0"/>
              <a:t>Control Telephony Standard</a:t>
            </a:r>
          </a:p>
          <a:p>
            <a:pPr marL="285750" indent="-285750">
              <a:buFont typeface="Wingdings" panose="05000000000000000000" pitchFamily="2" charset="2"/>
              <a:buChar char="§"/>
              <a:defRPr/>
            </a:pPr>
            <a:r>
              <a:rPr lang="en-GB" altLang="en-US" sz="2400" dirty="0"/>
              <a:t>Distributed Re-Start</a:t>
            </a:r>
          </a:p>
          <a:p>
            <a:pPr marL="285750" indent="-285750">
              <a:buFont typeface="Wingdings" panose="05000000000000000000" pitchFamily="2" charset="2"/>
              <a:buChar char="§"/>
              <a:defRPr/>
            </a:pPr>
            <a:r>
              <a:rPr lang="en-GB" altLang="en-US" sz="2400" dirty="0"/>
              <a:t>Notification letter</a:t>
            </a:r>
          </a:p>
          <a:p>
            <a:pPr marL="285750" indent="-285750">
              <a:buFont typeface="Wingdings" panose="05000000000000000000" pitchFamily="2" charset="2"/>
              <a:buChar char="§"/>
              <a:defRPr/>
            </a:pPr>
            <a:r>
              <a:rPr lang="en-GB" altLang="en-US" sz="2400" dirty="0"/>
              <a:t>Treatment of Non-CUSC Parties falling under E&amp;R</a:t>
            </a:r>
          </a:p>
          <a:p>
            <a:pPr marL="285750" indent="-285750">
              <a:buFont typeface="Wingdings" panose="05000000000000000000" pitchFamily="2" charset="2"/>
              <a:buChar char="§"/>
              <a:defRPr/>
            </a:pPr>
            <a:r>
              <a:rPr lang="en-GB" altLang="en-US" sz="2400" dirty="0"/>
              <a:t>Next steps Updates </a:t>
            </a:r>
          </a:p>
          <a:p>
            <a:pPr marL="285750" indent="-285750">
              <a:buFont typeface="Wingdings" panose="05000000000000000000" pitchFamily="2" charset="2"/>
              <a:buChar char="§"/>
              <a:defRPr/>
            </a:pPr>
            <a:r>
              <a:rPr lang="en-GB" altLang="en-US" sz="2400" dirty="0">
                <a:cs typeface="Calibri"/>
              </a:rPr>
              <a:t>AOB</a:t>
            </a:r>
          </a:p>
          <a:p>
            <a:pPr marL="285750" indent="-285750">
              <a:buFont typeface="Wingdings" panose="05000000000000000000" pitchFamily="2" charset="2"/>
              <a:buChar char="§"/>
              <a:defRPr/>
            </a:pPr>
            <a:endParaRPr lang="en-GB" altLang="en-US" sz="2400" b="0" dirty="0">
              <a:solidFill>
                <a:schemeClr val="tx1"/>
              </a:solidFill>
            </a:endParaRPr>
          </a:p>
        </p:txBody>
      </p:sp>
    </p:spTree>
    <p:extLst>
      <p:ext uri="{BB962C8B-B14F-4D97-AF65-F5344CB8AC3E}">
        <p14:creationId xmlns:p14="http://schemas.microsoft.com/office/powerpoint/2010/main" val="399743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Actions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657866" y="1043606"/>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b="0" dirty="0">
                <a:solidFill>
                  <a:schemeClr val="tx1"/>
                </a:solidFill>
              </a:rPr>
              <a:t>See </a:t>
            </a:r>
            <a:r>
              <a:rPr lang="en-GB" altLang="en-US" sz="2400" dirty="0"/>
              <a:t>Actions and Minutes following last meeting held on 18</a:t>
            </a:r>
            <a:r>
              <a:rPr lang="en-GB" altLang="en-US" sz="2400" baseline="30000" dirty="0"/>
              <a:t>th</a:t>
            </a:r>
            <a:r>
              <a:rPr lang="en-GB" altLang="en-US" sz="2400" dirty="0"/>
              <a:t> August</a:t>
            </a:r>
            <a:endParaRPr lang="en-GB" altLang="en-US" sz="2400" b="0" dirty="0">
              <a:solidFill>
                <a:schemeClr val="tx1"/>
              </a:solidFill>
            </a:endParaRPr>
          </a:p>
          <a:p>
            <a:pPr marL="742950" lvl="1" indent="-285750">
              <a:buFont typeface="Wingdings" panose="05000000000000000000" pitchFamily="2" charset="2"/>
              <a:buChar char="§"/>
              <a:defRPr/>
            </a:pPr>
            <a:r>
              <a:rPr lang="en-GB" sz="1800" dirty="0"/>
              <a:t>Check on approved Terms and Conditions with OFGEM and feedback to Work Group</a:t>
            </a:r>
            <a:endParaRPr lang="en-GB" altLang="en-US" sz="1800" b="0" dirty="0">
              <a:solidFill>
                <a:schemeClr val="tx1"/>
              </a:solidFill>
            </a:endParaRPr>
          </a:p>
          <a:p>
            <a:pPr marL="742950" lvl="1" indent="-285750">
              <a:buFont typeface="Wingdings" panose="05000000000000000000" pitchFamily="2" charset="2"/>
              <a:buChar char="§"/>
              <a:defRPr/>
            </a:pPr>
            <a:r>
              <a:rPr lang="en-GB" sz="1800" dirty="0"/>
              <a:t>Circulate document on System Defence Plan and System Restoration Plan and Test Plan to Work Group – Completed – see later slides and documents circulated in advance of meeting</a:t>
            </a:r>
          </a:p>
          <a:p>
            <a:pPr marL="742950" lvl="1" indent="-285750">
              <a:buFont typeface="Wingdings" panose="05000000000000000000" pitchFamily="2" charset="2"/>
              <a:buChar char="§"/>
              <a:defRPr/>
            </a:pPr>
            <a:r>
              <a:rPr lang="en-GB" altLang="en-US" sz="1800" b="0" dirty="0">
                <a:solidFill>
                  <a:schemeClr val="tx1"/>
                </a:solidFill>
              </a:rPr>
              <a:t>Control Telephony </a:t>
            </a:r>
            <a:r>
              <a:rPr lang="en-GB" altLang="en-US" sz="1800" dirty="0"/>
              <a:t>Standard – Comments from Workgroup sought.  Some internal ESO Comments received highlighted in Slide Pack</a:t>
            </a:r>
          </a:p>
          <a:p>
            <a:pPr marL="742950" lvl="1" indent="-285750">
              <a:buFont typeface="Wingdings" panose="05000000000000000000" pitchFamily="2" charset="2"/>
              <a:buChar char="§"/>
              <a:defRPr/>
            </a:pPr>
            <a:r>
              <a:rPr lang="en-GB" altLang="en-US" sz="1800" dirty="0"/>
              <a:t>Circulate the following Distributed Re-Start documents (Completed)</a:t>
            </a:r>
          </a:p>
          <a:p>
            <a:pPr marL="1168400" indent="-450850"/>
            <a:r>
              <a:rPr lang="en-GB" sz="1400" b="1" dirty="0"/>
              <a:t>(</a:t>
            </a:r>
            <a:r>
              <a:rPr lang="en-GB" sz="1400" dirty="0"/>
              <a:t>a) </a:t>
            </a:r>
            <a:r>
              <a:rPr lang="en-US" sz="1400" dirty="0"/>
              <a:t>Functional specification for operational telecoms including resilience requirements</a:t>
            </a:r>
            <a:endParaRPr lang="en-GB" sz="1400" dirty="0"/>
          </a:p>
          <a:p>
            <a:pPr marL="1168400" indent="-450850"/>
            <a:r>
              <a:rPr lang="en-GB" sz="1400" dirty="0"/>
              <a:t>(b) Information on the Distributed </a:t>
            </a:r>
            <a:r>
              <a:rPr lang="en-GB" sz="1400" dirty="0" err="1"/>
              <a:t>ReStart</a:t>
            </a:r>
            <a:r>
              <a:rPr lang="en-GB" sz="1400" dirty="0"/>
              <a:t> Controller</a:t>
            </a:r>
          </a:p>
          <a:p>
            <a:pPr marL="742950" lvl="1" indent="-285750">
              <a:buFont typeface="Wingdings" panose="05000000000000000000" pitchFamily="2" charset="2"/>
              <a:buChar char="§"/>
              <a:defRPr/>
            </a:pPr>
            <a:r>
              <a:rPr lang="en-GB" sz="1800" dirty="0"/>
              <a:t>Article 40(E&amp;R) Paragraphs 2d,2e (1,2,3). How are these discharged in terms of the Distributed Restart Work and GC0148? (Ongoing)</a:t>
            </a:r>
          </a:p>
          <a:p>
            <a:pPr marL="742950" lvl="1" indent="-285750">
              <a:buFont typeface="Wingdings" panose="05000000000000000000" pitchFamily="2" charset="2"/>
              <a:buChar char="§"/>
              <a:defRPr/>
            </a:pPr>
            <a:r>
              <a:rPr lang="en-GB" sz="1800" dirty="0"/>
              <a:t>E&amp;R Notification: What is ESO doing to notify SGU’s on E&amp;R currently? – Updated draft letter prepared and circulated in advance of the meeting.</a:t>
            </a:r>
          </a:p>
          <a:p>
            <a:pPr marL="742950" lvl="1" indent="-285750">
              <a:buFont typeface="Wingdings" panose="05000000000000000000" pitchFamily="2" charset="2"/>
              <a:buChar char="§"/>
              <a:defRPr/>
            </a:pPr>
            <a:r>
              <a:rPr lang="en-GB" sz="1800" dirty="0"/>
              <a:t>See also ongoing actions </a:t>
            </a:r>
            <a:r>
              <a:rPr lang="en-GB" altLang="en-US" sz="1800" dirty="0"/>
              <a:t>(Ref Copy of Action Tracker - GC0148_AJ051021)</a:t>
            </a:r>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altLang="en-US" sz="1800" dirty="0"/>
          </a:p>
          <a:p>
            <a:pPr marL="742950" lvl="1" indent="-285750">
              <a:buFont typeface="Wingdings" panose="05000000000000000000" pitchFamily="2" charset="2"/>
              <a:buChar char="§"/>
              <a:defRPr/>
            </a:pPr>
            <a:endParaRPr lang="en-GB" altLang="en-US" sz="1800" b="0" dirty="0">
              <a:solidFill>
                <a:schemeClr val="tx1"/>
              </a:solidFill>
            </a:endParaRP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416832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Status of E&amp;R Phase I Proposals </a:t>
            </a:r>
            <a:br>
              <a:rPr lang="en-GB"/>
            </a:br>
            <a:endParaRPr lang="en-US"/>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680928" y="1696693"/>
            <a:ext cx="1000526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Helvetica Neue Light" panose="020004030000000200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Helvetica Neue Light" panose="02000403000000020004"/>
              <a:ea typeface="+mn-ea"/>
              <a:cs typeface="+mn-cs"/>
            </a:endParaRPr>
          </a:p>
        </p:txBody>
      </p:sp>
      <p:graphicFrame>
        <p:nvGraphicFramePr>
          <p:cNvPr id="8" name="Table 7">
            <a:extLst>
              <a:ext uri="{FF2B5EF4-FFF2-40B4-BE49-F238E27FC236}">
                <a16:creationId xmlns:a16="http://schemas.microsoft.com/office/drawing/2014/main" id="{B9E9EF4F-5F04-4B62-A6F2-6406C1B9EECB}"/>
              </a:ext>
            </a:extLst>
          </p:cNvPr>
          <p:cNvGraphicFramePr>
            <a:graphicFrameLocks noGrp="1"/>
          </p:cNvGraphicFramePr>
          <p:nvPr/>
        </p:nvGraphicFramePr>
        <p:xfrm>
          <a:off x="200825" y="828369"/>
          <a:ext cx="8394860" cy="4948703"/>
        </p:xfrm>
        <a:graphic>
          <a:graphicData uri="http://schemas.openxmlformats.org/drawingml/2006/table">
            <a:tbl>
              <a:tblPr firstRow="1" firstCol="1" bandRow="1">
                <a:tableStyleId>{21E4AEA4-8DFA-4A89-87EB-49C32662AFE0}</a:tableStyleId>
              </a:tblPr>
              <a:tblGrid>
                <a:gridCol w="905191">
                  <a:extLst>
                    <a:ext uri="{9D8B030D-6E8A-4147-A177-3AD203B41FA5}">
                      <a16:colId xmlns:a16="http://schemas.microsoft.com/office/drawing/2014/main" val="2055307468"/>
                    </a:ext>
                  </a:extLst>
                </a:gridCol>
                <a:gridCol w="2507608">
                  <a:extLst>
                    <a:ext uri="{9D8B030D-6E8A-4147-A177-3AD203B41FA5}">
                      <a16:colId xmlns:a16="http://schemas.microsoft.com/office/drawing/2014/main" val="3699522785"/>
                    </a:ext>
                  </a:extLst>
                </a:gridCol>
                <a:gridCol w="3706714">
                  <a:extLst>
                    <a:ext uri="{9D8B030D-6E8A-4147-A177-3AD203B41FA5}">
                      <a16:colId xmlns:a16="http://schemas.microsoft.com/office/drawing/2014/main" val="4131703230"/>
                    </a:ext>
                  </a:extLst>
                </a:gridCol>
                <a:gridCol w="1275347">
                  <a:extLst>
                    <a:ext uri="{9D8B030D-6E8A-4147-A177-3AD203B41FA5}">
                      <a16:colId xmlns:a16="http://schemas.microsoft.com/office/drawing/2014/main" val="2115804636"/>
                    </a:ext>
                  </a:extLst>
                </a:gridCol>
              </a:tblGrid>
              <a:tr h="365877">
                <a:tc>
                  <a:txBody>
                    <a:bodyPr/>
                    <a:lstStyle/>
                    <a:p>
                      <a:pPr>
                        <a:spcAft>
                          <a:spcPts val="0"/>
                        </a:spcAft>
                      </a:pPr>
                      <a:r>
                        <a:rPr lang="en-GB" sz="1200">
                          <a:effectLst/>
                        </a:rPr>
                        <a:t>Article No.</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NCER documents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Status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Date submitted (Issue number)</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634059698"/>
                  </a:ext>
                </a:extLst>
              </a:tr>
              <a:tr h="365877">
                <a:tc>
                  <a:txBody>
                    <a:bodyPr/>
                    <a:lstStyle/>
                    <a:p>
                      <a:pPr>
                        <a:spcAft>
                          <a:spcPts val="0"/>
                        </a:spcAft>
                      </a:pPr>
                      <a:r>
                        <a:rPr lang="en-GB" sz="1200">
                          <a:effectLst/>
                        </a:rPr>
                        <a:t>Article 4.2a)</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T&amp;Cs for Defence providers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rowSpan="2">
                  <a:txBody>
                    <a:bodyPr/>
                    <a:lstStyle/>
                    <a:p>
                      <a:pPr>
                        <a:spcAft>
                          <a:spcPts val="0"/>
                        </a:spcAft>
                      </a:pPr>
                      <a:r>
                        <a:rPr lang="en-GB" sz="1200">
                          <a:effectLst/>
                          <a:hlinkClick r:id="rId4"/>
                        </a:rPr>
                        <a:t>Approved 13</a:t>
                      </a:r>
                      <a:r>
                        <a:rPr lang="en-GB" sz="1200" baseline="30000">
                          <a:effectLst/>
                          <a:hlinkClick r:id="rId4"/>
                        </a:rPr>
                        <a:t>th</a:t>
                      </a:r>
                      <a:r>
                        <a:rPr lang="en-GB" sz="1200">
                          <a:effectLst/>
                          <a:hlinkClick r:id="rId4"/>
                        </a:rPr>
                        <a:t> July 2021</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rowSpan="2">
                  <a:txBody>
                    <a:bodyPr/>
                    <a:lstStyle/>
                    <a:p>
                      <a:pPr>
                        <a:spcAft>
                          <a:spcPts val="0"/>
                        </a:spcAft>
                      </a:pPr>
                      <a:r>
                        <a:rPr lang="en-GB" sz="1200">
                          <a:effectLst/>
                        </a:rPr>
                        <a:t>20/12/2019</a:t>
                      </a:r>
                      <a:endParaRPr lang="en-US" sz="1200">
                        <a:effectLst/>
                      </a:endParaRPr>
                    </a:p>
                    <a:p>
                      <a:pPr>
                        <a:spcAft>
                          <a:spcPts val="0"/>
                        </a:spcAft>
                      </a:pPr>
                      <a:r>
                        <a:rPr lang="en-GB" sz="1200">
                          <a:effectLst/>
                        </a:rPr>
                        <a:t>(Issue 3)</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505082581"/>
                  </a:ext>
                </a:extLst>
              </a:tr>
              <a:tr h="365877">
                <a:tc>
                  <a:txBody>
                    <a:bodyPr/>
                    <a:lstStyle/>
                    <a:p>
                      <a:pPr>
                        <a:spcAft>
                          <a:spcPts val="0"/>
                        </a:spcAft>
                      </a:pPr>
                      <a:r>
                        <a:rPr lang="en-GB" sz="1200">
                          <a:effectLst/>
                        </a:rPr>
                        <a:t>Article 4.2b)</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T&amp;Cs for Restoration providers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166055476"/>
                  </a:ext>
                </a:extLst>
              </a:tr>
              <a:tr h="548817">
                <a:tc>
                  <a:txBody>
                    <a:bodyPr/>
                    <a:lstStyle/>
                    <a:p>
                      <a:pPr>
                        <a:spcAft>
                          <a:spcPts val="0"/>
                        </a:spcAft>
                      </a:pPr>
                      <a:r>
                        <a:rPr lang="en-GB" sz="1200">
                          <a:effectLst/>
                        </a:rPr>
                        <a:t>Article 4.2c)</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List of SGUs (submitted as appendix to SDP and SRP)</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hlinkClick r:id="rId4"/>
                        </a:rPr>
                        <a:t>Approved 13</a:t>
                      </a:r>
                      <a:r>
                        <a:rPr lang="en-GB" sz="1200" baseline="30000">
                          <a:effectLst/>
                          <a:hlinkClick r:id="rId4"/>
                        </a:rPr>
                        <a:t>th</a:t>
                      </a:r>
                      <a:r>
                        <a:rPr lang="en-GB" sz="1200">
                          <a:effectLst/>
                          <a:hlinkClick r:id="rId4"/>
                        </a:rPr>
                        <a:t> July 2021</a:t>
                      </a:r>
                      <a:r>
                        <a:rPr lang="en-GB" sz="1200">
                          <a:effectLst/>
                        </a:rPr>
                        <a:t>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20/12/2019</a:t>
                      </a:r>
                      <a:endParaRPr lang="en-US" sz="1200">
                        <a:effectLst/>
                      </a:endParaRPr>
                    </a:p>
                    <a:p>
                      <a:pPr>
                        <a:spcAft>
                          <a:spcPts val="0"/>
                        </a:spcAft>
                      </a:pPr>
                      <a:r>
                        <a:rPr lang="en-GB" sz="1200">
                          <a:effectLst/>
                        </a:rPr>
                        <a:t>(Issue 3)</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4111068834"/>
                  </a:ext>
                </a:extLst>
              </a:tr>
              <a:tr h="731756">
                <a:tc>
                  <a:txBody>
                    <a:bodyPr/>
                    <a:lstStyle/>
                    <a:p>
                      <a:pPr>
                        <a:spcAft>
                          <a:spcPts val="0"/>
                        </a:spcAft>
                      </a:pPr>
                      <a:r>
                        <a:rPr lang="en-GB" sz="1200">
                          <a:effectLst/>
                        </a:rPr>
                        <a:t>Article 4.2d)</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High priority SGUs ((submitted as appendix to SDP and SRP)</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hlinkClick r:id="rId4"/>
                        </a:rPr>
                        <a:t>Approved 13</a:t>
                      </a:r>
                      <a:r>
                        <a:rPr lang="en-GB" sz="1200" baseline="30000">
                          <a:effectLst/>
                          <a:hlinkClick r:id="rId4"/>
                        </a:rPr>
                        <a:t>th</a:t>
                      </a:r>
                      <a:r>
                        <a:rPr lang="en-GB" sz="1200">
                          <a:effectLst/>
                          <a:hlinkClick r:id="rId4"/>
                        </a:rPr>
                        <a:t> July 2021</a:t>
                      </a:r>
                      <a:r>
                        <a:rPr lang="en-GB" sz="1200">
                          <a:effectLst/>
                        </a:rPr>
                        <a:t>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20/12/2019</a:t>
                      </a:r>
                      <a:endParaRPr lang="en-US" sz="1200">
                        <a:effectLst/>
                      </a:endParaRPr>
                    </a:p>
                    <a:p>
                      <a:pPr>
                        <a:spcAft>
                          <a:spcPts val="0"/>
                        </a:spcAft>
                      </a:pPr>
                      <a:r>
                        <a:rPr lang="en-GB" sz="1200">
                          <a:effectLst/>
                        </a:rPr>
                        <a:t>(Issue 3)</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3858677645"/>
                  </a:ext>
                </a:extLst>
              </a:tr>
              <a:tr h="741111">
                <a:tc>
                  <a:txBody>
                    <a:bodyPr/>
                    <a:lstStyle/>
                    <a:p>
                      <a:pPr>
                        <a:spcAft>
                          <a:spcPts val="0"/>
                        </a:spcAft>
                      </a:pPr>
                      <a:r>
                        <a:rPr lang="en-GB" sz="1200">
                          <a:effectLst/>
                        </a:rPr>
                        <a:t>Article 4.2e)</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Market Suspension and Restoration rules </a:t>
                      </a:r>
                      <a:endParaRPr lang="en-US" sz="1200">
                        <a:effectLst/>
                      </a:endParaRPr>
                    </a:p>
                    <a:p>
                      <a:pPr marL="342900" lvl="0" indent="-342900">
                        <a:lnSpc>
                          <a:spcPct val="105000"/>
                        </a:lnSpc>
                        <a:spcAft>
                          <a:spcPts val="0"/>
                        </a:spcAft>
                        <a:buFont typeface="Arial" panose="020B0604020202020204" pitchFamily="34" charset="0"/>
                        <a:buChar char="-"/>
                      </a:pPr>
                      <a:r>
                        <a:rPr lang="en-GB" sz="1200">
                          <a:effectLst/>
                        </a:rPr>
                        <a:t>with intermediate methodology</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rowSpan="2">
                  <a:txBody>
                    <a:bodyPr/>
                    <a:lstStyle/>
                    <a:p>
                      <a:pPr>
                        <a:spcAft>
                          <a:spcPts val="0"/>
                        </a:spcAft>
                      </a:pPr>
                      <a:r>
                        <a:rPr lang="en-GB" sz="1200">
                          <a:effectLst/>
                          <a:hlinkClick r:id="rId5"/>
                        </a:rPr>
                        <a:t>Approved 11</a:t>
                      </a:r>
                      <a:r>
                        <a:rPr lang="en-GB" sz="1200" baseline="30000">
                          <a:effectLst/>
                          <a:hlinkClick r:id="rId5"/>
                        </a:rPr>
                        <a:t>th</a:t>
                      </a:r>
                      <a:r>
                        <a:rPr lang="en-GB" sz="1200">
                          <a:effectLst/>
                          <a:hlinkClick r:id="rId5"/>
                        </a:rPr>
                        <a:t> June 2021</a:t>
                      </a:r>
                      <a:endParaRPr lang="en-US" sz="1200">
                        <a:effectLst/>
                      </a:endParaRPr>
                    </a:p>
                  </a:txBody>
                  <a:tcPr marL="46191" marR="46191" marT="0" marB="0"/>
                </a:tc>
                <a:tc rowSpan="2">
                  <a:txBody>
                    <a:bodyPr/>
                    <a:lstStyle/>
                    <a:p>
                      <a:pPr>
                        <a:spcAft>
                          <a:spcPts val="0"/>
                        </a:spcAft>
                      </a:pPr>
                      <a:r>
                        <a:rPr lang="en-GB" sz="1200">
                          <a:effectLst/>
                        </a:rPr>
                        <a:t> 21/01/2020</a:t>
                      </a:r>
                      <a:endParaRPr lang="en-US" sz="1200">
                        <a:effectLst/>
                      </a:endParaRPr>
                    </a:p>
                    <a:p>
                      <a:pPr>
                        <a:spcAft>
                          <a:spcPts val="0"/>
                        </a:spcAft>
                      </a:pPr>
                      <a:r>
                        <a:rPr lang="en-GB" sz="1200">
                          <a:effectLst/>
                        </a:rPr>
                        <a:t>(Issue 3)</a:t>
                      </a:r>
                      <a:endParaRPr lang="en-US" sz="1200">
                        <a:effectLst/>
                      </a:endParaRPr>
                    </a:p>
                    <a:p>
                      <a:pPr>
                        <a:spcAft>
                          <a:spcPts val="0"/>
                        </a:spcAft>
                      </a:pPr>
                      <a:r>
                        <a:rPr lang="en-GB" sz="1200">
                          <a:effectLst/>
                        </a:rPr>
                        <a:t>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1591410005"/>
                  </a:ext>
                </a:extLst>
              </a:tr>
              <a:tr h="548817">
                <a:tc>
                  <a:txBody>
                    <a:bodyPr/>
                    <a:lstStyle/>
                    <a:p>
                      <a:pPr>
                        <a:spcAft>
                          <a:spcPts val="0"/>
                        </a:spcAft>
                      </a:pPr>
                      <a:r>
                        <a:rPr lang="en-GB" sz="1200">
                          <a:effectLst/>
                        </a:rPr>
                        <a:t>Article 4.2f)</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Imbalance settlement rules for suspension of activities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202699035"/>
                  </a:ext>
                </a:extLst>
              </a:tr>
              <a:tr h="365877">
                <a:tc>
                  <a:txBody>
                    <a:bodyPr/>
                    <a:lstStyle/>
                    <a:p>
                      <a:pPr>
                        <a:spcAft>
                          <a:spcPts val="0"/>
                        </a:spcAft>
                      </a:pPr>
                      <a:r>
                        <a:rPr lang="en-GB" sz="1200">
                          <a:effectLst/>
                        </a:rPr>
                        <a:t>Article 4.2g)</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Test plan</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lvl="0">
                        <a:spcAft>
                          <a:spcPts val="0"/>
                        </a:spcAft>
                        <a:buNone/>
                      </a:pPr>
                      <a:r>
                        <a:rPr lang="en-GB" sz="1200" b="0" i="0" u="none" strike="noStrike" noProof="0">
                          <a:effectLst/>
                          <a:hlinkClick r:id="rId6"/>
                        </a:rPr>
                        <a:t>Approved 13th July 2021</a:t>
                      </a:r>
                      <a:r>
                        <a:rPr lang="en-GB" sz="1200" b="0" i="0" u="none" strike="noStrike" noProof="0">
                          <a:effectLst/>
                        </a:rPr>
                        <a:t> </a:t>
                      </a:r>
                      <a:endParaRPr lang="en-US"/>
                    </a:p>
                  </a:txBody>
                  <a:tcPr marL="46191" marR="46191" marT="0" marB="0"/>
                </a:tc>
                <a:tc>
                  <a:txBody>
                    <a:bodyPr/>
                    <a:lstStyle/>
                    <a:p>
                      <a:pPr>
                        <a:spcAft>
                          <a:spcPts val="0"/>
                        </a:spcAft>
                      </a:pPr>
                      <a:r>
                        <a:rPr lang="en-GB" sz="1200">
                          <a:effectLst/>
                        </a:rPr>
                        <a:t>20/12/2019</a:t>
                      </a:r>
                      <a:endParaRPr lang="en-US" sz="1200">
                        <a:effectLst/>
                      </a:endParaRPr>
                    </a:p>
                    <a:p>
                      <a:pPr>
                        <a:spcAft>
                          <a:spcPts val="0"/>
                        </a:spcAft>
                      </a:pPr>
                      <a:r>
                        <a:rPr lang="en-GB" sz="1200">
                          <a:effectLst/>
                        </a:rPr>
                        <a:t>(Issue 1)</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1916459973"/>
                  </a:ext>
                </a:extLst>
              </a:tr>
              <a:tr h="548817">
                <a:tc>
                  <a:txBody>
                    <a:bodyPr/>
                    <a:lstStyle/>
                    <a:p>
                      <a:pPr>
                        <a:spcAft>
                          <a:spcPts val="0"/>
                        </a:spcAft>
                      </a:pPr>
                      <a:r>
                        <a:rPr lang="en-GB" sz="1200">
                          <a:effectLst/>
                        </a:rPr>
                        <a:t>Article 4.5)</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System Defence plan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Approval not required by Ofgem, but NGESO should notify Ofgem of any changes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rowSpan="2">
                  <a:txBody>
                    <a:bodyPr/>
                    <a:lstStyle/>
                    <a:p>
                      <a:pPr>
                        <a:spcAft>
                          <a:spcPts val="0"/>
                        </a:spcAft>
                      </a:pPr>
                      <a:r>
                        <a:rPr lang="en-GB" sz="1200">
                          <a:effectLst/>
                        </a:rPr>
                        <a:t>20/12/2019</a:t>
                      </a:r>
                      <a:endParaRPr lang="en-US" sz="1200">
                        <a:effectLst/>
                      </a:endParaRPr>
                    </a:p>
                    <a:p>
                      <a:pPr>
                        <a:spcAft>
                          <a:spcPts val="0"/>
                        </a:spcAft>
                      </a:pPr>
                      <a:r>
                        <a:rPr lang="en-GB" sz="1200">
                          <a:effectLst/>
                        </a:rPr>
                        <a:t>(Issue 3 – Issue 4 will reflect recent updates)</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extLst>
                  <a:ext uri="{0D108BD9-81ED-4DB2-BD59-A6C34878D82A}">
                    <a16:rowId xmlns:a16="http://schemas.microsoft.com/office/drawing/2014/main" val="581400316"/>
                  </a:ext>
                </a:extLst>
              </a:tr>
              <a:tr h="365877">
                <a:tc>
                  <a:txBody>
                    <a:bodyPr/>
                    <a:lstStyle/>
                    <a:p>
                      <a:pPr>
                        <a:spcAft>
                          <a:spcPts val="0"/>
                        </a:spcAft>
                      </a:pPr>
                      <a:r>
                        <a:rPr lang="en-GB" sz="1200">
                          <a:effectLst/>
                        </a:rPr>
                        <a:t>Article 4.5)</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System Restoration plan</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a:txBody>
                    <a:bodyPr/>
                    <a:lstStyle/>
                    <a:p>
                      <a:pPr>
                        <a:spcAft>
                          <a:spcPts val="0"/>
                        </a:spcAft>
                      </a:pPr>
                      <a:r>
                        <a:rPr lang="en-GB" sz="1200">
                          <a:effectLst/>
                        </a:rPr>
                        <a:t>Approval not required by Ofgem, but NGESO should notify Ofgem of any changes </a:t>
                      </a:r>
                      <a:endParaRPr lang="en-US" sz="1200">
                        <a:effectLst/>
                        <a:latin typeface="Calibri" panose="020F0502020204030204" pitchFamily="34" charset="0"/>
                        <a:ea typeface="Calibri" panose="020F0502020204030204" pitchFamily="34" charset="0"/>
                        <a:cs typeface="Calibri" panose="020F0502020204030204" pitchFamily="34" charset="0"/>
                      </a:endParaRPr>
                    </a:p>
                  </a:txBody>
                  <a:tcPr marL="46191" marR="46191" marT="0" marB="0"/>
                </a:tc>
                <a:tc vMerge="1">
                  <a:txBody>
                    <a:bodyPr/>
                    <a:lstStyle/>
                    <a:p>
                      <a:endParaRPr lang="en-US"/>
                    </a:p>
                  </a:txBody>
                  <a:tcPr/>
                </a:tc>
                <a:extLst>
                  <a:ext uri="{0D108BD9-81ED-4DB2-BD59-A6C34878D82A}">
                    <a16:rowId xmlns:a16="http://schemas.microsoft.com/office/drawing/2014/main" val="2579250682"/>
                  </a:ext>
                </a:extLst>
              </a:tr>
            </a:tbl>
          </a:graphicData>
        </a:graphic>
      </p:graphicFrame>
      <p:sp>
        <p:nvSpPr>
          <p:cNvPr id="5" name="Rectangle 4">
            <a:extLst>
              <a:ext uri="{FF2B5EF4-FFF2-40B4-BE49-F238E27FC236}">
                <a16:creationId xmlns:a16="http://schemas.microsoft.com/office/drawing/2014/main" id="{E31B0A57-C800-47E4-BD54-F447373F1DBC}"/>
              </a:ext>
            </a:extLst>
          </p:cNvPr>
          <p:cNvSpPr/>
          <p:nvPr/>
        </p:nvSpPr>
        <p:spPr>
          <a:xfrm>
            <a:off x="8918713" y="819529"/>
            <a:ext cx="3273287" cy="3139321"/>
          </a:xfrm>
          <a:prstGeom prst="rect">
            <a:avLst/>
          </a:prstGeom>
        </p:spPr>
        <p:txBody>
          <a:bodyPr wrap="square">
            <a:spAutoFit/>
          </a:bodyPr>
          <a:lstStyle/>
          <a:p>
            <a:r>
              <a:rPr lang="en-US"/>
              <a:t>Link to publications on NGESO website (decision letters also published): </a:t>
            </a:r>
          </a:p>
          <a:p>
            <a:r>
              <a:rPr lang="en-US"/>
              <a:t> </a:t>
            </a:r>
            <a:r>
              <a:rPr lang="en-US" i="1">
                <a:hlinkClick r:id="rId7"/>
              </a:rPr>
              <a:t>https://www.nationalgrideso.com/industry-information/codes/european-network-codes/other-enc-documents</a:t>
            </a:r>
            <a:endParaRPr lang="en-US" i="1"/>
          </a:p>
          <a:p>
            <a:endParaRPr lang="en-US" i="1"/>
          </a:p>
          <a:p>
            <a:endParaRPr lang="en-US" i="1"/>
          </a:p>
        </p:txBody>
      </p:sp>
    </p:spTree>
    <p:extLst>
      <p:ext uri="{BB962C8B-B14F-4D97-AF65-F5344CB8AC3E}">
        <p14:creationId xmlns:p14="http://schemas.microsoft.com/office/powerpoint/2010/main" val="3165527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a:t>Key Updates to System Defence Plan (Issue 4)</a:t>
            </a:r>
            <a:br>
              <a:rPr lang="en-GB"/>
            </a:br>
            <a:br>
              <a:rPr lang="en-GB"/>
            </a:br>
            <a:br>
              <a:rPr lang="en-GB"/>
            </a:br>
            <a:endParaRPr lang="en-US"/>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923027"/>
            <a:ext cx="11791123" cy="5406336"/>
          </a:xfrm>
        </p:spPr>
        <p:txBody>
          <a:bodyPr>
            <a:normAutofit fontScale="77500" lnSpcReduction="20000"/>
          </a:bodyPr>
          <a:lstStyle/>
          <a:p>
            <a:r>
              <a:rPr lang="en-GB" sz="2600" dirty="0">
                <a:solidFill>
                  <a:prstClr val="black"/>
                </a:solidFill>
                <a:latin typeface="Helvetica Neue Light" panose="02000403000000020004"/>
              </a:rPr>
              <a:t>Added version control to reflect updates made </a:t>
            </a:r>
          </a:p>
          <a:p>
            <a:r>
              <a:rPr lang="en-GB" sz="2600" dirty="0">
                <a:solidFill>
                  <a:prstClr val="black"/>
                </a:solidFill>
                <a:latin typeface="Helvetica Neue Light" panose="02000403000000020004"/>
              </a:rPr>
              <a:t>Clarified that Ofgem does not need to approve the  System Defence Plan, however, NGESO will notify them of any changes made. </a:t>
            </a:r>
          </a:p>
          <a:p>
            <a:r>
              <a:rPr lang="en-GB" sz="2600" dirty="0">
                <a:solidFill>
                  <a:prstClr val="black"/>
                </a:solidFill>
                <a:latin typeface="Helvetica Neue Light" panose="02000403000000020004"/>
              </a:rPr>
              <a:t>EU Exit reference - Most of the EU NCER code has been retained via the SIs, so the requirements will largely apply unchanged. </a:t>
            </a:r>
          </a:p>
          <a:p>
            <a:r>
              <a:rPr lang="en-GB" sz="2600" dirty="0">
                <a:solidFill>
                  <a:prstClr val="black"/>
                </a:solidFill>
                <a:latin typeface="Helvetica Neue Light" panose="02000403000000020004"/>
              </a:rPr>
              <a:t>Refresh of document to reflect Grid Code updates (GC0096, GC0125, GC0127, GC0128 and GC0147) and approval of SGU list, T&amp;Cs and Test Plan. Refences to the GC modifications have been removed and new references added the Grid Code clauses as they are now approved and part of the Grid Code</a:t>
            </a:r>
          </a:p>
          <a:p>
            <a:r>
              <a:rPr lang="en-GB" sz="2600" dirty="0">
                <a:solidFill>
                  <a:prstClr val="black"/>
                </a:solidFill>
                <a:latin typeface="Helvetica Neue Light" panose="02000403000000020004"/>
              </a:rPr>
              <a:t>Added a section on ‘Manual Generation Disconnection’ to reflect GC0147 outcome (ODFM and Emergency Disconnection of Embedded Generation implemented) and other disconnection services.</a:t>
            </a:r>
          </a:p>
          <a:p>
            <a:r>
              <a:rPr lang="en-GB" sz="2600" dirty="0">
                <a:solidFill>
                  <a:prstClr val="black"/>
                </a:solidFill>
                <a:latin typeface="Helvetica Neue Light" panose="02000403000000020004"/>
              </a:rPr>
              <a:t>Obligations on non-CUSC parties added to Appendix A: GB Parties within the scope of the System Defence Plan? </a:t>
            </a:r>
          </a:p>
          <a:p>
            <a:r>
              <a:rPr lang="en-GB" sz="2600" dirty="0">
                <a:solidFill>
                  <a:prstClr val="black"/>
                </a:solidFill>
                <a:latin typeface="Helvetica Neue Light" panose="02000403000000020004"/>
              </a:rPr>
              <a:t>Updates to System Defence Plan providing linkage to the Test Plan including Assurance and Compliance Testing </a:t>
            </a:r>
          </a:p>
          <a:p>
            <a:pPr marL="0" indent="0">
              <a:buNone/>
            </a:pPr>
            <a:endParaRPr lang="en-GB" sz="2600" dirty="0">
              <a:solidFill>
                <a:prstClr val="black"/>
              </a:solidFill>
              <a:latin typeface="Helvetica Neue Light" panose="02000403000000020004"/>
            </a:endParaRPr>
          </a:p>
          <a:p>
            <a:pPr marL="0" indent="0">
              <a:buNone/>
            </a:pPr>
            <a:r>
              <a:rPr lang="en-GB" sz="2600" dirty="0">
                <a:solidFill>
                  <a:prstClr val="black"/>
                </a:solidFill>
                <a:latin typeface="Helvetica Neue Light" panose="02000403000000020004"/>
              </a:rPr>
              <a:t>NB - The System Defence Plan will need to be updated again to reflect E&amp;R Phase 2 changes (GC0148). This has been outlined in the plan as a future change.</a:t>
            </a: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3515285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40193"/>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a:t>Key Updates to System Restoration Plan (Issue 4)</a:t>
            </a:r>
            <a:br>
              <a:rPr lang="en-GB"/>
            </a:br>
            <a:endParaRPr lang="en-US"/>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40463" y="864517"/>
            <a:ext cx="11305577" cy="4608441"/>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dirty="0">
                <a:solidFill>
                  <a:prstClr val="black"/>
                </a:solidFill>
                <a:latin typeface="Helvetica Neue Light" panose="02000403000000020004"/>
              </a:rPr>
              <a:t>Added version control to reflect updates made </a:t>
            </a:r>
          </a:p>
          <a:p>
            <a:pPr marL="228600" indent="-228600">
              <a:lnSpc>
                <a:spcPct val="90000"/>
              </a:lnSpc>
              <a:spcBef>
                <a:spcPts val="1000"/>
              </a:spcBef>
              <a:buFont typeface="Arial" panose="020B0604020202020204" pitchFamily="34" charset="0"/>
              <a:buChar char="•"/>
            </a:pPr>
            <a:r>
              <a:rPr lang="en-GB" dirty="0">
                <a:solidFill>
                  <a:prstClr val="black"/>
                </a:solidFill>
                <a:latin typeface="Helvetica Neue Light" panose="02000403000000020004"/>
              </a:rPr>
              <a:t>Ofgem does not need to approve the  System Restoration Plan, however, NGESO will notify them of any changes made. </a:t>
            </a:r>
          </a:p>
          <a:p>
            <a:pPr marL="228600" indent="-228600">
              <a:lnSpc>
                <a:spcPct val="90000"/>
              </a:lnSpc>
              <a:spcBef>
                <a:spcPts val="1000"/>
              </a:spcBef>
              <a:buFont typeface="Arial" panose="020B0604020202020204" pitchFamily="34" charset="0"/>
              <a:buChar char="•"/>
            </a:pPr>
            <a:r>
              <a:rPr lang="en-GB" dirty="0">
                <a:solidFill>
                  <a:prstClr val="black"/>
                </a:solidFill>
                <a:latin typeface="Helvetica Neue Light" panose="02000403000000020004"/>
              </a:rPr>
              <a:t>EU Exit reference - Most of the EU NCER code has been retained via the SIs, so the requirements will largely apply unchanged. </a:t>
            </a:r>
          </a:p>
          <a:p>
            <a:pPr marL="228600" indent="-228600">
              <a:lnSpc>
                <a:spcPct val="90000"/>
              </a:lnSpc>
              <a:spcBef>
                <a:spcPts val="1000"/>
              </a:spcBef>
              <a:buFont typeface="Arial" panose="020B0604020202020204" pitchFamily="34" charset="0"/>
              <a:buChar char="•"/>
              <a:defRPr/>
            </a:pPr>
            <a:r>
              <a:rPr lang="en-GB" dirty="0">
                <a:solidFill>
                  <a:prstClr val="black"/>
                </a:solidFill>
                <a:latin typeface="Helvetica Neue Light" panose="02000403000000020004"/>
              </a:rPr>
              <a:t>Refresh of document to reflect Grid Code updates (GC0096, GC0125, GC0127, GC0128 and GC0144) and approval of SGU list, T&amp;Cs and Test Plan. Refences to the GC modifications have been removed as they are now approved and part of the Grid Code</a:t>
            </a:r>
          </a:p>
          <a:p>
            <a:pPr marL="228600" marR="0" lvl="0" indent="-228600" fontAlgn="auto">
              <a:lnSpc>
                <a:spcPct val="90000"/>
              </a:lnSpc>
              <a:spcBef>
                <a:spcPts val="1000"/>
              </a:spcBef>
              <a:spcAft>
                <a:spcPts val="0"/>
              </a:spcAft>
              <a:buClrTx/>
              <a:buSzTx/>
              <a:buFont typeface="Arial" panose="020B0604020202020204" pitchFamily="34" charset="0"/>
              <a:buChar char="•"/>
              <a:tabLst/>
              <a:defRPr/>
            </a:pPr>
            <a:r>
              <a:rPr lang="en-GB" dirty="0">
                <a:solidFill>
                  <a:prstClr val="black"/>
                </a:solidFill>
                <a:latin typeface="Helvetica Neue Light" panose="02000403000000020004"/>
              </a:rPr>
              <a:t>Following the SGU approval, NGESO will notify affected parties of their obligations (via a notification letter, attached for comments/review). These updates are reflected in section 6 of the System Restoration Plan.</a:t>
            </a:r>
          </a:p>
          <a:p>
            <a:pPr marL="228600" marR="0" lvl="0" indent="-228600" fontAlgn="auto">
              <a:lnSpc>
                <a:spcPct val="90000"/>
              </a:lnSpc>
              <a:spcBef>
                <a:spcPts val="1000"/>
              </a:spcBef>
              <a:spcAft>
                <a:spcPts val="0"/>
              </a:spcAft>
              <a:buClrTx/>
              <a:buSzTx/>
              <a:buFont typeface="Arial" panose="020B0604020202020204" pitchFamily="34" charset="0"/>
              <a:buChar char="•"/>
              <a:tabLst/>
              <a:defRPr/>
            </a:pPr>
            <a:r>
              <a:rPr lang="en-GB" dirty="0">
                <a:solidFill>
                  <a:prstClr val="black"/>
                </a:solidFill>
                <a:latin typeface="Helvetica Neue Light" panose="02000403000000020004"/>
              </a:rPr>
              <a:t>Corrected Appendix A: GB Parties within the scope of the System Restoration Plan </a:t>
            </a:r>
          </a:p>
          <a:p>
            <a:pPr marL="228600" marR="0" lvl="0" indent="-228600" fontAlgn="auto">
              <a:lnSpc>
                <a:spcPct val="90000"/>
              </a:lnSpc>
              <a:spcBef>
                <a:spcPts val="1000"/>
              </a:spcBef>
              <a:spcAft>
                <a:spcPts val="0"/>
              </a:spcAft>
              <a:buClrTx/>
              <a:buSzTx/>
              <a:buFont typeface="Arial" panose="020B0604020202020204" pitchFamily="34" charset="0"/>
              <a:buChar char="•"/>
              <a:tabLst/>
              <a:defRPr/>
            </a:pPr>
            <a:endParaRPr lang="en-GB" dirty="0">
              <a:solidFill>
                <a:prstClr val="black"/>
              </a:solidFill>
              <a:latin typeface="Helvetica Neue Light" panose="02000403000000020004"/>
            </a:endParaRPr>
          </a:p>
          <a:p>
            <a:pPr>
              <a:lnSpc>
                <a:spcPct val="90000"/>
              </a:lnSpc>
              <a:spcBef>
                <a:spcPts val="1000"/>
              </a:spcBef>
              <a:defRPr/>
            </a:pPr>
            <a:r>
              <a:rPr lang="en-GB" dirty="0">
                <a:solidFill>
                  <a:prstClr val="black"/>
                </a:solidFill>
                <a:latin typeface="Helvetica Neue Light" panose="02000403000000020004"/>
              </a:rPr>
              <a:t>NB - The System Restoration Plan will need to be updated again to reflect E&amp;R Phase 2 changes (GC0148). </a:t>
            </a:r>
          </a:p>
          <a:p>
            <a:pPr>
              <a:lnSpc>
                <a:spcPct val="90000"/>
              </a:lnSpc>
              <a:spcBef>
                <a:spcPts val="1000"/>
              </a:spcBef>
              <a:defRPr/>
            </a:pPr>
            <a:endParaRPr lang="en-GB" dirty="0">
              <a:solidFill>
                <a:prstClr val="black"/>
              </a:solidFill>
              <a:latin typeface="Helvetica Neue Light" panose="02000403000000020004"/>
            </a:endParaRPr>
          </a:p>
        </p:txBody>
      </p:sp>
    </p:spTree>
    <p:extLst>
      <p:ext uri="{BB962C8B-B14F-4D97-AF65-F5344CB8AC3E}">
        <p14:creationId xmlns:p14="http://schemas.microsoft.com/office/powerpoint/2010/main" val="3146925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40193"/>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Key Updates to Test Plan (Issue 2)</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40463" y="864517"/>
            <a:ext cx="11305577" cy="2101088"/>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dirty="0">
                <a:solidFill>
                  <a:prstClr val="black"/>
                </a:solidFill>
                <a:latin typeface="Helvetica Neue Light" panose="02000403000000020004"/>
              </a:rPr>
              <a:t>Added version control to reflect updates made </a:t>
            </a:r>
          </a:p>
          <a:p>
            <a:pPr marL="228600" indent="-228600">
              <a:lnSpc>
                <a:spcPct val="90000"/>
              </a:lnSpc>
              <a:spcBef>
                <a:spcPts val="1000"/>
              </a:spcBef>
              <a:buFont typeface="Arial" panose="020B0604020202020204" pitchFamily="34" charset="0"/>
              <a:buChar char="•"/>
            </a:pPr>
            <a:r>
              <a:rPr lang="en-GB" dirty="0">
                <a:solidFill>
                  <a:prstClr val="black"/>
                </a:solidFill>
                <a:latin typeface="Helvetica Neue Light" panose="02000403000000020004"/>
              </a:rPr>
              <a:t>EU Exit reference - Most of the EU NCER code has been retained via the SIs, so the requirements will largely apply unchanged. </a:t>
            </a:r>
          </a:p>
          <a:p>
            <a:pPr marL="228600" indent="-228600">
              <a:lnSpc>
                <a:spcPct val="90000"/>
              </a:lnSpc>
              <a:spcBef>
                <a:spcPts val="1000"/>
              </a:spcBef>
              <a:buFont typeface="Arial" panose="020B0604020202020204" pitchFamily="34" charset="0"/>
              <a:buChar char="•"/>
            </a:pPr>
            <a:r>
              <a:rPr lang="en-GB" dirty="0">
                <a:solidFill>
                  <a:prstClr val="black"/>
                </a:solidFill>
                <a:latin typeface="Helvetica Neue Light" panose="02000403000000020004"/>
              </a:rPr>
              <a:t>Test Plan now referenced in the System Defence Plan relating to Compliance and Assurance</a:t>
            </a:r>
          </a:p>
          <a:p>
            <a:pPr>
              <a:lnSpc>
                <a:spcPct val="90000"/>
              </a:lnSpc>
              <a:spcBef>
                <a:spcPts val="1000"/>
              </a:spcBef>
              <a:defRPr/>
            </a:pPr>
            <a:r>
              <a:rPr lang="en-GB" dirty="0">
                <a:solidFill>
                  <a:prstClr val="black"/>
                </a:solidFill>
                <a:latin typeface="Helvetica Neue Light" panose="02000403000000020004"/>
              </a:rPr>
              <a:t>NB - The Test Plan will need to be updated again to reflect E&amp;R Phase 2 changes (GC0148). </a:t>
            </a:r>
          </a:p>
          <a:p>
            <a:pPr>
              <a:lnSpc>
                <a:spcPct val="90000"/>
              </a:lnSpc>
              <a:spcBef>
                <a:spcPts val="1000"/>
              </a:spcBef>
              <a:defRPr/>
            </a:pPr>
            <a:endParaRPr lang="en-GB" dirty="0">
              <a:solidFill>
                <a:prstClr val="black"/>
              </a:solidFill>
              <a:latin typeface="Helvetica Neue Light" panose="02000403000000020004"/>
            </a:endParaRPr>
          </a:p>
        </p:txBody>
      </p:sp>
    </p:spTree>
    <p:extLst>
      <p:ext uri="{BB962C8B-B14F-4D97-AF65-F5344CB8AC3E}">
        <p14:creationId xmlns:p14="http://schemas.microsoft.com/office/powerpoint/2010/main" val="3428599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Control Telephony Standard</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40463" y="622773"/>
            <a:ext cx="10686197" cy="4937762"/>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000" dirty="0">
                <a:solidFill>
                  <a:prstClr val="black"/>
                </a:solidFill>
              </a:rPr>
              <a:t>Additional comments from within the ESO received include:-</a:t>
            </a:r>
          </a:p>
          <a:p>
            <a:pPr marL="685800" lvl="1" indent="-228600">
              <a:lnSpc>
                <a:spcPct val="90000"/>
              </a:lnSpc>
              <a:spcBef>
                <a:spcPts val="1000"/>
              </a:spcBef>
              <a:buFont typeface="Arial" panose="020B0604020202020204" pitchFamily="34" charset="0"/>
              <a:buChar char="•"/>
            </a:pPr>
            <a:r>
              <a:rPr lang="en-GB" sz="2000" dirty="0">
                <a:solidFill>
                  <a:prstClr val="black"/>
                </a:solidFill>
              </a:rPr>
              <a:t>Priority Call – </a:t>
            </a:r>
            <a:r>
              <a:rPr lang="en-GB" sz="2000" b="1" i="1" dirty="0">
                <a:solidFill>
                  <a:prstClr val="black"/>
                </a:solidFill>
              </a:rPr>
              <a:t>Control </a:t>
            </a:r>
            <a:r>
              <a:rPr lang="en-GB" b="1" i="1" dirty="0"/>
              <a:t>Call, </a:t>
            </a:r>
            <a:r>
              <a:rPr lang="en-GB" i="1" dirty="0"/>
              <a:t>initiated by the ENCC or TNCC using the priority feature of their telephony terminals.  On encountering congestion a priority control call will disconnect calls of a lower priority</a:t>
            </a:r>
            <a:endParaRPr lang="en-GB" sz="2000" dirty="0">
              <a:solidFill>
                <a:prstClr val="black"/>
              </a:solidFill>
            </a:endParaRPr>
          </a:p>
          <a:p>
            <a:endParaRPr lang="en-GB" dirty="0"/>
          </a:p>
          <a:p>
            <a:pPr marL="801688" indent="-168275"/>
            <a:r>
              <a:rPr lang="en-GB" sz="1400" dirty="0"/>
              <a:t>A Routine Control Call </a:t>
            </a:r>
            <a:r>
              <a:rPr lang="en-GB" sz="1400" b="1" u="sng" dirty="0"/>
              <a:t>will not</a:t>
            </a:r>
            <a:r>
              <a:rPr lang="en-GB" sz="1400" dirty="0"/>
              <a:t> override of an Admin Call but will ring the bell (plus beep in the ear) to alert of another call</a:t>
            </a:r>
          </a:p>
          <a:p>
            <a:pPr marL="801688" indent="-168275"/>
            <a:r>
              <a:rPr lang="en-GB" sz="1400" dirty="0"/>
              <a:t>A Priority Control Call </a:t>
            </a:r>
            <a:r>
              <a:rPr lang="en-GB" sz="1400" b="1" u="sng" dirty="0"/>
              <a:t>will</a:t>
            </a:r>
            <a:r>
              <a:rPr lang="en-GB" sz="1400" dirty="0"/>
              <a:t> override an Admin Call on Network Congestion and if the Control Point Phone is busy.</a:t>
            </a:r>
          </a:p>
          <a:p>
            <a:pPr marL="801688" indent="-168275"/>
            <a:r>
              <a:rPr lang="en-GB" sz="1400" dirty="0"/>
              <a:t>A Priority Call </a:t>
            </a:r>
            <a:r>
              <a:rPr lang="en-GB" sz="1400" b="1" u="sng" dirty="0"/>
              <a:t>will not</a:t>
            </a:r>
            <a:r>
              <a:rPr lang="en-GB" sz="1400" dirty="0"/>
              <a:t> override a Routine control Call but will ring the bell (plus beep in the ear) to alert of another call</a:t>
            </a:r>
          </a:p>
          <a:p>
            <a:pPr marL="801688" indent="-168275"/>
            <a:r>
              <a:rPr lang="en-GB" sz="1400" dirty="0"/>
              <a:t>An Emergency Call to a Control Point </a:t>
            </a:r>
            <a:r>
              <a:rPr lang="en-GB" sz="1400" b="1" u="sng" dirty="0"/>
              <a:t>will</a:t>
            </a:r>
            <a:r>
              <a:rPr lang="en-GB" sz="1400" dirty="0"/>
              <a:t> override Admin, Routine and Priority Calls on congestion and will disconnect the existing call and start to ring once handset is replaced. This will also disconnect the call if the Control Point Phone is busy.</a:t>
            </a:r>
          </a:p>
          <a:p>
            <a:pPr marL="801688" indent="-168275"/>
            <a:r>
              <a:rPr lang="en-GB" sz="1400" dirty="0"/>
              <a:t>An Emergency Call to the Control Room will override Admin, Routine and Priority Calls on congestion.</a:t>
            </a:r>
          </a:p>
          <a:p>
            <a:pPr marL="801688" indent="-168275"/>
            <a:r>
              <a:rPr lang="en-GB" sz="1400" dirty="0"/>
              <a:t> </a:t>
            </a:r>
          </a:p>
          <a:p>
            <a:pPr marL="801688" indent="-168275"/>
            <a:r>
              <a:rPr lang="en-GB" sz="1400" dirty="0"/>
              <a:t>In Section 5&amp;6 Should there be a comment on the Orange phone in the event of there being and ESO and ETO handset?</a:t>
            </a:r>
          </a:p>
          <a:p>
            <a:pPr marL="801688" indent="-168275"/>
            <a:r>
              <a:rPr lang="en-GB" sz="1400" dirty="0"/>
              <a:t> </a:t>
            </a:r>
          </a:p>
          <a:p>
            <a:pPr marL="801688" indent="-168275"/>
            <a:r>
              <a:rPr lang="en-GB" sz="1400" dirty="0"/>
              <a:t>In Section 6, The Bell will ring continuously and the phone will ring normal cadence at the same time</a:t>
            </a:r>
          </a:p>
          <a:p>
            <a:pPr marL="801688" indent="-168275"/>
            <a:r>
              <a:rPr lang="en-GB" sz="1400" dirty="0"/>
              <a:t> </a:t>
            </a:r>
          </a:p>
          <a:p>
            <a:pPr marL="801688" indent="-168275"/>
            <a:r>
              <a:rPr lang="en-GB" sz="1400" dirty="0"/>
              <a:t>An emergency Call to a </a:t>
            </a:r>
            <a:r>
              <a:rPr lang="en-GB" sz="1400" dirty="0" err="1"/>
              <a:t>Blackstart</a:t>
            </a:r>
            <a:r>
              <a:rPr lang="en-GB" sz="1400" dirty="0"/>
              <a:t> Phone (LJRP) will Ring the Phone and Bell with a </a:t>
            </a:r>
            <a:r>
              <a:rPr lang="en-GB" sz="1400" b="1" dirty="0"/>
              <a:t>Burst ring</a:t>
            </a:r>
            <a:r>
              <a:rPr lang="en-GB" sz="1400" dirty="0"/>
              <a:t> to differentiate it from Admin (Normal), or Control Call (Continuous).</a:t>
            </a:r>
          </a:p>
          <a:p>
            <a:pPr marL="801688" indent="-168275"/>
            <a:r>
              <a:rPr lang="en-GB" sz="1400" dirty="0"/>
              <a:t>An Emergency Call from a Control Phone to the Control Room is a special alert on the Turrets.</a:t>
            </a:r>
          </a:p>
          <a:p>
            <a:pPr marL="801688" indent="-168275"/>
            <a:r>
              <a:rPr lang="en-GB" sz="1400" dirty="0"/>
              <a:t>No Emergency Call take place to a (non-</a:t>
            </a:r>
            <a:r>
              <a:rPr lang="en-GB" sz="1400" dirty="0" err="1"/>
              <a:t>blackstart</a:t>
            </a:r>
            <a:r>
              <a:rPr lang="en-GB" sz="1400" dirty="0"/>
              <a:t>) Control Phone at a substation</a:t>
            </a:r>
          </a:p>
          <a:p>
            <a:pPr marL="228600" indent="-228600">
              <a:lnSpc>
                <a:spcPct val="90000"/>
              </a:lnSpc>
              <a:spcBef>
                <a:spcPts val="1000"/>
              </a:spcBef>
              <a:buFont typeface="Arial" panose="020B0604020202020204" pitchFamily="34" charset="0"/>
              <a:buChar char="•"/>
            </a:pPr>
            <a:r>
              <a:rPr lang="en-GB" sz="2000" dirty="0">
                <a:solidFill>
                  <a:prstClr val="black"/>
                </a:solidFill>
              </a:rPr>
              <a:t>Comments requested from other Workgroup members before a new version is issued for comment</a:t>
            </a:r>
          </a:p>
        </p:txBody>
      </p:sp>
    </p:spTree>
    <p:extLst>
      <p:ext uri="{BB962C8B-B14F-4D97-AF65-F5344CB8AC3E}">
        <p14:creationId xmlns:p14="http://schemas.microsoft.com/office/powerpoint/2010/main" val="823957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Distributed Re-Start</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82665" y="842303"/>
            <a:ext cx="10686197" cy="4767459"/>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Good progress being made on drafting</a:t>
            </a:r>
          </a:p>
          <a:p>
            <a:pPr marL="228600" indent="-228600">
              <a:lnSpc>
                <a:spcPct val="90000"/>
              </a:lnSpc>
              <a:spcBef>
                <a:spcPts val="1000"/>
              </a:spcBef>
              <a:buFont typeface="Arial" panose="020B0604020202020204" pitchFamily="34" charset="0"/>
              <a:buChar char="•"/>
            </a:pPr>
            <a:r>
              <a:rPr lang="en-GB" sz="2400" dirty="0">
                <a:solidFill>
                  <a:prstClr val="black"/>
                </a:solidFill>
              </a:rPr>
              <a:t>Grid Code and Distribution Code drafting well advanced with only minor updates and consistency checks being made ahead of sharing with the workgroup</a:t>
            </a:r>
          </a:p>
          <a:p>
            <a:pPr marL="228600" indent="-228600">
              <a:lnSpc>
                <a:spcPct val="90000"/>
              </a:lnSpc>
              <a:spcBef>
                <a:spcPts val="1000"/>
              </a:spcBef>
              <a:buFont typeface="Arial" panose="020B0604020202020204" pitchFamily="34" charset="0"/>
              <a:buChar char="•"/>
            </a:pPr>
            <a:r>
              <a:rPr lang="en-GB" sz="2400" dirty="0">
                <a:solidFill>
                  <a:prstClr val="black"/>
                </a:solidFill>
              </a:rPr>
              <a:t>Copies of the following documents can be accessed from the links below</a:t>
            </a:r>
          </a:p>
          <a:p>
            <a:pPr marL="685800" lvl="1" indent="-228600">
              <a:lnSpc>
                <a:spcPct val="90000"/>
              </a:lnSpc>
              <a:spcBef>
                <a:spcPts val="1000"/>
              </a:spcBef>
              <a:buFont typeface="Arial" panose="020B0604020202020204" pitchFamily="34" charset="0"/>
              <a:buChar char="•"/>
            </a:pPr>
            <a:r>
              <a:rPr lang="en-GB" u="sng" dirty="0">
                <a:hlinkClick r:id="rId4"/>
              </a:rPr>
              <a:t>Organisational Systems and Telecommunications Design Stage II Report</a:t>
            </a:r>
            <a:r>
              <a:rPr lang="en-GB" dirty="0"/>
              <a:t>, section 4 contains the functional specification for operational telecommunications including resilience requirements.</a:t>
            </a:r>
          </a:p>
          <a:p>
            <a:pPr marL="685800" lvl="1" indent="-228600">
              <a:lnSpc>
                <a:spcPct val="90000"/>
              </a:lnSpc>
              <a:spcBef>
                <a:spcPts val="1000"/>
              </a:spcBef>
              <a:buFont typeface="Arial" panose="020B0604020202020204" pitchFamily="34" charset="0"/>
              <a:buChar char="•"/>
            </a:pPr>
            <a:r>
              <a:rPr lang="en-GB" u="sng" dirty="0">
                <a:hlinkClick r:id="rId5"/>
              </a:rPr>
              <a:t>Organisational Systems and Telecommunications Design Stage I Report</a:t>
            </a:r>
            <a:r>
              <a:rPr lang="en-GB" dirty="0"/>
              <a:t>, section 9 contains information on the Distributed </a:t>
            </a:r>
            <a:r>
              <a:rPr lang="en-GB" dirty="0" err="1"/>
              <a:t>ReStart</a:t>
            </a:r>
            <a:r>
              <a:rPr lang="en-GB" dirty="0"/>
              <a:t> Zone Controller – but this is not the functional specification. The functional specification for the controller will not be published until February next year.</a:t>
            </a:r>
            <a:endParaRPr lang="en-GB" sz="2800" dirty="0">
              <a:solidFill>
                <a:prstClr val="black"/>
              </a:solidFill>
            </a:endParaRPr>
          </a:p>
          <a:p>
            <a:pPr marL="228600" indent="-228600">
              <a:lnSpc>
                <a:spcPct val="90000"/>
              </a:lnSpc>
              <a:spcBef>
                <a:spcPts val="1000"/>
              </a:spcBef>
              <a:buFont typeface="Arial" panose="020B0604020202020204" pitchFamily="34" charset="0"/>
              <a:buChar char="•"/>
            </a:pPr>
            <a:r>
              <a:rPr lang="en-GB" sz="2400" dirty="0">
                <a:solidFill>
                  <a:prstClr val="black"/>
                </a:solidFill>
              </a:rPr>
              <a:t>Initial high level work started on the STC Drafting noting that this falls outside the governance of GC0148 and is STC Panel issue</a:t>
            </a:r>
          </a:p>
          <a:p>
            <a:pPr marL="228600" indent="-228600">
              <a:lnSpc>
                <a:spcPct val="90000"/>
              </a:lnSpc>
              <a:spcBef>
                <a:spcPts val="1000"/>
              </a:spcBef>
              <a:buFont typeface="Arial" panose="020B0604020202020204" pitchFamily="34" charset="0"/>
              <a:buChar char="•"/>
            </a:pPr>
            <a:r>
              <a:rPr lang="en-GB" sz="2400" dirty="0">
                <a:solidFill>
                  <a:prstClr val="black"/>
                </a:solidFill>
              </a:rPr>
              <a:t>A detailed report on Distributed Re-Start is due to be issued later in the year which will be issued by the Distributed Re-Start Project team</a:t>
            </a:r>
          </a:p>
        </p:txBody>
      </p:sp>
    </p:spTree>
    <p:extLst>
      <p:ext uri="{BB962C8B-B14F-4D97-AF65-F5344CB8AC3E}">
        <p14:creationId xmlns:p14="http://schemas.microsoft.com/office/powerpoint/2010/main" val="1587101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19FE3A0DFBDDF4B86E3D79E9FDBE029" ma:contentTypeVersion="13" ma:contentTypeDescription="Create a new document." ma:contentTypeScope="" ma:versionID="0d912b26bf0050a0f6af768541d04373">
  <xsd:schema xmlns:xsd="http://www.w3.org/2001/XMLSchema" xmlns:xs="http://www.w3.org/2001/XMLSchema" xmlns:p="http://schemas.microsoft.com/office/2006/metadata/properties" xmlns:ns3="058e8728-260f-4dfb-8787-4ebe17203182" xmlns:ns4="63f065d3-f48e-4d2d-a5d5-b4becdeb24fc" targetNamespace="http://schemas.microsoft.com/office/2006/metadata/properties" ma:root="true" ma:fieldsID="f07fbf2cb1587b3893b9645ad5d49819" ns3:_="" ns4:_="">
    <xsd:import namespace="058e8728-260f-4dfb-8787-4ebe17203182"/>
    <xsd:import namespace="63f065d3-f48e-4d2d-a5d5-b4becdeb24fc"/>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8e8728-260f-4dfb-8787-4ebe172031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3f065d3-f48e-4d2d-a5d5-b4becdeb24fc"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63f065d3-f48e-4d2d-a5d5-b4becdeb24fc">
      <UserInfo>
        <DisplayName/>
        <AccountId xsi:nil="true"/>
        <AccountType/>
      </UserInfo>
    </SharedWithUsers>
  </documentManagement>
</p:properties>
</file>

<file path=customXml/itemProps1.xml><?xml version="1.0" encoding="utf-8"?>
<ds:datastoreItem xmlns:ds="http://schemas.openxmlformats.org/officeDocument/2006/customXml" ds:itemID="{B71AA6AD-7283-41FD-B146-517D23185C41}">
  <ds:schemaRefs>
    <ds:schemaRef ds:uri="http://schemas.microsoft.com/sharepoint/v3/contenttype/forms"/>
  </ds:schemaRefs>
</ds:datastoreItem>
</file>

<file path=customXml/itemProps2.xml><?xml version="1.0" encoding="utf-8"?>
<ds:datastoreItem xmlns:ds="http://schemas.openxmlformats.org/officeDocument/2006/customXml" ds:itemID="{FA537BF5-445E-41D8-A7A1-C6B66B63A7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8e8728-260f-4dfb-8787-4ebe17203182"/>
    <ds:schemaRef ds:uri="63f065d3-f48e-4d2d-a5d5-b4becdeb24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86A63A6-2796-40FA-95BA-F478FB3C854D}">
  <ds:schemaRefs>
    <ds:schemaRef ds:uri="http://schemas.microsoft.com/office/2006/metadata/properties"/>
    <ds:schemaRef ds:uri="http://schemas.microsoft.com/office/infopath/2007/PartnerControls"/>
    <ds:schemaRef ds:uri="63f065d3-f48e-4d2d-a5d5-b4becdeb24fc"/>
  </ds:schemaRefs>
</ds:datastoreItem>
</file>

<file path=docProps/app.xml><?xml version="1.0" encoding="utf-8"?>
<Properties xmlns="http://schemas.openxmlformats.org/officeDocument/2006/extended-properties" xmlns:vt="http://schemas.openxmlformats.org/officeDocument/2006/docPropsVTypes">
  <TotalTime>2113</TotalTime>
  <Words>1797</Words>
  <Application>Microsoft Office PowerPoint</Application>
  <PresentationFormat>Widescreen</PresentationFormat>
  <Paragraphs>147</Paragraphs>
  <Slides>12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Helvetica Neue Light</vt:lpstr>
      <vt:lpstr>Helvetica Neue LT Std 65 Medium</vt:lpstr>
      <vt:lpstr>Wingdings</vt:lpstr>
      <vt:lpstr>Office Theme</vt:lpstr>
      <vt:lpstr>Emergency and Restoration Code – Phase II  Workgroup 4 – GC0148  5 October 2021  </vt:lpstr>
      <vt:lpstr> Agenda </vt:lpstr>
      <vt:lpstr> Actions </vt:lpstr>
      <vt:lpstr>Status of E&amp;R Phase I Proposals  </vt:lpstr>
      <vt:lpstr>Key Updates to System Defence Plan (Issue 4)   </vt:lpstr>
      <vt:lpstr>Key Updates to System Restoration Plan (Issue 4) </vt:lpstr>
      <vt:lpstr>Key Updates to Test Plan (Issue 2) </vt:lpstr>
      <vt:lpstr>Control Telephony Standard </vt:lpstr>
      <vt:lpstr>Distributed Re-Start </vt:lpstr>
      <vt:lpstr>Notification Letter</vt:lpstr>
      <vt:lpstr>Treatment of Non-CUSC Parties falling under E&amp;R </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Teare</dc:creator>
  <cp:lastModifiedBy>Johnson (ESO), Antony</cp:lastModifiedBy>
  <cp:revision>185</cp:revision>
  <dcterms:created xsi:type="dcterms:W3CDTF">2020-02-10T16:14:05Z</dcterms:created>
  <dcterms:modified xsi:type="dcterms:W3CDTF">2021-09-29T12:37:31Z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0x010100719FE3A0DFBDDF4B86E3D79E9FDBE029</vt:lpwstr>
  </property>
  <property fmtid="{D5CDD505-2E9C-101B-9397-08002B2CF9AE}" pid="3" name="Order">
    <vt:r8>4411800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