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0" r:id="rId4"/>
  </p:sldMasterIdLst>
  <p:notesMasterIdLst>
    <p:notesMasterId r:id="rId17"/>
  </p:notesMasterIdLst>
  <p:sldIdLst>
    <p:sldId id="3229" r:id="rId5"/>
    <p:sldId id="3283" r:id="rId6"/>
    <p:sldId id="3234" r:id="rId7"/>
    <p:sldId id="3293" r:id="rId8"/>
    <p:sldId id="3296" r:id="rId9"/>
    <p:sldId id="3294" r:id="rId10"/>
    <p:sldId id="3299" r:id="rId11"/>
    <p:sldId id="3295" r:id="rId12"/>
    <p:sldId id="3297" r:id="rId13"/>
    <p:sldId id="3298" r:id="rId14"/>
    <p:sldId id="3291" r:id="rId15"/>
    <p:sldId id="3265" r:id="rId16"/>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72" userDrawn="1">
          <p15:clr>
            <a:srgbClr val="A4A3A4"/>
          </p15:clr>
        </p15:guide>
        <p15:guide id="3" pos="1927" userDrawn="1">
          <p15:clr>
            <a:srgbClr val="A4A3A4"/>
          </p15:clr>
        </p15:guide>
        <p15:guide id="4" pos="2041" userDrawn="1">
          <p15:clr>
            <a:srgbClr val="A4A3A4"/>
          </p15:clr>
        </p15:guide>
        <p15:guide id="5" pos="3696" userDrawn="1">
          <p15:clr>
            <a:srgbClr val="A4A3A4"/>
          </p15:clr>
        </p15:guide>
        <p15:guide id="7" pos="5511" userDrawn="1">
          <p15:clr>
            <a:srgbClr val="A4A3A4"/>
          </p15:clr>
        </p15:guide>
        <p15:guide id="8" orient="horz" pos="282" userDrawn="1">
          <p15:clr>
            <a:srgbClr val="A4A3A4"/>
          </p15:clr>
        </p15:guide>
        <p15:guide id="9" orient="horz" pos="2958" userDrawn="1">
          <p15:clr>
            <a:srgbClr val="A4A3A4"/>
          </p15:clr>
        </p15:guide>
        <p15:guide id="10" pos="381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 Walton" initials="BW" lastIdx="2" clrIdx="0">
    <p:extLst>
      <p:ext uri="{19B8F6BF-5375-455C-9EA6-DF929625EA0E}">
        <p15:presenceInfo xmlns:p15="http://schemas.microsoft.com/office/powerpoint/2012/main" userId="S::ben.walton@cogent.co.uk::5b0dc76c-c741-41d7-9f45-8c06f44bd67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3900"/>
    <a:srgbClr val="454546"/>
    <a:srgbClr val="FFBF22"/>
    <a:srgbClr val="5BCBF5"/>
    <a:srgbClr val="6A2C91"/>
    <a:srgbClr val="0079C1"/>
    <a:srgbClr val="C2CD23"/>
    <a:srgbClr val="F26522"/>
    <a:srgbClr val="F8D84B"/>
    <a:srgbClr val="E4004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2487788-7E4D-4248-A115-C4DDD0DC7323}" v="75" dt="2021-08-10T09:49:20.681"/>
    <p1510:client id="{D0534FCB-EBD0-44B6-97D2-23FA96170111}" v="7" dt="2021-08-10T09:56:58.429"/>
  </p1510:revLst>
</p1510:revInfo>
</file>

<file path=ppt/tableStyles.xml><?xml version="1.0" encoding="utf-8"?>
<a:tblStyleLst xmlns:a="http://schemas.openxmlformats.org/drawingml/2006/main" def="{5C22544A-7EE6-4342-B048-85BDC9FD1C3A}">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334" autoAdjust="0"/>
  </p:normalViewPr>
  <p:slideViewPr>
    <p:cSldViewPr snapToGrid="0">
      <p:cViewPr varScale="1">
        <p:scale>
          <a:sx n="91" d="100"/>
          <a:sy n="91" d="100"/>
        </p:scale>
        <p:origin x="1210" y="62"/>
      </p:cViewPr>
      <p:guideLst>
        <p:guide orient="horz" pos="1620"/>
        <p:guide pos="272"/>
        <p:guide pos="1927"/>
        <p:guide pos="2041"/>
        <p:guide pos="3696"/>
        <p:guide pos="5511"/>
        <p:guide orient="horz" pos="282"/>
        <p:guide orient="horz" pos="2958"/>
        <p:guide pos="381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HelveticaNeueLT Pro 55 Roman" panose="020B0604020202020204" pitchFamily="34" charset="77"/>
              </a:defRPr>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HelveticaNeueLT Pro 55 Roman" panose="020B0604020202020204" pitchFamily="34" charset="77"/>
              </a:defRPr>
            </a:lvl1pPr>
          </a:lstStyle>
          <a:p>
            <a:fld id="{814D6855-47DA-1B44-A525-B0B0C047715A}" type="datetimeFigureOut">
              <a:rPr lang="en-GB" smtClean="0"/>
              <a:pPr/>
              <a:t>12/08/2021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HelveticaNeueLT Pro 55 Roman" panose="020B0604020202020204" pitchFamily="34" charset="77"/>
              </a:defRPr>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HelveticaNeueLT Pro 55 Roman" panose="020B0604020202020204" pitchFamily="34" charset="77"/>
              </a:defRPr>
            </a:lvl1pPr>
          </a:lstStyle>
          <a:p>
            <a:fld id="{17BE3391-F9FB-1B4A-A294-7CF4F3FF6101}" type="slidenum">
              <a:rPr lang="en-GB" smtClean="0"/>
              <a:pPr/>
              <a:t>‹#›</a:t>
            </a:fld>
            <a:endParaRPr lang="en-GB"/>
          </a:p>
        </p:txBody>
      </p:sp>
    </p:spTree>
    <p:extLst>
      <p:ext uri="{BB962C8B-B14F-4D97-AF65-F5344CB8AC3E}">
        <p14:creationId xmlns:p14="http://schemas.microsoft.com/office/powerpoint/2010/main" val="2368620121"/>
      </p:ext>
    </p:extLst>
  </p:cSld>
  <p:clrMap bg1="lt1" tx1="dk1" bg2="lt2" tx2="dk2" accent1="accent1" accent2="accent2" accent3="accent3" accent4="accent4" accent5="accent5" accent6="accent6" hlink="hlink" folHlink="folHlink"/>
  <p:notesStyle>
    <a:lvl1pPr marL="0" algn="l" defTabSz="685800" rtl="0" eaLnBrk="1" latinLnBrk="0" hangingPunct="1">
      <a:defRPr sz="900" b="0" i="0" kern="1200">
        <a:solidFill>
          <a:schemeClr val="tx1"/>
        </a:solidFill>
        <a:latin typeface="HelveticaNeueLT Pro 55 Roman" panose="020B0604020202020204" pitchFamily="34" charset="77"/>
        <a:ea typeface="+mn-ea"/>
        <a:cs typeface="+mn-cs"/>
      </a:defRPr>
    </a:lvl1pPr>
    <a:lvl2pPr marL="342900" algn="l" defTabSz="685800" rtl="0" eaLnBrk="1" latinLnBrk="0" hangingPunct="1">
      <a:defRPr sz="900" b="0" i="0" kern="1200">
        <a:solidFill>
          <a:schemeClr val="tx1"/>
        </a:solidFill>
        <a:latin typeface="HelveticaNeueLT Pro 55 Roman" panose="020B0604020202020204" pitchFamily="34" charset="77"/>
        <a:ea typeface="+mn-ea"/>
        <a:cs typeface="+mn-cs"/>
      </a:defRPr>
    </a:lvl2pPr>
    <a:lvl3pPr marL="685800" algn="l" defTabSz="685800" rtl="0" eaLnBrk="1" latinLnBrk="0" hangingPunct="1">
      <a:defRPr sz="900" b="0" i="0" kern="1200">
        <a:solidFill>
          <a:schemeClr val="tx1"/>
        </a:solidFill>
        <a:latin typeface="HelveticaNeueLT Pro 55 Roman" panose="020B0604020202020204" pitchFamily="34" charset="77"/>
        <a:ea typeface="+mn-ea"/>
        <a:cs typeface="+mn-cs"/>
      </a:defRPr>
    </a:lvl3pPr>
    <a:lvl4pPr marL="1028700" algn="l" defTabSz="685800" rtl="0" eaLnBrk="1" latinLnBrk="0" hangingPunct="1">
      <a:defRPr sz="900" b="0" i="0" kern="1200">
        <a:solidFill>
          <a:schemeClr val="tx1"/>
        </a:solidFill>
        <a:latin typeface="HelveticaNeueLT Pro 55 Roman" panose="020B0604020202020204" pitchFamily="34" charset="77"/>
        <a:ea typeface="+mn-ea"/>
        <a:cs typeface="+mn-cs"/>
      </a:defRPr>
    </a:lvl4pPr>
    <a:lvl5pPr marL="1371600" algn="l" defTabSz="685800" rtl="0" eaLnBrk="1" latinLnBrk="0" hangingPunct="1">
      <a:defRPr sz="900" b="0" i="0" kern="1200">
        <a:solidFill>
          <a:schemeClr val="tx1"/>
        </a:solidFill>
        <a:latin typeface="HelveticaNeueLT Pro 55 Roman" panose="020B0604020202020204" pitchFamily="34" charset="77"/>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Welcome to the STOR webinar where we will be taking you through the proposed changes to the algorithm</a:t>
            </a:r>
          </a:p>
          <a:p>
            <a:r>
              <a:rPr lang="en-GB" dirty="0"/>
              <a:t>Just some quick housekeeping - we will be recording </a:t>
            </a:r>
            <a:r>
              <a:rPr lang="en-GB" b="1" dirty="0"/>
              <a:t>[RECORD WEBINAR] </a:t>
            </a:r>
            <a:r>
              <a:rPr lang="en-GB" dirty="0"/>
              <a:t>this call and publishing it on the website afterwards</a:t>
            </a:r>
          </a:p>
          <a:p>
            <a:r>
              <a:rPr lang="en-GB" dirty="0"/>
              <a:t>Please turn off your cameras and keep yourselves on mute</a:t>
            </a:r>
          </a:p>
          <a:p>
            <a:r>
              <a:rPr lang="en-GB" dirty="0"/>
              <a:t>On todays call we have myself, Steve Dugmore and Sam Stokes from the Contracts team, along with my colleague Becky Whiteman from our Structuring &amp; Optimisation team</a:t>
            </a:r>
          </a:p>
          <a:p>
            <a:r>
              <a:rPr lang="en-GB" dirty="0"/>
              <a:t>The purpose of today is to explain what we are doing n terms of the changes to </a:t>
            </a:r>
            <a:r>
              <a:rPr lang="en-GB"/>
              <a:t>the algorithm </a:t>
            </a:r>
            <a:r>
              <a:rPr lang="en-GB" dirty="0"/>
              <a:t>and why we are proposing to make these changes</a:t>
            </a:r>
          </a:p>
          <a:p>
            <a:r>
              <a:rPr lang="en-GB" dirty="0"/>
              <a:t>Steve will cover the background and what is changing</a:t>
            </a:r>
          </a:p>
          <a:p>
            <a:r>
              <a:rPr lang="en-GB" dirty="0"/>
              <a:t>Becky will talk through the detail of the assessment steps</a:t>
            </a:r>
          </a:p>
          <a:p>
            <a:r>
              <a:rPr lang="en-GB" dirty="0"/>
              <a:t>I’ll then cover the timescales for the consultation</a:t>
            </a:r>
          </a:p>
          <a:p>
            <a:r>
              <a:rPr lang="en-GB" dirty="0"/>
              <a:t>At the end there’ll be an opportunity to ask questions – this can be done either in the chat functionality or by raising your hand</a:t>
            </a:r>
          </a:p>
          <a:p>
            <a:r>
              <a:rPr lang="en-GB" dirty="0"/>
              <a:t>All Q&amp;A will be published alongside the slides and recording afterwards and will subsequently be updated with any further questions we receive</a:t>
            </a:r>
          </a:p>
          <a:p>
            <a:r>
              <a:rPr lang="en-GB" dirty="0"/>
              <a:t>I’ll now hand over to Steve</a:t>
            </a:r>
          </a:p>
        </p:txBody>
      </p:sp>
      <p:sp>
        <p:nvSpPr>
          <p:cNvPr id="4" name="Slide Number Placeholder 3"/>
          <p:cNvSpPr>
            <a:spLocks noGrp="1"/>
          </p:cNvSpPr>
          <p:nvPr>
            <p:ph type="sldNum" sz="quarter" idx="5"/>
          </p:nvPr>
        </p:nvSpPr>
        <p:spPr/>
        <p:txBody>
          <a:bodyPr/>
          <a:lstStyle/>
          <a:p>
            <a:fld id="{17BE3391-F9FB-1B4A-A294-7CF4F3FF6101}" type="slidenum">
              <a:rPr lang="en-GB" smtClean="0"/>
              <a:pPr/>
              <a:t>2</a:t>
            </a:fld>
            <a:endParaRPr lang="en-GB"/>
          </a:p>
        </p:txBody>
      </p:sp>
    </p:spTree>
    <p:extLst>
      <p:ext uri="{BB962C8B-B14F-4D97-AF65-F5344CB8AC3E}">
        <p14:creationId xmlns:p14="http://schemas.microsoft.com/office/powerpoint/2010/main" val="13297857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The auction assessment is based on the principle of allowing curtailable bids and no overholding against the daily requirement, with the auction algorithm allowing paradoxically rejected bids (units that are below the clearing price but that are rejected), mitigated with the addition of the curtailable bidding where the marginal unit could be curtailed to fit into the remaining requirement.  </a:t>
            </a:r>
          </a:p>
          <a:p>
            <a:endParaRPr lang="en-GB"/>
          </a:p>
          <a:p>
            <a:r>
              <a:rPr lang="en-GB"/>
              <a:t>Following go live we have been monitoring the results of each auction and listening to feedback from across the industry, and whilst this is a liquid, competitive, daily market (approx. 220 individual STOR units with over 6.5GW of capacity onboarded) feedback from some providers has suggested there are both technical and commercial blockers that prevent them from making a curtailable offering.</a:t>
            </a:r>
          </a:p>
          <a:p>
            <a:endParaRPr lang="en-GB"/>
          </a:p>
          <a:p>
            <a:r>
              <a:rPr lang="en-GB"/>
              <a:t>As a consequence, we have seen a low number of curtailable bids, which consequently have led to a higher number of auctions seeing paradoxically rejected bids than was originally expected.  </a:t>
            </a:r>
          </a:p>
          <a:p>
            <a:endParaRPr lang="en-GB"/>
          </a:p>
          <a:p>
            <a:r>
              <a:rPr lang="en-GB"/>
              <a:t>With this new information, it is prudent that we make some changes to the auction algorithm. The changes we intend to make are set out in more detail below but will incorporate additional assessment steps to compare the curtailable result against overholding or underholding to ensure we always select the lowest total cost.  </a:t>
            </a:r>
          </a:p>
          <a:p>
            <a:r>
              <a:rPr lang="en-GB"/>
              <a:t> </a:t>
            </a:r>
          </a:p>
          <a:p>
            <a:endParaRPr lang="en-GB"/>
          </a:p>
        </p:txBody>
      </p:sp>
      <p:sp>
        <p:nvSpPr>
          <p:cNvPr id="4" name="Slide Number Placeholder 3"/>
          <p:cNvSpPr>
            <a:spLocks noGrp="1"/>
          </p:cNvSpPr>
          <p:nvPr>
            <p:ph type="sldNum" sz="quarter" idx="5"/>
          </p:nvPr>
        </p:nvSpPr>
        <p:spPr/>
        <p:txBody>
          <a:bodyPr/>
          <a:lstStyle/>
          <a:p>
            <a:fld id="{17BE3391-F9FB-1B4A-A294-7CF4F3FF6101}" type="slidenum">
              <a:rPr lang="en-GB" smtClean="0"/>
              <a:pPr/>
              <a:t>4</a:t>
            </a:fld>
            <a:endParaRPr lang="en-GB"/>
          </a:p>
        </p:txBody>
      </p:sp>
    </p:spTree>
    <p:extLst>
      <p:ext uri="{BB962C8B-B14F-4D97-AF65-F5344CB8AC3E}">
        <p14:creationId xmlns:p14="http://schemas.microsoft.com/office/powerpoint/2010/main" val="21917265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intend to introduce additional assessment steps whereby we will compare the curtailable result against overholding or underholding to ensure we always select the lowest total cost. This would use the existing (curtailable) approach to determine a result, and then compare with a result whereby the unit originally rejected due to overholding was accepted and whichever result was least cost would be the final result of the auction.  </a:t>
            </a:r>
          </a:p>
          <a:p>
            <a:endParaRPr lang="en-GB" dirty="0"/>
          </a:p>
          <a:p>
            <a:r>
              <a:rPr lang="en-GB" dirty="0"/>
              <a:t>Based on market observations to date and assuming a continued trend of low take up of curtailed bids in the market, a change of the algorithm would result in savings as the algorithm will compare whether it is cheaper to overhold or underhold and then select the lowest total cost. </a:t>
            </a:r>
          </a:p>
          <a:p>
            <a:endParaRPr lang="en-GB" dirty="0"/>
          </a:p>
          <a:p>
            <a:r>
              <a:rPr lang="en-GB" dirty="0"/>
              <a:t>These changes will be fully automated and will have no impact on the existing daily auction timings or publication of results. </a:t>
            </a:r>
          </a:p>
        </p:txBody>
      </p:sp>
      <p:sp>
        <p:nvSpPr>
          <p:cNvPr id="4" name="Slide Number Placeholder 3"/>
          <p:cNvSpPr>
            <a:spLocks noGrp="1"/>
          </p:cNvSpPr>
          <p:nvPr>
            <p:ph type="sldNum" sz="quarter" idx="5"/>
          </p:nvPr>
        </p:nvSpPr>
        <p:spPr/>
        <p:txBody>
          <a:bodyPr/>
          <a:lstStyle/>
          <a:p>
            <a:fld id="{17BE3391-F9FB-1B4A-A294-7CF4F3FF6101}" type="slidenum">
              <a:rPr lang="en-GB" smtClean="0"/>
              <a:pPr/>
              <a:t>6</a:t>
            </a:fld>
            <a:endParaRPr lang="en-GB"/>
          </a:p>
        </p:txBody>
      </p:sp>
    </p:spTree>
    <p:extLst>
      <p:ext uri="{BB962C8B-B14F-4D97-AF65-F5344CB8AC3E}">
        <p14:creationId xmlns:p14="http://schemas.microsoft.com/office/powerpoint/2010/main" val="40742084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BE3391-F9FB-1B4A-A294-7CF4F3FF6101}" type="slidenum">
              <a:rPr lang="en-GB" smtClean="0"/>
              <a:pPr/>
              <a:t>8</a:t>
            </a:fld>
            <a:endParaRPr lang="en-GB"/>
          </a:p>
        </p:txBody>
      </p:sp>
    </p:spTree>
    <p:extLst>
      <p:ext uri="{BB962C8B-B14F-4D97-AF65-F5344CB8AC3E}">
        <p14:creationId xmlns:p14="http://schemas.microsoft.com/office/powerpoint/2010/main" val="30813364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To make these changes we need to update the STOR contractual documentation and carry out an Article 18 consultation under the Electricity Balancing Guidelines (EBGL)</a:t>
            </a:r>
          </a:p>
          <a:p>
            <a:r>
              <a:rPr lang="en-GB"/>
              <a:t>The main changes will be made within the Assessment principles document</a:t>
            </a:r>
          </a:p>
          <a:p>
            <a:r>
              <a:rPr lang="en-GB"/>
              <a:t>Minor tweaks will be made to the Auction Rules and Guidance Document to remove the reference to the marginal bid setting the clearing price</a:t>
            </a:r>
          </a:p>
        </p:txBody>
      </p:sp>
      <p:sp>
        <p:nvSpPr>
          <p:cNvPr id="4" name="Slide Number Placeholder 3"/>
          <p:cNvSpPr>
            <a:spLocks noGrp="1"/>
          </p:cNvSpPr>
          <p:nvPr>
            <p:ph type="sldNum" sz="quarter" idx="5"/>
          </p:nvPr>
        </p:nvSpPr>
        <p:spPr/>
        <p:txBody>
          <a:bodyPr/>
          <a:lstStyle/>
          <a:p>
            <a:fld id="{17BE3391-F9FB-1B4A-A294-7CF4F3FF6101}" type="slidenum">
              <a:rPr lang="en-GB" smtClean="0"/>
              <a:pPr/>
              <a:t>10</a:t>
            </a:fld>
            <a:endParaRPr lang="en-GB"/>
          </a:p>
        </p:txBody>
      </p:sp>
    </p:spTree>
    <p:extLst>
      <p:ext uri="{BB962C8B-B14F-4D97-AF65-F5344CB8AC3E}">
        <p14:creationId xmlns:p14="http://schemas.microsoft.com/office/powerpoint/2010/main" val="343082541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5" Type="http://schemas.openxmlformats.org/officeDocument/2006/relationships/image" Target="../media/image4.emf"/><Relationship Id="rId4" Type="http://schemas.openxmlformats.org/officeDocument/2006/relationships/image" Target="../media/image3.emf"/></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Master" Target="../slideMasters/slideMaster1.xml"/><Relationship Id="rId4" Type="http://schemas.openxmlformats.org/officeDocument/2006/relationships/image" Target="../media/image10.emf"/></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Master" Target="../slideMasters/slideMaster1.xml"/><Relationship Id="rId4" Type="http://schemas.openxmlformats.org/officeDocument/2006/relationships/image" Target="../media/image13.emf"/></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Master" Target="../slideMasters/slideMaster1.xml"/><Relationship Id="rId4" Type="http://schemas.openxmlformats.org/officeDocument/2006/relationships/image" Target="../media/image16.emf"/></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Master" Target="../slideMasters/slideMaster1.xml"/><Relationship Id="rId4" Type="http://schemas.openxmlformats.org/officeDocument/2006/relationships/image" Target="../media/image7.em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asic Slide - Grey NAV">
    <p:spTree>
      <p:nvGrpSpPr>
        <p:cNvPr id="1" name=""/>
        <p:cNvGrpSpPr/>
        <p:nvPr/>
      </p:nvGrpSpPr>
      <p:grpSpPr>
        <a:xfrm>
          <a:off x="0" y="0"/>
          <a:ext cx="0" cy="0"/>
          <a:chOff x="0" y="0"/>
          <a:chExt cx="0" cy="0"/>
        </a:xfrm>
      </p:grpSpPr>
      <p:sp>
        <p:nvSpPr>
          <p:cNvPr id="7" name="object 4">
            <a:extLst>
              <a:ext uri="{FF2B5EF4-FFF2-40B4-BE49-F238E27FC236}">
                <a16:creationId xmlns:a16="http://schemas.microsoft.com/office/drawing/2014/main" id="{17705A89-72CD-5F46-AA59-304596B95793}"/>
              </a:ext>
            </a:extLst>
          </p:cNvPr>
          <p:cNvSpPr txBox="1"/>
          <p:nvPr userDrawn="1"/>
        </p:nvSpPr>
        <p:spPr>
          <a:xfrm rot="5400000">
            <a:off x="8619523" y="4735403"/>
            <a:ext cx="92333" cy="142202"/>
          </a:xfrm>
          <a:prstGeom prst="rect">
            <a:avLst/>
          </a:prstGeom>
        </p:spPr>
        <p:txBody>
          <a:bodyPr vert="vert270" wrap="square" lIns="0" tIns="8890" rIns="0" bIns="0" rtlCol="0">
            <a:spAutoFit/>
          </a:bodyPr>
          <a:lstStyle/>
          <a:p>
            <a:pPr marL="12700" algn="ctr">
              <a:lnSpc>
                <a:spcPct val="100000"/>
              </a:lnSpc>
              <a:spcBef>
                <a:spcPts val="70"/>
              </a:spcBef>
            </a:pPr>
            <a:fld id="{83138DB1-6E54-AD46-9347-CEE8890337C8}" type="slidenum">
              <a:rPr lang="en-GB" sz="600" spc="-10">
                <a:solidFill>
                  <a:srgbClr val="454546"/>
                </a:solidFill>
                <a:latin typeface="HelveticaNeueLTPro-Roman"/>
                <a:cs typeface="HelveticaNeueLTPro-Roman"/>
              </a:rPr>
              <a:t>‹#›</a:t>
            </a:fld>
            <a:endParaRPr sz="600">
              <a:solidFill>
                <a:srgbClr val="454546"/>
              </a:solidFill>
              <a:latin typeface="HelveticaNeueLTPro-Roman"/>
              <a:cs typeface="HelveticaNeueLTPro-Roman"/>
            </a:endParaRPr>
          </a:p>
        </p:txBody>
      </p:sp>
      <p:pic>
        <p:nvPicPr>
          <p:cNvPr id="8" name="Picture 7">
            <a:extLst>
              <a:ext uri="{FF2B5EF4-FFF2-40B4-BE49-F238E27FC236}">
                <a16:creationId xmlns:a16="http://schemas.microsoft.com/office/drawing/2014/main" id="{525E46D0-6028-534C-A583-2DB0A436138F}"/>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41864" y="453257"/>
            <a:ext cx="8294927" cy="280129"/>
          </a:xfrm>
          <a:prstGeom prst="rect">
            <a:avLst/>
          </a:prstGeom>
        </p:spPr>
      </p:pic>
      <p:pic>
        <p:nvPicPr>
          <p:cNvPr id="9" name="Picture 8">
            <a:extLst>
              <a:ext uri="{FF2B5EF4-FFF2-40B4-BE49-F238E27FC236}">
                <a16:creationId xmlns:a16="http://schemas.microsoft.com/office/drawing/2014/main" id="{CFB9266B-5100-FC4A-A762-69C9D2BA18D7}"/>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flipV="1">
            <a:off x="441865" y="4410114"/>
            <a:ext cx="8294927" cy="280129"/>
          </a:xfrm>
          <a:prstGeom prst="rect">
            <a:avLst/>
          </a:prstGeom>
        </p:spPr>
      </p:pic>
      <p:pic>
        <p:nvPicPr>
          <p:cNvPr id="13" name="Picture 12">
            <a:hlinkClick r:id="" action="ppaction://hlinkshowjump?jump=firstslide"/>
            <a:extLst>
              <a:ext uri="{FF2B5EF4-FFF2-40B4-BE49-F238E27FC236}">
                <a16:creationId xmlns:a16="http://schemas.microsoft.com/office/drawing/2014/main" id="{B324F0A7-24E3-2349-AC1D-1C0B20871A4F}"/>
              </a:ext>
            </a:extLst>
          </p:cNvPr>
          <p:cNvPicPr>
            <a:picLocks noChangeAspect="1"/>
          </p:cNvPicPr>
          <p:nvPr userDrawn="1"/>
        </p:nvPicPr>
        <p:blipFill>
          <a:blip r:embed="rId3"/>
          <a:stretch>
            <a:fillRect/>
          </a:stretch>
        </p:blipFill>
        <p:spPr>
          <a:xfrm>
            <a:off x="575617" y="4825368"/>
            <a:ext cx="177800" cy="177800"/>
          </a:xfrm>
          <a:prstGeom prst="rect">
            <a:avLst/>
          </a:prstGeom>
        </p:spPr>
      </p:pic>
      <p:pic>
        <p:nvPicPr>
          <p:cNvPr id="14" name="Picture 13">
            <a:hlinkClick r:id="" action="ppaction://hlinkshowjump?jump=nextslide"/>
            <a:extLst>
              <a:ext uri="{FF2B5EF4-FFF2-40B4-BE49-F238E27FC236}">
                <a16:creationId xmlns:a16="http://schemas.microsoft.com/office/drawing/2014/main" id="{238C091D-9EF5-D544-A552-A923FC8B2AA5}"/>
              </a:ext>
            </a:extLst>
          </p:cNvPr>
          <p:cNvPicPr>
            <a:picLocks noChangeAspect="1"/>
          </p:cNvPicPr>
          <p:nvPr userDrawn="1"/>
        </p:nvPicPr>
        <p:blipFill>
          <a:blip r:embed="rId4"/>
          <a:stretch>
            <a:fillRect/>
          </a:stretch>
        </p:blipFill>
        <p:spPr>
          <a:xfrm>
            <a:off x="795001" y="4825368"/>
            <a:ext cx="101600" cy="177800"/>
          </a:xfrm>
          <a:prstGeom prst="rect">
            <a:avLst/>
          </a:prstGeom>
        </p:spPr>
      </p:pic>
      <p:pic>
        <p:nvPicPr>
          <p:cNvPr id="15" name="Picture 14">
            <a:hlinkClick r:id="" action="ppaction://hlinkshowjump?jump=previousslide"/>
            <a:extLst>
              <a:ext uri="{FF2B5EF4-FFF2-40B4-BE49-F238E27FC236}">
                <a16:creationId xmlns:a16="http://schemas.microsoft.com/office/drawing/2014/main" id="{B3BB14C4-B032-0547-B8D6-4E3FB5506F0B}"/>
              </a:ext>
            </a:extLst>
          </p:cNvPr>
          <p:cNvPicPr>
            <a:picLocks noChangeAspect="1"/>
          </p:cNvPicPr>
          <p:nvPr userDrawn="1"/>
        </p:nvPicPr>
        <p:blipFill>
          <a:blip r:embed="rId5"/>
          <a:stretch>
            <a:fillRect/>
          </a:stretch>
        </p:blipFill>
        <p:spPr>
          <a:xfrm>
            <a:off x="437181" y="4825367"/>
            <a:ext cx="101600" cy="177800"/>
          </a:xfrm>
          <a:prstGeom prst="rect">
            <a:avLst/>
          </a:prstGeom>
        </p:spPr>
      </p:pic>
    </p:spTree>
    <p:extLst>
      <p:ext uri="{BB962C8B-B14F-4D97-AF65-F5344CB8AC3E}">
        <p14:creationId xmlns:p14="http://schemas.microsoft.com/office/powerpoint/2010/main" val="3468423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alf Page - Yellow-Grey">
    <p:spTree>
      <p:nvGrpSpPr>
        <p:cNvPr id="1" name=""/>
        <p:cNvGrpSpPr/>
        <p:nvPr/>
      </p:nvGrpSpPr>
      <p:grpSpPr>
        <a:xfrm>
          <a:off x="0" y="0"/>
          <a:ext cx="0" cy="0"/>
          <a:chOff x="0" y="0"/>
          <a:chExt cx="0" cy="0"/>
        </a:xfrm>
      </p:grpSpPr>
      <p:sp>
        <p:nvSpPr>
          <p:cNvPr id="6" name="object 100">
            <a:extLst>
              <a:ext uri="{FF2B5EF4-FFF2-40B4-BE49-F238E27FC236}">
                <a16:creationId xmlns:a16="http://schemas.microsoft.com/office/drawing/2014/main" id="{6A33ECFE-A54A-0D4B-AA6E-F0823218F1E2}"/>
              </a:ext>
            </a:extLst>
          </p:cNvPr>
          <p:cNvSpPr/>
          <p:nvPr userDrawn="1"/>
        </p:nvSpPr>
        <p:spPr>
          <a:xfrm>
            <a:off x="-10571" y="0"/>
            <a:ext cx="4582569" cy="5143500"/>
          </a:xfrm>
          <a:custGeom>
            <a:avLst/>
            <a:gdLst/>
            <a:ahLst/>
            <a:cxnLst/>
            <a:rect l="l" t="t" r="r" b="b"/>
            <a:pathLst>
              <a:path w="108584" h="7055484">
                <a:moveTo>
                  <a:pt x="108000" y="0"/>
                </a:moveTo>
                <a:lnTo>
                  <a:pt x="0" y="0"/>
                </a:lnTo>
                <a:lnTo>
                  <a:pt x="0" y="7054900"/>
                </a:lnTo>
                <a:lnTo>
                  <a:pt x="108000" y="7054900"/>
                </a:lnTo>
                <a:lnTo>
                  <a:pt x="108000" y="0"/>
                </a:lnTo>
                <a:close/>
              </a:path>
            </a:pathLst>
          </a:custGeom>
          <a:solidFill>
            <a:schemeClr val="tx1"/>
          </a:solidFill>
        </p:spPr>
        <p:txBody>
          <a:bodyPr wrap="square" lIns="0" tIns="0" rIns="0" bIns="0" rtlCol="0"/>
          <a:lstStyle/>
          <a:p>
            <a:endParaRPr b="0" i="0">
              <a:latin typeface="HelveticaNeueLT Pro 55 Roman" panose="020B0604020202020204" pitchFamily="34" charset="77"/>
            </a:endParaRPr>
          </a:p>
        </p:txBody>
      </p:sp>
      <p:sp>
        <p:nvSpPr>
          <p:cNvPr id="7" name="object 4">
            <a:extLst>
              <a:ext uri="{FF2B5EF4-FFF2-40B4-BE49-F238E27FC236}">
                <a16:creationId xmlns:a16="http://schemas.microsoft.com/office/drawing/2014/main" id="{17705A89-72CD-5F46-AA59-304596B95793}"/>
              </a:ext>
            </a:extLst>
          </p:cNvPr>
          <p:cNvSpPr txBox="1"/>
          <p:nvPr userDrawn="1"/>
        </p:nvSpPr>
        <p:spPr>
          <a:xfrm rot="5400000">
            <a:off x="8619523" y="4735403"/>
            <a:ext cx="92333" cy="142202"/>
          </a:xfrm>
          <a:prstGeom prst="rect">
            <a:avLst/>
          </a:prstGeom>
        </p:spPr>
        <p:txBody>
          <a:bodyPr vert="vert270" wrap="square" lIns="0" tIns="8890" rIns="0" bIns="0" rtlCol="0">
            <a:spAutoFit/>
          </a:bodyPr>
          <a:lstStyle/>
          <a:p>
            <a:pPr marL="12700" algn="ctr">
              <a:lnSpc>
                <a:spcPct val="100000"/>
              </a:lnSpc>
              <a:spcBef>
                <a:spcPts val="70"/>
              </a:spcBef>
            </a:pPr>
            <a:fld id="{83138DB1-6E54-AD46-9347-CEE8890337C8}" type="slidenum">
              <a:rPr lang="en-GB" sz="600" spc="-10">
                <a:solidFill>
                  <a:srgbClr val="454546"/>
                </a:solidFill>
                <a:latin typeface="HelveticaNeueLTPro-Roman"/>
                <a:cs typeface="HelveticaNeueLTPro-Roman"/>
              </a:rPr>
              <a:t>‹#›</a:t>
            </a:fld>
            <a:endParaRPr sz="600">
              <a:solidFill>
                <a:srgbClr val="454546"/>
              </a:solidFill>
              <a:latin typeface="HelveticaNeueLTPro-Roman"/>
              <a:cs typeface="HelveticaNeueLTPro-Roman"/>
            </a:endParaRPr>
          </a:p>
        </p:txBody>
      </p:sp>
      <p:pic>
        <p:nvPicPr>
          <p:cNvPr id="8" name="Picture 7">
            <a:hlinkClick r:id="" action="ppaction://hlinkshowjump?jump=firstslide"/>
            <a:extLst>
              <a:ext uri="{FF2B5EF4-FFF2-40B4-BE49-F238E27FC236}">
                <a16:creationId xmlns:a16="http://schemas.microsoft.com/office/drawing/2014/main" id="{91CD91C8-3099-E74C-B97F-3D4FF32ABFF0}"/>
              </a:ext>
            </a:extLst>
          </p:cNvPr>
          <p:cNvPicPr>
            <a:picLocks noChangeAspect="1"/>
          </p:cNvPicPr>
          <p:nvPr userDrawn="1"/>
        </p:nvPicPr>
        <p:blipFill>
          <a:blip r:embed="rId2"/>
          <a:stretch>
            <a:fillRect/>
          </a:stretch>
        </p:blipFill>
        <p:spPr>
          <a:xfrm>
            <a:off x="576571" y="4822658"/>
            <a:ext cx="177800" cy="177800"/>
          </a:xfrm>
          <a:prstGeom prst="rect">
            <a:avLst/>
          </a:prstGeom>
        </p:spPr>
      </p:pic>
      <p:pic>
        <p:nvPicPr>
          <p:cNvPr id="9" name="Picture 8">
            <a:hlinkClick r:id="" action="ppaction://hlinkshowjump?jump=previousslide"/>
            <a:extLst>
              <a:ext uri="{FF2B5EF4-FFF2-40B4-BE49-F238E27FC236}">
                <a16:creationId xmlns:a16="http://schemas.microsoft.com/office/drawing/2014/main" id="{3DB7C6BC-C944-2742-B3C7-12F4A78724B4}"/>
              </a:ext>
            </a:extLst>
          </p:cNvPr>
          <p:cNvPicPr>
            <a:picLocks noChangeAspect="1"/>
          </p:cNvPicPr>
          <p:nvPr userDrawn="1"/>
        </p:nvPicPr>
        <p:blipFill>
          <a:blip r:embed="rId3"/>
          <a:stretch>
            <a:fillRect/>
          </a:stretch>
        </p:blipFill>
        <p:spPr>
          <a:xfrm>
            <a:off x="436871" y="4822658"/>
            <a:ext cx="101600" cy="177800"/>
          </a:xfrm>
          <a:prstGeom prst="rect">
            <a:avLst/>
          </a:prstGeom>
        </p:spPr>
      </p:pic>
      <p:pic>
        <p:nvPicPr>
          <p:cNvPr id="10" name="Picture 9">
            <a:hlinkClick r:id="" action="ppaction://hlinkshowjump?jump=nextslide"/>
            <a:extLst>
              <a:ext uri="{FF2B5EF4-FFF2-40B4-BE49-F238E27FC236}">
                <a16:creationId xmlns:a16="http://schemas.microsoft.com/office/drawing/2014/main" id="{B07773E1-0C35-F742-93BB-0590DE7D0C74}"/>
              </a:ext>
            </a:extLst>
          </p:cNvPr>
          <p:cNvPicPr>
            <a:picLocks noChangeAspect="1"/>
          </p:cNvPicPr>
          <p:nvPr userDrawn="1"/>
        </p:nvPicPr>
        <p:blipFill>
          <a:blip r:embed="rId4"/>
          <a:stretch>
            <a:fillRect/>
          </a:stretch>
        </p:blipFill>
        <p:spPr>
          <a:xfrm>
            <a:off x="792471" y="4822657"/>
            <a:ext cx="101600" cy="177800"/>
          </a:xfrm>
          <a:prstGeom prst="rect">
            <a:avLst/>
          </a:prstGeom>
        </p:spPr>
      </p:pic>
    </p:spTree>
    <p:extLst>
      <p:ext uri="{BB962C8B-B14F-4D97-AF65-F5344CB8AC3E}">
        <p14:creationId xmlns:p14="http://schemas.microsoft.com/office/powerpoint/2010/main" val="1691652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alf Page - Green-Grey">
    <p:spTree>
      <p:nvGrpSpPr>
        <p:cNvPr id="1" name=""/>
        <p:cNvGrpSpPr/>
        <p:nvPr/>
      </p:nvGrpSpPr>
      <p:grpSpPr>
        <a:xfrm>
          <a:off x="0" y="0"/>
          <a:ext cx="0" cy="0"/>
          <a:chOff x="0" y="0"/>
          <a:chExt cx="0" cy="0"/>
        </a:xfrm>
      </p:grpSpPr>
      <p:sp>
        <p:nvSpPr>
          <p:cNvPr id="6" name="object 100">
            <a:extLst>
              <a:ext uri="{FF2B5EF4-FFF2-40B4-BE49-F238E27FC236}">
                <a16:creationId xmlns:a16="http://schemas.microsoft.com/office/drawing/2014/main" id="{6A33ECFE-A54A-0D4B-AA6E-F0823218F1E2}"/>
              </a:ext>
            </a:extLst>
          </p:cNvPr>
          <p:cNvSpPr/>
          <p:nvPr userDrawn="1"/>
        </p:nvSpPr>
        <p:spPr>
          <a:xfrm>
            <a:off x="-10571" y="0"/>
            <a:ext cx="4582569" cy="5143500"/>
          </a:xfrm>
          <a:custGeom>
            <a:avLst/>
            <a:gdLst/>
            <a:ahLst/>
            <a:cxnLst/>
            <a:rect l="l" t="t" r="r" b="b"/>
            <a:pathLst>
              <a:path w="108584" h="7055484">
                <a:moveTo>
                  <a:pt x="108000" y="0"/>
                </a:moveTo>
                <a:lnTo>
                  <a:pt x="0" y="0"/>
                </a:lnTo>
                <a:lnTo>
                  <a:pt x="0" y="7054900"/>
                </a:lnTo>
                <a:lnTo>
                  <a:pt x="108000" y="7054900"/>
                </a:lnTo>
                <a:lnTo>
                  <a:pt x="108000" y="0"/>
                </a:lnTo>
                <a:close/>
              </a:path>
            </a:pathLst>
          </a:custGeom>
          <a:solidFill>
            <a:schemeClr val="tx1"/>
          </a:solidFill>
        </p:spPr>
        <p:txBody>
          <a:bodyPr wrap="square" lIns="0" tIns="0" rIns="0" bIns="0" rtlCol="0"/>
          <a:lstStyle/>
          <a:p>
            <a:endParaRPr b="0" i="0">
              <a:latin typeface="HelveticaNeueLT Pro 55 Roman" panose="020B0604020202020204" pitchFamily="34" charset="77"/>
            </a:endParaRPr>
          </a:p>
        </p:txBody>
      </p:sp>
      <p:sp>
        <p:nvSpPr>
          <p:cNvPr id="7" name="object 4">
            <a:extLst>
              <a:ext uri="{FF2B5EF4-FFF2-40B4-BE49-F238E27FC236}">
                <a16:creationId xmlns:a16="http://schemas.microsoft.com/office/drawing/2014/main" id="{17705A89-72CD-5F46-AA59-304596B95793}"/>
              </a:ext>
            </a:extLst>
          </p:cNvPr>
          <p:cNvSpPr txBox="1"/>
          <p:nvPr userDrawn="1"/>
        </p:nvSpPr>
        <p:spPr>
          <a:xfrm rot="5400000">
            <a:off x="8619523" y="4735403"/>
            <a:ext cx="92333" cy="142202"/>
          </a:xfrm>
          <a:prstGeom prst="rect">
            <a:avLst/>
          </a:prstGeom>
        </p:spPr>
        <p:txBody>
          <a:bodyPr vert="vert270" wrap="square" lIns="0" tIns="8890" rIns="0" bIns="0" rtlCol="0">
            <a:spAutoFit/>
          </a:bodyPr>
          <a:lstStyle/>
          <a:p>
            <a:pPr marL="12700" algn="ctr">
              <a:lnSpc>
                <a:spcPct val="100000"/>
              </a:lnSpc>
              <a:spcBef>
                <a:spcPts val="70"/>
              </a:spcBef>
            </a:pPr>
            <a:fld id="{83138DB1-6E54-AD46-9347-CEE8890337C8}" type="slidenum">
              <a:rPr lang="en-GB" sz="600" spc="-10">
                <a:solidFill>
                  <a:srgbClr val="454546"/>
                </a:solidFill>
                <a:latin typeface="HelveticaNeueLTPro-Roman"/>
                <a:cs typeface="HelveticaNeueLTPro-Roman"/>
              </a:rPr>
              <a:t>‹#›</a:t>
            </a:fld>
            <a:endParaRPr sz="600">
              <a:solidFill>
                <a:srgbClr val="454546"/>
              </a:solidFill>
              <a:latin typeface="HelveticaNeueLTPro-Roman"/>
              <a:cs typeface="HelveticaNeueLTPro-Roman"/>
            </a:endParaRPr>
          </a:p>
        </p:txBody>
      </p:sp>
      <p:pic>
        <p:nvPicPr>
          <p:cNvPr id="8" name="Picture 7">
            <a:hlinkClick r:id="" action="ppaction://hlinkshowjump?jump=firstslide"/>
            <a:extLst>
              <a:ext uri="{FF2B5EF4-FFF2-40B4-BE49-F238E27FC236}">
                <a16:creationId xmlns:a16="http://schemas.microsoft.com/office/drawing/2014/main" id="{5DD2949D-CDF4-FF49-971D-457549D2717D}"/>
              </a:ext>
            </a:extLst>
          </p:cNvPr>
          <p:cNvPicPr>
            <a:picLocks noChangeAspect="1"/>
          </p:cNvPicPr>
          <p:nvPr userDrawn="1"/>
        </p:nvPicPr>
        <p:blipFill>
          <a:blip r:embed="rId2"/>
          <a:stretch>
            <a:fillRect/>
          </a:stretch>
        </p:blipFill>
        <p:spPr>
          <a:xfrm>
            <a:off x="575327" y="4826149"/>
            <a:ext cx="177800" cy="177800"/>
          </a:xfrm>
          <a:prstGeom prst="rect">
            <a:avLst/>
          </a:prstGeom>
        </p:spPr>
      </p:pic>
      <p:pic>
        <p:nvPicPr>
          <p:cNvPr id="9" name="Picture 8">
            <a:hlinkClick r:id="" action="ppaction://hlinkshowjump?jump=previousslide"/>
            <a:extLst>
              <a:ext uri="{FF2B5EF4-FFF2-40B4-BE49-F238E27FC236}">
                <a16:creationId xmlns:a16="http://schemas.microsoft.com/office/drawing/2014/main" id="{25163B1A-5B99-9448-85C9-1C11C49E30FC}"/>
              </a:ext>
            </a:extLst>
          </p:cNvPr>
          <p:cNvPicPr>
            <a:picLocks noChangeAspect="1"/>
          </p:cNvPicPr>
          <p:nvPr userDrawn="1"/>
        </p:nvPicPr>
        <p:blipFill>
          <a:blip r:embed="rId3"/>
          <a:stretch>
            <a:fillRect/>
          </a:stretch>
        </p:blipFill>
        <p:spPr>
          <a:xfrm>
            <a:off x="431853" y="4826149"/>
            <a:ext cx="101600" cy="177800"/>
          </a:xfrm>
          <a:prstGeom prst="rect">
            <a:avLst/>
          </a:prstGeom>
        </p:spPr>
      </p:pic>
      <p:pic>
        <p:nvPicPr>
          <p:cNvPr id="10" name="Picture 9">
            <a:hlinkClick r:id="" action="ppaction://hlinkshowjump?jump=nextslide"/>
            <a:extLst>
              <a:ext uri="{FF2B5EF4-FFF2-40B4-BE49-F238E27FC236}">
                <a16:creationId xmlns:a16="http://schemas.microsoft.com/office/drawing/2014/main" id="{431ECABD-A61D-B64A-AA5E-38057E82DD75}"/>
              </a:ext>
            </a:extLst>
          </p:cNvPr>
          <p:cNvPicPr>
            <a:picLocks noChangeAspect="1"/>
          </p:cNvPicPr>
          <p:nvPr userDrawn="1"/>
        </p:nvPicPr>
        <p:blipFill>
          <a:blip r:embed="rId4"/>
          <a:stretch>
            <a:fillRect/>
          </a:stretch>
        </p:blipFill>
        <p:spPr>
          <a:xfrm>
            <a:off x="795001" y="4826149"/>
            <a:ext cx="101600" cy="177800"/>
          </a:xfrm>
          <a:prstGeom prst="rect">
            <a:avLst/>
          </a:prstGeom>
        </p:spPr>
      </p:pic>
    </p:spTree>
    <p:extLst>
      <p:ext uri="{BB962C8B-B14F-4D97-AF65-F5344CB8AC3E}">
        <p14:creationId xmlns:p14="http://schemas.microsoft.com/office/powerpoint/2010/main" val="8251461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Half Page - LightBlue-Grey">
    <p:spTree>
      <p:nvGrpSpPr>
        <p:cNvPr id="1" name=""/>
        <p:cNvGrpSpPr/>
        <p:nvPr/>
      </p:nvGrpSpPr>
      <p:grpSpPr>
        <a:xfrm>
          <a:off x="0" y="0"/>
          <a:ext cx="0" cy="0"/>
          <a:chOff x="0" y="0"/>
          <a:chExt cx="0" cy="0"/>
        </a:xfrm>
      </p:grpSpPr>
      <p:sp>
        <p:nvSpPr>
          <p:cNvPr id="6" name="object 100">
            <a:extLst>
              <a:ext uri="{FF2B5EF4-FFF2-40B4-BE49-F238E27FC236}">
                <a16:creationId xmlns:a16="http://schemas.microsoft.com/office/drawing/2014/main" id="{6A33ECFE-A54A-0D4B-AA6E-F0823218F1E2}"/>
              </a:ext>
            </a:extLst>
          </p:cNvPr>
          <p:cNvSpPr/>
          <p:nvPr userDrawn="1"/>
        </p:nvSpPr>
        <p:spPr>
          <a:xfrm>
            <a:off x="-10571" y="0"/>
            <a:ext cx="4582569" cy="5143500"/>
          </a:xfrm>
          <a:custGeom>
            <a:avLst/>
            <a:gdLst/>
            <a:ahLst/>
            <a:cxnLst/>
            <a:rect l="l" t="t" r="r" b="b"/>
            <a:pathLst>
              <a:path w="108584" h="7055484">
                <a:moveTo>
                  <a:pt x="108000" y="0"/>
                </a:moveTo>
                <a:lnTo>
                  <a:pt x="0" y="0"/>
                </a:lnTo>
                <a:lnTo>
                  <a:pt x="0" y="7054900"/>
                </a:lnTo>
                <a:lnTo>
                  <a:pt x="108000" y="7054900"/>
                </a:lnTo>
                <a:lnTo>
                  <a:pt x="108000" y="0"/>
                </a:lnTo>
                <a:close/>
              </a:path>
            </a:pathLst>
          </a:custGeom>
          <a:solidFill>
            <a:schemeClr val="tx1"/>
          </a:solidFill>
        </p:spPr>
        <p:txBody>
          <a:bodyPr wrap="square" lIns="0" tIns="0" rIns="0" bIns="0" rtlCol="0"/>
          <a:lstStyle/>
          <a:p>
            <a:endParaRPr b="0" i="0">
              <a:latin typeface="HelveticaNeueLT Pro 55 Roman" panose="020B0604020202020204" pitchFamily="34" charset="77"/>
            </a:endParaRPr>
          </a:p>
        </p:txBody>
      </p:sp>
      <p:sp>
        <p:nvSpPr>
          <p:cNvPr id="7" name="object 4">
            <a:extLst>
              <a:ext uri="{FF2B5EF4-FFF2-40B4-BE49-F238E27FC236}">
                <a16:creationId xmlns:a16="http://schemas.microsoft.com/office/drawing/2014/main" id="{17705A89-72CD-5F46-AA59-304596B95793}"/>
              </a:ext>
            </a:extLst>
          </p:cNvPr>
          <p:cNvSpPr txBox="1"/>
          <p:nvPr userDrawn="1"/>
        </p:nvSpPr>
        <p:spPr>
          <a:xfrm rot="5400000">
            <a:off x="8619523" y="4735403"/>
            <a:ext cx="92333" cy="142202"/>
          </a:xfrm>
          <a:prstGeom prst="rect">
            <a:avLst/>
          </a:prstGeom>
        </p:spPr>
        <p:txBody>
          <a:bodyPr vert="vert270" wrap="square" lIns="0" tIns="8890" rIns="0" bIns="0" rtlCol="0">
            <a:spAutoFit/>
          </a:bodyPr>
          <a:lstStyle/>
          <a:p>
            <a:pPr marL="12700" algn="ctr">
              <a:lnSpc>
                <a:spcPct val="100000"/>
              </a:lnSpc>
              <a:spcBef>
                <a:spcPts val="70"/>
              </a:spcBef>
            </a:pPr>
            <a:fld id="{83138DB1-6E54-AD46-9347-CEE8890337C8}" type="slidenum">
              <a:rPr lang="en-GB" sz="600" spc="-10">
                <a:solidFill>
                  <a:srgbClr val="454546"/>
                </a:solidFill>
                <a:latin typeface="HelveticaNeueLTPro-Roman"/>
                <a:cs typeface="HelveticaNeueLTPro-Roman"/>
              </a:rPr>
              <a:t>‹#›</a:t>
            </a:fld>
            <a:endParaRPr sz="600">
              <a:solidFill>
                <a:srgbClr val="454546"/>
              </a:solidFill>
              <a:latin typeface="HelveticaNeueLTPro-Roman"/>
              <a:cs typeface="HelveticaNeueLTPro-Roman"/>
            </a:endParaRPr>
          </a:p>
        </p:txBody>
      </p:sp>
      <p:pic>
        <p:nvPicPr>
          <p:cNvPr id="8" name="Picture 7">
            <a:hlinkClick r:id="" action="ppaction://hlinkshowjump?jump=firstslide"/>
            <a:extLst>
              <a:ext uri="{FF2B5EF4-FFF2-40B4-BE49-F238E27FC236}">
                <a16:creationId xmlns:a16="http://schemas.microsoft.com/office/drawing/2014/main" id="{8F7B15CA-95AC-7E49-A32F-B247C990C413}"/>
              </a:ext>
            </a:extLst>
          </p:cNvPr>
          <p:cNvPicPr>
            <a:picLocks noChangeAspect="1"/>
          </p:cNvPicPr>
          <p:nvPr userDrawn="1"/>
        </p:nvPicPr>
        <p:blipFill>
          <a:blip r:embed="rId2"/>
          <a:stretch>
            <a:fillRect/>
          </a:stretch>
        </p:blipFill>
        <p:spPr>
          <a:xfrm>
            <a:off x="580351" y="4825369"/>
            <a:ext cx="177800" cy="177800"/>
          </a:xfrm>
          <a:prstGeom prst="rect">
            <a:avLst/>
          </a:prstGeom>
        </p:spPr>
      </p:pic>
      <p:pic>
        <p:nvPicPr>
          <p:cNvPr id="9" name="Picture 8">
            <a:hlinkClick r:id="" action="ppaction://hlinkshowjump?jump=previousslide"/>
            <a:extLst>
              <a:ext uri="{FF2B5EF4-FFF2-40B4-BE49-F238E27FC236}">
                <a16:creationId xmlns:a16="http://schemas.microsoft.com/office/drawing/2014/main" id="{4C67335C-6A28-614A-8B0F-E513C48EF2E2}"/>
              </a:ext>
            </a:extLst>
          </p:cNvPr>
          <p:cNvPicPr>
            <a:picLocks noChangeAspect="1"/>
          </p:cNvPicPr>
          <p:nvPr userDrawn="1"/>
        </p:nvPicPr>
        <p:blipFill>
          <a:blip r:embed="rId3"/>
          <a:stretch>
            <a:fillRect/>
          </a:stretch>
        </p:blipFill>
        <p:spPr>
          <a:xfrm>
            <a:off x="437181" y="4825369"/>
            <a:ext cx="101600" cy="177800"/>
          </a:xfrm>
          <a:prstGeom prst="rect">
            <a:avLst/>
          </a:prstGeom>
        </p:spPr>
      </p:pic>
      <p:pic>
        <p:nvPicPr>
          <p:cNvPr id="10" name="Picture 9">
            <a:hlinkClick r:id="" action="ppaction://hlinkshowjump?jump=nextslide"/>
            <a:extLst>
              <a:ext uri="{FF2B5EF4-FFF2-40B4-BE49-F238E27FC236}">
                <a16:creationId xmlns:a16="http://schemas.microsoft.com/office/drawing/2014/main" id="{722B057E-2CF0-0749-AABB-F8ACC4FD7321}"/>
              </a:ext>
            </a:extLst>
          </p:cNvPr>
          <p:cNvPicPr>
            <a:picLocks noChangeAspect="1"/>
          </p:cNvPicPr>
          <p:nvPr userDrawn="1"/>
        </p:nvPicPr>
        <p:blipFill>
          <a:blip r:embed="rId4"/>
          <a:stretch>
            <a:fillRect/>
          </a:stretch>
        </p:blipFill>
        <p:spPr>
          <a:xfrm>
            <a:off x="795001" y="4825369"/>
            <a:ext cx="101600" cy="177800"/>
          </a:xfrm>
          <a:prstGeom prst="rect">
            <a:avLst/>
          </a:prstGeom>
        </p:spPr>
      </p:pic>
    </p:spTree>
    <p:extLst>
      <p:ext uri="{BB962C8B-B14F-4D97-AF65-F5344CB8AC3E}">
        <p14:creationId xmlns:p14="http://schemas.microsoft.com/office/powerpoint/2010/main" val="3216849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asic Slide - Orange NAV - No lines">
    <p:spTree>
      <p:nvGrpSpPr>
        <p:cNvPr id="1" name=""/>
        <p:cNvGrpSpPr/>
        <p:nvPr/>
      </p:nvGrpSpPr>
      <p:grpSpPr>
        <a:xfrm>
          <a:off x="0" y="0"/>
          <a:ext cx="0" cy="0"/>
          <a:chOff x="0" y="0"/>
          <a:chExt cx="0" cy="0"/>
        </a:xfrm>
      </p:grpSpPr>
      <p:sp>
        <p:nvSpPr>
          <p:cNvPr id="7" name="object 4">
            <a:extLst>
              <a:ext uri="{FF2B5EF4-FFF2-40B4-BE49-F238E27FC236}">
                <a16:creationId xmlns:a16="http://schemas.microsoft.com/office/drawing/2014/main" id="{17705A89-72CD-5F46-AA59-304596B95793}"/>
              </a:ext>
            </a:extLst>
          </p:cNvPr>
          <p:cNvSpPr txBox="1"/>
          <p:nvPr userDrawn="1"/>
        </p:nvSpPr>
        <p:spPr>
          <a:xfrm rot="5400000">
            <a:off x="8619523" y="4735403"/>
            <a:ext cx="92333" cy="142202"/>
          </a:xfrm>
          <a:prstGeom prst="rect">
            <a:avLst/>
          </a:prstGeom>
        </p:spPr>
        <p:txBody>
          <a:bodyPr vert="vert270" wrap="square" lIns="0" tIns="8890" rIns="0" bIns="0" rtlCol="0">
            <a:spAutoFit/>
          </a:bodyPr>
          <a:lstStyle/>
          <a:p>
            <a:pPr marL="12700" algn="ctr">
              <a:lnSpc>
                <a:spcPct val="100000"/>
              </a:lnSpc>
              <a:spcBef>
                <a:spcPts val="70"/>
              </a:spcBef>
            </a:pPr>
            <a:fld id="{83138DB1-6E54-AD46-9347-CEE8890337C8}" type="slidenum">
              <a:rPr lang="en-GB" sz="600" spc="-10">
                <a:solidFill>
                  <a:srgbClr val="454546"/>
                </a:solidFill>
                <a:latin typeface="HelveticaNeueLTPro-Roman"/>
                <a:cs typeface="HelveticaNeueLTPro-Roman"/>
              </a:rPr>
              <a:t>‹#›</a:t>
            </a:fld>
            <a:endParaRPr sz="600">
              <a:solidFill>
                <a:srgbClr val="454546"/>
              </a:solidFill>
              <a:latin typeface="HelveticaNeueLTPro-Roman"/>
              <a:cs typeface="HelveticaNeueLTPro-Roman"/>
            </a:endParaRPr>
          </a:p>
        </p:txBody>
      </p:sp>
      <p:pic>
        <p:nvPicPr>
          <p:cNvPr id="10" name="Picture 9">
            <a:hlinkClick r:id="" action="ppaction://hlinkshowjump?jump=firstslide"/>
            <a:extLst>
              <a:ext uri="{FF2B5EF4-FFF2-40B4-BE49-F238E27FC236}">
                <a16:creationId xmlns:a16="http://schemas.microsoft.com/office/drawing/2014/main" id="{25B4DDB8-68E8-2C44-A51C-F092AB7AAD93}"/>
              </a:ext>
            </a:extLst>
          </p:cNvPr>
          <p:cNvPicPr>
            <a:picLocks noChangeAspect="1"/>
          </p:cNvPicPr>
          <p:nvPr userDrawn="1"/>
        </p:nvPicPr>
        <p:blipFill>
          <a:blip r:embed="rId2"/>
          <a:stretch>
            <a:fillRect/>
          </a:stretch>
        </p:blipFill>
        <p:spPr>
          <a:xfrm>
            <a:off x="575617" y="4825368"/>
            <a:ext cx="177800" cy="177800"/>
          </a:xfrm>
          <a:prstGeom prst="rect">
            <a:avLst/>
          </a:prstGeom>
        </p:spPr>
      </p:pic>
      <p:pic>
        <p:nvPicPr>
          <p:cNvPr id="11" name="Picture 10">
            <a:hlinkClick r:id="" action="ppaction://hlinkshowjump?jump=previousslide"/>
            <a:extLst>
              <a:ext uri="{FF2B5EF4-FFF2-40B4-BE49-F238E27FC236}">
                <a16:creationId xmlns:a16="http://schemas.microsoft.com/office/drawing/2014/main" id="{DC0AA9B2-D913-AE49-8486-9BAB8134C4B2}"/>
              </a:ext>
            </a:extLst>
          </p:cNvPr>
          <p:cNvPicPr>
            <a:picLocks noChangeAspect="1"/>
          </p:cNvPicPr>
          <p:nvPr userDrawn="1"/>
        </p:nvPicPr>
        <p:blipFill>
          <a:blip r:embed="rId3"/>
          <a:stretch>
            <a:fillRect/>
          </a:stretch>
        </p:blipFill>
        <p:spPr>
          <a:xfrm>
            <a:off x="437181" y="4829368"/>
            <a:ext cx="101600" cy="177800"/>
          </a:xfrm>
          <a:prstGeom prst="rect">
            <a:avLst/>
          </a:prstGeom>
        </p:spPr>
      </p:pic>
      <p:pic>
        <p:nvPicPr>
          <p:cNvPr id="12" name="Picture 11">
            <a:hlinkClick r:id="" action="ppaction://hlinkshowjump?jump=nextslide"/>
            <a:extLst>
              <a:ext uri="{FF2B5EF4-FFF2-40B4-BE49-F238E27FC236}">
                <a16:creationId xmlns:a16="http://schemas.microsoft.com/office/drawing/2014/main" id="{1FF620A9-1D6C-8545-86E4-26ACD471C78B}"/>
              </a:ext>
            </a:extLst>
          </p:cNvPr>
          <p:cNvPicPr>
            <a:picLocks noChangeAspect="1"/>
          </p:cNvPicPr>
          <p:nvPr userDrawn="1"/>
        </p:nvPicPr>
        <p:blipFill>
          <a:blip r:embed="rId4"/>
          <a:stretch>
            <a:fillRect/>
          </a:stretch>
        </p:blipFill>
        <p:spPr>
          <a:xfrm>
            <a:off x="795001" y="4829368"/>
            <a:ext cx="101600" cy="177800"/>
          </a:xfrm>
          <a:prstGeom prst="rect">
            <a:avLst/>
          </a:prstGeom>
        </p:spPr>
      </p:pic>
    </p:spTree>
    <p:extLst>
      <p:ext uri="{BB962C8B-B14F-4D97-AF65-F5344CB8AC3E}">
        <p14:creationId xmlns:p14="http://schemas.microsoft.com/office/powerpoint/2010/main" val="582332255"/>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asic Slide - Grey NAV - No lines">
    <p:spTree>
      <p:nvGrpSpPr>
        <p:cNvPr id="1" name=""/>
        <p:cNvGrpSpPr/>
        <p:nvPr/>
      </p:nvGrpSpPr>
      <p:grpSpPr>
        <a:xfrm>
          <a:off x="0" y="0"/>
          <a:ext cx="0" cy="0"/>
          <a:chOff x="0" y="0"/>
          <a:chExt cx="0" cy="0"/>
        </a:xfrm>
      </p:grpSpPr>
      <p:sp>
        <p:nvSpPr>
          <p:cNvPr id="7" name="object 4">
            <a:extLst>
              <a:ext uri="{FF2B5EF4-FFF2-40B4-BE49-F238E27FC236}">
                <a16:creationId xmlns:a16="http://schemas.microsoft.com/office/drawing/2014/main" id="{17705A89-72CD-5F46-AA59-304596B95793}"/>
              </a:ext>
            </a:extLst>
          </p:cNvPr>
          <p:cNvSpPr txBox="1"/>
          <p:nvPr userDrawn="1"/>
        </p:nvSpPr>
        <p:spPr>
          <a:xfrm rot="5400000">
            <a:off x="8619523" y="4735403"/>
            <a:ext cx="92333" cy="142202"/>
          </a:xfrm>
          <a:prstGeom prst="rect">
            <a:avLst/>
          </a:prstGeom>
        </p:spPr>
        <p:txBody>
          <a:bodyPr vert="vert270" wrap="square" lIns="0" tIns="8890" rIns="0" bIns="0" rtlCol="0">
            <a:spAutoFit/>
          </a:bodyPr>
          <a:lstStyle/>
          <a:p>
            <a:pPr marL="12700" algn="ctr">
              <a:lnSpc>
                <a:spcPct val="100000"/>
              </a:lnSpc>
              <a:spcBef>
                <a:spcPts val="70"/>
              </a:spcBef>
            </a:pPr>
            <a:fld id="{83138DB1-6E54-AD46-9347-CEE8890337C8}" type="slidenum">
              <a:rPr lang="en-GB" sz="600" spc="-10">
                <a:solidFill>
                  <a:srgbClr val="454546"/>
                </a:solidFill>
                <a:latin typeface="HelveticaNeueLTPro-Roman"/>
                <a:cs typeface="HelveticaNeueLTPro-Roman"/>
              </a:rPr>
              <a:t>‹#›</a:t>
            </a:fld>
            <a:endParaRPr sz="600">
              <a:solidFill>
                <a:srgbClr val="454546"/>
              </a:solidFill>
              <a:latin typeface="HelveticaNeueLTPro-Roman"/>
              <a:cs typeface="HelveticaNeueLTPro-Roman"/>
            </a:endParaRPr>
          </a:p>
        </p:txBody>
      </p:sp>
      <p:pic>
        <p:nvPicPr>
          <p:cNvPr id="13" name="Picture 12">
            <a:hlinkClick r:id="" action="ppaction://hlinkshowjump?jump=firstslide"/>
            <a:extLst>
              <a:ext uri="{FF2B5EF4-FFF2-40B4-BE49-F238E27FC236}">
                <a16:creationId xmlns:a16="http://schemas.microsoft.com/office/drawing/2014/main" id="{B324F0A7-24E3-2349-AC1D-1C0B20871A4F}"/>
              </a:ext>
            </a:extLst>
          </p:cNvPr>
          <p:cNvPicPr>
            <a:picLocks noChangeAspect="1"/>
          </p:cNvPicPr>
          <p:nvPr userDrawn="1"/>
        </p:nvPicPr>
        <p:blipFill>
          <a:blip r:embed="rId2"/>
          <a:stretch>
            <a:fillRect/>
          </a:stretch>
        </p:blipFill>
        <p:spPr>
          <a:xfrm>
            <a:off x="575617" y="4825368"/>
            <a:ext cx="177800" cy="177800"/>
          </a:xfrm>
          <a:prstGeom prst="rect">
            <a:avLst/>
          </a:prstGeom>
        </p:spPr>
      </p:pic>
      <p:pic>
        <p:nvPicPr>
          <p:cNvPr id="14" name="Picture 13">
            <a:hlinkClick r:id="" action="ppaction://hlinkshowjump?jump=nextslide"/>
            <a:extLst>
              <a:ext uri="{FF2B5EF4-FFF2-40B4-BE49-F238E27FC236}">
                <a16:creationId xmlns:a16="http://schemas.microsoft.com/office/drawing/2014/main" id="{238C091D-9EF5-D544-A552-A923FC8B2AA5}"/>
              </a:ext>
            </a:extLst>
          </p:cNvPr>
          <p:cNvPicPr>
            <a:picLocks noChangeAspect="1"/>
          </p:cNvPicPr>
          <p:nvPr userDrawn="1"/>
        </p:nvPicPr>
        <p:blipFill>
          <a:blip r:embed="rId3"/>
          <a:stretch>
            <a:fillRect/>
          </a:stretch>
        </p:blipFill>
        <p:spPr>
          <a:xfrm>
            <a:off x="795001" y="4825368"/>
            <a:ext cx="101600" cy="177800"/>
          </a:xfrm>
          <a:prstGeom prst="rect">
            <a:avLst/>
          </a:prstGeom>
        </p:spPr>
      </p:pic>
      <p:pic>
        <p:nvPicPr>
          <p:cNvPr id="15" name="Picture 14">
            <a:hlinkClick r:id="" action="ppaction://hlinkshowjump?jump=previousslide"/>
            <a:extLst>
              <a:ext uri="{FF2B5EF4-FFF2-40B4-BE49-F238E27FC236}">
                <a16:creationId xmlns:a16="http://schemas.microsoft.com/office/drawing/2014/main" id="{B3BB14C4-B032-0547-B8D6-4E3FB5506F0B}"/>
              </a:ext>
            </a:extLst>
          </p:cNvPr>
          <p:cNvPicPr>
            <a:picLocks noChangeAspect="1"/>
          </p:cNvPicPr>
          <p:nvPr userDrawn="1"/>
        </p:nvPicPr>
        <p:blipFill>
          <a:blip r:embed="rId4"/>
          <a:stretch>
            <a:fillRect/>
          </a:stretch>
        </p:blipFill>
        <p:spPr>
          <a:xfrm>
            <a:off x="437181" y="4825367"/>
            <a:ext cx="101600" cy="177800"/>
          </a:xfrm>
          <a:prstGeom prst="rect">
            <a:avLst/>
          </a:prstGeom>
        </p:spPr>
      </p:pic>
    </p:spTree>
    <p:extLst>
      <p:ext uri="{BB962C8B-B14F-4D97-AF65-F5344CB8AC3E}">
        <p14:creationId xmlns:p14="http://schemas.microsoft.com/office/powerpoint/2010/main" val="625325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Final Slide - Orange NAV - No lines">
    <p:spTree>
      <p:nvGrpSpPr>
        <p:cNvPr id="1" name=""/>
        <p:cNvGrpSpPr/>
        <p:nvPr/>
      </p:nvGrpSpPr>
      <p:grpSpPr>
        <a:xfrm>
          <a:off x="0" y="0"/>
          <a:ext cx="0" cy="0"/>
          <a:chOff x="0" y="0"/>
          <a:chExt cx="0" cy="0"/>
        </a:xfrm>
      </p:grpSpPr>
      <p:sp>
        <p:nvSpPr>
          <p:cNvPr id="7" name="object 4">
            <a:extLst>
              <a:ext uri="{FF2B5EF4-FFF2-40B4-BE49-F238E27FC236}">
                <a16:creationId xmlns:a16="http://schemas.microsoft.com/office/drawing/2014/main" id="{17705A89-72CD-5F46-AA59-304596B95793}"/>
              </a:ext>
            </a:extLst>
          </p:cNvPr>
          <p:cNvSpPr txBox="1"/>
          <p:nvPr userDrawn="1"/>
        </p:nvSpPr>
        <p:spPr>
          <a:xfrm rot="5400000">
            <a:off x="8619523" y="4735403"/>
            <a:ext cx="92333" cy="142202"/>
          </a:xfrm>
          <a:prstGeom prst="rect">
            <a:avLst/>
          </a:prstGeom>
        </p:spPr>
        <p:txBody>
          <a:bodyPr vert="vert270" wrap="square" lIns="0" tIns="8890" rIns="0" bIns="0" rtlCol="0">
            <a:spAutoFit/>
          </a:bodyPr>
          <a:lstStyle/>
          <a:p>
            <a:pPr marL="12700" algn="ctr">
              <a:lnSpc>
                <a:spcPct val="100000"/>
              </a:lnSpc>
              <a:spcBef>
                <a:spcPts val="70"/>
              </a:spcBef>
            </a:pPr>
            <a:fld id="{83138DB1-6E54-AD46-9347-CEE8890337C8}" type="slidenum">
              <a:rPr lang="en-GB" sz="600" spc="-10">
                <a:solidFill>
                  <a:srgbClr val="454546"/>
                </a:solidFill>
                <a:latin typeface="HelveticaNeueLTPro-Roman"/>
                <a:cs typeface="HelveticaNeueLTPro-Roman"/>
              </a:rPr>
              <a:t>‹#›</a:t>
            </a:fld>
            <a:endParaRPr sz="600">
              <a:solidFill>
                <a:srgbClr val="454546"/>
              </a:solidFill>
              <a:latin typeface="HelveticaNeueLTPro-Roman"/>
              <a:cs typeface="HelveticaNeueLTPro-Roman"/>
            </a:endParaRPr>
          </a:p>
        </p:txBody>
      </p:sp>
      <p:pic>
        <p:nvPicPr>
          <p:cNvPr id="10" name="Picture 9">
            <a:hlinkClick r:id="" action="ppaction://hlinkshowjump?jump=firstslide"/>
            <a:extLst>
              <a:ext uri="{FF2B5EF4-FFF2-40B4-BE49-F238E27FC236}">
                <a16:creationId xmlns:a16="http://schemas.microsoft.com/office/drawing/2014/main" id="{25B4DDB8-68E8-2C44-A51C-F092AB7AAD93}"/>
              </a:ext>
            </a:extLst>
          </p:cNvPr>
          <p:cNvPicPr>
            <a:picLocks noChangeAspect="1"/>
          </p:cNvPicPr>
          <p:nvPr userDrawn="1"/>
        </p:nvPicPr>
        <p:blipFill>
          <a:blip r:embed="rId2"/>
          <a:stretch>
            <a:fillRect/>
          </a:stretch>
        </p:blipFill>
        <p:spPr>
          <a:xfrm>
            <a:off x="575617" y="4825368"/>
            <a:ext cx="177800" cy="177800"/>
          </a:xfrm>
          <a:prstGeom prst="rect">
            <a:avLst/>
          </a:prstGeom>
        </p:spPr>
      </p:pic>
      <p:pic>
        <p:nvPicPr>
          <p:cNvPr id="11" name="Picture 10">
            <a:hlinkClick r:id="" action="ppaction://hlinkshowjump?jump=previousslide"/>
            <a:extLst>
              <a:ext uri="{FF2B5EF4-FFF2-40B4-BE49-F238E27FC236}">
                <a16:creationId xmlns:a16="http://schemas.microsoft.com/office/drawing/2014/main" id="{DC0AA9B2-D913-AE49-8486-9BAB8134C4B2}"/>
              </a:ext>
            </a:extLst>
          </p:cNvPr>
          <p:cNvPicPr>
            <a:picLocks noChangeAspect="1"/>
          </p:cNvPicPr>
          <p:nvPr userDrawn="1"/>
        </p:nvPicPr>
        <p:blipFill>
          <a:blip r:embed="rId3"/>
          <a:stretch>
            <a:fillRect/>
          </a:stretch>
        </p:blipFill>
        <p:spPr>
          <a:xfrm>
            <a:off x="437181" y="4829368"/>
            <a:ext cx="101600" cy="177800"/>
          </a:xfrm>
          <a:prstGeom prst="rect">
            <a:avLst/>
          </a:prstGeom>
        </p:spPr>
      </p:pic>
    </p:spTree>
    <p:extLst>
      <p:ext uri="{BB962C8B-B14F-4D97-AF65-F5344CB8AC3E}">
        <p14:creationId xmlns:p14="http://schemas.microsoft.com/office/powerpoint/2010/main" val="2422546337"/>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inal Slide - Grey NAV - No lines">
    <p:spTree>
      <p:nvGrpSpPr>
        <p:cNvPr id="1" name=""/>
        <p:cNvGrpSpPr/>
        <p:nvPr/>
      </p:nvGrpSpPr>
      <p:grpSpPr>
        <a:xfrm>
          <a:off x="0" y="0"/>
          <a:ext cx="0" cy="0"/>
          <a:chOff x="0" y="0"/>
          <a:chExt cx="0" cy="0"/>
        </a:xfrm>
      </p:grpSpPr>
      <p:sp>
        <p:nvSpPr>
          <p:cNvPr id="7" name="object 4">
            <a:extLst>
              <a:ext uri="{FF2B5EF4-FFF2-40B4-BE49-F238E27FC236}">
                <a16:creationId xmlns:a16="http://schemas.microsoft.com/office/drawing/2014/main" id="{17705A89-72CD-5F46-AA59-304596B95793}"/>
              </a:ext>
            </a:extLst>
          </p:cNvPr>
          <p:cNvSpPr txBox="1"/>
          <p:nvPr userDrawn="1"/>
        </p:nvSpPr>
        <p:spPr>
          <a:xfrm rot="5400000">
            <a:off x="8619523" y="4735403"/>
            <a:ext cx="92333" cy="142202"/>
          </a:xfrm>
          <a:prstGeom prst="rect">
            <a:avLst/>
          </a:prstGeom>
        </p:spPr>
        <p:txBody>
          <a:bodyPr vert="vert270" wrap="square" lIns="0" tIns="8890" rIns="0" bIns="0" rtlCol="0">
            <a:spAutoFit/>
          </a:bodyPr>
          <a:lstStyle/>
          <a:p>
            <a:pPr marL="12700" algn="ctr">
              <a:lnSpc>
                <a:spcPct val="100000"/>
              </a:lnSpc>
              <a:spcBef>
                <a:spcPts val="70"/>
              </a:spcBef>
            </a:pPr>
            <a:fld id="{83138DB1-6E54-AD46-9347-CEE8890337C8}" type="slidenum">
              <a:rPr lang="en-GB" sz="600" spc="-10">
                <a:solidFill>
                  <a:srgbClr val="454546"/>
                </a:solidFill>
                <a:latin typeface="HelveticaNeueLTPro-Roman"/>
                <a:cs typeface="HelveticaNeueLTPro-Roman"/>
              </a:rPr>
              <a:t>‹#›</a:t>
            </a:fld>
            <a:endParaRPr sz="600">
              <a:solidFill>
                <a:srgbClr val="454546"/>
              </a:solidFill>
              <a:latin typeface="HelveticaNeueLTPro-Roman"/>
              <a:cs typeface="HelveticaNeueLTPro-Roman"/>
            </a:endParaRPr>
          </a:p>
        </p:txBody>
      </p:sp>
      <p:pic>
        <p:nvPicPr>
          <p:cNvPr id="13" name="Picture 12">
            <a:hlinkClick r:id="" action="ppaction://hlinkshowjump?jump=firstslide"/>
            <a:extLst>
              <a:ext uri="{FF2B5EF4-FFF2-40B4-BE49-F238E27FC236}">
                <a16:creationId xmlns:a16="http://schemas.microsoft.com/office/drawing/2014/main" id="{B324F0A7-24E3-2349-AC1D-1C0B20871A4F}"/>
              </a:ext>
            </a:extLst>
          </p:cNvPr>
          <p:cNvPicPr>
            <a:picLocks noChangeAspect="1"/>
          </p:cNvPicPr>
          <p:nvPr userDrawn="1"/>
        </p:nvPicPr>
        <p:blipFill>
          <a:blip r:embed="rId2"/>
          <a:stretch>
            <a:fillRect/>
          </a:stretch>
        </p:blipFill>
        <p:spPr>
          <a:xfrm>
            <a:off x="575617" y="4825368"/>
            <a:ext cx="177800" cy="177800"/>
          </a:xfrm>
          <a:prstGeom prst="rect">
            <a:avLst/>
          </a:prstGeom>
        </p:spPr>
      </p:pic>
      <p:pic>
        <p:nvPicPr>
          <p:cNvPr id="15" name="Picture 14">
            <a:hlinkClick r:id="" action="ppaction://hlinkshowjump?jump=previousslide"/>
            <a:extLst>
              <a:ext uri="{FF2B5EF4-FFF2-40B4-BE49-F238E27FC236}">
                <a16:creationId xmlns:a16="http://schemas.microsoft.com/office/drawing/2014/main" id="{B3BB14C4-B032-0547-B8D6-4E3FB5506F0B}"/>
              </a:ext>
            </a:extLst>
          </p:cNvPr>
          <p:cNvPicPr>
            <a:picLocks noChangeAspect="1"/>
          </p:cNvPicPr>
          <p:nvPr userDrawn="1"/>
        </p:nvPicPr>
        <p:blipFill>
          <a:blip r:embed="rId3"/>
          <a:stretch>
            <a:fillRect/>
          </a:stretch>
        </p:blipFill>
        <p:spPr>
          <a:xfrm>
            <a:off x="437181" y="4825367"/>
            <a:ext cx="101600" cy="177800"/>
          </a:xfrm>
          <a:prstGeom prst="rect">
            <a:avLst/>
          </a:prstGeom>
        </p:spPr>
      </p:pic>
    </p:spTree>
    <p:extLst>
      <p:ext uri="{BB962C8B-B14F-4D97-AF65-F5344CB8AC3E}">
        <p14:creationId xmlns:p14="http://schemas.microsoft.com/office/powerpoint/2010/main" val="2037005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21982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alf Page - Grey-Yellow">
    <p:spTree>
      <p:nvGrpSpPr>
        <p:cNvPr id="1" name=""/>
        <p:cNvGrpSpPr/>
        <p:nvPr/>
      </p:nvGrpSpPr>
      <p:grpSpPr>
        <a:xfrm>
          <a:off x="0" y="0"/>
          <a:ext cx="0" cy="0"/>
          <a:chOff x="0" y="0"/>
          <a:chExt cx="0" cy="0"/>
        </a:xfrm>
      </p:grpSpPr>
      <p:sp>
        <p:nvSpPr>
          <p:cNvPr id="6" name="object 100">
            <a:extLst>
              <a:ext uri="{FF2B5EF4-FFF2-40B4-BE49-F238E27FC236}">
                <a16:creationId xmlns:a16="http://schemas.microsoft.com/office/drawing/2014/main" id="{6A33ECFE-A54A-0D4B-AA6E-F0823218F1E2}"/>
              </a:ext>
            </a:extLst>
          </p:cNvPr>
          <p:cNvSpPr/>
          <p:nvPr userDrawn="1"/>
        </p:nvSpPr>
        <p:spPr>
          <a:xfrm>
            <a:off x="-10571" y="0"/>
            <a:ext cx="4582569" cy="5143500"/>
          </a:xfrm>
          <a:custGeom>
            <a:avLst/>
            <a:gdLst/>
            <a:ahLst/>
            <a:cxnLst/>
            <a:rect l="l" t="t" r="r" b="b"/>
            <a:pathLst>
              <a:path w="108584" h="7055484">
                <a:moveTo>
                  <a:pt x="108000" y="0"/>
                </a:moveTo>
                <a:lnTo>
                  <a:pt x="0" y="0"/>
                </a:lnTo>
                <a:lnTo>
                  <a:pt x="0" y="7054900"/>
                </a:lnTo>
                <a:lnTo>
                  <a:pt x="108000" y="7054900"/>
                </a:lnTo>
                <a:lnTo>
                  <a:pt x="108000" y="0"/>
                </a:lnTo>
                <a:close/>
              </a:path>
            </a:pathLst>
          </a:custGeom>
          <a:solidFill>
            <a:srgbClr val="FFBF22"/>
          </a:solidFill>
        </p:spPr>
        <p:txBody>
          <a:bodyPr wrap="square" lIns="0" tIns="0" rIns="0" bIns="0" rtlCol="0"/>
          <a:lstStyle/>
          <a:p>
            <a:endParaRPr b="0" i="0">
              <a:latin typeface="HelveticaNeueLT Pro 55 Roman" panose="020B0604020202020204" pitchFamily="34" charset="77"/>
            </a:endParaRPr>
          </a:p>
        </p:txBody>
      </p:sp>
      <p:sp>
        <p:nvSpPr>
          <p:cNvPr id="7" name="object 4">
            <a:extLst>
              <a:ext uri="{FF2B5EF4-FFF2-40B4-BE49-F238E27FC236}">
                <a16:creationId xmlns:a16="http://schemas.microsoft.com/office/drawing/2014/main" id="{17705A89-72CD-5F46-AA59-304596B95793}"/>
              </a:ext>
            </a:extLst>
          </p:cNvPr>
          <p:cNvSpPr txBox="1"/>
          <p:nvPr userDrawn="1"/>
        </p:nvSpPr>
        <p:spPr>
          <a:xfrm rot="5400000">
            <a:off x="8619523" y="4735403"/>
            <a:ext cx="92333" cy="142202"/>
          </a:xfrm>
          <a:prstGeom prst="rect">
            <a:avLst/>
          </a:prstGeom>
        </p:spPr>
        <p:txBody>
          <a:bodyPr vert="vert270" wrap="square" lIns="0" tIns="8890" rIns="0" bIns="0" rtlCol="0">
            <a:spAutoFit/>
          </a:bodyPr>
          <a:lstStyle/>
          <a:p>
            <a:pPr marL="12700" algn="ctr">
              <a:lnSpc>
                <a:spcPct val="100000"/>
              </a:lnSpc>
              <a:spcBef>
                <a:spcPts val="70"/>
              </a:spcBef>
            </a:pPr>
            <a:fld id="{83138DB1-6E54-AD46-9347-CEE8890337C8}" type="slidenum">
              <a:rPr lang="en-GB" sz="600" spc="-10">
                <a:solidFill>
                  <a:srgbClr val="454546"/>
                </a:solidFill>
                <a:latin typeface="HelveticaNeueLTPro-Roman"/>
                <a:cs typeface="HelveticaNeueLTPro-Roman"/>
              </a:rPr>
              <a:t>‹#›</a:t>
            </a:fld>
            <a:endParaRPr sz="600">
              <a:solidFill>
                <a:srgbClr val="454546"/>
              </a:solidFill>
              <a:latin typeface="HelveticaNeueLTPro-Roman"/>
              <a:cs typeface="HelveticaNeueLTPro-Roman"/>
            </a:endParaRPr>
          </a:p>
        </p:txBody>
      </p:sp>
      <p:pic>
        <p:nvPicPr>
          <p:cNvPr id="13" name="Picture 12">
            <a:hlinkClick r:id="" action="ppaction://hlinkshowjump?jump=firstslide"/>
            <a:extLst>
              <a:ext uri="{FF2B5EF4-FFF2-40B4-BE49-F238E27FC236}">
                <a16:creationId xmlns:a16="http://schemas.microsoft.com/office/drawing/2014/main" id="{B324F0A7-24E3-2349-AC1D-1C0B20871A4F}"/>
              </a:ext>
            </a:extLst>
          </p:cNvPr>
          <p:cNvPicPr>
            <a:picLocks noChangeAspect="1"/>
          </p:cNvPicPr>
          <p:nvPr userDrawn="1"/>
        </p:nvPicPr>
        <p:blipFill>
          <a:blip r:embed="rId2"/>
          <a:stretch>
            <a:fillRect/>
          </a:stretch>
        </p:blipFill>
        <p:spPr>
          <a:xfrm>
            <a:off x="575617" y="4825368"/>
            <a:ext cx="177800" cy="177800"/>
          </a:xfrm>
          <a:prstGeom prst="rect">
            <a:avLst/>
          </a:prstGeom>
        </p:spPr>
      </p:pic>
      <p:pic>
        <p:nvPicPr>
          <p:cNvPr id="14" name="Picture 13">
            <a:hlinkClick r:id="" action="ppaction://hlinkshowjump?jump=nextslide"/>
            <a:extLst>
              <a:ext uri="{FF2B5EF4-FFF2-40B4-BE49-F238E27FC236}">
                <a16:creationId xmlns:a16="http://schemas.microsoft.com/office/drawing/2014/main" id="{238C091D-9EF5-D544-A552-A923FC8B2AA5}"/>
              </a:ext>
            </a:extLst>
          </p:cNvPr>
          <p:cNvPicPr>
            <a:picLocks noChangeAspect="1"/>
          </p:cNvPicPr>
          <p:nvPr userDrawn="1"/>
        </p:nvPicPr>
        <p:blipFill>
          <a:blip r:embed="rId3"/>
          <a:stretch>
            <a:fillRect/>
          </a:stretch>
        </p:blipFill>
        <p:spPr>
          <a:xfrm>
            <a:off x="795001" y="4825368"/>
            <a:ext cx="101600" cy="177800"/>
          </a:xfrm>
          <a:prstGeom prst="rect">
            <a:avLst/>
          </a:prstGeom>
        </p:spPr>
      </p:pic>
      <p:pic>
        <p:nvPicPr>
          <p:cNvPr id="15" name="Picture 14">
            <a:hlinkClick r:id="" action="ppaction://hlinkshowjump?jump=previousslide"/>
            <a:extLst>
              <a:ext uri="{FF2B5EF4-FFF2-40B4-BE49-F238E27FC236}">
                <a16:creationId xmlns:a16="http://schemas.microsoft.com/office/drawing/2014/main" id="{B3BB14C4-B032-0547-B8D6-4E3FB5506F0B}"/>
              </a:ext>
            </a:extLst>
          </p:cNvPr>
          <p:cNvPicPr>
            <a:picLocks noChangeAspect="1"/>
          </p:cNvPicPr>
          <p:nvPr userDrawn="1"/>
        </p:nvPicPr>
        <p:blipFill>
          <a:blip r:embed="rId4"/>
          <a:stretch>
            <a:fillRect/>
          </a:stretch>
        </p:blipFill>
        <p:spPr>
          <a:xfrm>
            <a:off x="437181" y="4825367"/>
            <a:ext cx="101600" cy="177800"/>
          </a:xfrm>
          <a:prstGeom prst="rect">
            <a:avLst/>
          </a:prstGeom>
        </p:spPr>
      </p:pic>
    </p:spTree>
    <p:extLst>
      <p:ext uri="{BB962C8B-B14F-4D97-AF65-F5344CB8AC3E}">
        <p14:creationId xmlns:p14="http://schemas.microsoft.com/office/powerpoint/2010/main" val="1741685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Half Page - Grey-Green">
    <p:spTree>
      <p:nvGrpSpPr>
        <p:cNvPr id="1" name=""/>
        <p:cNvGrpSpPr/>
        <p:nvPr/>
      </p:nvGrpSpPr>
      <p:grpSpPr>
        <a:xfrm>
          <a:off x="0" y="0"/>
          <a:ext cx="0" cy="0"/>
          <a:chOff x="0" y="0"/>
          <a:chExt cx="0" cy="0"/>
        </a:xfrm>
      </p:grpSpPr>
      <p:sp>
        <p:nvSpPr>
          <p:cNvPr id="6" name="object 100">
            <a:extLst>
              <a:ext uri="{FF2B5EF4-FFF2-40B4-BE49-F238E27FC236}">
                <a16:creationId xmlns:a16="http://schemas.microsoft.com/office/drawing/2014/main" id="{6A33ECFE-A54A-0D4B-AA6E-F0823218F1E2}"/>
              </a:ext>
            </a:extLst>
          </p:cNvPr>
          <p:cNvSpPr/>
          <p:nvPr userDrawn="1"/>
        </p:nvSpPr>
        <p:spPr>
          <a:xfrm>
            <a:off x="-10571" y="0"/>
            <a:ext cx="4582569" cy="5143500"/>
          </a:xfrm>
          <a:custGeom>
            <a:avLst/>
            <a:gdLst/>
            <a:ahLst/>
            <a:cxnLst/>
            <a:rect l="l" t="t" r="r" b="b"/>
            <a:pathLst>
              <a:path w="108584" h="7055484">
                <a:moveTo>
                  <a:pt x="108000" y="0"/>
                </a:moveTo>
                <a:lnTo>
                  <a:pt x="0" y="0"/>
                </a:lnTo>
                <a:lnTo>
                  <a:pt x="0" y="7054900"/>
                </a:lnTo>
                <a:lnTo>
                  <a:pt x="108000" y="7054900"/>
                </a:lnTo>
                <a:lnTo>
                  <a:pt x="108000" y="0"/>
                </a:lnTo>
                <a:close/>
              </a:path>
            </a:pathLst>
          </a:custGeom>
          <a:solidFill>
            <a:schemeClr val="accent6"/>
          </a:solidFill>
        </p:spPr>
        <p:txBody>
          <a:bodyPr wrap="square" lIns="0" tIns="0" rIns="0" bIns="0" rtlCol="0"/>
          <a:lstStyle/>
          <a:p>
            <a:endParaRPr b="0" i="0">
              <a:latin typeface="HelveticaNeueLT Pro 55 Roman" panose="020B0604020202020204" pitchFamily="34" charset="77"/>
            </a:endParaRPr>
          </a:p>
        </p:txBody>
      </p:sp>
      <p:sp>
        <p:nvSpPr>
          <p:cNvPr id="7" name="object 4">
            <a:extLst>
              <a:ext uri="{FF2B5EF4-FFF2-40B4-BE49-F238E27FC236}">
                <a16:creationId xmlns:a16="http://schemas.microsoft.com/office/drawing/2014/main" id="{17705A89-72CD-5F46-AA59-304596B95793}"/>
              </a:ext>
            </a:extLst>
          </p:cNvPr>
          <p:cNvSpPr txBox="1"/>
          <p:nvPr userDrawn="1"/>
        </p:nvSpPr>
        <p:spPr>
          <a:xfrm rot="5400000">
            <a:off x="8619523" y="4735403"/>
            <a:ext cx="92333" cy="142202"/>
          </a:xfrm>
          <a:prstGeom prst="rect">
            <a:avLst/>
          </a:prstGeom>
        </p:spPr>
        <p:txBody>
          <a:bodyPr vert="vert270" wrap="square" lIns="0" tIns="8890" rIns="0" bIns="0" rtlCol="0">
            <a:spAutoFit/>
          </a:bodyPr>
          <a:lstStyle/>
          <a:p>
            <a:pPr marL="12700" algn="ctr">
              <a:lnSpc>
                <a:spcPct val="100000"/>
              </a:lnSpc>
              <a:spcBef>
                <a:spcPts val="70"/>
              </a:spcBef>
            </a:pPr>
            <a:fld id="{83138DB1-6E54-AD46-9347-CEE8890337C8}" type="slidenum">
              <a:rPr lang="en-GB" sz="600" spc="-10">
                <a:solidFill>
                  <a:srgbClr val="454546"/>
                </a:solidFill>
                <a:latin typeface="HelveticaNeueLTPro-Roman"/>
                <a:cs typeface="HelveticaNeueLTPro-Roman"/>
              </a:rPr>
              <a:t>‹#›</a:t>
            </a:fld>
            <a:endParaRPr sz="600">
              <a:solidFill>
                <a:srgbClr val="454546"/>
              </a:solidFill>
              <a:latin typeface="HelveticaNeueLTPro-Roman"/>
              <a:cs typeface="HelveticaNeueLTPro-Roman"/>
            </a:endParaRPr>
          </a:p>
        </p:txBody>
      </p:sp>
      <p:pic>
        <p:nvPicPr>
          <p:cNvPr id="13" name="Picture 12">
            <a:hlinkClick r:id="" action="ppaction://hlinkshowjump?jump=firstslide"/>
            <a:extLst>
              <a:ext uri="{FF2B5EF4-FFF2-40B4-BE49-F238E27FC236}">
                <a16:creationId xmlns:a16="http://schemas.microsoft.com/office/drawing/2014/main" id="{B324F0A7-24E3-2349-AC1D-1C0B20871A4F}"/>
              </a:ext>
            </a:extLst>
          </p:cNvPr>
          <p:cNvPicPr>
            <a:picLocks noChangeAspect="1"/>
          </p:cNvPicPr>
          <p:nvPr userDrawn="1"/>
        </p:nvPicPr>
        <p:blipFill>
          <a:blip r:embed="rId2"/>
          <a:stretch>
            <a:fillRect/>
          </a:stretch>
        </p:blipFill>
        <p:spPr>
          <a:xfrm>
            <a:off x="575617" y="4825368"/>
            <a:ext cx="177800" cy="177800"/>
          </a:xfrm>
          <a:prstGeom prst="rect">
            <a:avLst/>
          </a:prstGeom>
        </p:spPr>
      </p:pic>
      <p:pic>
        <p:nvPicPr>
          <p:cNvPr id="14" name="Picture 13">
            <a:hlinkClick r:id="" action="ppaction://hlinkshowjump?jump=nextslide"/>
            <a:extLst>
              <a:ext uri="{FF2B5EF4-FFF2-40B4-BE49-F238E27FC236}">
                <a16:creationId xmlns:a16="http://schemas.microsoft.com/office/drawing/2014/main" id="{238C091D-9EF5-D544-A552-A923FC8B2AA5}"/>
              </a:ext>
            </a:extLst>
          </p:cNvPr>
          <p:cNvPicPr>
            <a:picLocks noChangeAspect="1"/>
          </p:cNvPicPr>
          <p:nvPr userDrawn="1"/>
        </p:nvPicPr>
        <p:blipFill>
          <a:blip r:embed="rId3"/>
          <a:stretch>
            <a:fillRect/>
          </a:stretch>
        </p:blipFill>
        <p:spPr>
          <a:xfrm>
            <a:off x="795001" y="4825368"/>
            <a:ext cx="101600" cy="177800"/>
          </a:xfrm>
          <a:prstGeom prst="rect">
            <a:avLst/>
          </a:prstGeom>
        </p:spPr>
      </p:pic>
      <p:pic>
        <p:nvPicPr>
          <p:cNvPr id="15" name="Picture 14">
            <a:hlinkClick r:id="" action="ppaction://hlinkshowjump?jump=previousslide"/>
            <a:extLst>
              <a:ext uri="{FF2B5EF4-FFF2-40B4-BE49-F238E27FC236}">
                <a16:creationId xmlns:a16="http://schemas.microsoft.com/office/drawing/2014/main" id="{B3BB14C4-B032-0547-B8D6-4E3FB5506F0B}"/>
              </a:ext>
            </a:extLst>
          </p:cNvPr>
          <p:cNvPicPr>
            <a:picLocks noChangeAspect="1"/>
          </p:cNvPicPr>
          <p:nvPr userDrawn="1"/>
        </p:nvPicPr>
        <p:blipFill>
          <a:blip r:embed="rId4"/>
          <a:stretch>
            <a:fillRect/>
          </a:stretch>
        </p:blipFill>
        <p:spPr>
          <a:xfrm>
            <a:off x="437181" y="4825367"/>
            <a:ext cx="101600" cy="177800"/>
          </a:xfrm>
          <a:prstGeom prst="rect">
            <a:avLst/>
          </a:prstGeom>
        </p:spPr>
      </p:pic>
    </p:spTree>
    <p:extLst>
      <p:ext uri="{BB962C8B-B14F-4D97-AF65-F5344CB8AC3E}">
        <p14:creationId xmlns:p14="http://schemas.microsoft.com/office/powerpoint/2010/main" val="4151628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Half Page - Grey-LightBlue">
    <p:spTree>
      <p:nvGrpSpPr>
        <p:cNvPr id="1" name=""/>
        <p:cNvGrpSpPr/>
        <p:nvPr/>
      </p:nvGrpSpPr>
      <p:grpSpPr>
        <a:xfrm>
          <a:off x="0" y="0"/>
          <a:ext cx="0" cy="0"/>
          <a:chOff x="0" y="0"/>
          <a:chExt cx="0" cy="0"/>
        </a:xfrm>
      </p:grpSpPr>
      <p:sp>
        <p:nvSpPr>
          <p:cNvPr id="6" name="object 100">
            <a:extLst>
              <a:ext uri="{FF2B5EF4-FFF2-40B4-BE49-F238E27FC236}">
                <a16:creationId xmlns:a16="http://schemas.microsoft.com/office/drawing/2014/main" id="{6A33ECFE-A54A-0D4B-AA6E-F0823218F1E2}"/>
              </a:ext>
            </a:extLst>
          </p:cNvPr>
          <p:cNvSpPr/>
          <p:nvPr userDrawn="1"/>
        </p:nvSpPr>
        <p:spPr>
          <a:xfrm>
            <a:off x="-10571" y="0"/>
            <a:ext cx="4582569" cy="5143500"/>
          </a:xfrm>
          <a:custGeom>
            <a:avLst/>
            <a:gdLst/>
            <a:ahLst/>
            <a:cxnLst/>
            <a:rect l="l" t="t" r="r" b="b"/>
            <a:pathLst>
              <a:path w="108584" h="7055484">
                <a:moveTo>
                  <a:pt x="108000" y="0"/>
                </a:moveTo>
                <a:lnTo>
                  <a:pt x="0" y="0"/>
                </a:lnTo>
                <a:lnTo>
                  <a:pt x="0" y="7054900"/>
                </a:lnTo>
                <a:lnTo>
                  <a:pt x="108000" y="7054900"/>
                </a:lnTo>
                <a:lnTo>
                  <a:pt x="108000" y="0"/>
                </a:lnTo>
                <a:close/>
              </a:path>
            </a:pathLst>
          </a:custGeom>
          <a:solidFill>
            <a:schemeClr val="accent5"/>
          </a:solidFill>
        </p:spPr>
        <p:txBody>
          <a:bodyPr wrap="square" lIns="0" tIns="0" rIns="0" bIns="0" rtlCol="0"/>
          <a:lstStyle/>
          <a:p>
            <a:endParaRPr b="0" i="0">
              <a:latin typeface="HelveticaNeueLT Pro 55 Roman" panose="020B0604020202020204" pitchFamily="34" charset="77"/>
            </a:endParaRPr>
          </a:p>
        </p:txBody>
      </p:sp>
      <p:sp>
        <p:nvSpPr>
          <p:cNvPr id="7" name="object 4">
            <a:extLst>
              <a:ext uri="{FF2B5EF4-FFF2-40B4-BE49-F238E27FC236}">
                <a16:creationId xmlns:a16="http://schemas.microsoft.com/office/drawing/2014/main" id="{17705A89-72CD-5F46-AA59-304596B95793}"/>
              </a:ext>
            </a:extLst>
          </p:cNvPr>
          <p:cNvSpPr txBox="1"/>
          <p:nvPr userDrawn="1"/>
        </p:nvSpPr>
        <p:spPr>
          <a:xfrm rot="5400000">
            <a:off x="8619523" y="4735403"/>
            <a:ext cx="92333" cy="142202"/>
          </a:xfrm>
          <a:prstGeom prst="rect">
            <a:avLst/>
          </a:prstGeom>
        </p:spPr>
        <p:txBody>
          <a:bodyPr vert="vert270" wrap="square" lIns="0" tIns="8890" rIns="0" bIns="0" rtlCol="0">
            <a:spAutoFit/>
          </a:bodyPr>
          <a:lstStyle/>
          <a:p>
            <a:pPr marL="12700" algn="ctr">
              <a:lnSpc>
                <a:spcPct val="100000"/>
              </a:lnSpc>
              <a:spcBef>
                <a:spcPts val="70"/>
              </a:spcBef>
            </a:pPr>
            <a:fld id="{83138DB1-6E54-AD46-9347-CEE8890337C8}" type="slidenum">
              <a:rPr lang="en-GB" sz="600" spc="-10">
                <a:solidFill>
                  <a:srgbClr val="454546"/>
                </a:solidFill>
                <a:latin typeface="HelveticaNeueLTPro-Roman"/>
                <a:cs typeface="HelveticaNeueLTPro-Roman"/>
              </a:rPr>
              <a:t>‹#›</a:t>
            </a:fld>
            <a:endParaRPr sz="600">
              <a:solidFill>
                <a:srgbClr val="454546"/>
              </a:solidFill>
              <a:latin typeface="HelveticaNeueLTPro-Roman"/>
              <a:cs typeface="HelveticaNeueLTPro-Roman"/>
            </a:endParaRPr>
          </a:p>
        </p:txBody>
      </p:sp>
      <p:pic>
        <p:nvPicPr>
          <p:cNvPr id="13" name="Picture 12">
            <a:hlinkClick r:id="" action="ppaction://hlinkshowjump?jump=firstslide"/>
            <a:extLst>
              <a:ext uri="{FF2B5EF4-FFF2-40B4-BE49-F238E27FC236}">
                <a16:creationId xmlns:a16="http://schemas.microsoft.com/office/drawing/2014/main" id="{B324F0A7-24E3-2349-AC1D-1C0B20871A4F}"/>
              </a:ext>
            </a:extLst>
          </p:cNvPr>
          <p:cNvPicPr>
            <a:picLocks noChangeAspect="1"/>
          </p:cNvPicPr>
          <p:nvPr userDrawn="1"/>
        </p:nvPicPr>
        <p:blipFill>
          <a:blip r:embed="rId2"/>
          <a:stretch>
            <a:fillRect/>
          </a:stretch>
        </p:blipFill>
        <p:spPr>
          <a:xfrm>
            <a:off x="575617" y="4825368"/>
            <a:ext cx="177800" cy="177800"/>
          </a:xfrm>
          <a:prstGeom prst="rect">
            <a:avLst/>
          </a:prstGeom>
        </p:spPr>
      </p:pic>
      <p:pic>
        <p:nvPicPr>
          <p:cNvPr id="14" name="Picture 13">
            <a:hlinkClick r:id="" action="ppaction://hlinkshowjump?jump=nextslide"/>
            <a:extLst>
              <a:ext uri="{FF2B5EF4-FFF2-40B4-BE49-F238E27FC236}">
                <a16:creationId xmlns:a16="http://schemas.microsoft.com/office/drawing/2014/main" id="{238C091D-9EF5-D544-A552-A923FC8B2AA5}"/>
              </a:ext>
            </a:extLst>
          </p:cNvPr>
          <p:cNvPicPr>
            <a:picLocks noChangeAspect="1"/>
          </p:cNvPicPr>
          <p:nvPr userDrawn="1"/>
        </p:nvPicPr>
        <p:blipFill>
          <a:blip r:embed="rId3"/>
          <a:stretch>
            <a:fillRect/>
          </a:stretch>
        </p:blipFill>
        <p:spPr>
          <a:xfrm>
            <a:off x="795001" y="4825368"/>
            <a:ext cx="101600" cy="177800"/>
          </a:xfrm>
          <a:prstGeom prst="rect">
            <a:avLst/>
          </a:prstGeom>
        </p:spPr>
      </p:pic>
      <p:pic>
        <p:nvPicPr>
          <p:cNvPr id="15" name="Picture 14">
            <a:hlinkClick r:id="" action="ppaction://hlinkshowjump?jump=previousslide"/>
            <a:extLst>
              <a:ext uri="{FF2B5EF4-FFF2-40B4-BE49-F238E27FC236}">
                <a16:creationId xmlns:a16="http://schemas.microsoft.com/office/drawing/2014/main" id="{B3BB14C4-B032-0547-B8D6-4E3FB5506F0B}"/>
              </a:ext>
            </a:extLst>
          </p:cNvPr>
          <p:cNvPicPr>
            <a:picLocks noChangeAspect="1"/>
          </p:cNvPicPr>
          <p:nvPr userDrawn="1"/>
        </p:nvPicPr>
        <p:blipFill>
          <a:blip r:embed="rId4"/>
          <a:stretch>
            <a:fillRect/>
          </a:stretch>
        </p:blipFill>
        <p:spPr>
          <a:xfrm>
            <a:off x="437181" y="4825367"/>
            <a:ext cx="101600" cy="177800"/>
          </a:xfrm>
          <a:prstGeom prst="rect">
            <a:avLst/>
          </a:prstGeom>
        </p:spPr>
      </p:pic>
    </p:spTree>
    <p:extLst>
      <p:ext uri="{BB962C8B-B14F-4D97-AF65-F5344CB8AC3E}">
        <p14:creationId xmlns:p14="http://schemas.microsoft.com/office/powerpoint/2010/main" val="2602657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2728481"/>
      </p:ext>
    </p:extLst>
  </p:cSld>
  <p:clrMap bg1="lt1" tx1="dk1" bg2="lt2" tx2="dk2" accent1="accent1" accent2="accent2" accent3="accent3" accent4="accent4" accent5="accent5" accent6="accent6" hlink="hlink" folHlink="folHlink"/>
  <p:sldLayoutIdLst>
    <p:sldLayoutId id="2147483692" r:id="rId1"/>
    <p:sldLayoutId id="2147483707" r:id="rId2"/>
    <p:sldLayoutId id="2147483708" r:id="rId3"/>
    <p:sldLayoutId id="2147483709" r:id="rId4"/>
    <p:sldLayoutId id="2147483710" r:id="rId5"/>
    <p:sldLayoutId id="2147483705" r:id="rId6"/>
    <p:sldLayoutId id="2147483711" r:id="rId7"/>
    <p:sldLayoutId id="2147483712" r:id="rId8"/>
    <p:sldLayoutId id="2147483713" r:id="rId9"/>
    <p:sldLayoutId id="2147483714" r:id="rId10"/>
    <p:sldLayoutId id="2147483715" r:id="rId11"/>
    <p:sldLayoutId id="2147483716" r:id="rId12"/>
  </p:sldLayoutIdLst>
  <p:txStyles>
    <p:titleStyle>
      <a:lvl1pPr eaLnBrk="1" hangingPunct="1">
        <a:defRPr>
          <a:latin typeface="+mj-lt"/>
          <a:ea typeface="+mj-ea"/>
          <a:cs typeface="+mj-cs"/>
        </a:defRPr>
      </a:lvl1pPr>
    </p:titleStyle>
    <p:bodyStyle>
      <a:lvl1pPr marL="0" eaLnBrk="1" hangingPunct="1">
        <a:defRPr>
          <a:latin typeface="+mn-lt"/>
          <a:ea typeface="+mn-ea"/>
          <a:cs typeface="+mn-cs"/>
        </a:defRPr>
      </a:lvl1pPr>
      <a:lvl2pPr marL="276377" eaLnBrk="1" hangingPunct="1">
        <a:defRPr>
          <a:latin typeface="+mn-lt"/>
          <a:ea typeface="+mn-ea"/>
          <a:cs typeface="+mn-cs"/>
        </a:defRPr>
      </a:lvl2pPr>
      <a:lvl3pPr marL="552755" eaLnBrk="1" hangingPunct="1">
        <a:defRPr>
          <a:latin typeface="+mn-lt"/>
          <a:ea typeface="+mn-ea"/>
          <a:cs typeface="+mn-cs"/>
        </a:defRPr>
      </a:lvl3pPr>
      <a:lvl4pPr marL="829132" eaLnBrk="1" hangingPunct="1">
        <a:defRPr>
          <a:latin typeface="+mn-lt"/>
          <a:ea typeface="+mn-ea"/>
          <a:cs typeface="+mn-cs"/>
        </a:defRPr>
      </a:lvl4pPr>
      <a:lvl5pPr marL="1105510" eaLnBrk="1" hangingPunct="1">
        <a:defRPr>
          <a:latin typeface="+mn-lt"/>
          <a:ea typeface="+mn-ea"/>
          <a:cs typeface="+mn-cs"/>
        </a:defRPr>
      </a:lvl5pPr>
      <a:lvl6pPr marL="1381887" eaLnBrk="1" hangingPunct="1">
        <a:defRPr>
          <a:latin typeface="+mn-lt"/>
          <a:ea typeface="+mn-ea"/>
          <a:cs typeface="+mn-cs"/>
        </a:defRPr>
      </a:lvl6pPr>
      <a:lvl7pPr marL="1658264" eaLnBrk="1" hangingPunct="1">
        <a:defRPr>
          <a:latin typeface="+mn-lt"/>
          <a:ea typeface="+mn-ea"/>
          <a:cs typeface="+mn-cs"/>
        </a:defRPr>
      </a:lvl7pPr>
      <a:lvl8pPr marL="1934642" eaLnBrk="1" hangingPunct="1">
        <a:defRPr>
          <a:latin typeface="+mn-lt"/>
          <a:ea typeface="+mn-ea"/>
          <a:cs typeface="+mn-cs"/>
        </a:defRPr>
      </a:lvl8pPr>
      <a:lvl9pPr marL="2211019" eaLnBrk="1" hangingPunct="1">
        <a:defRPr>
          <a:latin typeface="+mn-lt"/>
          <a:ea typeface="+mn-ea"/>
          <a:cs typeface="+mn-cs"/>
        </a:defRPr>
      </a:lvl9pPr>
    </p:bodyStyle>
    <p:otherStyle>
      <a:lvl1pPr marL="0" eaLnBrk="1" hangingPunct="1">
        <a:defRPr>
          <a:latin typeface="+mn-lt"/>
          <a:ea typeface="+mn-ea"/>
          <a:cs typeface="+mn-cs"/>
        </a:defRPr>
      </a:lvl1pPr>
      <a:lvl2pPr marL="276377" eaLnBrk="1" hangingPunct="1">
        <a:defRPr>
          <a:latin typeface="+mn-lt"/>
          <a:ea typeface="+mn-ea"/>
          <a:cs typeface="+mn-cs"/>
        </a:defRPr>
      </a:lvl2pPr>
      <a:lvl3pPr marL="552755" eaLnBrk="1" hangingPunct="1">
        <a:defRPr>
          <a:latin typeface="+mn-lt"/>
          <a:ea typeface="+mn-ea"/>
          <a:cs typeface="+mn-cs"/>
        </a:defRPr>
      </a:lvl3pPr>
      <a:lvl4pPr marL="829132" eaLnBrk="1" hangingPunct="1">
        <a:defRPr>
          <a:latin typeface="+mn-lt"/>
          <a:ea typeface="+mn-ea"/>
          <a:cs typeface="+mn-cs"/>
        </a:defRPr>
      </a:lvl4pPr>
      <a:lvl5pPr marL="1105510" eaLnBrk="1" hangingPunct="1">
        <a:defRPr>
          <a:latin typeface="+mn-lt"/>
          <a:ea typeface="+mn-ea"/>
          <a:cs typeface="+mn-cs"/>
        </a:defRPr>
      </a:lvl5pPr>
      <a:lvl6pPr marL="1381887" eaLnBrk="1" hangingPunct="1">
        <a:defRPr>
          <a:latin typeface="+mn-lt"/>
          <a:ea typeface="+mn-ea"/>
          <a:cs typeface="+mn-cs"/>
        </a:defRPr>
      </a:lvl6pPr>
      <a:lvl7pPr marL="1658264" eaLnBrk="1" hangingPunct="1">
        <a:defRPr>
          <a:latin typeface="+mn-lt"/>
          <a:ea typeface="+mn-ea"/>
          <a:cs typeface="+mn-cs"/>
        </a:defRPr>
      </a:lvl7pPr>
      <a:lvl8pPr marL="1934642" eaLnBrk="1" hangingPunct="1">
        <a:defRPr>
          <a:latin typeface="+mn-lt"/>
          <a:ea typeface="+mn-ea"/>
          <a:cs typeface="+mn-cs"/>
        </a:defRPr>
      </a:lvl8pPr>
      <a:lvl9pPr marL="2211019"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jpeg"/><Relationship Id="rId1" Type="http://schemas.openxmlformats.org/officeDocument/2006/relationships/slideLayout" Target="../slideLayouts/slideLayout6.xml"/><Relationship Id="rId5" Type="http://schemas.openxmlformats.org/officeDocument/2006/relationships/image" Target="../media/image20.emf"/><Relationship Id="rId4" Type="http://schemas.openxmlformats.org/officeDocument/2006/relationships/image" Target="../media/image19.sv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2.png"/><Relationship Id="rId7" Type="http://schemas.openxmlformats.org/officeDocument/2006/relationships/image" Target="../media/image20.emf"/><Relationship Id="rId2" Type="http://schemas.openxmlformats.org/officeDocument/2006/relationships/image" Target="../media/image21.jpeg"/><Relationship Id="rId1" Type="http://schemas.openxmlformats.org/officeDocument/2006/relationships/slideLayout" Target="../slideLayouts/slideLayout2.xml"/><Relationship Id="rId6" Type="http://schemas.openxmlformats.org/officeDocument/2006/relationships/image" Target="../media/image25.svg"/><Relationship Id="rId5" Type="http://schemas.openxmlformats.org/officeDocument/2006/relationships/image" Target="../media/image24.png"/><Relationship Id="rId4" Type="http://schemas.openxmlformats.org/officeDocument/2006/relationships/image" Target="../media/image23.svg"/></Relationships>
</file>

<file path=ppt/slides/_rels/slide12.xml.rels><?xml version="1.0" encoding="UTF-8" standalone="yes"?>
<Relationships xmlns="http://schemas.openxmlformats.org/package/2006/relationships"><Relationship Id="rId8" Type="http://schemas.openxmlformats.org/officeDocument/2006/relationships/hyperlink" Target="mailto:commercial.operation@nationalgrideso.com" TargetMode="External"/><Relationship Id="rId3" Type="http://schemas.openxmlformats.org/officeDocument/2006/relationships/image" Target="../media/image27.png"/><Relationship Id="rId7" Type="http://schemas.openxmlformats.org/officeDocument/2006/relationships/image" Target="../media/image20.emf"/><Relationship Id="rId2" Type="http://schemas.openxmlformats.org/officeDocument/2006/relationships/image" Target="../media/image26.jpeg"/><Relationship Id="rId1" Type="http://schemas.openxmlformats.org/officeDocument/2006/relationships/slideLayout" Target="../slideLayouts/slideLayout4.xml"/><Relationship Id="rId6" Type="http://schemas.openxmlformats.org/officeDocument/2006/relationships/image" Target="../media/image25.svg"/><Relationship Id="rId5" Type="http://schemas.openxmlformats.org/officeDocument/2006/relationships/image" Target="../media/image24.png"/><Relationship Id="rId4" Type="http://schemas.openxmlformats.org/officeDocument/2006/relationships/image" Target="../media/image28.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2.png"/><Relationship Id="rId7" Type="http://schemas.openxmlformats.org/officeDocument/2006/relationships/image" Target="../media/image20.emf"/><Relationship Id="rId2" Type="http://schemas.openxmlformats.org/officeDocument/2006/relationships/image" Target="../media/image21.jpeg"/><Relationship Id="rId1" Type="http://schemas.openxmlformats.org/officeDocument/2006/relationships/slideLayout" Target="../slideLayouts/slideLayout2.xml"/><Relationship Id="rId6" Type="http://schemas.openxmlformats.org/officeDocument/2006/relationships/image" Target="../media/image25.svg"/><Relationship Id="rId5" Type="http://schemas.openxmlformats.org/officeDocument/2006/relationships/image" Target="../media/image24.png"/><Relationship Id="rId4" Type="http://schemas.openxmlformats.org/officeDocument/2006/relationships/image" Target="../media/image23.sv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2.png"/><Relationship Id="rId7" Type="http://schemas.openxmlformats.org/officeDocument/2006/relationships/image" Target="../media/image20.emf"/><Relationship Id="rId2" Type="http://schemas.openxmlformats.org/officeDocument/2006/relationships/image" Target="../media/image21.jpeg"/><Relationship Id="rId1" Type="http://schemas.openxmlformats.org/officeDocument/2006/relationships/slideLayout" Target="../slideLayouts/slideLayout2.xml"/><Relationship Id="rId6" Type="http://schemas.openxmlformats.org/officeDocument/2006/relationships/image" Target="../media/image25.svg"/><Relationship Id="rId5" Type="http://schemas.openxmlformats.org/officeDocument/2006/relationships/image" Target="../media/image24.png"/><Relationship Id="rId4" Type="http://schemas.openxmlformats.org/officeDocument/2006/relationships/image" Target="../media/image23.sv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2.png"/><Relationship Id="rId7" Type="http://schemas.openxmlformats.org/officeDocument/2006/relationships/image" Target="../media/image20.emf"/><Relationship Id="rId2" Type="http://schemas.openxmlformats.org/officeDocument/2006/relationships/image" Target="../media/image21.jpeg"/><Relationship Id="rId1" Type="http://schemas.openxmlformats.org/officeDocument/2006/relationships/slideLayout" Target="../slideLayouts/slideLayout2.xml"/><Relationship Id="rId6" Type="http://schemas.openxmlformats.org/officeDocument/2006/relationships/image" Target="../media/image25.svg"/><Relationship Id="rId5" Type="http://schemas.openxmlformats.org/officeDocument/2006/relationships/image" Target="../media/image24.png"/><Relationship Id="rId4" Type="http://schemas.openxmlformats.org/officeDocument/2006/relationships/image" Target="../media/image23.sv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2.png"/><Relationship Id="rId7" Type="http://schemas.openxmlformats.org/officeDocument/2006/relationships/image" Target="../media/image20.emf"/><Relationship Id="rId2" Type="http://schemas.openxmlformats.org/officeDocument/2006/relationships/image" Target="../media/image21.jpeg"/><Relationship Id="rId1" Type="http://schemas.openxmlformats.org/officeDocument/2006/relationships/slideLayout" Target="../slideLayouts/slideLayout2.xml"/><Relationship Id="rId6" Type="http://schemas.openxmlformats.org/officeDocument/2006/relationships/image" Target="../media/image25.svg"/><Relationship Id="rId5" Type="http://schemas.openxmlformats.org/officeDocument/2006/relationships/image" Target="../media/image24.png"/><Relationship Id="rId4" Type="http://schemas.openxmlformats.org/officeDocument/2006/relationships/image" Target="../media/image23.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grass, sky, green, outdoor&#10;&#10;Description automatically generated">
            <a:extLst>
              <a:ext uri="{FF2B5EF4-FFF2-40B4-BE49-F238E27FC236}">
                <a16:creationId xmlns:a16="http://schemas.microsoft.com/office/drawing/2014/main" id="{E16CBD91-41AF-CA47-ABD3-2BB438060332}"/>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l="-22"/>
          <a:stretch/>
        </p:blipFill>
        <p:spPr>
          <a:xfrm flipH="1">
            <a:off x="162205" y="183656"/>
            <a:ext cx="8819585" cy="4792794"/>
          </a:xfrm>
          <a:prstGeom prst="rect">
            <a:avLst/>
          </a:prstGeom>
        </p:spPr>
      </p:pic>
      <p:sp>
        <p:nvSpPr>
          <p:cNvPr id="12" name="Slide Number Placeholder 5">
            <a:extLst>
              <a:ext uri="{FF2B5EF4-FFF2-40B4-BE49-F238E27FC236}">
                <a16:creationId xmlns:a16="http://schemas.microsoft.com/office/drawing/2014/main" id="{4353B445-7BCC-774A-A986-62AA076EBE22}"/>
              </a:ext>
            </a:extLst>
          </p:cNvPr>
          <p:cNvSpPr>
            <a:spLocks noGrp="1"/>
          </p:cNvSpPr>
          <p:nvPr>
            <p:ph type="sldNum" sz="quarter" idx="4294967295"/>
          </p:nvPr>
        </p:nvSpPr>
        <p:spPr>
          <a:xfrm>
            <a:off x="8466138" y="4662488"/>
            <a:ext cx="677862" cy="215900"/>
          </a:xfrm>
          <a:prstGeom prst="rect">
            <a:avLst/>
          </a:prstGeom>
        </p:spPr>
        <p:txBody>
          <a:bodyPr/>
          <a:lstStyle>
            <a:lvl1pPr algn="r">
              <a:defRPr sz="630">
                <a:solidFill>
                  <a:schemeClr val="bg1">
                    <a:lumMod val="50000"/>
                  </a:schemeClr>
                </a:solidFill>
              </a:defRPr>
            </a:lvl1pPr>
          </a:lstStyle>
          <a:p>
            <a:fld id="{D4415D25-D637-C446-B964-55D7F93204D9}" type="slidenum">
              <a:rPr lang="en-GB" sz="540" b="1" smtClean="0">
                <a:solidFill>
                  <a:srgbClr val="FFFFFF"/>
                </a:solidFill>
                <a:latin typeface="HelveticaNeueLT Pro 55 Roman" panose="020B0604020202020204" pitchFamily="34" charset="77"/>
                <a:cs typeface="Helvetica 55 Roman"/>
              </a:rPr>
              <a:pPr/>
              <a:t>1</a:t>
            </a:fld>
            <a:endParaRPr lang="en-GB" sz="540" b="1">
              <a:solidFill>
                <a:srgbClr val="FFFFFF"/>
              </a:solidFill>
              <a:latin typeface="HelveticaNeueLT Pro 55 Roman" panose="020B0604020202020204" pitchFamily="34" charset="77"/>
              <a:cs typeface="Helvetica 55 Roman"/>
            </a:endParaRPr>
          </a:p>
        </p:txBody>
      </p:sp>
      <p:sp>
        <p:nvSpPr>
          <p:cNvPr id="13" name="object 24">
            <a:extLst>
              <a:ext uri="{FF2B5EF4-FFF2-40B4-BE49-F238E27FC236}">
                <a16:creationId xmlns:a16="http://schemas.microsoft.com/office/drawing/2014/main" id="{CDA6FD63-16C3-6A4B-A575-A1DA5918B726}"/>
              </a:ext>
            </a:extLst>
          </p:cNvPr>
          <p:cNvSpPr txBox="1">
            <a:spLocks/>
          </p:cNvSpPr>
          <p:nvPr/>
        </p:nvSpPr>
        <p:spPr>
          <a:xfrm>
            <a:off x="494099" y="3141286"/>
            <a:ext cx="8633574" cy="747608"/>
          </a:xfrm>
          <a:prstGeom prst="rect">
            <a:avLst/>
          </a:prstGeom>
        </p:spPr>
        <p:txBody>
          <a:bodyPr vert="horz" wrap="square" lIns="0" tIns="309086" rIns="0" bIns="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3810" indent="0">
              <a:lnSpc>
                <a:spcPct val="74300"/>
              </a:lnSpc>
              <a:spcBef>
                <a:spcPts val="2434"/>
              </a:spcBef>
              <a:buNone/>
              <a:tabLst>
                <a:tab pos="3764280" algn="l"/>
              </a:tabLst>
            </a:pPr>
            <a:r>
              <a:rPr lang="en-GB" sz="3600">
                <a:solidFill>
                  <a:schemeClr val="bg1"/>
                </a:solidFill>
                <a:latin typeface="HelveticaNeueLT Pro 55 Roman" panose="020B0604020202020204" pitchFamily="34" charset="77"/>
              </a:rPr>
              <a:t>STOR Webinar: Changing the Algorithm</a:t>
            </a:r>
          </a:p>
        </p:txBody>
      </p:sp>
      <p:sp>
        <p:nvSpPr>
          <p:cNvPr id="17" name="Text Placeholder 3">
            <a:extLst>
              <a:ext uri="{FF2B5EF4-FFF2-40B4-BE49-F238E27FC236}">
                <a16:creationId xmlns:a16="http://schemas.microsoft.com/office/drawing/2014/main" id="{22AB94FA-5E86-9C46-9417-D3796A8ABE13}"/>
              </a:ext>
            </a:extLst>
          </p:cNvPr>
          <p:cNvSpPr txBox="1">
            <a:spLocks/>
          </p:cNvSpPr>
          <p:nvPr/>
        </p:nvSpPr>
        <p:spPr>
          <a:xfrm>
            <a:off x="426365" y="4098704"/>
            <a:ext cx="7331413" cy="467023"/>
          </a:xfrm>
          <a:prstGeom prst="rect">
            <a:avLst/>
          </a:prstGeom>
        </p:spPr>
        <p:txBody>
          <a:bodyPr anchor="t">
            <a:noAutofit/>
          </a:bodyPr>
          <a:lstStyle>
            <a:lvl1pPr marL="0" indent="0" algn="l" defTabSz="457200" rtl="0" eaLnBrk="1" latinLnBrk="0" hangingPunct="1">
              <a:spcBef>
                <a:spcPct val="20000"/>
              </a:spcBef>
              <a:buFontTx/>
              <a:buNone/>
              <a:defRPr sz="1600" kern="1200">
                <a:solidFill>
                  <a:schemeClr val="bg1"/>
                </a:solidFill>
                <a:latin typeface="+mn-lt"/>
                <a:ea typeface="+mn-ea"/>
                <a:cs typeface="+mn-cs"/>
              </a:defRPr>
            </a:lvl1pPr>
            <a:lvl2pPr marL="457200" indent="0" algn="l" defTabSz="457200" rtl="0" eaLnBrk="1" latinLnBrk="0" hangingPunct="1">
              <a:spcBef>
                <a:spcPct val="20000"/>
              </a:spcBef>
              <a:buFontTx/>
              <a:buNone/>
              <a:defRPr sz="2000" kern="1200">
                <a:solidFill>
                  <a:schemeClr val="tx1"/>
                </a:solidFill>
                <a:latin typeface="+mn-lt"/>
                <a:ea typeface="+mn-ea"/>
                <a:cs typeface="+mn-cs"/>
              </a:defRPr>
            </a:lvl2pPr>
            <a:lvl3pPr marL="914400" indent="0" algn="l" defTabSz="457200" rtl="0" eaLnBrk="1" latinLnBrk="0" hangingPunct="1">
              <a:spcBef>
                <a:spcPct val="20000"/>
              </a:spcBef>
              <a:buFontTx/>
              <a:buNone/>
              <a:defRPr sz="2000" kern="1200">
                <a:solidFill>
                  <a:schemeClr val="tx1"/>
                </a:solidFill>
                <a:latin typeface="+mn-lt"/>
                <a:ea typeface="+mn-ea"/>
                <a:cs typeface="+mn-cs"/>
              </a:defRPr>
            </a:lvl3pPr>
            <a:lvl4pPr marL="1371600" indent="0" algn="l" defTabSz="457200" rtl="0" eaLnBrk="1" latinLnBrk="0" hangingPunct="1">
              <a:spcBef>
                <a:spcPct val="20000"/>
              </a:spcBef>
              <a:buFontTx/>
              <a:buNone/>
              <a:defRPr sz="2000" kern="1200">
                <a:solidFill>
                  <a:schemeClr val="tx1"/>
                </a:solidFill>
                <a:latin typeface="+mn-lt"/>
                <a:ea typeface="+mn-ea"/>
                <a:cs typeface="+mn-cs"/>
              </a:defRPr>
            </a:lvl4pPr>
            <a:lvl5pPr marL="1828800" indent="0" algn="l" defTabSz="457200" rtl="0" eaLnBrk="1" latinLnBrk="0" hangingPunct="1">
              <a:spcBef>
                <a:spcPct val="20000"/>
              </a:spcBef>
              <a:buFontTx/>
              <a:buNone/>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dirty="0">
                <a:latin typeface="HelveticaNeueLT Pro 65 Md" panose="020B0604020202020204" pitchFamily="34" charset="77"/>
                <a:cs typeface="Helvetica Neue Medium"/>
              </a:rPr>
              <a:t>11 August 2021</a:t>
            </a:r>
          </a:p>
        </p:txBody>
      </p:sp>
      <p:pic>
        <p:nvPicPr>
          <p:cNvPr id="16" name="Graphic 15">
            <a:extLst>
              <a:ext uri="{FF2B5EF4-FFF2-40B4-BE49-F238E27FC236}">
                <a16:creationId xmlns:a16="http://schemas.microsoft.com/office/drawing/2014/main" id="{0B1C404E-A08E-2A4F-9A3C-DD9913AACCF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58599" y="4666817"/>
            <a:ext cx="8819586" cy="457312"/>
          </a:xfrm>
          <a:prstGeom prst="rect">
            <a:avLst/>
          </a:prstGeom>
        </p:spPr>
      </p:pic>
      <p:pic>
        <p:nvPicPr>
          <p:cNvPr id="19" name="Picture 18">
            <a:extLst>
              <a:ext uri="{FF2B5EF4-FFF2-40B4-BE49-F238E27FC236}">
                <a16:creationId xmlns:a16="http://schemas.microsoft.com/office/drawing/2014/main" id="{966516D4-DAB4-594F-8C4D-04FD58360B5D}"/>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757779" y="4850269"/>
            <a:ext cx="1082730" cy="159561"/>
          </a:xfrm>
          <a:prstGeom prst="rect">
            <a:avLst/>
          </a:prstGeom>
        </p:spPr>
      </p:pic>
    </p:spTree>
    <p:extLst>
      <p:ext uri="{BB962C8B-B14F-4D97-AF65-F5344CB8AC3E}">
        <p14:creationId xmlns:p14="http://schemas.microsoft.com/office/powerpoint/2010/main" val="30285046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B19B6D8-9885-4954-8C66-BF75FE3AAAD8}"/>
              </a:ext>
            </a:extLst>
          </p:cNvPr>
          <p:cNvSpPr txBox="1"/>
          <p:nvPr/>
        </p:nvSpPr>
        <p:spPr>
          <a:xfrm>
            <a:off x="442058" y="210117"/>
            <a:ext cx="6548951" cy="404663"/>
          </a:xfrm>
          <a:prstGeom prst="rect">
            <a:avLst/>
          </a:prstGeom>
          <a:noFill/>
        </p:spPr>
        <p:txBody>
          <a:bodyPr wrap="square" lIns="0" tIns="0" rIns="0" bIns="0"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GB" sz="2000" b="0" i="0" u="none" strike="noStrike" kern="1200" cap="none" spc="0" normalizeH="0" baseline="0" noProof="0">
                <a:ln>
                  <a:noFill/>
                </a:ln>
                <a:solidFill>
                  <a:srgbClr val="D43900"/>
                </a:solidFill>
                <a:effectLst/>
                <a:uLnTx/>
                <a:uFillTx/>
                <a:latin typeface="HelveticaNeueLT Pro 55 Roman" panose="020B0604020202020204" pitchFamily="34" charset="77"/>
                <a:ea typeface="+mn-ea"/>
                <a:cs typeface="+mn-cs"/>
              </a:rPr>
              <a:t>Timescales of changes</a:t>
            </a:r>
            <a:endParaRPr kumimoji="0" lang="en-GB" sz="2000" b="0" i="0" u="none" strike="noStrike" kern="1200" cap="none" spc="0" normalizeH="0" baseline="0" noProof="0">
              <a:ln>
                <a:noFill/>
              </a:ln>
              <a:solidFill>
                <a:srgbClr val="D43900"/>
              </a:solidFill>
              <a:effectLst/>
              <a:uLnTx/>
              <a:uFillTx/>
              <a:latin typeface="HelveticaNeueLT Pro 55 Roman" panose="020B0604020202020204" pitchFamily="34" charset="77"/>
              <a:ea typeface="+mn-ea"/>
              <a:cs typeface="Arial" panose="020B0604020202020204" pitchFamily="34" charset="0"/>
            </a:endParaRPr>
          </a:p>
        </p:txBody>
      </p:sp>
      <p:graphicFrame>
        <p:nvGraphicFramePr>
          <p:cNvPr id="3" name="Table 2">
            <a:extLst>
              <a:ext uri="{FF2B5EF4-FFF2-40B4-BE49-F238E27FC236}">
                <a16:creationId xmlns:a16="http://schemas.microsoft.com/office/drawing/2014/main" id="{A20AF717-9C38-44A2-9F0A-5CE2DAD1196A}"/>
              </a:ext>
            </a:extLst>
          </p:cNvPr>
          <p:cNvGraphicFramePr>
            <a:graphicFrameLocks noGrp="1"/>
          </p:cNvGraphicFramePr>
          <p:nvPr>
            <p:extLst>
              <p:ext uri="{D42A27DB-BD31-4B8C-83A1-F6EECF244321}">
                <p14:modId xmlns:p14="http://schemas.microsoft.com/office/powerpoint/2010/main" val="1537477877"/>
              </p:ext>
            </p:extLst>
          </p:nvPr>
        </p:nvGraphicFramePr>
        <p:xfrm>
          <a:off x="442059" y="827849"/>
          <a:ext cx="8213426" cy="3691751"/>
        </p:xfrm>
        <a:graphic>
          <a:graphicData uri="http://schemas.openxmlformats.org/drawingml/2006/table">
            <a:tbl>
              <a:tblPr firstRow="1" bandRow="1">
                <a:tableStyleId>{5C22544A-7EE6-4342-B048-85BDC9FD1C3A}</a:tableStyleId>
              </a:tblPr>
              <a:tblGrid>
                <a:gridCol w="5641010">
                  <a:extLst>
                    <a:ext uri="{9D8B030D-6E8A-4147-A177-3AD203B41FA5}">
                      <a16:colId xmlns:a16="http://schemas.microsoft.com/office/drawing/2014/main" val="3102640621"/>
                    </a:ext>
                  </a:extLst>
                </a:gridCol>
                <a:gridCol w="2572416">
                  <a:extLst>
                    <a:ext uri="{9D8B030D-6E8A-4147-A177-3AD203B41FA5}">
                      <a16:colId xmlns:a16="http://schemas.microsoft.com/office/drawing/2014/main" val="3863245350"/>
                    </a:ext>
                  </a:extLst>
                </a:gridCol>
              </a:tblGrid>
              <a:tr h="370840">
                <a:tc>
                  <a:txBody>
                    <a:bodyPr/>
                    <a:lstStyle/>
                    <a:p>
                      <a:r>
                        <a:rPr lang="en-GB" sz="1400">
                          <a:latin typeface="HelveticaNeueLT Pro 55 Roman" panose="020B0604020202020204"/>
                        </a:rPr>
                        <a:t>Activity</a:t>
                      </a:r>
                    </a:p>
                  </a:txBody>
                  <a:tcPr/>
                </a:tc>
                <a:tc>
                  <a:txBody>
                    <a:bodyPr/>
                    <a:lstStyle/>
                    <a:p>
                      <a:r>
                        <a:rPr lang="en-GB" sz="1400">
                          <a:latin typeface="HelveticaNeueLT Pro 55 Roman" panose="020B0604020202020204"/>
                        </a:rPr>
                        <a:t>Date</a:t>
                      </a:r>
                    </a:p>
                  </a:txBody>
                  <a:tcPr/>
                </a:tc>
                <a:extLst>
                  <a:ext uri="{0D108BD9-81ED-4DB2-BD59-A6C34878D82A}">
                    <a16:rowId xmlns:a16="http://schemas.microsoft.com/office/drawing/2014/main" val="880940254"/>
                  </a:ext>
                </a:extLst>
              </a:tr>
              <a:tr h="370840">
                <a:tc>
                  <a:txBody>
                    <a:bodyPr/>
                    <a:lstStyle/>
                    <a:p>
                      <a:r>
                        <a:rPr lang="en-GB" sz="1400">
                          <a:latin typeface="HelveticaNeueLT Pro 55 Roman" panose="020B0604020202020204"/>
                        </a:rPr>
                        <a:t>Publish consultation</a:t>
                      </a:r>
                    </a:p>
                  </a:txBody>
                  <a:tcPr/>
                </a:tc>
                <a:tc>
                  <a:txBody>
                    <a:bodyPr/>
                    <a:lstStyle/>
                    <a:p>
                      <a:r>
                        <a:rPr lang="en-GB" sz="1400">
                          <a:latin typeface="HelveticaNeueLT Pro 55 Roman" panose="020B0604020202020204"/>
                        </a:rPr>
                        <a:t>12 August</a:t>
                      </a:r>
                    </a:p>
                  </a:txBody>
                  <a:tcPr/>
                </a:tc>
                <a:extLst>
                  <a:ext uri="{0D108BD9-81ED-4DB2-BD59-A6C34878D82A}">
                    <a16:rowId xmlns:a16="http://schemas.microsoft.com/office/drawing/2014/main" val="4020794916"/>
                  </a:ext>
                </a:extLst>
              </a:tr>
              <a:tr h="370840">
                <a:tc>
                  <a:txBody>
                    <a:bodyPr/>
                    <a:lstStyle/>
                    <a:p>
                      <a:r>
                        <a:rPr lang="en-GB" sz="1400">
                          <a:latin typeface="HelveticaNeueLT Pro 55 Roman" panose="020B0604020202020204"/>
                        </a:rPr>
                        <a:t>Industry review period</a:t>
                      </a:r>
                    </a:p>
                  </a:txBody>
                  <a:tcPr/>
                </a:tc>
                <a:tc>
                  <a:txBody>
                    <a:bodyPr/>
                    <a:lstStyle/>
                    <a:p>
                      <a:r>
                        <a:rPr lang="en-GB" sz="1400">
                          <a:latin typeface="HelveticaNeueLT Pro 55 Roman" panose="020B0604020202020204"/>
                        </a:rPr>
                        <a:t>12 August – 13 September</a:t>
                      </a:r>
                    </a:p>
                  </a:txBody>
                  <a:tcPr/>
                </a:tc>
                <a:extLst>
                  <a:ext uri="{0D108BD9-81ED-4DB2-BD59-A6C34878D82A}">
                    <a16:rowId xmlns:a16="http://schemas.microsoft.com/office/drawing/2014/main" val="1245953174"/>
                  </a:ext>
                </a:extLst>
              </a:tr>
              <a:tr h="370840">
                <a:tc>
                  <a:txBody>
                    <a:bodyPr/>
                    <a:lstStyle/>
                    <a:p>
                      <a:r>
                        <a:rPr lang="en-GB" sz="1400">
                          <a:latin typeface="HelveticaNeueLT Pro 55 Roman" panose="020B0604020202020204"/>
                        </a:rPr>
                        <a:t>Consultation closes</a:t>
                      </a:r>
                    </a:p>
                  </a:txBody>
                  <a:tcPr/>
                </a:tc>
                <a:tc>
                  <a:txBody>
                    <a:bodyPr/>
                    <a:lstStyle/>
                    <a:p>
                      <a:r>
                        <a:rPr lang="en-GB" sz="1400">
                          <a:latin typeface="HelveticaNeueLT Pro 55 Roman" panose="020B0604020202020204"/>
                        </a:rPr>
                        <a:t>13 September</a:t>
                      </a:r>
                    </a:p>
                  </a:txBody>
                  <a:tcPr/>
                </a:tc>
                <a:extLst>
                  <a:ext uri="{0D108BD9-81ED-4DB2-BD59-A6C34878D82A}">
                    <a16:rowId xmlns:a16="http://schemas.microsoft.com/office/drawing/2014/main" val="3679624517"/>
                  </a:ext>
                </a:extLst>
              </a:tr>
              <a:tr h="370840">
                <a:tc>
                  <a:txBody>
                    <a:bodyPr/>
                    <a:lstStyle/>
                    <a:p>
                      <a:r>
                        <a:rPr lang="en-GB" sz="1400">
                          <a:latin typeface="HelveticaNeueLT Pro 55 Roman" panose="020B0604020202020204"/>
                        </a:rPr>
                        <a:t>NGESO to review responses</a:t>
                      </a:r>
                    </a:p>
                  </a:txBody>
                  <a:tcPr/>
                </a:tc>
                <a:tc>
                  <a:txBody>
                    <a:bodyPr/>
                    <a:lstStyle/>
                    <a:p>
                      <a:r>
                        <a:rPr lang="en-GB" sz="1400">
                          <a:latin typeface="HelveticaNeueLT Pro 55 Roman" panose="020B0604020202020204"/>
                        </a:rPr>
                        <a:t>14 – 17 September</a:t>
                      </a:r>
                    </a:p>
                  </a:txBody>
                  <a:tcPr/>
                </a:tc>
                <a:extLst>
                  <a:ext uri="{0D108BD9-81ED-4DB2-BD59-A6C34878D82A}">
                    <a16:rowId xmlns:a16="http://schemas.microsoft.com/office/drawing/2014/main" val="4062687185"/>
                  </a:ext>
                </a:extLst>
              </a:tr>
              <a:tr h="370840">
                <a:tc>
                  <a:txBody>
                    <a:bodyPr/>
                    <a:lstStyle/>
                    <a:p>
                      <a:r>
                        <a:rPr lang="en-GB" sz="1400">
                          <a:latin typeface="HelveticaNeueLT Pro 55 Roman" panose="020B0604020202020204"/>
                        </a:rPr>
                        <a:t>NGESO to send replies to consultation responses</a:t>
                      </a:r>
                    </a:p>
                  </a:txBody>
                  <a:tcPr/>
                </a:tc>
                <a:tc>
                  <a:txBody>
                    <a:bodyPr/>
                    <a:lstStyle/>
                    <a:p>
                      <a:r>
                        <a:rPr lang="en-GB" sz="1400">
                          <a:latin typeface="HelveticaNeueLT Pro 55 Roman" panose="020B0604020202020204"/>
                        </a:rPr>
                        <a:t>20 September</a:t>
                      </a:r>
                    </a:p>
                  </a:txBody>
                  <a:tcPr/>
                </a:tc>
                <a:extLst>
                  <a:ext uri="{0D108BD9-81ED-4DB2-BD59-A6C34878D82A}">
                    <a16:rowId xmlns:a16="http://schemas.microsoft.com/office/drawing/2014/main" val="434959011"/>
                  </a:ext>
                </a:extLst>
              </a:tr>
              <a:tr h="354191">
                <a:tc>
                  <a:txBody>
                    <a:bodyPr/>
                    <a:lstStyle/>
                    <a:p>
                      <a:r>
                        <a:rPr lang="en-GB" sz="1400">
                          <a:latin typeface="HelveticaNeueLT Pro 55 Roman" panose="020B0604020202020204"/>
                        </a:rPr>
                        <a:t>Submit consultation documentation to Ofgem for review and approval</a:t>
                      </a:r>
                    </a:p>
                  </a:txBody>
                  <a:tcPr/>
                </a:tc>
                <a:tc>
                  <a:txBody>
                    <a:bodyPr/>
                    <a:lstStyle/>
                    <a:p>
                      <a:r>
                        <a:rPr lang="en-GB" sz="1400">
                          <a:latin typeface="HelveticaNeueLT Pro 55 Roman" panose="020B0604020202020204"/>
                        </a:rPr>
                        <a:t>20 September</a:t>
                      </a:r>
                    </a:p>
                  </a:txBody>
                  <a:tcPr/>
                </a:tc>
                <a:extLst>
                  <a:ext uri="{0D108BD9-81ED-4DB2-BD59-A6C34878D82A}">
                    <a16:rowId xmlns:a16="http://schemas.microsoft.com/office/drawing/2014/main" val="631572041"/>
                  </a:ext>
                </a:extLst>
              </a:tr>
              <a:tr h="370840">
                <a:tc>
                  <a:txBody>
                    <a:bodyPr/>
                    <a:lstStyle/>
                    <a:p>
                      <a:r>
                        <a:rPr lang="en-GB" sz="1400">
                          <a:latin typeface="HelveticaNeueLT Pro 55 Roman" panose="020B0604020202020204"/>
                        </a:rPr>
                        <a:t>Ofgem decision</a:t>
                      </a:r>
                    </a:p>
                  </a:txBody>
                  <a:tcPr/>
                </a:tc>
                <a:tc>
                  <a:txBody>
                    <a:bodyPr/>
                    <a:lstStyle/>
                    <a:p>
                      <a:r>
                        <a:rPr lang="en-GB" sz="1400">
                          <a:latin typeface="HelveticaNeueLT Pro 55 Roman" panose="020B0604020202020204"/>
                        </a:rPr>
                        <a:t>20 November (latest)</a:t>
                      </a:r>
                    </a:p>
                  </a:txBody>
                  <a:tcPr/>
                </a:tc>
                <a:extLst>
                  <a:ext uri="{0D108BD9-81ED-4DB2-BD59-A6C34878D82A}">
                    <a16:rowId xmlns:a16="http://schemas.microsoft.com/office/drawing/2014/main" val="1677122322"/>
                  </a:ext>
                </a:extLst>
              </a:tr>
              <a:tr h="370840">
                <a:tc>
                  <a:txBody>
                    <a:bodyPr/>
                    <a:lstStyle/>
                    <a:p>
                      <a:r>
                        <a:rPr lang="en-GB" sz="1400">
                          <a:latin typeface="HelveticaNeueLT Pro 55 Roman" panose="020B0604020202020204"/>
                        </a:rPr>
                        <a:t>Anticipated date for Salesforce changes to be completed</a:t>
                      </a:r>
                    </a:p>
                  </a:txBody>
                  <a:tcPr/>
                </a:tc>
                <a:tc>
                  <a:txBody>
                    <a:bodyPr/>
                    <a:lstStyle/>
                    <a:p>
                      <a:r>
                        <a:rPr lang="en-GB" sz="1400" dirty="0">
                          <a:latin typeface="HelveticaNeueLT Pro 55 Roman" panose="020B0604020202020204"/>
                        </a:rPr>
                        <a:t>7 October</a:t>
                      </a:r>
                    </a:p>
                  </a:txBody>
                  <a:tcPr/>
                </a:tc>
                <a:extLst>
                  <a:ext uri="{0D108BD9-81ED-4DB2-BD59-A6C34878D82A}">
                    <a16:rowId xmlns:a16="http://schemas.microsoft.com/office/drawing/2014/main" val="2226057978"/>
                  </a:ext>
                </a:extLst>
              </a:tr>
              <a:tr h="370840">
                <a:tc>
                  <a:txBody>
                    <a:bodyPr/>
                    <a:lstStyle/>
                    <a:p>
                      <a:r>
                        <a:rPr lang="en-GB" sz="1400">
                          <a:latin typeface="HelveticaNeueLT Pro 55 Roman" panose="020B0604020202020204"/>
                        </a:rPr>
                        <a:t>Go live</a:t>
                      </a:r>
                    </a:p>
                  </a:txBody>
                  <a:tcPr/>
                </a:tc>
                <a:tc>
                  <a:txBody>
                    <a:bodyPr/>
                    <a:lstStyle/>
                    <a:p>
                      <a:r>
                        <a:rPr lang="en-GB" sz="1400" dirty="0">
                          <a:latin typeface="HelveticaNeueLT Pro 55 Roman" panose="020B0604020202020204"/>
                        </a:rPr>
                        <a:t>End- November (latest)</a:t>
                      </a:r>
                    </a:p>
                  </a:txBody>
                  <a:tcPr/>
                </a:tc>
                <a:extLst>
                  <a:ext uri="{0D108BD9-81ED-4DB2-BD59-A6C34878D82A}">
                    <a16:rowId xmlns:a16="http://schemas.microsoft.com/office/drawing/2014/main" val="3983309343"/>
                  </a:ext>
                </a:extLst>
              </a:tr>
            </a:tbl>
          </a:graphicData>
        </a:graphic>
      </p:graphicFrame>
    </p:spTree>
    <p:extLst>
      <p:ext uri="{BB962C8B-B14F-4D97-AF65-F5344CB8AC3E}">
        <p14:creationId xmlns:p14="http://schemas.microsoft.com/office/powerpoint/2010/main" val="33707753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6C0B2FC0-49D2-FE4A-A987-F7457BE65C9E}"/>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54990" y="178077"/>
            <a:ext cx="8823195" cy="4515193"/>
          </a:xfrm>
          <a:prstGeom prst="rect">
            <a:avLst/>
          </a:prstGeom>
        </p:spPr>
      </p:pic>
      <p:sp>
        <p:nvSpPr>
          <p:cNvPr id="12" name="Slide Number Placeholder 5">
            <a:extLst>
              <a:ext uri="{FF2B5EF4-FFF2-40B4-BE49-F238E27FC236}">
                <a16:creationId xmlns:a16="http://schemas.microsoft.com/office/drawing/2014/main" id="{4353B445-7BCC-774A-A986-62AA076EBE22}"/>
              </a:ext>
            </a:extLst>
          </p:cNvPr>
          <p:cNvSpPr>
            <a:spLocks noGrp="1"/>
          </p:cNvSpPr>
          <p:nvPr>
            <p:ph type="sldNum" sz="quarter" idx="4294967295"/>
          </p:nvPr>
        </p:nvSpPr>
        <p:spPr>
          <a:xfrm>
            <a:off x="8466138" y="4662488"/>
            <a:ext cx="677862" cy="215900"/>
          </a:xfrm>
          <a:prstGeom prst="rect">
            <a:avLst/>
          </a:prstGeom>
        </p:spPr>
        <p:txBody>
          <a:bodyPr/>
          <a:lstStyle>
            <a:lvl1pPr algn="r">
              <a:defRPr sz="630">
                <a:solidFill>
                  <a:schemeClr val="bg1">
                    <a:lumMod val="50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D4415D25-D637-C446-B964-55D7F93204D9}" type="slidenum">
              <a:rPr kumimoji="0" lang="en-GB" sz="540" b="1" i="0" u="none" strike="noStrike" kern="1200" cap="none" spc="0" normalizeH="0" baseline="0" noProof="0" smtClean="0">
                <a:ln>
                  <a:noFill/>
                </a:ln>
                <a:solidFill>
                  <a:srgbClr val="FFFFFF"/>
                </a:solidFill>
                <a:effectLst/>
                <a:uLnTx/>
                <a:uFillTx/>
                <a:latin typeface="HelveticaNeueLT Pro 55 Roman" panose="020B0604020202020204" pitchFamily="34" charset="77"/>
                <a:ea typeface="+mn-ea"/>
                <a:cs typeface="Helvetica 55 Roman"/>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540" b="1" i="0" u="none" strike="noStrike" kern="1200" cap="none" spc="0" normalizeH="0" baseline="0" noProof="0">
              <a:ln>
                <a:noFill/>
              </a:ln>
              <a:solidFill>
                <a:srgbClr val="FFFFFF"/>
              </a:solidFill>
              <a:effectLst/>
              <a:uLnTx/>
              <a:uFillTx/>
              <a:latin typeface="HelveticaNeueLT Pro 55 Roman" panose="020B0604020202020204" pitchFamily="34" charset="77"/>
              <a:ea typeface="+mn-ea"/>
              <a:cs typeface="Helvetica 55 Roman"/>
            </a:endParaRPr>
          </a:p>
        </p:txBody>
      </p:sp>
      <p:sp>
        <p:nvSpPr>
          <p:cNvPr id="13" name="object 24">
            <a:extLst>
              <a:ext uri="{FF2B5EF4-FFF2-40B4-BE49-F238E27FC236}">
                <a16:creationId xmlns:a16="http://schemas.microsoft.com/office/drawing/2014/main" id="{CDA6FD63-16C3-6A4B-A575-A1DA5918B726}"/>
              </a:ext>
            </a:extLst>
          </p:cNvPr>
          <p:cNvSpPr txBox="1">
            <a:spLocks/>
          </p:cNvSpPr>
          <p:nvPr/>
        </p:nvSpPr>
        <p:spPr>
          <a:xfrm>
            <a:off x="494099" y="690079"/>
            <a:ext cx="8633574" cy="862191"/>
          </a:xfrm>
          <a:prstGeom prst="rect">
            <a:avLst/>
          </a:prstGeom>
        </p:spPr>
        <p:txBody>
          <a:bodyPr vert="horz" wrap="square" lIns="0" tIns="309086" rIns="0" bIns="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3810" lvl="0" indent="0" algn="l" defTabSz="914400" rtl="0" eaLnBrk="1" fontAlgn="auto" latinLnBrk="0" hangingPunct="1">
              <a:lnSpc>
                <a:spcPct val="74300"/>
              </a:lnSpc>
              <a:spcBef>
                <a:spcPts val="2434"/>
              </a:spcBef>
              <a:spcAft>
                <a:spcPts val="0"/>
              </a:spcAft>
              <a:buClrTx/>
              <a:buSzTx/>
              <a:buFont typeface="Arial" panose="020B0604020202020204" pitchFamily="34" charset="0"/>
              <a:buNone/>
              <a:tabLst>
                <a:tab pos="3764280" algn="l"/>
              </a:tabLst>
              <a:defRPr/>
            </a:pPr>
            <a:r>
              <a:rPr kumimoji="0" lang="en-GB" sz="4800" b="0" i="0" u="none" strike="noStrike" kern="1200" cap="none" spc="0" normalizeH="0" baseline="0" noProof="0">
                <a:ln>
                  <a:noFill/>
                </a:ln>
                <a:solidFill>
                  <a:srgbClr val="D43900"/>
                </a:solidFill>
                <a:effectLst/>
                <a:uLnTx/>
                <a:uFillTx/>
                <a:latin typeface="HelveticaNeueLT Pro 55 Roman" panose="020B0604020202020204" pitchFamily="34" charset="77"/>
                <a:ea typeface="+mn-ea"/>
                <a:cs typeface="+mn-cs"/>
              </a:rPr>
              <a:t>Questions and answers</a:t>
            </a:r>
            <a:endParaRPr kumimoji="0" lang="en-GB" sz="4800" b="1" i="0" u="none" strike="noStrike" kern="1200" cap="none" spc="0" normalizeH="0" baseline="0" noProof="0">
              <a:ln>
                <a:noFill/>
              </a:ln>
              <a:solidFill>
                <a:srgbClr val="D43900"/>
              </a:solidFill>
              <a:effectLst/>
              <a:uLnTx/>
              <a:uFillTx/>
              <a:latin typeface="HelveticaNeueLT Pro 55 Roman" panose="020B0604020202020204" pitchFamily="34" charset="77"/>
              <a:ea typeface="+mn-ea"/>
              <a:cs typeface="+mn-cs"/>
            </a:endParaRPr>
          </a:p>
        </p:txBody>
      </p:sp>
      <p:sp>
        <p:nvSpPr>
          <p:cNvPr id="17" name="Text Placeholder 3">
            <a:extLst>
              <a:ext uri="{FF2B5EF4-FFF2-40B4-BE49-F238E27FC236}">
                <a16:creationId xmlns:a16="http://schemas.microsoft.com/office/drawing/2014/main" id="{22AB94FA-5E86-9C46-9417-D3796A8ABE13}"/>
              </a:ext>
            </a:extLst>
          </p:cNvPr>
          <p:cNvSpPr txBox="1">
            <a:spLocks/>
          </p:cNvSpPr>
          <p:nvPr/>
        </p:nvSpPr>
        <p:spPr>
          <a:xfrm>
            <a:off x="426366" y="1647497"/>
            <a:ext cx="6372862" cy="467023"/>
          </a:xfrm>
          <a:prstGeom prst="rect">
            <a:avLst/>
          </a:prstGeom>
        </p:spPr>
        <p:txBody>
          <a:bodyPr anchor="t">
            <a:noAutofit/>
          </a:bodyPr>
          <a:lstStyle>
            <a:lvl1pPr marL="0" indent="0" algn="l" defTabSz="457200" rtl="0" eaLnBrk="1" latinLnBrk="0" hangingPunct="1">
              <a:spcBef>
                <a:spcPct val="20000"/>
              </a:spcBef>
              <a:buFontTx/>
              <a:buNone/>
              <a:defRPr sz="1600" kern="1200">
                <a:solidFill>
                  <a:schemeClr val="bg1"/>
                </a:solidFill>
                <a:latin typeface="+mn-lt"/>
                <a:ea typeface="+mn-ea"/>
                <a:cs typeface="+mn-cs"/>
              </a:defRPr>
            </a:lvl1pPr>
            <a:lvl2pPr marL="457200" indent="0" algn="l" defTabSz="457200" rtl="0" eaLnBrk="1" latinLnBrk="0" hangingPunct="1">
              <a:spcBef>
                <a:spcPct val="20000"/>
              </a:spcBef>
              <a:buFontTx/>
              <a:buNone/>
              <a:defRPr sz="2000" kern="1200">
                <a:solidFill>
                  <a:schemeClr val="tx1"/>
                </a:solidFill>
                <a:latin typeface="+mn-lt"/>
                <a:ea typeface="+mn-ea"/>
                <a:cs typeface="+mn-cs"/>
              </a:defRPr>
            </a:lvl2pPr>
            <a:lvl3pPr marL="914400" indent="0" algn="l" defTabSz="457200" rtl="0" eaLnBrk="1" latinLnBrk="0" hangingPunct="1">
              <a:spcBef>
                <a:spcPct val="20000"/>
              </a:spcBef>
              <a:buFontTx/>
              <a:buNone/>
              <a:defRPr sz="2000" kern="1200">
                <a:solidFill>
                  <a:schemeClr val="tx1"/>
                </a:solidFill>
                <a:latin typeface="+mn-lt"/>
                <a:ea typeface="+mn-ea"/>
                <a:cs typeface="+mn-cs"/>
              </a:defRPr>
            </a:lvl3pPr>
            <a:lvl4pPr marL="1371600" indent="0" algn="l" defTabSz="457200" rtl="0" eaLnBrk="1" latinLnBrk="0" hangingPunct="1">
              <a:spcBef>
                <a:spcPct val="20000"/>
              </a:spcBef>
              <a:buFontTx/>
              <a:buNone/>
              <a:defRPr sz="2000" kern="1200">
                <a:solidFill>
                  <a:schemeClr val="tx1"/>
                </a:solidFill>
                <a:latin typeface="+mn-lt"/>
                <a:ea typeface="+mn-ea"/>
                <a:cs typeface="+mn-cs"/>
              </a:defRPr>
            </a:lvl4pPr>
            <a:lvl5pPr marL="1828800" indent="0" algn="l" defTabSz="457200" rtl="0" eaLnBrk="1" latinLnBrk="0" hangingPunct="1">
              <a:spcBef>
                <a:spcPct val="20000"/>
              </a:spcBef>
              <a:buFontTx/>
              <a:buNone/>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Tx/>
              <a:buNone/>
              <a:tabLst/>
              <a:defRPr/>
            </a:pPr>
            <a:endParaRPr kumimoji="0" lang="en-GB" sz="1600" b="0" i="0" u="none" strike="noStrike" kern="1200" cap="none" spc="0" normalizeH="0" baseline="0" noProof="0">
              <a:ln>
                <a:noFill/>
              </a:ln>
              <a:solidFill>
                <a:srgbClr val="D43900"/>
              </a:solidFill>
              <a:effectLst/>
              <a:uLnTx/>
              <a:uFillTx/>
              <a:latin typeface="HelveticaNeueLT Pro 65 Md" panose="020B0604020202020204" pitchFamily="34" charset="77"/>
              <a:ea typeface="+mn-ea"/>
              <a:cs typeface="Helvetica Neue Medium"/>
            </a:endParaRPr>
          </a:p>
        </p:txBody>
      </p:sp>
      <p:pic>
        <p:nvPicPr>
          <p:cNvPr id="24" name="Graphic 23">
            <a:extLst>
              <a:ext uri="{FF2B5EF4-FFF2-40B4-BE49-F238E27FC236}">
                <a16:creationId xmlns:a16="http://schemas.microsoft.com/office/drawing/2014/main" id="{FB9FBD5B-1D36-4B4F-A20A-BF1A51E7BF41}"/>
              </a:ext>
            </a:extLst>
          </p:cNvPr>
          <p:cNvPicPr>
            <a:picLocks noChangeAspect="1"/>
          </p:cNvPicPr>
          <p:nvPr/>
        </p:nvPicPr>
        <p:blipFill>
          <a:blip r:embed="rId3" cstate="email">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154990" y="3766374"/>
            <a:ext cx="8823194" cy="926079"/>
          </a:xfrm>
          <a:prstGeom prst="rect">
            <a:avLst/>
          </a:prstGeom>
        </p:spPr>
      </p:pic>
      <p:pic>
        <p:nvPicPr>
          <p:cNvPr id="25" name="Graphic 24">
            <a:extLst>
              <a:ext uri="{FF2B5EF4-FFF2-40B4-BE49-F238E27FC236}">
                <a16:creationId xmlns:a16="http://schemas.microsoft.com/office/drawing/2014/main" id="{5DF92200-95DA-9D42-A990-031D714C0E70}"/>
              </a:ext>
            </a:extLst>
          </p:cNvPr>
          <p:cNvPicPr>
            <a:picLocks noChangeAspect="1"/>
          </p:cNvPicPr>
          <p:nvPr/>
        </p:nvPicPr>
        <p:blipFill>
          <a:blip r:embed="rId5" cstate="email">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0" y="4061471"/>
            <a:ext cx="9144000" cy="716775"/>
          </a:xfrm>
          <a:prstGeom prst="rect">
            <a:avLst/>
          </a:prstGeom>
        </p:spPr>
      </p:pic>
      <p:pic>
        <p:nvPicPr>
          <p:cNvPr id="14" name="Picture 13">
            <a:extLst>
              <a:ext uri="{FF2B5EF4-FFF2-40B4-BE49-F238E27FC236}">
                <a16:creationId xmlns:a16="http://schemas.microsoft.com/office/drawing/2014/main" id="{96CF9C41-496C-2D40-86A8-2E3D33199822}"/>
              </a:ext>
            </a:extLst>
          </p:cNvPr>
          <p:cNvPicPr>
            <a:picLocks noChangeAspect="1"/>
          </p:cNvPicPr>
          <p:nvPr/>
        </p:nvPicPr>
        <p:blipFill rotWithShape="1">
          <a:blip r:embed="rId7" cstate="email">
            <a:extLst>
              <a:ext uri="{28A0092B-C50C-407E-A947-70E740481C1C}">
                <a14:useLocalDpi xmlns:a14="http://schemas.microsoft.com/office/drawing/2010/main"/>
              </a:ext>
            </a:extLst>
          </a:blip>
          <a:srcRect b="-97509"/>
          <a:stretch/>
        </p:blipFill>
        <p:spPr>
          <a:xfrm>
            <a:off x="7757779" y="4533300"/>
            <a:ext cx="1082730" cy="315147"/>
          </a:xfrm>
          <a:prstGeom prst="rect">
            <a:avLst/>
          </a:prstGeom>
          <a:solidFill>
            <a:schemeClr val="bg1"/>
          </a:solidFill>
        </p:spPr>
      </p:pic>
      <p:sp>
        <p:nvSpPr>
          <p:cNvPr id="9" name="Text Placeholder 3">
            <a:extLst>
              <a:ext uri="{FF2B5EF4-FFF2-40B4-BE49-F238E27FC236}">
                <a16:creationId xmlns:a16="http://schemas.microsoft.com/office/drawing/2014/main" id="{2B67EE8D-FD2A-4954-A5E1-3B21868AAD84}"/>
              </a:ext>
            </a:extLst>
          </p:cNvPr>
          <p:cNvSpPr txBox="1">
            <a:spLocks/>
          </p:cNvSpPr>
          <p:nvPr/>
        </p:nvSpPr>
        <p:spPr>
          <a:xfrm>
            <a:off x="494099" y="1677662"/>
            <a:ext cx="7331413" cy="467023"/>
          </a:xfrm>
          <a:prstGeom prst="rect">
            <a:avLst/>
          </a:prstGeom>
        </p:spPr>
        <p:txBody>
          <a:bodyPr anchor="t">
            <a:noAutofit/>
          </a:bodyPr>
          <a:lstStyle>
            <a:lvl1pPr marL="0" indent="0" algn="l" defTabSz="457200" rtl="0" eaLnBrk="1" latinLnBrk="0" hangingPunct="1">
              <a:spcBef>
                <a:spcPct val="20000"/>
              </a:spcBef>
              <a:buFontTx/>
              <a:buNone/>
              <a:defRPr sz="1600" kern="1200">
                <a:solidFill>
                  <a:schemeClr val="bg1"/>
                </a:solidFill>
                <a:latin typeface="+mn-lt"/>
                <a:ea typeface="+mn-ea"/>
                <a:cs typeface="+mn-cs"/>
              </a:defRPr>
            </a:lvl1pPr>
            <a:lvl2pPr marL="457200" indent="0" algn="l" defTabSz="457200" rtl="0" eaLnBrk="1" latinLnBrk="0" hangingPunct="1">
              <a:spcBef>
                <a:spcPct val="20000"/>
              </a:spcBef>
              <a:buFontTx/>
              <a:buNone/>
              <a:defRPr sz="2000" kern="1200">
                <a:solidFill>
                  <a:schemeClr val="tx1"/>
                </a:solidFill>
                <a:latin typeface="+mn-lt"/>
                <a:ea typeface="+mn-ea"/>
                <a:cs typeface="+mn-cs"/>
              </a:defRPr>
            </a:lvl2pPr>
            <a:lvl3pPr marL="914400" indent="0" algn="l" defTabSz="457200" rtl="0" eaLnBrk="1" latinLnBrk="0" hangingPunct="1">
              <a:spcBef>
                <a:spcPct val="20000"/>
              </a:spcBef>
              <a:buFontTx/>
              <a:buNone/>
              <a:defRPr sz="2000" kern="1200">
                <a:solidFill>
                  <a:schemeClr val="tx1"/>
                </a:solidFill>
                <a:latin typeface="+mn-lt"/>
                <a:ea typeface="+mn-ea"/>
                <a:cs typeface="+mn-cs"/>
              </a:defRPr>
            </a:lvl3pPr>
            <a:lvl4pPr marL="1371600" indent="0" algn="l" defTabSz="457200" rtl="0" eaLnBrk="1" latinLnBrk="0" hangingPunct="1">
              <a:spcBef>
                <a:spcPct val="20000"/>
              </a:spcBef>
              <a:buFontTx/>
              <a:buNone/>
              <a:defRPr sz="2000" kern="1200">
                <a:solidFill>
                  <a:schemeClr val="tx1"/>
                </a:solidFill>
                <a:latin typeface="+mn-lt"/>
                <a:ea typeface="+mn-ea"/>
                <a:cs typeface="+mn-cs"/>
              </a:defRPr>
            </a:lvl4pPr>
            <a:lvl5pPr marL="1828800" indent="0" algn="l" defTabSz="457200" rtl="0" eaLnBrk="1" latinLnBrk="0" hangingPunct="1">
              <a:spcBef>
                <a:spcPct val="20000"/>
              </a:spcBef>
              <a:buFontTx/>
              <a:buNone/>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dirty="0">
                <a:solidFill>
                  <a:srgbClr val="D43900"/>
                </a:solidFill>
                <a:latin typeface="HelveticaNeueLT Pro 65 Md" panose="020B0604020202020204" pitchFamily="34" charset="77"/>
                <a:cs typeface="Helvetica Neue Medium"/>
              </a:rPr>
              <a:t>Vicci Page</a:t>
            </a:r>
          </a:p>
        </p:txBody>
      </p:sp>
    </p:spTree>
    <p:extLst>
      <p:ext uri="{BB962C8B-B14F-4D97-AF65-F5344CB8AC3E}">
        <p14:creationId xmlns:p14="http://schemas.microsoft.com/office/powerpoint/2010/main" val="10439237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EDECD40B-D37C-1947-9B2F-A531FFEBF210}"/>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flipH="1">
            <a:off x="159741" y="178077"/>
            <a:ext cx="8812591" cy="4384269"/>
          </a:xfrm>
          <a:prstGeom prst="rect">
            <a:avLst/>
          </a:prstGeom>
        </p:spPr>
      </p:pic>
      <p:sp>
        <p:nvSpPr>
          <p:cNvPr id="30" name="object 11">
            <a:extLst>
              <a:ext uri="{FF2B5EF4-FFF2-40B4-BE49-F238E27FC236}">
                <a16:creationId xmlns:a16="http://schemas.microsoft.com/office/drawing/2014/main" id="{9B9AC1A8-1AED-6A49-801F-C81673D0A4FD}"/>
              </a:ext>
            </a:extLst>
          </p:cNvPr>
          <p:cNvSpPr txBox="1"/>
          <p:nvPr/>
        </p:nvSpPr>
        <p:spPr>
          <a:xfrm>
            <a:off x="437181" y="3715534"/>
            <a:ext cx="3089910" cy="425437"/>
          </a:xfrm>
          <a:prstGeom prst="rect">
            <a:avLst/>
          </a:prstGeom>
        </p:spPr>
        <p:txBody>
          <a:bodyPr vert="horz" wrap="square" lIns="0" tIns="12700" rIns="0" bIns="0" rtlCol="0">
            <a:spAutoFit/>
          </a:bodyPr>
          <a:lstStyle/>
          <a:p>
            <a:pPr marL="12700" marR="5080">
              <a:lnSpc>
                <a:spcPct val="125000"/>
              </a:lnSpc>
              <a:spcBef>
                <a:spcPts val="100"/>
              </a:spcBef>
            </a:pPr>
            <a:r>
              <a:rPr lang="en-GB" sz="1100" spc="-10">
                <a:solidFill>
                  <a:srgbClr val="454546"/>
                </a:solidFill>
                <a:latin typeface="HelveticaNeueLTPro-Md"/>
                <a:cs typeface="HelveticaNeueLTPro-Md"/>
              </a:rPr>
              <a:t>For</a:t>
            </a:r>
            <a:r>
              <a:rPr lang="en-GB" sz="1100">
                <a:solidFill>
                  <a:srgbClr val="454546"/>
                </a:solidFill>
                <a:latin typeface="HelveticaNeueLTPro-Md"/>
                <a:cs typeface="HelveticaNeueLTPro-Md"/>
              </a:rPr>
              <a:t> </a:t>
            </a:r>
            <a:r>
              <a:rPr lang="en-GB" sz="1100" spc="5">
                <a:solidFill>
                  <a:srgbClr val="454546"/>
                </a:solidFill>
                <a:latin typeface="HelveticaNeueLTPro-Md"/>
                <a:cs typeface="HelveticaNeueLTPro-Md"/>
              </a:rPr>
              <a:t>further</a:t>
            </a:r>
            <a:r>
              <a:rPr lang="en-GB" sz="1100">
                <a:solidFill>
                  <a:srgbClr val="454546"/>
                </a:solidFill>
                <a:latin typeface="HelveticaNeueLTPro-Md"/>
                <a:cs typeface="HelveticaNeueLTPro-Md"/>
              </a:rPr>
              <a:t> </a:t>
            </a:r>
            <a:r>
              <a:rPr lang="en-GB" sz="1100" spc="-5">
                <a:solidFill>
                  <a:srgbClr val="454546"/>
                </a:solidFill>
                <a:latin typeface="HelveticaNeueLTPro-Md"/>
                <a:cs typeface="HelveticaNeueLTPro-Md"/>
              </a:rPr>
              <a:t>information</a:t>
            </a:r>
            <a:r>
              <a:rPr lang="en-GB" sz="1100">
                <a:solidFill>
                  <a:srgbClr val="454546"/>
                </a:solidFill>
                <a:latin typeface="HelveticaNeueLTPro-Md"/>
                <a:cs typeface="HelveticaNeueLTPro-Md"/>
              </a:rPr>
              <a:t> on </a:t>
            </a:r>
            <a:r>
              <a:rPr lang="en-GB" sz="1100" spc="-10">
                <a:solidFill>
                  <a:srgbClr val="454546"/>
                </a:solidFill>
                <a:latin typeface="HelveticaNeueLTPro-Md"/>
                <a:cs typeface="HelveticaNeueLTPro-Md"/>
              </a:rPr>
              <a:t>ESO</a:t>
            </a:r>
            <a:r>
              <a:rPr lang="en-GB" sz="1100">
                <a:solidFill>
                  <a:srgbClr val="454546"/>
                </a:solidFill>
                <a:latin typeface="HelveticaNeueLTPro-Md"/>
                <a:cs typeface="HelveticaNeueLTPro-Md"/>
              </a:rPr>
              <a:t> </a:t>
            </a:r>
            <a:r>
              <a:rPr lang="en-GB" sz="1100" spc="-5">
                <a:solidFill>
                  <a:srgbClr val="454546"/>
                </a:solidFill>
                <a:latin typeface="HelveticaNeueLTPro-Md"/>
                <a:cs typeface="HelveticaNeueLTPro-Md"/>
              </a:rPr>
              <a:t>publications </a:t>
            </a:r>
            <a:r>
              <a:rPr lang="en-GB" sz="1100" spc="-320">
                <a:solidFill>
                  <a:srgbClr val="454546"/>
                </a:solidFill>
                <a:latin typeface="HelveticaNeueLTPro-Md"/>
                <a:cs typeface="HelveticaNeueLTPro-Md"/>
              </a:rPr>
              <a:t> </a:t>
            </a:r>
            <a:r>
              <a:rPr lang="en-GB" sz="1100">
                <a:solidFill>
                  <a:srgbClr val="454546"/>
                </a:solidFill>
                <a:latin typeface="HelveticaNeueLTPro-Md"/>
                <a:cs typeface="HelveticaNeueLTPro-Md"/>
              </a:rPr>
              <a:t>please</a:t>
            </a:r>
            <a:r>
              <a:rPr lang="en-GB" sz="1100" spc="-5">
                <a:solidFill>
                  <a:srgbClr val="454546"/>
                </a:solidFill>
                <a:latin typeface="HelveticaNeueLTPro-Md"/>
                <a:cs typeface="HelveticaNeueLTPro-Md"/>
              </a:rPr>
              <a:t> visit:</a:t>
            </a:r>
            <a:r>
              <a:rPr lang="en-GB" sz="1100">
                <a:solidFill>
                  <a:srgbClr val="454546"/>
                </a:solidFill>
                <a:latin typeface="HelveticaNeueLTPro-Md"/>
                <a:cs typeface="HelveticaNeueLTPro-Md"/>
              </a:rPr>
              <a:t> </a:t>
            </a:r>
            <a:r>
              <a:rPr lang="en-GB" sz="1100" u="sng" spc="-10">
                <a:solidFill>
                  <a:srgbClr val="454546"/>
                </a:solidFill>
                <a:uFill>
                  <a:solidFill>
                    <a:srgbClr val="454546"/>
                  </a:solidFill>
                </a:uFill>
                <a:latin typeface="HelveticaNeueLTPro-Roman"/>
                <a:cs typeface="HelveticaNeueLTPro-Roman"/>
              </a:rPr>
              <a:t>nationalgrideso.com</a:t>
            </a:r>
            <a:endParaRPr lang="en-GB" sz="1100">
              <a:latin typeface="HelveticaNeueLTPro-Roman"/>
              <a:cs typeface="HelveticaNeueLTPro-Roman"/>
            </a:endParaRPr>
          </a:p>
        </p:txBody>
      </p:sp>
      <p:pic>
        <p:nvPicPr>
          <p:cNvPr id="15" name="Graphic 14">
            <a:extLst>
              <a:ext uri="{FF2B5EF4-FFF2-40B4-BE49-F238E27FC236}">
                <a16:creationId xmlns:a16="http://schemas.microsoft.com/office/drawing/2014/main" id="{07B76C65-C2EF-1D4F-9948-B478FFE66B4E}"/>
              </a:ext>
            </a:extLst>
          </p:cNvPr>
          <p:cNvPicPr>
            <a:picLocks noChangeAspect="1"/>
          </p:cNvPicPr>
          <p:nvPr/>
        </p:nvPicPr>
        <p:blipFill>
          <a:blip r:embed="rId3" cstate="email">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154990" y="3766374"/>
            <a:ext cx="8823194" cy="926079"/>
          </a:xfrm>
          <a:prstGeom prst="rect">
            <a:avLst/>
          </a:prstGeom>
        </p:spPr>
      </p:pic>
      <p:pic>
        <p:nvPicPr>
          <p:cNvPr id="16" name="Graphic 15">
            <a:extLst>
              <a:ext uri="{FF2B5EF4-FFF2-40B4-BE49-F238E27FC236}">
                <a16:creationId xmlns:a16="http://schemas.microsoft.com/office/drawing/2014/main" id="{A9B670A4-6616-B14D-A3F4-A1740E80D6F1}"/>
              </a:ext>
            </a:extLst>
          </p:cNvPr>
          <p:cNvPicPr>
            <a:picLocks noChangeAspect="1"/>
          </p:cNvPicPr>
          <p:nvPr/>
        </p:nvPicPr>
        <p:blipFill>
          <a:blip r:embed="rId5" cstate="email">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0" y="4061471"/>
            <a:ext cx="9144000" cy="716775"/>
          </a:xfrm>
          <a:prstGeom prst="rect">
            <a:avLst/>
          </a:prstGeom>
        </p:spPr>
      </p:pic>
      <p:pic>
        <p:nvPicPr>
          <p:cNvPr id="9" name="Picture 8">
            <a:extLst>
              <a:ext uri="{FF2B5EF4-FFF2-40B4-BE49-F238E27FC236}">
                <a16:creationId xmlns:a16="http://schemas.microsoft.com/office/drawing/2014/main" id="{7106C3D5-1251-7643-85BD-4DF7260EB3B7}"/>
              </a:ext>
            </a:extLst>
          </p:cNvPr>
          <p:cNvPicPr>
            <a:picLocks noChangeAspect="1"/>
          </p:cNvPicPr>
          <p:nvPr/>
        </p:nvPicPr>
        <p:blipFill rotWithShape="1">
          <a:blip r:embed="rId7" cstate="email">
            <a:extLst>
              <a:ext uri="{28A0092B-C50C-407E-A947-70E740481C1C}">
                <a14:useLocalDpi xmlns:a14="http://schemas.microsoft.com/office/drawing/2010/main"/>
              </a:ext>
            </a:extLst>
          </a:blip>
          <a:srcRect b="-97509"/>
          <a:stretch/>
        </p:blipFill>
        <p:spPr>
          <a:xfrm>
            <a:off x="7757779" y="4533300"/>
            <a:ext cx="1082730" cy="315147"/>
          </a:xfrm>
          <a:prstGeom prst="rect">
            <a:avLst/>
          </a:prstGeom>
          <a:solidFill>
            <a:schemeClr val="bg1"/>
          </a:solidFill>
        </p:spPr>
      </p:pic>
      <p:sp>
        <p:nvSpPr>
          <p:cNvPr id="2" name="TextBox 1">
            <a:extLst>
              <a:ext uri="{FF2B5EF4-FFF2-40B4-BE49-F238E27FC236}">
                <a16:creationId xmlns:a16="http://schemas.microsoft.com/office/drawing/2014/main" id="{48497277-3F2C-4F32-99FC-AD71DC3FE729}"/>
              </a:ext>
            </a:extLst>
          </p:cNvPr>
          <p:cNvSpPr txBox="1"/>
          <p:nvPr/>
        </p:nvSpPr>
        <p:spPr>
          <a:xfrm>
            <a:off x="298958" y="2914605"/>
            <a:ext cx="4049759" cy="430887"/>
          </a:xfrm>
          <a:prstGeom prst="rect">
            <a:avLst/>
          </a:prstGeom>
          <a:noFill/>
        </p:spPr>
        <p:txBody>
          <a:bodyPr wrap="square" rtlCol="0">
            <a:spAutoFit/>
          </a:bodyPr>
          <a:lstStyle/>
          <a:p>
            <a:r>
              <a:rPr lang="en-GB" sz="1100">
                <a:latin typeface="HelveticaNeueLT Pro 55 Roman"/>
              </a:rPr>
              <a:t>For more information on STOR please contact your Account Manager or email </a:t>
            </a:r>
            <a:r>
              <a:rPr lang="en-GB" sz="1100">
                <a:latin typeface="HelveticaNeueLT Pro 55 Roman"/>
                <a:hlinkClick r:id="rId8"/>
              </a:rPr>
              <a:t>commercial.operation@nationalgrideso.com</a:t>
            </a:r>
            <a:r>
              <a:rPr lang="en-GB" sz="1100">
                <a:latin typeface="HelveticaNeueLT Pro 55 Roman"/>
              </a:rPr>
              <a:t> </a:t>
            </a:r>
          </a:p>
        </p:txBody>
      </p:sp>
    </p:spTree>
    <p:extLst>
      <p:ext uri="{BB962C8B-B14F-4D97-AF65-F5344CB8AC3E}">
        <p14:creationId xmlns:p14="http://schemas.microsoft.com/office/powerpoint/2010/main" val="1645990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D37612A9-C85A-4340-BF1E-39E86E42AD3D}"/>
              </a:ext>
            </a:extLst>
          </p:cNvPr>
          <p:cNvGraphicFramePr>
            <a:graphicFrameLocks noGrp="1"/>
          </p:cNvGraphicFramePr>
          <p:nvPr>
            <p:extLst>
              <p:ext uri="{D42A27DB-BD31-4B8C-83A1-F6EECF244321}">
                <p14:modId xmlns:p14="http://schemas.microsoft.com/office/powerpoint/2010/main" val="1091914353"/>
              </p:ext>
            </p:extLst>
          </p:nvPr>
        </p:nvGraphicFramePr>
        <p:xfrm>
          <a:off x="723013" y="1177704"/>
          <a:ext cx="8016949" cy="2595880"/>
        </p:xfrm>
        <a:graphic>
          <a:graphicData uri="http://schemas.openxmlformats.org/drawingml/2006/table">
            <a:tbl>
              <a:tblPr firstRow="1" bandRow="1">
                <a:tableStyleId>{5C22544A-7EE6-4342-B048-85BDC9FD1C3A}</a:tableStyleId>
              </a:tblPr>
              <a:tblGrid>
                <a:gridCol w="4497573">
                  <a:extLst>
                    <a:ext uri="{9D8B030D-6E8A-4147-A177-3AD203B41FA5}">
                      <a16:colId xmlns:a16="http://schemas.microsoft.com/office/drawing/2014/main" val="3560589566"/>
                    </a:ext>
                  </a:extLst>
                </a:gridCol>
                <a:gridCol w="3519376">
                  <a:extLst>
                    <a:ext uri="{9D8B030D-6E8A-4147-A177-3AD203B41FA5}">
                      <a16:colId xmlns:a16="http://schemas.microsoft.com/office/drawing/2014/main" val="2392329944"/>
                    </a:ext>
                  </a:extLst>
                </a:gridCol>
              </a:tblGrid>
              <a:tr h="370840">
                <a:tc>
                  <a:txBody>
                    <a:bodyPr/>
                    <a:lstStyle/>
                    <a:p>
                      <a:r>
                        <a:rPr lang="en-GB" sz="1800">
                          <a:latin typeface="HelveticaNeueLT Pro 55 Roman" panose="020B0604020202020204"/>
                        </a:rPr>
                        <a:t>Item</a:t>
                      </a:r>
                    </a:p>
                  </a:txBody>
                  <a:tcPr/>
                </a:tc>
                <a:tc>
                  <a:txBody>
                    <a:bodyPr/>
                    <a:lstStyle/>
                    <a:p>
                      <a:r>
                        <a:rPr lang="en-GB" sz="1800">
                          <a:latin typeface="HelveticaNeueLT Pro 55 Roman" panose="020B0604020202020204"/>
                        </a:rPr>
                        <a:t>Delivered by</a:t>
                      </a:r>
                    </a:p>
                  </a:txBody>
                  <a:tcPr/>
                </a:tc>
                <a:extLst>
                  <a:ext uri="{0D108BD9-81ED-4DB2-BD59-A6C34878D82A}">
                    <a16:rowId xmlns:a16="http://schemas.microsoft.com/office/drawing/2014/main" val="3344187704"/>
                  </a:ext>
                </a:extLst>
              </a:tr>
              <a:tr h="370840">
                <a:tc>
                  <a:txBody>
                    <a:bodyPr/>
                    <a:lstStyle/>
                    <a:p>
                      <a:r>
                        <a:rPr lang="en-GB" sz="1800">
                          <a:latin typeface="HelveticaNeueLT Pro 55 Roman" panose="020B0604020202020204"/>
                        </a:rPr>
                        <a:t>Welcome, agenda and introductions</a:t>
                      </a:r>
                    </a:p>
                  </a:txBody>
                  <a:tcPr/>
                </a:tc>
                <a:tc>
                  <a:txBody>
                    <a:bodyPr/>
                    <a:lstStyle/>
                    <a:p>
                      <a:r>
                        <a:rPr lang="en-GB" sz="1800">
                          <a:latin typeface="HelveticaNeueLT Pro 55 Roman" panose="020B0604020202020204"/>
                        </a:rPr>
                        <a:t>Vicci Page</a:t>
                      </a:r>
                    </a:p>
                  </a:txBody>
                  <a:tcPr/>
                </a:tc>
                <a:extLst>
                  <a:ext uri="{0D108BD9-81ED-4DB2-BD59-A6C34878D82A}">
                    <a16:rowId xmlns:a16="http://schemas.microsoft.com/office/drawing/2014/main" val="361534146"/>
                  </a:ext>
                </a:extLst>
              </a:tr>
              <a:tr h="370840">
                <a:tc>
                  <a:txBody>
                    <a:bodyPr/>
                    <a:lstStyle/>
                    <a:p>
                      <a:r>
                        <a:rPr lang="en-GB" sz="1800">
                          <a:latin typeface="HelveticaNeueLT Pro 55 Roman" panose="020B0604020202020204"/>
                        </a:rPr>
                        <a:t>Background</a:t>
                      </a:r>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1800">
                          <a:latin typeface="HelveticaNeueLT Pro 55 Roman" panose="020B0604020202020204"/>
                        </a:rPr>
                        <a:t>Steve Dugmore</a:t>
                      </a:r>
                    </a:p>
                  </a:txBody>
                  <a:tcPr/>
                </a:tc>
                <a:extLst>
                  <a:ext uri="{0D108BD9-81ED-4DB2-BD59-A6C34878D82A}">
                    <a16:rowId xmlns:a16="http://schemas.microsoft.com/office/drawing/2014/main" val="551441156"/>
                  </a:ext>
                </a:extLst>
              </a:tr>
              <a:tr h="370840">
                <a:tc>
                  <a:txBody>
                    <a:bodyPr/>
                    <a:lstStyle/>
                    <a:p>
                      <a:r>
                        <a:rPr lang="en-GB" sz="1800">
                          <a:latin typeface="HelveticaNeueLT Pro 55 Roman" panose="020B0604020202020204"/>
                        </a:rPr>
                        <a:t>What is changing</a:t>
                      </a:r>
                    </a:p>
                  </a:txBody>
                  <a:tcPr/>
                </a:tc>
                <a:tc>
                  <a:txBody>
                    <a:bodyPr/>
                    <a:lstStyle/>
                    <a:p>
                      <a:r>
                        <a:rPr lang="en-GB" sz="1800">
                          <a:latin typeface="HelveticaNeueLT Pro 55 Roman" panose="020B0604020202020204"/>
                        </a:rPr>
                        <a:t>Steve Dugmore</a:t>
                      </a:r>
                    </a:p>
                  </a:txBody>
                  <a:tcPr/>
                </a:tc>
                <a:extLst>
                  <a:ext uri="{0D108BD9-81ED-4DB2-BD59-A6C34878D82A}">
                    <a16:rowId xmlns:a16="http://schemas.microsoft.com/office/drawing/2014/main" val="477221352"/>
                  </a:ext>
                </a:extLst>
              </a:tr>
              <a:tr h="370840">
                <a:tc>
                  <a:txBody>
                    <a:bodyPr/>
                    <a:lstStyle/>
                    <a:p>
                      <a:r>
                        <a:rPr lang="en-GB" sz="1800">
                          <a:latin typeface="HelveticaNeueLT Pro 55 Roman" panose="020B0604020202020204"/>
                        </a:rPr>
                        <a:t>Assessment steps</a:t>
                      </a:r>
                    </a:p>
                  </a:txBody>
                  <a:tcPr/>
                </a:tc>
                <a:tc>
                  <a:txBody>
                    <a:bodyPr/>
                    <a:lstStyle/>
                    <a:p>
                      <a:r>
                        <a:rPr lang="en-GB" sz="1800">
                          <a:latin typeface="HelveticaNeueLT Pro 55 Roman" panose="020B0604020202020204"/>
                        </a:rPr>
                        <a:t>Becky Whiteman</a:t>
                      </a:r>
                    </a:p>
                  </a:txBody>
                  <a:tcPr/>
                </a:tc>
                <a:extLst>
                  <a:ext uri="{0D108BD9-81ED-4DB2-BD59-A6C34878D82A}">
                    <a16:rowId xmlns:a16="http://schemas.microsoft.com/office/drawing/2014/main" val="1352452771"/>
                  </a:ext>
                </a:extLst>
              </a:tr>
              <a:tr h="370840">
                <a:tc>
                  <a:txBody>
                    <a:bodyPr/>
                    <a:lstStyle/>
                    <a:p>
                      <a:r>
                        <a:rPr lang="en-GB" sz="1800">
                          <a:latin typeface="HelveticaNeueLT Pro 55 Roman" panose="020B0604020202020204"/>
                        </a:rPr>
                        <a:t>Timescales</a:t>
                      </a:r>
                    </a:p>
                  </a:txBody>
                  <a:tcPr/>
                </a:tc>
                <a:tc>
                  <a:txBody>
                    <a:bodyPr/>
                    <a:lstStyle/>
                    <a:p>
                      <a:r>
                        <a:rPr lang="en-GB" sz="1800">
                          <a:latin typeface="HelveticaNeueLT Pro 55 Roman" panose="020B0604020202020204"/>
                        </a:rPr>
                        <a:t>Vicci</a:t>
                      </a:r>
                    </a:p>
                  </a:txBody>
                  <a:tcPr/>
                </a:tc>
                <a:extLst>
                  <a:ext uri="{0D108BD9-81ED-4DB2-BD59-A6C34878D82A}">
                    <a16:rowId xmlns:a16="http://schemas.microsoft.com/office/drawing/2014/main" val="674135470"/>
                  </a:ext>
                </a:extLst>
              </a:tr>
              <a:tr h="370840">
                <a:tc>
                  <a:txBody>
                    <a:bodyPr/>
                    <a:lstStyle/>
                    <a:p>
                      <a:r>
                        <a:rPr lang="en-GB" sz="1800">
                          <a:latin typeface="HelveticaNeueLT Pro 55 Roman" panose="020B0604020202020204"/>
                        </a:rPr>
                        <a:t>Questions and answers</a:t>
                      </a:r>
                    </a:p>
                  </a:txBody>
                  <a:tcPr/>
                </a:tc>
                <a:tc>
                  <a:txBody>
                    <a:bodyPr/>
                    <a:lstStyle/>
                    <a:p>
                      <a:r>
                        <a:rPr lang="en-GB" sz="1800">
                          <a:latin typeface="HelveticaNeueLT Pro 55 Roman" panose="020B0604020202020204"/>
                        </a:rPr>
                        <a:t>All</a:t>
                      </a:r>
                    </a:p>
                  </a:txBody>
                  <a:tcPr/>
                </a:tc>
                <a:extLst>
                  <a:ext uri="{0D108BD9-81ED-4DB2-BD59-A6C34878D82A}">
                    <a16:rowId xmlns:a16="http://schemas.microsoft.com/office/drawing/2014/main" val="3172072012"/>
                  </a:ext>
                </a:extLst>
              </a:tr>
            </a:tbl>
          </a:graphicData>
        </a:graphic>
      </p:graphicFrame>
      <p:sp>
        <p:nvSpPr>
          <p:cNvPr id="4" name="TextBox 3">
            <a:extLst>
              <a:ext uri="{FF2B5EF4-FFF2-40B4-BE49-F238E27FC236}">
                <a16:creationId xmlns:a16="http://schemas.microsoft.com/office/drawing/2014/main" id="{CB203DB2-A37C-4DF4-BEF4-9E76941C1ADF}"/>
              </a:ext>
            </a:extLst>
          </p:cNvPr>
          <p:cNvSpPr txBox="1"/>
          <p:nvPr/>
        </p:nvSpPr>
        <p:spPr>
          <a:xfrm>
            <a:off x="478465" y="0"/>
            <a:ext cx="4444410" cy="739754"/>
          </a:xfrm>
          <a:prstGeom prst="rect">
            <a:avLst/>
          </a:prstGeom>
          <a:noFill/>
        </p:spPr>
        <p:txBody>
          <a:bodyPr wrap="square" rtlCol="0">
            <a:spAutoFit/>
          </a:bodyPr>
          <a:lstStyle/>
          <a:p>
            <a:pPr>
              <a:lnSpc>
                <a:spcPct val="150000"/>
              </a:lnSpc>
            </a:pPr>
            <a:r>
              <a:rPr lang="en-GB" sz="3200">
                <a:solidFill>
                  <a:srgbClr val="D43900"/>
                </a:solidFill>
                <a:latin typeface="HelveticaNeueLT Pro 55 Roman" panose="020B0604020202020204"/>
                <a:cs typeface="Arial" panose="020B0604020202020204" pitchFamily="34" charset="0"/>
              </a:rPr>
              <a:t>Agenda</a:t>
            </a:r>
          </a:p>
        </p:txBody>
      </p:sp>
    </p:spTree>
    <p:extLst>
      <p:ext uri="{BB962C8B-B14F-4D97-AF65-F5344CB8AC3E}">
        <p14:creationId xmlns:p14="http://schemas.microsoft.com/office/powerpoint/2010/main" val="26020299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6C0B2FC0-49D2-FE4A-A987-F7457BE65C9E}"/>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54990" y="178077"/>
            <a:ext cx="8823195" cy="4515193"/>
          </a:xfrm>
          <a:prstGeom prst="rect">
            <a:avLst/>
          </a:prstGeom>
        </p:spPr>
      </p:pic>
      <p:sp>
        <p:nvSpPr>
          <p:cNvPr id="12" name="Slide Number Placeholder 5">
            <a:extLst>
              <a:ext uri="{FF2B5EF4-FFF2-40B4-BE49-F238E27FC236}">
                <a16:creationId xmlns:a16="http://schemas.microsoft.com/office/drawing/2014/main" id="{4353B445-7BCC-774A-A986-62AA076EBE22}"/>
              </a:ext>
            </a:extLst>
          </p:cNvPr>
          <p:cNvSpPr>
            <a:spLocks noGrp="1"/>
          </p:cNvSpPr>
          <p:nvPr>
            <p:ph type="sldNum" sz="quarter" idx="4294967295"/>
          </p:nvPr>
        </p:nvSpPr>
        <p:spPr>
          <a:xfrm>
            <a:off x="8466138" y="4662488"/>
            <a:ext cx="677862" cy="215900"/>
          </a:xfrm>
          <a:prstGeom prst="rect">
            <a:avLst/>
          </a:prstGeom>
        </p:spPr>
        <p:txBody>
          <a:bodyPr/>
          <a:lstStyle>
            <a:lvl1pPr algn="r">
              <a:defRPr sz="630">
                <a:solidFill>
                  <a:schemeClr val="bg1">
                    <a:lumMod val="50000"/>
                  </a:schemeClr>
                </a:solidFill>
              </a:defRPr>
            </a:lvl1pPr>
          </a:lstStyle>
          <a:p>
            <a:fld id="{D4415D25-D637-C446-B964-55D7F93204D9}" type="slidenum">
              <a:rPr lang="en-GB" sz="540" b="1" smtClean="0">
                <a:solidFill>
                  <a:srgbClr val="FFFFFF"/>
                </a:solidFill>
                <a:latin typeface="HelveticaNeueLT Pro 55 Roman" panose="020B0604020202020204" pitchFamily="34" charset="77"/>
                <a:cs typeface="Helvetica 55 Roman"/>
              </a:rPr>
              <a:pPr/>
              <a:t>3</a:t>
            </a:fld>
            <a:endParaRPr lang="en-GB" sz="540" b="1">
              <a:solidFill>
                <a:srgbClr val="FFFFFF"/>
              </a:solidFill>
              <a:latin typeface="HelveticaNeueLT Pro 55 Roman" panose="020B0604020202020204" pitchFamily="34" charset="77"/>
              <a:cs typeface="Helvetica 55 Roman"/>
            </a:endParaRPr>
          </a:p>
        </p:txBody>
      </p:sp>
      <p:sp>
        <p:nvSpPr>
          <p:cNvPr id="13" name="object 24">
            <a:extLst>
              <a:ext uri="{FF2B5EF4-FFF2-40B4-BE49-F238E27FC236}">
                <a16:creationId xmlns:a16="http://schemas.microsoft.com/office/drawing/2014/main" id="{CDA6FD63-16C3-6A4B-A575-A1DA5918B726}"/>
              </a:ext>
            </a:extLst>
          </p:cNvPr>
          <p:cNvSpPr txBox="1">
            <a:spLocks/>
          </p:cNvSpPr>
          <p:nvPr/>
        </p:nvSpPr>
        <p:spPr>
          <a:xfrm>
            <a:off x="494099" y="690079"/>
            <a:ext cx="8633574" cy="862191"/>
          </a:xfrm>
          <a:prstGeom prst="rect">
            <a:avLst/>
          </a:prstGeom>
        </p:spPr>
        <p:txBody>
          <a:bodyPr vert="horz" wrap="square" lIns="0" tIns="309086" rIns="0" bIns="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3810" indent="0">
              <a:lnSpc>
                <a:spcPct val="74300"/>
              </a:lnSpc>
              <a:spcBef>
                <a:spcPts val="2434"/>
              </a:spcBef>
              <a:buNone/>
              <a:tabLst>
                <a:tab pos="3764280" algn="l"/>
              </a:tabLst>
            </a:pPr>
            <a:r>
              <a:rPr lang="en-GB" sz="4800" dirty="0">
                <a:solidFill>
                  <a:srgbClr val="D43900"/>
                </a:solidFill>
                <a:latin typeface="HelveticaNeueLT Pro 55 Roman" panose="020B0604020202020204" pitchFamily="34" charset="77"/>
              </a:rPr>
              <a:t>Background</a:t>
            </a:r>
          </a:p>
        </p:txBody>
      </p:sp>
      <p:sp>
        <p:nvSpPr>
          <p:cNvPr id="17" name="Text Placeholder 3">
            <a:extLst>
              <a:ext uri="{FF2B5EF4-FFF2-40B4-BE49-F238E27FC236}">
                <a16:creationId xmlns:a16="http://schemas.microsoft.com/office/drawing/2014/main" id="{22AB94FA-5E86-9C46-9417-D3796A8ABE13}"/>
              </a:ext>
            </a:extLst>
          </p:cNvPr>
          <p:cNvSpPr txBox="1">
            <a:spLocks/>
          </p:cNvSpPr>
          <p:nvPr/>
        </p:nvSpPr>
        <p:spPr>
          <a:xfrm>
            <a:off x="426366" y="1647497"/>
            <a:ext cx="6372862" cy="467023"/>
          </a:xfrm>
          <a:prstGeom prst="rect">
            <a:avLst/>
          </a:prstGeom>
        </p:spPr>
        <p:txBody>
          <a:bodyPr anchor="t">
            <a:noAutofit/>
          </a:bodyPr>
          <a:lstStyle>
            <a:lvl1pPr marL="0" indent="0" algn="l" defTabSz="457200" rtl="0" eaLnBrk="1" latinLnBrk="0" hangingPunct="1">
              <a:spcBef>
                <a:spcPct val="20000"/>
              </a:spcBef>
              <a:buFontTx/>
              <a:buNone/>
              <a:defRPr sz="1600" kern="1200">
                <a:solidFill>
                  <a:schemeClr val="bg1"/>
                </a:solidFill>
                <a:latin typeface="+mn-lt"/>
                <a:ea typeface="+mn-ea"/>
                <a:cs typeface="+mn-cs"/>
              </a:defRPr>
            </a:lvl1pPr>
            <a:lvl2pPr marL="457200" indent="0" algn="l" defTabSz="457200" rtl="0" eaLnBrk="1" latinLnBrk="0" hangingPunct="1">
              <a:spcBef>
                <a:spcPct val="20000"/>
              </a:spcBef>
              <a:buFontTx/>
              <a:buNone/>
              <a:defRPr sz="2000" kern="1200">
                <a:solidFill>
                  <a:schemeClr val="tx1"/>
                </a:solidFill>
                <a:latin typeface="+mn-lt"/>
                <a:ea typeface="+mn-ea"/>
                <a:cs typeface="+mn-cs"/>
              </a:defRPr>
            </a:lvl2pPr>
            <a:lvl3pPr marL="914400" indent="0" algn="l" defTabSz="457200" rtl="0" eaLnBrk="1" latinLnBrk="0" hangingPunct="1">
              <a:spcBef>
                <a:spcPct val="20000"/>
              </a:spcBef>
              <a:buFontTx/>
              <a:buNone/>
              <a:defRPr sz="2000" kern="1200">
                <a:solidFill>
                  <a:schemeClr val="tx1"/>
                </a:solidFill>
                <a:latin typeface="+mn-lt"/>
                <a:ea typeface="+mn-ea"/>
                <a:cs typeface="+mn-cs"/>
              </a:defRPr>
            </a:lvl3pPr>
            <a:lvl4pPr marL="1371600" indent="0" algn="l" defTabSz="457200" rtl="0" eaLnBrk="1" latinLnBrk="0" hangingPunct="1">
              <a:spcBef>
                <a:spcPct val="20000"/>
              </a:spcBef>
              <a:buFontTx/>
              <a:buNone/>
              <a:defRPr sz="2000" kern="1200">
                <a:solidFill>
                  <a:schemeClr val="tx1"/>
                </a:solidFill>
                <a:latin typeface="+mn-lt"/>
                <a:ea typeface="+mn-ea"/>
                <a:cs typeface="+mn-cs"/>
              </a:defRPr>
            </a:lvl4pPr>
            <a:lvl5pPr marL="1828800" indent="0" algn="l" defTabSz="457200" rtl="0" eaLnBrk="1" latinLnBrk="0" hangingPunct="1">
              <a:spcBef>
                <a:spcPct val="20000"/>
              </a:spcBef>
              <a:buFontTx/>
              <a:buNone/>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a:solidFill>
                <a:srgbClr val="D43900"/>
              </a:solidFill>
              <a:latin typeface="HelveticaNeueLT Pro 65 Md" panose="020B0604020202020204" pitchFamily="34" charset="77"/>
              <a:cs typeface="Helvetica Neue Medium"/>
            </a:endParaRPr>
          </a:p>
        </p:txBody>
      </p:sp>
      <p:pic>
        <p:nvPicPr>
          <p:cNvPr id="24" name="Graphic 23">
            <a:extLst>
              <a:ext uri="{FF2B5EF4-FFF2-40B4-BE49-F238E27FC236}">
                <a16:creationId xmlns:a16="http://schemas.microsoft.com/office/drawing/2014/main" id="{FB9FBD5B-1D36-4B4F-A20A-BF1A51E7BF41}"/>
              </a:ext>
            </a:extLst>
          </p:cNvPr>
          <p:cNvPicPr>
            <a:picLocks noChangeAspect="1"/>
          </p:cNvPicPr>
          <p:nvPr/>
        </p:nvPicPr>
        <p:blipFill>
          <a:blip r:embed="rId3" cstate="email">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154990" y="3766374"/>
            <a:ext cx="8823194" cy="926079"/>
          </a:xfrm>
          <a:prstGeom prst="rect">
            <a:avLst/>
          </a:prstGeom>
        </p:spPr>
      </p:pic>
      <p:pic>
        <p:nvPicPr>
          <p:cNvPr id="25" name="Graphic 24">
            <a:extLst>
              <a:ext uri="{FF2B5EF4-FFF2-40B4-BE49-F238E27FC236}">
                <a16:creationId xmlns:a16="http://schemas.microsoft.com/office/drawing/2014/main" id="{5DF92200-95DA-9D42-A990-031D714C0E70}"/>
              </a:ext>
            </a:extLst>
          </p:cNvPr>
          <p:cNvPicPr>
            <a:picLocks noChangeAspect="1"/>
          </p:cNvPicPr>
          <p:nvPr/>
        </p:nvPicPr>
        <p:blipFill>
          <a:blip r:embed="rId5" cstate="email">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0" y="4061471"/>
            <a:ext cx="9144000" cy="716775"/>
          </a:xfrm>
          <a:prstGeom prst="rect">
            <a:avLst/>
          </a:prstGeom>
        </p:spPr>
      </p:pic>
      <p:pic>
        <p:nvPicPr>
          <p:cNvPr id="14" name="Picture 13">
            <a:extLst>
              <a:ext uri="{FF2B5EF4-FFF2-40B4-BE49-F238E27FC236}">
                <a16:creationId xmlns:a16="http://schemas.microsoft.com/office/drawing/2014/main" id="{96CF9C41-496C-2D40-86A8-2E3D33199822}"/>
              </a:ext>
            </a:extLst>
          </p:cNvPr>
          <p:cNvPicPr>
            <a:picLocks noChangeAspect="1"/>
          </p:cNvPicPr>
          <p:nvPr/>
        </p:nvPicPr>
        <p:blipFill rotWithShape="1">
          <a:blip r:embed="rId7" cstate="email">
            <a:extLst>
              <a:ext uri="{28A0092B-C50C-407E-A947-70E740481C1C}">
                <a14:useLocalDpi xmlns:a14="http://schemas.microsoft.com/office/drawing/2010/main"/>
              </a:ext>
            </a:extLst>
          </a:blip>
          <a:srcRect b="-97509"/>
          <a:stretch/>
        </p:blipFill>
        <p:spPr>
          <a:xfrm>
            <a:off x="7757779" y="4533300"/>
            <a:ext cx="1082730" cy="315147"/>
          </a:xfrm>
          <a:prstGeom prst="rect">
            <a:avLst/>
          </a:prstGeom>
          <a:solidFill>
            <a:schemeClr val="bg1"/>
          </a:solidFill>
        </p:spPr>
      </p:pic>
      <p:sp>
        <p:nvSpPr>
          <p:cNvPr id="9" name="Text Placeholder 3">
            <a:extLst>
              <a:ext uri="{FF2B5EF4-FFF2-40B4-BE49-F238E27FC236}">
                <a16:creationId xmlns:a16="http://schemas.microsoft.com/office/drawing/2014/main" id="{D504869D-7576-4928-A78A-B796CAA48C2E}"/>
              </a:ext>
            </a:extLst>
          </p:cNvPr>
          <p:cNvSpPr txBox="1">
            <a:spLocks/>
          </p:cNvSpPr>
          <p:nvPr/>
        </p:nvSpPr>
        <p:spPr>
          <a:xfrm>
            <a:off x="494099" y="1677662"/>
            <a:ext cx="7331413" cy="467023"/>
          </a:xfrm>
          <a:prstGeom prst="rect">
            <a:avLst/>
          </a:prstGeom>
        </p:spPr>
        <p:txBody>
          <a:bodyPr anchor="t">
            <a:noAutofit/>
          </a:bodyPr>
          <a:lstStyle>
            <a:lvl1pPr marL="0" indent="0" algn="l" defTabSz="457200" rtl="0" eaLnBrk="1" latinLnBrk="0" hangingPunct="1">
              <a:spcBef>
                <a:spcPct val="20000"/>
              </a:spcBef>
              <a:buFontTx/>
              <a:buNone/>
              <a:defRPr sz="1600" kern="1200">
                <a:solidFill>
                  <a:schemeClr val="bg1"/>
                </a:solidFill>
                <a:latin typeface="+mn-lt"/>
                <a:ea typeface="+mn-ea"/>
                <a:cs typeface="+mn-cs"/>
              </a:defRPr>
            </a:lvl1pPr>
            <a:lvl2pPr marL="457200" indent="0" algn="l" defTabSz="457200" rtl="0" eaLnBrk="1" latinLnBrk="0" hangingPunct="1">
              <a:spcBef>
                <a:spcPct val="20000"/>
              </a:spcBef>
              <a:buFontTx/>
              <a:buNone/>
              <a:defRPr sz="2000" kern="1200">
                <a:solidFill>
                  <a:schemeClr val="tx1"/>
                </a:solidFill>
                <a:latin typeface="+mn-lt"/>
                <a:ea typeface="+mn-ea"/>
                <a:cs typeface="+mn-cs"/>
              </a:defRPr>
            </a:lvl2pPr>
            <a:lvl3pPr marL="914400" indent="0" algn="l" defTabSz="457200" rtl="0" eaLnBrk="1" latinLnBrk="0" hangingPunct="1">
              <a:spcBef>
                <a:spcPct val="20000"/>
              </a:spcBef>
              <a:buFontTx/>
              <a:buNone/>
              <a:defRPr sz="2000" kern="1200">
                <a:solidFill>
                  <a:schemeClr val="tx1"/>
                </a:solidFill>
                <a:latin typeface="+mn-lt"/>
                <a:ea typeface="+mn-ea"/>
                <a:cs typeface="+mn-cs"/>
              </a:defRPr>
            </a:lvl3pPr>
            <a:lvl4pPr marL="1371600" indent="0" algn="l" defTabSz="457200" rtl="0" eaLnBrk="1" latinLnBrk="0" hangingPunct="1">
              <a:spcBef>
                <a:spcPct val="20000"/>
              </a:spcBef>
              <a:buFontTx/>
              <a:buNone/>
              <a:defRPr sz="2000" kern="1200">
                <a:solidFill>
                  <a:schemeClr val="tx1"/>
                </a:solidFill>
                <a:latin typeface="+mn-lt"/>
                <a:ea typeface="+mn-ea"/>
                <a:cs typeface="+mn-cs"/>
              </a:defRPr>
            </a:lvl4pPr>
            <a:lvl5pPr marL="1828800" indent="0" algn="l" defTabSz="457200" rtl="0" eaLnBrk="1" latinLnBrk="0" hangingPunct="1">
              <a:spcBef>
                <a:spcPct val="20000"/>
              </a:spcBef>
              <a:buFontTx/>
              <a:buNone/>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dirty="0">
                <a:solidFill>
                  <a:srgbClr val="D43900"/>
                </a:solidFill>
                <a:latin typeface="HelveticaNeueLT Pro 65 Md" panose="020B0604020202020204" pitchFamily="34" charset="77"/>
                <a:cs typeface="Helvetica Neue Medium"/>
              </a:rPr>
              <a:t>Steve Dugmore</a:t>
            </a:r>
          </a:p>
        </p:txBody>
      </p:sp>
    </p:spTree>
    <p:extLst>
      <p:ext uri="{BB962C8B-B14F-4D97-AF65-F5344CB8AC3E}">
        <p14:creationId xmlns:p14="http://schemas.microsoft.com/office/powerpoint/2010/main" val="3300684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F7A56C2-9ACC-47B5-B433-5BBCCD367123}"/>
              </a:ext>
            </a:extLst>
          </p:cNvPr>
          <p:cNvSpPr txBox="1"/>
          <p:nvPr/>
        </p:nvSpPr>
        <p:spPr>
          <a:xfrm>
            <a:off x="313660" y="737871"/>
            <a:ext cx="8830340" cy="4262705"/>
          </a:xfrm>
          <a:prstGeom prst="rect">
            <a:avLst/>
          </a:prstGeom>
          <a:noFill/>
        </p:spPr>
        <p:txBody>
          <a:bodyPr wrap="square" rtlCol="0">
            <a:spAutoFit/>
          </a:bodyPr>
          <a:lstStyle/>
          <a:p>
            <a:pPr marL="285750" indent="-285750">
              <a:buFont typeface="Arial" panose="020B0604020202020204" pitchFamily="34" charset="0"/>
              <a:buChar char="•"/>
            </a:pPr>
            <a:r>
              <a:rPr lang="en-GB" sz="1300">
                <a:latin typeface="HelveticaNeueLT Pro 55 Roman" panose="020B0604020202020204"/>
              </a:rPr>
              <a:t>Current assessment allows curtailable bids and no overholding against the daily requirement</a:t>
            </a:r>
          </a:p>
          <a:p>
            <a:pPr marL="285750" indent="-285750">
              <a:buFont typeface="Arial" panose="020B0604020202020204" pitchFamily="34" charset="0"/>
              <a:buChar char="•"/>
            </a:pPr>
            <a:r>
              <a:rPr lang="en-GB" sz="1300">
                <a:latin typeface="HelveticaNeueLT Pro 55 Roman" panose="020B0604020202020204"/>
              </a:rPr>
              <a:t>Auction algorithm allows paradoxically rejected bids (units that are below the clearing price but that are rejected)</a:t>
            </a:r>
          </a:p>
          <a:p>
            <a:pPr marL="285750" indent="-285750">
              <a:buFont typeface="Arial" panose="020B0604020202020204" pitchFamily="34" charset="0"/>
              <a:buChar char="•"/>
            </a:pPr>
            <a:r>
              <a:rPr lang="en-GB" sz="1300">
                <a:latin typeface="HelveticaNeueLT Pro 55 Roman" panose="020B0604020202020204"/>
              </a:rPr>
              <a:t>This is mitigated by curtailable bidding - where the marginal unit can be curtailed to fit into the remaining requirement</a:t>
            </a:r>
          </a:p>
          <a:p>
            <a:pPr marL="285750" indent="-285750">
              <a:buFont typeface="Arial" panose="020B0604020202020204" pitchFamily="34" charset="0"/>
              <a:buChar char="•"/>
            </a:pPr>
            <a:endParaRPr lang="en-GB" sz="1300">
              <a:latin typeface="HelveticaNeueLT Pro 55 Roman" panose="020B0604020202020204"/>
            </a:endParaRPr>
          </a:p>
          <a:p>
            <a:pPr marL="285750" indent="-285750">
              <a:buFont typeface="Arial" panose="020B0604020202020204" pitchFamily="34" charset="0"/>
              <a:buChar char="•"/>
            </a:pPr>
            <a:r>
              <a:rPr lang="en-GB" sz="1300">
                <a:latin typeface="HelveticaNeueLT Pro 55 Roman" panose="020B0604020202020204"/>
              </a:rPr>
              <a:t>Following go live we have been monitoring the results of each auction and listening to feedback from across the industry</a:t>
            </a:r>
          </a:p>
          <a:p>
            <a:pPr marL="285750" indent="-285750">
              <a:buFont typeface="Arial" panose="020B0604020202020204" pitchFamily="34" charset="0"/>
              <a:buChar char="•"/>
            </a:pPr>
            <a:r>
              <a:rPr lang="en-GB" sz="1300">
                <a:latin typeface="HelveticaNeueLT Pro 55 Roman" panose="020B0604020202020204"/>
              </a:rPr>
              <a:t>STOR is a liquid, competitive, daily market (approx. 220 individual STOR units with over 6.5GW of capacity onboarded)</a:t>
            </a:r>
          </a:p>
          <a:p>
            <a:pPr marL="285750" indent="-285750">
              <a:buFont typeface="Arial" panose="020B0604020202020204" pitchFamily="34" charset="0"/>
              <a:buChar char="•"/>
            </a:pPr>
            <a:r>
              <a:rPr lang="en-GB" sz="1300">
                <a:latin typeface="HelveticaNeueLT Pro 55 Roman" panose="020B0604020202020204"/>
              </a:rPr>
              <a:t>Feedback from some providers has suggested there are technical and commercial blockers that prevent offering curtailable bids</a:t>
            </a:r>
          </a:p>
          <a:p>
            <a:pPr marL="285750" indent="-285750">
              <a:buFont typeface="Arial" panose="020B0604020202020204" pitchFamily="34" charset="0"/>
              <a:buChar char="•"/>
            </a:pPr>
            <a:endParaRPr lang="en-GB" sz="1300">
              <a:latin typeface="HelveticaNeueLT Pro 55 Roman" panose="020B0604020202020204"/>
            </a:endParaRPr>
          </a:p>
          <a:p>
            <a:pPr marL="285750" indent="-285750">
              <a:buFont typeface="Arial" panose="020B0604020202020204" pitchFamily="34" charset="0"/>
              <a:buChar char="•"/>
            </a:pPr>
            <a:r>
              <a:rPr lang="en-GB" sz="1300">
                <a:latin typeface="HelveticaNeueLT Pro 55 Roman" panose="020B0604020202020204"/>
              </a:rPr>
              <a:t>As a consequence, we have seen a low number of curtailable bids, which consequently have led to a higher number of auctions seeing paradoxically rejected bids than was originally expected</a:t>
            </a:r>
          </a:p>
          <a:p>
            <a:pPr marL="285750" indent="-285750">
              <a:buFont typeface="Arial" panose="020B0604020202020204" pitchFamily="34" charset="0"/>
              <a:buChar char="•"/>
            </a:pPr>
            <a:endParaRPr lang="en-GB" sz="1300">
              <a:latin typeface="HelveticaNeueLT Pro 55 Roman" panose="020B0604020202020204"/>
            </a:endParaRPr>
          </a:p>
          <a:p>
            <a:pPr marL="285750" indent="-285750">
              <a:buFont typeface="Arial" panose="020B0604020202020204" pitchFamily="34" charset="0"/>
              <a:buChar char="•"/>
            </a:pPr>
            <a:r>
              <a:rPr lang="en-GB" sz="1300">
                <a:latin typeface="HelveticaNeueLT Pro 55 Roman" panose="020B0604020202020204"/>
              </a:rPr>
              <a:t>With this new information, it is prudent that we make some changes to the auction algorithm</a:t>
            </a:r>
          </a:p>
          <a:p>
            <a:pPr marL="285750" indent="-285750">
              <a:buFont typeface="Arial" panose="020B0604020202020204" pitchFamily="34" charset="0"/>
              <a:buChar char="•"/>
            </a:pPr>
            <a:r>
              <a:rPr lang="en-GB" sz="1300">
                <a:latin typeface="HelveticaNeueLT Pro 55 Roman" panose="020B0604020202020204"/>
              </a:rPr>
              <a:t>The changes we intend to make will incorporate additional assessment steps to compare the curtailable result against overholding or underholding to ensure we always select the lowest total cost</a:t>
            </a:r>
          </a:p>
          <a:p>
            <a:pPr marL="285750" indent="-285750">
              <a:buFont typeface="Arial" panose="020B0604020202020204" pitchFamily="34" charset="0"/>
              <a:buChar char="•"/>
            </a:pPr>
            <a:r>
              <a:rPr lang="en-GB" sz="1300">
                <a:latin typeface="HelveticaNeueLT Pro 55 Roman" panose="020B0604020202020204"/>
              </a:rPr>
              <a:t> </a:t>
            </a:r>
          </a:p>
          <a:p>
            <a:endParaRPr lang="en-GB" sz="1200"/>
          </a:p>
          <a:p>
            <a:r>
              <a:rPr lang="en-GB" sz="1200"/>
              <a:t> </a:t>
            </a:r>
          </a:p>
        </p:txBody>
      </p:sp>
      <p:sp>
        <p:nvSpPr>
          <p:cNvPr id="3" name="TextBox 2">
            <a:extLst>
              <a:ext uri="{FF2B5EF4-FFF2-40B4-BE49-F238E27FC236}">
                <a16:creationId xmlns:a16="http://schemas.microsoft.com/office/drawing/2014/main" id="{738EBEE9-E23A-4D15-AC37-7313E15ED205}"/>
              </a:ext>
            </a:extLst>
          </p:cNvPr>
          <p:cNvSpPr txBox="1"/>
          <p:nvPr/>
        </p:nvSpPr>
        <p:spPr>
          <a:xfrm>
            <a:off x="442058" y="210117"/>
            <a:ext cx="6548951" cy="404663"/>
          </a:xfrm>
          <a:prstGeom prst="rect">
            <a:avLst/>
          </a:prstGeom>
          <a:noFill/>
        </p:spPr>
        <p:txBody>
          <a:bodyPr wrap="square" lIns="0" tIns="0" rIns="0" bIns="0"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GB" sz="2000" b="0" i="0" u="none" strike="noStrike" kern="1200" cap="none" spc="0" normalizeH="0" baseline="0" noProof="0">
                <a:ln>
                  <a:noFill/>
                </a:ln>
                <a:solidFill>
                  <a:srgbClr val="D43900"/>
                </a:solidFill>
                <a:effectLst/>
                <a:uLnTx/>
                <a:uFillTx/>
                <a:latin typeface="HelveticaNeueLT Pro 55 Roman" panose="020B0604020202020204" pitchFamily="34" charset="77"/>
                <a:ea typeface="+mn-ea"/>
                <a:cs typeface="+mn-cs"/>
              </a:rPr>
              <a:t>Background</a:t>
            </a:r>
            <a:endParaRPr kumimoji="0" lang="en-GB" sz="2000" b="0" i="0" u="none" strike="noStrike" kern="1200" cap="none" spc="0" normalizeH="0" baseline="0" noProof="0">
              <a:ln>
                <a:noFill/>
              </a:ln>
              <a:solidFill>
                <a:srgbClr val="D43900"/>
              </a:solidFill>
              <a:effectLst/>
              <a:uLnTx/>
              <a:uFillTx/>
              <a:latin typeface="HelveticaNeueLT Pro 55 Roman" panose="020B0604020202020204" pitchFamily="34" charset="77"/>
              <a:ea typeface="+mn-ea"/>
              <a:cs typeface="Arial" panose="020B0604020202020204" pitchFamily="34" charset="0"/>
            </a:endParaRPr>
          </a:p>
        </p:txBody>
      </p:sp>
    </p:spTree>
    <p:extLst>
      <p:ext uri="{BB962C8B-B14F-4D97-AF65-F5344CB8AC3E}">
        <p14:creationId xmlns:p14="http://schemas.microsoft.com/office/powerpoint/2010/main" val="3010261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6C0B2FC0-49D2-FE4A-A987-F7457BE65C9E}"/>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54990" y="178077"/>
            <a:ext cx="8823195" cy="4515193"/>
          </a:xfrm>
          <a:prstGeom prst="rect">
            <a:avLst/>
          </a:prstGeom>
        </p:spPr>
      </p:pic>
      <p:sp>
        <p:nvSpPr>
          <p:cNvPr id="12" name="Slide Number Placeholder 5">
            <a:extLst>
              <a:ext uri="{FF2B5EF4-FFF2-40B4-BE49-F238E27FC236}">
                <a16:creationId xmlns:a16="http://schemas.microsoft.com/office/drawing/2014/main" id="{4353B445-7BCC-774A-A986-62AA076EBE22}"/>
              </a:ext>
            </a:extLst>
          </p:cNvPr>
          <p:cNvSpPr>
            <a:spLocks noGrp="1"/>
          </p:cNvSpPr>
          <p:nvPr>
            <p:ph type="sldNum" sz="quarter" idx="4294967295"/>
          </p:nvPr>
        </p:nvSpPr>
        <p:spPr>
          <a:xfrm>
            <a:off x="8466138" y="4662488"/>
            <a:ext cx="677862" cy="215900"/>
          </a:xfrm>
          <a:prstGeom prst="rect">
            <a:avLst/>
          </a:prstGeom>
        </p:spPr>
        <p:txBody>
          <a:bodyPr/>
          <a:lstStyle>
            <a:lvl1pPr algn="r">
              <a:defRPr sz="630">
                <a:solidFill>
                  <a:schemeClr val="bg1">
                    <a:lumMod val="50000"/>
                  </a:schemeClr>
                </a:solidFill>
              </a:defRPr>
            </a:lvl1pPr>
          </a:lstStyle>
          <a:p>
            <a:fld id="{D4415D25-D637-C446-B964-55D7F93204D9}" type="slidenum">
              <a:rPr lang="en-GB" sz="540" b="1" smtClean="0">
                <a:solidFill>
                  <a:srgbClr val="FFFFFF"/>
                </a:solidFill>
                <a:latin typeface="HelveticaNeueLT Pro 55 Roman" panose="020B0604020202020204" pitchFamily="34" charset="77"/>
                <a:cs typeface="Helvetica 55 Roman"/>
              </a:rPr>
              <a:pPr/>
              <a:t>5</a:t>
            </a:fld>
            <a:endParaRPr lang="en-GB" sz="540" b="1">
              <a:solidFill>
                <a:srgbClr val="FFFFFF"/>
              </a:solidFill>
              <a:latin typeface="HelveticaNeueLT Pro 55 Roman" panose="020B0604020202020204" pitchFamily="34" charset="77"/>
              <a:cs typeface="Helvetica 55 Roman"/>
            </a:endParaRPr>
          </a:p>
        </p:txBody>
      </p:sp>
      <p:sp>
        <p:nvSpPr>
          <p:cNvPr id="13" name="object 24">
            <a:extLst>
              <a:ext uri="{FF2B5EF4-FFF2-40B4-BE49-F238E27FC236}">
                <a16:creationId xmlns:a16="http://schemas.microsoft.com/office/drawing/2014/main" id="{CDA6FD63-16C3-6A4B-A575-A1DA5918B726}"/>
              </a:ext>
            </a:extLst>
          </p:cNvPr>
          <p:cNvSpPr txBox="1">
            <a:spLocks/>
          </p:cNvSpPr>
          <p:nvPr/>
        </p:nvSpPr>
        <p:spPr>
          <a:xfrm>
            <a:off x="494099" y="690079"/>
            <a:ext cx="8633574" cy="862191"/>
          </a:xfrm>
          <a:prstGeom prst="rect">
            <a:avLst/>
          </a:prstGeom>
        </p:spPr>
        <p:txBody>
          <a:bodyPr vert="horz" wrap="square" lIns="0" tIns="309086" rIns="0" bIns="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3810" indent="0">
              <a:lnSpc>
                <a:spcPct val="74300"/>
              </a:lnSpc>
              <a:spcBef>
                <a:spcPts val="2434"/>
              </a:spcBef>
              <a:buNone/>
              <a:tabLst>
                <a:tab pos="3764280" algn="l"/>
              </a:tabLst>
            </a:pPr>
            <a:r>
              <a:rPr lang="en-GB" sz="4800">
                <a:solidFill>
                  <a:srgbClr val="D43900"/>
                </a:solidFill>
                <a:latin typeface="HelveticaNeueLT Pro 55 Roman" panose="020B0604020202020204" pitchFamily="34" charset="77"/>
              </a:rPr>
              <a:t>What is changing</a:t>
            </a:r>
          </a:p>
        </p:txBody>
      </p:sp>
      <p:sp>
        <p:nvSpPr>
          <p:cNvPr id="17" name="Text Placeholder 3">
            <a:extLst>
              <a:ext uri="{FF2B5EF4-FFF2-40B4-BE49-F238E27FC236}">
                <a16:creationId xmlns:a16="http://schemas.microsoft.com/office/drawing/2014/main" id="{22AB94FA-5E86-9C46-9417-D3796A8ABE13}"/>
              </a:ext>
            </a:extLst>
          </p:cNvPr>
          <p:cNvSpPr txBox="1">
            <a:spLocks/>
          </p:cNvSpPr>
          <p:nvPr/>
        </p:nvSpPr>
        <p:spPr>
          <a:xfrm>
            <a:off x="426366" y="1647497"/>
            <a:ext cx="6372862" cy="467023"/>
          </a:xfrm>
          <a:prstGeom prst="rect">
            <a:avLst/>
          </a:prstGeom>
        </p:spPr>
        <p:txBody>
          <a:bodyPr anchor="t">
            <a:noAutofit/>
          </a:bodyPr>
          <a:lstStyle>
            <a:lvl1pPr marL="0" indent="0" algn="l" defTabSz="457200" rtl="0" eaLnBrk="1" latinLnBrk="0" hangingPunct="1">
              <a:spcBef>
                <a:spcPct val="20000"/>
              </a:spcBef>
              <a:buFontTx/>
              <a:buNone/>
              <a:defRPr sz="1600" kern="1200">
                <a:solidFill>
                  <a:schemeClr val="bg1"/>
                </a:solidFill>
                <a:latin typeface="+mn-lt"/>
                <a:ea typeface="+mn-ea"/>
                <a:cs typeface="+mn-cs"/>
              </a:defRPr>
            </a:lvl1pPr>
            <a:lvl2pPr marL="457200" indent="0" algn="l" defTabSz="457200" rtl="0" eaLnBrk="1" latinLnBrk="0" hangingPunct="1">
              <a:spcBef>
                <a:spcPct val="20000"/>
              </a:spcBef>
              <a:buFontTx/>
              <a:buNone/>
              <a:defRPr sz="2000" kern="1200">
                <a:solidFill>
                  <a:schemeClr val="tx1"/>
                </a:solidFill>
                <a:latin typeface="+mn-lt"/>
                <a:ea typeface="+mn-ea"/>
                <a:cs typeface="+mn-cs"/>
              </a:defRPr>
            </a:lvl2pPr>
            <a:lvl3pPr marL="914400" indent="0" algn="l" defTabSz="457200" rtl="0" eaLnBrk="1" latinLnBrk="0" hangingPunct="1">
              <a:spcBef>
                <a:spcPct val="20000"/>
              </a:spcBef>
              <a:buFontTx/>
              <a:buNone/>
              <a:defRPr sz="2000" kern="1200">
                <a:solidFill>
                  <a:schemeClr val="tx1"/>
                </a:solidFill>
                <a:latin typeface="+mn-lt"/>
                <a:ea typeface="+mn-ea"/>
                <a:cs typeface="+mn-cs"/>
              </a:defRPr>
            </a:lvl3pPr>
            <a:lvl4pPr marL="1371600" indent="0" algn="l" defTabSz="457200" rtl="0" eaLnBrk="1" latinLnBrk="0" hangingPunct="1">
              <a:spcBef>
                <a:spcPct val="20000"/>
              </a:spcBef>
              <a:buFontTx/>
              <a:buNone/>
              <a:defRPr sz="2000" kern="1200">
                <a:solidFill>
                  <a:schemeClr val="tx1"/>
                </a:solidFill>
                <a:latin typeface="+mn-lt"/>
                <a:ea typeface="+mn-ea"/>
                <a:cs typeface="+mn-cs"/>
              </a:defRPr>
            </a:lvl4pPr>
            <a:lvl5pPr marL="1828800" indent="0" algn="l" defTabSz="457200" rtl="0" eaLnBrk="1" latinLnBrk="0" hangingPunct="1">
              <a:spcBef>
                <a:spcPct val="20000"/>
              </a:spcBef>
              <a:buFontTx/>
              <a:buNone/>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a:solidFill>
                <a:srgbClr val="D43900"/>
              </a:solidFill>
              <a:latin typeface="HelveticaNeueLT Pro 65 Md" panose="020B0604020202020204" pitchFamily="34" charset="77"/>
              <a:cs typeface="Helvetica Neue Medium"/>
            </a:endParaRPr>
          </a:p>
        </p:txBody>
      </p:sp>
      <p:pic>
        <p:nvPicPr>
          <p:cNvPr id="24" name="Graphic 23">
            <a:extLst>
              <a:ext uri="{FF2B5EF4-FFF2-40B4-BE49-F238E27FC236}">
                <a16:creationId xmlns:a16="http://schemas.microsoft.com/office/drawing/2014/main" id="{FB9FBD5B-1D36-4B4F-A20A-BF1A51E7BF41}"/>
              </a:ext>
            </a:extLst>
          </p:cNvPr>
          <p:cNvPicPr>
            <a:picLocks noChangeAspect="1"/>
          </p:cNvPicPr>
          <p:nvPr/>
        </p:nvPicPr>
        <p:blipFill>
          <a:blip r:embed="rId3" cstate="email">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154990" y="3766374"/>
            <a:ext cx="8823194" cy="926079"/>
          </a:xfrm>
          <a:prstGeom prst="rect">
            <a:avLst/>
          </a:prstGeom>
        </p:spPr>
      </p:pic>
      <p:pic>
        <p:nvPicPr>
          <p:cNvPr id="25" name="Graphic 24">
            <a:extLst>
              <a:ext uri="{FF2B5EF4-FFF2-40B4-BE49-F238E27FC236}">
                <a16:creationId xmlns:a16="http://schemas.microsoft.com/office/drawing/2014/main" id="{5DF92200-95DA-9D42-A990-031D714C0E70}"/>
              </a:ext>
            </a:extLst>
          </p:cNvPr>
          <p:cNvPicPr>
            <a:picLocks noChangeAspect="1"/>
          </p:cNvPicPr>
          <p:nvPr/>
        </p:nvPicPr>
        <p:blipFill>
          <a:blip r:embed="rId5" cstate="email">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0" y="4061471"/>
            <a:ext cx="9144000" cy="716775"/>
          </a:xfrm>
          <a:prstGeom prst="rect">
            <a:avLst/>
          </a:prstGeom>
        </p:spPr>
      </p:pic>
      <p:pic>
        <p:nvPicPr>
          <p:cNvPr id="14" name="Picture 13">
            <a:extLst>
              <a:ext uri="{FF2B5EF4-FFF2-40B4-BE49-F238E27FC236}">
                <a16:creationId xmlns:a16="http://schemas.microsoft.com/office/drawing/2014/main" id="{96CF9C41-496C-2D40-86A8-2E3D33199822}"/>
              </a:ext>
            </a:extLst>
          </p:cNvPr>
          <p:cNvPicPr>
            <a:picLocks noChangeAspect="1"/>
          </p:cNvPicPr>
          <p:nvPr/>
        </p:nvPicPr>
        <p:blipFill rotWithShape="1">
          <a:blip r:embed="rId7" cstate="email">
            <a:extLst>
              <a:ext uri="{28A0092B-C50C-407E-A947-70E740481C1C}">
                <a14:useLocalDpi xmlns:a14="http://schemas.microsoft.com/office/drawing/2010/main"/>
              </a:ext>
            </a:extLst>
          </a:blip>
          <a:srcRect b="-97509"/>
          <a:stretch/>
        </p:blipFill>
        <p:spPr>
          <a:xfrm>
            <a:off x="7757779" y="4533300"/>
            <a:ext cx="1082730" cy="315147"/>
          </a:xfrm>
          <a:prstGeom prst="rect">
            <a:avLst/>
          </a:prstGeom>
          <a:solidFill>
            <a:schemeClr val="bg1"/>
          </a:solidFill>
        </p:spPr>
      </p:pic>
      <p:sp>
        <p:nvSpPr>
          <p:cNvPr id="9" name="Text Placeholder 3">
            <a:extLst>
              <a:ext uri="{FF2B5EF4-FFF2-40B4-BE49-F238E27FC236}">
                <a16:creationId xmlns:a16="http://schemas.microsoft.com/office/drawing/2014/main" id="{08B59D9A-9E64-4A10-8559-762F9EC3EC36}"/>
              </a:ext>
            </a:extLst>
          </p:cNvPr>
          <p:cNvSpPr txBox="1">
            <a:spLocks/>
          </p:cNvSpPr>
          <p:nvPr/>
        </p:nvSpPr>
        <p:spPr>
          <a:xfrm>
            <a:off x="494099" y="1677662"/>
            <a:ext cx="7331413" cy="467023"/>
          </a:xfrm>
          <a:prstGeom prst="rect">
            <a:avLst/>
          </a:prstGeom>
        </p:spPr>
        <p:txBody>
          <a:bodyPr anchor="t">
            <a:noAutofit/>
          </a:bodyPr>
          <a:lstStyle>
            <a:lvl1pPr marL="0" indent="0" algn="l" defTabSz="457200" rtl="0" eaLnBrk="1" latinLnBrk="0" hangingPunct="1">
              <a:spcBef>
                <a:spcPct val="20000"/>
              </a:spcBef>
              <a:buFontTx/>
              <a:buNone/>
              <a:defRPr sz="1600" kern="1200">
                <a:solidFill>
                  <a:schemeClr val="bg1"/>
                </a:solidFill>
                <a:latin typeface="+mn-lt"/>
                <a:ea typeface="+mn-ea"/>
                <a:cs typeface="+mn-cs"/>
              </a:defRPr>
            </a:lvl1pPr>
            <a:lvl2pPr marL="457200" indent="0" algn="l" defTabSz="457200" rtl="0" eaLnBrk="1" latinLnBrk="0" hangingPunct="1">
              <a:spcBef>
                <a:spcPct val="20000"/>
              </a:spcBef>
              <a:buFontTx/>
              <a:buNone/>
              <a:defRPr sz="2000" kern="1200">
                <a:solidFill>
                  <a:schemeClr val="tx1"/>
                </a:solidFill>
                <a:latin typeface="+mn-lt"/>
                <a:ea typeface="+mn-ea"/>
                <a:cs typeface="+mn-cs"/>
              </a:defRPr>
            </a:lvl2pPr>
            <a:lvl3pPr marL="914400" indent="0" algn="l" defTabSz="457200" rtl="0" eaLnBrk="1" latinLnBrk="0" hangingPunct="1">
              <a:spcBef>
                <a:spcPct val="20000"/>
              </a:spcBef>
              <a:buFontTx/>
              <a:buNone/>
              <a:defRPr sz="2000" kern="1200">
                <a:solidFill>
                  <a:schemeClr val="tx1"/>
                </a:solidFill>
                <a:latin typeface="+mn-lt"/>
                <a:ea typeface="+mn-ea"/>
                <a:cs typeface="+mn-cs"/>
              </a:defRPr>
            </a:lvl3pPr>
            <a:lvl4pPr marL="1371600" indent="0" algn="l" defTabSz="457200" rtl="0" eaLnBrk="1" latinLnBrk="0" hangingPunct="1">
              <a:spcBef>
                <a:spcPct val="20000"/>
              </a:spcBef>
              <a:buFontTx/>
              <a:buNone/>
              <a:defRPr sz="2000" kern="1200">
                <a:solidFill>
                  <a:schemeClr val="tx1"/>
                </a:solidFill>
                <a:latin typeface="+mn-lt"/>
                <a:ea typeface="+mn-ea"/>
                <a:cs typeface="+mn-cs"/>
              </a:defRPr>
            </a:lvl4pPr>
            <a:lvl5pPr marL="1828800" indent="0" algn="l" defTabSz="457200" rtl="0" eaLnBrk="1" latinLnBrk="0" hangingPunct="1">
              <a:spcBef>
                <a:spcPct val="20000"/>
              </a:spcBef>
              <a:buFontTx/>
              <a:buNone/>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dirty="0">
                <a:solidFill>
                  <a:srgbClr val="D43900"/>
                </a:solidFill>
                <a:latin typeface="HelveticaNeueLT Pro 65 Md" panose="020B0604020202020204" pitchFamily="34" charset="77"/>
                <a:cs typeface="Helvetica Neue Medium"/>
              </a:rPr>
              <a:t>Steve Dugmore</a:t>
            </a:r>
          </a:p>
        </p:txBody>
      </p:sp>
    </p:spTree>
    <p:extLst>
      <p:ext uri="{BB962C8B-B14F-4D97-AF65-F5344CB8AC3E}">
        <p14:creationId xmlns:p14="http://schemas.microsoft.com/office/powerpoint/2010/main" val="3244300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27BBEE6-840F-44F2-BC88-218B6761ABC5}"/>
              </a:ext>
            </a:extLst>
          </p:cNvPr>
          <p:cNvSpPr txBox="1"/>
          <p:nvPr/>
        </p:nvSpPr>
        <p:spPr>
          <a:xfrm>
            <a:off x="393404" y="726906"/>
            <a:ext cx="8357191" cy="4416594"/>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GB" sz="1400" dirty="0">
                <a:latin typeface="HelveticaNeueLT Pro 55 Roman" panose="020B0604020202020204"/>
              </a:rPr>
              <a:t>Additional assessment steps to compare the curtailable result against overholding or underholding to ensure we always select the lowest total cost</a:t>
            </a:r>
          </a:p>
          <a:p>
            <a:pPr marL="285750" indent="-285750">
              <a:buFont typeface="Arial" panose="020B0604020202020204" pitchFamily="34" charset="0"/>
              <a:buChar char="•"/>
            </a:pPr>
            <a:endParaRPr lang="en-GB" sz="1400" dirty="0">
              <a:latin typeface="HelveticaNeueLT Pro 55 Roman" panose="020B0604020202020204"/>
            </a:endParaRPr>
          </a:p>
          <a:p>
            <a:pPr marL="285750" indent="-285750">
              <a:buFont typeface="Arial" panose="020B0604020202020204" pitchFamily="34" charset="0"/>
              <a:buChar char="•"/>
            </a:pPr>
            <a:r>
              <a:rPr lang="en-GB" sz="1400" dirty="0">
                <a:latin typeface="HelveticaNeueLT Pro 55 Roman" panose="020B0604020202020204"/>
              </a:rPr>
              <a:t>Use the existing (curtailable) approach to determine a result, and then compare with a result whereby the unit originally rejected due to overholding was accepted and whichever result was least cost would be the final result of the auction</a:t>
            </a:r>
          </a:p>
          <a:p>
            <a:pPr marL="285750" indent="-285750">
              <a:buFont typeface="Arial" panose="020B0604020202020204" pitchFamily="34" charset="0"/>
              <a:buChar char="•"/>
            </a:pPr>
            <a:endParaRPr lang="en-GB" sz="1400" dirty="0">
              <a:latin typeface="HelveticaNeueLT Pro 55 Roman" panose="020B0604020202020204"/>
            </a:endParaRPr>
          </a:p>
          <a:p>
            <a:pPr marL="285750" indent="-285750">
              <a:buFont typeface="Arial" panose="020B0604020202020204" pitchFamily="34" charset="0"/>
              <a:buChar char="•"/>
            </a:pPr>
            <a:r>
              <a:rPr lang="en-GB" sz="1400" dirty="0">
                <a:latin typeface="HelveticaNeueLT Pro 55 Roman" panose="020B0604020202020204"/>
              </a:rPr>
              <a:t>A change of the algorithm would result in savings as the algorithm will compare whether it is cheaper to overhold or underhold and then select the lowest total cost</a:t>
            </a:r>
          </a:p>
          <a:p>
            <a:pPr marL="285750" indent="-285750">
              <a:buFont typeface="Arial" panose="020B0604020202020204" pitchFamily="34" charset="0"/>
              <a:buChar char="•"/>
            </a:pPr>
            <a:endParaRPr lang="en-GB" sz="1400" dirty="0">
              <a:latin typeface="HelveticaNeueLT Pro 55 Roman" panose="020B0604020202020204"/>
            </a:endParaRPr>
          </a:p>
          <a:p>
            <a:pPr marL="285750" indent="-285750">
              <a:buFont typeface="Arial" panose="020B0604020202020204" pitchFamily="34" charset="0"/>
              <a:buChar char="•"/>
            </a:pPr>
            <a:r>
              <a:rPr lang="en-GB" sz="1400" dirty="0">
                <a:latin typeface="HelveticaNeueLT Pro 55 Roman" panose="020B0604020202020204"/>
              </a:rPr>
              <a:t>These changes will be fully automated and will have no impact on the existing daily auction timings or publication of results</a:t>
            </a:r>
          </a:p>
          <a:p>
            <a:pPr marL="285750" indent="-285750">
              <a:buFont typeface="Arial" panose="020B0604020202020204" pitchFamily="34" charset="0"/>
              <a:buChar char="•"/>
            </a:pPr>
            <a:endParaRPr lang="en-GB" sz="1400" dirty="0">
              <a:latin typeface="HelveticaNeueLT Pro 55 Roman" panose="020B0604020202020204"/>
            </a:endParaRPr>
          </a:p>
          <a:p>
            <a:pPr marL="285750" indent="-285750">
              <a:buFont typeface="Arial" panose="020B0604020202020204" pitchFamily="34" charset="0"/>
              <a:buChar char="•"/>
            </a:pPr>
            <a:r>
              <a:rPr lang="en-GB" sz="1400">
                <a:latin typeface="HelveticaNeueLT Pro 55 Roman" panose="020B0604020202020204"/>
              </a:rPr>
              <a:t>The auction will</a:t>
            </a:r>
            <a:r>
              <a:rPr lang="en-GB" sz="1400" dirty="0">
                <a:latin typeface="HelveticaNeueLT Pro 55 Roman" panose="020B0604020202020204"/>
              </a:rPr>
              <a:t> still </a:t>
            </a:r>
            <a:r>
              <a:rPr lang="en-GB" sz="1400">
                <a:latin typeface="HelveticaNeueLT Pro 55 Roman" panose="020B0604020202020204"/>
              </a:rPr>
              <a:t>be run via an </a:t>
            </a:r>
            <a:r>
              <a:rPr lang="en-GB" sz="1400" dirty="0">
                <a:latin typeface="HelveticaNeueLT Pro 55 Roman" panose="020B0604020202020204"/>
              </a:rPr>
              <a:t>algorithm and will </a:t>
            </a:r>
            <a:r>
              <a:rPr lang="en-GB" sz="1400">
                <a:latin typeface="HelveticaNeueLT Pro 55 Roman" panose="020B0604020202020204"/>
              </a:rPr>
              <a:t>continue to</a:t>
            </a:r>
            <a:r>
              <a:rPr lang="en-GB" sz="1400" dirty="0">
                <a:latin typeface="HelveticaNeueLT Pro 55 Roman" panose="020B0604020202020204"/>
              </a:rPr>
              <a:t> be double blind. NGESO are not looking at the providers bids and making the decision</a:t>
            </a:r>
          </a:p>
          <a:p>
            <a:pPr marL="742950" lvl="1" indent="-285750">
              <a:buFont typeface="Arial" panose="020B0604020202020204" pitchFamily="34" charset="0"/>
              <a:buChar char="•"/>
            </a:pPr>
            <a:r>
              <a:rPr lang="en-GB" sz="1400" dirty="0">
                <a:latin typeface="HelveticaNeueLT Pro 55 Roman" panose="020B0604020202020204"/>
              </a:rPr>
              <a:t>The algorithm changes are to allow alternative results if these are more economic</a:t>
            </a:r>
          </a:p>
          <a:p>
            <a:pPr marL="742950" lvl="1" indent="-285750">
              <a:buFont typeface="Arial" panose="020B0604020202020204" pitchFamily="34" charset="0"/>
              <a:buChar char="•"/>
            </a:pPr>
            <a:r>
              <a:rPr lang="en-GB" sz="1400" dirty="0">
                <a:latin typeface="HelveticaNeueLT Pro 55 Roman" panose="020B0604020202020204"/>
              </a:rPr>
              <a:t>For clarity, the buy order stay the same &amp; the changes are just to the algorithm to include XXMW of over-holding, XXMW of under-holding and run all 3 calculations (curtailable, over &amp; under-holding) then choose cheapest option</a:t>
            </a:r>
          </a:p>
          <a:p>
            <a:pPr marL="285750" indent="-285750">
              <a:buFont typeface="Arial" panose="020B0604020202020204" pitchFamily="34" charset="0"/>
              <a:buChar char="•"/>
            </a:pPr>
            <a:endParaRPr lang="en-GB" sz="1500" dirty="0">
              <a:latin typeface="HelveticaNeueLT Pro 55 Roman" panose="020B0604020202020204"/>
            </a:endParaRPr>
          </a:p>
        </p:txBody>
      </p:sp>
      <p:sp>
        <p:nvSpPr>
          <p:cNvPr id="3" name="TextBox 2">
            <a:extLst>
              <a:ext uri="{FF2B5EF4-FFF2-40B4-BE49-F238E27FC236}">
                <a16:creationId xmlns:a16="http://schemas.microsoft.com/office/drawing/2014/main" id="{DC292421-EA55-4BE6-AD0C-534995042B82}"/>
              </a:ext>
            </a:extLst>
          </p:cNvPr>
          <p:cNvSpPr txBox="1"/>
          <p:nvPr/>
        </p:nvSpPr>
        <p:spPr>
          <a:xfrm>
            <a:off x="442058" y="210117"/>
            <a:ext cx="6548951" cy="404663"/>
          </a:xfrm>
          <a:prstGeom prst="rect">
            <a:avLst/>
          </a:prstGeom>
          <a:noFill/>
        </p:spPr>
        <p:txBody>
          <a:bodyPr wrap="square" lIns="0" tIns="0" rIns="0" bIns="0"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GB" sz="2000" b="0" i="0" u="none" strike="noStrike" kern="1200" cap="none" spc="0" normalizeH="0" baseline="0" noProof="0">
                <a:ln>
                  <a:noFill/>
                </a:ln>
                <a:solidFill>
                  <a:srgbClr val="D43900"/>
                </a:solidFill>
                <a:effectLst/>
                <a:uLnTx/>
                <a:uFillTx/>
                <a:latin typeface="HelveticaNeueLT Pro 55 Roman" panose="020B0604020202020204" pitchFamily="34" charset="77"/>
                <a:ea typeface="+mn-ea"/>
                <a:cs typeface="+mn-cs"/>
              </a:rPr>
              <a:t>What is changing</a:t>
            </a:r>
            <a:endParaRPr kumimoji="0" lang="en-GB" sz="2000" b="0" i="0" u="none" strike="noStrike" kern="1200" cap="none" spc="0" normalizeH="0" baseline="0" noProof="0">
              <a:ln>
                <a:noFill/>
              </a:ln>
              <a:solidFill>
                <a:srgbClr val="D43900"/>
              </a:solidFill>
              <a:effectLst/>
              <a:uLnTx/>
              <a:uFillTx/>
              <a:latin typeface="HelveticaNeueLT Pro 55 Roman" panose="020B0604020202020204" pitchFamily="34" charset="77"/>
              <a:ea typeface="+mn-ea"/>
              <a:cs typeface="Arial" panose="020B0604020202020204" pitchFamily="34" charset="0"/>
            </a:endParaRPr>
          </a:p>
        </p:txBody>
      </p:sp>
    </p:spTree>
    <p:extLst>
      <p:ext uri="{BB962C8B-B14F-4D97-AF65-F5344CB8AC3E}">
        <p14:creationId xmlns:p14="http://schemas.microsoft.com/office/powerpoint/2010/main" val="1191512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6C0B2FC0-49D2-FE4A-A987-F7457BE65C9E}"/>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54990" y="178077"/>
            <a:ext cx="8823195" cy="4515193"/>
          </a:xfrm>
          <a:prstGeom prst="rect">
            <a:avLst/>
          </a:prstGeom>
        </p:spPr>
      </p:pic>
      <p:sp>
        <p:nvSpPr>
          <p:cNvPr id="12" name="Slide Number Placeholder 5">
            <a:extLst>
              <a:ext uri="{FF2B5EF4-FFF2-40B4-BE49-F238E27FC236}">
                <a16:creationId xmlns:a16="http://schemas.microsoft.com/office/drawing/2014/main" id="{4353B445-7BCC-774A-A986-62AA076EBE22}"/>
              </a:ext>
            </a:extLst>
          </p:cNvPr>
          <p:cNvSpPr>
            <a:spLocks noGrp="1"/>
          </p:cNvSpPr>
          <p:nvPr>
            <p:ph type="sldNum" sz="quarter" idx="4294967295"/>
          </p:nvPr>
        </p:nvSpPr>
        <p:spPr>
          <a:xfrm>
            <a:off x="8466138" y="4662488"/>
            <a:ext cx="677862" cy="215900"/>
          </a:xfrm>
          <a:prstGeom prst="rect">
            <a:avLst/>
          </a:prstGeom>
        </p:spPr>
        <p:txBody>
          <a:bodyPr/>
          <a:lstStyle>
            <a:lvl1pPr algn="r">
              <a:defRPr sz="630">
                <a:solidFill>
                  <a:schemeClr val="bg1">
                    <a:lumMod val="50000"/>
                  </a:schemeClr>
                </a:solidFill>
              </a:defRPr>
            </a:lvl1pPr>
          </a:lstStyle>
          <a:p>
            <a:fld id="{D4415D25-D637-C446-B964-55D7F93204D9}" type="slidenum">
              <a:rPr lang="en-GB" sz="540" b="1" smtClean="0">
                <a:solidFill>
                  <a:srgbClr val="FFFFFF"/>
                </a:solidFill>
                <a:latin typeface="HelveticaNeueLT Pro 55 Roman" panose="020B0604020202020204" pitchFamily="34" charset="77"/>
                <a:cs typeface="Helvetica 55 Roman"/>
              </a:rPr>
              <a:pPr/>
              <a:t>7</a:t>
            </a:fld>
            <a:endParaRPr lang="en-GB" sz="540" b="1">
              <a:solidFill>
                <a:srgbClr val="FFFFFF"/>
              </a:solidFill>
              <a:latin typeface="HelveticaNeueLT Pro 55 Roman" panose="020B0604020202020204" pitchFamily="34" charset="77"/>
              <a:cs typeface="Helvetica 55 Roman"/>
            </a:endParaRPr>
          </a:p>
        </p:txBody>
      </p:sp>
      <p:sp>
        <p:nvSpPr>
          <p:cNvPr id="13" name="object 24">
            <a:extLst>
              <a:ext uri="{FF2B5EF4-FFF2-40B4-BE49-F238E27FC236}">
                <a16:creationId xmlns:a16="http://schemas.microsoft.com/office/drawing/2014/main" id="{CDA6FD63-16C3-6A4B-A575-A1DA5918B726}"/>
              </a:ext>
            </a:extLst>
          </p:cNvPr>
          <p:cNvSpPr txBox="1">
            <a:spLocks/>
          </p:cNvSpPr>
          <p:nvPr/>
        </p:nvSpPr>
        <p:spPr>
          <a:xfrm>
            <a:off x="494099" y="690079"/>
            <a:ext cx="8633574" cy="862191"/>
          </a:xfrm>
          <a:prstGeom prst="rect">
            <a:avLst/>
          </a:prstGeom>
        </p:spPr>
        <p:txBody>
          <a:bodyPr vert="horz" wrap="square" lIns="0" tIns="309086" rIns="0" bIns="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3810" indent="0">
              <a:lnSpc>
                <a:spcPct val="74300"/>
              </a:lnSpc>
              <a:spcBef>
                <a:spcPts val="2434"/>
              </a:spcBef>
              <a:buNone/>
              <a:tabLst>
                <a:tab pos="3764280" algn="l"/>
              </a:tabLst>
            </a:pPr>
            <a:r>
              <a:rPr lang="en-GB" sz="4800">
                <a:solidFill>
                  <a:srgbClr val="D43900"/>
                </a:solidFill>
                <a:latin typeface="HelveticaNeueLT Pro 55 Roman" panose="020B0604020202020204" pitchFamily="34" charset="77"/>
              </a:rPr>
              <a:t>Assessment steps</a:t>
            </a:r>
          </a:p>
        </p:txBody>
      </p:sp>
      <p:sp>
        <p:nvSpPr>
          <p:cNvPr id="17" name="Text Placeholder 3">
            <a:extLst>
              <a:ext uri="{FF2B5EF4-FFF2-40B4-BE49-F238E27FC236}">
                <a16:creationId xmlns:a16="http://schemas.microsoft.com/office/drawing/2014/main" id="{22AB94FA-5E86-9C46-9417-D3796A8ABE13}"/>
              </a:ext>
            </a:extLst>
          </p:cNvPr>
          <p:cNvSpPr txBox="1">
            <a:spLocks/>
          </p:cNvSpPr>
          <p:nvPr/>
        </p:nvSpPr>
        <p:spPr>
          <a:xfrm>
            <a:off x="426366" y="1647497"/>
            <a:ext cx="6372862" cy="467023"/>
          </a:xfrm>
          <a:prstGeom prst="rect">
            <a:avLst/>
          </a:prstGeom>
        </p:spPr>
        <p:txBody>
          <a:bodyPr anchor="t">
            <a:noAutofit/>
          </a:bodyPr>
          <a:lstStyle>
            <a:lvl1pPr marL="0" indent="0" algn="l" defTabSz="457200" rtl="0" eaLnBrk="1" latinLnBrk="0" hangingPunct="1">
              <a:spcBef>
                <a:spcPct val="20000"/>
              </a:spcBef>
              <a:buFontTx/>
              <a:buNone/>
              <a:defRPr sz="1600" kern="1200">
                <a:solidFill>
                  <a:schemeClr val="bg1"/>
                </a:solidFill>
                <a:latin typeface="+mn-lt"/>
                <a:ea typeface="+mn-ea"/>
                <a:cs typeface="+mn-cs"/>
              </a:defRPr>
            </a:lvl1pPr>
            <a:lvl2pPr marL="457200" indent="0" algn="l" defTabSz="457200" rtl="0" eaLnBrk="1" latinLnBrk="0" hangingPunct="1">
              <a:spcBef>
                <a:spcPct val="20000"/>
              </a:spcBef>
              <a:buFontTx/>
              <a:buNone/>
              <a:defRPr sz="2000" kern="1200">
                <a:solidFill>
                  <a:schemeClr val="tx1"/>
                </a:solidFill>
                <a:latin typeface="+mn-lt"/>
                <a:ea typeface="+mn-ea"/>
                <a:cs typeface="+mn-cs"/>
              </a:defRPr>
            </a:lvl2pPr>
            <a:lvl3pPr marL="914400" indent="0" algn="l" defTabSz="457200" rtl="0" eaLnBrk="1" latinLnBrk="0" hangingPunct="1">
              <a:spcBef>
                <a:spcPct val="20000"/>
              </a:spcBef>
              <a:buFontTx/>
              <a:buNone/>
              <a:defRPr sz="2000" kern="1200">
                <a:solidFill>
                  <a:schemeClr val="tx1"/>
                </a:solidFill>
                <a:latin typeface="+mn-lt"/>
                <a:ea typeface="+mn-ea"/>
                <a:cs typeface="+mn-cs"/>
              </a:defRPr>
            </a:lvl3pPr>
            <a:lvl4pPr marL="1371600" indent="0" algn="l" defTabSz="457200" rtl="0" eaLnBrk="1" latinLnBrk="0" hangingPunct="1">
              <a:spcBef>
                <a:spcPct val="20000"/>
              </a:spcBef>
              <a:buFontTx/>
              <a:buNone/>
              <a:defRPr sz="2000" kern="1200">
                <a:solidFill>
                  <a:schemeClr val="tx1"/>
                </a:solidFill>
                <a:latin typeface="+mn-lt"/>
                <a:ea typeface="+mn-ea"/>
                <a:cs typeface="+mn-cs"/>
              </a:defRPr>
            </a:lvl4pPr>
            <a:lvl5pPr marL="1828800" indent="0" algn="l" defTabSz="457200" rtl="0" eaLnBrk="1" latinLnBrk="0" hangingPunct="1">
              <a:spcBef>
                <a:spcPct val="20000"/>
              </a:spcBef>
              <a:buFontTx/>
              <a:buNone/>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a:solidFill>
                <a:srgbClr val="D43900"/>
              </a:solidFill>
              <a:latin typeface="HelveticaNeueLT Pro 65 Md" panose="020B0604020202020204" pitchFamily="34" charset="77"/>
              <a:cs typeface="Helvetica Neue Medium"/>
            </a:endParaRPr>
          </a:p>
        </p:txBody>
      </p:sp>
      <p:pic>
        <p:nvPicPr>
          <p:cNvPr id="24" name="Graphic 23">
            <a:extLst>
              <a:ext uri="{FF2B5EF4-FFF2-40B4-BE49-F238E27FC236}">
                <a16:creationId xmlns:a16="http://schemas.microsoft.com/office/drawing/2014/main" id="{FB9FBD5B-1D36-4B4F-A20A-BF1A51E7BF41}"/>
              </a:ext>
            </a:extLst>
          </p:cNvPr>
          <p:cNvPicPr>
            <a:picLocks noChangeAspect="1"/>
          </p:cNvPicPr>
          <p:nvPr/>
        </p:nvPicPr>
        <p:blipFill>
          <a:blip r:embed="rId3" cstate="email">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154990" y="3766374"/>
            <a:ext cx="8823194" cy="926079"/>
          </a:xfrm>
          <a:prstGeom prst="rect">
            <a:avLst/>
          </a:prstGeom>
        </p:spPr>
      </p:pic>
      <p:pic>
        <p:nvPicPr>
          <p:cNvPr id="25" name="Graphic 24">
            <a:extLst>
              <a:ext uri="{FF2B5EF4-FFF2-40B4-BE49-F238E27FC236}">
                <a16:creationId xmlns:a16="http://schemas.microsoft.com/office/drawing/2014/main" id="{5DF92200-95DA-9D42-A990-031D714C0E70}"/>
              </a:ext>
            </a:extLst>
          </p:cNvPr>
          <p:cNvPicPr>
            <a:picLocks noChangeAspect="1"/>
          </p:cNvPicPr>
          <p:nvPr/>
        </p:nvPicPr>
        <p:blipFill>
          <a:blip r:embed="rId5" cstate="email">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0" y="4061471"/>
            <a:ext cx="9144000" cy="716775"/>
          </a:xfrm>
          <a:prstGeom prst="rect">
            <a:avLst/>
          </a:prstGeom>
        </p:spPr>
      </p:pic>
      <p:pic>
        <p:nvPicPr>
          <p:cNvPr id="14" name="Picture 13">
            <a:extLst>
              <a:ext uri="{FF2B5EF4-FFF2-40B4-BE49-F238E27FC236}">
                <a16:creationId xmlns:a16="http://schemas.microsoft.com/office/drawing/2014/main" id="{96CF9C41-496C-2D40-86A8-2E3D33199822}"/>
              </a:ext>
            </a:extLst>
          </p:cNvPr>
          <p:cNvPicPr>
            <a:picLocks noChangeAspect="1"/>
          </p:cNvPicPr>
          <p:nvPr/>
        </p:nvPicPr>
        <p:blipFill rotWithShape="1">
          <a:blip r:embed="rId7" cstate="email">
            <a:extLst>
              <a:ext uri="{28A0092B-C50C-407E-A947-70E740481C1C}">
                <a14:useLocalDpi xmlns:a14="http://schemas.microsoft.com/office/drawing/2010/main"/>
              </a:ext>
            </a:extLst>
          </a:blip>
          <a:srcRect b="-97509"/>
          <a:stretch/>
        </p:blipFill>
        <p:spPr>
          <a:xfrm>
            <a:off x="7757779" y="4533300"/>
            <a:ext cx="1082730" cy="315147"/>
          </a:xfrm>
          <a:prstGeom prst="rect">
            <a:avLst/>
          </a:prstGeom>
          <a:solidFill>
            <a:schemeClr val="bg1"/>
          </a:solidFill>
        </p:spPr>
      </p:pic>
      <p:sp>
        <p:nvSpPr>
          <p:cNvPr id="9" name="Text Placeholder 3">
            <a:extLst>
              <a:ext uri="{FF2B5EF4-FFF2-40B4-BE49-F238E27FC236}">
                <a16:creationId xmlns:a16="http://schemas.microsoft.com/office/drawing/2014/main" id="{320F8598-EEB7-4AA8-A58F-E7EA3A0D57C0}"/>
              </a:ext>
            </a:extLst>
          </p:cNvPr>
          <p:cNvSpPr txBox="1">
            <a:spLocks/>
          </p:cNvSpPr>
          <p:nvPr/>
        </p:nvSpPr>
        <p:spPr>
          <a:xfrm>
            <a:off x="494099" y="1677662"/>
            <a:ext cx="7331413" cy="467023"/>
          </a:xfrm>
          <a:prstGeom prst="rect">
            <a:avLst/>
          </a:prstGeom>
        </p:spPr>
        <p:txBody>
          <a:bodyPr anchor="t">
            <a:noAutofit/>
          </a:bodyPr>
          <a:lstStyle>
            <a:lvl1pPr marL="0" indent="0" algn="l" defTabSz="457200" rtl="0" eaLnBrk="1" latinLnBrk="0" hangingPunct="1">
              <a:spcBef>
                <a:spcPct val="20000"/>
              </a:spcBef>
              <a:buFontTx/>
              <a:buNone/>
              <a:defRPr sz="1600" kern="1200">
                <a:solidFill>
                  <a:schemeClr val="bg1"/>
                </a:solidFill>
                <a:latin typeface="+mn-lt"/>
                <a:ea typeface="+mn-ea"/>
                <a:cs typeface="+mn-cs"/>
              </a:defRPr>
            </a:lvl1pPr>
            <a:lvl2pPr marL="457200" indent="0" algn="l" defTabSz="457200" rtl="0" eaLnBrk="1" latinLnBrk="0" hangingPunct="1">
              <a:spcBef>
                <a:spcPct val="20000"/>
              </a:spcBef>
              <a:buFontTx/>
              <a:buNone/>
              <a:defRPr sz="2000" kern="1200">
                <a:solidFill>
                  <a:schemeClr val="tx1"/>
                </a:solidFill>
                <a:latin typeface="+mn-lt"/>
                <a:ea typeface="+mn-ea"/>
                <a:cs typeface="+mn-cs"/>
              </a:defRPr>
            </a:lvl2pPr>
            <a:lvl3pPr marL="914400" indent="0" algn="l" defTabSz="457200" rtl="0" eaLnBrk="1" latinLnBrk="0" hangingPunct="1">
              <a:spcBef>
                <a:spcPct val="20000"/>
              </a:spcBef>
              <a:buFontTx/>
              <a:buNone/>
              <a:defRPr sz="2000" kern="1200">
                <a:solidFill>
                  <a:schemeClr val="tx1"/>
                </a:solidFill>
                <a:latin typeface="+mn-lt"/>
                <a:ea typeface="+mn-ea"/>
                <a:cs typeface="+mn-cs"/>
              </a:defRPr>
            </a:lvl3pPr>
            <a:lvl4pPr marL="1371600" indent="0" algn="l" defTabSz="457200" rtl="0" eaLnBrk="1" latinLnBrk="0" hangingPunct="1">
              <a:spcBef>
                <a:spcPct val="20000"/>
              </a:spcBef>
              <a:buFontTx/>
              <a:buNone/>
              <a:defRPr sz="2000" kern="1200">
                <a:solidFill>
                  <a:schemeClr val="tx1"/>
                </a:solidFill>
                <a:latin typeface="+mn-lt"/>
                <a:ea typeface="+mn-ea"/>
                <a:cs typeface="+mn-cs"/>
              </a:defRPr>
            </a:lvl4pPr>
            <a:lvl5pPr marL="1828800" indent="0" algn="l" defTabSz="457200" rtl="0" eaLnBrk="1" latinLnBrk="0" hangingPunct="1">
              <a:spcBef>
                <a:spcPct val="20000"/>
              </a:spcBef>
              <a:buFontTx/>
              <a:buNone/>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dirty="0">
                <a:solidFill>
                  <a:srgbClr val="D43900"/>
                </a:solidFill>
                <a:latin typeface="HelveticaNeueLT Pro 65 Md" panose="020B0604020202020204" pitchFamily="34" charset="77"/>
                <a:cs typeface="Helvetica Neue Medium"/>
              </a:rPr>
              <a:t>Becky Whiteman</a:t>
            </a:r>
          </a:p>
        </p:txBody>
      </p:sp>
    </p:spTree>
    <p:extLst>
      <p:ext uri="{BB962C8B-B14F-4D97-AF65-F5344CB8AC3E}">
        <p14:creationId xmlns:p14="http://schemas.microsoft.com/office/powerpoint/2010/main" val="3381747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6092442-D09A-4D6F-8606-4168D742050C}"/>
              </a:ext>
            </a:extLst>
          </p:cNvPr>
          <p:cNvSpPr txBox="1"/>
          <p:nvPr/>
        </p:nvSpPr>
        <p:spPr>
          <a:xfrm>
            <a:off x="237121" y="773554"/>
            <a:ext cx="8506046" cy="3354765"/>
          </a:xfrm>
          <a:prstGeom prst="rect">
            <a:avLst/>
          </a:prstGeom>
          <a:noFill/>
          <a:ln>
            <a:solidFill>
              <a:schemeClr val="accent1"/>
            </a:solidFill>
          </a:ln>
        </p:spPr>
        <p:txBody>
          <a:bodyPr wrap="square" lIns="91440" tIns="45720" rIns="91440" bIns="45720" rtlCol="0" anchor="t">
            <a:spAutoFit/>
          </a:bodyPr>
          <a:lstStyle/>
          <a:p>
            <a:r>
              <a:rPr lang="en-GB" sz="1150" dirty="0">
                <a:latin typeface="HelveticaNeueLT Pro 55 Roman" panose="020B0604020202020204"/>
              </a:rPr>
              <a:t>These individual assessment steps are sets out as follows; </a:t>
            </a:r>
          </a:p>
          <a:p>
            <a:r>
              <a:rPr lang="en-GB" sz="1150" b="1" dirty="0">
                <a:latin typeface="HelveticaNeueLT Pro 55 Roman" panose="020B0604020202020204"/>
              </a:rPr>
              <a:t>Curtailable cost </a:t>
            </a:r>
            <a:r>
              <a:rPr lang="en-GB" sz="1150" dirty="0">
                <a:latin typeface="HelveticaNeueLT Pro 55 Roman" panose="020B0604020202020204"/>
              </a:rPr>
              <a:t>- use the current algorithm to work out the stack and clearing price </a:t>
            </a:r>
          </a:p>
          <a:p>
            <a:r>
              <a:rPr lang="en-GB" sz="1150" dirty="0">
                <a:latin typeface="HelveticaNeueLT Pro 55 Roman" panose="020B0604020202020204"/>
              </a:rPr>
              <a:t>Total curtailable cost = total MW (curtailable)∗clearing price (curtailable)∗hrs </a:t>
            </a:r>
          </a:p>
          <a:p>
            <a:endParaRPr lang="en-GB" sz="1150" dirty="0">
              <a:latin typeface="HelveticaNeueLT Pro 55 Roman" panose="020B0604020202020204"/>
            </a:endParaRPr>
          </a:p>
          <a:p>
            <a:r>
              <a:rPr lang="en-GB" sz="1150" b="1" dirty="0">
                <a:latin typeface="HelveticaNeueLT Pro 55 Roman" panose="020B0604020202020204"/>
              </a:rPr>
              <a:t>Overholding cost</a:t>
            </a:r>
            <a:r>
              <a:rPr lang="en-GB" sz="1150" dirty="0">
                <a:latin typeface="HelveticaNeueLT Pro 55 Roman" panose="020B0604020202020204"/>
              </a:rPr>
              <a:t> - using the same stack order, instead of rejecting the first unit that crosses the max MW threshold, accept this unit and calculate the new total MW and new clearing price. The economic impact of overbuying is included by the larger number of MWs procured. </a:t>
            </a:r>
          </a:p>
          <a:p>
            <a:r>
              <a:rPr lang="en-GB" sz="1150" dirty="0">
                <a:latin typeface="HelveticaNeueLT Pro 55 Roman" panose="020B0604020202020204"/>
              </a:rPr>
              <a:t>Total Overholding cost=total MW (overholding)∗clearing price (overholding)∗hr</a:t>
            </a:r>
          </a:p>
          <a:p>
            <a:endParaRPr lang="en-GB" sz="1150" dirty="0">
              <a:latin typeface="HelveticaNeueLT Pro 55 Roman" panose="020B0604020202020204"/>
            </a:endParaRPr>
          </a:p>
          <a:p>
            <a:r>
              <a:rPr lang="en-GB" sz="1150" b="1" dirty="0">
                <a:latin typeface="HelveticaNeueLT Pro 55 Roman" panose="020B0604020202020204"/>
              </a:rPr>
              <a:t>Underholding cost</a:t>
            </a:r>
            <a:r>
              <a:rPr lang="en-GB" sz="1150" dirty="0">
                <a:latin typeface="HelveticaNeueLT Pro 55 Roman" panose="020B0604020202020204"/>
              </a:rPr>
              <a:t> - using the same stack order, reject the first unit that crosses the max MW threshold, and then calculate the new total MW and new clearing price </a:t>
            </a:r>
          </a:p>
          <a:p>
            <a:r>
              <a:rPr lang="en-GB" sz="1150" dirty="0">
                <a:latin typeface="HelveticaNeueLT Pro 55 Roman" panose="020B0604020202020204"/>
              </a:rPr>
              <a:t>Total underholding cost= cost of underholding + missed opportunity cost </a:t>
            </a:r>
          </a:p>
          <a:p>
            <a:r>
              <a:rPr lang="en-GB" sz="1150" dirty="0">
                <a:latin typeface="HelveticaNeueLT Pro 55 Roman" panose="020B0604020202020204"/>
              </a:rPr>
              <a:t>cost of underholding = total MW (underholding)∗clearing price (underholding)∗hrs</a:t>
            </a:r>
          </a:p>
          <a:p>
            <a:endParaRPr lang="en-GB" sz="1150" dirty="0">
              <a:latin typeface="HelveticaNeueLT Pro 55 Roman" panose="020B0604020202020204"/>
            </a:endParaRPr>
          </a:p>
          <a:p>
            <a:r>
              <a:rPr lang="en-GB" sz="1150" dirty="0">
                <a:latin typeface="HelveticaNeueLT Pro 55 Roman" panose="020B0604020202020204"/>
              </a:rPr>
              <a:t>Missed opportunity cost=Max MW (from buy order)−total MW (underholding)∗Price (from buy order that corresponds with Max MW)∗hrs </a:t>
            </a:r>
          </a:p>
          <a:p>
            <a:pPr algn="ctr"/>
            <a:r>
              <a:rPr lang="en-GB" sz="1400" b="1" dirty="0">
                <a:latin typeface="HelveticaNeueLT Pro 55 Roman" panose="020B0604020202020204"/>
              </a:rPr>
              <a:t>We would then compare overholding and underholding to the curtailable solution, if they are cheaper then the cheapest solution will be selected</a:t>
            </a:r>
          </a:p>
        </p:txBody>
      </p:sp>
      <p:sp>
        <p:nvSpPr>
          <p:cNvPr id="3" name="TextBox 2">
            <a:extLst>
              <a:ext uri="{FF2B5EF4-FFF2-40B4-BE49-F238E27FC236}">
                <a16:creationId xmlns:a16="http://schemas.microsoft.com/office/drawing/2014/main" id="{25253131-9C9C-4E25-8458-94369D93F26E}"/>
              </a:ext>
            </a:extLst>
          </p:cNvPr>
          <p:cNvSpPr txBox="1"/>
          <p:nvPr/>
        </p:nvSpPr>
        <p:spPr>
          <a:xfrm>
            <a:off x="442058" y="210117"/>
            <a:ext cx="6548951" cy="404663"/>
          </a:xfrm>
          <a:prstGeom prst="rect">
            <a:avLst/>
          </a:prstGeom>
          <a:noFill/>
        </p:spPr>
        <p:txBody>
          <a:bodyPr wrap="square" lIns="0" tIns="0" rIns="0" bIns="0"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GB" sz="2000" b="0" i="0" u="none" strike="noStrike" kern="1200" cap="none" spc="0" normalizeH="0" baseline="0" noProof="0">
                <a:ln>
                  <a:noFill/>
                </a:ln>
                <a:solidFill>
                  <a:srgbClr val="D43900"/>
                </a:solidFill>
                <a:effectLst/>
                <a:uLnTx/>
                <a:uFillTx/>
                <a:latin typeface="HelveticaNeueLT Pro 55 Roman" panose="020B0604020202020204" pitchFamily="34" charset="77"/>
                <a:ea typeface="+mn-ea"/>
                <a:cs typeface="+mn-cs"/>
              </a:rPr>
              <a:t>Assessment steps</a:t>
            </a:r>
            <a:endParaRPr kumimoji="0" lang="en-GB" sz="2000" b="0" i="0" u="none" strike="noStrike" kern="1200" cap="none" spc="0" normalizeH="0" baseline="0" noProof="0">
              <a:ln>
                <a:noFill/>
              </a:ln>
              <a:solidFill>
                <a:srgbClr val="D43900"/>
              </a:solidFill>
              <a:effectLst/>
              <a:uLnTx/>
              <a:uFillTx/>
              <a:latin typeface="HelveticaNeueLT Pro 55 Roman" panose="020B0604020202020204" pitchFamily="34" charset="77"/>
              <a:ea typeface="+mn-ea"/>
              <a:cs typeface="Arial" panose="020B0604020202020204" pitchFamily="34" charset="0"/>
            </a:endParaRPr>
          </a:p>
        </p:txBody>
      </p:sp>
    </p:spTree>
    <p:extLst>
      <p:ext uri="{BB962C8B-B14F-4D97-AF65-F5344CB8AC3E}">
        <p14:creationId xmlns:p14="http://schemas.microsoft.com/office/powerpoint/2010/main" val="3430608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6C0B2FC0-49D2-FE4A-A987-F7457BE65C9E}"/>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54990" y="178077"/>
            <a:ext cx="8823195" cy="4515193"/>
          </a:xfrm>
          <a:prstGeom prst="rect">
            <a:avLst/>
          </a:prstGeom>
        </p:spPr>
      </p:pic>
      <p:sp>
        <p:nvSpPr>
          <p:cNvPr id="12" name="Slide Number Placeholder 5">
            <a:extLst>
              <a:ext uri="{FF2B5EF4-FFF2-40B4-BE49-F238E27FC236}">
                <a16:creationId xmlns:a16="http://schemas.microsoft.com/office/drawing/2014/main" id="{4353B445-7BCC-774A-A986-62AA076EBE22}"/>
              </a:ext>
            </a:extLst>
          </p:cNvPr>
          <p:cNvSpPr>
            <a:spLocks noGrp="1"/>
          </p:cNvSpPr>
          <p:nvPr>
            <p:ph type="sldNum" sz="quarter" idx="4294967295"/>
          </p:nvPr>
        </p:nvSpPr>
        <p:spPr>
          <a:xfrm>
            <a:off x="8466138" y="4662488"/>
            <a:ext cx="677862" cy="215900"/>
          </a:xfrm>
          <a:prstGeom prst="rect">
            <a:avLst/>
          </a:prstGeom>
        </p:spPr>
        <p:txBody>
          <a:bodyPr/>
          <a:lstStyle>
            <a:lvl1pPr algn="r">
              <a:defRPr sz="630">
                <a:solidFill>
                  <a:schemeClr val="bg1">
                    <a:lumMod val="50000"/>
                  </a:schemeClr>
                </a:solidFill>
              </a:defRPr>
            </a:lvl1pPr>
          </a:lstStyle>
          <a:p>
            <a:fld id="{D4415D25-D637-C446-B964-55D7F93204D9}" type="slidenum">
              <a:rPr lang="en-GB" sz="540" b="1" smtClean="0">
                <a:solidFill>
                  <a:srgbClr val="FFFFFF"/>
                </a:solidFill>
                <a:latin typeface="HelveticaNeueLT Pro 55 Roman" panose="020B0604020202020204" pitchFamily="34" charset="77"/>
                <a:cs typeface="Helvetica 55 Roman"/>
              </a:rPr>
              <a:pPr/>
              <a:t>9</a:t>
            </a:fld>
            <a:endParaRPr lang="en-GB" sz="540" b="1">
              <a:solidFill>
                <a:srgbClr val="FFFFFF"/>
              </a:solidFill>
              <a:latin typeface="HelveticaNeueLT Pro 55 Roman" panose="020B0604020202020204" pitchFamily="34" charset="77"/>
              <a:cs typeface="Helvetica 55 Roman"/>
            </a:endParaRPr>
          </a:p>
        </p:txBody>
      </p:sp>
      <p:sp>
        <p:nvSpPr>
          <p:cNvPr id="13" name="object 24">
            <a:extLst>
              <a:ext uri="{FF2B5EF4-FFF2-40B4-BE49-F238E27FC236}">
                <a16:creationId xmlns:a16="http://schemas.microsoft.com/office/drawing/2014/main" id="{CDA6FD63-16C3-6A4B-A575-A1DA5918B726}"/>
              </a:ext>
            </a:extLst>
          </p:cNvPr>
          <p:cNvSpPr txBox="1">
            <a:spLocks/>
          </p:cNvSpPr>
          <p:nvPr/>
        </p:nvSpPr>
        <p:spPr>
          <a:xfrm>
            <a:off x="494099" y="690079"/>
            <a:ext cx="8633574" cy="862191"/>
          </a:xfrm>
          <a:prstGeom prst="rect">
            <a:avLst/>
          </a:prstGeom>
        </p:spPr>
        <p:txBody>
          <a:bodyPr vert="horz" wrap="square" lIns="0" tIns="309086" rIns="0" bIns="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3810" indent="0">
              <a:lnSpc>
                <a:spcPct val="74300"/>
              </a:lnSpc>
              <a:spcBef>
                <a:spcPts val="2434"/>
              </a:spcBef>
              <a:buNone/>
              <a:tabLst>
                <a:tab pos="3764280" algn="l"/>
              </a:tabLst>
            </a:pPr>
            <a:r>
              <a:rPr lang="en-GB" sz="4800">
                <a:solidFill>
                  <a:srgbClr val="D43900"/>
                </a:solidFill>
                <a:latin typeface="HelveticaNeueLT Pro 55 Roman" panose="020B0604020202020204" pitchFamily="34" charset="77"/>
              </a:rPr>
              <a:t>Timescales</a:t>
            </a:r>
          </a:p>
        </p:txBody>
      </p:sp>
      <p:sp>
        <p:nvSpPr>
          <p:cNvPr id="17" name="Text Placeholder 3">
            <a:extLst>
              <a:ext uri="{FF2B5EF4-FFF2-40B4-BE49-F238E27FC236}">
                <a16:creationId xmlns:a16="http://schemas.microsoft.com/office/drawing/2014/main" id="{22AB94FA-5E86-9C46-9417-D3796A8ABE13}"/>
              </a:ext>
            </a:extLst>
          </p:cNvPr>
          <p:cNvSpPr txBox="1">
            <a:spLocks/>
          </p:cNvSpPr>
          <p:nvPr/>
        </p:nvSpPr>
        <p:spPr>
          <a:xfrm>
            <a:off x="426366" y="1647497"/>
            <a:ext cx="6372862" cy="467023"/>
          </a:xfrm>
          <a:prstGeom prst="rect">
            <a:avLst/>
          </a:prstGeom>
        </p:spPr>
        <p:txBody>
          <a:bodyPr anchor="t">
            <a:noAutofit/>
          </a:bodyPr>
          <a:lstStyle>
            <a:lvl1pPr marL="0" indent="0" algn="l" defTabSz="457200" rtl="0" eaLnBrk="1" latinLnBrk="0" hangingPunct="1">
              <a:spcBef>
                <a:spcPct val="20000"/>
              </a:spcBef>
              <a:buFontTx/>
              <a:buNone/>
              <a:defRPr sz="1600" kern="1200">
                <a:solidFill>
                  <a:schemeClr val="bg1"/>
                </a:solidFill>
                <a:latin typeface="+mn-lt"/>
                <a:ea typeface="+mn-ea"/>
                <a:cs typeface="+mn-cs"/>
              </a:defRPr>
            </a:lvl1pPr>
            <a:lvl2pPr marL="457200" indent="0" algn="l" defTabSz="457200" rtl="0" eaLnBrk="1" latinLnBrk="0" hangingPunct="1">
              <a:spcBef>
                <a:spcPct val="20000"/>
              </a:spcBef>
              <a:buFontTx/>
              <a:buNone/>
              <a:defRPr sz="2000" kern="1200">
                <a:solidFill>
                  <a:schemeClr val="tx1"/>
                </a:solidFill>
                <a:latin typeface="+mn-lt"/>
                <a:ea typeface="+mn-ea"/>
                <a:cs typeface="+mn-cs"/>
              </a:defRPr>
            </a:lvl2pPr>
            <a:lvl3pPr marL="914400" indent="0" algn="l" defTabSz="457200" rtl="0" eaLnBrk="1" latinLnBrk="0" hangingPunct="1">
              <a:spcBef>
                <a:spcPct val="20000"/>
              </a:spcBef>
              <a:buFontTx/>
              <a:buNone/>
              <a:defRPr sz="2000" kern="1200">
                <a:solidFill>
                  <a:schemeClr val="tx1"/>
                </a:solidFill>
                <a:latin typeface="+mn-lt"/>
                <a:ea typeface="+mn-ea"/>
                <a:cs typeface="+mn-cs"/>
              </a:defRPr>
            </a:lvl3pPr>
            <a:lvl4pPr marL="1371600" indent="0" algn="l" defTabSz="457200" rtl="0" eaLnBrk="1" latinLnBrk="0" hangingPunct="1">
              <a:spcBef>
                <a:spcPct val="20000"/>
              </a:spcBef>
              <a:buFontTx/>
              <a:buNone/>
              <a:defRPr sz="2000" kern="1200">
                <a:solidFill>
                  <a:schemeClr val="tx1"/>
                </a:solidFill>
                <a:latin typeface="+mn-lt"/>
                <a:ea typeface="+mn-ea"/>
                <a:cs typeface="+mn-cs"/>
              </a:defRPr>
            </a:lvl4pPr>
            <a:lvl5pPr marL="1828800" indent="0" algn="l" defTabSz="457200" rtl="0" eaLnBrk="1" latinLnBrk="0" hangingPunct="1">
              <a:spcBef>
                <a:spcPct val="20000"/>
              </a:spcBef>
              <a:buFontTx/>
              <a:buNone/>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a:solidFill>
                <a:srgbClr val="D43900"/>
              </a:solidFill>
              <a:latin typeface="HelveticaNeueLT Pro 65 Md" panose="020B0604020202020204" pitchFamily="34" charset="77"/>
              <a:cs typeface="Helvetica Neue Medium"/>
            </a:endParaRPr>
          </a:p>
        </p:txBody>
      </p:sp>
      <p:pic>
        <p:nvPicPr>
          <p:cNvPr id="24" name="Graphic 23">
            <a:extLst>
              <a:ext uri="{FF2B5EF4-FFF2-40B4-BE49-F238E27FC236}">
                <a16:creationId xmlns:a16="http://schemas.microsoft.com/office/drawing/2014/main" id="{FB9FBD5B-1D36-4B4F-A20A-BF1A51E7BF41}"/>
              </a:ext>
            </a:extLst>
          </p:cNvPr>
          <p:cNvPicPr>
            <a:picLocks noChangeAspect="1"/>
          </p:cNvPicPr>
          <p:nvPr/>
        </p:nvPicPr>
        <p:blipFill>
          <a:blip r:embed="rId3" cstate="email">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154990" y="3766374"/>
            <a:ext cx="8823194" cy="926079"/>
          </a:xfrm>
          <a:prstGeom prst="rect">
            <a:avLst/>
          </a:prstGeom>
        </p:spPr>
      </p:pic>
      <p:pic>
        <p:nvPicPr>
          <p:cNvPr id="25" name="Graphic 24">
            <a:extLst>
              <a:ext uri="{FF2B5EF4-FFF2-40B4-BE49-F238E27FC236}">
                <a16:creationId xmlns:a16="http://schemas.microsoft.com/office/drawing/2014/main" id="{5DF92200-95DA-9D42-A990-031D714C0E70}"/>
              </a:ext>
            </a:extLst>
          </p:cNvPr>
          <p:cNvPicPr>
            <a:picLocks noChangeAspect="1"/>
          </p:cNvPicPr>
          <p:nvPr/>
        </p:nvPicPr>
        <p:blipFill>
          <a:blip r:embed="rId5" cstate="email">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0" y="4061471"/>
            <a:ext cx="9144000" cy="716775"/>
          </a:xfrm>
          <a:prstGeom prst="rect">
            <a:avLst/>
          </a:prstGeom>
        </p:spPr>
      </p:pic>
      <p:pic>
        <p:nvPicPr>
          <p:cNvPr id="14" name="Picture 13">
            <a:extLst>
              <a:ext uri="{FF2B5EF4-FFF2-40B4-BE49-F238E27FC236}">
                <a16:creationId xmlns:a16="http://schemas.microsoft.com/office/drawing/2014/main" id="{96CF9C41-496C-2D40-86A8-2E3D33199822}"/>
              </a:ext>
            </a:extLst>
          </p:cNvPr>
          <p:cNvPicPr>
            <a:picLocks noChangeAspect="1"/>
          </p:cNvPicPr>
          <p:nvPr/>
        </p:nvPicPr>
        <p:blipFill rotWithShape="1">
          <a:blip r:embed="rId7" cstate="email">
            <a:extLst>
              <a:ext uri="{28A0092B-C50C-407E-A947-70E740481C1C}">
                <a14:useLocalDpi xmlns:a14="http://schemas.microsoft.com/office/drawing/2010/main"/>
              </a:ext>
            </a:extLst>
          </a:blip>
          <a:srcRect b="-97509"/>
          <a:stretch/>
        </p:blipFill>
        <p:spPr>
          <a:xfrm>
            <a:off x="7757779" y="4533300"/>
            <a:ext cx="1082730" cy="315147"/>
          </a:xfrm>
          <a:prstGeom prst="rect">
            <a:avLst/>
          </a:prstGeom>
          <a:solidFill>
            <a:schemeClr val="bg1"/>
          </a:solidFill>
        </p:spPr>
      </p:pic>
      <p:sp>
        <p:nvSpPr>
          <p:cNvPr id="9" name="Text Placeholder 3">
            <a:extLst>
              <a:ext uri="{FF2B5EF4-FFF2-40B4-BE49-F238E27FC236}">
                <a16:creationId xmlns:a16="http://schemas.microsoft.com/office/drawing/2014/main" id="{49405CF9-69AF-4DCA-8E16-5B4BBD91888A}"/>
              </a:ext>
            </a:extLst>
          </p:cNvPr>
          <p:cNvSpPr txBox="1">
            <a:spLocks/>
          </p:cNvSpPr>
          <p:nvPr/>
        </p:nvSpPr>
        <p:spPr>
          <a:xfrm>
            <a:off x="494099" y="1677662"/>
            <a:ext cx="7331413" cy="467023"/>
          </a:xfrm>
          <a:prstGeom prst="rect">
            <a:avLst/>
          </a:prstGeom>
        </p:spPr>
        <p:txBody>
          <a:bodyPr anchor="t">
            <a:noAutofit/>
          </a:bodyPr>
          <a:lstStyle>
            <a:lvl1pPr marL="0" indent="0" algn="l" defTabSz="457200" rtl="0" eaLnBrk="1" latinLnBrk="0" hangingPunct="1">
              <a:spcBef>
                <a:spcPct val="20000"/>
              </a:spcBef>
              <a:buFontTx/>
              <a:buNone/>
              <a:defRPr sz="1600" kern="1200">
                <a:solidFill>
                  <a:schemeClr val="bg1"/>
                </a:solidFill>
                <a:latin typeface="+mn-lt"/>
                <a:ea typeface="+mn-ea"/>
                <a:cs typeface="+mn-cs"/>
              </a:defRPr>
            </a:lvl1pPr>
            <a:lvl2pPr marL="457200" indent="0" algn="l" defTabSz="457200" rtl="0" eaLnBrk="1" latinLnBrk="0" hangingPunct="1">
              <a:spcBef>
                <a:spcPct val="20000"/>
              </a:spcBef>
              <a:buFontTx/>
              <a:buNone/>
              <a:defRPr sz="2000" kern="1200">
                <a:solidFill>
                  <a:schemeClr val="tx1"/>
                </a:solidFill>
                <a:latin typeface="+mn-lt"/>
                <a:ea typeface="+mn-ea"/>
                <a:cs typeface="+mn-cs"/>
              </a:defRPr>
            </a:lvl2pPr>
            <a:lvl3pPr marL="914400" indent="0" algn="l" defTabSz="457200" rtl="0" eaLnBrk="1" latinLnBrk="0" hangingPunct="1">
              <a:spcBef>
                <a:spcPct val="20000"/>
              </a:spcBef>
              <a:buFontTx/>
              <a:buNone/>
              <a:defRPr sz="2000" kern="1200">
                <a:solidFill>
                  <a:schemeClr val="tx1"/>
                </a:solidFill>
                <a:latin typeface="+mn-lt"/>
                <a:ea typeface="+mn-ea"/>
                <a:cs typeface="+mn-cs"/>
              </a:defRPr>
            </a:lvl3pPr>
            <a:lvl4pPr marL="1371600" indent="0" algn="l" defTabSz="457200" rtl="0" eaLnBrk="1" latinLnBrk="0" hangingPunct="1">
              <a:spcBef>
                <a:spcPct val="20000"/>
              </a:spcBef>
              <a:buFontTx/>
              <a:buNone/>
              <a:defRPr sz="2000" kern="1200">
                <a:solidFill>
                  <a:schemeClr val="tx1"/>
                </a:solidFill>
                <a:latin typeface="+mn-lt"/>
                <a:ea typeface="+mn-ea"/>
                <a:cs typeface="+mn-cs"/>
              </a:defRPr>
            </a:lvl4pPr>
            <a:lvl5pPr marL="1828800" indent="0" algn="l" defTabSz="457200" rtl="0" eaLnBrk="1" latinLnBrk="0" hangingPunct="1">
              <a:spcBef>
                <a:spcPct val="20000"/>
              </a:spcBef>
              <a:buFontTx/>
              <a:buNone/>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dirty="0">
                <a:solidFill>
                  <a:srgbClr val="D43900"/>
                </a:solidFill>
                <a:latin typeface="HelveticaNeueLT Pro 65 Md" panose="020B0604020202020204" pitchFamily="34" charset="77"/>
                <a:cs typeface="Helvetica Neue Medium"/>
              </a:rPr>
              <a:t>Vicci Page</a:t>
            </a:r>
          </a:p>
        </p:txBody>
      </p:sp>
    </p:spTree>
    <p:extLst>
      <p:ext uri="{BB962C8B-B14F-4D97-AF65-F5344CB8AC3E}">
        <p14:creationId xmlns:p14="http://schemas.microsoft.com/office/powerpoint/2010/main" val="3860158199"/>
      </p:ext>
    </p:extLst>
  </p:cSld>
  <p:clrMapOvr>
    <a:masterClrMapping/>
  </p:clrMapOvr>
</p:sld>
</file>

<file path=ppt/theme/theme1.xml><?xml version="1.0" encoding="utf-8"?>
<a:theme xmlns:a="http://schemas.openxmlformats.org/drawingml/2006/main" name="NG_ESO">
  <a:themeElements>
    <a:clrScheme name="Custom 3">
      <a:dk1>
        <a:srgbClr val="454346"/>
      </a:dk1>
      <a:lt1>
        <a:srgbClr val="FFFFFF"/>
      </a:lt1>
      <a:dk2>
        <a:srgbClr val="454346"/>
      </a:dk2>
      <a:lt2>
        <a:srgbClr val="FFFFFF"/>
      </a:lt2>
      <a:accent1>
        <a:srgbClr val="FFBF22"/>
      </a:accent1>
      <a:accent2>
        <a:srgbClr val="F26520"/>
      </a:accent2>
      <a:accent3>
        <a:srgbClr val="FEE500"/>
      </a:accent3>
      <a:accent4>
        <a:srgbClr val="0079C0"/>
      </a:accent4>
      <a:accent5>
        <a:srgbClr val="5ACAF5"/>
      </a:accent5>
      <a:accent6>
        <a:srgbClr val="C1CD23"/>
      </a:accent6>
      <a:hlink>
        <a:srgbClr val="454346"/>
      </a:hlink>
      <a:folHlink>
        <a:srgbClr val="45444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NG_ESO" id="{1F22173F-CC1B-F143-B6B8-8D97E57CF519}" vid="{2C7DA554-46A9-D549-851D-F63E379332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586D9B62BB4C944AD60E77E70BAB995" ma:contentTypeVersion="13" ma:contentTypeDescription="Create a new document." ma:contentTypeScope="" ma:versionID="16256bc182b7379bbc3a87b6c20868fd">
  <xsd:schema xmlns:xsd="http://www.w3.org/2001/XMLSchema" xmlns:xs="http://www.w3.org/2001/XMLSchema" xmlns:p="http://schemas.microsoft.com/office/2006/metadata/properties" xmlns:ns2="d7b65f9a-36dc-4c7d-b451-a93344a38ea6" xmlns:ns3="c264f6e6-4df8-41fd-97fc-3067e71af27b" targetNamespace="http://schemas.microsoft.com/office/2006/metadata/properties" ma:root="true" ma:fieldsID="7cfa4682deed538627aaa89539ef47ad" ns2:_="" ns3:_="">
    <xsd:import namespace="d7b65f9a-36dc-4c7d-b451-a93344a38ea6"/>
    <xsd:import namespace="c264f6e6-4df8-41fd-97fc-3067e71af27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Not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b65f9a-36dc-4c7d-b451-a93344a38ea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Notes" ma:index="20" nillable="true" ma:displayName="Notes" ma:format="Dropdown" ma:internalName="Note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264f6e6-4df8-41fd-97fc-3067e71af27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c264f6e6-4df8-41fd-97fc-3067e71af27b">
      <UserInfo>
        <DisplayName>Highfield, Sophie</DisplayName>
        <AccountId>923</AccountId>
        <AccountType/>
      </UserInfo>
    </SharedWithUsers>
    <Notes xmlns="d7b65f9a-36dc-4c7d-b451-a93344a38ea6" xsi:nil="true"/>
  </documentManagement>
</p:properties>
</file>

<file path=customXml/itemProps1.xml><?xml version="1.0" encoding="utf-8"?>
<ds:datastoreItem xmlns:ds="http://schemas.openxmlformats.org/officeDocument/2006/customXml" ds:itemID="{9A9F47CA-2C04-49D5-84E8-E7D054F951C0}">
  <ds:schemaRefs>
    <ds:schemaRef ds:uri="http://schemas.microsoft.com/sharepoint/v3/contenttype/forms"/>
  </ds:schemaRefs>
</ds:datastoreItem>
</file>

<file path=customXml/itemProps2.xml><?xml version="1.0" encoding="utf-8"?>
<ds:datastoreItem xmlns:ds="http://schemas.openxmlformats.org/officeDocument/2006/customXml" ds:itemID="{8DD15610-D84A-46E6-B3D1-021EADAD865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7b65f9a-36dc-4c7d-b451-a93344a38ea6"/>
    <ds:schemaRef ds:uri="c264f6e6-4df8-41fd-97fc-3067e71af27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63F7BA3-E3DC-47A8-9190-D90749AD8519}">
  <ds:schemaRefs>
    <ds:schemaRef ds:uri="c264f6e6-4df8-41fd-97fc-3067e71af27b"/>
    <ds:schemaRef ds:uri="http://purl.org/dc/elements/1.1/"/>
    <ds:schemaRef ds:uri="http://schemas.microsoft.com/office/2006/metadata/properties"/>
    <ds:schemaRef ds:uri="d7b65f9a-36dc-4c7d-b451-a93344a38ea6"/>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NG_ESO</Template>
  <TotalTime>44</TotalTime>
  <Words>1409</Words>
  <Application>Microsoft Office PowerPoint</Application>
  <PresentationFormat>On-screen Show (16:9)</PresentationFormat>
  <Paragraphs>130</Paragraphs>
  <Slides>12</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HelveticaNeueLT Pro 55 Roman</vt:lpstr>
      <vt:lpstr>HelveticaNeueLT Pro 65 Md</vt:lpstr>
      <vt:lpstr>HelveticaNeueLTPro-Md</vt:lpstr>
      <vt:lpstr>HelveticaNeueLTPro-Roman</vt:lpstr>
      <vt:lpstr>NG_ESO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Darren Giles</dc:creator>
  <cp:lastModifiedBy>Stokes(ESO), Sam</cp:lastModifiedBy>
  <cp:revision>27</cp:revision>
  <dcterms:created xsi:type="dcterms:W3CDTF">2019-07-01T17:43:27Z</dcterms:created>
  <dcterms:modified xsi:type="dcterms:W3CDTF">2021-08-12T14:55:21Z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0x010100D586D9B62BB4C944AD60E77E70BAB995</vt:lpwstr>
  </property>
</Properties>
</file>