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6" r:id="rId5"/>
    <p:sldId id="267" r:id="rId6"/>
    <p:sldId id="283" r:id="rId7"/>
    <p:sldId id="282" r:id="rId8"/>
    <p:sldId id="281" r:id="rId9"/>
    <p:sldId id="279" r:id="rId10"/>
    <p:sldId id="278" r:id="rId11"/>
    <p:sldId id="27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sdom (ESO), Jon" initials="W(J" lastIdx="3" clrIdx="0">
    <p:extLst>
      <p:ext uri="{19B8F6BF-5375-455C-9EA6-DF929625EA0E}">
        <p15:presenceInfo xmlns:p15="http://schemas.microsoft.com/office/powerpoint/2012/main" userId="S-1-5-21-852109325-4236797708-1392725387-322496" providerId="AD"/>
      </p:ext>
    </p:extLst>
  </p:cmAuthor>
  <p:cmAuthor id="2" name="Jennifer Doherty" initials="JD" lastIdx="5" clrIdx="1">
    <p:extLst>
      <p:ext uri="{19B8F6BF-5375-455C-9EA6-DF929625EA0E}">
        <p15:presenceInfo xmlns:p15="http://schemas.microsoft.com/office/powerpoint/2012/main" userId="S::Jennifer.Doherty@uk.nationalgrid.com::0d9c4638-4aa9-4cdd-96d4-fd2d51eb9aa6" providerId="AD"/>
      </p:ext>
    </p:extLst>
  </p:cmAuthor>
  <p:cmAuthor id="3" name="Birkner (ESO), Katharina" initials="B(K" lastIdx="1" clrIdx="2">
    <p:extLst>
      <p:ext uri="{19B8F6BF-5375-455C-9EA6-DF929625EA0E}">
        <p15:presenceInfo xmlns:p15="http://schemas.microsoft.com/office/powerpoint/2012/main" userId="S::katharina.birkner@uk.nationalgrid.com::39f5072d-c0f0-4bde-bb13-c910875b19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5B7F28-5A95-4FA9-8DB5-B3966457ECEF}" v="9" dt="2021-04-29T11:37:11.260"/>
    <p1510:client id="{1F8C2000-D5D8-41B7-AD87-61B156F4134D}" v="59" dt="2021-04-29T12:44:53.758"/>
    <p1510:client id="{22BE2FA2-FE7D-41B8-B276-139EBC15D21E}" v="21" dt="2021-04-29T14:54:56.3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72" d="100"/>
          <a:sy n="72" d="100"/>
        </p:scale>
        <p:origin x="5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D6039-E2DF-4D96-AA58-68EF9611CC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9B035AC-EBAE-471A-B681-672184FAF9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91845B2-B357-41CA-AFC6-ED28C047D3CB}"/>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5" name="Footer Placeholder 4">
            <a:extLst>
              <a:ext uri="{FF2B5EF4-FFF2-40B4-BE49-F238E27FC236}">
                <a16:creationId xmlns:a16="http://schemas.microsoft.com/office/drawing/2014/main" id="{3960A555-712D-430A-AB90-AB768F4A49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DCE6AB-24A5-4FEB-B044-A6BC40652FFB}"/>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3085057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2DBBD-0277-4184-AD20-F639B3B26B8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A5EF171-453B-4BA3-B100-D561B341A0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056C267-9D1E-4919-9684-26E884777F1C}"/>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5" name="Footer Placeholder 4">
            <a:extLst>
              <a:ext uri="{FF2B5EF4-FFF2-40B4-BE49-F238E27FC236}">
                <a16:creationId xmlns:a16="http://schemas.microsoft.com/office/drawing/2014/main" id="{0DD8F913-5EE3-4218-A0FA-6E0A8538C8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C86EDF-795A-4771-938F-D46DECFF69F9}"/>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2716075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BF4C494-2A09-4BC5-BE38-5C423F7E893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9ACCCF8-1ADC-4786-8E52-FC03F664BB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170CF8-C6AA-4DD0-9D99-BDCE88E34461}"/>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5" name="Footer Placeholder 4">
            <a:extLst>
              <a:ext uri="{FF2B5EF4-FFF2-40B4-BE49-F238E27FC236}">
                <a16:creationId xmlns:a16="http://schemas.microsoft.com/office/drawing/2014/main" id="{854B2A87-EE96-4729-9B08-CC4271973E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14085C-9271-4A22-9314-2F497B86B023}"/>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318845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9" name="Picture 8">
            <a:extLst>
              <a:ext uri="{FF2B5EF4-FFF2-40B4-BE49-F238E27FC236}">
                <a16:creationId xmlns:a16="http://schemas.microsoft.com/office/drawing/2014/main" id="{9E0884E4-790D-0849-8A73-02723BA090E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058862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8B18E-F72F-4034-801C-9D21D058670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15B9BE-3D53-4653-BF5F-B210FA69DA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96A550-EFA3-47FC-84FC-3988ED51527E}"/>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5" name="Footer Placeholder 4">
            <a:extLst>
              <a:ext uri="{FF2B5EF4-FFF2-40B4-BE49-F238E27FC236}">
                <a16:creationId xmlns:a16="http://schemas.microsoft.com/office/drawing/2014/main" id="{2710B908-0488-4944-A97D-5E62A6987A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29B148D-1D61-4991-A4FE-AA793B18DAE3}"/>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1343778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EA59C-BADB-4FDF-8AF0-1F913BF33A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00891E6-1B8F-4FB5-9541-3A96BB2B42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B289DEC-867A-49EC-8FCF-B13A9C2D0734}"/>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5" name="Footer Placeholder 4">
            <a:extLst>
              <a:ext uri="{FF2B5EF4-FFF2-40B4-BE49-F238E27FC236}">
                <a16:creationId xmlns:a16="http://schemas.microsoft.com/office/drawing/2014/main" id="{D9E6DBA3-E338-4393-A387-6D42799C86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E54E3D-2211-4983-8068-A7C0CED81AC0}"/>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238528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CCC3B-EF0F-4ED0-9CB2-638F25142F2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43E2ED8-5559-4B98-8F21-06811CD6F6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E6AA073-8439-4C02-95AB-D065D48102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1BB3EDA-B333-4BD4-A9C5-AE1B39C37639}"/>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6" name="Footer Placeholder 5">
            <a:extLst>
              <a:ext uri="{FF2B5EF4-FFF2-40B4-BE49-F238E27FC236}">
                <a16:creationId xmlns:a16="http://schemas.microsoft.com/office/drawing/2014/main" id="{0C7C0B46-B8DD-42AA-B863-310E3A968B5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5B11089-A3D0-470A-A842-EA500D2A1E1B}"/>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2107606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35E11-C3E3-419A-9385-3E867103FF4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888D67-068C-4163-A5C7-3588EB6A5F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ED6595F-78E7-4AAF-B5F7-E2B7BB99B70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B1D6F41-C817-4E78-BF5E-AB7CDCFD2A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9939A6-5B4A-4693-82FE-FAA20419F8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D1E4B8-5719-4AFA-8BBF-6902165EF0CC}"/>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8" name="Footer Placeholder 7">
            <a:extLst>
              <a:ext uri="{FF2B5EF4-FFF2-40B4-BE49-F238E27FC236}">
                <a16:creationId xmlns:a16="http://schemas.microsoft.com/office/drawing/2014/main" id="{610F67B9-C1E7-4399-AE7E-8727AEA3ACF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773D8B7-7D30-4B3A-98D4-149CF8F767C0}"/>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4141323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D022E-C540-49E9-8C1B-034AF0C1E4B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A60006A-4859-4FAF-9A07-C1060D2E61A6}"/>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4" name="Footer Placeholder 3">
            <a:extLst>
              <a:ext uri="{FF2B5EF4-FFF2-40B4-BE49-F238E27FC236}">
                <a16:creationId xmlns:a16="http://schemas.microsoft.com/office/drawing/2014/main" id="{41677E4B-029B-4955-AA97-E4E1F41ABA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7ED61E4-4869-4BBB-99A0-53382930E48C}"/>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3005639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703AF6-769E-405B-95F9-D7AB23DB1A0F}"/>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3" name="Footer Placeholder 2">
            <a:extLst>
              <a:ext uri="{FF2B5EF4-FFF2-40B4-BE49-F238E27FC236}">
                <a16:creationId xmlns:a16="http://schemas.microsoft.com/office/drawing/2014/main" id="{0C9C55D6-3641-49BC-A040-02E6A263F62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A1E63B9-79BF-46A7-B011-FBB1AE815198}"/>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390950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142EC-C4B0-4AF7-AC12-3EDCF70C07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BB3602F-F916-4AE1-9484-B96BDAA603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13219A9-E720-4926-9FD1-9947D540A3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1A1EB8-81E6-4507-BF03-7C5182DED1D5}"/>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6" name="Footer Placeholder 5">
            <a:extLst>
              <a:ext uri="{FF2B5EF4-FFF2-40B4-BE49-F238E27FC236}">
                <a16:creationId xmlns:a16="http://schemas.microsoft.com/office/drawing/2014/main" id="{B79F949B-E447-4ED6-A8B5-B7D40191A9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C266A1-0D73-46F8-A524-DB0119B3DFA7}"/>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3907563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F4B03-BF72-4B23-B280-D28B6CB7E3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B91D817-88F8-4C51-992F-3447F37C4F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E9AD15A-19CF-41F3-83F2-9020BA2E3C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B5002B-349C-4160-AD07-92A9AE3ACF67}"/>
              </a:ext>
            </a:extLst>
          </p:cNvPr>
          <p:cNvSpPr>
            <a:spLocks noGrp="1"/>
          </p:cNvSpPr>
          <p:nvPr>
            <p:ph type="dt" sz="half" idx="10"/>
          </p:nvPr>
        </p:nvSpPr>
        <p:spPr/>
        <p:txBody>
          <a:bodyPr/>
          <a:lstStyle/>
          <a:p>
            <a:fld id="{25F20F2D-FD53-4A73-96C1-524F4DD8D9A1}" type="datetimeFigureOut">
              <a:rPr lang="en-GB" smtClean="0"/>
              <a:t>07/07/2021</a:t>
            </a:fld>
            <a:endParaRPr lang="en-GB"/>
          </a:p>
        </p:txBody>
      </p:sp>
      <p:sp>
        <p:nvSpPr>
          <p:cNvPr id="6" name="Footer Placeholder 5">
            <a:extLst>
              <a:ext uri="{FF2B5EF4-FFF2-40B4-BE49-F238E27FC236}">
                <a16:creationId xmlns:a16="http://schemas.microsoft.com/office/drawing/2014/main" id="{2BC01735-5B23-4DFE-AF8C-8404EAAD78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E076A5B-5392-40C3-A0A6-8F8A0E01528E}"/>
              </a:ext>
            </a:extLst>
          </p:cNvPr>
          <p:cNvSpPr>
            <a:spLocks noGrp="1"/>
          </p:cNvSpPr>
          <p:nvPr>
            <p:ph type="sldNum" sz="quarter" idx="12"/>
          </p:nvPr>
        </p:nvSpPr>
        <p:spPr/>
        <p:txBody>
          <a:bodyPr/>
          <a:lstStyle/>
          <a:p>
            <a:fld id="{DE1F1A5A-9960-45B7-9995-C5CCC9323708}" type="slidenum">
              <a:rPr lang="en-GB" smtClean="0"/>
              <a:t>‹#›</a:t>
            </a:fld>
            <a:endParaRPr lang="en-GB"/>
          </a:p>
        </p:txBody>
      </p:sp>
    </p:spTree>
    <p:extLst>
      <p:ext uri="{BB962C8B-B14F-4D97-AF65-F5344CB8AC3E}">
        <p14:creationId xmlns:p14="http://schemas.microsoft.com/office/powerpoint/2010/main" val="2891813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935069-5131-48BD-9BA2-6B982FF338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1E40A5E-E182-4B23-9D40-16D664080F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89ECA32-037A-47CF-97EE-F167177BA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F20F2D-FD53-4A73-96C1-524F4DD8D9A1}" type="datetimeFigureOut">
              <a:rPr lang="en-GB" smtClean="0"/>
              <a:t>07/07/2021</a:t>
            </a:fld>
            <a:endParaRPr lang="en-GB"/>
          </a:p>
        </p:txBody>
      </p:sp>
      <p:sp>
        <p:nvSpPr>
          <p:cNvPr id="5" name="Footer Placeholder 4">
            <a:extLst>
              <a:ext uri="{FF2B5EF4-FFF2-40B4-BE49-F238E27FC236}">
                <a16:creationId xmlns:a16="http://schemas.microsoft.com/office/drawing/2014/main" id="{6AC41E48-F08F-4BB9-8A99-91940D02DF9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20C18C5-A8A3-48F3-BF48-BE8E6C592F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F1A5A-9960-45B7-9995-C5CCC9323708}" type="slidenum">
              <a:rPr lang="en-GB" smtClean="0"/>
              <a:t>‹#›</a:t>
            </a:fld>
            <a:endParaRPr lang="en-GB"/>
          </a:p>
        </p:txBody>
      </p:sp>
    </p:spTree>
    <p:extLst>
      <p:ext uri="{BB962C8B-B14F-4D97-AF65-F5344CB8AC3E}">
        <p14:creationId xmlns:p14="http://schemas.microsoft.com/office/powerpoint/2010/main" val="1087809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nationalgrideso.com/document/184631/download"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AD9D799-8A26-40B9-BC05-29CB237CF7CF}"/>
              </a:ext>
            </a:extLst>
          </p:cNvPr>
          <p:cNvSpPr txBox="1"/>
          <p:nvPr/>
        </p:nvSpPr>
        <p:spPr>
          <a:xfrm>
            <a:off x="212374" y="195285"/>
            <a:ext cx="3036409" cy="584775"/>
          </a:xfrm>
          <a:prstGeom prst="rect">
            <a:avLst/>
          </a:prstGeom>
          <a:noFill/>
        </p:spPr>
        <p:txBody>
          <a:bodyPr wrap="none" rtlCol="0">
            <a:spAutoFit/>
          </a:bodyPr>
          <a:lstStyle/>
          <a:p>
            <a:r>
              <a:rPr lang="en-GB" sz="3200" dirty="0">
                <a:solidFill>
                  <a:srgbClr val="FFC000"/>
                </a:solidFill>
                <a:latin typeface="+mj-lt"/>
              </a:rPr>
              <a:t>CMP308 Solution</a:t>
            </a:r>
          </a:p>
        </p:txBody>
      </p:sp>
      <p:sp>
        <p:nvSpPr>
          <p:cNvPr id="2" name="TextBox 1">
            <a:extLst>
              <a:ext uri="{FF2B5EF4-FFF2-40B4-BE49-F238E27FC236}">
                <a16:creationId xmlns:a16="http://schemas.microsoft.com/office/drawing/2014/main" id="{AD377DB0-240B-4B37-966E-FDB7CD9081EC}"/>
              </a:ext>
            </a:extLst>
          </p:cNvPr>
          <p:cNvSpPr txBox="1"/>
          <p:nvPr/>
        </p:nvSpPr>
        <p:spPr>
          <a:xfrm>
            <a:off x="355249" y="2859187"/>
            <a:ext cx="10693751" cy="3139321"/>
          </a:xfrm>
          <a:prstGeom prst="rect">
            <a:avLst/>
          </a:prstGeom>
          <a:noFill/>
        </p:spPr>
        <p:txBody>
          <a:bodyPr wrap="square" rtlCol="0">
            <a:spAutoFit/>
          </a:bodyPr>
          <a:lstStyle/>
          <a:p>
            <a:endParaRPr lang="en-GB" dirty="0"/>
          </a:p>
          <a:p>
            <a:pPr lvl="0"/>
            <a:r>
              <a:rPr lang="en-GB" dirty="0"/>
              <a:t>All CUSC Parties acting as Generators (unless excluded by 14.30.6) and Suppliers (for the avoidance of doubt excluding all BMUs associated with either Interconnectors or Virtual Lead Parties) are liable for Balancing Services Use of System charges based on their Final Demand taken from the National Grid system in each half-hour Settlement Period.</a:t>
            </a:r>
          </a:p>
          <a:p>
            <a:pPr lvl="0"/>
            <a:endParaRPr lang="en-GB" dirty="0"/>
          </a:p>
          <a:p>
            <a:pPr lvl="0"/>
            <a:r>
              <a:rPr lang="en-GB" dirty="0"/>
              <a:t>Exemption from Final Demand determined through existing definitions of Declaration, Eligible Generation Facility, Eligible Storage Facility and Eligible Service Facility (Site level for SVA, BMU level for CVA)</a:t>
            </a:r>
          </a:p>
          <a:p>
            <a:pPr lvl="0"/>
            <a:endParaRPr lang="en-GB" dirty="0"/>
          </a:p>
          <a:p>
            <a:pPr lvl="0"/>
            <a:r>
              <a:rPr lang="en-GB" dirty="0"/>
              <a:t>Final Demand volume determined on a gross basis (TCR principle implemented through CMP333):</a:t>
            </a:r>
          </a:p>
          <a:p>
            <a:pPr lvl="0"/>
            <a:r>
              <a:rPr lang="en-GB" dirty="0"/>
              <a:t>BMU level Final Demand = Sum of all imports at a BMU level – eligible metered Non-Final Demand imports</a:t>
            </a:r>
          </a:p>
        </p:txBody>
      </p:sp>
      <p:sp>
        <p:nvSpPr>
          <p:cNvPr id="4" name="Rectangle 3">
            <a:extLst>
              <a:ext uri="{FF2B5EF4-FFF2-40B4-BE49-F238E27FC236}">
                <a16:creationId xmlns:a16="http://schemas.microsoft.com/office/drawing/2014/main" id="{8EEA39AA-206C-4B3F-AAA3-E7C31B7A1146}"/>
              </a:ext>
            </a:extLst>
          </p:cNvPr>
          <p:cNvSpPr/>
          <p:nvPr/>
        </p:nvSpPr>
        <p:spPr>
          <a:xfrm>
            <a:off x="1131537" y="1127746"/>
            <a:ext cx="3857625" cy="10439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Removal of BSUoS Charges from Generation</a:t>
            </a:r>
          </a:p>
        </p:txBody>
      </p:sp>
      <p:sp>
        <p:nvSpPr>
          <p:cNvPr id="5" name="Rectangle 4">
            <a:extLst>
              <a:ext uri="{FF2B5EF4-FFF2-40B4-BE49-F238E27FC236}">
                <a16:creationId xmlns:a16="http://schemas.microsoft.com/office/drawing/2014/main" id="{30614689-C85E-4E05-A617-243A04CE4A6B}"/>
              </a:ext>
            </a:extLst>
          </p:cNvPr>
          <p:cNvSpPr/>
          <p:nvPr/>
        </p:nvSpPr>
        <p:spPr>
          <a:xfrm>
            <a:off x="6421790" y="1127746"/>
            <a:ext cx="3857625" cy="10439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Second BSUoS Task Force Conclusion: BSUoS to be paid by Final Demand only</a:t>
            </a:r>
          </a:p>
        </p:txBody>
      </p:sp>
      <p:sp>
        <p:nvSpPr>
          <p:cNvPr id="3" name="Arrow: Down 2">
            <a:extLst>
              <a:ext uri="{FF2B5EF4-FFF2-40B4-BE49-F238E27FC236}">
                <a16:creationId xmlns:a16="http://schemas.microsoft.com/office/drawing/2014/main" id="{73AE75DC-1FC2-4418-B510-2932D4FBC0DA}"/>
              </a:ext>
            </a:extLst>
          </p:cNvPr>
          <p:cNvSpPr/>
          <p:nvPr/>
        </p:nvSpPr>
        <p:spPr>
          <a:xfrm>
            <a:off x="4695826" y="1838325"/>
            <a:ext cx="2019300" cy="910448"/>
          </a:xfrm>
          <a:prstGeom prst="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93098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AD9D799-8A26-40B9-BC05-29CB237CF7CF}"/>
              </a:ext>
            </a:extLst>
          </p:cNvPr>
          <p:cNvSpPr txBox="1"/>
          <p:nvPr/>
        </p:nvSpPr>
        <p:spPr>
          <a:xfrm>
            <a:off x="212374" y="195285"/>
            <a:ext cx="2397964" cy="584775"/>
          </a:xfrm>
          <a:prstGeom prst="rect">
            <a:avLst/>
          </a:prstGeom>
          <a:noFill/>
        </p:spPr>
        <p:txBody>
          <a:bodyPr wrap="none" rtlCol="0">
            <a:spAutoFit/>
          </a:bodyPr>
          <a:lstStyle/>
          <a:p>
            <a:r>
              <a:rPr lang="en-GB" sz="3200" dirty="0">
                <a:solidFill>
                  <a:srgbClr val="FFC000"/>
                </a:solidFill>
                <a:latin typeface="+mj-lt"/>
              </a:rPr>
              <a:t>Data Solution</a:t>
            </a:r>
          </a:p>
        </p:txBody>
      </p:sp>
      <p:sp>
        <p:nvSpPr>
          <p:cNvPr id="4" name="Rectangle 3">
            <a:extLst>
              <a:ext uri="{FF2B5EF4-FFF2-40B4-BE49-F238E27FC236}">
                <a16:creationId xmlns:a16="http://schemas.microsoft.com/office/drawing/2014/main" id="{F0ED936D-FCCA-41AF-9D14-B930A99D0CA2}"/>
              </a:ext>
            </a:extLst>
          </p:cNvPr>
          <p:cNvSpPr/>
          <p:nvPr/>
        </p:nvSpPr>
        <p:spPr>
          <a:xfrm>
            <a:off x="721962" y="1146796"/>
            <a:ext cx="3857625"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SVA </a:t>
            </a:r>
            <a:r>
              <a:rPr lang="en-GB" b="1" dirty="0"/>
              <a:t>metered Final/ Non Final Demand</a:t>
            </a:r>
            <a:endParaRPr lang="en-GB" dirty="0"/>
          </a:p>
        </p:txBody>
      </p:sp>
      <p:sp>
        <p:nvSpPr>
          <p:cNvPr id="5" name="Rectangle 4">
            <a:extLst>
              <a:ext uri="{FF2B5EF4-FFF2-40B4-BE49-F238E27FC236}">
                <a16:creationId xmlns:a16="http://schemas.microsoft.com/office/drawing/2014/main" id="{827D627A-1910-4673-B8E9-847781105741}"/>
              </a:ext>
            </a:extLst>
          </p:cNvPr>
          <p:cNvSpPr/>
          <p:nvPr/>
        </p:nvSpPr>
        <p:spPr>
          <a:xfrm>
            <a:off x="831633" y="3239152"/>
            <a:ext cx="3597491" cy="134237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err="1"/>
              <a:t>Elexon</a:t>
            </a:r>
            <a:r>
              <a:rPr lang="en-GB" dirty="0"/>
              <a:t> to extend P383 processes to enable non final demand sites to use a declaration via their supplier to declare non final demand volume</a:t>
            </a:r>
          </a:p>
        </p:txBody>
      </p:sp>
      <p:sp>
        <p:nvSpPr>
          <p:cNvPr id="7" name="Arrow: Down 6">
            <a:extLst>
              <a:ext uri="{FF2B5EF4-FFF2-40B4-BE49-F238E27FC236}">
                <a16:creationId xmlns:a16="http://schemas.microsoft.com/office/drawing/2014/main" id="{AA605A8C-DA93-4170-9F05-41B8AE27F4E3}"/>
              </a:ext>
            </a:extLst>
          </p:cNvPr>
          <p:cNvSpPr/>
          <p:nvPr/>
        </p:nvSpPr>
        <p:spPr>
          <a:xfrm>
            <a:off x="2355943" y="1912877"/>
            <a:ext cx="428625" cy="44767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81BE940-28D8-4FA9-9DBA-03906F450568}"/>
              </a:ext>
            </a:extLst>
          </p:cNvPr>
          <p:cNvSpPr/>
          <p:nvPr/>
        </p:nvSpPr>
        <p:spPr>
          <a:xfrm>
            <a:off x="831633" y="2383379"/>
            <a:ext cx="3597489"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Raise BSC Mod (May BSC panel)</a:t>
            </a:r>
          </a:p>
        </p:txBody>
      </p:sp>
      <p:sp>
        <p:nvSpPr>
          <p:cNvPr id="9" name="Rectangle 8">
            <a:extLst>
              <a:ext uri="{FF2B5EF4-FFF2-40B4-BE49-F238E27FC236}">
                <a16:creationId xmlns:a16="http://schemas.microsoft.com/office/drawing/2014/main" id="{1F3C0CBF-A29C-43DB-BEF8-F9BCF0054E4C}"/>
              </a:ext>
            </a:extLst>
          </p:cNvPr>
          <p:cNvSpPr/>
          <p:nvPr/>
        </p:nvSpPr>
        <p:spPr>
          <a:xfrm>
            <a:off x="831632" y="4756755"/>
            <a:ext cx="3597491" cy="121018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a:t>Alternative BSC solution discussed: Use DNO site Line Loss Factor Class to map to metered volume </a:t>
            </a:r>
            <a:endParaRPr lang="en-GB" dirty="0">
              <a:solidFill>
                <a:srgbClr val="FF0000"/>
              </a:solidFill>
            </a:endParaRPr>
          </a:p>
        </p:txBody>
      </p:sp>
      <p:sp>
        <p:nvSpPr>
          <p:cNvPr id="11" name="Rectangle 10">
            <a:extLst>
              <a:ext uri="{FF2B5EF4-FFF2-40B4-BE49-F238E27FC236}">
                <a16:creationId xmlns:a16="http://schemas.microsoft.com/office/drawing/2014/main" id="{606F26A2-F223-4393-B3E4-2EB7942902F4}"/>
              </a:ext>
            </a:extLst>
          </p:cNvPr>
          <p:cNvSpPr/>
          <p:nvPr/>
        </p:nvSpPr>
        <p:spPr>
          <a:xfrm>
            <a:off x="4773965" y="1146796"/>
            <a:ext cx="3857625"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CVA </a:t>
            </a:r>
            <a:r>
              <a:rPr lang="en-GB" b="1" dirty="0"/>
              <a:t>metered Non Final Demand BMUs</a:t>
            </a:r>
            <a:endParaRPr lang="en-GB" dirty="0"/>
          </a:p>
        </p:txBody>
      </p:sp>
      <p:sp>
        <p:nvSpPr>
          <p:cNvPr id="12" name="Rectangle 11">
            <a:extLst>
              <a:ext uri="{FF2B5EF4-FFF2-40B4-BE49-F238E27FC236}">
                <a16:creationId xmlns:a16="http://schemas.microsoft.com/office/drawing/2014/main" id="{F0B32DFE-56C7-4C7A-A837-B7609AE524D3}"/>
              </a:ext>
            </a:extLst>
          </p:cNvPr>
          <p:cNvSpPr/>
          <p:nvPr/>
        </p:nvSpPr>
        <p:spPr>
          <a:xfrm>
            <a:off x="5264501" y="3278432"/>
            <a:ext cx="2718950" cy="2727789"/>
          </a:xfrm>
          <a:prstGeom prst="rect">
            <a:avLst/>
          </a:prstGeom>
        </p:spPr>
        <p:style>
          <a:lnRef idx="2">
            <a:schemeClr val="accent1"/>
          </a:lnRef>
          <a:fillRef idx="1">
            <a:schemeClr val="lt1"/>
          </a:fillRef>
          <a:effectRef idx="0">
            <a:schemeClr val="accent1"/>
          </a:effectRef>
          <a:fontRef idx="minor">
            <a:schemeClr val="dk1"/>
          </a:fontRef>
        </p:style>
        <p:txBody>
          <a:bodyPr lIns="91440" tIns="45720" rIns="91440" bIns="45720" rtlCol="0" anchor="ctr"/>
          <a:lstStyle/>
          <a:p>
            <a:pPr algn="ctr"/>
            <a:r>
              <a:rPr lang="en-GB" dirty="0"/>
              <a:t>ESO to expand Declaration process to CVA Electricity Generation Facilities &amp; CVA Eligible Service Facilities (already in S11) - Further consideration recommended on the best way of doing this</a:t>
            </a:r>
          </a:p>
        </p:txBody>
      </p:sp>
      <p:sp>
        <p:nvSpPr>
          <p:cNvPr id="13" name="Arrow: Down 12">
            <a:extLst>
              <a:ext uri="{FF2B5EF4-FFF2-40B4-BE49-F238E27FC236}">
                <a16:creationId xmlns:a16="http://schemas.microsoft.com/office/drawing/2014/main" id="{524FECD0-FB6E-466C-B759-7E96ACDC00D5}"/>
              </a:ext>
            </a:extLst>
          </p:cNvPr>
          <p:cNvSpPr/>
          <p:nvPr/>
        </p:nvSpPr>
        <p:spPr>
          <a:xfrm>
            <a:off x="6488463" y="1952157"/>
            <a:ext cx="428625" cy="44767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CC51287-0AFE-45DB-9405-3E586B412D8A}"/>
              </a:ext>
            </a:extLst>
          </p:cNvPr>
          <p:cNvSpPr/>
          <p:nvPr/>
        </p:nvSpPr>
        <p:spPr>
          <a:xfrm>
            <a:off x="5264501" y="2422659"/>
            <a:ext cx="2718950" cy="742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Expand storage declaration template</a:t>
            </a:r>
          </a:p>
        </p:txBody>
      </p:sp>
    </p:spTree>
    <p:extLst>
      <p:ext uri="{BB962C8B-B14F-4D97-AF65-F5344CB8AC3E}">
        <p14:creationId xmlns:p14="http://schemas.microsoft.com/office/powerpoint/2010/main" val="2290469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AD9D799-8A26-40B9-BC05-29CB237CF7CF}"/>
              </a:ext>
            </a:extLst>
          </p:cNvPr>
          <p:cNvSpPr txBox="1"/>
          <p:nvPr/>
        </p:nvSpPr>
        <p:spPr>
          <a:xfrm>
            <a:off x="212374" y="195285"/>
            <a:ext cx="5952592" cy="584775"/>
          </a:xfrm>
          <a:prstGeom prst="rect">
            <a:avLst/>
          </a:prstGeom>
          <a:noFill/>
        </p:spPr>
        <p:txBody>
          <a:bodyPr wrap="none" rtlCol="0">
            <a:spAutoFit/>
          </a:bodyPr>
          <a:lstStyle/>
          <a:p>
            <a:r>
              <a:rPr lang="en-GB" sz="3200" dirty="0">
                <a:solidFill>
                  <a:srgbClr val="FFC000"/>
                </a:solidFill>
                <a:latin typeface="+mj-lt"/>
              </a:rPr>
              <a:t>Alignment with Complex Sites Mod</a:t>
            </a:r>
          </a:p>
        </p:txBody>
      </p:sp>
      <p:sp>
        <p:nvSpPr>
          <p:cNvPr id="2" name="Rectangle 1">
            <a:extLst>
              <a:ext uri="{FF2B5EF4-FFF2-40B4-BE49-F238E27FC236}">
                <a16:creationId xmlns:a16="http://schemas.microsoft.com/office/drawing/2014/main" id="{C3676B9B-088A-4151-BBB8-980EB7608FB1}"/>
              </a:ext>
            </a:extLst>
          </p:cNvPr>
          <p:cNvSpPr/>
          <p:nvPr/>
        </p:nvSpPr>
        <p:spPr>
          <a:xfrm>
            <a:off x="212374" y="1166842"/>
            <a:ext cx="11239500" cy="4524315"/>
          </a:xfrm>
          <a:prstGeom prst="rect">
            <a:avLst/>
          </a:prstGeom>
        </p:spPr>
        <p:txBody>
          <a:bodyPr wrap="square">
            <a:spAutoFit/>
          </a:bodyPr>
          <a:lstStyle/>
          <a:p>
            <a:pPr marL="571500" indent="-571500">
              <a:buClr>
                <a:srgbClr val="FFBF22"/>
              </a:buClr>
              <a:buFont typeface="Arial" panose="020B0604020202020204" pitchFamily="34" charset="0"/>
              <a:buChar char="•"/>
            </a:pPr>
            <a:r>
              <a:rPr lang="en-GB" sz="2400" dirty="0">
                <a:solidFill>
                  <a:schemeClr val="tx1">
                    <a:lumMod val="65000"/>
                    <a:lumOff val="35000"/>
                  </a:schemeClr>
                </a:solidFill>
                <a:ea typeface="Helvetica Neue Light" panose="02000403000000020004" pitchFamily="2" charset="0"/>
              </a:rPr>
              <a:t>Existing Declaration process implemented for BSUoS under CMP281, guidance note available here - </a:t>
            </a:r>
            <a:r>
              <a:rPr lang="en-GB" sz="2400" dirty="0">
                <a:solidFill>
                  <a:schemeClr val="tx1">
                    <a:lumMod val="65000"/>
                    <a:lumOff val="35000"/>
                  </a:schemeClr>
                </a:solidFill>
                <a:ea typeface="Helvetica Neue Light" panose="02000403000000020004" pitchFamily="2" charset="0"/>
                <a:hlinkClick r:id="rId2"/>
              </a:rPr>
              <a:t>https://www.nationalgrideso.com/document/184631/download</a:t>
            </a:r>
            <a:endParaRPr lang="en-GB" sz="2400" dirty="0">
              <a:solidFill>
                <a:schemeClr val="tx1">
                  <a:lumMod val="65000"/>
                  <a:lumOff val="35000"/>
                </a:schemeClr>
              </a:solidFill>
              <a:ea typeface="Helvetica Neue Light" panose="02000403000000020004" pitchFamily="2" charset="0"/>
            </a:endParaRPr>
          </a:p>
          <a:p>
            <a:pPr marL="571500" indent="-571500">
              <a:buClr>
                <a:srgbClr val="FFBF22"/>
              </a:buClr>
              <a:buFont typeface="Arial" panose="020B0604020202020204" pitchFamily="34" charset="0"/>
              <a:buChar char="•"/>
            </a:pPr>
            <a:endParaRPr lang="en-GB" sz="2400" dirty="0">
              <a:solidFill>
                <a:schemeClr val="tx1">
                  <a:lumMod val="65000"/>
                  <a:lumOff val="35000"/>
                </a:schemeClr>
              </a:solidFill>
              <a:ea typeface="Helvetica Neue Light" panose="02000403000000020004" pitchFamily="2" charset="0"/>
            </a:endParaRPr>
          </a:p>
          <a:p>
            <a:pPr marL="571500" indent="-571500">
              <a:buClr>
                <a:srgbClr val="FFBF22"/>
              </a:buClr>
              <a:buFont typeface="Arial" panose="020B0604020202020204" pitchFamily="34" charset="0"/>
              <a:buChar char="•"/>
            </a:pPr>
            <a:r>
              <a:rPr lang="en-GB" sz="2400" dirty="0">
                <a:solidFill>
                  <a:schemeClr val="tx1">
                    <a:lumMod val="65000"/>
                    <a:lumOff val="35000"/>
                  </a:schemeClr>
                </a:solidFill>
                <a:ea typeface="Helvetica Neue Light" panose="02000403000000020004" pitchFamily="2" charset="0"/>
              </a:rPr>
              <a:t>This process was the base used for CMP334, which was approved by Ofgem.</a:t>
            </a:r>
          </a:p>
          <a:p>
            <a:pPr marL="571500" indent="-571500">
              <a:buClr>
                <a:srgbClr val="FFBF22"/>
              </a:buClr>
              <a:buFont typeface="Arial" panose="020B0604020202020204" pitchFamily="34" charset="0"/>
              <a:buChar char="•"/>
            </a:pPr>
            <a:endParaRPr lang="en-GB" sz="2400" dirty="0">
              <a:solidFill>
                <a:schemeClr val="tx1">
                  <a:lumMod val="65000"/>
                  <a:lumOff val="35000"/>
                </a:schemeClr>
              </a:solidFill>
              <a:ea typeface="Helvetica Neue Light" panose="02000403000000020004" pitchFamily="2" charset="0"/>
            </a:endParaRPr>
          </a:p>
          <a:p>
            <a:pPr marL="571500" indent="-571500">
              <a:buClr>
                <a:srgbClr val="FFBF22"/>
              </a:buClr>
              <a:buFont typeface="Arial" panose="020B0604020202020204" pitchFamily="34" charset="0"/>
              <a:buChar char="•"/>
            </a:pPr>
            <a:r>
              <a:rPr lang="en-GB" sz="2400" dirty="0">
                <a:solidFill>
                  <a:schemeClr val="tx1">
                    <a:lumMod val="65000"/>
                    <a:lumOff val="35000"/>
                  </a:schemeClr>
                </a:solidFill>
                <a:ea typeface="Helvetica Neue Light" panose="02000403000000020004" pitchFamily="2" charset="0"/>
              </a:rPr>
              <a:t>CMP363 (</a:t>
            </a:r>
            <a:r>
              <a:rPr lang="en-GB" sz="2400" dirty="0" err="1">
                <a:solidFill>
                  <a:schemeClr val="tx1">
                    <a:lumMod val="65000"/>
                    <a:lumOff val="35000"/>
                  </a:schemeClr>
                </a:solidFill>
                <a:ea typeface="Helvetica Neue Light" panose="02000403000000020004" pitchFamily="2" charset="0"/>
              </a:rPr>
              <a:t>TNUoS</a:t>
            </a:r>
            <a:r>
              <a:rPr lang="en-GB" sz="2400" dirty="0">
                <a:solidFill>
                  <a:schemeClr val="tx1">
                    <a:lumMod val="65000"/>
                    <a:lumOff val="35000"/>
                  </a:schemeClr>
                </a:solidFill>
                <a:ea typeface="Helvetica Neue Light" panose="02000403000000020004" pitchFamily="2" charset="0"/>
              </a:rPr>
              <a:t> Demand Residual charges for transmission connected sites with a mix of Final and Non-Final demand) intends to use same declaration template(s) and will extend current CVA Storage Declaration template to CVA Eligible Generation Facilities and CVA Eligible Service Facilities (Decision expected Oct 21)</a:t>
            </a:r>
          </a:p>
          <a:p>
            <a:pPr marL="571500" indent="-571500">
              <a:buClr>
                <a:srgbClr val="FFBF22"/>
              </a:buClr>
              <a:buFont typeface="Arial" panose="020B0604020202020204" pitchFamily="34" charset="0"/>
              <a:buChar char="•"/>
            </a:pPr>
            <a:endParaRPr lang="en-GB" sz="2400" dirty="0">
              <a:solidFill>
                <a:schemeClr val="tx1">
                  <a:lumMod val="65000"/>
                  <a:lumOff val="35000"/>
                </a:schemeClr>
              </a:solidFill>
              <a:ea typeface="Helvetica Neue Light" panose="02000403000000020004" pitchFamily="2" charset="0"/>
            </a:endParaRPr>
          </a:p>
          <a:p>
            <a:pPr marL="571500" indent="-571500">
              <a:buClr>
                <a:srgbClr val="FFBF22"/>
              </a:buClr>
              <a:buFont typeface="Arial" panose="020B0604020202020204" pitchFamily="34" charset="0"/>
              <a:buChar char="•"/>
            </a:pPr>
            <a:r>
              <a:rPr lang="en-GB" sz="2400" dirty="0">
                <a:solidFill>
                  <a:schemeClr val="tx1">
                    <a:lumMod val="65000"/>
                    <a:lumOff val="35000"/>
                  </a:schemeClr>
                </a:solidFill>
                <a:ea typeface="Helvetica Neue Light" panose="02000403000000020004" pitchFamily="2" charset="0"/>
              </a:rPr>
              <a:t>Case studies on following slides for different site configurations to confirm alignment across CMP308 &amp; CMP363</a:t>
            </a:r>
            <a:endParaRPr lang="en-GB" sz="2000" dirty="0">
              <a:solidFill>
                <a:schemeClr val="tx1">
                  <a:lumMod val="65000"/>
                  <a:lumOff val="35000"/>
                </a:schemeClr>
              </a:solidFill>
              <a:ea typeface="Helvetica Neue Light" panose="02000403000000020004" pitchFamily="2" charset="0"/>
            </a:endParaRPr>
          </a:p>
        </p:txBody>
      </p:sp>
    </p:spTree>
    <p:extLst>
      <p:ext uri="{BB962C8B-B14F-4D97-AF65-F5344CB8AC3E}">
        <p14:creationId xmlns:p14="http://schemas.microsoft.com/office/powerpoint/2010/main" val="648098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C9A2E00-7619-43D0-8499-CC514ECD4BE3}"/>
              </a:ext>
            </a:extLst>
          </p:cNvPr>
          <p:cNvSpPr txBox="1"/>
          <p:nvPr/>
        </p:nvSpPr>
        <p:spPr>
          <a:xfrm>
            <a:off x="964119" y="2580809"/>
            <a:ext cx="1949570" cy="2308324"/>
          </a:xfrm>
          <a:prstGeom prst="rect">
            <a:avLst/>
          </a:prstGeom>
          <a:solidFill>
            <a:schemeClr val="accent1"/>
          </a:solidFill>
          <a:ln>
            <a:solidFill>
              <a:schemeClr val="accent1"/>
            </a:solidFill>
          </a:ln>
        </p:spPr>
        <p:txBody>
          <a:bodyPr wrap="square" rtlCol="0" anchor="ctr">
            <a:spAutoFit/>
          </a:bodyPr>
          <a:lstStyle/>
          <a:p>
            <a:pPr algn="ctr"/>
            <a:endParaRPr lang="en-GB" dirty="0"/>
          </a:p>
          <a:p>
            <a:pPr algn="ctr"/>
            <a:endParaRPr lang="en-GB" dirty="0"/>
          </a:p>
          <a:p>
            <a:pPr algn="ctr"/>
            <a:endParaRPr lang="en-GB" dirty="0"/>
          </a:p>
          <a:p>
            <a:pPr algn="ctr"/>
            <a:r>
              <a:rPr lang="en-GB" dirty="0">
                <a:solidFill>
                  <a:schemeClr val="bg1"/>
                </a:solidFill>
              </a:rPr>
              <a:t>Transmission Network</a:t>
            </a:r>
          </a:p>
          <a:p>
            <a:pPr algn="ctr"/>
            <a:endParaRPr lang="en-GB" dirty="0"/>
          </a:p>
          <a:p>
            <a:pPr algn="ctr"/>
            <a:endParaRPr lang="en-GB" dirty="0"/>
          </a:p>
          <a:p>
            <a:pPr algn="ctr"/>
            <a:endParaRPr lang="en-GB" dirty="0"/>
          </a:p>
        </p:txBody>
      </p:sp>
      <p:sp>
        <p:nvSpPr>
          <p:cNvPr id="6" name="TextBox 5">
            <a:extLst>
              <a:ext uri="{FF2B5EF4-FFF2-40B4-BE49-F238E27FC236}">
                <a16:creationId xmlns:a16="http://schemas.microsoft.com/office/drawing/2014/main" id="{FBB2018B-A563-4FAB-B727-7E9B332B36F9}"/>
              </a:ext>
            </a:extLst>
          </p:cNvPr>
          <p:cNvSpPr txBox="1"/>
          <p:nvPr/>
        </p:nvSpPr>
        <p:spPr>
          <a:xfrm>
            <a:off x="560717" y="526210"/>
            <a:ext cx="9691988" cy="341632"/>
          </a:xfrm>
          <a:prstGeom prst="rect">
            <a:avLst/>
          </a:prstGeom>
          <a:noFill/>
        </p:spPr>
        <p:txBody>
          <a:bodyPr wrap="square" rtlCol="0">
            <a:spAutoFit/>
          </a:bodyPr>
          <a:lstStyle/>
          <a:p>
            <a:pPr defTabSz="914377">
              <a:lnSpc>
                <a:spcPct val="90000"/>
              </a:lnSpc>
              <a:spcBef>
                <a:spcPct val="0"/>
              </a:spcBef>
            </a:pPr>
            <a:r>
              <a:rPr lang="en-GB" dirty="0">
                <a:solidFill>
                  <a:srgbClr val="FFBF22"/>
                </a:solidFill>
                <a:latin typeface="Helvetica Neue LT Std 65 Medium" panose="020B0604020202020204" pitchFamily="34" charset="0"/>
              </a:rPr>
              <a:t>1. Mixed Demand Site (multi-feeder)</a:t>
            </a:r>
          </a:p>
        </p:txBody>
      </p:sp>
      <p:sp>
        <p:nvSpPr>
          <p:cNvPr id="7" name="Rectangle 6">
            <a:extLst>
              <a:ext uri="{FF2B5EF4-FFF2-40B4-BE49-F238E27FC236}">
                <a16:creationId xmlns:a16="http://schemas.microsoft.com/office/drawing/2014/main" id="{4E70509A-3DA5-434F-8187-60225DF1BCE0}"/>
              </a:ext>
            </a:extLst>
          </p:cNvPr>
          <p:cNvSpPr/>
          <p:nvPr/>
        </p:nvSpPr>
        <p:spPr>
          <a:xfrm>
            <a:off x="3234101" y="1673258"/>
            <a:ext cx="5098211" cy="4123426"/>
          </a:xfrm>
          <a:prstGeom prst="rect">
            <a:avLst/>
          </a:pr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2E9FD903-E285-4D1D-ADD0-1B983EDA025B}"/>
              </a:ext>
            </a:extLst>
          </p:cNvPr>
          <p:cNvSpPr txBox="1"/>
          <p:nvPr/>
        </p:nvSpPr>
        <p:spPr>
          <a:xfrm>
            <a:off x="5125060" y="1184178"/>
            <a:ext cx="1143968" cy="369332"/>
          </a:xfrm>
          <a:prstGeom prst="rect">
            <a:avLst/>
          </a:prstGeom>
          <a:noFill/>
        </p:spPr>
        <p:txBody>
          <a:bodyPr wrap="none" rtlCol="0">
            <a:spAutoFit/>
          </a:bodyPr>
          <a:lstStyle/>
          <a:p>
            <a:r>
              <a:rPr lang="en-GB" dirty="0"/>
              <a:t>Single Site</a:t>
            </a:r>
          </a:p>
        </p:txBody>
      </p:sp>
      <p:sp>
        <p:nvSpPr>
          <p:cNvPr id="9" name="TextBox 8">
            <a:extLst>
              <a:ext uri="{FF2B5EF4-FFF2-40B4-BE49-F238E27FC236}">
                <a16:creationId xmlns:a16="http://schemas.microsoft.com/office/drawing/2014/main" id="{87D9C007-55EF-4FF7-AF31-364C088AFAED}"/>
              </a:ext>
            </a:extLst>
          </p:cNvPr>
          <p:cNvSpPr txBox="1"/>
          <p:nvPr/>
        </p:nvSpPr>
        <p:spPr>
          <a:xfrm>
            <a:off x="6493518" y="2071869"/>
            <a:ext cx="1478290" cy="369332"/>
          </a:xfrm>
          <a:prstGeom prst="rect">
            <a:avLst/>
          </a:prstGeom>
          <a:noFill/>
        </p:spPr>
        <p:txBody>
          <a:bodyPr wrap="none" rtlCol="0">
            <a:spAutoFit/>
          </a:bodyPr>
          <a:lstStyle/>
          <a:p>
            <a:r>
              <a:rPr lang="en-GB" dirty="0"/>
              <a:t>Final Demand</a:t>
            </a:r>
          </a:p>
        </p:txBody>
      </p:sp>
      <p:sp>
        <p:nvSpPr>
          <p:cNvPr id="10" name="TextBox 9">
            <a:extLst>
              <a:ext uri="{FF2B5EF4-FFF2-40B4-BE49-F238E27FC236}">
                <a16:creationId xmlns:a16="http://schemas.microsoft.com/office/drawing/2014/main" id="{DD831914-F76F-4891-AF9A-94142632316A}"/>
              </a:ext>
            </a:extLst>
          </p:cNvPr>
          <p:cNvSpPr txBox="1"/>
          <p:nvPr/>
        </p:nvSpPr>
        <p:spPr>
          <a:xfrm>
            <a:off x="6493518" y="2931279"/>
            <a:ext cx="1478290" cy="369332"/>
          </a:xfrm>
          <a:prstGeom prst="rect">
            <a:avLst/>
          </a:prstGeom>
          <a:noFill/>
        </p:spPr>
        <p:txBody>
          <a:bodyPr wrap="none" rtlCol="0">
            <a:spAutoFit/>
          </a:bodyPr>
          <a:lstStyle/>
          <a:p>
            <a:r>
              <a:rPr lang="en-GB" dirty="0"/>
              <a:t>Final Demand</a:t>
            </a:r>
          </a:p>
        </p:txBody>
      </p:sp>
      <p:sp>
        <p:nvSpPr>
          <p:cNvPr id="11" name="TextBox 10">
            <a:extLst>
              <a:ext uri="{FF2B5EF4-FFF2-40B4-BE49-F238E27FC236}">
                <a16:creationId xmlns:a16="http://schemas.microsoft.com/office/drawing/2014/main" id="{8EDBE908-0A2E-4DF1-A57E-2614262C2810}"/>
              </a:ext>
            </a:extLst>
          </p:cNvPr>
          <p:cNvSpPr txBox="1"/>
          <p:nvPr/>
        </p:nvSpPr>
        <p:spPr>
          <a:xfrm>
            <a:off x="6370727" y="3934257"/>
            <a:ext cx="1723870" cy="369332"/>
          </a:xfrm>
          <a:prstGeom prst="rect">
            <a:avLst/>
          </a:prstGeom>
          <a:noFill/>
        </p:spPr>
        <p:txBody>
          <a:bodyPr wrap="none" rtlCol="0">
            <a:spAutoFit/>
          </a:bodyPr>
          <a:lstStyle/>
          <a:p>
            <a:r>
              <a:rPr lang="en-GB" dirty="0"/>
              <a:t>‘Mixed’ Demand</a:t>
            </a:r>
          </a:p>
        </p:txBody>
      </p:sp>
      <p:sp>
        <p:nvSpPr>
          <p:cNvPr id="12" name="TextBox 11">
            <a:extLst>
              <a:ext uri="{FF2B5EF4-FFF2-40B4-BE49-F238E27FC236}">
                <a16:creationId xmlns:a16="http://schemas.microsoft.com/office/drawing/2014/main" id="{ECAA5D67-1248-457B-84BA-26E5AE31DD3A}"/>
              </a:ext>
            </a:extLst>
          </p:cNvPr>
          <p:cNvSpPr txBox="1"/>
          <p:nvPr/>
        </p:nvSpPr>
        <p:spPr>
          <a:xfrm>
            <a:off x="6261884" y="4793667"/>
            <a:ext cx="1941557" cy="369332"/>
          </a:xfrm>
          <a:prstGeom prst="rect">
            <a:avLst/>
          </a:prstGeom>
          <a:noFill/>
        </p:spPr>
        <p:txBody>
          <a:bodyPr wrap="none" rtlCol="0">
            <a:spAutoFit/>
          </a:bodyPr>
          <a:lstStyle/>
          <a:p>
            <a:r>
              <a:rPr lang="en-GB" dirty="0"/>
              <a:t>Non-Final Demand</a:t>
            </a:r>
          </a:p>
        </p:txBody>
      </p:sp>
      <p:cxnSp>
        <p:nvCxnSpPr>
          <p:cNvPr id="13" name="Straight Connector 12">
            <a:extLst>
              <a:ext uri="{FF2B5EF4-FFF2-40B4-BE49-F238E27FC236}">
                <a16:creationId xmlns:a16="http://schemas.microsoft.com/office/drawing/2014/main" id="{B265DDA4-8D14-4D28-9B22-B1E1ACE0A489}"/>
              </a:ext>
            </a:extLst>
          </p:cNvPr>
          <p:cNvCxnSpPr>
            <a:cxnSpLocks/>
          </p:cNvCxnSpPr>
          <p:nvPr/>
        </p:nvCxnSpPr>
        <p:spPr>
          <a:xfrm>
            <a:off x="2913689" y="4409091"/>
            <a:ext cx="233704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C770B08-AECF-41D0-83FB-F8B9E70F7D20}"/>
              </a:ext>
            </a:extLst>
          </p:cNvPr>
          <p:cNvCxnSpPr>
            <a:cxnSpLocks/>
            <a:endCxn id="9" idx="1"/>
          </p:cNvCxnSpPr>
          <p:nvPr/>
        </p:nvCxnSpPr>
        <p:spPr>
          <a:xfrm>
            <a:off x="5250730" y="2256535"/>
            <a:ext cx="124278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BE11375-8DE9-4B33-8816-FD1717A0F35D}"/>
              </a:ext>
            </a:extLst>
          </p:cNvPr>
          <p:cNvCxnSpPr>
            <a:cxnSpLocks/>
            <a:endCxn id="12" idx="1"/>
          </p:cNvCxnSpPr>
          <p:nvPr/>
        </p:nvCxnSpPr>
        <p:spPr>
          <a:xfrm>
            <a:off x="5250730" y="4978333"/>
            <a:ext cx="101115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EB1E04E-B3C9-4D40-9273-E1833E83699A}"/>
              </a:ext>
            </a:extLst>
          </p:cNvPr>
          <p:cNvCxnSpPr>
            <a:cxnSpLocks/>
            <a:endCxn id="11" idx="1"/>
          </p:cNvCxnSpPr>
          <p:nvPr/>
        </p:nvCxnSpPr>
        <p:spPr>
          <a:xfrm>
            <a:off x="5250730" y="4118923"/>
            <a:ext cx="11199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B519CFC-3A26-446A-BBB6-0743AFE32502}"/>
              </a:ext>
            </a:extLst>
          </p:cNvPr>
          <p:cNvCxnSpPr>
            <a:cxnSpLocks/>
          </p:cNvCxnSpPr>
          <p:nvPr/>
        </p:nvCxnSpPr>
        <p:spPr>
          <a:xfrm flipV="1">
            <a:off x="5250730" y="2256536"/>
            <a:ext cx="0" cy="272179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990FE24-F520-4D06-9598-F19CEE815243}"/>
              </a:ext>
            </a:extLst>
          </p:cNvPr>
          <p:cNvCxnSpPr>
            <a:cxnSpLocks/>
            <a:endCxn id="10" idx="1"/>
          </p:cNvCxnSpPr>
          <p:nvPr/>
        </p:nvCxnSpPr>
        <p:spPr>
          <a:xfrm>
            <a:off x="5250730" y="3115945"/>
            <a:ext cx="124278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EABBB06-BF6E-45AF-9241-1FBBF8F12807}"/>
              </a:ext>
            </a:extLst>
          </p:cNvPr>
          <p:cNvSpPr txBox="1"/>
          <p:nvPr/>
        </p:nvSpPr>
        <p:spPr>
          <a:xfrm>
            <a:off x="3335118" y="3048098"/>
            <a:ext cx="304892" cy="369332"/>
          </a:xfrm>
          <a:prstGeom prst="rect">
            <a:avLst/>
          </a:prstGeom>
          <a:noFill/>
        </p:spPr>
        <p:txBody>
          <a:bodyPr wrap="none" rtlCol="0">
            <a:spAutoFit/>
          </a:bodyPr>
          <a:lstStyle/>
          <a:p>
            <a:r>
              <a:rPr lang="en-GB" dirty="0">
                <a:solidFill>
                  <a:schemeClr val="accent5"/>
                </a:solidFill>
              </a:rPr>
              <a:t>X</a:t>
            </a:r>
          </a:p>
        </p:txBody>
      </p:sp>
      <p:sp>
        <p:nvSpPr>
          <p:cNvPr id="20" name="TextBox 19">
            <a:extLst>
              <a:ext uri="{FF2B5EF4-FFF2-40B4-BE49-F238E27FC236}">
                <a16:creationId xmlns:a16="http://schemas.microsoft.com/office/drawing/2014/main" id="{B4899300-5C26-4B84-B819-9BCF9519998E}"/>
              </a:ext>
            </a:extLst>
          </p:cNvPr>
          <p:cNvSpPr txBox="1"/>
          <p:nvPr/>
        </p:nvSpPr>
        <p:spPr>
          <a:xfrm>
            <a:off x="5262636" y="1887204"/>
            <a:ext cx="317716" cy="369332"/>
          </a:xfrm>
          <a:prstGeom prst="rect">
            <a:avLst/>
          </a:prstGeom>
          <a:noFill/>
        </p:spPr>
        <p:txBody>
          <a:bodyPr wrap="none" rtlCol="0">
            <a:spAutoFit/>
          </a:bodyPr>
          <a:lstStyle/>
          <a:p>
            <a:r>
              <a:rPr lang="en-GB" dirty="0">
                <a:solidFill>
                  <a:srgbClr val="FF0000"/>
                </a:solidFill>
              </a:rPr>
              <a:t>A</a:t>
            </a:r>
          </a:p>
        </p:txBody>
      </p:sp>
      <p:sp>
        <p:nvSpPr>
          <p:cNvPr id="21" name="TextBox 20">
            <a:extLst>
              <a:ext uri="{FF2B5EF4-FFF2-40B4-BE49-F238E27FC236}">
                <a16:creationId xmlns:a16="http://schemas.microsoft.com/office/drawing/2014/main" id="{B3A08E1E-3464-4EAB-9E79-1CCDBEEA64AA}"/>
              </a:ext>
            </a:extLst>
          </p:cNvPr>
          <p:cNvSpPr txBox="1"/>
          <p:nvPr/>
        </p:nvSpPr>
        <p:spPr>
          <a:xfrm>
            <a:off x="5281770" y="2740548"/>
            <a:ext cx="308098" cy="369332"/>
          </a:xfrm>
          <a:prstGeom prst="rect">
            <a:avLst/>
          </a:prstGeom>
          <a:noFill/>
        </p:spPr>
        <p:txBody>
          <a:bodyPr wrap="none" rtlCol="0">
            <a:spAutoFit/>
          </a:bodyPr>
          <a:lstStyle/>
          <a:p>
            <a:r>
              <a:rPr lang="en-GB" dirty="0">
                <a:solidFill>
                  <a:srgbClr val="FF0000"/>
                </a:solidFill>
              </a:rPr>
              <a:t>B</a:t>
            </a:r>
          </a:p>
        </p:txBody>
      </p:sp>
      <p:sp>
        <p:nvSpPr>
          <p:cNvPr id="22" name="TextBox 21">
            <a:extLst>
              <a:ext uri="{FF2B5EF4-FFF2-40B4-BE49-F238E27FC236}">
                <a16:creationId xmlns:a16="http://schemas.microsoft.com/office/drawing/2014/main" id="{C964B9B8-2C7B-48A3-8F49-ACA51426B4B0}"/>
              </a:ext>
            </a:extLst>
          </p:cNvPr>
          <p:cNvSpPr txBox="1"/>
          <p:nvPr/>
        </p:nvSpPr>
        <p:spPr>
          <a:xfrm>
            <a:off x="5287301" y="3721706"/>
            <a:ext cx="308098" cy="369332"/>
          </a:xfrm>
          <a:prstGeom prst="rect">
            <a:avLst/>
          </a:prstGeom>
          <a:noFill/>
        </p:spPr>
        <p:txBody>
          <a:bodyPr wrap="none" rtlCol="0">
            <a:spAutoFit/>
          </a:bodyPr>
          <a:lstStyle/>
          <a:p>
            <a:r>
              <a:rPr lang="en-GB" dirty="0">
                <a:solidFill>
                  <a:srgbClr val="FF0000"/>
                </a:solidFill>
              </a:rPr>
              <a:t>C</a:t>
            </a:r>
          </a:p>
        </p:txBody>
      </p:sp>
      <p:sp>
        <p:nvSpPr>
          <p:cNvPr id="23" name="TextBox 22">
            <a:extLst>
              <a:ext uri="{FF2B5EF4-FFF2-40B4-BE49-F238E27FC236}">
                <a16:creationId xmlns:a16="http://schemas.microsoft.com/office/drawing/2014/main" id="{48F4331A-EA59-4F37-8138-4C95E929308D}"/>
              </a:ext>
            </a:extLst>
          </p:cNvPr>
          <p:cNvSpPr txBox="1"/>
          <p:nvPr/>
        </p:nvSpPr>
        <p:spPr>
          <a:xfrm>
            <a:off x="5280189" y="4609001"/>
            <a:ext cx="327334" cy="369332"/>
          </a:xfrm>
          <a:prstGeom prst="rect">
            <a:avLst/>
          </a:prstGeom>
          <a:noFill/>
        </p:spPr>
        <p:txBody>
          <a:bodyPr wrap="none" rtlCol="0">
            <a:spAutoFit/>
          </a:bodyPr>
          <a:lstStyle/>
          <a:p>
            <a:r>
              <a:rPr lang="en-GB" dirty="0">
                <a:solidFill>
                  <a:srgbClr val="FF0000"/>
                </a:solidFill>
              </a:rPr>
              <a:t>D</a:t>
            </a:r>
          </a:p>
        </p:txBody>
      </p:sp>
      <p:sp>
        <p:nvSpPr>
          <p:cNvPr id="24" name="TextBox 23">
            <a:extLst>
              <a:ext uri="{FF2B5EF4-FFF2-40B4-BE49-F238E27FC236}">
                <a16:creationId xmlns:a16="http://schemas.microsoft.com/office/drawing/2014/main" id="{452A452A-068B-444E-A07D-91F9FB8B2207}"/>
              </a:ext>
            </a:extLst>
          </p:cNvPr>
          <p:cNvSpPr txBox="1"/>
          <p:nvPr/>
        </p:nvSpPr>
        <p:spPr>
          <a:xfrm>
            <a:off x="8688105" y="1303926"/>
            <a:ext cx="3065606" cy="4524315"/>
          </a:xfrm>
          <a:prstGeom prst="rect">
            <a:avLst/>
          </a:prstGeom>
          <a:noFill/>
        </p:spPr>
        <p:txBody>
          <a:bodyPr wrap="square" rtlCol="0">
            <a:spAutoFit/>
          </a:bodyPr>
          <a:lstStyle/>
          <a:p>
            <a:r>
              <a:rPr lang="en-GB" dirty="0"/>
              <a:t>Demand figure used in the methodology will be any of the following based on meter configuration;</a:t>
            </a:r>
          </a:p>
          <a:p>
            <a:endParaRPr lang="en-GB" dirty="0"/>
          </a:p>
          <a:p>
            <a:pPr marL="285750" indent="-285750">
              <a:buFont typeface="Arial" panose="020B0604020202020204" pitchFamily="34" charset="0"/>
              <a:buChar char="•"/>
            </a:pPr>
            <a:r>
              <a:rPr lang="en-GB" dirty="0"/>
              <a:t>(X + Y) – D</a:t>
            </a:r>
          </a:p>
          <a:p>
            <a:pPr marL="285750" indent="-285750">
              <a:buFont typeface="Arial" panose="020B0604020202020204" pitchFamily="34" charset="0"/>
              <a:buChar char="•"/>
            </a:pPr>
            <a:r>
              <a:rPr lang="en-GB" dirty="0"/>
              <a:t>(X + Y) – (A + B + C)</a:t>
            </a:r>
          </a:p>
          <a:p>
            <a:pPr marL="285750" indent="-285750">
              <a:buFont typeface="Arial" panose="020B0604020202020204" pitchFamily="34" charset="0"/>
              <a:buChar char="•"/>
            </a:pPr>
            <a:r>
              <a:rPr lang="en-GB" dirty="0"/>
              <a:t> A + B + C</a:t>
            </a:r>
          </a:p>
          <a:p>
            <a:pPr marL="285750" indent="-285750">
              <a:buFont typeface="Arial" panose="020B0604020202020204" pitchFamily="34" charset="0"/>
              <a:buChar char="•"/>
            </a:pPr>
            <a:endParaRPr lang="en-GB" dirty="0"/>
          </a:p>
          <a:p>
            <a:r>
              <a:rPr lang="en-GB" dirty="0"/>
              <a:t>i.e. separately isolating point D from the rest of the site.</a:t>
            </a:r>
          </a:p>
          <a:p>
            <a:endParaRPr lang="en-GB" dirty="0"/>
          </a:p>
          <a:p>
            <a:r>
              <a:rPr lang="en-GB" dirty="0"/>
              <a:t>Use of the boundary meters (meters X and Y) is preferred however.</a:t>
            </a:r>
          </a:p>
          <a:p>
            <a:endParaRPr lang="en-GB" dirty="0"/>
          </a:p>
        </p:txBody>
      </p:sp>
      <p:cxnSp>
        <p:nvCxnSpPr>
          <p:cNvPr id="25" name="Straight Connector 24">
            <a:extLst>
              <a:ext uri="{FF2B5EF4-FFF2-40B4-BE49-F238E27FC236}">
                <a16:creationId xmlns:a16="http://schemas.microsoft.com/office/drawing/2014/main" id="{D6C668E8-BF39-49F3-A6DC-CB6D07DE5411}"/>
              </a:ext>
            </a:extLst>
          </p:cNvPr>
          <p:cNvCxnSpPr>
            <a:cxnSpLocks/>
          </p:cNvCxnSpPr>
          <p:nvPr/>
        </p:nvCxnSpPr>
        <p:spPr>
          <a:xfrm>
            <a:off x="2903346" y="3429000"/>
            <a:ext cx="233704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4A18338D-D684-4CFF-860E-7F6A526DBECE}"/>
              </a:ext>
            </a:extLst>
          </p:cNvPr>
          <p:cNvSpPr txBox="1"/>
          <p:nvPr/>
        </p:nvSpPr>
        <p:spPr>
          <a:xfrm>
            <a:off x="3292839" y="4028188"/>
            <a:ext cx="304892" cy="369332"/>
          </a:xfrm>
          <a:prstGeom prst="rect">
            <a:avLst/>
          </a:prstGeom>
          <a:noFill/>
        </p:spPr>
        <p:txBody>
          <a:bodyPr wrap="none" rtlCol="0">
            <a:spAutoFit/>
          </a:bodyPr>
          <a:lstStyle/>
          <a:p>
            <a:r>
              <a:rPr lang="en-GB" dirty="0">
                <a:solidFill>
                  <a:schemeClr val="accent5"/>
                </a:solidFill>
              </a:rPr>
              <a:t>Y</a:t>
            </a:r>
          </a:p>
        </p:txBody>
      </p:sp>
      <p:cxnSp>
        <p:nvCxnSpPr>
          <p:cNvPr id="27" name="Straight Connector 26">
            <a:extLst>
              <a:ext uri="{FF2B5EF4-FFF2-40B4-BE49-F238E27FC236}">
                <a16:creationId xmlns:a16="http://schemas.microsoft.com/office/drawing/2014/main" id="{794D8890-32F4-4901-AD3C-656F2B1894CA}"/>
              </a:ext>
            </a:extLst>
          </p:cNvPr>
          <p:cNvCxnSpPr>
            <a:cxnSpLocks/>
          </p:cNvCxnSpPr>
          <p:nvPr/>
        </p:nvCxnSpPr>
        <p:spPr>
          <a:xfrm flipV="1">
            <a:off x="671257" y="6505210"/>
            <a:ext cx="1114127"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EBB1EE9-39A8-42B8-BB82-20367A473975}"/>
              </a:ext>
            </a:extLst>
          </p:cNvPr>
          <p:cNvSpPr txBox="1"/>
          <p:nvPr/>
        </p:nvSpPr>
        <p:spPr>
          <a:xfrm>
            <a:off x="1877520" y="6304581"/>
            <a:ext cx="3911135" cy="369332"/>
          </a:xfrm>
          <a:prstGeom prst="rect">
            <a:avLst/>
          </a:prstGeom>
          <a:noFill/>
        </p:spPr>
        <p:txBody>
          <a:bodyPr wrap="none" rtlCol="0">
            <a:spAutoFit/>
          </a:bodyPr>
          <a:lstStyle/>
          <a:p>
            <a:r>
              <a:rPr lang="en-GB" dirty="0"/>
              <a:t>User Assets and/or Unlicensed Network</a:t>
            </a:r>
          </a:p>
        </p:txBody>
      </p:sp>
    </p:spTree>
    <p:extLst>
      <p:ext uri="{BB962C8B-B14F-4D97-AF65-F5344CB8AC3E}">
        <p14:creationId xmlns:p14="http://schemas.microsoft.com/office/powerpoint/2010/main" val="2050104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791614A-8C7E-4CB7-A912-9475328C5066}"/>
              </a:ext>
            </a:extLst>
          </p:cNvPr>
          <p:cNvSpPr txBox="1"/>
          <p:nvPr/>
        </p:nvSpPr>
        <p:spPr>
          <a:xfrm>
            <a:off x="253537" y="2338526"/>
            <a:ext cx="1949570" cy="1200329"/>
          </a:xfrm>
          <a:prstGeom prst="rect">
            <a:avLst/>
          </a:prstGeom>
          <a:solidFill>
            <a:schemeClr val="accent1"/>
          </a:solidFill>
          <a:ln>
            <a:solidFill>
              <a:schemeClr val="accent1"/>
            </a:solidFill>
          </a:ln>
        </p:spPr>
        <p:txBody>
          <a:bodyPr wrap="square" rtlCol="0" anchor="ctr">
            <a:spAutoFit/>
          </a:bodyPr>
          <a:lstStyle/>
          <a:p>
            <a:pPr algn="ctr"/>
            <a:endParaRPr lang="en-GB" dirty="0"/>
          </a:p>
          <a:p>
            <a:pPr algn="ctr"/>
            <a:r>
              <a:rPr lang="en-GB" dirty="0">
                <a:solidFill>
                  <a:schemeClr val="bg1"/>
                </a:solidFill>
              </a:rPr>
              <a:t>Transmission Network</a:t>
            </a:r>
          </a:p>
          <a:p>
            <a:pPr algn="ctr"/>
            <a:endParaRPr lang="en-GB" dirty="0"/>
          </a:p>
        </p:txBody>
      </p:sp>
      <p:sp>
        <p:nvSpPr>
          <p:cNvPr id="6" name="TextBox 5">
            <a:extLst>
              <a:ext uri="{FF2B5EF4-FFF2-40B4-BE49-F238E27FC236}">
                <a16:creationId xmlns:a16="http://schemas.microsoft.com/office/drawing/2014/main" id="{F7924D0C-5736-4AE8-A386-0D5169284887}"/>
              </a:ext>
            </a:extLst>
          </p:cNvPr>
          <p:cNvSpPr txBox="1"/>
          <p:nvPr/>
        </p:nvSpPr>
        <p:spPr>
          <a:xfrm>
            <a:off x="468931" y="434282"/>
            <a:ext cx="2544286" cy="369332"/>
          </a:xfrm>
          <a:prstGeom prst="rect">
            <a:avLst/>
          </a:prstGeom>
          <a:noFill/>
        </p:spPr>
        <p:txBody>
          <a:bodyPr wrap="none" rtlCol="0">
            <a:spAutoFit/>
          </a:bodyPr>
          <a:lstStyle/>
          <a:p>
            <a:r>
              <a:rPr lang="en-GB" dirty="0">
                <a:solidFill>
                  <a:srgbClr val="FFBF22"/>
                </a:solidFill>
                <a:latin typeface="Helvetica Neue LT Std 65 Medium" panose="020B0604020202020204" pitchFamily="34" charset="0"/>
              </a:rPr>
              <a:t>2. Interconnected Sites</a:t>
            </a:r>
            <a:endParaRPr lang="en-GB" dirty="0"/>
          </a:p>
        </p:txBody>
      </p:sp>
      <p:sp>
        <p:nvSpPr>
          <p:cNvPr id="7" name="Rectangle 6">
            <a:extLst>
              <a:ext uri="{FF2B5EF4-FFF2-40B4-BE49-F238E27FC236}">
                <a16:creationId xmlns:a16="http://schemas.microsoft.com/office/drawing/2014/main" id="{803E38CA-E47E-40D2-B5F7-E11601107F65}"/>
              </a:ext>
            </a:extLst>
          </p:cNvPr>
          <p:cNvSpPr/>
          <p:nvPr/>
        </p:nvSpPr>
        <p:spPr>
          <a:xfrm>
            <a:off x="2752133" y="2251274"/>
            <a:ext cx="1949570" cy="1374832"/>
          </a:xfrm>
          <a:prstGeom prst="rect">
            <a:avLst/>
          </a:pr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4E1EAB50-AEFB-4E02-B117-698C72A30A34}"/>
              </a:ext>
            </a:extLst>
          </p:cNvPr>
          <p:cNvSpPr txBox="1"/>
          <p:nvPr/>
        </p:nvSpPr>
        <p:spPr>
          <a:xfrm>
            <a:off x="3080034" y="1813809"/>
            <a:ext cx="1313886" cy="369332"/>
          </a:xfrm>
          <a:prstGeom prst="rect">
            <a:avLst/>
          </a:prstGeom>
          <a:noFill/>
        </p:spPr>
        <p:txBody>
          <a:bodyPr wrap="none" rtlCol="0">
            <a:spAutoFit/>
          </a:bodyPr>
          <a:lstStyle/>
          <a:p>
            <a:r>
              <a:rPr lang="en-GB" dirty="0"/>
              <a:t>Single Site 1</a:t>
            </a:r>
          </a:p>
        </p:txBody>
      </p:sp>
      <p:sp>
        <p:nvSpPr>
          <p:cNvPr id="9" name="TextBox 8">
            <a:extLst>
              <a:ext uri="{FF2B5EF4-FFF2-40B4-BE49-F238E27FC236}">
                <a16:creationId xmlns:a16="http://schemas.microsoft.com/office/drawing/2014/main" id="{407F60FA-3DA8-4B46-841A-C820EE947A75}"/>
              </a:ext>
            </a:extLst>
          </p:cNvPr>
          <p:cNvSpPr txBox="1"/>
          <p:nvPr/>
        </p:nvSpPr>
        <p:spPr>
          <a:xfrm>
            <a:off x="2766958" y="2569358"/>
            <a:ext cx="304892" cy="369332"/>
          </a:xfrm>
          <a:prstGeom prst="rect">
            <a:avLst/>
          </a:prstGeom>
          <a:noFill/>
        </p:spPr>
        <p:txBody>
          <a:bodyPr wrap="none" rtlCol="0">
            <a:spAutoFit/>
          </a:bodyPr>
          <a:lstStyle/>
          <a:p>
            <a:r>
              <a:rPr lang="en-GB" dirty="0">
                <a:solidFill>
                  <a:schemeClr val="accent5"/>
                </a:solidFill>
              </a:rPr>
              <a:t>X</a:t>
            </a:r>
          </a:p>
        </p:txBody>
      </p:sp>
      <p:sp>
        <p:nvSpPr>
          <p:cNvPr id="10" name="TextBox 9">
            <a:extLst>
              <a:ext uri="{FF2B5EF4-FFF2-40B4-BE49-F238E27FC236}">
                <a16:creationId xmlns:a16="http://schemas.microsoft.com/office/drawing/2014/main" id="{8FBB203F-1D73-4B2C-A08A-AB0B66ABE2A3}"/>
              </a:ext>
            </a:extLst>
          </p:cNvPr>
          <p:cNvSpPr txBox="1"/>
          <p:nvPr/>
        </p:nvSpPr>
        <p:spPr>
          <a:xfrm>
            <a:off x="8688105" y="1303926"/>
            <a:ext cx="3065606" cy="4801314"/>
          </a:xfrm>
          <a:prstGeom prst="rect">
            <a:avLst/>
          </a:prstGeom>
          <a:noFill/>
        </p:spPr>
        <p:txBody>
          <a:bodyPr wrap="square" rtlCol="0">
            <a:spAutoFit/>
          </a:bodyPr>
          <a:lstStyle/>
          <a:p>
            <a:r>
              <a:rPr lang="en-GB" dirty="0"/>
              <a:t>Demand figures used in the methodology will be;</a:t>
            </a:r>
          </a:p>
          <a:p>
            <a:endParaRPr lang="en-GB" dirty="0"/>
          </a:p>
          <a:p>
            <a:r>
              <a:rPr lang="en-GB" dirty="0"/>
              <a:t>Single Site 1 = X - A</a:t>
            </a:r>
          </a:p>
          <a:p>
            <a:r>
              <a:rPr lang="en-GB" dirty="0"/>
              <a:t>Single Site 2 = Y*</a:t>
            </a:r>
          </a:p>
          <a:p>
            <a:pPr marL="285750" indent="-285750">
              <a:buFont typeface="Arial" panose="020B0604020202020204" pitchFamily="34" charset="0"/>
              <a:buChar char="•"/>
            </a:pPr>
            <a:endParaRPr lang="en-GB" dirty="0"/>
          </a:p>
          <a:p>
            <a:r>
              <a:rPr lang="en-GB" b="1" u="sng" dirty="0"/>
              <a:t>Notes</a:t>
            </a:r>
          </a:p>
          <a:p>
            <a:r>
              <a:rPr lang="en-GB" dirty="0"/>
              <a:t>* as only Non-Final Demand is present in this example, no change will be applied</a:t>
            </a:r>
          </a:p>
          <a:p>
            <a:endParaRPr lang="en-GB" dirty="0"/>
          </a:p>
          <a:p>
            <a:r>
              <a:rPr lang="en-GB" dirty="0"/>
              <a:t>This arrangement isn’t permitted long-term under Bilateral Connection Agreements (Appendix F5) on safety grounds as it parallels the transmission system.</a:t>
            </a:r>
          </a:p>
        </p:txBody>
      </p:sp>
      <p:cxnSp>
        <p:nvCxnSpPr>
          <p:cNvPr id="11" name="Straight Connector 10">
            <a:extLst>
              <a:ext uri="{FF2B5EF4-FFF2-40B4-BE49-F238E27FC236}">
                <a16:creationId xmlns:a16="http://schemas.microsoft.com/office/drawing/2014/main" id="{2C35F346-1806-485B-AB8F-E0A7498DC01F}"/>
              </a:ext>
            </a:extLst>
          </p:cNvPr>
          <p:cNvCxnSpPr>
            <a:cxnSpLocks/>
          </p:cNvCxnSpPr>
          <p:nvPr/>
        </p:nvCxnSpPr>
        <p:spPr>
          <a:xfrm>
            <a:off x="2203107" y="2938690"/>
            <a:ext cx="224875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6C06811-EA72-44B1-A822-5DCAA0D728BA}"/>
              </a:ext>
            </a:extLst>
          </p:cNvPr>
          <p:cNvSpPr txBox="1"/>
          <p:nvPr/>
        </p:nvSpPr>
        <p:spPr>
          <a:xfrm>
            <a:off x="5647391" y="4306376"/>
            <a:ext cx="1949570" cy="1200329"/>
          </a:xfrm>
          <a:prstGeom prst="rect">
            <a:avLst/>
          </a:prstGeom>
          <a:solidFill>
            <a:schemeClr val="accent1"/>
          </a:solidFill>
          <a:ln>
            <a:solidFill>
              <a:schemeClr val="accent1"/>
            </a:solidFill>
          </a:ln>
        </p:spPr>
        <p:txBody>
          <a:bodyPr wrap="square" rtlCol="0" anchor="ctr">
            <a:spAutoFit/>
          </a:bodyPr>
          <a:lstStyle/>
          <a:p>
            <a:pPr algn="ctr"/>
            <a:endParaRPr lang="en-GB" dirty="0"/>
          </a:p>
          <a:p>
            <a:pPr algn="ctr"/>
            <a:r>
              <a:rPr lang="en-GB" dirty="0">
                <a:solidFill>
                  <a:schemeClr val="bg1"/>
                </a:solidFill>
              </a:rPr>
              <a:t>Transmission Network</a:t>
            </a:r>
          </a:p>
          <a:p>
            <a:pPr algn="ctr"/>
            <a:endParaRPr lang="en-GB" dirty="0"/>
          </a:p>
        </p:txBody>
      </p:sp>
      <p:sp>
        <p:nvSpPr>
          <p:cNvPr id="13" name="Rectangle 12">
            <a:extLst>
              <a:ext uri="{FF2B5EF4-FFF2-40B4-BE49-F238E27FC236}">
                <a16:creationId xmlns:a16="http://schemas.microsoft.com/office/drawing/2014/main" id="{89651EFC-91BE-49F9-A15F-8EAE1984842C}"/>
              </a:ext>
            </a:extLst>
          </p:cNvPr>
          <p:cNvSpPr/>
          <p:nvPr/>
        </p:nvSpPr>
        <p:spPr>
          <a:xfrm>
            <a:off x="5566227" y="2251274"/>
            <a:ext cx="1949570" cy="1374832"/>
          </a:xfrm>
          <a:prstGeom prst="rect">
            <a:avLst/>
          </a:pr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AFB3768C-23A5-4A38-BE82-C8E4313A49F5}"/>
              </a:ext>
            </a:extLst>
          </p:cNvPr>
          <p:cNvSpPr txBox="1"/>
          <p:nvPr/>
        </p:nvSpPr>
        <p:spPr>
          <a:xfrm>
            <a:off x="5894128" y="1813809"/>
            <a:ext cx="1313886" cy="369332"/>
          </a:xfrm>
          <a:prstGeom prst="rect">
            <a:avLst/>
          </a:prstGeom>
          <a:noFill/>
        </p:spPr>
        <p:txBody>
          <a:bodyPr wrap="none" rtlCol="0">
            <a:spAutoFit/>
          </a:bodyPr>
          <a:lstStyle/>
          <a:p>
            <a:r>
              <a:rPr lang="en-GB" dirty="0"/>
              <a:t>Single Site 2</a:t>
            </a:r>
          </a:p>
        </p:txBody>
      </p:sp>
      <p:cxnSp>
        <p:nvCxnSpPr>
          <p:cNvPr id="15" name="Straight Connector 14">
            <a:extLst>
              <a:ext uri="{FF2B5EF4-FFF2-40B4-BE49-F238E27FC236}">
                <a16:creationId xmlns:a16="http://schemas.microsoft.com/office/drawing/2014/main" id="{AEC0F60C-CC12-46F1-A602-A210FC7B9234}"/>
              </a:ext>
            </a:extLst>
          </p:cNvPr>
          <p:cNvCxnSpPr>
            <a:cxnSpLocks/>
            <a:stCxn id="12" idx="0"/>
          </p:cNvCxnSpPr>
          <p:nvPr/>
        </p:nvCxnSpPr>
        <p:spPr>
          <a:xfrm flipV="1">
            <a:off x="6622176" y="2938690"/>
            <a:ext cx="0" cy="13676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74B8792D-3E8B-4E07-AC41-D301495C317A}"/>
              </a:ext>
            </a:extLst>
          </p:cNvPr>
          <p:cNvCxnSpPr>
            <a:stCxn id="5" idx="2"/>
            <a:endCxn id="12" idx="1"/>
          </p:cNvCxnSpPr>
          <p:nvPr/>
        </p:nvCxnSpPr>
        <p:spPr>
          <a:xfrm rot="16200000" flipH="1">
            <a:off x="2754013" y="2013163"/>
            <a:ext cx="1367686" cy="4419069"/>
          </a:xfrm>
          <a:prstGeom prst="bentConnector2">
            <a:avLst/>
          </a:prstGeom>
          <a:ln w="25400"/>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1A23EEFE-D79D-4D2B-9B5C-8EAD0A141594}"/>
              </a:ext>
            </a:extLst>
          </p:cNvPr>
          <p:cNvCxnSpPr>
            <a:cxnSpLocks/>
          </p:cNvCxnSpPr>
          <p:nvPr/>
        </p:nvCxnSpPr>
        <p:spPr>
          <a:xfrm>
            <a:off x="671257" y="6127978"/>
            <a:ext cx="1114127" cy="1"/>
          </a:xfrm>
          <a:prstGeom prst="bentConnector3">
            <a:avLst>
              <a:gd name="adj1" fmla="val 50000"/>
            </a:avLst>
          </a:prstGeom>
          <a:ln w="25400"/>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0D89304-A1A6-4199-B20D-E61DA4600F92}"/>
              </a:ext>
            </a:extLst>
          </p:cNvPr>
          <p:cNvSpPr txBox="1"/>
          <p:nvPr/>
        </p:nvSpPr>
        <p:spPr>
          <a:xfrm>
            <a:off x="1877520" y="5943312"/>
            <a:ext cx="2255810" cy="369332"/>
          </a:xfrm>
          <a:prstGeom prst="rect">
            <a:avLst/>
          </a:prstGeom>
          <a:noFill/>
        </p:spPr>
        <p:txBody>
          <a:bodyPr wrap="none" rtlCol="0">
            <a:spAutoFit/>
          </a:bodyPr>
          <a:lstStyle/>
          <a:p>
            <a:r>
              <a:rPr lang="en-GB" dirty="0"/>
              <a:t>Transmission Network</a:t>
            </a:r>
          </a:p>
        </p:txBody>
      </p:sp>
      <p:cxnSp>
        <p:nvCxnSpPr>
          <p:cNvPr id="19" name="Straight Connector 18">
            <a:extLst>
              <a:ext uri="{FF2B5EF4-FFF2-40B4-BE49-F238E27FC236}">
                <a16:creationId xmlns:a16="http://schemas.microsoft.com/office/drawing/2014/main" id="{A83A7389-0CF4-4614-A650-2E5A37D74FD3}"/>
              </a:ext>
            </a:extLst>
          </p:cNvPr>
          <p:cNvCxnSpPr>
            <a:cxnSpLocks/>
          </p:cNvCxnSpPr>
          <p:nvPr/>
        </p:nvCxnSpPr>
        <p:spPr>
          <a:xfrm flipV="1">
            <a:off x="671257" y="6505210"/>
            <a:ext cx="1114127"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4321A8A-638A-4097-BEE9-BD7AF299B839}"/>
              </a:ext>
            </a:extLst>
          </p:cNvPr>
          <p:cNvSpPr txBox="1"/>
          <p:nvPr/>
        </p:nvSpPr>
        <p:spPr>
          <a:xfrm>
            <a:off x="1877520" y="6304581"/>
            <a:ext cx="1263872" cy="369332"/>
          </a:xfrm>
          <a:prstGeom prst="rect">
            <a:avLst/>
          </a:prstGeom>
          <a:noFill/>
        </p:spPr>
        <p:txBody>
          <a:bodyPr wrap="none" rtlCol="0">
            <a:spAutoFit/>
          </a:bodyPr>
          <a:lstStyle/>
          <a:p>
            <a:r>
              <a:rPr lang="en-GB" dirty="0"/>
              <a:t>User Assets</a:t>
            </a:r>
          </a:p>
        </p:txBody>
      </p:sp>
      <p:cxnSp>
        <p:nvCxnSpPr>
          <p:cNvPr id="21" name="Straight Connector 20">
            <a:extLst>
              <a:ext uri="{FF2B5EF4-FFF2-40B4-BE49-F238E27FC236}">
                <a16:creationId xmlns:a16="http://schemas.microsoft.com/office/drawing/2014/main" id="{D1614041-04F6-4856-8221-92AD64C97273}"/>
              </a:ext>
            </a:extLst>
          </p:cNvPr>
          <p:cNvCxnSpPr>
            <a:cxnSpLocks/>
          </p:cNvCxnSpPr>
          <p:nvPr/>
        </p:nvCxnSpPr>
        <p:spPr>
          <a:xfrm>
            <a:off x="4393920" y="2938690"/>
            <a:ext cx="1500208" cy="0"/>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691836D-2C4E-487C-8F92-254808AAC847}"/>
              </a:ext>
            </a:extLst>
          </p:cNvPr>
          <p:cNvCxnSpPr/>
          <p:nvPr/>
        </p:nvCxnSpPr>
        <p:spPr>
          <a:xfrm>
            <a:off x="4647195" y="6505210"/>
            <a:ext cx="864524" cy="0"/>
          </a:xfrm>
          <a:prstGeom prst="line">
            <a:avLst/>
          </a:prstGeom>
          <a:ln w="254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068C1E6-2FD3-4ACC-9E60-49CB86C603CB}"/>
              </a:ext>
            </a:extLst>
          </p:cNvPr>
          <p:cNvSpPr txBox="1"/>
          <p:nvPr/>
        </p:nvSpPr>
        <p:spPr>
          <a:xfrm>
            <a:off x="5464064" y="6312644"/>
            <a:ext cx="2084097" cy="369332"/>
          </a:xfrm>
          <a:prstGeom prst="rect">
            <a:avLst/>
          </a:prstGeom>
          <a:noFill/>
        </p:spPr>
        <p:txBody>
          <a:bodyPr wrap="none" rtlCol="0">
            <a:spAutoFit/>
          </a:bodyPr>
          <a:lstStyle/>
          <a:p>
            <a:r>
              <a:rPr lang="en-GB" dirty="0"/>
              <a:t>Unlicensed Network</a:t>
            </a:r>
          </a:p>
        </p:txBody>
      </p:sp>
      <p:sp>
        <p:nvSpPr>
          <p:cNvPr id="24" name="TextBox 23">
            <a:extLst>
              <a:ext uri="{FF2B5EF4-FFF2-40B4-BE49-F238E27FC236}">
                <a16:creationId xmlns:a16="http://schemas.microsoft.com/office/drawing/2014/main" id="{01981EDD-821C-4C55-9B7E-824B6DD8E2F0}"/>
              </a:ext>
            </a:extLst>
          </p:cNvPr>
          <p:cNvSpPr txBox="1"/>
          <p:nvPr/>
        </p:nvSpPr>
        <p:spPr>
          <a:xfrm>
            <a:off x="6667253" y="3170735"/>
            <a:ext cx="304892" cy="369332"/>
          </a:xfrm>
          <a:prstGeom prst="rect">
            <a:avLst/>
          </a:prstGeom>
          <a:noFill/>
        </p:spPr>
        <p:txBody>
          <a:bodyPr wrap="none" rtlCol="0">
            <a:spAutoFit/>
          </a:bodyPr>
          <a:lstStyle/>
          <a:p>
            <a:r>
              <a:rPr lang="en-GB" dirty="0">
                <a:solidFill>
                  <a:schemeClr val="accent5"/>
                </a:solidFill>
              </a:rPr>
              <a:t>Y</a:t>
            </a:r>
          </a:p>
        </p:txBody>
      </p:sp>
      <p:cxnSp>
        <p:nvCxnSpPr>
          <p:cNvPr id="25" name="Straight Connector 24">
            <a:extLst>
              <a:ext uri="{FF2B5EF4-FFF2-40B4-BE49-F238E27FC236}">
                <a16:creationId xmlns:a16="http://schemas.microsoft.com/office/drawing/2014/main" id="{650BD160-C62A-4ECD-95D9-677D26554BB7}"/>
              </a:ext>
            </a:extLst>
          </p:cNvPr>
          <p:cNvCxnSpPr>
            <a:cxnSpLocks/>
          </p:cNvCxnSpPr>
          <p:nvPr/>
        </p:nvCxnSpPr>
        <p:spPr>
          <a:xfrm>
            <a:off x="5856377" y="2938690"/>
            <a:ext cx="7657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D01E1D8-C2AD-42D6-BBFC-192460F606C5}"/>
              </a:ext>
            </a:extLst>
          </p:cNvPr>
          <p:cNvCxnSpPr>
            <a:cxnSpLocks/>
          </p:cNvCxnSpPr>
          <p:nvPr/>
        </p:nvCxnSpPr>
        <p:spPr>
          <a:xfrm flipV="1">
            <a:off x="3770313" y="2931583"/>
            <a:ext cx="0" cy="16100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084DF65-3D28-4244-A541-91FEC4C9C677}"/>
              </a:ext>
            </a:extLst>
          </p:cNvPr>
          <p:cNvCxnSpPr>
            <a:cxnSpLocks/>
          </p:cNvCxnSpPr>
          <p:nvPr/>
        </p:nvCxnSpPr>
        <p:spPr>
          <a:xfrm flipV="1">
            <a:off x="6618153" y="2754024"/>
            <a:ext cx="0" cy="1846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902FAD9F-FBE4-4C39-AC9A-E65F0F206E8E}"/>
              </a:ext>
            </a:extLst>
          </p:cNvPr>
          <p:cNvSpPr txBox="1"/>
          <p:nvPr/>
        </p:nvSpPr>
        <p:spPr>
          <a:xfrm>
            <a:off x="3113370" y="3169521"/>
            <a:ext cx="1478290" cy="369332"/>
          </a:xfrm>
          <a:prstGeom prst="rect">
            <a:avLst/>
          </a:prstGeom>
          <a:noFill/>
        </p:spPr>
        <p:txBody>
          <a:bodyPr wrap="none" rtlCol="0">
            <a:spAutoFit/>
          </a:bodyPr>
          <a:lstStyle/>
          <a:p>
            <a:r>
              <a:rPr lang="en-GB" dirty="0"/>
              <a:t>Final Demand</a:t>
            </a:r>
          </a:p>
        </p:txBody>
      </p:sp>
      <p:sp>
        <p:nvSpPr>
          <p:cNvPr id="29" name="TextBox 28">
            <a:extLst>
              <a:ext uri="{FF2B5EF4-FFF2-40B4-BE49-F238E27FC236}">
                <a16:creationId xmlns:a16="http://schemas.microsoft.com/office/drawing/2014/main" id="{BA40421B-4F50-422C-9868-E15B056FE6D9}"/>
              </a:ext>
            </a:extLst>
          </p:cNvPr>
          <p:cNvSpPr txBox="1"/>
          <p:nvPr/>
        </p:nvSpPr>
        <p:spPr>
          <a:xfrm>
            <a:off x="5606604" y="2402283"/>
            <a:ext cx="1941557" cy="369332"/>
          </a:xfrm>
          <a:prstGeom prst="rect">
            <a:avLst/>
          </a:prstGeom>
          <a:noFill/>
        </p:spPr>
        <p:txBody>
          <a:bodyPr wrap="none" rtlCol="0">
            <a:spAutoFit/>
          </a:bodyPr>
          <a:lstStyle/>
          <a:p>
            <a:r>
              <a:rPr lang="en-GB" dirty="0"/>
              <a:t>Non-Final Demand</a:t>
            </a:r>
          </a:p>
        </p:txBody>
      </p:sp>
      <p:sp>
        <p:nvSpPr>
          <p:cNvPr id="30" name="TextBox 29">
            <a:extLst>
              <a:ext uri="{FF2B5EF4-FFF2-40B4-BE49-F238E27FC236}">
                <a16:creationId xmlns:a16="http://schemas.microsoft.com/office/drawing/2014/main" id="{BCE52909-3AB9-4AD7-8F44-93CE384CEBC4}"/>
              </a:ext>
            </a:extLst>
          </p:cNvPr>
          <p:cNvSpPr txBox="1"/>
          <p:nvPr/>
        </p:nvSpPr>
        <p:spPr>
          <a:xfrm>
            <a:off x="4145284" y="2569358"/>
            <a:ext cx="317716" cy="369332"/>
          </a:xfrm>
          <a:prstGeom prst="rect">
            <a:avLst/>
          </a:prstGeom>
          <a:noFill/>
        </p:spPr>
        <p:txBody>
          <a:bodyPr wrap="none" rtlCol="0">
            <a:spAutoFit/>
          </a:bodyPr>
          <a:lstStyle/>
          <a:p>
            <a:r>
              <a:rPr lang="en-GB" dirty="0">
                <a:solidFill>
                  <a:srgbClr val="FF0000"/>
                </a:solidFill>
              </a:rPr>
              <a:t>A</a:t>
            </a:r>
          </a:p>
        </p:txBody>
      </p:sp>
    </p:spTree>
    <p:extLst>
      <p:ext uri="{BB962C8B-B14F-4D97-AF65-F5344CB8AC3E}">
        <p14:creationId xmlns:p14="http://schemas.microsoft.com/office/powerpoint/2010/main" val="1009505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C563814-27EF-47A7-9D09-7DDF08CC4407}"/>
              </a:ext>
            </a:extLst>
          </p:cNvPr>
          <p:cNvSpPr txBox="1"/>
          <p:nvPr/>
        </p:nvSpPr>
        <p:spPr>
          <a:xfrm>
            <a:off x="303381" y="453857"/>
            <a:ext cx="2993127" cy="369332"/>
          </a:xfrm>
          <a:prstGeom prst="rect">
            <a:avLst/>
          </a:prstGeom>
          <a:noFill/>
        </p:spPr>
        <p:txBody>
          <a:bodyPr wrap="none" rtlCol="0">
            <a:spAutoFit/>
          </a:bodyPr>
          <a:lstStyle/>
          <a:p>
            <a:r>
              <a:rPr lang="en-GB" dirty="0">
                <a:solidFill>
                  <a:srgbClr val="FFBF22"/>
                </a:solidFill>
                <a:latin typeface="Helvetica Neue LT Std 65 Medium" panose="020B0604020202020204" pitchFamily="34" charset="0"/>
              </a:rPr>
              <a:t>3. Multi-network connection</a:t>
            </a:r>
          </a:p>
        </p:txBody>
      </p:sp>
      <p:sp>
        <p:nvSpPr>
          <p:cNvPr id="6" name="TextBox 5">
            <a:extLst>
              <a:ext uri="{FF2B5EF4-FFF2-40B4-BE49-F238E27FC236}">
                <a16:creationId xmlns:a16="http://schemas.microsoft.com/office/drawing/2014/main" id="{36FA09FC-ADF6-4433-9D2A-4C25DA807B34}"/>
              </a:ext>
            </a:extLst>
          </p:cNvPr>
          <p:cNvSpPr txBox="1"/>
          <p:nvPr/>
        </p:nvSpPr>
        <p:spPr>
          <a:xfrm>
            <a:off x="8688105" y="1303926"/>
            <a:ext cx="3065606" cy="3416320"/>
          </a:xfrm>
          <a:prstGeom prst="rect">
            <a:avLst/>
          </a:prstGeom>
          <a:noFill/>
        </p:spPr>
        <p:txBody>
          <a:bodyPr wrap="square" rtlCol="0">
            <a:spAutoFit/>
          </a:bodyPr>
          <a:lstStyle/>
          <a:p>
            <a:r>
              <a:rPr lang="en-GB" dirty="0" err="1"/>
              <a:t>TNUoS</a:t>
            </a:r>
            <a:r>
              <a:rPr lang="en-GB" dirty="0"/>
              <a:t> charge as per scenario 1, i.e.</a:t>
            </a:r>
          </a:p>
          <a:p>
            <a:endParaRPr lang="en-GB" dirty="0"/>
          </a:p>
          <a:p>
            <a:pPr marL="285750" indent="-285750">
              <a:buFont typeface="Arial" panose="020B0604020202020204" pitchFamily="34" charset="0"/>
              <a:buChar char="•"/>
            </a:pPr>
            <a:r>
              <a:rPr lang="en-GB" dirty="0"/>
              <a:t>A + C</a:t>
            </a:r>
          </a:p>
          <a:p>
            <a:pPr marL="285750" indent="-285750">
              <a:buFont typeface="Arial" panose="020B0604020202020204" pitchFamily="34" charset="0"/>
              <a:buChar char="•"/>
            </a:pPr>
            <a:r>
              <a:rPr lang="en-GB" dirty="0"/>
              <a:t>X – B</a:t>
            </a:r>
          </a:p>
          <a:p>
            <a:pPr marL="285750" indent="-285750">
              <a:buFont typeface="Arial" panose="020B0604020202020204" pitchFamily="34" charset="0"/>
              <a:buChar char="•"/>
            </a:pPr>
            <a:r>
              <a:rPr lang="en-GB" dirty="0"/>
              <a:t>X – (A + C)</a:t>
            </a:r>
          </a:p>
          <a:p>
            <a:pPr marL="285750" indent="-285750">
              <a:buFont typeface="Arial" panose="020B0604020202020204" pitchFamily="34" charset="0"/>
              <a:buChar char="•"/>
            </a:pPr>
            <a:endParaRPr lang="en-GB" dirty="0"/>
          </a:p>
          <a:p>
            <a:r>
              <a:rPr lang="en-GB" dirty="0" err="1"/>
              <a:t>DUoS</a:t>
            </a:r>
            <a:r>
              <a:rPr lang="en-GB" dirty="0"/>
              <a:t> charge as per the DCUSA methodology as depends on number of distribution connection agreements. i.e. to the DNO, is this 1, 2 or 3 sites? </a:t>
            </a:r>
          </a:p>
        </p:txBody>
      </p:sp>
      <p:sp>
        <p:nvSpPr>
          <p:cNvPr id="7" name="TextBox 6">
            <a:extLst>
              <a:ext uri="{FF2B5EF4-FFF2-40B4-BE49-F238E27FC236}">
                <a16:creationId xmlns:a16="http://schemas.microsoft.com/office/drawing/2014/main" id="{0A6A0E16-D6A0-470E-8523-B59E2E9634F5}"/>
              </a:ext>
            </a:extLst>
          </p:cNvPr>
          <p:cNvSpPr txBox="1"/>
          <p:nvPr/>
        </p:nvSpPr>
        <p:spPr>
          <a:xfrm>
            <a:off x="301967" y="2570299"/>
            <a:ext cx="1949570" cy="2308324"/>
          </a:xfrm>
          <a:prstGeom prst="rect">
            <a:avLst/>
          </a:prstGeom>
          <a:solidFill>
            <a:schemeClr val="accent1"/>
          </a:solidFill>
          <a:ln>
            <a:solidFill>
              <a:schemeClr val="accent1"/>
            </a:solidFill>
          </a:ln>
        </p:spPr>
        <p:txBody>
          <a:bodyPr wrap="square" rtlCol="0" anchor="ctr">
            <a:spAutoFit/>
          </a:bodyPr>
          <a:lstStyle/>
          <a:p>
            <a:pPr algn="ctr"/>
            <a:endParaRPr lang="en-GB" dirty="0"/>
          </a:p>
          <a:p>
            <a:pPr algn="ctr"/>
            <a:endParaRPr lang="en-GB" dirty="0"/>
          </a:p>
          <a:p>
            <a:pPr algn="ctr"/>
            <a:endParaRPr lang="en-GB" dirty="0"/>
          </a:p>
          <a:p>
            <a:pPr algn="ctr"/>
            <a:r>
              <a:rPr lang="en-GB" dirty="0">
                <a:solidFill>
                  <a:schemeClr val="bg1"/>
                </a:solidFill>
              </a:rPr>
              <a:t>Transmission Network</a:t>
            </a:r>
          </a:p>
          <a:p>
            <a:pPr algn="ctr"/>
            <a:endParaRPr lang="en-GB" dirty="0"/>
          </a:p>
          <a:p>
            <a:pPr algn="ctr"/>
            <a:endParaRPr lang="en-GB" dirty="0"/>
          </a:p>
          <a:p>
            <a:pPr algn="ctr"/>
            <a:endParaRPr lang="en-GB" dirty="0"/>
          </a:p>
        </p:txBody>
      </p:sp>
      <p:sp>
        <p:nvSpPr>
          <p:cNvPr id="8" name="Rectangle 7">
            <a:extLst>
              <a:ext uri="{FF2B5EF4-FFF2-40B4-BE49-F238E27FC236}">
                <a16:creationId xmlns:a16="http://schemas.microsoft.com/office/drawing/2014/main" id="{F8F8602F-C046-4194-98DC-DB8A9CA0DF55}"/>
              </a:ext>
            </a:extLst>
          </p:cNvPr>
          <p:cNvSpPr/>
          <p:nvPr/>
        </p:nvSpPr>
        <p:spPr>
          <a:xfrm>
            <a:off x="2571949" y="1662747"/>
            <a:ext cx="5447444" cy="3215869"/>
          </a:xfrm>
          <a:prstGeom prst="rect">
            <a:avLst/>
          </a:pr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278ECCE2-0E74-44F9-AE23-589191FD43B1}"/>
              </a:ext>
            </a:extLst>
          </p:cNvPr>
          <p:cNvSpPr txBox="1"/>
          <p:nvPr/>
        </p:nvSpPr>
        <p:spPr>
          <a:xfrm>
            <a:off x="4462908" y="1173668"/>
            <a:ext cx="1143968" cy="369332"/>
          </a:xfrm>
          <a:prstGeom prst="rect">
            <a:avLst/>
          </a:prstGeom>
          <a:noFill/>
        </p:spPr>
        <p:txBody>
          <a:bodyPr wrap="none" rtlCol="0">
            <a:spAutoFit/>
          </a:bodyPr>
          <a:lstStyle/>
          <a:p>
            <a:r>
              <a:rPr lang="en-GB" dirty="0"/>
              <a:t>Single Site</a:t>
            </a:r>
          </a:p>
        </p:txBody>
      </p:sp>
      <p:sp>
        <p:nvSpPr>
          <p:cNvPr id="10" name="TextBox 9">
            <a:extLst>
              <a:ext uri="{FF2B5EF4-FFF2-40B4-BE49-F238E27FC236}">
                <a16:creationId xmlns:a16="http://schemas.microsoft.com/office/drawing/2014/main" id="{EA8D69FB-6F97-4B2C-A54D-AF63E1A9CD99}"/>
              </a:ext>
            </a:extLst>
          </p:cNvPr>
          <p:cNvSpPr txBox="1"/>
          <p:nvPr/>
        </p:nvSpPr>
        <p:spPr>
          <a:xfrm>
            <a:off x="6440714" y="2109513"/>
            <a:ext cx="1478290" cy="369332"/>
          </a:xfrm>
          <a:prstGeom prst="rect">
            <a:avLst/>
          </a:prstGeom>
          <a:noFill/>
        </p:spPr>
        <p:txBody>
          <a:bodyPr wrap="none" rtlCol="0">
            <a:spAutoFit/>
          </a:bodyPr>
          <a:lstStyle/>
          <a:p>
            <a:r>
              <a:rPr lang="en-GB" dirty="0"/>
              <a:t>Final Demand</a:t>
            </a:r>
          </a:p>
        </p:txBody>
      </p:sp>
      <p:sp>
        <p:nvSpPr>
          <p:cNvPr id="11" name="TextBox 10">
            <a:extLst>
              <a:ext uri="{FF2B5EF4-FFF2-40B4-BE49-F238E27FC236}">
                <a16:creationId xmlns:a16="http://schemas.microsoft.com/office/drawing/2014/main" id="{B4294626-DCCA-4336-A982-B88E556CD5F9}"/>
              </a:ext>
            </a:extLst>
          </p:cNvPr>
          <p:cNvSpPr txBox="1"/>
          <p:nvPr/>
        </p:nvSpPr>
        <p:spPr>
          <a:xfrm>
            <a:off x="4969817" y="3923747"/>
            <a:ext cx="1723870" cy="369332"/>
          </a:xfrm>
          <a:prstGeom prst="rect">
            <a:avLst/>
          </a:prstGeom>
          <a:noFill/>
        </p:spPr>
        <p:txBody>
          <a:bodyPr wrap="none" rtlCol="0">
            <a:spAutoFit/>
          </a:bodyPr>
          <a:lstStyle/>
          <a:p>
            <a:r>
              <a:rPr lang="en-GB" dirty="0"/>
              <a:t>‘Mixed’ Demand</a:t>
            </a:r>
          </a:p>
        </p:txBody>
      </p:sp>
      <p:sp>
        <p:nvSpPr>
          <p:cNvPr id="12" name="TextBox 11">
            <a:extLst>
              <a:ext uri="{FF2B5EF4-FFF2-40B4-BE49-F238E27FC236}">
                <a16:creationId xmlns:a16="http://schemas.microsoft.com/office/drawing/2014/main" id="{1AC52DE4-2F0C-4243-AB03-50681AADE102}"/>
              </a:ext>
            </a:extLst>
          </p:cNvPr>
          <p:cNvSpPr txBox="1"/>
          <p:nvPr/>
        </p:nvSpPr>
        <p:spPr>
          <a:xfrm>
            <a:off x="5469936" y="2925609"/>
            <a:ext cx="1941557" cy="369332"/>
          </a:xfrm>
          <a:prstGeom prst="rect">
            <a:avLst/>
          </a:prstGeom>
          <a:noFill/>
        </p:spPr>
        <p:txBody>
          <a:bodyPr wrap="none" rtlCol="0">
            <a:spAutoFit/>
          </a:bodyPr>
          <a:lstStyle/>
          <a:p>
            <a:r>
              <a:rPr lang="en-GB" dirty="0"/>
              <a:t>Non-Final Demand</a:t>
            </a:r>
          </a:p>
        </p:txBody>
      </p:sp>
      <p:cxnSp>
        <p:nvCxnSpPr>
          <p:cNvPr id="13" name="Straight Connector 12">
            <a:extLst>
              <a:ext uri="{FF2B5EF4-FFF2-40B4-BE49-F238E27FC236}">
                <a16:creationId xmlns:a16="http://schemas.microsoft.com/office/drawing/2014/main" id="{F72722F1-1604-4508-AB47-2A0DD25AFAD9}"/>
              </a:ext>
            </a:extLst>
          </p:cNvPr>
          <p:cNvCxnSpPr>
            <a:cxnSpLocks/>
            <a:stCxn id="7" idx="3"/>
          </p:cNvCxnSpPr>
          <p:nvPr/>
        </p:nvCxnSpPr>
        <p:spPr>
          <a:xfrm>
            <a:off x="2251537" y="3724461"/>
            <a:ext cx="233704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90D7FA9-BD1B-4F3A-979E-386662F2ACAE}"/>
              </a:ext>
            </a:extLst>
          </p:cNvPr>
          <p:cNvCxnSpPr>
            <a:cxnSpLocks/>
            <a:endCxn id="10" idx="1"/>
          </p:cNvCxnSpPr>
          <p:nvPr/>
        </p:nvCxnSpPr>
        <p:spPr>
          <a:xfrm>
            <a:off x="4588578" y="2294179"/>
            <a:ext cx="185213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DAA0CE0-EA29-4AA3-B618-5127CD9DFCAD}"/>
              </a:ext>
            </a:extLst>
          </p:cNvPr>
          <p:cNvCxnSpPr>
            <a:cxnSpLocks/>
          </p:cNvCxnSpPr>
          <p:nvPr/>
        </p:nvCxnSpPr>
        <p:spPr>
          <a:xfrm>
            <a:off x="4588578" y="4108413"/>
            <a:ext cx="44587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8251FC7-59DB-414E-B4D2-0B62C4C99F22}"/>
              </a:ext>
            </a:extLst>
          </p:cNvPr>
          <p:cNvCxnSpPr>
            <a:cxnSpLocks/>
          </p:cNvCxnSpPr>
          <p:nvPr/>
        </p:nvCxnSpPr>
        <p:spPr>
          <a:xfrm flipV="1">
            <a:off x="4588578" y="2246027"/>
            <a:ext cx="0" cy="186238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0DD165B-7DFE-42E5-AC76-50D0FA73CB15}"/>
              </a:ext>
            </a:extLst>
          </p:cNvPr>
          <p:cNvCxnSpPr>
            <a:cxnSpLocks/>
          </p:cNvCxnSpPr>
          <p:nvPr/>
        </p:nvCxnSpPr>
        <p:spPr>
          <a:xfrm flipV="1">
            <a:off x="4588578" y="3096351"/>
            <a:ext cx="918843" cy="90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19A2978-7A27-494C-882F-9BF376D318F0}"/>
              </a:ext>
            </a:extLst>
          </p:cNvPr>
          <p:cNvSpPr txBox="1"/>
          <p:nvPr/>
        </p:nvSpPr>
        <p:spPr>
          <a:xfrm>
            <a:off x="2773807" y="3341864"/>
            <a:ext cx="304892" cy="369332"/>
          </a:xfrm>
          <a:prstGeom prst="rect">
            <a:avLst/>
          </a:prstGeom>
          <a:noFill/>
        </p:spPr>
        <p:txBody>
          <a:bodyPr wrap="none" rtlCol="0">
            <a:spAutoFit/>
          </a:bodyPr>
          <a:lstStyle/>
          <a:p>
            <a:r>
              <a:rPr lang="en-GB" dirty="0">
                <a:solidFill>
                  <a:schemeClr val="accent5"/>
                </a:solidFill>
              </a:rPr>
              <a:t>X</a:t>
            </a:r>
          </a:p>
        </p:txBody>
      </p:sp>
      <p:sp>
        <p:nvSpPr>
          <p:cNvPr id="19" name="TextBox 18">
            <a:extLst>
              <a:ext uri="{FF2B5EF4-FFF2-40B4-BE49-F238E27FC236}">
                <a16:creationId xmlns:a16="http://schemas.microsoft.com/office/drawing/2014/main" id="{27DD4D61-FDAA-40F9-B825-676CA9A62751}"/>
              </a:ext>
            </a:extLst>
          </p:cNvPr>
          <p:cNvSpPr txBox="1"/>
          <p:nvPr/>
        </p:nvSpPr>
        <p:spPr>
          <a:xfrm>
            <a:off x="4600484" y="1874745"/>
            <a:ext cx="317716" cy="369332"/>
          </a:xfrm>
          <a:prstGeom prst="rect">
            <a:avLst/>
          </a:prstGeom>
          <a:noFill/>
        </p:spPr>
        <p:txBody>
          <a:bodyPr wrap="none" rtlCol="0">
            <a:spAutoFit/>
          </a:bodyPr>
          <a:lstStyle/>
          <a:p>
            <a:r>
              <a:rPr lang="en-GB" dirty="0">
                <a:solidFill>
                  <a:srgbClr val="FF0000"/>
                </a:solidFill>
              </a:rPr>
              <a:t>A</a:t>
            </a:r>
          </a:p>
        </p:txBody>
      </p:sp>
      <p:sp>
        <p:nvSpPr>
          <p:cNvPr id="20" name="TextBox 19">
            <a:extLst>
              <a:ext uri="{FF2B5EF4-FFF2-40B4-BE49-F238E27FC236}">
                <a16:creationId xmlns:a16="http://schemas.microsoft.com/office/drawing/2014/main" id="{EB14A442-4D13-4A50-B99D-4A6BF3893F2E}"/>
              </a:ext>
            </a:extLst>
          </p:cNvPr>
          <p:cNvSpPr txBox="1"/>
          <p:nvPr/>
        </p:nvSpPr>
        <p:spPr>
          <a:xfrm>
            <a:off x="4619618" y="2730038"/>
            <a:ext cx="308098" cy="369332"/>
          </a:xfrm>
          <a:prstGeom prst="rect">
            <a:avLst/>
          </a:prstGeom>
          <a:noFill/>
        </p:spPr>
        <p:txBody>
          <a:bodyPr wrap="none" rtlCol="0">
            <a:spAutoFit/>
          </a:bodyPr>
          <a:lstStyle/>
          <a:p>
            <a:r>
              <a:rPr lang="en-GB" dirty="0">
                <a:solidFill>
                  <a:srgbClr val="FF0000"/>
                </a:solidFill>
              </a:rPr>
              <a:t>B</a:t>
            </a:r>
          </a:p>
        </p:txBody>
      </p:sp>
      <p:sp>
        <p:nvSpPr>
          <p:cNvPr id="21" name="TextBox 20">
            <a:extLst>
              <a:ext uri="{FF2B5EF4-FFF2-40B4-BE49-F238E27FC236}">
                <a16:creationId xmlns:a16="http://schemas.microsoft.com/office/drawing/2014/main" id="{09D80F15-DBBB-4F69-BC66-D5C5A94ABED1}"/>
              </a:ext>
            </a:extLst>
          </p:cNvPr>
          <p:cNvSpPr txBox="1"/>
          <p:nvPr/>
        </p:nvSpPr>
        <p:spPr>
          <a:xfrm>
            <a:off x="4625149" y="3711196"/>
            <a:ext cx="308098" cy="369332"/>
          </a:xfrm>
          <a:prstGeom prst="rect">
            <a:avLst/>
          </a:prstGeom>
          <a:noFill/>
        </p:spPr>
        <p:txBody>
          <a:bodyPr wrap="none" rtlCol="0">
            <a:spAutoFit/>
          </a:bodyPr>
          <a:lstStyle/>
          <a:p>
            <a:r>
              <a:rPr lang="en-GB" dirty="0">
                <a:solidFill>
                  <a:srgbClr val="FF0000"/>
                </a:solidFill>
              </a:rPr>
              <a:t>C</a:t>
            </a:r>
          </a:p>
        </p:txBody>
      </p:sp>
      <p:sp>
        <p:nvSpPr>
          <p:cNvPr id="22" name="TextBox 21">
            <a:extLst>
              <a:ext uri="{FF2B5EF4-FFF2-40B4-BE49-F238E27FC236}">
                <a16:creationId xmlns:a16="http://schemas.microsoft.com/office/drawing/2014/main" id="{DA858F98-36A5-40E4-91B1-3D16A1023BF0}"/>
              </a:ext>
            </a:extLst>
          </p:cNvPr>
          <p:cNvSpPr txBox="1"/>
          <p:nvPr/>
        </p:nvSpPr>
        <p:spPr>
          <a:xfrm>
            <a:off x="5426534" y="5389362"/>
            <a:ext cx="2534305" cy="923330"/>
          </a:xfrm>
          <a:prstGeom prst="rect">
            <a:avLst/>
          </a:prstGeom>
          <a:solidFill>
            <a:srgbClr val="00B050"/>
          </a:solidFill>
          <a:ln>
            <a:solidFill>
              <a:schemeClr val="accent1"/>
            </a:solidFill>
          </a:ln>
        </p:spPr>
        <p:txBody>
          <a:bodyPr wrap="square" rtlCol="0" anchor="ctr">
            <a:spAutoFit/>
          </a:bodyPr>
          <a:lstStyle/>
          <a:p>
            <a:pPr algn="ctr"/>
            <a:endParaRPr lang="en-GB" dirty="0">
              <a:solidFill>
                <a:schemeClr val="bg1"/>
              </a:solidFill>
            </a:endParaRPr>
          </a:p>
          <a:p>
            <a:pPr algn="ctr"/>
            <a:r>
              <a:rPr lang="en-GB" dirty="0">
                <a:solidFill>
                  <a:schemeClr val="bg1"/>
                </a:solidFill>
              </a:rPr>
              <a:t>Distribution Network</a:t>
            </a:r>
            <a:endParaRPr lang="en-GB" dirty="0"/>
          </a:p>
          <a:p>
            <a:pPr algn="ctr"/>
            <a:endParaRPr lang="en-GB" dirty="0"/>
          </a:p>
        </p:txBody>
      </p:sp>
      <p:cxnSp>
        <p:nvCxnSpPr>
          <p:cNvPr id="23" name="Straight Connector 22">
            <a:extLst>
              <a:ext uri="{FF2B5EF4-FFF2-40B4-BE49-F238E27FC236}">
                <a16:creationId xmlns:a16="http://schemas.microsoft.com/office/drawing/2014/main" id="{4999F6C5-E4AA-4EE2-9435-4CB9439E32E9}"/>
              </a:ext>
            </a:extLst>
          </p:cNvPr>
          <p:cNvCxnSpPr>
            <a:cxnSpLocks/>
          </p:cNvCxnSpPr>
          <p:nvPr/>
        </p:nvCxnSpPr>
        <p:spPr>
          <a:xfrm flipV="1">
            <a:off x="5760482" y="4293079"/>
            <a:ext cx="0" cy="3089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30786A5-B1C9-43AC-9409-2607C42D206B}"/>
              </a:ext>
            </a:extLst>
          </p:cNvPr>
          <p:cNvCxnSpPr>
            <a:cxnSpLocks/>
          </p:cNvCxnSpPr>
          <p:nvPr/>
        </p:nvCxnSpPr>
        <p:spPr>
          <a:xfrm flipV="1">
            <a:off x="6890344" y="3238123"/>
            <a:ext cx="0" cy="215123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61CF651-3CD7-4C93-968A-0568D8D6DC8B}"/>
              </a:ext>
            </a:extLst>
          </p:cNvPr>
          <p:cNvCxnSpPr>
            <a:cxnSpLocks/>
          </p:cNvCxnSpPr>
          <p:nvPr/>
        </p:nvCxnSpPr>
        <p:spPr>
          <a:xfrm flipV="1">
            <a:off x="7683874" y="2478845"/>
            <a:ext cx="0" cy="212322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8B19757-D52E-4D95-8593-637BEF81F073}"/>
              </a:ext>
            </a:extLst>
          </p:cNvPr>
          <p:cNvCxnSpPr>
            <a:cxnSpLocks/>
          </p:cNvCxnSpPr>
          <p:nvPr/>
        </p:nvCxnSpPr>
        <p:spPr>
          <a:xfrm>
            <a:off x="5760482" y="4602071"/>
            <a:ext cx="192339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38A97DA-1AA6-4DE1-A6EA-63E95D71299D}"/>
              </a:ext>
            </a:extLst>
          </p:cNvPr>
          <p:cNvCxnSpPr>
            <a:cxnSpLocks/>
          </p:cNvCxnSpPr>
          <p:nvPr/>
        </p:nvCxnSpPr>
        <p:spPr>
          <a:xfrm flipV="1">
            <a:off x="303381" y="6509526"/>
            <a:ext cx="1114127"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1962BB4-E493-4535-ADEE-FF73044BEE31}"/>
              </a:ext>
            </a:extLst>
          </p:cNvPr>
          <p:cNvSpPr txBox="1"/>
          <p:nvPr/>
        </p:nvSpPr>
        <p:spPr>
          <a:xfrm>
            <a:off x="1509644" y="6308897"/>
            <a:ext cx="3524811" cy="369332"/>
          </a:xfrm>
          <a:prstGeom prst="rect">
            <a:avLst/>
          </a:prstGeom>
          <a:noFill/>
        </p:spPr>
        <p:txBody>
          <a:bodyPr wrap="none" rtlCol="0">
            <a:spAutoFit/>
          </a:bodyPr>
          <a:lstStyle/>
          <a:p>
            <a:r>
              <a:rPr lang="en-GB" dirty="0"/>
              <a:t>User Assets and/or Private Network</a:t>
            </a:r>
          </a:p>
        </p:txBody>
      </p:sp>
    </p:spTree>
    <p:extLst>
      <p:ext uri="{BB962C8B-B14F-4D97-AF65-F5344CB8AC3E}">
        <p14:creationId xmlns:p14="http://schemas.microsoft.com/office/powerpoint/2010/main" val="1189562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A236CDA-A4CC-4136-A661-4298DCF83957}"/>
              </a:ext>
            </a:extLst>
          </p:cNvPr>
          <p:cNvSpPr txBox="1"/>
          <p:nvPr/>
        </p:nvSpPr>
        <p:spPr>
          <a:xfrm>
            <a:off x="560717" y="526211"/>
            <a:ext cx="5215915" cy="369332"/>
          </a:xfrm>
          <a:prstGeom prst="rect">
            <a:avLst/>
          </a:prstGeom>
          <a:noFill/>
        </p:spPr>
        <p:txBody>
          <a:bodyPr wrap="none" rtlCol="0">
            <a:spAutoFit/>
          </a:bodyPr>
          <a:lstStyle/>
          <a:p>
            <a:r>
              <a:rPr lang="en-GB" dirty="0">
                <a:solidFill>
                  <a:srgbClr val="FFBF22"/>
                </a:solidFill>
                <a:latin typeface="Helvetica Neue LT Std 65 Medium" panose="020B0604020202020204" pitchFamily="34" charset="0"/>
              </a:rPr>
              <a:t>4. Final Demand with additional ‘nested’ demand </a:t>
            </a:r>
            <a:endParaRPr lang="en-GB" dirty="0"/>
          </a:p>
        </p:txBody>
      </p:sp>
      <p:sp>
        <p:nvSpPr>
          <p:cNvPr id="6" name="TextBox 5">
            <a:extLst>
              <a:ext uri="{FF2B5EF4-FFF2-40B4-BE49-F238E27FC236}">
                <a16:creationId xmlns:a16="http://schemas.microsoft.com/office/drawing/2014/main" id="{5C8B9D72-8E23-486B-A419-0E852B14F30D}"/>
              </a:ext>
            </a:extLst>
          </p:cNvPr>
          <p:cNvSpPr txBox="1"/>
          <p:nvPr/>
        </p:nvSpPr>
        <p:spPr>
          <a:xfrm>
            <a:off x="723505" y="2595429"/>
            <a:ext cx="1949570" cy="2308324"/>
          </a:xfrm>
          <a:prstGeom prst="rect">
            <a:avLst/>
          </a:prstGeom>
          <a:solidFill>
            <a:schemeClr val="accent1"/>
          </a:solidFill>
          <a:ln>
            <a:solidFill>
              <a:schemeClr val="accent1"/>
            </a:solidFill>
          </a:ln>
        </p:spPr>
        <p:txBody>
          <a:bodyPr wrap="square" rtlCol="0" anchor="ctr">
            <a:spAutoFit/>
          </a:bodyPr>
          <a:lstStyle/>
          <a:p>
            <a:pPr algn="ctr"/>
            <a:endParaRPr lang="en-GB" dirty="0"/>
          </a:p>
          <a:p>
            <a:pPr algn="ctr"/>
            <a:endParaRPr lang="en-GB" dirty="0"/>
          </a:p>
          <a:p>
            <a:pPr algn="ctr"/>
            <a:endParaRPr lang="en-GB" dirty="0"/>
          </a:p>
          <a:p>
            <a:pPr algn="ctr"/>
            <a:r>
              <a:rPr lang="en-GB" dirty="0">
                <a:solidFill>
                  <a:schemeClr val="bg1"/>
                </a:solidFill>
              </a:rPr>
              <a:t>Transmission Network</a:t>
            </a:r>
          </a:p>
          <a:p>
            <a:pPr algn="ctr"/>
            <a:endParaRPr lang="en-GB" dirty="0"/>
          </a:p>
          <a:p>
            <a:pPr algn="ctr"/>
            <a:endParaRPr lang="en-GB" dirty="0"/>
          </a:p>
          <a:p>
            <a:pPr algn="ctr"/>
            <a:endParaRPr lang="en-GB" dirty="0"/>
          </a:p>
        </p:txBody>
      </p:sp>
      <p:sp>
        <p:nvSpPr>
          <p:cNvPr id="7" name="Rectangle 6">
            <a:extLst>
              <a:ext uri="{FF2B5EF4-FFF2-40B4-BE49-F238E27FC236}">
                <a16:creationId xmlns:a16="http://schemas.microsoft.com/office/drawing/2014/main" id="{EB5B4374-5734-44E5-9397-488C7BA34341}"/>
              </a:ext>
            </a:extLst>
          </p:cNvPr>
          <p:cNvSpPr/>
          <p:nvPr/>
        </p:nvSpPr>
        <p:spPr>
          <a:xfrm>
            <a:off x="3234101" y="1673258"/>
            <a:ext cx="5098211" cy="4123426"/>
          </a:xfrm>
          <a:prstGeom prst="rect">
            <a:avLst/>
          </a:pr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FA2A810-DD3B-488A-BE1F-ED50BB4D77DB}"/>
              </a:ext>
            </a:extLst>
          </p:cNvPr>
          <p:cNvSpPr txBox="1"/>
          <p:nvPr/>
        </p:nvSpPr>
        <p:spPr>
          <a:xfrm>
            <a:off x="5125060" y="1184178"/>
            <a:ext cx="1143968" cy="369332"/>
          </a:xfrm>
          <a:prstGeom prst="rect">
            <a:avLst/>
          </a:prstGeom>
          <a:noFill/>
        </p:spPr>
        <p:txBody>
          <a:bodyPr wrap="none" rtlCol="0">
            <a:spAutoFit/>
          </a:bodyPr>
          <a:lstStyle/>
          <a:p>
            <a:r>
              <a:rPr lang="en-GB" dirty="0"/>
              <a:t>Single Site</a:t>
            </a:r>
          </a:p>
        </p:txBody>
      </p:sp>
      <p:sp>
        <p:nvSpPr>
          <p:cNvPr id="9" name="TextBox 8">
            <a:extLst>
              <a:ext uri="{FF2B5EF4-FFF2-40B4-BE49-F238E27FC236}">
                <a16:creationId xmlns:a16="http://schemas.microsoft.com/office/drawing/2014/main" id="{05D423B5-A9FE-4C52-8490-AE95A40FB2C4}"/>
              </a:ext>
            </a:extLst>
          </p:cNvPr>
          <p:cNvSpPr txBox="1"/>
          <p:nvPr/>
        </p:nvSpPr>
        <p:spPr>
          <a:xfrm>
            <a:off x="6493518" y="2071869"/>
            <a:ext cx="1478290" cy="369332"/>
          </a:xfrm>
          <a:prstGeom prst="rect">
            <a:avLst/>
          </a:prstGeom>
          <a:noFill/>
        </p:spPr>
        <p:txBody>
          <a:bodyPr wrap="none" rtlCol="0">
            <a:spAutoFit/>
          </a:bodyPr>
          <a:lstStyle/>
          <a:p>
            <a:r>
              <a:rPr lang="en-GB" dirty="0"/>
              <a:t>Final Demand</a:t>
            </a:r>
          </a:p>
        </p:txBody>
      </p:sp>
      <p:sp>
        <p:nvSpPr>
          <p:cNvPr id="10" name="TextBox 9">
            <a:extLst>
              <a:ext uri="{FF2B5EF4-FFF2-40B4-BE49-F238E27FC236}">
                <a16:creationId xmlns:a16="http://schemas.microsoft.com/office/drawing/2014/main" id="{FA51C5AF-8F12-4AE8-844D-9929262CADE4}"/>
              </a:ext>
            </a:extLst>
          </p:cNvPr>
          <p:cNvSpPr txBox="1"/>
          <p:nvPr/>
        </p:nvSpPr>
        <p:spPr>
          <a:xfrm>
            <a:off x="6571834" y="3564925"/>
            <a:ext cx="1723870" cy="369332"/>
          </a:xfrm>
          <a:prstGeom prst="rect">
            <a:avLst/>
          </a:prstGeom>
          <a:noFill/>
        </p:spPr>
        <p:txBody>
          <a:bodyPr wrap="none" rtlCol="0">
            <a:spAutoFit/>
          </a:bodyPr>
          <a:lstStyle/>
          <a:p>
            <a:r>
              <a:rPr lang="en-GB" dirty="0"/>
              <a:t>‘Mixed’ Demand</a:t>
            </a:r>
          </a:p>
        </p:txBody>
      </p:sp>
      <p:sp>
        <p:nvSpPr>
          <p:cNvPr id="11" name="TextBox 10">
            <a:extLst>
              <a:ext uri="{FF2B5EF4-FFF2-40B4-BE49-F238E27FC236}">
                <a16:creationId xmlns:a16="http://schemas.microsoft.com/office/drawing/2014/main" id="{0EE880B2-904B-494D-A4B6-889AB02886CF}"/>
              </a:ext>
            </a:extLst>
          </p:cNvPr>
          <p:cNvSpPr txBox="1"/>
          <p:nvPr/>
        </p:nvSpPr>
        <p:spPr>
          <a:xfrm>
            <a:off x="6261884" y="4793667"/>
            <a:ext cx="1941557" cy="369332"/>
          </a:xfrm>
          <a:prstGeom prst="rect">
            <a:avLst/>
          </a:prstGeom>
          <a:noFill/>
        </p:spPr>
        <p:txBody>
          <a:bodyPr wrap="none" rtlCol="0">
            <a:spAutoFit/>
          </a:bodyPr>
          <a:lstStyle/>
          <a:p>
            <a:r>
              <a:rPr lang="en-GB" dirty="0"/>
              <a:t>Non-Final Demand</a:t>
            </a:r>
          </a:p>
        </p:txBody>
      </p:sp>
      <p:cxnSp>
        <p:nvCxnSpPr>
          <p:cNvPr id="12" name="Straight Connector 11">
            <a:extLst>
              <a:ext uri="{FF2B5EF4-FFF2-40B4-BE49-F238E27FC236}">
                <a16:creationId xmlns:a16="http://schemas.microsoft.com/office/drawing/2014/main" id="{98D43E10-C45D-4BD9-A842-C722532A7248}"/>
              </a:ext>
            </a:extLst>
          </p:cNvPr>
          <p:cNvCxnSpPr>
            <a:cxnSpLocks/>
            <a:stCxn id="6" idx="3"/>
            <a:endCxn id="22" idx="1"/>
          </p:cNvCxnSpPr>
          <p:nvPr/>
        </p:nvCxnSpPr>
        <p:spPr>
          <a:xfrm flipV="1">
            <a:off x="2673075" y="3734971"/>
            <a:ext cx="1081080" cy="1462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9EE405F-5858-41D4-8D8F-55297EB9AF06}"/>
              </a:ext>
            </a:extLst>
          </p:cNvPr>
          <p:cNvCxnSpPr>
            <a:cxnSpLocks/>
            <a:endCxn id="9" idx="1"/>
          </p:cNvCxnSpPr>
          <p:nvPr/>
        </p:nvCxnSpPr>
        <p:spPr>
          <a:xfrm>
            <a:off x="4493300" y="2254587"/>
            <a:ext cx="2000218" cy="19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CC229DA-34CD-4A2D-AA37-BA3359D13BEE}"/>
              </a:ext>
            </a:extLst>
          </p:cNvPr>
          <p:cNvCxnSpPr>
            <a:cxnSpLocks/>
            <a:endCxn id="11" idx="1"/>
          </p:cNvCxnSpPr>
          <p:nvPr/>
        </p:nvCxnSpPr>
        <p:spPr>
          <a:xfrm>
            <a:off x="4487074" y="4968126"/>
            <a:ext cx="1774810" cy="102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FA957AA-22A6-47AE-8806-4D2BA9CEB4B2}"/>
              </a:ext>
            </a:extLst>
          </p:cNvPr>
          <p:cNvCxnSpPr>
            <a:cxnSpLocks/>
          </p:cNvCxnSpPr>
          <p:nvPr/>
        </p:nvCxnSpPr>
        <p:spPr>
          <a:xfrm flipH="1" flipV="1">
            <a:off x="4487074" y="2254587"/>
            <a:ext cx="21422" cy="12824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2C7DB8C-811E-4898-B53E-A1A61D7951BA}"/>
              </a:ext>
            </a:extLst>
          </p:cNvPr>
          <p:cNvCxnSpPr>
            <a:cxnSpLocks/>
          </p:cNvCxnSpPr>
          <p:nvPr/>
        </p:nvCxnSpPr>
        <p:spPr>
          <a:xfrm>
            <a:off x="5250730" y="3728338"/>
            <a:ext cx="124278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B8E53B3-3AA5-40E8-92B1-EE7733302109}"/>
              </a:ext>
            </a:extLst>
          </p:cNvPr>
          <p:cNvSpPr txBox="1"/>
          <p:nvPr/>
        </p:nvSpPr>
        <p:spPr>
          <a:xfrm>
            <a:off x="2822777" y="3299132"/>
            <a:ext cx="304892" cy="369332"/>
          </a:xfrm>
          <a:prstGeom prst="rect">
            <a:avLst/>
          </a:prstGeom>
          <a:noFill/>
        </p:spPr>
        <p:txBody>
          <a:bodyPr wrap="none" rtlCol="0">
            <a:spAutoFit/>
          </a:bodyPr>
          <a:lstStyle/>
          <a:p>
            <a:r>
              <a:rPr lang="en-GB" dirty="0">
                <a:solidFill>
                  <a:schemeClr val="accent5"/>
                </a:solidFill>
              </a:rPr>
              <a:t>X</a:t>
            </a:r>
          </a:p>
        </p:txBody>
      </p:sp>
      <p:sp>
        <p:nvSpPr>
          <p:cNvPr id="18" name="TextBox 17">
            <a:extLst>
              <a:ext uri="{FF2B5EF4-FFF2-40B4-BE49-F238E27FC236}">
                <a16:creationId xmlns:a16="http://schemas.microsoft.com/office/drawing/2014/main" id="{5A06F7B4-9A0E-40B5-A6C5-4D2B6F559ED3}"/>
              </a:ext>
            </a:extLst>
          </p:cNvPr>
          <p:cNvSpPr txBox="1"/>
          <p:nvPr/>
        </p:nvSpPr>
        <p:spPr>
          <a:xfrm>
            <a:off x="6156764" y="1885255"/>
            <a:ext cx="317716" cy="369332"/>
          </a:xfrm>
          <a:prstGeom prst="rect">
            <a:avLst/>
          </a:prstGeom>
          <a:noFill/>
        </p:spPr>
        <p:txBody>
          <a:bodyPr wrap="none" rtlCol="0">
            <a:spAutoFit/>
          </a:bodyPr>
          <a:lstStyle/>
          <a:p>
            <a:r>
              <a:rPr lang="en-GB" dirty="0">
                <a:solidFill>
                  <a:srgbClr val="FF0000"/>
                </a:solidFill>
              </a:rPr>
              <a:t>A</a:t>
            </a:r>
          </a:p>
        </p:txBody>
      </p:sp>
      <p:sp>
        <p:nvSpPr>
          <p:cNvPr id="19" name="TextBox 18">
            <a:extLst>
              <a:ext uri="{FF2B5EF4-FFF2-40B4-BE49-F238E27FC236}">
                <a16:creationId xmlns:a16="http://schemas.microsoft.com/office/drawing/2014/main" id="{44004953-DE66-48A5-B0FE-373CA76C63A9}"/>
              </a:ext>
            </a:extLst>
          </p:cNvPr>
          <p:cNvSpPr txBox="1"/>
          <p:nvPr/>
        </p:nvSpPr>
        <p:spPr>
          <a:xfrm>
            <a:off x="6112306" y="3299132"/>
            <a:ext cx="308098" cy="369332"/>
          </a:xfrm>
          <a:prstGeom prst="rect">
            <a:avLst/>
          </a:prstGeom>
          <a:noFill/>
        </p:spPr>
        <p:txBody>
          <a:bodyPr wrap="none" rtlCol="0">
            <a:spAutoFit/>
          </a:bodyPr>
          <a:lstStyle/>
          <a:p>
            <a:r>
              <a:rPr lang="en-GB" dirty="0">
                <a:solidFill>
                  <a:srgbClr val="FF0000"/>
                </a:solidFill>
              </a:rPr>
              <a:t>B</a:t>
            </a:r>
          </a:p>
        </p:txBody>
      </p:sp>
      <p:sp>
        <p:nvSpPr>
          <p:cNvPr id="20" name="TextBox 19">
            <a:extLst>
              <a:ext uri="{FF2B5EF4-FFF2-40B4-BE49-F238E27FC236}">
                <a16:creationId xmlns:a16="http://schemas.microsoft.com/office/drawing/2014/main" id="{98D3E73C-E33B-4433-B968-DB75238FCB22}"/>
              </a:ext>
            </a:extLst>
          </p:cNvPr>
          <p:cNvSpPr txBox="1"/>
          <p:nvPr/>
        </p:nvSpPr>
        <p:spPr>
          <a:xfrm>
            <a:off x="5824915" y="4598794"/>
            <a:ext cx="308098" cy="369332"/>
          </a:xfrm>
          <a:prstGeom prst="rect">
            <a:avLst/>
          </a:prstGeom>
          <a:noFill/>
        </p:spPr>
        <p:txBody>
          <a:bodyPr wrap="none" rtlCol="0">
            <a:spAutoFit/>
          </a:bodyPr>
          <a:lstStyle/>
          <a:p>
            <a:r>
              <a:rPr lang="en-GB" dirty="0">
                <a:solidFill>
                  <a:srgbClr val="FF0000"/>
                </a:solidFill>
              </a:rPr>
              <a:t>C</a:t>
            </a:r>
          </a:p>
        </p:txBody>
      </p:sp>
      <p:sp>
        <p:nvSpPr>
          <p:cNvPr id="21" name="TextBox 20">
            <a:extLst>
              <a:ext uri="{FF2B5EF4-FFF2-40B4-BE49-F238E27FC236}">
                <a16:creationId xmlns:a16="http://schemas.microsoft.com/office/drawing/2014/main" id="{7DE5C6D8-0A85-47A9-B68F-8113DD0D29EE}"/>
              </a:ext>
            </a:extLst>
          </p:cNvPr>
          <p:cNvSpPr txBox="1"/>
          <p:nvPr/>
        </p:nvSpPr>
        <p:spPr>
          <a:xfrm>
            <a:off x="8688105" y="1303926"/>
            <a:ext cx="3065606" cy="3693319"/>
          </a:xfrm>
          <a:prstGeom prst="rect">
            <a:avLst/>
          </a:prstGeom>
          <a:noFill/>
        </p:spPr>
        <p:txBody>
          <a:bodyPr wrap="square" rtlCol="0">
            <a:spAutoFit/>
          </a:bodyPr>
          <a:lstStyle/>
          <a:p>
            <a:r>
              <a:rPr lang="en-GB" dirty="0"/>
              <a:t>Assuming the ‘boxed’ Final Demand is only metered at point ‘X’</a:t>
            </a:r>
          </a:p>
          <a:p>
            <a:endParaRPr lang="en-GB" dirty="0"/>
          </a:p>
          <a:p>
            <a:r>
              <a:rPr lang="en-GB" dirty="0"/>
              <a:t>Demand figure used in the methodology will be any of the following based on meter configuration;</a:t>
            </a:r>
          </a:p>
          <a:p>
            <a:endParaRPr lang="en-GB" dirty="0"/>
          </a:p>
          <a:p>
            <a:pPr marL="285750" indent="-285750">
              <a:buFont typeface="Arial" panose="020B0604020202020204" pitchFamily="34" charset="0"/>
              <a:buChar char="•"/>
            </a:pPr>
            <a:r>
              <a:rPr lang="en-GB" dirty="0"/>
              <a:t>X – C</a:t>
            </a:r>
          </a:p>
          <a:p>
            <a:pPr marL="285750" indent="-285750">
              <a:buFont typeface="Arial" panose="020B0604020202020204" pitchFamily="34" charset="0"/>
              <a:buChar char="•"/>
            </a:pPr>
            <a:endParaRPr lang="en-GB" dirty="0"/>
          </a:p>
          <a:p>
            <a:r>
              <a:rPr lang="en-GB" dirty="0"/>
              <a:t>i.e. separately isolating point C from the rest of the site.</a:t>
            </a:r>
          </a:p>
        </p:txBody>
      </p:sp>
      <p:sp>
        <p:nvSpPr>
          <p:cNvPr id="22" name="TextBox 21">
            <a:extLst>
              <a:ext uri="{FF2B5EF4-FFF2-40B4-BE49-F238E27FC236}">
                <a16:creationId xmlns:a16="http://schemas.microsoft.com/office/drawing/2014/main" id="{9BAB841C-0880-4AAB-B4E8-94F4650294B9}"/>
              </a:ext>
            </a:extLst>
          </p:cNvPr>
          <p:cNvSpPr txBox="1"/>
          <p:nvPr/>
        </p:nvSpPr>
        <p:spPr>
          <a:xfrm>
            <a:off x="3754155" y="3550305"/>
            <a:ext cx="1478290" cy="369332"/>
          </a:xfrm>
          <a:prstGeom prst="rect">
            <a:avLst/>
          </a:prstGeom>
          <a:noFill/>
          <a:ln w="22225">
            <a:solidFill>
              <a:schemeClr val="tx1"/>
            </a:solidFill>
          </a:ln>
        </p:spPr>
        <p:txBody>
          <a:bodyPr wrap="none" rtlCol="0">
            <a:spAutoFit/>
          </a:bodyPr>
          <a:lstStyle/>
          <a:p>
            <a:r>
              <a:rPr lang="en-GB" dirty="0"/>
              <a:t>Final Demand</a:t>
            </a:r>
          </a:p>
        </p:txBody>
      </p:sp>
      <p:cxnSp>
        <p:nvCxnSpPr>
          <p:cNvPr id="23" name="Straight Connector 22">
            <a:extLst>
              <a:ext uri="{FF2B5EF4-FFF2-40B4-BE49-F238E27FC236}">
                <a16:creationId xmlns:a16="http://schemas.microsoft.com/office/drawing/2014/main" id="{10EB2F3D-562F-46D6-98CE-C8A510674F98}"/>
              </a:ext>
            </a:extLst>
          </p:cNvPr>
          <p:cNvCxnSpPr>
            <a:cxnSpLocks/>
          </p:cNvCxnSpPr>
          <p:nvPr/>
        </p:nvCxnSpPr>
        <p:spPr>
          <a:xfrm flipV="1">
            <a:off x="4497785" y="3919637"/>
            <a:ext cx="19799" cy="10586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3EB27D1-314A-40CF-A413-569CCE34D3C7}"/>
              </a:ext>
            </a:extLst>
          </p:cNvPr>
          <p:cNvCxnSpPr>
            <a:cxnSpLocks/>
          </p:cNvCxnSpPr>
          <p:nvPr/>
        </p:nvCxnSpPr>
        <p:spPr>
          <a:xfrm flipV="1">
            <a:off x="671257" y="6505210"/>
            <a:ext cx="1114127"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FB0DFF5-7A68-44E2-B1C1-E68A010DC46A}"/>
              </a:ext>
            </a:extLst>
          </p:cNvPr>
          <p:cNvSpPr txBox="1"/>
          <p:nvPr/>
        </p:nvSpPr>
        <p:spPr>
          <a:xfrm>
            <a:off x="1877520" y="6304581"/>
            <a:ext cx="3524811" cy="369332"/>
          </a:xfrm>
          <a:prstGeom prst="rect">
            <a:avLst/>
          </a:prstGeom>
          <a:noFill/>
        </p:spPr>
        <p:txBody>
          <a:bodyPr wrap="none" rtlCol="0">
            <a:spAutoFit/>
          </a:bodyPr>
          <a:lstStyle/>
          <a:p>
            <a:r>
              <a:rPr lang="en-GB" dirty="0"/>
              <a:t>User Assets and/or Private Network</a:t>
            </a:r>
          </a:p>
        </p:txBody>
      </p:sp>
    </p:spTree>
    <p:extLst>
      <p:ext uri="{BB962C8B-B14F-4D97-AF65-F5344CB8AC3E}">
        <p14:creationId xmlns:p14="http://schemas.microsoft.com/office/powerpoint/2010/main" val="1588478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F41B67-ADE8-4D64-AF79-40B1AA6FBD0E}"/>
              </a:ext>
            </a:extLst>
          </p:cNvPr>
          <p:cNvSpPr txBox="1"/>
          <p:nvPr/>
        </p:nvSpPr>
        <p:spPr>
          <a:xfrm>
            <a:off x="560717" y="526211"/>
            <a:ext cx="5716052" cy="369332"/>
          </a:xfrm>
          <a:prstGeom prst="rect">
            <a:avLst/>
          </a:prstGeom>
          <a:noFill/>
        </p:spPr>
        <p:txBody>
          <a:bodyPr wrap="none" rtlCol="0">
            <a:spAutoFit/>
          </a:bodyPr>
          <a:lstStyle/>
          <a:p>
            <a:r>
              <a:rPr lang="en-GB" dirty="0">
                <a:solidFill>
                  <a:srgbClr val="FFBF22"/>
                </a:solidFill>
                <a:latin typeface="Helvetica Neue LT Std 65 Medium" panose="020B0604020202020204" pitchFamily="34" charset="0"/>
              </a:rPr>
              <a:t>5. Non-Final Demand with additional ‘nested’ demand </a:t>
            </a:r>
            <a:endParaRPr lang="en-GB" dirty="0"/>
          </a:p>
        </p:txBody>
      </p:sp>
      <p:sp>
        <p:nvSpPr>
          <p:cNvPr id="6" name="TextBox 5">
            <a:extLst>
              <a:ext uri="{FF2B5EF4-FFF2-40B4-BE49-F238E27FC236}">
                <a16:creationId xmlns:a16="http://schemas.microsoft.com/office/drawing/2014/main" id="{14EC9212-4156-4CA3-AB81-11499AF15F48}"/>
              </a:ext>
            </a:extLst>
          </p:cNvPr>
          <p:cNvSpPr txBox="1"/>
          <p:nvPr/>
        </p:nvSpPr>
        <p:spPr>
          <a:xfrm>
            <a:off x="672346" y="2580809"/>
            <a:ext cx="1949570" cy="2308324"/>
          </a:xfrm>
          <a:prstGeom prst="rect">
            <a:avLst/>
          </a:prstGeom>
          <a:solidFill>
            <a:schemeClr val="accent1"/>
          </a:solidFill>
          <a:ln>
            <a:solidFill>
              <a:schemeClr val="accent1"/>
            </a:solidFill>
          </a:ln>
        </p:spPr>
        <p:txBody>
          <a:bodyPr wrap="square" rtlCol="0" anchor="ctr">
            <a:spAutoFit/>
          </a:bodyPr>
          <a:lstStyle/>
          <a:p>
            <a:pPr algn="ctr"/>
            <a:endParaRPr lang="en-GB" dirty="0"/>
          </a:p>
          <a:p>
            <a:pPr algn="ctr"/>
            <a:endParaRPr lang="en-GB" dirty="0"/>
          </a:p>
          <a:p>
            <a:pPr algn="ctr"/>
            <a:endParaRPr lang="en-GB" dirty="0"/>
          </a:p>
          <a:p>
            <a:pPr algn="ctr"/>
            <a:r>
              <a:rPr lang="en-GB" dirty="0">
                <a:solidFill>
                  <a:schemeClr val="bg1"/>
                </a:solidFill>
              </a:rPr>
              <a:t>Transmission Network</a:t>
            </a:r>
          </a:p>
          <a:p>
            <a:pPr algn="ctr"/>
            <a:endParaRPr lang="en-GB" dirty="0"/>
          </a:p>
          <a:p>
            <a:pPr algn="ctr"/>
            <a:endParaRPr lang="en-GB" dirty="0"/>
          </a:p>
          <a:p>
            <a:pPr algn="ctr"/>
            <a:endParaRPr lang="en-GB" dirty="0"/>
          </a:p>
        </p:txBody>
      </p:sp>
      <p:sp>
        <p:nvSpPr>
          <p:cNvPr id="7" name="Rectangle 6">
            <a:extLst>
              <a:ext uri="{FF2B5EF4-FFF2-40B4-BE49-F238E27FC236}">
                <a16:creationId xmlns:a16="http://schemas.microsoft.com/office/drawing/2014/main" id="{C3BDADC0-5AEE-4AF2-A2FA-EFE6DE8C1E2F}"/>
              </a:ext>
            </a:extLst>
          </p:cNvPr>
          <p:cNvSpPr/>
          <p:nvPr/>
        </p:nvSpPr>
        <p:spPr>
          <a:xfrm>
            <a:off x="3234101" y="1673258"/>
            <a:ext cx="5098211" cy="4123426"/>
          </a:xfrm>
          <a:prstGeom prst="rect">
            <a:avLst/>
          </a:prstGeom>
          <a:noFill/>
          <a:ln w="254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639EDA87-0293-4968-9618-B268D30968D7}"/>
              </a:ext>
            </a:extLst>
          </p:cNvPr>
          <p:cNvSpPr txBox="1"/>
          <p:nvPr/>
        </p:nvSpPr>
        <p:spPr>
          <a:xfrm>
            <a:off x="5125060" y="1184178"/>
            <a:ext cx="1143968" cy="369332"/>
          </a:xfrm>
          <a:prstGeom prst="rect">
            <a:avLst/>
          </a:prstGeom>
          <a:noFill/>
        </p:spPr>
        <p:txBody>
          <a:bodyPr wrap="none" rtlCol="0">
            <a:spAutoFit/>
          </a:bodyPr>
          <a:lstStyle/>
          <a:p>
            <a:r>
              <a:rPr lang="en-GB" dirty="0"/>
              <a:t>Single Site</a:t>
            </a:r>
          </a:p>
        </p:txBody>
      </p:sp>
      <p:sp>
        <p:nvSpPr>
          <p:cNvPr id="9" name="TextBox 8">
            <a:extLst>
              <a:ext uri="{FF2B5EF4-FFF2-40B4-BE49-F238E27FC236}">
                <a16:creationId xmlns:a16="http://schemas.microsoft.com/office/drawing/2014/main" id="{BFBC9A53-6295-4659-B1F9-B74384A82774}"/>
              </a:ext>
            </a:extLst>
          </p:cNvPr>
          <p:cNvSpPr txBox="1"/>
          <p:nvPr/>
        </p:nvSpPr>
        <p:spPr>
          <a:xfrm>
            <a:off x="6493518" y="2071869"/>
            <a:ext cx="1478290" cy="369332"/>
          </a:xfrm>
          <a:prstGeom prst="rect">
            <a:avLst/>
          </a:prstGeom>
          <a:noFill/>
        </p:spPr>
        <p:txBody>
          <a:bodyPr wrap="none" rtlCol="0">
            <a:spAutoFit/>
          </a:bodyPr>
          <a:lstStyle/>
          <a:p>
            <a:r>
              <a:rPr lang="en-GB" dirty="0"/>
              <a:t>Final Demand</a:t>
            </a:r>
          </a:p>
        </p:txBody>
      </p:sp>
      <p:sp>
        <p:nvSpPr>
          <p:cNvPr id="10" name="TextBox 9">
            <a:extLst>
              <a:ext uri="{FF2B5EF4-FFF2-40B4-BE49-F238E27FC236}">
                <a16:creationId xmlns:a16="http://schemas.microsoft.com/office/drawing/2014/main" id="{E0BD2940-B08B-466F-BCBD-332D6AEFF7C9}"/>
              </a:ext>
            </a:extLst>
          </p:cNvPr>
          <p:cNvSpPr txBox="1"/>
          <p:nvPr/>
        </p:nvSpPr>
        <p:spPr>
          <a:xfrm>
            <a:off x="6571834" y="3564925"/>
            <a:ext cx="1723870" cy="369332"/>
          </a:xfrm>
          <a:prstGeom prst="rect">
            <a:avLst/>
          </a:prstGeom>
          <a:noFill/>
        </p:spPr>
        <p:txBody>
          <a:bodyPr wrap="none" rtlCol="0">
            <a:spAutoFit/>
          </a:bodyPr>
          <a:lstStyle/>
          <a:p>
            <a:r>
              <a:rPr lang="en-GB" dirty="0"/>
              <a:t>‘Mixed’ Demand</a:t>
            </a:r>
          </a:p>
        </p:txBody>
      </p:sp>
      <p:sp>
        <p:nvSpPr>
          <p:cNvPr id="11" name="TextBox 10">
            <a:extLst>
              <a:ext uri="{FF2B5EF4-FFF2-40B4-BE49-F238E27FC236}">
                <a16:creationId xmlns:a16="http://schemas.microsoft.com/office/drawing/2014/main" id="{0C754508-93BC-4EB5-B2E5-F43EFE4AB3BD}"/>
              </a:ext>
            </a:extLst>
          </p:cNvPr>
          <p:cNvSpPr txBox="1"/>
          <p:nvPr/>
        </p:nvSpPr>
        <p:spPr>
          <a:xfrm>
            <a:off x="6261884" y="4793667"/>
            <a:ext cx="1941557" cy="369332"/>
          </a:xfrm>
          <a:prstGeom prst="rect">
            <a:avLst/>
          </a:prstGeom>
          <a:noFill/>
        </p:spPr>
        <p:txBody>
          <a:bodyPr wrap="none" rtlCol="0">
            <a:spAutoFit/>
          </a:bodyPr>
          <a:lstStyle/>
          <a:p>
            <a:r>
              <a:rPr lang="en-GB" dirty="0"/>
              <a:t>Non-Final Demand</a:t>
            </a:r>
          </a:p>
        </p:txBody>
      </p:sp>
      <p:cxnSp>
        <p:nvCxnSpPr>
          <p:cNvPr id="12" name="Straight Connector 11">
            <a:extLst>
              <a:ext uri="{FF2B5EF4-FFF2-40B4-BE49-F238E27FC236}">
                <a16:creationId xmlns:a16="http://schemas.microsoft.com/office/drawing/2014/main" id="{FCD6D774-9F71-4ECF-B0E6-98AF8F47C926}"/>
              </a:ext>
            </a:extLst>
          </p:cNvPr>
          <p:cNvCxnSpPr>
            <a:cxnSpLocks/>
            <a:stCxn id="6" idx="3"/>
            <a:endCxn id="22" idx="1"/>
          </p:cNvCxnSpPr>
          <p:nvPr/>
        </p:nvCxnSpPr>
        <p:spPr>
          <a:xfrm>
            <a:off x="2621916" y="3734971"/>
            <a:ext cx="11322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32D1E48-2076-42A4-AE29-E3E4C1895821}"/>
              </a:ext>
            </a:extLst>
          </p:cNvPr>
          <p:cNvCxnSpPr>
            <a:cxnSpLocks/>
            <a:endCxn id="9" idx="1"/>
          </p:cNvCxnSpPr>
          <p:nvPr/>
        </p:nvCxnSpPr>
        <p:spPr>
          <a:xfrm>
            <a:off x="4493300" y="2254587"/>
            <a:ext cx="2000218" cy="19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63E60FA-E2AF-4562-9700-05739608281B}"/>
              </a:ext>
            </a:extLst>
          </p:cNvPr>
          <p:cNvCxnSpPr>
            <a:cxnSpLocks/>
            <a:endCxn id="11" idx="1"/>
          </p:cNvCxnSpPr>
          <p:nvPr/>
        </p:nvCxnSpPr>
        <p:spPr>
          <a:xfrm>
            <a:off x="4487074" y="4968126"/>
            <a:ext cx="1774810" cy="102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5D0752F-A2A0-4F07-8747-DF2A6D9A0B66}"/>
              </a:ext>
            </a:extLst>
          </p:cNvPr>
          <p:cNvCxnSpPr>
            <a:cxnSpLocks/>
          </p:cNvCxnSpPr>
          <p:nvPr/>
        </p:nvCxnSpPr>
        <p:spPr>
          <a:xfrm flipH="1" flipV="1">
            <a:off x="4487074" y="2254587"/>
            <a:ext cx="21422" cy="128245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72558BD-6DBB-47D1-A764-78D6AE6C02E6}"/>
              </a:ext>
            </a:extLst>
          </p:cNvPr>
          <p:cNvCxnSpPr>
            <a:cxnSpLocks/>
            <a:stCxn id="22" idx="3"/>
          </p:cNvCxnSpPr>
          <p:nvPr/>
        </p:nvCxnSpPr>
        <p:spPr>
          <a:xfrm flipV="1">
            <a:off x="5678080" y="3728339"/>
            <a:ext cx="815438" cy="66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FE12C80-753D-4462-8A9A-5D4A06D61F1E}"/>
              </a:ext>
            </a:extLst>
          </p:cNvPr>
          <p:cNvSpPr txBox="1"/>
          <p:nvPr/>
        </p:nvSpPr>
        <p:spPr>
          <a:xfrm>
            <a:off x="2786271" y="3380259"/>
            <a:ext cx="304892" cy="369332"/>
          </a:xfrm>
          <a:prstGeom prst="rect">
            <a:avLst/>
          </a:prstGeom>
          <a:noFill/>
        </p:spPr>
        <p:txBody>
          <a:bodyPr wrap="none" rtlCol="0">
            <a:spAutoFit/>
          </a:bodyPr>
          <a:lstStyle/>
          <a:p>
            <a:r>
              <a:rPr lang="en-GB" dirty="0">
                <a:solidFill>
                  <a:schemeClr val="accent5"/>
                </a:solidFill>
              </a:rPr>
              <a:t>X</a:t>
            </a:r>
          </a:p>
        </p:txBody>
      </p:sp>
      <p:sp>
        <p:nvSpPr>
          <p:cNvPr id="18" name="TextBox 17">
            <a:extLst>
              <a:ext uri="{FF2B5EF4-FFF2-40B4-BE49-F238E27FC236}">
                <a16:creationId xmlns:a16="http://schemas.microsoft.com/office/drawing/2014/main" id="{1A30BE84-BD2D-4934-B447-70603A9D3186}"/>
              </a:ext>
            </a:extLst>
          </p:cNvPr>
          <p:cNvSpPr txBox="1"/>
          <p:nvPr/>
        </p:nvSpPr>
        <p:spPr>
          <a:xfrm>
            <a:off x="6156764" y="1885255"/>
            <a:ext cx="317716" cy="369332"/>
          </a:xfrm>
          <a:prstGeom prst="rect">
            <a:avLst/>
          </a:prstGeom>
          <a:noFill/>
        </p:spPr>
        <p:txBody>
          <a:bodyPr wrap="none" rtlCol="0">
            <a:spAutoFit/>
          </a:bodyPr>
          <a:lstStyle/>
          <a:p>
            <a:r>
              <a:rPr lang="en-GB" dirty="0">
                <a:solidFill>
                  <a:srgbClr val="FF0000"/>
                </a:solidFill>
              </a:rPr>
              <a:t>A</a:t>
            </a:r>
          </a:p>
        </p:txBody>
      </p:sp>
      <p:sp>
        <p:nvSpPr>
          <p:cNvPr id="19" name="TextBox 18">
            <a:extLst>
              <a:ext uri="{FF2B5EF4-FFF2-40B4-BE49-F238E27FC236}">
                <a16:creationId xmlns:a16="http://schemas.microsoft.com/office/drawing/2014/main" id="{8F7C3E5C-82CA-4E44-9D01-7A9B92F82031}"/>
              </a:ext>
            </a:extLst>
          </p:cNvPr>
          <p:cNvSpPr txBox="1"/>
          <p:nvPr/>
        </p:nvSpPr>
        <p:spPr>
          <a:xfrm>
            <a:off x="6112306" y="3299132"/>
            <a:ext cx="308098" cy="369332"/>
          </a:xfrm>
          <a:prstGeom prst="rect">
            <a:avLst/>
          </a:prstGeom>
          <a:noFill/>
        </p:spPr>
        <p:txBody>
          <a:bodyPr wrap="none" rtlCol="0">
            <a:spAutoFit/>
          </a:bodyPr>
          <a:lstStyle/>
          <a:p>
            <a:r>
              <a:rPr lang="en-GB" dirty="0">
                <a:solidFill>
                  <a:srgbClr val="FF0000"/>
                </a:solidFill>
              </a:rPr>
              <a:t>B</a:t>
            </a:r>
          </a:p>
        </p:txBody>
      </p:sp>
      <p:sp>
        <p:nvSpPr>
          <p:cNvPr id="20" name="TextBox 19">
            <a:extLst>
              <a:ext uri="{FF2B5EF4-FFF2-40B4-BE49-F238E27FC236}">
                <a16:creationId xmlns:a16="http://schemas.microsoft.com/office/drawing/2014/main" id="{9E93B72F-C8B1-40CC-B2C5-15633AC636C2}"/>
              </a:ext>
            </a:extLst>
          </p:cNvPr>
          <p:cNvSpPr txBox="1"/>
          <p:nvPr/>
        </p:nvSpPr>
        <p:spPr>
          <a:xfrm>
            <a:off x="5824915" y="4598794"/>
            <a:ext cx="308098" cy="369332"/>
          </a:xfrm>
          <a:prstGeom prst="rect">
            <a:avLst/>
          </a:prstGeom>
          <a:noFill/>
        </p:spPr>
        <p:txBody>
          <a:bodyPr wrap="none" rtlCol="0">
            <a:spAutoFit/>
          </a:bodyPr>
          <a:lstStyle/>
          <a:p>
            <a:r>
              <a:rPr lang="en-GB" dirty="0">
                <a:solidFill>
                  <a:srgbClr val="FF0000"/>
                </a:solidFill>
              </a:rPr>
              <a:t>C</a:t>
            </a:r>
          </a:p>
        </p:txBody>
      </p:sp>
      <p:sp>
        <p:nvSpPr>
          <p:cNvPr id="21" name="TextBox 20">
            <a:extLst>
              <a:ext uri="{FF2B5EF4-FFF2-40B4-BE49-F238E27FC236}">
                <a16:creationId xmlns:a16="http://schemas.microsoft.com/office/drawing/2014/main" id="{1E9DD59D-E0FF-4106-B959-C5DBA6118521}"/>
              </a:ext>
            </a:extLst>
          </p:cNvPr>
          <p:cNvSpPr txBox="1"/>
          <p:nvPr/>
        </p:nvSpPr>
        <p:spPr>
          <a:xfrm>
            <a:off x="8688105" y="1303926"/>
            <a:ext cx="3065606" cy="3693319"/>
          </a:xfrm>
          <a:prstGeom prst="rect">
            <a:avLst/>
          </a:prstGeom>
          <a:noFill/>
        </p:spPr>
        <p:txBody>
          <a:bodyPr wrap="square" rtlCol="0">
            <a:spAutoFit/>
          </a:bodyPr>
          <a:lstStyle/>
          <a:p>
            <a:r>
              <a:rPr lang="en-GB" dirty="0"/>
              <a:t>Assuming the ‘boxed’ Non Final Demand is only metered at point ‘X’</a:t>
            </a:r>
          </a:p>
          <a:p>
            <a:endParaRPr lang="en-GB" dirty="0"/>
          </a:p>
          <a:p>
            <a:r>
              <a:rPr lang="en-GB" dirty="0"/>
              <a:t>Demand figure used in the methodology will be any of the following based on meter configuration;</a:t>
            </a:r>
          </a:p>
          <a:p>
            <a:endParaRPr lang="en-GB" dirty="0"/>
          </a:p>
          <a:p>
            <a:pPr marL="285750" indent="-285750">
              <a:buFont typeface="Arial" panose="020B0604020202020204" pitchFamily="34" charset="0"/>
              <a:buChar char="•"/>
            </a:pPr>
            <a:r>
              <a:rPr lang="en-GB" dirty="0"/>
              <a:t>A + B</a:t>
            </a:r>
          </a:p>
          <a:p>
            <a:pPr marL="285750" indent="-285750">
              <a:buFont typeface="Arial" panose="020B0604020202020204" pitchFamily="34" charset="0"/>
              <a:buChar char="•"/>
            </a:pPr>
            <a:endParaRPr lang="en-GB" dirty="0"/>
          </a:p>
          <a:p>
            <a:r>
              <a:rPr lang="en-GB" dirty="0"/>
              <a:t>i.e. separately isolating point C from the rest of the site.</a:t>
            </a:r>
          </a:p>
        </p:txBody>
      </p:sp>
      <p:sp>
        <p:nvSpPr>
          <p:cNvPr id="22" name="TextBox 21">
            <a:extLst>
              <a:ext uri="{FF2B5EF4-FFF2-40B4-BE49-F238E27FC236}">
                <a16:creationId xmlns:a16="http://schemas.microsoft.com/office/drawing/2014/main" id="{CFAB6FB2-4D7F-4F24-86F3-DDE05ED7995C}"/>
              </a:ext>
            </a:extLst>
          </p:cNvPr>
          <p:cNvSpPr txBox="1"/>
          <p:nvPr/>
        </p:nvSpPr>
        <p:spPr>
          <a:xfrm>
            <a:off x="3754155" y="3550305"/>
            <a:ext cx="1923925" cy="369332"/>
          </a:xfrm>
          <a:prstGeom prst="rect">
            <a:avLst/>
          </a:prstGeom>
          <a:noFill/>
          <a:ln w="22225">
            <a:solidFill>
              <a:schemeClr val="tx1"/>
            </a:solidFill>
          </a:ln>
        </p:spPr>
        <p:txBody>
          <a:bodyPr wrap="none" rtlCol="0">
            <a:spAutoFit/>
          </a:bodyPr>
          <a:lstStyle/>
          <a:p>
            <a:r>
              <a:rPr lang="en-GB" dirty="0"/>
              <a:t>Non Final Demand</a:t>
            </a:r>
          </a:p>
        </p:txBody>
      </p:sp>
      <p:cxnSp>
        <p:nvCxnSpPr>
          <p:cNvPr id="23" name="Straight Connector 22">
            <a:extLst>
              <a:ext uri="{FF2B5EF4-FFF2-40B4-BE49-F238E27FC236}">
                <a16:creationId xmlns:a16="http://schemas.microsoft.com/office/drawing/2014/main" id="{1454103C-5076-4697-BA3A-0F7F5FBE0F58}"/>
              </a:ext>
            </a:extLst>
          </p:cNvPr>
          <p:cNvCxnSpPr>
            <a:cxnSpLocks/>
          </p:cNvCxnSpPr>
          <p:nvPr/>
        </p:nvCxnSpPr>
        <p:spPr>
          <a:xfrm flipV="1">
            <a:off x="4497785" y="3919637"/>
            <a:ext cx="19799" cy="10586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5E6BDF9-E264-4649-9607-6B7145891978}"/>
              </a:ext>
            </a:extLst>
          </p:cNvPr>
          <p:cNvCxnSpPr>
            <a:cxnSpLocks/>
          </p:cNvCxnSpPr>
          <p:nvPr/>
        </p:nvCxnSpPr>
        <p:spPr>
          <a:xfrm flipV="1">
            <a:off x="671257" y="6505210"/>
            <a:ext cx="1114127"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9EC439A7-A6C4-47AE-8120-45B82CA0E751}"/>
              </a:ext>
            </a:extLst>
          </p:cNvPr>
          <p:cNvSpPr txBox="1"/>
          <p:nvPr/>
        </p:nvSpPr>
        <p:spPr>
          <a:xfrm>
            <a:off x="1877520" y="6304581"/>
            <a:ext cx="3524811" cy="369332"/>
          </a:xfrm>
          <a:prstGeom prst="rect">
            <a:avLst/>
          </a:prstGeom>
          <a:noFill/>
        </p:spPr>
        <p:txBody>
          <a:bodyPr wrap="none" rtlCol="0">
            <a:spAutoFit/>
          </a:bodyPr>
          <a:lstStyle/>
          <a:p>
            <a:r>
              <a:rPr lang="en-GB" dirty="0"/>
              <a:t>User Assets and/or Private Network</a:t>
            </a:r>
          </a:p>
        </p:txBody>
      </p:sp>
    </p:spTree>
    <p:extLst>
      <p:ext uri="{BB962C8B-B14F-4D97-AF65-F5344CB8AC3E}">
        <p14:creationId xmlns:p14="http://schemas.microsoft.com/office/powerpoint/2010/main" val="2462414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2474c7f4549ad8682880aca525ed79ee">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496125ef1f1b50d60b2c8ba73c0e8f8d"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Birkner (ESO), Katharina</DisplayName>
        <AccountId>73</AccountId>
        <AccountType/>
      </UserInfo>
    </SharedWithUsers>
  </documentManagement>
</p:properties>
</file>

<file path=customXml/itemProps1.xml><?xml version="1.0" encoding="utf-8"?>
<ds:datastoreItem xmlns:ds="http://schemas.openxmlformats.org/officeDocument/2006/customXml" ds:itemID="{F10593AA-1938-426E-BCCC-452E28FE82FC}">
  <ds:schemaRefs>
    <ds:schemaRef ds:uri="http://schemas.microsoft.com/sharepoint/v3/contenttype/forms"/>
  </ds:schemaRefs>
</ds:datastoreItem>
</file>

<file path=customXml/itemProps2.xml><?xml version="1.0" encoding="utf-8"?>
<ds:datastoreItem xmlns:ds="http://schemas.openxmlformats.org/officeDocument/2006/customXml" ds:itemID="{48B6E699-7FA4-461D-83BC-216EF5F3E9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47C7E2-D564-41F5-9B86-D7D2619EA245}">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f71abe4e-f5ff-49cd-8eff-5f4949acc510"/>
    <ds:schemaRef ds:uri="http://purl.org/dc/dcmitype/"/>
    <ds:schemaRef ds:uri="http://schemas.openxmlformats.org/package/2006/metadata/core-properties"/>
    <ds:schemaRef ds:uri="97b6fe81-1556-4112-94ca-31043ca39b7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2689</TotalTime>
  <Words>816</Words>
  <Application>Microsoft Office PowerPoint</Application>
  <PresentationFormat>Widescreen</PresentationFormat>
  <Paragraphs>147</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Calibri Light</vt:lpstr>
      <vt:lpstr>Helvetica Neue LT Std 35 Thin</vt:lpstr>
      <vt:lpstr>Helvetica Neue LT Std 45 Light</vt:lpstr>
      <vt:lpstr>Helvetica Neue LT Std 65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Grahame Neale</dc:creator>
  <cp:lastModifiedBy>Patel (ESO), Kavita</cp:lastModifiedBy>
  <cp:revision>15</cp:revision>
  <dcterms:created xsi:type="dcterms:W3CDTF">2021-01-27T13:34:29Z</dcterms:created>
  <dcterms:modified xsi:type="dcterms:W3CDTF">2021-07-07T13:34:58Z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