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7"/>
  </p:notesMasterIdLst>
  <p:sldIdLst>
    <p:sldId id="1348" r:id="rId5"/>
    <p:sldId id="1349" r:id="rId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varScale="1">
        <p:scale>
          <a:sx n="67" d="100"/>
          <a:sy n="67" d="100"/>
        </p:scale>
        <p:origin x="644" y="6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customXml" Target="../customXml/item3.xml"/><Relationship Id="rId7" Type="http://schemas.openxmlformats.org/officeDocument/2006/relationships/notesMaster" Target="notesMasters/notesMaster1.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tableStyles" Target="tableStyles.xml"/><Relationship Id="rId5" Type="http://schemas.openxmlformats.org/officeDocument/2006/relationships/slide" Target="slides/slide1.xml"/><Relationship Id="rId10"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B2377AF-B7B2-4FBF-BA4B-D2AB0C0E34A0}" type="datetimeFigureOut">
              <a:rPr lang="en-GB" smtClean="0"/>
              <a:t>16/06/2021</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62F0F61-D329-4DC5-9E95-B0735C493142}" type="slidenum">
              <a:rPr lang="en-GB" smtClean="0"/>
              <a:t>‹#›</a:t>
            </a:fld>
            <a:endParaRPr lang="en-GB"/>
          </a:p>
        </p:txBody>
      </p:sp>
    </p:spTree>
    <p:extLst>
      <p:ext uri="{BB962C8B-B14F-4D97-AF65-F5344CB8AC3E}">
        <p14:creationId xmlns:p14="http://schemas.microsoft.com/office/powerpoint/2010/main" val="114935841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kern="1200">
                <a:solidFill>
                  <a:schemeClr val="tx1"/>
                </a:solidFill>
                <a:effectLst/>
                <a:latin typeface="+mn-lt"/>
                <a:ea typeface="+mn-ea"/>
                <a:cs typeface="+mn-cs"/>
              </a:rPr>
              <a:t> </a:t>
            </a:r>
            <a:endParaRPr lang="en-GB"/>
          </a:p>
        </p:txBody>
      </p:sp>
      <p:sp>
        <p:nvSpPr>
          <p:cNvPr id="4" name="Slide Number Placeholder 3"/>
          <p:cNvSpPr>
            <a:spLocks noGrp="1"/>
          </p:cNvSpPr>
          <p:nvPr>
            <p:ph type="sldNum" sz="quarter" idx="5"/>
          </p:nvPr>
        </p:nvSpPr>
        <p:spPr/>
        <p:txBody>
          <a:bodyPr/>
          <a:lstStyle/>
          <a:p>
            <a:fld id="{848D9105-192A-4AFD-A571-2438407E63B4}" type="slidenum">
              <a:rPr lang="en-GB" smtClean="0"/>
              <a:t>1</a:t>
            </a:fld>
            <a:endParaRPr lang="en-GB"/>
          </a:p>
        </p:txBody>
      </p:sp>
    </p:spTree>
    <p:extLst>
      <p:ext uri="{BB962C8B-B14F-4D97-AF65-F5344CB8AC3E}">
        <p14:creationId xmlns:p14="http://schemas.microsoft.com/office/powerpoint/2010/main" val="65893793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kern="1200">
                <a:solidFill>
                  <a:schemeClr val="tx1"/>
                </a:solidFill>
                <a:effectLst/>
                <a:latin typeface="+mn-lt"/>
                <a:ea typeface="+mn-ea"/>
                <a:cs typeface="+mn-cs"/>
              </a:rPr>
              <a:t> </a:t>
            </a:r>
            <a:endParaRPr lang="en-GB"/>
          </a:p>
        </p:txBody>
      </p:sp>
      <p:sp>
        <p:nvSpPr>
          <p:cNvPr id="4" name="Slide Number Placeholder 3"/>
          <p:cNvSpPr>
            <a:spLocks noGrp="1"/>
          </p:cNvSpPr>
          <p:nvPr>
            <p:ph type="sldNum" sz="quarter" idx="5"/>
          </p:nvPr>
        </p:nvSpPr>
        <p:spPr/>
        <p:txBody>
          <a:bodyPr/>
          <a:lstStyle/>
          <a:p>
            <a:fld id="{848D9105-192A-4AFD-A571-2438407E63B4}" type="slidenum">
              <a:rPr lang="en-GB" smtClean="0"/>
              <a:t>2</a:t>
            </a:fld>
            <a:endParaRPr lang="en-GB"/>
          </a:p>
        </p:txBody>
      </p:sp>
    </p:spTree>
    <p:extLst>
      <p:ext uri="{BB962C8B-B14F-4D97-AF65-F5344CB8AC3E}">
        <p14:creationId xmlns:p14="http://schemas.microsoft.com/office/powerpoint/2010/main" val="60595274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CD9E06-1080-4604-9C35-54260107A7BA}"/>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9C468AC4-D56A-4440-8A7A-A91CB77FF23F}"/>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AD14B5FC-C74F-472B-8349-648F1229EB0E}"/>
              </a:ext>
            </a:extLst>
          </p:cNvPr>
          <p:cNvSpPr>
            <a:spLocks noGrp="1"/>
          </p:cNvSpPr>
          <p:nvPr>
            <p:ph type="dt" sz="half" idx="10"/>
          </p:nvPr>
        </p:nvSpPr>
        <p:spPr/>
        <p:txBody>
          <a:bodyPr/>
          <a:lstStyle/>
          <a:p>
            <a:fld id="{73207106-B324-4EF2-A84E-8A0B224258D3}" type="datetimeFigureOut">
              <a:rPr lang="en-GB" smtClean="0"/>
              <a:t>16/06/2021</a:t>
            </a:fld>
            <a:endParaRPr lang="en-GB"/>
          </a:p>
        </p:txBody>
      </p:sp>
      <p:sp>
        <p:nvSpPr>
          <p:cNvPr id="5" name="Footer Placeholder 4">
            <a:extLst>
              <a:ext uri="{FF2B5EF4-FFF2-40B4-BE49-F238E27FC236}">
                <a16:creationId xmlns:a16="http://schemas.microsoft.com/office/drawing/2014/main" id="{C78A6F58-3BB9-414F-A0BA-BDC3B584FE1F}"/>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0C8DBA64-5824-44DB-AECE-75F2D1630D57}"/>
              </a:ext>
            </a:extLst>
          </p:cNvPr>
          <p:cNvSpPr>
            <a:spLocks noGrp="1"/>
          </p:cNvSpPr>
          <p:nvPr>
            <p:ph type="sldNum" sz="quarter" idx="12"/>
          </p:nvPr>
        </p:nvSpPr>
        <p:spPr/>
        <p:txBody>
          <a:bodyPr/>
          <a:lstStyle/>
          <a:p>
            <a:fld id="{8BDF972D-7B3F-4329-B786-A14A01F886B6}" type="slidenum">
              <a:rPr lang="en-GB" smtClean="0"/>
              <a:t>‹#›</a:t>
            </a:fld>
            <a:endParaRPr lang="en-GB"/>
          </a:p>
        </p:txBody>
      </p:sp>
    </p:spTree>
    <p:extLst>
      <p:ext uri="{BB962C8B-B14F-4D97-AF65-F5344CB8AC3E}">
        <p14:creationId xmlns:p14="http://schemas.microsoft.com/office/powerpoint/2010/main" val="44173968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E85735-DEFE-49BB-8B1E-6227566B1585}"/>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1FDE99DF-906A-45A0-A5CA-885B6CDDA201}"/>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940EE62E-215D-4754-91A8-FBC8EAF49EFF}"/>
              </a:ext>
            </a:extLst>
          </p:cNvPr>
          <p:cNvSpPr>
            <a:spLocks noGrp="1"/>
          </p:cNvSpPr>
          <p:nvPr>
            <p:ph type="dt" sz="half" idx="10"/>
          </p:nvPr>
        </p:nvSpPr>
        <p:spPr/>
        <p:txBody>
          <a:bodyPr/>
          <a:lstStyle/>
          <a:p>
            <a:fld id="{73207106-B324-4EF2-A84E-8A0B224258D3}" type="datetimeFigureOut">
              <a:rPr lang="en-GB" smtClean="0"/>
              <a:t>16/06/2021</a:t>
            </a:fld>
            <a:endParaRPr lang="en-GB"/>
          </a:p>
        </p:txBody>
      </p:sp>
      <p:sp>
        <p:nvSpPr>
          <p:cNvPr id="5" name="Footer Placeholder 4">
            <a:extLst>
              <a:ext uri="{FF2B5EF4-FFF2-40B4-BE49-F238E27FC236}">
                <a16:creationId xmlns:a16="http://schemas.microsoft.com/office/drawing/2014/main" id="{B3907C82-4D55-44E5-AA3C-801E802EBED1}"/>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D13FA103-F0E6-49B1-81C6-826328AB5DB8}"/>
              </a:ext>
            </a:extLst>
          </p:cNvPr>
          <p:cNvSpPr>
            <a:spLocks noGrp="1"/>
          </p:cNvSpPr>
          <p:nvPr>
            <p:ph type="sldNum" sz="quarter" idx="12"/>
          </p:nvPr>
        </p:nvSpPr>
        <p:spPr/>
        <p:txBody>
          <a:bodyPr/>
          <a:lstStyle/>
          <a:p>
            <a:fld id="{8BDF972D-7B3F-4329-B786-A14A01F886B6}" type="slidenum">
              <a:rPr lang="en-GB" smtClean="0"/>
              <a:t>‹#›</a:t>
            </a:fld>
            <a:endParaRPr lang="en-GB"/>
          </a:p>
        </p:txBody>
      </p:sp>
    </p:spTree>
    <p:extLst>
      <p:ext uri="{BB962C8B-B14F-4D97-AF65-F5344CB8AC3E}">
        <p14:creationId xmlns:p14="http://schemas.microsoft.com/office/powerpoint/2010/main" val="365211828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538DACD8-5AFA-4FE5-A71C-4407F66EBFFA}"/>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481328BC-5926-498E-B3F8-F6A6CA6E3C16}"/>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93877441-9401-4D40-A07C-E3C6032B4B6E}"/>
              </a:ext>
            </a:extLst>
          </p:cNvPr>
          <p:cNvSpPr>
            <a:spLocks noGrp="1"/>
          </p:cNvSpPr>
          <p:nvPr>
            <p:ph type="dt" sz="half" idx="10"/>
          </p:nvPr>
        </p:nvSpPr>
        <p:spPr/>
        <p:txBody>
          <a:bodyPr/>
          <a:lstStyle/>
          <a:p>
            <a:fld id="{73207106-B324-4EF2-A84E-8A0B224258D3}" type="datetimeFigureOut">
              <a:rPr lang="en-GB" smtClean="0"/>
              <a:t>16/06/2021</a:t>
            </a:fld>
            <a:endParaRPr lang="en-GB"/>
          </a:p>
        </p:txBody>
      </p:sp>
      <p:sp>
        <p:nvSpPr>
          <p:cNvPr id="5" name="Footer Placeholder 4">
            <a:extLst>
              <a:ext uri="{FF2B5EF4-FFF2-40B4-BE49-F238E27FC236}">
                <a16:creationId xmlns:a16="http://schemas.microsoft.com/office/drawing/2014/main" id="{F0A0AF09-4696-41CD-B26E-26EE385DC036}"/>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682CA8D2-1C44-4CB9-B23B-A93B9FCB3B1B}"/>
              </a:ext>
            </a:extLst>
          </p:cNvPr>
          <p:cNvSpPr>
            <a:spLocks noGrp="1"/>
          </p:cNvSpPr>
          <p:nvPr>
            <p:ph type="sldNum" sz="quarter" idx="12"/>
          </p:nvPr>
        </p:nvSpPr>
        <p:spPr/>
        <p:txBody>
          <a:bodyPr/>
          <a:lstStyle/>
          <a:p>
            <a:fld id="{8BDF972D-7B3F-4329-B786-A14A01F886B6}" type="slidenum">
              <a:rPr lang="en-GB" smtClean="0"/>
              <a:t>‹#›</a:t>
            </a:fld>
            <a:endParaRPr lang="en-GB"/>
          </a:p>
        </p:txBody>
      </p:sp>
    </p:spTree>
    <p:extLst>
      <p:ext uri="{BB962C8B-B14F-4D97-AF65-F5344CB8AC3E}">
        <p14:creationId xmlns:p14="http://schemas.microsoft.com/office/powerpoint/2010/main" val="398553845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15883D-3DE6-4311-B0C9-0378BA51EB51}"/>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F015D410-2A3C-4B58-B631-1FB9775FF1C6}"/>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AB476875-8280-4848-983E-AADAE10A8284}"/>
              </a:ext>
            </a:extLst>
          </p:cNvPr>
          <p:cNvSpPr>
            <a:spLocks noGrp="1"/>
          </p:cNvSpPr>
          <p:nvPr>
            <p:ph type="dt" sz="half" idx="10"/>
          </p:nvPr>
        </p:nvSpPr>
        <p:spPr/>
        <p:txBody>
          <a:bodyPr/>
          <a:lstStyle/>
          <a:p>
            <a:fld id="{73207106-B324-4EF2-A84E-8A0B224258D3}" type="datetimeFigureOut">
              <a:rPr lang="en-GB" smtClean="0"/>
              <a:t>16/06/2021</a:t>
            </a:fld>
            <a:endParaRPr lang="en-GB"/>
          </a:p>
        </p:txBody>
      </p:sp>
      <p:sp>
        <p:nvSpPr>
          <p:cNvPr id="5" name="Footer Placeholder 4">
            <a:extLst>
              <a:ext uri="{FF2B5EF4-FFF2-40B4-BE49-F238E27FC236}">
                <a16:creationId xmlns:a16="http://schemas.microsoft.com/office/drawing/2014/main" id="{4DA56C49-68DA-40A5-8B20-FB7B89696A8B}"/>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51AF4C95-E900-44E0-9917-FFDEE2EC02F4}"/>
              </a:ext>
            </a:extLst>
          </p:cNvPr>
          <p:cNvSpPr>
            <a:spLocks noGrp="1"/>
          </p:cNvSpPr>
          <p:nvPr>
            <p:ph type="sldNum" sz="quarter" idx="12"/>
          </p:nvPr>
        </p:nvSpPr>
        <p:spPr/>
        <p:txBody>
          <a:bodyPr/>
          <a:lstStyle/>
          <a:p>
            <a:fld id="{8BDF972D-7B3F-4329-B786-A14A01F886B6}" type="slidenum">
              <a:rPr lang="en-GB" smtClean="0"/>
              <a:t>‹#›</a:t>
            </a:fld>
            <a:endParaRPr lang="en-GB"/>
          </a:p>
        </p:txBody>
      </p:sp>
    </p:spTree>
    <p:extLst>
      <p:ext uri="{BB962C8B-B14F-4D97-AF65-F5344CB8AC3E}">
        <p14:creationId xmlns:p14="http://schemas.microsoft.com/office/powerpoint/2010/main" val="287790637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29F7A0-4AC3-4032-A4D0-851919FC57C0}"/>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26C36BD0-47BC-4958-9EB2-823629B17A7A}"/>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4734E8AC-F090-4B08-A83B-301332008321}"/>
              </a:ext>
            </a:extLst>
          </p:cNvPr>
          <p:cNvSpPr>
            <a:spLocks noGrp="1"/>
          </p:cNvSpPr>
          <p:nvPr>
            <p:ph type="dt" sz="half" idx="10"/>
          </p:nvPr>
        </p:nvSpPr>
        <p:spPr/>
        <p:txBody>
          <a:bodyPr/>
          <a:lstStyle/>
          <a:p>
            <a:fld id="{73207106-B324-4EF2-A84E-8A0B224258D3}" type="datetimeFigureOut">
              <a:rPr lang="en-GB" smtClean="0"/>
              <a:t>16/06/2021</a:t>
            </a:fld>
            <a:endParaRPr lang="en-GB"/>
          </a:p>
        </p:txBody>
      </p:sp>
      <p:sp>
        <p:nvSpPr>
          <p:cNvPr id="5" name="Footer Placeholder 4">
            <a:extLst>
              <a:ext uri="{FF2B5EF4-FFF2-40B4-BE49-F238E27FC236}">
                <a16:creationId xmlns:a16="http://schemas.microsoft.com/office/drawing/2014/main" id="{022DE9D6-6CA3-4A5E-8ECE-A14F35FEF559}"/>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03B36278-B283-42C5-8AB6-CA448D5C796C}"/>
              </a:ext>
            </a:extLst>
          </p:cNvPr>
          <p:cNvSpPr>
            <a:spLocks noGrp="1"/>
          </p:cNvSpPr>
          <p:nvPr>
            <p:ph type="sldNum" sz="quarter" idx="12"/>
          </p:nvPr>
        </p:nvSpPr>
        <p:spPr/>
        <p:txBody>
          <a:bodyPr/>
          <a:lstStyle/>
          <a:p>
            <a:fld id="{8BDF972D-7B3F-4329-B786-A14A01F886B6}" type="slidenum">
              <a:rPr lang="en-GB" smtClean="0"/>
              <a:t>‹#›</a:t>
            </a:fld>
            <a:endParaRPr lang="en-GB"/>
          </a:p>
        </p:txBody>
      </p:sp>
    </p:spTree>
    <p:extLst>
      <p:ext uri="{BB962C8B-B14F-4D97-AF65-F5344CB8AC3E}">
        <p14:creationId xmlns:p14="http://schemas.microsoft.com/office/powerpoint/2010/main" val="106522400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F1B2F2-2426-4D37-B6A8-0D85A1FC137C}"/>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D87AD0AC-5DF6-4DE6-8E39-510C603CEFC3}"/>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0FA4FC8B-BF2B-4B21-917A-499697412EEC}"/>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40C17173-3DD5-4162-B6C1-397DCB6E6568}"/>
              </a:ext>
            </a:extLst>
          </p:cNvPr>
          <p:cNvSpPr>
            <a:spLocks noGrp="1"/>
          </p:cNvSpPr>
          <p:nvPr>
            <p:ph type="dt" sz="half" idx="10"/>
          </p:nvPr>
        </p:nvSpPr>
        <p:spPr/>
        <p:txBody>
          <a:bodyPr/>
          <a:lstStyle/>
          <a:p>
            <a:fld id="{73207106-B324-4EF2-A84E-8A0B224258D3}" type="datetimeFigureOut">
              <a:rPr lang="en-GB" smtClean="0"/>
              <a:t>16/06/2021</a:t>
            </a:fld>
            <a:endParaRPr lang="en-GB"/>
          </a:p>
        </p:txBody>
      </p:sp>
      <p:sp>
        <p:nvSpPr>
          <p:cNvPr id="6" name="Footer Placeholder 5">
            <a:extLst>
              <a:ext uri="{FF2B5EF4-FFF2-40B4-BE49-F238E27FC236}">
                <a16:creationId xmlns:a16="http://schemas.microsoft.com/office/drawing/2014/main" id="{C2B345B1-DA33-4509-8D6C-A3AD74EACCA0}"/>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3B74A840-D73E-412A-B81E-B77E5A1B8F45}"/>
              </a:ext>
            </a:extLst>
          </p:cNvPr>
          <p:cNvSpPr>
            <a:spLocks noGrp="1"/>
          </p:cNvSpPr>
          <p:nvPr>
            <p:ph type="sldNum" sz="quarter" idx="12"/>
          </p:nvPr>
        </p:nvSpPr>
        <p:spPr/>
        <p:txBody>
          <a:bodyPr/>
          <a:lstStyle/>
          <a:p>
            <a:fld id="{8BDF972D-7B3F-4329-B786-A14A01F886B6}" type="slidenum">
              <a:rPr lang="en-GB" smtClean="0"/>
              <a:t>‹#›</a:t>
            </a:fld>
            <a:endParaRPr lang="en-GB"/>
          </a:p>
        </p:txBody>
      </p:sp>
    </p:spTree>
    <p:extLst>
      <p:ext uri="{BB962C8B-B14F-4D97-AF65-F5344CB8AC3E}">
        <p14:creationId xmlns:p14="http://schemas.microsoft.com/office/powerpoint/2010/main" val="99628711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F04812-6630-4DDD-A0DF-5244C596990D}"/>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29AB551C-3549-4363-B927-81A4D3CCB084}"/>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7B8A77B6-614D-4FE5-80A0-B8594B5CCC97}"/>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2A3DB1F8-D622-420E-A029-14569F1C492F}"/>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B85AD7D5-5A02-495C-91B5-1F13B40CB226}"/>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5123CDE2-0D8B-49A1-AAA5-D670632181EA}"/>
              </a:ext>
            </a:extLst>
          </p:cNvPr>
          <p:cNvSpPr>
            <a:spLocks noGrp="1"/>
          </p:cNvSpPr>
          <p:nvPr>
            <p:ph type="dt" sz="half" idx="10"/>
          </p:nvPr>
        </p:nvSpPr>
        <p:spPr/>
        <p:txBody>
          <a:bodyPr/>
          <a:lstStyle/>
          <a:p>
            <a:fld id="{73207106-B324-4EF2-A84E-8A0B224258D3}" type="datetimeFigureOut">
              <a:rPr lang="en-GB" smtClean="0"/>
              <a:t>16/06/2021</a:t>
            </a:fld>
            <a:endParaRPr lang="en-GB"/>
          </a:p>
        </p:txBody>
      </p:sp>
      <p:sp>
        <p:nvSpPr>
          <p:cNvPr id="8" name="Footer Placeholder 7">
            <a:extLst>
              <a:ext uri="{FF2B5EF4-FFF2-40B4-BE49-F238E27FC236}">
                <a16:creationId xmlns:a16="http://schemas.microsoft.com/office/drawing/2014/main" id="{25E66885-EE29-4CE1-B6FB-66EBEE50B126}"/>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410D67C0-A43A-4063-A563-369CCE92FD27}"/>
              </a:ext>
            </a:extLst>
          </p:cNvPr>
          <p:cNvSpPr>
            <a:spLocks noGrp="1"/>
          </p:cNvSpPr>
          <p:nvPr>
            <p:ph type="sldNum" sz="quarter" idx="12"/>
          </p:nvPr>
        </p:nvSpPr>
        <p:spPr/>
        <p:txBody>
          <a:bodyPr/>
          <a:lstStyle/>
          <a:p>
            <a:fld id="{8BDF972D-7B3F-4329-B786-A14A01F886B6}" type="slidenum">
              <a:rPr lang="en-GB" smtClean="0"/>
              <a:t>‹#›</a:t>
            </a:fld>
            <a:endParaRPr lang="en-GB"/>
          </a:p>
        </p:txBody>
      </p:sp>
    </p:spTree>
    <p:extLst>
      <p:ext uri="{BB962C8B-B14F-4D97-AF65-F5344CB8AC3E}">
        <p14:creationId xmlns:p14="http://schemas.microsoft.com/office/powerpoint/2010/main" val="383190739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5DE957-B5BF-44A1-81C6-67B629DBAB96}"/>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B103C7D9-964B-40CC-94C0-0FD60545CDB8}"/>
              </a:ext>
            </a:extLst>
          </p:cNvPr>
          <p:cNvSpPr>
            <a:spLocks noGrp="1"/>
          </p:cNvSpPr>
          <p:nvPr>
            <p:ph type="dt" sz="half" idx="10"/>
          </p:nvPr>
        </p:nvSpPr>
        <p:spPr/>
        <p:txBody>
          <a:bodyPr/>
          <a:lstStyle/>
          <a:p>
            <a:fld id="{73207106-B324-4EF2-A84E-8A0B224258D3}" type="datetimeFigureOut">
              <a:rPr lang="en-GB" smtClean="0"/>
              <a:t>16/06/2021</a:t>
            </a:fld>
            <a:endParaRPr lang="en-GB"/>
          </a:p>
        </p:txBody>
      </p:sp>
      <p:sp>
        <p:nvSpPr>
          <p:cNvPr id="4" name="Footer Placeholder 3">
            <a:extLst>
              <a:ext uri="{FF2B5EF4-FFF2-40B4-BE49-F238E27FC236}">
                <a16:creationId xmlns:a16="http://schemas.microsoft.com/office/drawing/2014/main" id="{36BBCD6A-7702-4858-9DF1-3C126632708E}"/>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6E35B0F7-9AD9-4651-BD0B-DB8FB0F7BF13}"/>
              </a:ext>
            </a:extLst>
          </p:cNvPr>
          <p:cNvSpPr>
            <a:spLocks noGrp="1"/>
          </p:cNvSpPr>
          <p:nvPr>
            <p:ph type="sldNum" sz="quarter" idx="12"/>
          </p:nvPr>
        </p:nvSpPr>
        <p:spPr/>
        <p:txBody>
          <a:bodyPr/>
          <a:lstStyle/>
          <a:p>
            <a:fld id="{8BDF972D-7B3F-4329-B786-A14A01F886B6}" type="slidenum">
              <a:rPr lang="en-GB" smtClean="0"/>
              <a:t>‹#›</a:t>
            </a:fld>
            <a:endParaRPr lang="en-GB"/>
          </a:p>
        </p:txBody>
      </p:sp>
    </p:spTree>
    <p:extLst>
      <p:ext uri="{BB962C8B-B14F-4D97-AF65-F5344CB8AC3E}">
        <p14:creationId xmlns:p14="http://schemas.microsoft.com/office/powerpoint/2010/main" val="45746055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F9413B9C-AC41-4E0D-A72F-F97726223BA0}"/>
              </a:ext>
            </a:extLst>
          </p:cNvPr>
          <p:cNvSpPr>
            <a:spLocks noGrp="1"/>
          </p:cNvSpPr>
          <p:nvPr>
            <p:ph type="dt" sz="half" idx="10"/>
          </p:nvPr>
        </p:nvSpPr>
        <p:spPr/>
        <p:txBody>
          <a:bodyPr/>
          <a:lstStyle/>
          <a:p>
            <a:fld id="{73207106-B324-4EF2-A84E-8A0B224258D3}" type="datetimeFigureOut">
              <a:rPr lang="en-GB" smtClean="0"/>
              <a:t>16/06/2021</a:t>
            </a:fld>
            <a:endParaRPr lang="en-GB"/>
          </a:p>
        </p:txBody>
      </p:sp>
      <p:sp>
        <p:nvSpPr>
          <p:cNvPr id="3" name="Footer Placeholder 2">
            <a:extLst>
              <a:ext uri="{FF2B5EF4-FFF2-40B4-BE49-F238E27FC236}">
                <a16:creationId xmlns:a16="http://schemas.microsoft.com/office/drawing/2014/main" id="{8B3F85B2-415E-45F7-A97D-62CBAB4F60DF}"/>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412CAEBC-9713-4F6D-8487-8D80FB94CEC0}"/>
              </a:ext>
            </a:extLst>
          </p:cNvPr>
          <p:cNvSpPr>
            <a:spLocks noGrp="1"/>
          </p:cNvSpPr>
          <p:nvPr>
            <p:ph type="sldNum" sz="quarter" idx="12"/>
          </p:nvPr>
        </p:nvSpPr>
        <p:spPr/>
        <p:txBody>
          <a:bodyPr/>
          <a:lstStyle/>
          <a:p>
            <a:fld id="{8BDF972D-7B3F-4329-B786-A14A01F886B6}" type="slidenum">
              <a:rPr lang="en-GB" smtClean="0"/>
              <a:t>‹#›</a:t>
            </a:fld>
            <a:endParaRPr lang="en-GB"/>
          </a:p>
        </p:txBody>
      </p:sp>
    </p:spTree>
    <p:extLst>
      <p:ext uri="{BB962C8B-B14F-4D97-AF65-F5344CB8AC3E}">
        <p14:creationId xmlns:p14="http://schemas.microsoft.com/office/powerpoint/2010/main" val="20852041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AF1DA1-A798-4850-8887-7F4D02C83C7F}"/>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15A27AD6-0762-4B5C-9ED4-FB5724066C32}"/>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C40CD682-0675-44E6-97E0-098CD23FFB1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3BC508BD-24ED-41D5-817B-15FA8C614E9E}"/>
              </a:ext>
            </a:extLst>
          </p:cNvPr>
          <p:cNvSpPr>
            <a:spLocks noGrp="1"/>
          </p:cNvSpPr>
          <p:nvPr>
            <p:ph type="dt" sz="half" idx="10"/>
          </p:nvPr>
        </p:nvSpPr>
        <p:spPr/>
        <p:txBody>
          <a:bodyPr/>
          <a:lstStyle/>
          <a:p>
            <a:fld id="{73207106-B324-4EF2-A84E-8A0B224258D3}" type="datetimeFigureOut">
              <a:rPr lang="en-GB" smtClean="0"/>
              <a:t>16/06/2021</a:t>
            </a:fld>
            <a:endParaRPr lang="en-GB"/>
          </a:p>
        </p:txBody>
      </p:sp>
      <p:sp>
        <p:nvSpPr>
          <p:cNvPr id="6" name="Footer Placeholder 5">
            <a:extLst>
              <a:ext uri="{FF2B5EF4-FFF2-40B4-BE49-F238E27FC236}">
                <a16:creationId xmlns:a16="http://schemas.microsoft.com/office/drawing/2014/main" id="{F9133AC1-8005-428C-B784-1529E69993C1}"/>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F578D490-9231-4C1C-9113-138E553549BF}"/>
              </a:ext>
            </a:extLst>
          </p:cNvPr>
          <p:cNvSpPr>
            <a:spLocks noGrp="1"/>
          </p:cNvSpPr>
          <p:nvPr>
            <p:ph type="sldNum" sz="quarter" idx="12"/>
          </p:nvPr>
        </p:nvSpPr>
        <p:spPr/>
        <p:txBody>
          <a:bodyPr/>
          <a:lstStyle/>
          <a:p>
            <a:fld id="{8BDF972D-7B3F-4329-B786-A14A01F886B6}" type="slidenum">
              <a:rPr lang="en-GB" smtClean="0"/>
              <a:t>‹#›</a:t>
            </a:fld>
            <a:endParaRPr lang="en-GB"/>
          </a:p>
        </p:txBody>
      </p:sp>
    </p:spTree>
    <p:extLst>
      <p:ext uri="{BB962C8B-B14F-4D97-AF65-F5344CB8AC3E}">
        <p14:creationId xmlns:p14="http://schemas.microsoft.com/office/powerpoint/2010/main" val="401344299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4A5E66-1A1B-44D5-8EC5-8D8B8150FA97}"/>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18994E76-07C9-4A83-B5AB-2FA715ABD53A}"/>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211C2432-39EB-4FDD-9332-EE8CAD2B667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4C399259-C982-420C-84CD-927F80DF2B3A}"/>
              </a:ext>
            </a:extLst>
          </p:cNvPr>
          <p:cNvSpPr>
            <a:spLocks noGrp="1"/>
          </p:cNvSpPr>
          <p:nvPr>
            <p:ph type="dt" sz="half" idx="10"/>
          </p:nvPr>
        </p:nvSpPr>
        <p:spPr/>
        <p:txBody>
          <a:bodyPr/>
          <a:lstStyle/>
          <a:p>
            <a:fld id="{73207106-B324-4EF2-A84E-8A0B224258D3}" type="datetimeFigureOut">
              <a:rPr lang="en-GB" smtClean="0"/>
              <a:t>16/06/2021</a:t>
            </a:fld>
            <a:endParaRPr lang="en-GB"/>
          </a:p>
        </p:txBody>
      </p:sp>
      <p:sp>
        <p:nvSpPr>
          <p:cNvPr id="6" name="Footer Placeholder 5">
            <a:extLst>
              <a:ext uri="{FF2B5EF4-FFF2-40B4-BE49-F238E27FC236}">
                <a16:creationId xmlns:a16="http://schemas.microsoft.com/office/drawing/2014/main" id="{E76E67DD-C95D-4007-A01E-D91EE313A2AA}"/>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89D96336-CAF0-44EB-8F1E-45584B7F24C5}"/>
              </a:ext>
            </a:extLst>
          </p:cNvPr>
          <p:cNvSpPr>
            <a:spLocks noGrp="1"/>
          </p:cNvSpPr>
          <p:nvPr>
            <p:ph type="sldNum" sz="quarter" idx="12"/>
          </p:nvPr>
        </p:nvSpPr>
        <p:spPr/>
        <p:txBody>
          <a:bodyPr/>
          <a:lstStyle/>
          <a:p>
            <a:fld id="{8BDF972D-7B3F-4329-B786-A14A01F886B6}" type="slidenum">
              <a:rPr lang="en-GB" smtClean="0"/>
              <a:t>‹#›</a:t>
            </a:fld>
            <a:endParaRPr lang="en-GB"/>
          </a:p>
        </p:txBody>
      </p:sp>
    </p:spTree>
    <p:extLst>
      <p:ext uri="{BB962C8B-B14F-4D97-AF65-F5344CB8AC3E}">
        <p14:creationId xmlns:p14="http://schemas.microsoft.com/office/powerpoint/2010/main" val="198590010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C8F85EA5-FEB1-4476-8313-74D38CBBC784}"/>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B7DCDFA0-C0FD-4267-AEB0-87195C4E49D1}"/>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91B9CA2F-D8E9-4CF4-A977-AC961213F810}"/>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3207106-B324-4EF2-A84E-8A0B224258D3}" type="datetimeFigureOut">
              <a:rPr lang="en-GB" smtClean="0"/>
              <a:t>16/06/2021</a:t>
            </a:fld>
            <a:endParaRPr lang="en-GB"/>
          </a:p>
        </p:txBody>
      </p:sp>
      <p:sp>
        <p:nvSpPr>
          <p:cNvPr id="5" name="Footer Placeholder 4">
            <a:extLst>
              <a:ext uri="{FF2B5EF4-FFF2-40B4-BE49-F238E27FC236}">
                <a16:creationId xmlns:a16="http://schemas.microsoft.com/office/drawing/2014/main" id="{2BD53D1A-037F-415F-8AA9-936FFB559484}"/>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6C8BC735-E6AB-40F2-BC8D-85ABDD3CFE3D}"/>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BDF972D-7B3F-4329-B786-A14A01F886B6}" type="slidenum">
              <a:rPr lang="en-GB" smtClean="0"/>
              <a:t>‹#›</a:t>
            </a:fld>
            <a:endParaRPr lang="en-GB"/>
          </a:p>
        </p:txBody>
      </p:sp>
    </p:spTree>
    <p:extLst>
      <p:ext uri="{BB962C8B-B14F-4D97-AF65-F5344CB8AC3E}">
        <p14:creationId xmlns:p14="http://schemas.microsoft.com/office/powerpoint/2010/main" val="199793098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00B107-AE59-E849-9637-3B6D6BDCB684}"/>
              </a:ext>
            </a:extLst>
          </p:cNvPr>
          <p:cNvSpPr>
            <a:spLocks noGrp="1"/>
          </p:cNvSpPr>
          <p:nvPr>
            <p:ph type="title"/>
          </p:nvPr>
        </p:nvSpPr>
        <p:spPr>
          <a:xfrm>
            <a:off x="0" y="5583"/>
            <a:ext cx="12192000" cy="1289948"/>
          </a:xfrm>
          <a:prstGeom prst="rect">
            <a:avLst/>
          </a:prstGeom>
        </p:spPr>
        <p:txBody>
          <a:bodyPr anchor="t">
            <a:normAutofit/>
          </a:bodyPr>
          <a:lstStyle>
            <a:lvl1pPr>
              <a:defRPr sz="4400" b="0" i="0">
                <a:solidFill>
                  <a:srgbClr val="FFCE2C"/>
                </a:solidFill>
                <a:latin typeface="Helvetica Neue LT Std 65 Medium" panose="020B0604020202020204" pitchFamily="34" charset="0"/>
                <a:ea typeface="Helvetica Neue Condensed" panose="02000503000000020004" pitchFamily="2" charset="0"/>
                <a:cs typeface="Helvetica Neue Condensed" panose="02000503000000020004" pitchFamily="2" charset="0"/>
              </a:defRPr>
            </a:lvl1pPr>
          </a:lstStyle>
          <a:p>
            <a:r>
              <a:rPr lang="en-GB" sz="2800" b="1" dirty="0">
                <a:solidFill>
                  <a:srgbClr val="FFBF22"/>
                </a:solidFill>
                <a:latin typeface="Arial" panose="020B0604020202020204" pitchFamily="34" charset="0"/>
                <a:ea typeface="+mn-ea"/>
                <a:cs typeface="Arial" panose="020B0604020202020204" pitchFamily="34" charset="0"/>
              </a:rPr>
              <a:t>GC0149: Grid Code changes to reflect the terms of the UK’s departure from the EU </a:t>
            </a:r>
            <a:endParaRPr lang="en-US" sz="2800" b="1" dirty="0">
              <a:solidFill>
                <a:srgbClr val="FFBF22"/>
              </a:solidFill>
              <a:latin typeface="Arial" panose="020B0604020202020204" pitchFamily="34" charset="0"/>
              <a:ea typeface="+mn-ea"/>
              <a:cs typeface="Arial" panose="020B0604020202020204" pitchFamily="34" charset="0"/>
            </a:endParaRPr>
          </a:p>
        </p:txBody>
      </p:sp>
      <p:pic>
        <p:nvPicPr>
          <p:cNvPr id="3" name="Picture 2">
            <a:extLst>
              <a:ext uri="{FF2B5EF4-FFF2-40B4-BE49-F238E27FC236}">
                <a16:creationId xmlns:a16="http://schemas.microsoft.com/office/drawing/2014/main" id="{192D393E-08FE-844D-9299-289B13FBC445}"/>
              </a:ext>
            </a:extLst>
          </p:cNvPr>
          <p:cNvPicPr>
            <a:picLocks noChangeAspect="1"/>
          </p:cNvPicPr>
          <p:nvPr/>
        </p:nvPicPr>
        <p:blipFill>
          <a:blip r:embed="rId3"/>
          <a:stretch>
            <a:fillRect/>
          </a:stretch>
        </p:blipFill>
        <p:spPr>
          <a:xfrm>
            <a:off x="-66676" y="5811017"/>
            <a:ext cx="12192000" cy="1041400"/>
          </a:xfrm>
          <a:prstGeom prst="rect">
            <a:avLst/>
          </a:prstGeom>
        </p:spPr>
      </p:pic>
      <p:sp>
        <p:nvSpPr>
          <p:cNvPr id="6" name="Rectangle 5">
            <a:extLst>
              <a:ext uri="{FF2B5EF4-FFF2-40B4-BE49-F238E27FC236}">
                <a16:creationId xmlns:a16="http://schemas.microsoft.com/office/drawing/2014/main" id="{EE88CA75-87CC-4DB9-B70E-B6B6EB9DD5AA}"/>
              </a:ext>
            </a:extLst>
          </p:cNvPr>
          <p:cNvSpPr/>
          <p:nvPr/>
        </p:nvSpPr>
        <p:spPr>
          <a:xfrm>
            <a:off x="0" y="3497643"/>
            <a:ext cx="11588344" cy="646331"/>
          </a:xfrm>
          <a:prstGeom prst="rect">
            <a:avLst/>
          </a:prstGeom>
        </p:spPr>
        <p:txBody>
          <a:bodyPr wrap="square">
            <a:spAutoFit/>
          </a:bodyPr>
          <a:lstStyle/>
          <a:p>
            <a:endParaRPr lang="en-GB">
              <a:highlight>
                <a:srgbClr val="FFFF00"/>
              </a:highlight>
              <a:latin typeface="Calibri Light" panose="020F0302020204030204" pitchFamily="34" charset="0"/>
            </a:endParaRPr>
          </a:p>
          <a:p>
            <a:endParaRPr lang="en-GB">
              <a:highlight>
                <a:srgbClr val="FFFF00"/>
              </a:highlight>
            </a:endParaRPr>
          </a:p>
        </p:txBody>
      </p:sp>
      <p:graphicFrame>
        <p:nvGraphicFramePr>
          <p:cNvPr id="5" name="Table 4">
            <a:extLst>
              <a:ext uri="{FF2B5EF4-FFF2-40B4-BE49-F238E27FC236}">
                <a16:creationId xmlns:a16="http://schemas.microsoft.com/office/drawing/2014/main" id="{556D6817-FA90-4597-AE59-6AE4220A9532}"/>
              </a:ext>
            </a:extLst>
          </p:cNvPr>
          <p:cNvGraphicFramePr>
            <a:graphicFrameLocks noGrp="1"/>
          </p:cNvGraphicFramePr>
          <p:nvPr>
            <p:extLst>
              <p:ext uri="{D42A27DB-BD31-4B8C-83A1-F6EECF244321}">
                <p14:modId xmlns:p14="http://schemas.microsoft.com/office/powerpoint/2010/main" val="2921760346"/>
              </p:ext>
            </p:extLst>
          </p:nvPr>
        </p:nvGraphicFramePr>
        <p:xfrm>
          <a:off x="100012" y="850261"/>
          <a:ext cx="11687175" cy="4639949"/>
        </p:xfrm>
        <a:graphic>
          <a:graphicData uri="http://schemas.openxmlformats.org/drawingml/2006/table">
            <a:tbl>
              <a:tblPr firstRow="1" bandRow="1">
                <a:tableStyleId>{21E4AEA4-8DFA-4A89-87EB-49C32662AFE0}</a:tableStyleId>
              </a:tblPr>
              <a:tblGrid>
                <a:gridCol w="1759154">
                  <a:extLst>
                    <a:ext uri="{9D8B030D-6E8A-4147-A177-3AD203B41FA5}">
                      <a16:colId xmlns:a16="http://schemas.microsoft.com/office/drawing/2014/main" val="444935569"/>
                    </a:ext>
                  </a:extLst>
                </a:gridCol>
                <a:gridCol w="5660822">
                  <a:extLst>
                    <a:ext uri="{9D8B030D-6E8A-4147-A177-3AD203B41FA5}">
                      <a16:colId xmlns:a16="http://schemas.microsoft.com/office/drawing/2014/main" val="2028422174"/>
                    </a:ext>
                  </a:extLst>
                </a:gridCol>
                <a:gridCol w="4267199">
                  <a:extLst>
                    <a:ext uri="{9D8B030D-6E8A-4147-A177-3AD203B41FA5}">
                      <a16:colId xmlns:a16="http://schemas.microsoft.com/office/drawing/2014/main" val="3113455691"/>
                    </a:ext>
                  </a:extLst>
                </a:gridCol>
              </a:tblGrid>
              <a:tr h="328896">
                <a:tc>
                  <a:txBody>
                    <a:bodyPr/>
                    <a:lstStyle/>
                    <a:p>
                      <a:r>
                        <a:rPr lang="en-GB" sz="1600" dirty="0">
                          <a:latin typeface="Arial" panose="020B0604020202020204" pitchFamily="34" charset="0"/>
                          <a:cs typeface="Arial" panose="020B0604020202020204" pitchFamily="34" charset="0"/>
                        </a:rPr>
                        <a:t>Grid Code Reference</a:t>
                      </a:r>
                    </a:p>
                  </a:txBody>
                  <a:tcPr/>
                </a:tc>
                <a:tc>
                  <a:txBody>
                    <a:bodyPr/>
                    <a:lstStyle/>
                    <a:p>
                      <a:r>
                        <a:rPr lang="en-GB" sz="1600" dirty="0">
                          <a:latin typeface="Arial" panose="020B0604020202020204" pitchFamily="34" charset="0"/>
                          <a:cs typeface="Arial" panose="020B0604020202020204" pitchFamily="34" charset="0"/>
                        </a:rPr>
                        <a:t>Alan C Comments</a:t>
                      </a:r>
                    </a:p>
                  </a:txBody>
                  <a:tcPr/>
                </a:tc>
                <a:tc>
                  <a:txBody>
                    <a:bodyPr/>
                    <a:lstStyle/>
                    <a:p>
                      <a:r>
                        <a:rPr lang="en-GB" sz="1600">
                          <a:latin typeface="Arial" panose="020B0604020202020204" pitchFamily="34" charset="0"/>
                          <a:cs typeface="Arial" panose="020B0604020202020204" pitchFamily="34" charset="0"/>
                        </a:rPr>
                        <a:t>ESO Response </a:t>
                      </a:r>
                    </a:p>
                  </a:txBody>
                  <a:tcPr/>
                </a:tc>
                <a:extLst>
                  <a:ext uri="{0D108BD9-81ED-4DB2-BD59-A6C34878D82A}">
                    <a16:rowId xmlns:a16="http://schemas.microsoft.com/office/drawing/2014/main" val="506127091"/>
                  </a:ext>
                </a:extLst>
              </a:tr>
              <a:tr h="569172">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600" dirty="0">
                          <a:latin typeface="Arial" panose="020B0604020202020204" pitchFamily="34" charset="0"/>
                          <a:cs typeface="Arial" panose="020B0604020202020204" pitchFamily="34" charset="0"/>
                        </a:rPr>
                        <a:t>*GD, ECC, ECP, DRSC &amp; OC</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600" dirty="0">
                          <a:latin typeface="Arial" panose="020B0604020202020204" pitchFamily="34" charset="0"/>
                          <a:cs typeface="Arial" panose="020B0604020202020204" pitchFamily="34" charset="0"/>
                        </a:rPr>
                        <a:t>AC (1), AC (3), AC (4), AC (8), AC (11) to AC (22)</a:t>
                      </a:r>
                    </a:p>
                  </a:txBody>
                  <a:tcPr/>
                </a:tc>
                <a:tc>
                  <a:txBody>
                    <a:bodyPr/>
                    <a:lstStyle/>
                    <a:p>
                      <a:r>
                        <a:rPr lang="en-GB" sz="1600" dirty="0">
                          <a:latin typeface="Arial" panose="020B0604020202020204" pitchFamily="34" charset="0"/>
                          <a:cs typeface="Arial" panose="020B0604020202020204" pitchFamily="34" charset="0"/>
                        </a:rPr>
                        <a:t>Comments resolve inconsistencies, typos and formatting.  Amendments for all of these have been made throughout the document.  </a:t>
                      </a:r>
                    </a:p>
                  </a:txBody>
                  <a:tcPr/>
                </a:tc>
                <a:extLst>
                  <a:ext uri="{0D108BD9-81ED-4DB2-BD59-A6C34878D82A}">
                    <a16:rowId xmlns:a16="http://schemas.microsoft.com/office/drawing/2014/main" val="3790030113"/>
                  </a:ext>
                </a:extLst>
              </a:tr>
              <a:tr h="281309">
                <a:tc gridSpan="3">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100" dirty="0">
                          <a:latin typeface="Arial" panose="020B0604020202020204" pitchFamily="34" charset="0"/>
                          <a:cs typeface="Arial" panose="020B0604020202020204" pitchFamily="34" charset="0"/>
                        </a:rPr>
                        <a:t>*:GD – Glossary  &amp; Definitions, ECC – European Connection Conditions, ECP – European Compliance Processes, DRS – Demand Response Services Code, OC – Operating Code</a:t>
                      </a:r>
                    </a:p>
                  </a:txBody>
                  <a:tcPr/>
                </a:tc>
                <a:tc hMerge="1">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latin typeface="Arial" panose="020B0604020202020204" pitchFamily="34" charset="0"/>
                        <a:cs typeface="Arial" panose="020B0604020202020204" pitchFamily="34" charset="0"/>
                      </a:endParaRPr>
                    </a:p>
                  </a:txBody>
                  <a:tcPr/>
                </a:tc>
                <a:tc hMerge="1">
                  <a:txBody>
                    <a:bodyPr/>
                    <a:lstStyle/>
                    <a:p>
                      <a:endParaRPr lang="en-GB"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62049882"/>
                  </a:ext>
                </a:extLst>
              </a:tr>
              <a:tr h="78105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600" dirty="0">
                          <a:latin typeface="Arial" panose="020B0604020202020204" pitchFamily="34" charset="0"/>
                          <a:cs typeface="Arial" panose="020B0604020202020204" pitchFamily="34" charset="0"/>
                        </a:rPr>
                        <a:t>GD – Glossary  &amp; Definitions</a:t>
                      </a:r>
                    </a:p>
                    <a:p>
                      <a:endParaRPr lang="en-GB" sz="1600" dirty="0">
                        <a:latin typeface="Arial" panose="020B0604020202020204" pitchFamily="34" charset="0"/>
                        <a:cs typeface="Arial" panose="020B0604020202020204" pitchFamily="34" charset="0"/>
                      </a:endParaRPr>
                    </a:p>
                  </a:txBody>
                  <a:tcPr/>
                </a:tc>
                <a:tc>
                  <a:txBody>
                    <a:bodyPr/>
                    <a:lstStyle/>
                    <a:p>
                      <a:r>
                        <a:rPr lang="en-GB" sz="1600" kern="1200" dirty="0">
                          <a:solidFill>
                            <a:schemeClr val="dk1"/>
                          </a:solidFill>
                          <a:effectLst/>
                          <a:latin typeface="Arial" panose="020B0604020202020204" pitchFamily="34" charset="0"/>
                          <a:ea typeface="+mn-ea"/>
                          <a:cs typeface="Arial" panose="020B0604020202020204" pitchFamily="34" charset="0"/>
                        </a:rPr>
                        <a:t>AC (2): I couldn't see a definition of Electricity Balancing Regulation in the version of CUSC on the NGESO website (30 April 2021)</a:t>
                      </a:r>
                      <a:endParaRPr lang="en-GB" sz="1600" dirty="0">
                        <a:latin typeface="Arial" panose="020B0604020202020204" pitchFamily="34" charset="0"/>
                        <a:cs typeface="Arial" panose="020B0604020202020204" pitchFamily="34" charset="0"/>
                      </a:endParaRPr>
                    </a:p>
                  </a:txBody>
                  <a:tcPr/>
                </a:tc>
                <a:tc>
                  <a:txBody>
                    <a:bodyPr/>
                    <a:lstStyle/>
                    <a:p>
                      <a:r>
                        <a:rPr lang="en-GB" sz="1600" dirty="0">
                          <a:latin typeface="Arial" panose="020B0604020202020204" pitchFamily="34" charset="0"/>
                          <a:cs typeface="Arial" panose="020B0604020202020204" pitchFamily="34" charset="0"/>
                        </a:rPr>
                        <a:t>This will be added to the CUSC as part of the CUSC Brexit modification that is currently out for Code Administrator Consultation</a:t>
                      </a:r>
                    </a:p>
                  </a:txBody>
                  <a:tcPr/>
                </a:tc>
                <a:extLst>
                  <a:ext uri="{0D108BD9-81ED-4DB2-BD59-A6C34878D82A}">
                    <a16:rowId xmlns:a16="http://schemas.microsoft.com/office/drawing/2014/main" val="2387162343"/>
                  </a:ext>
                </a:extLst>
              </a:tr>
              <a:tr h="1043445">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600" dirty="0">
                          <a:latin typeface="Arial" panose="020B0604020202020204" pitchFamily="34" charset="0"/>
                          <a:cs typeface="Arial" panose="020B0604020202020204" pitchFamily="34" charset="0"/>
                        </a:rPr>
                        <a:t>GD – Glossary  &amp; Definitions</a:t>
                      </a:r>
                    </a:p>
                    <a:p>
                      <a:endParaRPr lang="en-GB" sz="1600" dirty="0">
                        <a:latin typeface="Arial" panose="020B0604020202020204" pitchFamily="34" charset="0"/>
                        <a:cs typeface="Arial" panose="020B0604020202020204" pitchFamily="34"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600" dirty="0">
                          <a:latin typeface="Arial" panose="020B0604020202020204" pitchFamily="34" charset="0"/>
                          <a:cs typeface="Arial" panose="020B0604020202020204" pitchFamily="34" charset="0"/>
                        </a:rPr>
                        <a:t>AC (5, 6 &amp; 7): Rather than refer to the Withdrawal Agreement, might it be clearer just to state the date, especially as its in the past and can't change? IP completion day” means 31 December 2020 at 11.00 </a:t>
                      </a:r>
                      <a:r>
                        <a:rPr lang="en-GB" sz="1600" dirty="0" err="1">
                          <a:latin typeface="Arial" panose="020B0604020202020204" pitchFamily="34" charset="0"/>
                          <a:cs typeface="Arial" panose="020B0604020202020204" pitchFamily="34" charset="0"/>
                        </a:rPr>
                        <a:t>p.m</a:t>
                      </a:r>
                      <a:endParaRPr lang="en-GB" sz="1600" dirty="0">
                        <a:latin typeface="Arial" panose="020B0604020202020204" pitchFamily="34" charset="0"/>
                        <a:cs typeface="Arial" panose="020B0604020202020204" pitchFamily="34" charset="0"/>
                      </a:endParaRPr>
                    </a:p>
                  </a:txBody>
                  <a:tcPr/>
                </a:tc>
                <a:tc>
                  <a:txBody>
                    <a:bodyPr/>
                    <a:lstStyle/>
                    <a:p>
                      <a:r>
                        <a:rPr lang="en-GB" sz="1600" b="0" dirty="0">
                          <a:latin typeface="Arial" panose="020B0604020202020204" pitchFamily="34" charset="0"/>
                          <a:cs typeface="Arial" panose="020B0604020202020204" pitchFamily="34" charset="0"/>
                        </a:rPr>
                        <a:t>Amended to add the date whilst retaining the link to legislation as below: </a:t>
                      </a:r>
                    </a:p>
                    <a:p>
                      <a:r>
                        <a:rPr lang="en-GB" sz="1600" b="1" dirty="0">
                          <a:solidFill>
                            <a:srgbClr val="FF0000"/>
                          </a:solidFill>
                          <a:latin typeface="Arial" panose="020B0604020202020204" pitchFamily="34" charset="0"/>
                          <a:cs typeface="Arial" panose="020B0604020202020204" pitchFamily="34" charset="0"/>
                        </a:rPr>
                        <a:t>IP Completion Day: </a:t>
                      </a:r>
                      <a:r>
                        <a:rPr lang="en-GB" sz="1600" dirty="0">
                          <a:solidFill>
                            <a:srgbClr val="FF0000"/>
                          </a:solidFill>
                          <a:latin typeface="Arial" panose="020B0604020202020204" pitchFamily="34" charset="0"/>
                          <a:cs typeface="Arial" panose="020B0604020202020204" pitchFamily="34" charset="0"/>
                        </a:rPr>
                        <a:t>31 December 2020 as defined in Section 39 of the European Union (Withdrawal Agreement) Act 2020.</a:t>
                      </a:r>
                    </a:p>
                  </a:txBody>
                  <a:tcPr/>
                </a:tc>
                <a:extLst>
                  <a:ext uri="{0D108BD9-81ED-4DB2-BD59-A6C34878D82A}">
                    <a16:rowId xmlns:a16="http://schemas.microsoft.com/office/drawing/2014/main" val="23069631"/>
                  </a:ext>
                </a:extLst>
              </a:tr>
              <a:tr h="582261">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600" dirty="0">
                          <a:latin typeface="Arial" panose="020B0604020202020204" pitchFamily="34" charset="0"/>
                          <a:cs typeface="Arial" panose="020B0604020202020204" pitchFamily="34" charset="0"/>
                        </a:rPr>
                        <a:t>GD – Glossary  &amp; Definitions</a:t>
                      </a:r>
                    </a:p>
                    <a:p>
                      <a:endParaRPr lang="en-GB" sz="1600" dirty="0">
                        <a:latin typeface="Arial" panose="020B0604020202020204" pitchFamily="34" charset="0"/>
                        <a:cs typeface="Arial" panose="020B0604020202020204" pitchFamily="34" charset="0"/>
                      </a:endParaRPr>
                    </a:p>
                  </a:txBody>
                  <a:tcPr/>
                </a:tc>
                <a:tc>
                  <a:txBody>
                    <a:bodyPr/>
                    <a:lstStyle/>
                    <a:p>
                      <a:r>
                        <a:rPr lang="en-GB" sz="1600" dirty="0">
                          <a:latin typeface="Arial" panose="020B0604020202020204" pitchFamily="34" charset="0"/>
                          <a:cs typeface="Arial" panose="020B0604020202020204" pitchFamily="34" charset="0"/>
                        </a:rPr>
                        <a:t>It would be helpful to add this Act to the list of reference material in the CAC/DFMR</a:t>
                      </a:r>
                    </a:p>
                  </a:txBody>
                  <a:tcPr/>
                </a:tc>
                <a:tc>
                  <a:txBody>
                    <a:bodyPr/>
                    <a:lstStyle/>
                    <a:p>
                      <a:r>
                        <a:rPr lang="en-GB" sz="1600" dirty="0">
                          <a:latin typeface="Arial" panose="020B0604020202020204" pitchFamily="34" charset="0"/>
                          <a:cs typeface="Arial" panose="020B0604020202020204" pitchFamily="34" charset="0"/>
                        </a:rPr>
                        <a:t>To be added to DFMR</a:t>
                      </a:r>
                    </a:p>
                  </a:txBody>
                  <a:tcPr/>
                </a:tc>
                <a:extLst>
                  <a:ext uri="{0D108BD9-81ED-4DB2-BD59-A6C34878D82A}">
                    <a16:rowId xmlns:a16="http://schemas.microsoft.com/office/drawing/2014/main" val="263008534"/>
                  </a:ext>
                </a:extLst>
              </a:tr>
            </a:tbl>
          </a:graphicData>
        </a:graphic>
      </p:graphicFrame>
    </p:spTree>
    <p:extLst>
      <p:ext uri="{BB962C8B-B14F-4D97-AF65-F5344CB8AC3E}">
        <p14:creationId xmlns:p14="http://schemas.microsoft.com/office/powerpoint/2010/main" val="364708825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00B107-AE59-E849-9637-3B6D6BDCB684}"/>
              </a:ext>
            </a:extLst>
          </p:cNvPr>
          <p:cNvSpPr>
            <a:spLocks noGrp="1"/>
          </p:cNvSpPr>
          <p:nvPr>
            <p:ph type="title"/>
          </p:nvPr>
        </p:nvSpPr>
        <p:spPr>
          <a:xfrm>
            <a:off x="0" y="5583"/>
            <a:ext cx="12192000" cy="1289948"/>
          </a:xfrm>
          <a:prstGeom prst="rect">
            <a:avLst/>
          </a:prstGeom>
        </p:spPr>
        <p:txBody>
          <a:bodyPr anchor="t">
            <a:normAutofit/>
          </a:bodyPr>
          <a:lstStyle>
            <a:lvl1pPr>
              <a:defRPr sz="4400" b="0" i="0">
                <a:solidFill>
                  <a:srgbClr val="FFCE2C"/>
                </a:solidFill>
                <a:latin typeface="Helvetica Neue LT Std 65 Medium" panose="020B0604020202020204" pitchFamily="34" charset="0"/>
                <a:ea typeface="Helvetica Neue Condensed" panose="02000503000000020004" pitchFamily="2" charset="0"/>
                <a:cs typeface="Helvetica Neue Condensed" panose="02000503000000020004" pitchFamily="2" charset="0"/>
              </a:defRPr>
            </a:lvl1pPr>
          </a:lstStyle>
          <a:p>
            <a:r>
              <a:rPr lang="en-GB" sz="2800" b="1" dirty="0">
                <a:solidFill>
                  <a:srgbClr val="FFBF22"/>
                </a:solidFill>
                <a:latin typeface="Arial" panose="020B0604020202020204" pitchFamily="34" charset="0"/>
                <a:cs typeface="Arial" panose="020B0604020202020204" pitchFamily="34" charset="0"/>
              </a:rPr>
              <a:t>GC0149: Grid Code changes to reflect the terms of the UK’s departure from the EU </a:t>
            </a:r>
            <a:endParaRPr lang="en-US" sz="2800" b="1" dirty="0">
              <a:solidFill>
                <a:srgbClr val="FFBF22"/>
              </a:solidFill>
              <a:latin typeface="Arial" panose="020B0604020202020204" pitchFamily="34" charset="0"/>
              <a:ea typeface="+mn-ea"/>
              <a:cs typeface="Arial" panose="020B0604020202020204" pitchFamily="34" charset="0"/>
            </a:endParaRPr>
          </a:p>
        </p:txBody>
      </p:sp>
      <p:pic>
        <p:nvPicPr>
          <p:cNvPr id="3" name="Picture 2">
            <a:extLst>
              <a:ext uri="{FF2B5EF4-FFF2-40B4-BE49-F238E27FC236}">
                <a16:creationId xmlns:a16="http://schemas.microsoft.com/office/drawing/2014/main" id="{192D393E-08FE-844D-9299-289B13FBC445}"/>
              </a:ext>
            </a:extLst>
          </p:cNvPr>
          <p:cNvPicPr>
            <a:picLocks noChangeAspect="1"/>
          </p:cNvPicPr>
          <p:nvPr/>
        </p:nvPicPr>
        <p:blipFill>
          <a:blip r:embed="rId3"/>
          <a:stretch>
            <a:fillRect/>
          </a:stretch>
        </p:blipFill>
        <p:spPr>
          <a:xfrm>
            <a:off x="-1" y="5445125"/>
            <a:ext cx="12192000" cy="1041400"/>
          </a:xfrm>
          <a:prstGeom prst="rect">
            <a:avLst/>
          </a:prstGeom>
        </p:spPr>
      </p:pic>
      <p:sp>
        <p:nvSpPr>
          <p:cNvPr id="6" name="Rectangle 5">
            <a:extLst>
              <a:ext uri="{FF2B5EF4-FFF2-40B4-BE49-F238E27FC236}">
                <a16:creationId xmlns:a16="http://schemas.microsoft.com/office/drawing/2014/main" id="{EE88CA75-87CC-4DB9-B70E-B6B6EB9DD5AA}"/>
              </a:ext>
            </a:extLst>
          </p:cNvPr>
          <p:cNvSpPr/>
          <p:nvPr/>
        </p:nvSpPr>
        <p:spPr>
          <a:xfrm>
            <a:off x="0" y="3497643"/>
            <a:ext cx="11588344" cy="646331"/>
          </a:xfrm>
          <a:prstGeom prst="rect">
            <a:avLst/>
          </a:prstGeom>
        </p:spPr>
        <p:txBody>
          <a:bodyPr wrap="square">
            <a:spAutoFit/>
          </a:bodyPr>
          <a:lstStyle/>
          <a:p>
            <a:endParaRPr lang="en-GB">
              <a:highlight>
                <a:srgbClr val="FFFF00"/>
              </a:highlight>
              <a:latin typeface="Calibri Light" panose="020F0302020204030204" pitchFamily="34" charset="0"/>
            </a:endParaRPr>
          </a:p>
          <a:p>
            <a:endParaRPr lang="en-GB">
              <a:highlight>
                <a:srgbClr val="FFFF00"/>
              </a:highlight>
            </a:endParaRPr>
          </a:p>
        </p:txBody>
      </p:sp>
      <p:graphicFrame>
        <p:nvGraphicFramePr>
          <p:cNvPr id="5" name="Table 4">
            <a:extLst>
              <a:ext uri="{FF2B5EF4-FFF2-40B4-BE49-F238E27FC236}">
                <a16:creationId xmlns:a16="http://schemas.microsoft.com/office/drawing/2014/main" id="{556D6817-FA90-4597-AE59-6AE4220A9532}"/>
              </a:ext>
            </a:extLst>
          </p:cNvPr>
          <p:cNvGraphicFramePr>
            <a:graphicFrameLocks noGrp="1"/>
          </p:cNvGraphicFramePr>
          <p:nvPr>
            <p:extLst>
              <p:ext uri="{D42A27DB-BD31-4B8C-83A1-F6EECF244321}">
                <p14:modId xmlns:p14="http://schemas.microsoft.com/office/powerpoint/2010/main" val="2879374931"/>
              </p:ext>
            </p:extLst>
          </p:nvPr>
        </p:nvGraphicFramePr>
        <p:xfrm>
          <a:off x="252412" y="1117460"/>
          <a:ext cx="11687175" cy="3826650"/>
        </p:xfrm>
        <a:graphic>
          <a:graphicData uri="http://schemas.openxmlformats.org/drawingml/2006/table">
            <a:tbl>
              <a:tblPr firstRow="1" bandRow="1">
                <a:tableStyleId>{21E4AEA4-8DFA-4A89-87EB-49C32662AFE0}</a:tableStyleId>
              </a:tblPr>
              <a:tblGrid>
                <a:gridCol w="1759154">
                  <a:extLst>
                    <a:ext uri="{9D8B030D-6E8A-4147-A177-3AD203B41FA5}">
                      <a16:colId xmlns:a16="http://schemas.microsoft.com/office/drawing/2014/main" val="444935569"/>
                    </a:ext>
                  </a:extLst>
                </a:gridCol>
                <a:gridCol w="3227184">
                  <a:extLst>
                    <a:ext uri="{9D8B030D-6E8A-4147-A177-3AD203B41FA5}">
                      <a16:colId xmlns:a16="http://schemas.microsoft.com/office/drawing/2014/main" val="2028422174"/>
                    </a:ext>
                  </a:extLst>
                </a:gridCol>
                <a:gridCol w="6700837">
                  <a:extLst>
                    <a:ext uri="{9D8B030D-6E8A-4147-A177-3AD203B41FA5}">
                      <a16:colId xmlns:a16="http://schemas.microsoft.com/office/drawing/2014/main" val="3113455691"/>
                    </a:ext>
                  </a:extLst>
                </a:gridCol>
              </a:tblGrid>
              <a:tr h="328896">
                <a:tc>
                  <a:txBody>
                    <a:bodyPr/>
                    <a:lstStyle/>
                    <a:p>
                      <a:r>
                        <a:rPr lang="en-GB" sz="1600" dirty="0">
                          <a:latin typeface="Arial" panose="020B0604020202020204" pitchFamily="34" charset="0"/>
                          <a:cs typeface="Arial" panose="020B0604020202020204" pitchFamily="34" charset="0"/>
                        </a:rPr>
                        <a:t>Grid Code Reference</a:t>
                      </a:r>
                    </a:p>
                  </a:txBody>
                  <a:tcPr/>
                </a:tc>
                <a:tc>
                  <a:txBody>
                    <a:bodyPr/>
                    <a:lstStyle/>
                    <a:p>
                      <a:r>
                        <a:rPr lang="en-GB" sz="1600" dirty="0">
                          <a:latin typeface="Arial" panose="020B0604020202020204" pitchFamily="34" charset="0"/>
                          <a:cs typeface="Arial" panose="020B0604020202020204" pitchFamily="34" charset="0"/>
                        </a:rPr>
                        <a:t>Alan C Comments</a:t>
                      </a:r>
                    </a:p>
                  </a:txBody>
                  <a:tcPr/>
                </a:tc>
                <a:tc>
                  <a:txBody>
                    <a:bodyPr/>
                    <a:lstStyle/>
                    <a:p>
                      <a:r>
                        <a:rPr lang="en-GB" sz="1600">
                          <a:latin typeface="Arial" panose="020B0604020202020204" pitchFamily="34" charset="0"/>
                          <a:cs typeface="Arial" panose="020B0604020202020204" pitchFamily="34" charset="0"/>
                        </a:rPr>
                        <a:t>ESO Response </a:t>
                      </a:r>
                    </a:p>
                  </a:txBody>
                  <a:tcPr/>
                </a:tc>
                <a:extLst>
                  <a:ext uri="{0D108BD9-81ED-4DB2-BD59-A6C34878D82A}">
                    <a16:rowId xmlns:a16="http://schemas.microsoft.com/office/drawing/2014/main" val="506127091"/>
                  </a:ext>
                </a:extLst>
              </a:tr>
              <a:tr h="120537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600" dirty="0">
                          <a:latin typeface="Arial" panose="020B0604020202020204" pitchFamily="34" charset="0"/>
                          <a:cs typeface="Arial" panose="020B0604020202020204" pitchFamily="34" charset="0"/>
                        </a:rPr>
                        <a:t>GD – Glossary  &amp; Definitions</a:t>
                      </a:r>
                    </a:p>
                    <a:p>
                      <a:endParaRPr lang="en-GB" sz="1600" dirty="0">
                        <a:latin typeface="Arial" panose="020B0604020202020204" pitchFamily="34" charset="0"/>
                        <a:cs typeface="Arial" panose="020B0604020202020204" pitchFamily="34" charset="0"/>
                      </a:endParaRPr>
                    </a:p>
                  </a:txBody>
                  <a:tcPr/>
                </a:tc>
                <a:tc>
                  <a:txBody>
                    <a:bodyPr/>
                    <a:lstStyle/>
                    <a:p>
                      <a:r>
                        <a:rPr lang="en-GB" sz="1600" dirty="0">
                          <a:latin typeface="Arial" panose="020B0604020202020204" pitchFamily="34" charset="0"/>
                          <a:cs typeface="Arial" panose="020B0604020202020204" pitchFamily="34" charset="0"/>
                        </a:rPr>
                        <a:t>AC (9): Is there an actual definition of Retained  EU law in these two Acts. I struggled to find one</a:t>
                      </a:r>
                    </a:p>
                  </a:txBody>
                  <a:tcPr/>
                </a:tc>
                <a:tc>
                  <a:txBody>
                    <a:bodyPr/>
                    <a:lstStyle/>
                    <a:p>
                      <a:r>
                        <a:rPr lang="en-GB" sz="1600" dirty="0">
                          <a:latin typeface="Arial" panose="020B0604020202020204" pitchFamily="34" charset="0"/>
                          <a:cs typeface="Arial" panose="020B0604020202020204" pitchFamily="34" charset="0"/>
                        </a:rPr>
                        <a:t>Yes</a:t>
                      </a:r>
                    </a:p>
                    <a:p>
                      <a:r>
                        <a:rPr lang="en-GB" sz="1600" dirty="0">
                          <a:latin typeface="Arial" panose="020B0604020202020204" pitchFamily="34" charset="0"/>
                          <a:cs typeface="Arial" panose="020B0604020202020204" pitchFamily="34" charset="0"/>
                        </a:rPr>
                        <a:t>“retained EU law” means anything which, on or after [F1IP completion day], continues to be, or forms part of, domestic law by virtue of section 2, 3 or 4 or subsection (3) or (6) above (as that body of law is added to or otherwise modified by or under this Act or by other domestic law from time to time);</a:t>
                      </a:r>
                    </a:p>
                    <a:p>
                      <a:endParaRPr lang="en-GB" sz="1600" dirty="0">
                        <a:latin typeface="Arial" panose="020B0604020202020204" pitchFamily="34" charset="0"/>
                        <a:cs typeface="Arial" panose="020B0604020202020204" pitchFamily="34" charset="0"/>
                      </a:endParaRPr>
                    </a:p>
                    <a:p>
                      <a:r>
                        <a:rPr lang="en-GB" sz="1600" dirty="0">
                          <a:latin typeface="Arial" panose="020B0604020202020204" pitchFamily="34" charset="0"/>
                          <a:cs typeface="Arial" panose="020B0604020202020204" pitchFamily="34" charset="0"/>
                        </a:rPr>
                        <a:t>https://www.legislation.gov.uk/ukpga/2018/16/section/6</a:t>
                      </a:r>
                    </a:p>
                  </a:txBody>
                  <a:tcPr/>
                </a:tc>
                <a:extLst>
                  <a:ext uri="{0D108BD9-81ED-4DB2-BD59-A6C34878D82A}">
                    <a16:rowId xmlns:a16="http://schemas.microsoft.com/office/drawing/2014/main" val="3346031628"/>
                  </a:ext>
                </a:extLst>
              </a:tr>
              <a:tr h="120537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600" dirty="0">
                          <a:latin typeface="Arial" panose="020B0604020202020204" pitchFamily="34" charset="0"/>
                          <a:cs typeface="Arial" panose="020B0604020202020204" pitchFamily="34" charset="0"/>
                        </a:rPr>
                        <a:t>GD – Glossary  &amp; Definitions</a:t>
                      </a:r>
                    </a:p>
                    <a:p>
                      <a:endParaRPr lang="en-GB" sz="1600" dirty="0">
                        <a:latin typeface="Arial" panose="020B0604020202020204" pitchFamily="34" charset="0"/>
                        <a:cs typeface="Arial" panose="020B0604020202020204" pitchFamily="34" charset="0"/>
                      </a:endParaRPr>
                    </a:p>
                  </a:txBody>
                  <a:tcPr/>
                </a:tc>
                <a:tc>
                  <a:txBody>
                    <a:bodyPr/>
                    <a:lstStyle/>
                    <a:p>
                      <a:r>
                        <a:rPr lang="en-GB" sz="1600" dirty="0">
                          <a:latin typeface="Arial" panose="020B0604020202020204" pitchFamily="34" charset="0"/>
                          <a:cs typeface="Arial" panose="020B0604020202020204" pitchFamily="34" charset="0"/>
                        </a:rPr>
                        <a:t>AC (10): Is this Single Intraday Coupling a defined term in the current Grid Code. I couldn't find it.</a:t>
                      </a:r>
                    </a:p>
                  </a:txBody>
                  <a:tcPr/>
                </a:tc>
                <a:tc>
                  <a:txBody>
                    <a:bodyPr/>
                    <a:lstStyle/>
                    <a:p>
                      <a:r>
                        <a:rPr lang="en-GB" sz="1600" dirty="0">
                          <a:latin typeface="Arial" panose="020B0604020202020204" pitchFamily="34" charset="0"/>
                          <a:cs typeface="Arial" panose="020B0604020202020204" pitchFamily="34" charset="0"/>
                        </a:rPr>
                        <a:t>No – To be added as part of this modification</a:t>
                      </a:r>
                    </a:p>
                  </a:txBody>
                  <a:tcPr/>
                </a:tc>
                <a:extLst>
                  <a:ext uri="{0D108BD9-81ED-4DB2-BD59-A6C34878D82A}">
                    <a16:rowId xmlns:a16="http://schemas.microsoft.com/office/drawing/2014/main" val="2336271454"/>
                  </a:ext>
                </a:extLst>
              </a:tr>
            </a:tbl>
          </a:graphicData>
        </a:graphic>
      </p:graphicFrame>
    </p:spTree>
    <p:extLst>
      <p:ext uri="{BB962C8B-B14F-4D97-AF65-F5344CB8AC3E}">
        <p14:creationId xmlns:p14="http://schemas.microsoft.com/office/powerpoint/2010/main" val="127390780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D57686CC21F9BF40A3C8FEDB670F79D9" ma:contentTypeVersion="13" ma:contentTypeDescription="Create a new document." ma:contentTypeScope="" ma:versionID="e52a597f92adb866b1da67e5e1f61edc">
  <xsd:schema xmlns:xsd="http://www.w3.org/2001/XMLSchema" xmlns:xs="http://www.w3.org/2001/XMLSchema" xmlns:p="http://schemas.microsoft.com/office/2006/metadata/properties" xmlns:ns3="298b5188-0384-4edf-b081-4749b00b5a87" xmlns:ns4="56b15df3-b28c-4c1e-a0a6-5a975fed1060" targetNamespace="http://schemas.microsoft.com/office/2006/metadata/properties" ma:root="true" ma:fieldsID="3d5376698da24ab05e8d02cfdfb0f504" ns3:_="" ns4:_="">
    <xsd:import namespace="298b5188-0384-4edf-b081-4749b00b5a87"/>
    <xsd:import namespace="56b15df3-b28c-4c1e-a0a6-5a975fed1060"/>
    <xsd:element name="properties">
      <xsd:complexType>
        <xsd:sequence>
          <xsd:element name="documentManagement">
            <xsd:complexType>
              <xsd:all>
                <xsd:element ref="ns3:MediaServiceMetadata" minOccurs="0"/>
                <xsd:element ref="ns3:MediaServiceFastMetadata" minOccurs="0"/>
                <xsd:element ref="ns4:SharedWithUsers" minOccurs="0"/>
                <xsd:element ref="ns4:SharedWithDetails" minOccurs="0"/>
                <xsd:element ref="ns4:SharingHintHash" minOccurs="0"/>
                <xsd:element ref="ns3:MediaServiceAutoKeyPoints" minOccurs="0"/>
                <xsd:element ref="ns3:MediaServiceKeyPoints" minOccurs="0"/>
                <xsd:element ref="ns3:MediaServiceDateTaken" minOccurs="0"/>
                <xsd:element ref="ns3:MediaServiceAutoTags" minOccurs="0"/>
                <xsd:element ref="ns3:MediaServiceGenerationTime" minOccurs="0"/>
                <xsd:element ref="ns3:MediaServiceEventHashCode" minOccurs="0"/>
                <xsd:element ref="ns3:MediaServiceOCR" minOccurs="0"/>
                <xsd:element ref="ns3:MediaServiceLocat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298b5188-0384-4edf-b081-4749b00b5a87" elementFormDefault="qualified">
    <xsd:import namespace="http://schemas.microsoft.com/office/2006/documentManagement/types"/>
    <xsd:import namespace="http://schemas.microsoft.com/office/infopath/2007/PartnerControls"/>
    <xsd:element name="MediaServiceMetadata" ma:index="8" nillable="true" ma:displayName="MediaServiceMetadata" ma:description="" ma:hidden="true" ma:internalName="MediaServiceMetadata" ma:readOnly="true">
      <xsd:simpleType>
        <xsd:restriction base="dms:Note"/>
      </xsd:simpleType>
    </xsd:element>
    <xsd:element name="MediaServiceFastMetadata" ma:index="9" nillable="true" ma:displayName="MediaServiceFastMetadata" ma:description="" ma:hidden="true" ma:internalName="MediaServiceFastMetadata" ma:readOnly="true">
      <xsd:simpleType>
        <xsd:restriction base="dms:Note"/>
      </xsd:simpleType>
    </xsd:element>
    <xsd:element name="MediaServiceAutoKeyPoints" ma:index="13" nillable="true" ma:displayName="MediaServiceAutoKeyPoints" ma:hidden="true" ma:internalName="MediaServiceAutoKeyPoints" ma:readOnly="true">
      <xsd:simpleType>
        <xsd:restriction base="dms:Note"/>
      </xsd:simpleType>
    </xsd:element>
    <xsd:element name="MediaServiceKeyPoints" ma:index="14" nillable="true" ma:displayName="KeyPoints" ma:internalName="MediaServiceKeyPoints" ma:readOnly="true">
      <xsd:simpleType>
        <xsd:restriction base="dms:Note">
          <xsd:maxLength value="255"/>
        </xsd:restriction>
      </xsd:simpleType>
    </xsd:element>
    <xsd:element name="MediaServiceDateTaken" ma:index="15" nillable="true" ma:displayName="MediaServiceDateTaken" ma:hidden="true" ma:internalName="MediaServiceDateTaken" ma:readOnly="true">
      <xsd:simpleType>
        <xsd:restriction base="dms:Text"/>
      </xsd:simpleType>
    </xsd:element>
    <xsd:element name="MediaServiceAutoTags" ma:index="16" nillable="true" ma:displayName="Tags" ma:internalName="MediaServiceAutoTags" ma:readOnly="true">
      <xsd:simpleType>
        <xsd:restriction base="dms:Text"/>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ServiceOCR" ma:index="19" nillable="true" ma:displayName="Extracted Text" ma:internalName="MediaServiceOCR" ma:readOnly="true">
      <xsd:simpleType>
        <xsd:restriction base="dms:Note">
          <xsd:maxLength value="255"/>
        </xsd:restriction>
      </xsd:simpleType>
    </xsd:element>
    <xsd:element name="MediaServiceLocation" ma:index="20" nillable="true" ma:displayName="Location" ma:internalName="MediaServiceLocatio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56b15df3-b28c-4c1e-a0a6-5a975fed1060"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element name="SharingHintHash" ma:index="12"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F1A08F60-BCB7-46C9-BD62-90C518338118}">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298b5188-0384-4edf-b081-4749b00b5a87"/>
    <ds:schemaRef ds:uri="56b15df3-b28c-4c1e-a0a6-5a975fed1060"/>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C33BF224-892E-4AB3-8255-9327B84986CF}">
  <ds:schemaRefs>
    <ds:schemaRef ds:uri="http://schemas.microsoft.com/sharepoint/v3/contenttype/forms"/>
  </ds:schemaRefs>
</ds:datastoreItem>
</file>

<file path=customXml/itemProps3.xml><?xml version="1.0" encoding="utf-8"?>
<ds:datastoreItem xmlns:ds="http://schemas.openxmlformats.org/officeDocument/2006/customXml" ds:itemID="{952C0802-F3D0-415F-AB63-015A1F8C96D0}">
  <ds:schemaRefs>
    <ds:schemaRef ds:uri="http://schemas.microsoft.com/office/2006/documentManagement/types"/>
    <ds:schemaRef ds:uri="http://schemas.microsoft.com/office/infopath/2007/PartnerControls"/>
    <ds:schemaRef ds:uri="http://purl.org/dc/elements/1.1/"/>
    <ds:schemaRef ds:uri="http://schemas.microsoft.com/office/2006/metadata/properties"/>
    <ds:schemaRef ds:uri="56b15df3-b28c-4c1e-a0a6-5a975fed1060"/>
    <ds:schemaRef ds:uri="http://purl.org/dc/terms/"/>
    <ds:schemaRef ds:uri="298b5188-0384-4edf-b081-4749b00b5a87"/>
    <ds:schemaRef ds:uri="http://schemas.openxmlformats.org/package/2006/metadata/core-properties"/>
    <ds:schemaRef ds:uri="http://www.w3.org/XML/1998/namespace"/>
    <ds:schemaRef ds:uri="http://purl.org/dc/dcmitype/"/>
  </ds:schemaRefs>
</ds:datastoreItem>
</file>

<file path=docProps/app.xml><?xml version="1.0" encoding="utf-8"?>
<Properties xmlns="http://schemas.openxmlformats.org/officeDocument/2006/extended-properties" xmlns:vt="http://schemas.openxmlformats.org/officeDocument/2006/docPropsVTypes">
  <TotalTime>75</TotalTime>
  <Words>467</Words>
  <Application>Microsoft Office PowerPoint</Application>
  <PresentationFormat>Widescreen</PresentationFormat>
  <Paragraphs>35</Paragraphs>
  <Slides>2</Slides>
  <Notes>2</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vt:i4>
      </vt:variant>
    </vt:vector>
  </HeadingPairs>
  <TitlesOfParts>
    <vt:vector size="6" baseType="lpstr">
      <vt:lpstr>Arial</vt:lpstr>
      <vt:lpstr>Calibri</vt:lpstr>
      <vt:lpstr>Calibri Light</vt:lpstr>
      <vt:lpstr>Office Theme</vt:lpstr>
      <vt:lpstr>GC0149: Grid Code changes to reflect the terms of the UK’s departure from the EU </vt:lpstr>
      <vt:lpstr>GC0149: Grid Code changes to reflect the terms of the UK’s departure from the EU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Ofgem Request- GC0142</dc:title>
  <dc:creator>Ahmed (ESO), Nisar</dc:creator>
  <cp:lastModifiedBy>Wamala (ESO), Laetitia</cp:lastModifiedBy>
  <cp:revision>8</cp:revision>
  <dcterms:created xsi:type="dcterms:W3CDTF">2021-06-16T09:52:18Z</dcterms:created>
  <dcterms:modified xsi:type="dcterms:W3CDTF">2021-06-16T12:48:23Z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0x010100D57686CC21F9BF40A3C8FEDB670F79D9</vt:lpwstr>
  </property>
</Properties>
</file>