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4.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4"/>
    <p:sldMasterId id="2147483713" r:id="rId5"/>
    <p:sldMasterId id="2147483831" r:id="rId6"/>
    <p:sldMasterId id="2147483833" r:id="rId7"/>
    <p:sldMasterId id="2147483839" r:id="rId8"/>
    <p:sldMasterId id="2147484127" r:id="rId9"/>
  </p:sldMasterIdLst>
  <p:notesMasterIdLst>
    <p:notesMasterId r:id="rId23"/>
  </p:notesMasterIdLst>
  <p:handoutMasterIdLst>
    <p:handoutMasterId r:id="rId24"/>
  </p:handoutMasterIdLst>
  <p:sldIdLst>
    <p:sldId id="256" r:id="rId10"/>
    <p:sldId id="1449" r:id="rId11"/>
    <p:sldId id="1440" r:id="rId12"/>
    <p:sldId id="1441" r:id="rId13"/>
    <p:sldId id="1447" r:id="rId14"/>
    <p:sldId id="1437" r:id="rId15"/>
    <p:sldId id="1451" r:id="rId16"/>
    <p:sldId id="278" r:id="rId17"/>
    <p:sldId id="1448" r:id="rId18"/>
    <p:sldId id="1424" r:id="rId19"/>
    <p:sldId id="1450" r:id="rId20"/>
    <p:sldId id="284" r:id="rId21"/>
    <p:sldId id="1431"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022A349-25CC-4002-92AD-1B4A7269185D}">
          <p14:sldIdLst>
            <p14:sldId id="256"/>
            <p14:sldId id="1449"/>
            <p14:sldId id="1440"/>
            <p14:sldId id="1441"/>
            <p14:sldId id="1447"/>
            <p14:sldId id="1437"/>
            <p14:sldId id="1451"/>
            <p14:sldId id="278"/>
            <p14:sldId id="1448"/>
            <p14:sldId id="1424"/>
            <p14:sldId id="1450"/>
            <p14:sldId id="284"/>
            <p14:sldId id="143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 id="2" name="Doherty (ESO), Jennifer" initials="D(J" lastIdx="17" clrIdx="1">
    <p:extLst>
      <p:ext uri="{19B8F6BF-5375-455C-9EA6-DF929625EA0E}">
        <p15:presenceInfo xmlns:p15="http://schemas.microsoft.com/office/powerpoint/2012/main" userId="S::Jennifer.Doherty@uk.nationalgrid.com::0d9c4638-4aa9-4cdd-96d4-fd2d51eb9aa6" providerId="AD"/>
      </p:ext>
    </p:extLst>
  </p:cmAuthor>
  <p:cmAuthor id="3" name="Donner (ESO), Sean" initials="D(S" lastIdx="9" clrIdx="2">
    <p:extLst>
      <p:ext uri="{19B8F6BF-5375-455C-9EA6-DF929625EA0E}">
        <p15:presenceInfo xmlns:p15="http://schemas.microsoft.com/office/powerpoint/2012/main" userId="S::sean.donner1@uk.nationalgrid.com::8fc7cef6-6823-41a2-9867-a593c5efb40e" providerId="AD"/>
      </p:ext>
    </p:extLst>
  </p:cmAuthor>
  <p:cmAuthor id="4" name="West, Jane" initials="WJ" lastIdx="3" clrIdx="3">
    <p:extLst>
      <p:ext uri="{19B8F6BF-5375-455C-9EA6-DF929625EA0E}">
        <p15:presenceInfo xmlns:p15="http://schemas.microsoft.com/office/powerpoint/2012/main" userId="S::Jane.West@uk.nationalgrid.com::65bfb213-562b-40eb-8c30-6b1e18cac1e5" providerId="AD"/>
      </p:ext>
    </p:extLst>
  </p:cmAuthor>
  <p:cmAuthor id="5" name="Virdi, Harvinder" initials="VH" lastIdx="3" clrIdx="4">
    <p:extLst>
      <p:ext uri="{19B8F6BF-5375-455C-9EA6-DF929625EA0E}">
        <p15:presenceInfo xmlns:p15="http://schemas.microsoft.com/office/powerpoint/2012/main" userId="S::Harvinder.Virdi@uk.nationalgrid.com::d316eccd-83fb-45dd-92f0-36ec6c58e3e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9C1"/>
    <a:srgbClr val="FFCE2C"/>
    <a:srgbClr val="FFBF22"/>
    <a:srgbClr val="FCF3E7"/>
    <a:srgbClr val="C85412"/>
    <a:srgbClr val="E61E84"/>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A8F604F-32D0-4AF7-896A-92797FDE83B0}" v="431" dt="2021-06-08T15:13:31.708"/>
    <p1510:client id="{F59A051D-36C7-40F0-B543-244119E2B8E3}" v="37" dt="2021-06-08T15:21:27.9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2.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viewProps" Target="viewProps.xml"/><Relationship Id="rId30" Type="http://schemas.microsoft.com/office/2015/10/relationships/revisionInfo" Target="revisionInfo.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6/8/2021</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6/8/2021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6FCA07C-FE74-4C1C-A4D3-F6305EAD77B3}" type="slidenum">
              <a:rPr lang="en-US" smtClean="0"/>
              <a:t>10</a:t>
            </a:fld>
            <a:endParaRPr lang="en-US"/>
          </a:p>
        </p:txBody>
      </p:sp>
    </p:spTree>
    <p:extLst>
      <p:ext uri="{BB962C8B-B14F-4D97-AF65-F5344CB8AC3E}">
        <p14:creationId xmlns:p14="http://schemas.microsoft.com/office/powerpoint/2010/main" val="3734033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92498253-096D-4910-81C4-E67AF108FC9B}" type="slidenum">
              <a:rPr lang="en-GB" smtClean="0"/>
              <a:t>12</a:t>
            </a:fld>
            <a:endParaRPr lang="en-GB"/>
          </a:p>
        </p:txBody>
      </p:sp>
    </p:spTree>
    <p:extLst>
      <p:ext uri="{BB962C8B-B14F-4D97-AF65-F5344CB8AC3E}">
        <p14:creationId xmlns:p14="http://schemas.microsoft.com/office/powerpoint/2010/main" val="3335295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13</a:t>
            </a:fld>
            <a:endParaRPr lang="en-US"/>
          </a:p>
        </p:txBody>
      </p:sp>
    </p:spTree>
    <p:extLst>
      <p:ext uri="{BB962C8B-B14F-4D97-AF65-F5344CB8AC3E}">
        <p14:creationId xmlns:p14="http://schemas.microsoft.com/office/powerpoint/2010/main" val="22102502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9.png"/><Relationship Id="rId5" Type="http://schemas.openxmlformats.org/officeDocument/2006/relationships/image" Target="../media/image8.emf"/><Relationship Id="rId4" Type="http://schemas.openxmlformats.org/officeDocument/2006/relationships/oleObject" Target="../embeddings/oleObject2.bin"/></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8.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8.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8.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8.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8.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image" Target="../media/image8.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9.vml"/><Relationship Id="rId5" Type="http://schemas.openxmlformats.org/officeDocument/2006/relationships/image" Target="../media/image10.emf"/><Relationship Id="rId4" Type="http://schemas.openxmlformats.org/officeDocument/2006/relationships/oleObject" Target="../embeddings/oleObject9.bin"/></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0.vml"/><Relationship Id="rId5" Type="http://schemas.openxmlformats.org/officeDocument/2006/relationships/image" Target="../media/image10.emf"/><Relationship Id="rId4" Type="http://schemas.openxmlformats.org/officeDocument/2006/relationships/oleObject" Target="../embeddings/oleObject10.bin"/></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8.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8.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13.vml"/><Relationship Id="rId5" Type="http://schemas.openxmlformats.org/officeDocument/2006/relationships/image" Target="../media/image8.emf"/><Relationship Id="rId4" Type="http://schemas.openxmlformats.org/officeDocument/2006/relationships/oleObject" Target="../embeddings/oleObject13.bin"/></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450125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0481" name="think-cell Slide" r:id="rId4" imgW="592" imgH="595" progId="TCLayout.ActiveDocument.1">
                  <p:embed/>
                </p:oleObj>
              </mc:Choice>
              <mc:Fallback>
                <p:oleObj name="think-cell Slide" r:id="rId4" imgW="592" imgH="595" progId="TCLayout.ActiveDocument.1">
                  <p:embed/>
                  <p:pic>
                    <p:nvPicPr>
                      <p:cNvPr id="12" name="Object 11"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1505"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2529"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3553"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4577"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5601"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26625"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27649"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28673"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9697" name="think-cell Slide" r:id="rId5" imgW="592" imgH="595" progId="TCLayout.ActiveDocument.1">
                  <p:embed/>
                </p:oleObj>
              </mc:Choice>
              <mc:Fallback>
                <p:oleObj name="think-cell Slide" r:id="rId5" imgW="592" imgH="595" progId="TCLayout.ActiveDocument.1">
                  <p:embed/>
                  <p:pic>
                    <p:nvPicPr>
                      <p:cNvPr id="6" name="Object 5" hidden="1"/>
                      <p:cNvPicPr/>
                      <p:nvPr/>
                    </p:nvPicPr>
                    <p:blipFill>
                      <a:blip r:embed="rId6"/>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0721"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1745" name="think-cell Slide" r:id="rId4" imgW="592" imgH="595" progId="TCLayout.ActiveDocument.1">
                  <p:embed/>
                </p:oleObj>
              </mc:Choice>
              <mc:Fallback>
                <p:oleObj name="think-cell Slide" r:id="rId4"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5078265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381" y="1556795"/>
            <a:ext cx="10972800" cy="3382955"/>
          </a:xfrm>
          <a:prstGeom prst="rect">
            <a:avLst/>
          </a:prstGeom>
        </p:spPr>
        <p:txBody>
          <a:bodyPr/>
          <a:lstStyle>
            <a:lvl1pPr>
              <a:defRPr>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defRPr>
                <a:solidFill>
                  <a:srgbClr val="495965"/>
                </a:solidFill>
                <a:latin typeface="Verdana" panose="020B0604030504040204" pitchFamily="34" charset="0"/>
                <a:ea typeface="Verdana" panose="020B0604030504040204" pitchFamily="34" charset="0"/>
                <a:cs typeface="Verdana" panose="020B0604030504040204" pitchFamily="34" charset="0"/>
              </a:defRPr>
            </a:lvl2pPr>
            <a:lvl3pPr>
              <a:defRPr>
                <a:solidFill>
                  <a:srgbClr val="495965"/>
                </a:solidFill>
                <a:latin typeface="Verdana" panose="020B0604030504040204" pitchFamily="34" charset="0"/>
                <a:ea typeface="Verdana" panose="020B0604030504040204" pitchFamily="34" charset="0"/>
                <a:cs typeface="Verdana" panose="020B0604030504040204" pitchFamily="34" charset="0"/>
              </a:defRPr>
            </a:lvl3pPr>
            <a:lvl4pPr>
              <a:defRPr>
                <a:solidFill>
                  <a:srgbClr val="495965"/>
                </a:solidFill>
                <a:latin typeface="Verdana" panose="020B0604030504040204" pitchFamily="34" charset="0"/>
                <a:ea typeface="Verdana" panose="020B0604030504040204" pitchFamily="34" charset="0"/>
                <a:cs typeface="Verdana" panose="020B0604030504040204" pitchFamily="34" charset="0"/>
              </a:defRPr>
            </a:lvl4pPr>
            <a:lvl5pPr>
              <a:defRPr>
                <a:solidFill>
                  <a:srgbClr val="495965"/>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5">
            <a:extLst>
              <a:ext uri="{FF2B5EF4-FFF2-40B4-BE49-F238E27FC236}">
                <a16:creationId xmlns:a16="http://schemas.microsoft.com/office/drawing/2014/main" id="{F3779063-46DA-7342-B97D-58A965EE6D99}"/>
              </a:ext>
            </a:extLst>
          </p:cNvPr>
          <p:cNvSpPr>
            <a:spLocks noGrp="1"/>
          </p:cNvSpPr>
          <p:nvPr>
            <p:ph type="sldNum" sz="quarter" idx="4"/>
          </p:nvPr>
        </p:nvSpPr>
        <p:spPr>
          <a:xfrm>
            <a:off x="11604128" y="6525347"/>
            <a:ext cx="2844800" cy="268139"/>
          </a:xfrm>
          <a:prstGeom prst="rect">
            <a:avLst/>
          </a:prstGeom>
        </p:spPr>
        <p:txBody>
          <a:bodyPr/>
          <a:lstStyle>
            <a:lvl1pPr>
              <a:defRPr sz="675">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1" name="Title 1"/>
          <p:cNvSpPr>
            <a:spLocks noGrp="1"/>
          </p:cNvSpPr>
          <p:nvPr>
            <p:ph type="title" hasCustomPrompt="1"/>
          </p:nvPr>
        </p:nvSpPr>
        <p:spPr>
          <a:xfrm>
            <a:off x="3791745" y="260649"/>
            <a:ext cx="8160907" cy="288032"/>
          </a:xfrm>
          <a:prstGeom prst="rect">
            <a:avLst/>
          </a:prstGeom>
        </p:spPr>
        <p:txBody>
          <a:bodyPr tIns="72000"/>
          <a:lstStyle>
            <a:lvl1pPr algn="r">
              <a:defRPr sz="1013"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Tree>
    <p:extLst>
      <p:ext uri="{BB962C8B-B14F-4D97-AF65-F5344CB8AC3E}">
        <p14:creationId xmlns:p14="http://schemas.microsoft.com/office/powerpoint/2010/main" val="11218438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3767" y="288000"/>
            <a:ext cx="7996469" cy="288032"/>
          </a:xfrm>
          <a:prstGeom prst="rect">
            <a:avLst/>
          </a:prstGeom>
        </p:spPr>
        <p:txBody>
          <a:bodyPr/>
          <a:lstStyle>
            <a:lvl1pPr algn="r">
              <a:defRPr sz="1013"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11604128" y="6525347"/>
            <a:ext cx="2844800" cy="268139"/>
          </a:xfrm>
          <a:prstGeom prst="rect">
            <a:avLst/>
          </a:prstGeom>
        </p:spPr>
        <p:txBody>
          <a:bodyPr/>
          <a:lstStyle>
            <a:lvl1pPr>
              <a:defRPr sz="675">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0" name="Content Placeholder 2"/>
          <p:cNvSpPr>
            <a:spLocks noGrp="1"/>
          </p:cNvSpPr>
          <p:nvPr>
            <p:ph idx="1" hasCustomPrompt="1"/>
          </p:nvPr>
        </p:nvSpPr>
        <p:spPr>
          <a:xfrm>
            <a:off x="527381" y="1556795"/>
            <a:ext cx="10972800" cy="3382955"/>
          </a:xfrm>
          <a:prstGeom prst="rect">
            <a:avLst/>
          </a:prstGeom>
        </p:spPr>
        <p:txBody>
          <a:bodyPr/>
          <a:lstStyle>
            <a:lvl1pPr marL="0" indent="0">
              <a:buNone/>
              <a:defRPr sz="21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342900" indent="0">
              <a:buNone/>
              <a:defRPr>
                <a:latin typeface="Verdana" panose="020B0604030504040204" pitchFamily="34" charset="0"/>
                <a:ea typeface="Verdana" panose="020B0604030504040204" pitchFamily="34" charset="0"/>
                <a:cs typeface="Verdana" panose="020B0604030504040204" pitchFamily="34" charset="0"/>
              </a:defRPr>
            </a:lvl2pPr>
            <a:lvl3pPr marL="685800" indent="0">
              <a:buNone/>
              <a:defRPr>
                <a:latin typeface="Verdana" panose="020B0604030504040204" pitchFamily="34" charset="0"/>
                <a:ea typeface="Verdana" panose="020B0604030504040204" pitchFamily="34" charset="0"/>
                <a:cs typeface="Verdana" panose="020B0604030504040204" pitchFamily="34" charset="0"/>
              </a:defRPr>
            </a:lvl3pPr>
            <a:lvl4pPr marL="1028700" indent="0">
              <a:buNone/>
              <a:defRPr>
                <a:latin typeface="Verdana" panose="020B0604030504040204" pitchFamily="34" charset="0"/>
                <a:ea typeface="Verdana" panose="020B0604030504040204" pitchFamily="34" charset="0"/>
                <a:cs typeface="Verdana" panose="020B0604030504040204" pitchFamily="34" charset="0"/>
              </a:defRPr>
            </a:lvl4pPr>
            <a:lvl5pPr marL="13716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11541646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7756" y="288000"/>
            <a:ext cx="8115333" cy="288032"/>
          </a:xfrm>
          <a:prstGeom prst="rect">
            <a:avLst/>
          </a:prstGeom>
        </p:spPr>
        <p:txBody>
          <a:bodyPr/>
          <a:lstStyle>
            <a:lvl1pPr algn="r">
              <a:defRPr sz="1013"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
        <p:nvSpPr>
          <p:cNvPr id="3" name="Slide Number Placeholder 2"/>
          <p:cNvSpPr>
            <a:spLocks noGrp="1"/>
          </p:cNvSpPr>
          <p:nvPr>
            <p:ph type="sldNum" sz="quarter" idx="10"/>
          </p:nvPr>
        </p:nvSpPr>
        <p:spPr/>
        <p:txBody>
          <a:bodyPr/>
          <a:lstStyle/>
          <a:p>
            <a:fld id="{2D0DF9ED-8BA0-410B-84D1-2D8774E69E9E}" type="slidenum">
              <a:rPr lang="en-GB" altLang="en-US" smtClean="0"/>
              <a:pPr/>
              <a:t>‹#›</a:t>
            </a:fld>
            <a:endParaRPr lang="en-GB" altLang="en-US"/>
          </a:p>
        </p:txBody>
      </p:sp>
      <p:sp>
        <p:nvSpPr>
          <p:cNvPr id="4" name="Content Placeholder 2"/>
          <p:cNvSpPr>
            <a:spLocks noGrp="1"/>
          </p:cNvSpPr>
          <p:nvPr>
            <p:ph idx="1" hasCustomPrompt="1"/>
          </p:nvPr>
        </p:nvSpPr>
        <p:spPr>
          <a:xfrm>
            <a:off x="527381" y="1556795"/>
            <a:ext cx="10972800" cy="3382955"/>
          </a:xfrm>
          <a:prstGeom prst="rect">
            <a:avLst/>
          </a:prstGeom>
        </p:spPr>
        <p:txBody>
          <a:bodyPr/>
          <a:lstStyle>
            <a:lvl1pPr marL="0" indent="0">
              <a:buNone/>
              <a:defRPr sz="21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342900" indent="0">
              <a:buNone/>
              <a:defRPr>
                <a:latin typeface="Verdana" panose="020B0604030504040204" pitchFamily="34" charset="0"/>
                <a:ea typeface="Verdana" panose="020B0604030504040204" pitchFamily="34" charset="0"/>
                <a:cs typeface="Verdana" panose="020B0604030504040204" pitchFamily="34" charset="0"/>
              </a:defRPr>
            </a:lvl2pPr>
            <a:lvl3pPr marL="685800" indent="0">
              <a:buNone/>
              <a:defRPr>
                <a:latin typeface="Verdana" panose="020B0604030504040204" pitchFamily="34" charset="0"/>
                <a:ea typeface="Verdana" panose="020B0604030504040204" pitchFamily="34" charset="0"/>
                <a:cs typeface="Verdana" panose="020B0604030504040204" pitchFamily="34" charset="0"/>
              </a:defRPr>
            </a:lvl3pPr>
            <a:lvl4pPr marL="1028700" indent="0">
              <a:buNone/>
              <a:defRPr>
                <a:latin typeface="Verdana" panose="020B0604030504040204" pitchFamily="34" charset="0"/>
                <a:ea typeface="Verdana" panose="020B0604030504040204" pitchFamily="34" charset="0"/>
                <a:cs typeface="Verdana" panose="020B0604030504040204" pitchFamily="34" charset="0"/>
              </a:defRPr>
            </a:lvl4pPr>
            <a:lvl5pPr marL="13716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3846586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66712" y="1428736"/>
            <a:ext cx="10972800" cy="1143000"/>
          </a:xfrm>
          <a:prstGeom prst="rect">
            <a:avLst/>
          </a:prstGeom>
        </p:spPr>
        <p:txBody>
          <a:bodyPr/>
          <a:lstStyle/>
          <a:p>
            <a:r>
              <a:rPr lang="en-US"/>
              <a:t>Click to edit Master title style</a:t>
            </a:r>
            <a:endParaRPr lang="en-GB"/>
          </a:p>
        </p:txBody>
      </p:sp>
      <p:sp>
        <p:nvSpPr>
          <p:cNvPr id="5" name="Slide Number Placeholder 4"/>
          <p:cNvSpPr>
            <a:spLocks noGrp="1"/>
          </p:cNvSpPr>
          <p:nvPr>
            <p:ph type="sldNum" sz="quarter" idx="12"/>
          </p:nvPr>
        </p:nvSpPr>
        <p:spPr>
          <a:xfrm>
            <a:off x="8737600" y="6356353"/>
            <a:ext cx="28448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5947238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27381" y="1556793"/>
            <a:ext cx="10972800" cy="3382955"/>
          </a:xfrm>
          <a:prstGeom prst="rect">
            <a:avLst/>
          </a:prstGeom>
        </p:spPr>
        <p:txBody>
          <a:bodyPr/>
          <a:lstStyle>
            <a:lvl1pPr>
              <a:defRPr>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defRPr>
                <a:solidFill>
                  <a:srgbClr val="495965"/>
                </a:solidFill>
                <a:latin typeface="Verdana" panose="020B0604030504040204" pitchFamily="34" charset="0"/>
                <a:ea typeface="Verdana" panose="020B0604030504040204" pitchFamily="34" charset="0"/>
                <a:cs typeface="Verdana" panose="020B0604030504040204" pitchFamily="34" charset="0"/>
              </a:defRPr>
            </a:lvl2pPr>
            <a:lvl3pPr>
              <a:defRPr>
                <a:solidFill>
                  <a:srgbClr val="495965"/>
                </a:solidFill>
                <a:latin typeface="Verdana" panose="020B0604030504040204" pitchFamily="34" charset="0"/>
                <a:ea typeface="Verdana" panose="020B0604030504040204" pitchFamily="34" charset="0"/>
                <a:cs typeface="Verdana" panose="020B0604030504040204" pitchFamily="34" charset="0"/>
              </a:defRPr>
            </a:lvl3pPr>
            <a:lvl4pPr>
              <a:defRPr>
                <a:solidFill>
                  <a:srgbClr val="495965"/>
                </a:solidFill>
                <a:latin typeface="Verdana" panose="020B0604030504040204" pitchFamily="34" charset="0"/>
                <a:ea typeface="Verdana" panose="020B0604030504040204" pitchFamily="34" charset="0"/>
                <a:cs typeface="Verdana" panose="020B0604030504040204" pitchFamily="34" charset="0"/>
              </a:defRPr>
            </a:lvl4pPr>
            <a:lvl5pPr>
              <a:defRPr>
                <a:solidFill>
                  <a:srgbClr val="495965"/>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5">
            <a:extLst>
              <a:ext uri="{FF2B5EF4-FFF2-40B4-BE49-F238E27FC236}">
                <a16:creationId xmlns:a16="http://schemas.microsoft.com/office/drawing/2014/main" id="{F3779063-46DA-7342-B97D-58A965EE6D99}"/>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1" name="Title 1"/>
          <p:cNvSpPr>
            <a:spLocks noGrp="1"/>
          </p:cNvSpPr>
          <p:nvPr>
            <p:ph type="title" hasCustomPrompt="1"/>
          </p:nvPr>
        </p:nvSpPr>
        <p:spPr>
          <a:xfrm>
            <a:off x="3791744" y="260649"/>
            <a:ext cx="8160907" cy="288032"/>
          </a:xfrm>
          <a:prstGeom prst="rect">
            <a:avLst/>
          </a:prstGeom>
        </p:spPr>
        <p:txBody>
          <a:bodyPr tIns="72000"/>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Tree>
    <p:extLst>
      <p:ext uri="{BB962C8B-B14F-4D97-AF65-F5344CB8AC3E}">
        <p14:creationId xmlns:p14="http://schemas.microsoft.com/office/powerpoint/2010/main" val="266198213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983766" y="288000"/>
            <a:ext cx="7996469"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
        <p:nvSpPr>
          <p:cNvPr id="10" name="Content Placeholder 2"/>
          <p:cNvSpPr>
            <a:spLocks noGrp="1"/>
          </p:cNvSpPr>
          <p:nvPr>
            <p:ph idx="1" hasCustomPrompt="1"/>
          </p:nvPr>
        </p:nvSpPr>
        <p:spPr>
          <a:xfrm>
            <a:off x="527381" y="1556793"/>
            <a:ext cx="109728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154892785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7755" y="288000"/>
            <a:ext cx="8115333" cy="288032"/>
          </a:xfrm>
          <a:prstGeom prst="rect">
            <a:avLst/>
          </a:prstGeom>
        </p:spPr>
        <p:txBody>
          <a:bodyPr/>
          <a:lstStyle>
            <a:lvl1pPr algn="r">
              <a:defRPr sz="1350"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a:t>Place title here, please do not move the position of this box</a:t>
            </a:r>
            <a:endParaRPr lang="en-GB"/>
          </a:p>
        </p:txBody>
      </p:sp>
      <p:sp>
        <p:nvSpPr>
          <p:cNvPr id="3" name="Slide Number Placeholder 2"/>
          <p:cNvSpPr>
            <a:spLocks noGrp="1"/>
          </p:cNvSpPr>
          <p:nvPr>
            <p:ph type="sldNum" sz="quarter" idx="10"/>
          </p:nvPr>
        </p:nvSpPr>
        <p:spPr/>
        <p:txBody>
          <a:bodyPr/>
          <a:lstStyle/>
          <a:p>
            <a:fld id="{2D0DF9ED-8BA0-410B-84D1-2D8774E69E9E}" type="slidenum">
              <a:rPr lang="en-GB" altLang="en-US" smtClean="0"/>
              <a:pPr/>
              <a:t>‹#›</a:t>
            </a:fld>
            <a:endParaRPr lang="en-GB" altLang="en-US"/>
          </a:p>
        </p:txBody>
      </p:sp>
      <p:sp>
        <p:nvSpPr>
          <p:cNvPr id="4" name="Content Placeholder 2"/>
          <p:cNvSpPr>
            <a:spLocks noGrp="1"/>
          </p:cNvSpPr>
          <p:nvPr>
            <p:ph idx="1" hasCustomPrompt="1"/>
          </p:nvPr>
        </p:nvSpPr>
        <p:spPr>
          <a:xfrm>
            <a:off x="527381" y="1556793"/>
            <a:ext cx="10972800" cy="3382955"/>
          </a:xfrm>
          <a:prstGeom prst="rect">
            <a:avLst/>
          </a:prstGeom>
        </p:spPr>
        <p:txBody>
          <a:bodyPr/>
          <a:lstStyle>
            <a:lvl1pPr marL="0" indent="0">
              <a:buNone/>
              <a:defRPr sz="2800">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57200" indent="0">
              <a:buNone/>
              <a:defRPr>
                <a:latin typeface="Verdana" panose="020B0604030504040204" pitchFamily="34" charset="0"/>
                <a:ea typeface="Verdana" panose="020B0604030504040204" pitchFamily="34" charset="0"/>
                <a:cs typeface="Verdana" panose="020B0604030504040204" pitchFamily="34" charset="0"/>
              </a:defRPr>
            </a:lvl2pPr>
            <a:lvl3pPr marL="914400" indent="0">
              <a:buNone/>
              <a:defRPr>
                <a:latin typeface="Verdana" panose="020B0604030504040204" pitchFamily="34" charset="0"/>
                <a:ea typeface="Verdana" panose="020B0604030504040204" pitchFamily="34" charset="0"/>
                <a:cs typeface="Verdana" panose="020B0604030504040204" pitchFamily="34" charset="0"/>
              </a:defRPr>
            </a:lvl3pPr>
            <a:lvl4pPr marL="1371600" indent="0">
              <a:buNone/>
              <a:defRPr>
                <a:latin typeface="Verdana" panose="020B0604030504040204" pitchFamily="34" charset="0"/>
                <a:ea typeface="Verdana" panose="020B0604030504040204" pitchFamily="34" charset="0"/>
                <a:cs typeface="Verdana" panose="020B0604030504040204" pitchFamily="34" charset="0"/>
              </a:defRPr>
            </a:lvl4pPr>
            <a:lvl5pPr marL="18288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a:t>Add text here…</a:t>
            </a:r>
          </a:p>
        </p:txBody>
      </p:sp>
    </p:spTree>
    <p:extLst>
      <p:ext uri="{BB962C8B-B14F-4D97-AF65-F5344CB8AC3E}">
        <p14:creationId xmlns:p14="http://schemas.microsoft.com/office/powerpoint/2010/main" val="22208463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666712" y="1428736"/>
            <a:ext cx="10972800" cy="1143000"/>
          </a:xfrm>
          <a:prstGeom prst="rect">
            <a:avLst/>
          </a:prstGeom>
        </p:spPr>
        <p:txBody>
          <a:bodyPr/>
          <a:lstStyle/>
          <a:p>
            <a:r>
              <a:rPr lang="en-US"/>
              <a:t>Click to edit Master title style</a:t>
            </a:r>
            <a:endParaRPr lang="en-GB"/>
          </a:p>
        </p:txBody>
      </p:sp>
      <p:sp>
        <p:nvSpPr>
          <p:cNvPr id="5" name="Slide Number Placeholder 4"/>
          <p:cNvSpPr>
            <a:spLocks noGrp="1"/>
          </p:cNvSpPr>
          <p:nvPr>
            <p:ph type="sldNum" sz="quarter" idx="12"/>
          </p:nvPr>
        </p:nvSpPr>
        <p:spPr>
          <a:xfrm>
            <a:off x="8737600" y="6356351"/>
            <a:ext cx="2844800" cy="365125"/>
          </a:xfrm>
          <a:prstGeom prst="rect">
            <a:avLst/>
          </a:prstGeom>
        </p:spPr>
        <p:txBody>
          <a:bodyPr/>
          <a:lstStyle/>
          <a:p>
            <a:fld id="{21E4C87E-3570-4FE7-8CB1-A6A8D61B2A20}"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737947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822B-4360-F14B-B55B-2D0306F62B4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06DA2E-B613-4946-ADEE-C88A4A240F2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7431F407-3692-3745-BFFA-A0BF309C9C1C}"/>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7315F847-ADB5-6242-B858-2FB18E6065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47029A-908F-FD48-9A26-2DE4D38498A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6213834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CEAEB-6DC3-3542-9480-B6D3E028BCD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AA20E8A-16DD-B942-B4A4-42DF145A754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3768B85-CFA2-384C-B493-44E757675127}"/>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B6C3BF09-8F93-1441-A4DA-0CAFF7D8CCE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E40BCF-D7D4-0F4A-A492-E4FA90DCEE67}"/>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74215162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0C8A5-F65E-DB42-AA4F-1D0FA9B325B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2E8CEEA-864C-CF46-B568-86ABD54077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A0C6BB-6CC7-9048-9741-E20EF239D118}"/>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2C8C480C-600F-D74C-B673-D61A2D3C7A9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39D67A-57DD-9C4B-ACEE-DEEAD6200D5F}"/>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11668932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82C0E-7772-7840-8715-15C603BDB88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90037C7-F4FE-6346-983D-09CC0D41599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D5AAE32-7479-E448-AFD0-A75A2F74808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6F9F98B-6A4B-1544-8AA2-C075F8DFFD95}"/>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6" name="Footer Placeholder 5">
            <a:extLst>
              <a:ext uri="{FF2B5EF4-FFF2-40B4-BE49-F238E27FC236}">
                <a16:creationId xmlns:a16="http://schemas.microsoft.com/office/drawing/2014/main" id="{2B520516-477D-B940-A1CD-B3AEFEBB70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DBA7A84-2D64-7443-9C2F-BB8E196060A5}"/>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3758357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BF4FCD-8ED2-EE43-8B96-25DF5698E5F4}"/>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7A5A689-234B-CA4D-AF41-C76E3E2AAFF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40161BA-430C-DB44-A614-166457B5641B}"/>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0214A8B2-628C-584F-8A5D-F69C8DFEA9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F10C80BA-3DFA-5D44-8157-F51D5F1B8A10}"/>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30BFB669-2DB0-4846-BDF7-FE3D6DB74C83}"/>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8" name="Footer Placeholder 7">
            <a:extLst>
              <a:ext uri="{FF2B5EF4-FFF2-40B4-BE49-F238E27FC236}">
                <a16:creationId xmlns:a16="http://schemas.microsoft.com/office/drawing/2014/main" id="{F719D54D-A01A-524A-8699-0728230EC2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123A1B0-937F-2E46-9073-ABA171708159}"/>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35612034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42469-AB4F-5040-A62D-B6A7ADD5D1C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B5E4B596-FAD7-3F4C-94F2-C2E0B638A406}"/>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4" name="Footer Placeholder 3">
            <a:extLst>
              <a:ext uri="{FF2B5EF4-FFF2-40B4-BE49-F238E27FC236}">
                <a16:creationId xmlns:a16="http://schemas.microsoft.com/office/drawing/2014/main" id="{A1329402-4C9A-5B42-9B07-C38D7EC558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71FAB7D-7B39-AA46-802F-A8FEFB2F8E0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55870496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44B70A-30C2-1348-96BB-863B3D372E10}"/>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3" name="Footer Placeholder 2">
            <a:extLst>
              <a:ext uri="{FF2B5EF4-FFF2-40B4-BE49-F238E27FC236}">
                <a16:creationId xmlns:a16="http://schemas.microsoft.com/office/drawing/2014/main" id="{6965E792-344D-FB40-AA10-F108370936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5BB02C-5BDE-2641-BC0A-064C1189FB92}"/>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27299049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A75B7-71BF-A047-88E3-53EF41413FC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B2DC888-7134-E04C-95D8-F7FE8D4B8C7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762F1A79-7F33-7C40-94F3-09EC39CC14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5A330F9-358A-9544-9DD2-740AC39154A9}"/>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6" name="Footer Placeholder 5">
            <a:extLst>
              <a:ext uri="{FF2B5EF4-FFF2-40B4-BE49-F238E27FC236}">
                <a16:creationId xmlns:a16="http://schemas.microsoft.com/office/drawing/2014/main" id="{7B716174-A682-9948-88FA-A447212340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9BEB07-9D65-DD41-A545-E3BD82C0219D}"/>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0686932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BEB07-60EE-1545-9020-3C211B5C5C4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214CF85A-D1BF-A84D-8797-6F90A48A9B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A1066FB-FABF-3B46-8DF2-BE34AD793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C8F1162-73FB-FC49-A3B6-D9672735DE34}"/>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6" name="Footer Placeholder 5">
            <a:extLst>
              <a:ext uri="{FF2B5EF4-FFF2-40B4-BE49-F238E27FC236}">
                <a16:creationId xmlns:a16="http://schemas.microsoft.com/office/drawing/2014/main" id="{1446DE8D-3BD1-8641-9D9E-4FA15B1A60D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AB4883-85B4-9445-A223-9624A6A070E3}"/>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33079999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2EF98-FC58-2140-9AFE-27D5E2AA499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69D57C3-1C63-9447-AFB0-4AB83FDFC4C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DC114E-F9EE-3940-8DF8-20EC57F93C4F}"/>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43F214CF-79D0-2546-B254-317E3104E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D56B3B-34C1-FC4B-A93E-9B15B28F251A}"/>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12610615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B45026-8D98-D04B-ABDA-CE46E277283C}"/>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B3F92F-1294-DB48-BF93-2EA171920B4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1EF0D70-67B3-4245-A4E8-A27D0DDECB95}"/>
              </a:ext>
            </a:extLst>
          </p:cNvPr>
          <p:cNvSpPr>
            <a:spLocks noGrp="1"/>
          </p:cNvSpPr>
          <p:nvPr>
            <p:ph type="dt" sz="half" idx="10"/>
          </p:nvPr>
        </p:nvSpPr>
        <p:spPr/>
        <p:txBody>
          <a:body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958A4D30-C83E-CE44-A367-8BBFB3D4B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BAC2FB-76FD-4B49-B0ED-EB805ECECC8B}"/>
              </a:ext>
            </a:extLst>
          </p:cNvPr>
          <p:cNvSpPr>
            <a:spLocks noGrp="1"/>
          </p:cNvSpPr>
          <p:nvPr>
            <p:ph type="sldNum" sz="quarter" idx="12"/>
          </p:nvPr>
        </p:nvSpPr>
        <p:spPr/>
        <p:txBody>
          <a:bodyPr/>
          <a:lstStyle/>
          <a:p>
            <a:fld id="{15227484-AE73-8842-A104-636AE1E6D574}" type="slidenum">
              <a:rPr lang="en-US" smtClean="0"/>
              <a:t>‹#›</a:t>
            </a:fld>
            <a:endParaRPr lang="en-US"/>
          </a:p>
        </p:txBody>
      </p:sp>
    </p:spTree>
    <p:extLst>
      <p:ext uri="{BB962C8B-B14F-4D97-AF65-F5344CB8AC3E}">
        <p14:creationId xmlns:p14="http://schemas.microsoft.com/office/powerpoint/2010/main" val="35114384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5816600"/>
            <a:ext cx="12192000" cy="1041400"/>
          </a:xfrm>
          <a:prstGeom prst="rect">
            <a:avLst/>
          </a:prstGeom>
        </p:spPr>
      </p:pic>
    </p:spTree>
    <p:extLst>
      <p:ext uri="{BB962C8B-B14F-4D97-AF65-F5344CB8AC3E}">
        <p14:creationId xmlns:p14="http://schemas.microsoft.com/office/powerpoint/2010/main" val="209727509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74745617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8737713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96758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oleObject" Target="../embeddings/oleObject1.bin"/><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ags" Target="../tags/tag2.xml"/><Relationship Id="rId2" Type="http://schemas.openxmlformats.org/officeDocument/2006/relationships/slideLayout" Target="../slideLayouts/slideLayout19.xml"/><Relationship Id="rId16" Type="http://schemas.openxmlformats.org/officeDocument/2006/relationships/tags" Target="../tags/tag1.xml"/><Relationship Id="rId20" Type="http://schemas.openxmlformats.org/officeDocument/2006/relationships/image" Target="../media/image9.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vmlDrawing" Target="../drawings/vmlDrawing1.vml"/><Relationship Id="rId10" Type="http://schemas.openxmlformats.org/officeDocument/2006/relationships/slideLayout" Target="../slideLayouts/slideLayout27.xml"/><Relationship Id="rId19" Type="http://schemas.openxmlformats.org/officeDocument/2006/relationships/image" Target="../media/image8.emf"/><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theme" Target="../theme/theme3.xml"/><Relationship Id="rId1"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12.jpeg"/><Relationship Id="rId5" Type="http://schemas.openxmlformats.org/officeDocument/2006/relationships/theme" Target="../theme/theme4.xml"/><Relationship Id="rId4"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image" Target="../media/image12.jpeg"/><Relationship Id="rId5" Type="http://schemas.openxmlformats.org/officeDocument/2006/relationships/theme" Target="../theme/theme5.xml"/><Relationship Id="rId4" Type="http://schemas.openxmlformats.org/officeDocument/2006/relationships/slideLayout" Target="../slideLayouts/slideLayout3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5" Type="http://schemas.openxmlformats.org/officeDocument/2006/relationships/theme" Target="../theme/theme6.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9"/>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 id="2147484141" r:id="rId17"/>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6"/>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9457" name="think-cell Slide" r:id="rId18" imgW="592" imgH="595" progId="TCLayout.ActiveDocument.1">
                  <p:embed/>
                </p:oleObj>
              </mc:Choice>
              <mc:Fallback>
                <p:oleObj name="think-cell Slide" r:id="rId18" imgW="592" imgH="595" progId="TCLayout.ActiveDocument.1">
                  <p:embed/>
                  <p:pic>
                    <p:nvPicPr>
                      <p:cNvPr id="10" name="Object 9" hidden="1"/>
                      <p:cNvPicPr/>
                      <p:nvPr/>
                    </p:nvPicPr>
                    <p:blipFill>
                      <a:blip r:embed="rId19"/>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7"/>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35452794"/>
      </p:ext>
    </p:extLst>
  </p:cSld>
  <p:clrMap bg1="lt1" tx1="dk1" bg2="lt2" tx2="dk2" accent1="accent1" accent2="accent2" accent3="accent3" accent4="accent4" accent5="accent5" accent6="accent6" hlink="hlink" folHlink="folHlink"/>
  <p:sldLayoutIdLst>
    <p:sldLayoutId id="2147483832" r:id="rId1"/>
  </p:sldLayoutIdLst>
  <p:hf hdr="0" dt="0"/>
  <p:txStyles>
    <p:titleStyle>
      <a:lvl1pPr algn="ctr" rtl="0" eaLnBrk="0" fontAlgn="base" hangingPunct="0">
        <a:spcBef>
          <a:spcPct val="0"/>
        </a:spcBef>
        <a:spcAft>
          <a:spcPct val="0"/>
        </a:spcAft>
        <a:defRPr sz="3300" kern="1200">
          <a:solidFill>
            <a:schemeClr val="tx1"/>
          </a:solidFill>
          <a:latin typeface="+mj-lt"/>
          <a:ea typeface="+mj-ea"/>
          <a:cs typeface="+mj-cs"/>
        </a:defRPr>
      </a:lvl1pPr>
      <a:lvl2pPr algn="ctr" rtl="0" eaLnBrk="0" fontAlgn="base" hangingPunct="0">
        <a:spcBef>
          <a:spcPct val="0"/>
        </a:spcBef>
        <a:spcAft>
          <a:spcPct val="0"/>
        </a:spcAft>
        <a:defRPr sz="3300">
          <a:solidFill>
            <a:schemeClr val="tx1"/>
          </a:solidFill>
          <a:latin typeface="Calibri" panose="020F0502020204030204" pitchFamily="34" charset="0"/>
        </a:defRPr>
      </a:lvl2pPr>
      <a:lvl3pPr algn="ctr" rtl="0" eaLnBrk="0" fontAlgn="base" hangingPunct="0">
        <a:spcBef>
          <a:spcPct val="0"/>
        </a:spcBef>
        <a:spcAft>
          <a:spcPct val="0"/>
        </a:spcAft>
        <a:defRPr sz="3300">
          <a:solidFill>
            <a:schemeClr val="tx1"/>
          </a:solidFill>
          <a:latin typeface="Calibri" panose="020F0502020204030204" pitchFamily="34" charset="0"/>
        </a:defRPr>
      </a:lvl3pPr>
      <a:lvl4pPr algn="ctr" rtl="0" eaLnBrk="0" fontAlgn="base" hangingPunct="0">
        <a:spcBef>
          <a:spcPct val="0"/>
        </a:spcBef>
        <a:spcAft>
          <a:spcPct val="0"/>
        </a:spcAft>
        <a:defRPr sz="3300">
          <a:solidFill>
            <a:schemeClr val="tx1"/>
          </a:solidFill>
          <a:latin typeface="Calibri" panose="020F0502020204030204" pitchFamily="34" charset="0"/>
        </a:defRPr>
      </a:lvl4pPr>
      <a:lvl5pPr algn="ctr" rtl="0" eaLnBrk="0" fontAlgn="base" hangingPunct="0">
        <a:spcBef>
          <a:spcPct val="0"/>
        </a:spcBef>
        <a:spcAft>
          <a:spcPct val="0"/>
        </a:spcAft>
        <a:defRPr sz="3300">
          <a:solidFill>
            <a:schemeClr val="tx1"/>
          </a:solidFill>
          <a:latin typeface="Calibri" panose="020F0502020204030204" pitchFamily="34" charset="0"/>
        </a:defRPr>
      </a:lvl5pPr>
      <a:lvl6pPr marL="342900" algn="ctr" rtl="0" fontAlgn="base">
        <a:spcBef>
          <a:spcPct val="0"/>
        </a:spcBef>
        <a:spcAft>
          <a:spcPct val="0"/>
        </a:spcAft>
        <a:defRPr sz="3300">
          <a:solidFill>
            <a:schemeClr val="tx1"/>
          </a:solidFill>
          <a:latin typeface="Calibri" panose="020F0502020204030204" pitchFamily="34" charset="0"/>
        </a:defRPr>
      </a:lvl6pPr>
      <a:lvl7pPr marL="685800" algn="ctr" rtl="0" fontAlgn="base">
        <a:spcBef>
          <a:spcPct val="0"/>
        </a:spcBef>
        <a:spcAft>
          <a:spcPct val="0"/>
        </a:spcAft>
        <a:defRPr sz="3300">
          <a:solidFill>
            <a:schemeClr val="tx1"/>
          </a:solidFill>
          <a:latin typeface="Calibri" panose="020F0502020204030204" pitchFamily="34" charset="0"/>
        </a:defRPr>
      </a:lvl7pPr>
      <a:lvl8pPr marL="1028700" algn="ctr" rtl="0" fontAlgn="base">
        <a:spcBef>
          <a:spcPct val="0"/>
        </a:spcBef>
        <a:spcAft>
          <a:spcPct val="0"/>
        </a:spcAft>
        <a:defRPr sz="3300">
          <a:solidFill>
            <a:schemeClr val="tx1"/>
          </a:solidFill>
          <a:latin typeface="Calibri" panose="020F0502020204030204" pitchFamily="34" charset="0"/>
        </a:defRPr>
      </a:lvl8pPr>
      <a:lvl9pPr marL="1371600" algn="ctr" rtl="0" fontAlgn="base">
        <a:spcBef>
          <a:spcPct val="0"/>
        </a:spcBef>
        <a:spcAft>
          <a:spcPct val="0"/>
        </a:spcAft>
        <a:defRPr sz="3300">
          <a:solidFill>
            <a:schemeClr val="tx1"/>
          </a:solidFill>
          <a:latin typeface="Calibri" panose="020F0502020204030204" pitchFamily="34" charset="0"/>
        </a:defRPr>
      </a:lvl9pPr>
    </p:titleStyle>
    <p:bodyStyle>
      <a:lvl1pPr marL="257175" indent="-257175"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0" fontAlgn="base" hangingPunct="0">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0" fontAlgn="base" hangingPunct="0">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0" fontAlgn="base" hangingPunct="0">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0" fontAlgn="base" hangingPunct="0">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lum/>
          </a:blip>
          <a:srcRect/>
          <a:stretch>
            <a:fillRect/>
          </a:stretch>
        </a:blip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B28446E-A796-DF46-B6B8-5B91A3893FB7}"/>
              </a:ext>
            </a:extLst>
          </p:cNvPr>
          <p:cNvSpPr>
            <a:spLocks noGrp="1"/>
          </p:cNvSpPr>
          <p:nvPr>
            <p:ph type="sldNum" sz="quarter" idx="4"/>
          </p:nvPr>
        </p:nvSpPr>
        <p:spPr>
          <a:xfrm>
            <a:off x="11604128" y="6525347"/>
            <a:ext cx="2844800" cy="268139"/>
          </a:xfrm>
          <a:prstGeom prst="rect">
            <a:avLst/>
          </a:prstGeom>
        </p:spPr>
        <p:txBody>
          <a:bodyPr/>
          <a:lstStyle>
            <a:lvl1pPr>
              <a:defRPr sz="675">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Tree>
    <p:extLst>
      <p:ext uri="{BB962C8B-B14F-4D97-AF65-F5344CB8AC3E}">
        <p14:creationId xmlns:p14="http://schemas.microsoft.com/office/powerpoint/2010/main" val="1201991880"/>
      </p:ext>
    </p:extLst>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Lst>
  <p:hf hdr="0" dt="0"/>
  <p:txStyles>
    <p:titleStyle>
      <a:lvl1pPr algn="ctr" rtl="0" eaLnBrk="1" fontAlgn="base" hangingPunct="1">
        <a:spcBef>
          <a:spcPct val="0"/>
        </a:spcBef>
        <a:spcAft>
          <a:spcPct val="0"/>
        </a:spcAft>
        <a:defRPr sz="3300" kern="1200">
          <a:solidFill>
            <a:schemeClr val="tx1"/>
          </a:solidFill>
          <a:latin typeface="+mj-lt"/>
          <a:ea typeface="+mj-ea"/>
          <a:cs typeface="+mj-cs"/>
        </a:defRPr>
      </a:lvl1pPr>
      <a:lvl2pPr algn="ctr" rtl="0" eaLnBrk="1" fontAlgn="base" hangingPunct="1">
        <a:spcBef>
          <a:spcPct val="0"/>
        </a:spcBef>
        <a:spcAft>
          <a:spcPct val="0"/>
        </a:spcAft>
        <a:defRPr sz="3300">
          <a:solidFill>
            <a:schemeClr val="tx1"/>
          </a:solidFill>
          <a:latin typeface="Calibri" panose="020F0502020204030204" pitchFamily="34" charset="0"/>
        </a:defRPr>
      </a:lvl2pPr>
      <a:lvl3pPr algn="ctr" rtl="0" eaLnBrk="1" fontAlgn="base" hangingPunct="1">
        <a:spcBef>
          <a:spcPct val="0"/>
        </a:spcBef>
        <a:spcAft>
          <a:spcPct val="0"/>
        </a:spcAft>
        <a:defRPr sz="3300">
          <a:solidFill>
            <a:schemeClr val="tx1"/>
          </a:solidFill>
          <a:latin typeface="Calibri" panose="020F0502020204030204" pitchFamily="34" charset="0"/>
        </a:defRPr>
      </a:lvl3pPr>
      <a:lvl4pPr algn="ctr" rtl="0" eaLnBrk="1" fontAlgn="base" hangingPunct="1">
        <a:spcBef>
          <a:spcPct val="0"/>
        </a:spcBef>
        <a:spcAft>
          <a:spcPct val="0"/>
        </a:spcAft>
        <a:defRPr sz="3300">
          <a:solidFill>
            <a:schemeClr val="tx1"/>
          </a:solidFill>
          <a:latin typeface="Calibri" panose="020F0502020204030204" pitchFamily="34" charset="0"/>
        </a:defRPr>
      </a:lvl4pPr>
      <a:lvl5pPr algn="ctr" rtl="0" eaLnBrk="1" fontAlgn="base" hangingPunct="1">
        <a:spcBef>
          <a:spcPct val="0"/>
        </a:spcBef>
        <a:spcAft>
          <a:spcPct val="0"/>
        </a:spcAft>
        <a:defRPr sz="3300">
          <a:solidFill>
            <a:schemeClr val="tx1"/>
          </a:solidFill>
          <a:latin typeface="Calibri" panose="020F0502020204030204" pitchFamily="34" charset="0"/>
        </a:defRPr>
      </a:lvl5pPr>
      <a:lvl6pPr marL="342900" algn="ctr" rtl="0" eaLnBrk="1" fontAlgn="base" hangingPunct="1">
        <a:spcBef>
          <a:spcPct val="0"/>
        </a:spcBef>
        <a:spcAft>
          <a:spcPct val="0"/>
        </a:spcAft>
        <a:defRPr sz="3300">
          <a:solidFill>
            <a:schemeClr val="tx1"/>
          </a:solidFill>
          <a:latin typeface="Calibri" panose="020F0502020204030204" pitchFamily="34" charset="0"/>
        </a:defRPr>
      </a:lvl6pPr>
      <a:lvl7pPr marL="685800" algn="ctr" rtl="0" eaLnBrk="1" fontAlgn="base" hangingPunct="1">
        <a:spcBef>
          <a:spcPct val="0"/>
        </a:spcBef>
        <a:spcAft>
          <a:spcPct val="0"/>
        </a:spcAft>
        <a:defRPr sz="3300">
          <a:solidFill>
            <a:schemeClr val="tx1"/>
          </a:solidFill>
          <a:latin typeface="Calibri" panose="020F0502020204030204" pitchFamily="34" charset="0"/>
        </a:defRPr>
      </a:lvl7pPr>
      <a:lvl8pPr marL="1028700" algn="ctr" rtl="0" eaLnBrk="1" fontAlgn="base" hangingPunct="1">
        <a:spcBef>
          <a:spcPct val="0"/>
        </a:spcBef>
        <a:spcAft>
          <a:spcPct val="0"/>
        </a:spcAft>
        <a:defRPr sz="3300">
          <a:solidFill>
            <a:schemeClr val="tx1"/>
          </a:solidFill>
          <a:latin typeface="Calibri" panose="020F0502020204030204" pitchFamily="34" charset="0"/>
        </a:defRPr>
      </a:lvl8pPr>
      <a:lvl9pPr marL="1371600" algn="ctr" rtl="0" eaLnBrk="1" fontAlgn="base" hangingPunct="1">
        <a:spcBef>
          <a:spcPct val="0"/>
        </a:spcBef>
        <a:spcAft>
          <a:spcPct val="0"/>
        </a:spcAft>
        <a:defRPr sz="3300">
          <a:solidFill>
            <a:schemeClr val="tx1"/>
          </a:solidFill>
          <a:latin typeface="Calibri" panose="020F0502020204030204" pitchFamily="34" charset="0"/>
        </a:defRPr>
      </a:lvl9pPr>
    </p:titleStyle>
    <p:bodyStyle>
      <a:lvl1pPr marL="257175" indent="-257175"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1pPr>
      <a:lvl2pPr marL="557213" indent="-214313" algn="l" rtl="0" eaLnBrk="1" fontAlgn="base" hangingPunct="1">
        <a:spcBef>
          <a:spcPct val="20000"/>
        </a:spcBef>
        <a:spcAft>
          <a:spcPct val="0"/>
        </a:spcAft>
        <a:buFont typeface="Arial" charset="0"/>
        <a:buChar char="–"/>
        <a:defRPr sz="2100" kern="1200">
          <a:solidFill>
            <a:schemeClr val="tx1"/>
          </a:solidFill>
          <a:latin typeface="+mn-lt"/>
          <a:ea typeface="+mn-ea"/>
          <a:cs typeface="+mn-cs"/>
        </a:defRPr>
      </a:lvl2pPr>
      <a:lvl3pPr marL="857250" indent="-171450" algn="l" rtl="0" eaLnBrk="1" fontAlgn="base" hangingPunct="1">
        <a:spcBef>
          <a:spcPct val="20000"/>
        </a:spcBef>
        <a:spcAft>
          <a:spcPct val="0"/>
        </a:spcAft>
        <a:buFont typeface="Arial" charset="0"/>
        <a:buChar char="•"/>
        <a:defRPr sz="1800" kern="1200">
          <a:solidFill>
            <a:schemeClr val="tx1"/>
          </a:solidFill>
          <a:latin typeface="+mn-lt"/>
          <a:ea typeface="+mn-ea"/>
          <a:cs typeface="+mn-cs"/>
        </a:defRPr>
      </a:lvl3pPr>
      <a:lvl4pPr marL="12001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4pPr>
      <a:lvl5pPr marL="1543050" indent="-171450" algn="l" rtl="0" eaLnBrk="1" fontAlgn="base" hangingPunct="1">
        <a:spcBef>
          <a:spcPct val="20000"/>
        </a:spcBef>
        <a:spcAft>
          <a:spcPct val="0"/>
        </a:spcAft>
        <a:buFont typeface="Arial"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6">
            <a:lum/>
          </a:blip>
          <a:srcRect/>
          <a:stretch>
            <a:fillRect/>
          </a:stretch>
        </a:blip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B28446E-A796-DF46-B6B8-5B91A3893FB7}"/>
              </a:ext>
            </a:extLst>
          </p:cNvPr>
          <p:cNvSpPr>
            <a:spLocks noGrp="1"/>
          </p:cNvSpPr>
          <p:nvPr>
            <p:ph type="sldNum" sz="quarter" idx="4"/>
          </p:nvPr>
        </p:nvSpPr>
        <p:spPr>
          <a:xfrm>
            <a:off x="11604128" y="6525345"/>
            <a:ext cx="2844800" cy="268139"/>
          </a:xfrm>
          <a:prstGeom prst="rect">
            <a:avLst/>
          </a:prstGeom>
        </p:spPr>
        <p:txBody>
          <a:bodyPr/>
          <a:lstStyle>
            <a:lvl1pPr>
              <a:defRPr sz="90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a:p>
        </p:txBody>
      </p:sp>
    </p:spTree>
    <p:extLst>
      <p:ext uri="{BB962C8B-B14F-4D97-AF65-F5344CB8AC3E}">
        <p14:creationId xmlns:p14="http://schemas.microsoft.com/office/powerpoint/2010/main" val="2895645289"/>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Lst>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defRPr>
      </a:lvl2pPr>
      <a:lvl3pPr algn="ctr" rtl="0" eaLnBrk="1" fontAlgn="base" hangingPunct="1">
        <a:spcBef>
          <a:spcPct val="0"/>
        </a:spcBef>
        <a:spcAft>
          <a:spcPct val="0"/>
        </a:spcAft>
        <a:defRPr sz="4400">
          <a:solidFill>
            <a:schemeClr val="tx1"/>
          </a:solidFill>
          <a:latin typeface="Calibri" panose="020F0502020204030204" pitchFamily="34" charset="0"/>
        </a:defRPr>
      </a:lvl3pPr>
      <a:lvl4pPr algn="ctr" rtl="0" eaLnBrk="1" fontAlgn="base" hangingPunct="1">
        <a:spcBef>
          <a:spcPct val="0"/>
        </a:spcBef>
        <a:spcAft>
          <a:spcPct val="0"/>
        </a:spcAft>
        <a:defRPr sz="4400">
          <a:solidFill>
            <a:schemeClr val="tx1"/>
          </a:solidFill>
          <a:latin typeface="Calibri" panose="020F0502020204030204" pitchFamily="34" charset="0"/>
        </a:defRPr>
      </a:lvl4pPr>
      <a:lvl5pPr algn="ctr" rtl="0" eaLnBrk="1" fontAlgn="base" hangingPunct="1">
        <a:spcBef>
          <a:spcPct val="0"/>
        </a:spcBef>
        <a:spcAft>
          <a:spcPct val="0"/>
        </a:spcAft>
        <a:defRPr sz="4400">
          <a:solidFill>
            <a:schemeClr val="tx1"/>
          </a:solidFill>
          <a:latin typeface="Calibri" panose="020F0502020204030204" pitchFamily="34" charset="0"/>
        </a:defRPr>
      </a:lvl5pPr>
      <a:lvl6pPr marL="457200" algn="ctr" rtl="0" eaLnBrk="1" fontAlgn="base" hangingPunct="1">
        <a:spcBef>
          <a:spcPct val="0"/>
        </a:spcBef>
        <a:spcAft>
          <a:spcPct val="0"/>
        </a:spcAft>
        <a:defRPr sz="4400">
          <a:solidFill>
            <a:schemeClr val="tx1"/>
          </a:solidFill>
          <a:latin typeface="Calibri" panose="020F0502020204030204" pitchFamily="34" charset="0"/>
        </a:defRPr>
      </a:lvl6pPr>
      <a:lvl7pPr marL="914400" algn="ctr" rtl="0" eaLnBrk="1" fontAlgn="base" hangingPunct="1">
        <a:spcBef>
          <a:spcPct val="0"/>
        </a:spcBef>
        <a:spcAft>
          <a:spcPct val="0"/>
        </a:spcAft>
        <a:defRPr sz="4400">
          <a:solidFill>
            <a:schemeClr val="tx1"/>
          </a:solidFill>
          <a:latin typeface="Calibri" panose="020F0502020204030204" pitchFamily="34" charset="0"/>
        </a:defRPr>
      </a:lvl7pPr>
      <a:lvl8pPr marL="1371600" algn="ctr" rtl="0" eaLnBrk="1" fontAlgn="base" hangingPunct="1">
        <a:spcBef>
          <a:spcPct val="0"/>
        </a:spcBef>
        <a:spcAft>
          <a:spcPct val="0"/>
        </a:spcAft>
        <a:defRPr sz="4400">
          <a:solidFill>
            <a:schemeClr val="tx1"/>
          </a:solidFill>
          <a:latin typeface="Calibri" panose="020F0502020204030204" pitchFamily="34" charset="0"/>
        </a:defRPr>
      </a:lvl8pPr>
      <a:lvl9pPr marL="1828800" algn="ctr" rtl="0" eaLnBrk="1" fontAlgn="base" hangingPunct="1">
        <a:spcBef>
          <a:spcPct val="0"/>
        </a:spcBef>
        <a:spcAft>
          <a:spcPct val="0"/>
        </a:spcAft>
        <a:defRPr sz="4400">
          <a:solidFill>
            <a:schemeClr val="tx1"/>
          </a:solidFill>
          <a:latin typeface="Calibri" panose="020F0502020204030204"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8889F8-86FA-4749-B26A-BF0765D2B0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5C5784B-0091-9C48-8CA2-30E74D2920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C31A17C-E3E7-DD48-A5EC-483E1C4B2A4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6A791-F316-2046-87D5-FE464BA318EF}" type="datetimeFigureOut">
              <a:rPr lang="en-US" smtClean="0"/>
              <a:t>6/8/2021</a:t>
            </a:fld>
            <a:endParaRPr lang="en-US"/>
          </a:p>
        </p:txBody>
      </p:sp>
      <p:sp>
        <p:nvSpPr>
          <p:cNvPr id="5" name="Footer Placeholder 4">
            <a:extLst>
              <a:ext uri="{FF2B5EF4-FFF2-40B4-BE49-F238E27FC236}">
                <a16:creationId xmlns:a16="http://schemas.microsoft.com/office/drawing/2014/main" id="{E9128330-871B-F74C-B2E9-F9B8F2CE8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EE469A4-BD5E-8142-8047-53CFFF23807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27484-AE73-8842-A104-636AE1E6D574}" type="slidenum">
              <a:rPr lang="en-US" smtClean="0"/>
              <a:t>‹#›</a:t>
            </a:fld>
            <a:endParaRPr lang="en-US"/>
          </a:p>
        </p:txBody>
      </p:sp>
    </p:spTree>
    <p:extLst>
      <p:ext uri="{BB962C8B-B14F-4D97-AF65-F5344CB8AC3E}">
        <p14:creationId xmlns:p14="http://schemas.microsoft.com/office/powerpoint/2010/main" val="3470204497"/>
      </p:ext>
    </p:extLst>
  </p:cSld>
  <p:clrMap bg1="lt1" tx1="dk1" bg2="lt2" tx2="dk2" accent1="accent1" accent2="accent2" accent3="accent3" accent4="accent4" accent5="accent5" accent6="accent6" hlink="hlink" folHlink="folHlink"/>
  <p:sldLayoutIdLst>
    <p:sldLayoutId id="2147484128" r:id="rId1"/>
    <p:sldLayoutId id="2147484129" r:id="rId2"/>
    <p:sldLayoutId id="2147484130" r:id="rId3"/>
    <p:sldLayoutId id="2147484131" r:id="rId4"/>
    <p:sldLayoutId id="2147484132" r:id="rId5"/>
    <p:sldLayoutId id="2147484133" r:id="rId6"/>
    <p:sldLayoutId id="2147484134" r:id="rId7"/>
    <p:sldLayoutId id="2147484135" r:id="rId8"/>
    <p:sldLayoutId id="2147484136" r:id="rId9"/>
    <p:sldLayoutId id="2147484137" r:id="rId10"/>
    <p:sldLayoutId id="2147484138" r:id="rId11"/>
    <p:sldLayoutId id="2147484139" r:id="rId12"/>
    <p:sldLayoutId id="2147484140" r:id="rId13"/>
    <p:sldLayoutId id="214748414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5" y="562048"/>
            <a:ext cx="4815277" cy="1117896"/>
          </a:xfrm>
        </p:spPr>
        <p:txBody>
          <a:bodyPr/>
          <a:lstStyle/>
          <a:p>
            <a:r>
              <a:rPr lang="en-US" sz="6600">
                <a:effectLst>
                  <a:outerShdw blurRad="50800" dist="50800" dir="5400000" algn="ctr" rotWithShape="0">
                    <a:schemeClr val="tx1"/>
                  </a:outerShdw>
                </a:effectLst>
                <a:latin typeface="+mn-lt"/>
              </a:rPr>
              <a:t>CMP361/362 Workgroup Meeting 4</a:t>
            </a:r>
          </a:p>
        </p:txBody>
      </p:sp>
    </p:spTree>
    <p:extLst>
      <p:ext uri="{BB962C8B-B14F-4D97-AF65-F5344CB8AC3E}">
        <p14:creationId xmlns:p14="http://schemas.microsoft.com/office/powerpoint/2010/main" val="270466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488479" y="335178"/>
            <a:ext cx="9895951" cy="1033669"/>
          </a:xfrm>
          <a:prstGeom prst="rect">
            <a:avLst/>
          </a:prstGeom>
        </p:spPr>
        <p:txBody>
          <a:bodyPr vert="horz" lIns="91440" tIns="45720" rIns="91440" bIns="45720" rtlCol="0" anchor="ctr">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lvl="1" algn="l" rtl="0">
              <a:lnSpc>
                <a:spcPct val="90000"/>
              </a:lnSpc>
              <a:spcBef>
                <a:spcPct val="0"/>
              </a:spcBef>
              <a:buClr>
                <a:schemeClr val="accent4"/>
              </a:buClr>
            </a:pPr>
            <a:r>
              <a:rPr lang="en-US" sz="4000" kern="1200">
                <a:solidFill>
                  <a:srgbClr val="FFCE2C"/>
                </a:solidFill>
                <a:latin typeface="+mj-lt"/>
                <a:ea typeface="+mj-ea"/>
                <a:cs typeface="+mj-cs"/>
              </a:rPr>
              <a:t>Terms of Reference</a:t>
            </a:r>
          </a:p>
        </p:txBody>
      </p:sp>
      <p:sp>
        <p:nvSpPr>
          <p:cNvPr id="5" name="Rectangle 4">
            <a:extLst>
              <a:ext uri="{FF2B5EF4-FFF2-40B4-BE49-F238E27FC236}">
                <a16:creationId xmlns:a16="http://schemas.microsoft.com/office/drawing/2014/main" id="{45AE30FD-EB0B-4AA2-B3C8-D4952FC4EEC3}"/>
              </a:ext>
            </a:extLst>
          </p:cNvPr>
          <p:cNvSpPr/>
          <p:nvPr/>
        </p:nvSpPr>
        <p:spPr>
          <a:xfrm>
            <a:off x="285279" y="2060498"/>
            <a:ext cx="2628936" cy="78665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EBGL implications</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24E37848-1C0C-4596-B41B-41C39ED83A7E}"/>
              </a:ext>
            </a:extLst>
          </p:cNvPr>
          <p:cNvSpPr/>
          <p:nvPr/>
        </p:nvSpPr>
        <p:spPr>
          <a:xfrm>
            <a:off x="8499641" y="2033046"/>
            <a:ext cx="2631440" cy="87749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impact on consumers</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7" name="Rectangle 6">
            <a:extLst>
              <a:ext uri="{FF2B5EF4-FFF2-40B4-BE49-F238E27FC236}">
                <a16:creationId xmlns:a16="http://schemas.microsoft.com/office/drawing/2014/main" id="{42D9952D-7617-4555-828F-C8BE7BC4E2BA}"/>
              </a:ext>
            </a:extLst>
          </p:cNvPr>
          <p:cNvSpPr/>
          <p:nvPr/>
        </p:nvSpPr>
        <p:spPr>
          <a:xfrm>
            <a:off x="285279" y="2950327"/>
            <a:ext cx="2626431" cy="1898420"/>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conclusions of 2</a:t>
            </a:r>
            <a:r>
              <a:rPr lang="en-NZ" baseline="30000"/>
              <a:t>nd</a:t>
            </a:r>
            <a:r>
              <a:rPr lang="en-NZ"/>
              <a:t> BSUoS Taskforce on “Deliverable 2 – how BSUoS charges should be levied” and Ofgem’s response letter of 10 December 2020 re: Deliverable 2</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8" name="Rectangle 7">
            <a:extLst>
              <a:ext uri="{FF2B5EF4-FFF2-40B4-BE49-F238E27FC236}">
                <a16:creationId xmlns:a16="http://schemas.microsoft.com/office/drawing/2014/main" id="{1B04F9A5-2802-491F-8B7B-6BFBB06A76C8}"/>
              </a:ext>
            </a:extLst>
          </p:cNvPr>
          <p:cNvSpPr/>
          <p:nvPr/>
        </p:nvSpPr>
        <p:spPr>
          <a:xfrm>
            <a:off x="285279" y="4961413"/>
            <a:ext cx="2631440" cy="112116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Consideration of any points of learning from the CMP250 Workgroup and Ofgem’s CMP250 decision</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9" name="Rectangle 8">
            <a:extLst>
              <a:ext uri="{FF2B5EF4-FFF2-40B4-BE49-F238E27FC236}">
                <a16:creationId xmlns:a16="http://schemas.microsoft.com/office/drawing/2014/main" id="{B348C3AA-38FA-4151-A754-BDDFA5B03558}"/>
              </a:ext>
            </a:extLst>
          </p:cNvPr>
          <p:cNvSpPr/>
          <p:nvPr/>
        </p:nvSpPr>
        <p:spPr>
          <a:xfrm>
            <a:off x="8481407" y="3003594"/>
            <a:ext cx="2649673" cy="1121161"/>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interactions with the Consumer Price Cap</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0" name="Rectangle 9">
            <a:extLst>
              <a:ext uri="{FF2B5EF4-FFF2-40B4-BE49-F238E27FC236}">
                <a16:creationId xmlns:a16="http://schemas.microsoft.com/office/drawing/2014/main" id="{2A26AAE3-BDB6-4A54-B4C4-787D969CB26B}"/>
              </a:ext>
            </a:extLst>
          </p:cNvPr>
          <p:cNvSpPr/>
          <p:nvPr/>
        </p:nvSpPr>
        <p:spPr>
          <a:xfrm>
            <a:off x="3011536" y="5327017"/>
            <a:ext cx="2631440" cy="862262"/>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what will be covered in CUSC and what will be covered in Licence</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a16="http://schemas.microsoft.com/office/drawing/2014/main" id="{4D910903-B5ED-4DE5-AFF1-E54BE66DCD85}"/>
              </a:ext>
            </a:extLst>
          </p:cNvPr>
          <p:cNvSpPr/>
          <p:nvPr/>
        </p:nvSpPr>
        <p:spPr>
          <a:xfrm>
            <a:off x="3014040" y="3005194"/>
            <a:ext cx="2631440" cy="1121161"/>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Consideration of ESO Financability</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BBFCF072-4ED7-47D5-986E-487BEB215638}"/>
              </a:ext>
            </a:extLst>
          </p:cNvPr>
          <p:cNvSpPr/>
          <p:nvPr/>
        </p:nvSpPr>
        <p:spPr>
          <a:xfrm>
            <a:off x="8488305" y="4205029"/>
            <a:ext cx="2649672" cy="977124"/>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how any non-payments by those liable for BSUoS will be addressed</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4AFAEAEB-ABDC-425A-8112-EAA4568C4E9F}"/>
              </a:ext>
            </a:extLst>
          </p:cNvPr>
          <p:cNvSpPr/>
          <p:nvPr/>
        </p:nvSpPr>
        <p:spPr>
          <a:xfrm>
            <a:off x="3014041" y="2060498"/>
            <a:ext cx="2631440" cy="862262"/>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how the ESO creates visibility and transparency of its BSUoS forecasting processes</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4" name="Rectangle 13">
            <a:extLst>
              <a:ext uri="{FF2B5EF4-FFF2-40B4-BE49-F238E27FC236}">
                <a16:creationId xmlns:a16="http://schemas.microsoft.com/office/drawing/2014/main" id="{85003626-A4FD-4FE4-B285-5BE23F4176FA}"/>
              </a:ext>
            </a:extLst>
          </p:cNvPr>
          <p:cNvSpPr/>
          <p:nvPr/>
        </p:nvSpPr>
        <p:spPr>
          <a:xfrm>
            <a:off x="8471058" y="6074782"/>
            <a:ext cx="2631440" cy="69268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what (if any) ringfencing arrangements may be required</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5" name="Rectangle 14">
            <a:extLst>
              <a:ext uri="{FF2B5EF4-FFF2-40B4-BE49-F238E27FC236}">
                <a16:creationId xmlns:a16="http://schemas.microsoft.com/office/drawing/2014/main" id="{4E36757E-8C8A-4C2C-9302-C1A4A342298F}"/>
              </a:ext>
            </a:extLst>
          </p:cNvPr>
          <p:cNvSpPr/>
          <p:nvPr/>
        </p:nvSpPr>
        <p:spPr>
          <a:xfrm>
            <a:off x="3011536" y="4196770"/>
            <a:ext cx="2631441" cy="1031376"/>
          </a:xfrm>
          <a:prstGeom prst="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Consideration of ongoing System Operator review</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6" name="Rectangle 15">
            <a:extLst>
              <a:ext uri="{FF2B5EF4-FFF2-40B4-BE49-F238E27FC236}">
                <a16:creationId xmlns:a16="http://schemas.microsoft.com/office/drawing/2014/main" id="{110AC052-D18D-4C59-A334-80CB299B44BA}"/>
              </a:ext>
            </a:extLst>
          </p:cNvPr>
          <p:cNvSpPr/>
          <p:nvPr/>
        </p:nvSpPr>
        <p:spPr>
          <a:xfrm>
            <a:off x="5761521" y="2045264"/>
            <a:ext cx="2631440" cy="877496"/>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Consideration of other market mechanisms that allow financing of asset light organisations</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7" name="Rectangle 16">
            <a:extLst>
              <a:ext uri="{FF2B5EF4-FFF2-40B4-BE49-F238E27FC236}">
                <a16:creationId xmlns:a16="http://schemas.microsoft.com/office/drawing/2014/main" id="{95A68548-5C82-4CAF-895A-C570D0B5A464}"/>
              </a:ext>
            </a:extLst>
          </p:cNvPr>
          <p:cNvSpPr/>
          <p:nvPr/>
        </p:nvSpPr>
        <p:spPr>
          <a:xfrm>
            <a:off x="8481029" y="5282123"/>
            <a:ext cx="2611499" cy="69268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NZ"/>
              <a:t>Consider impact of re-openers on stakeholders</a:t>
            </a:r>
            <a:endParaRPr lang="en-GB" sz="1200">
              <a:latin typeface="Arial" panose="020B0604020202020204" pitchFamily="34" charset="0"/>
              <a:ea typeface="Times New Roman" panose="02020603050405020304" pitchFamily="18" charset="0"/>
              <a:cs typeface="Times New Roman" panose="02020603050405020304" pitchFamily="18" charset="0"/>
            </a:endParaRPr>
          </a:p>
        </p:txBody>
      </p:sp>
      <p:sp>
        <p:nvSpPr>
          <p:cNvPr id="18" name="Rectangle 17">
            <a:extLst>
              <a:ext uri="{FF2B5EF4-FFF2-40B4-BE49-F238E27FC236}">
                <a16:creationId xmlns:a16="http://schemas.microsoft.com/office/drawing/2014/main" id="{FA050BAE-F82E-4335-99D6-0FCC7FABF478}"/>
              </a:ext>
            </a:extLst>
          </p:cNvPr>
          <p:cNvSpPr/>
          <p:nvPr/>
        </p:nvSpPr>
        <p:spPr>
          <a:xfrm>
            <a:off x="5770501" y="3003594"/>
            <a:ext cx="2622460" cy="2178559"/>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ts val="1500"/>
              </a:lnSpc>
              <a:spcBef>
                <a:spcPts val="600"/>
              </a:spcBef>
              <a:spcAft>
                <a:spcPts val="600"/>
              </a:spcAft>
            </a:pPr>
            <a:r>
              <a:rPr lang="en-GB" sz="1600">
                <a:latin typeface="Arial" panose="020B0604020202020204" pitchFamily="34" charset="0"/>
                <a:ea typeface="Times New Roman" panose="02020603050405020304" pitchFamily="18" charset="0"/>
                <a:cs typeface="Times New Roman" panose="02020603050405020304" pitchFamily="18" charset="0"/>
              </a:rPr>
              <a:t>Consider the mechanisms and effects of a situation where the ESO’s Working Capital is in danger of being exceeded. Consider effects on:</a:t>
            </a:r>
          </a:p>
          <a:p>
            <a:pPr lvl="0">
              <a:lnSpc>
                <a:spcPts val="1500"/>
              </a:lnSpc>
              <a:spcBef>
                <a:spcPts val="600"/>
              </a:spcBef>
              <a:spcAft>
                <a:spcPts val="600"/>
              </a:spcAft>
            </a:pPr>
            <a:r>
              <a:rPr lang="en-GB" sz="1400">
                <a:latin typeface="Arial" panose="020B0604020202020204" pitchFamily="34" charset="0"/>
                <a:ea typeface="Times New Roman" panose="02020603050405020304" pitchFamily="18" charset="0"/>
                <a:cs typeface="Times New Roman" panose="02020603050405020304" pitchFamily="18" charset="0"/>
              </a:rPr>
              <a:t>BSUoS payers; and</a:t>
            </a:r>
          </a:p>
          <a:p>
            <a:r>
              <a:rPr lang="en-GB" sz="1400">
                <a:latin typeface="Arial" panose="020B0604020202020204" pitchFamily="34" charset="0"/>
                <a:ea typeface="Times New Roman" panose="02020603050405020304" pitchFamily="18" charset="0"/>
                <a:cs typeface="Times New Roman" panose="02020603050405020304" pitchFamily="18" charset="0"/>
              </a:rPr>
              <a:t>Parties with Balancing Services Contracts.</a:t>
            </a:r>
            <a:endParaRPr lang="en-GB" sz="1400"/>
          </a:p>
        </p:txBody>
      </p:sp>
      <p:sp>
        <p:nvSpPr>
          <p:cNvPr id="19" name="Rectangle 18">
            <a:extLst>
              <a:ext uri="{FF2B5EF4-FFF2-40B4-BE49-F238E27FC236}">
                <a16:creationId xmlns:a16="http://schemas.microsoft.com/office/drawing/2014/main" id="{618DA6E6-49C3-4E92-921B-EAFB2C932F9E}"/>
              </a:ext>
            </a:extLst>
          </p:cNvPr>
          <p:cNvSpPr/>
          <p:nvPr/>
        </p:nvSpPr>
        <p:spPr>
          <a:xfrm>
            <a:off x="285279" y="1373533"/>
            <a:ext cx="2631440" cy="54531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First WG meeting </a:t>
            </a:r>
          </a:p>
        </p:txBody>
      </p:sp>
      <p:sp>
        <p:nvSpPr>
          <p:cNvPr id="20" name="Rectangle 19">
            <a:extLst>
              <a:ext uri="{FF2B5EF4-FFF2-40B4-BE49-F238E27FC236}">
                <a16:creationId xmlns:a16="http://schemas.microsoft.com/office/drawing/2014/main" id="{BADF74B5-7D64-49CC-8846-4A2C598EDE72}"/>
              </a:ext>
            </a:extLst>
          </p:cNvPr>
          <p:cNvSpPr/>
          <p:nvPr/>
        </p:nvSpPr>
        <p:spPr>
          <a:xfrm>
            <a:off x="3061954" y="1368847"/>
            <a:ext cx="2631440" cy="54531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Second WG meeting</a:t>
            </a:r>
          </a:p>
        </p:txBody>
      </p:sp>
      <p:sp>
        <p:nvSpPr>
          <p:cNvPr id="21" name="Rectangle 20">
            <a:extLst>
              <a:ext uri="{FF2B5EF4-FFF2-40B4-BE49-F238E27FC236}">
                <a16:creationId xmlns:a16="http://schemas.microsoft.com/office/drawing/2014/main" id="{8CA6B439-1E99-4254-B760-6331F42F39FA}"/>
              </a:ext>
            </a:extLst>
          </p:cNvPr>
          <p:cNvSpPr/>
          <p:nvPr/>
        </p:nvSpPr>
        <p:spPr>
          <a:xfrm>
            <a:off x="5838628" y="1362598"/>
            <a:ext cx="2554333" cy="54531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Third WG meeting</a:t>
            </a:r>
          </a:p>
        </p:txBody>
      </p:sp>
      <p:sp>
        <p:nvSpPr>
          <p:cNvPr id="22" name="Rectangle 21">
            <a:extLst>
              <a:ext uri="{FF2B5EF4-FFF2-40B4-BE49-F238E27FC236}">
                <a16:creationId xmlns:a16="http://schemas.microsoft.com/office/drawing/2014/main" id="{AA3CAC7A-0C85-4AFA-80D5-C30A034A3D45}"/>
              </a:ext>
            </a:extLst>
          </p:cNvPr>
          <p:cNvSpPr/>
          <p:nvPr/>
        </p:nvSpPr>
        <p:spPr>
          <a:xfrm>
            <a:off x="8538195" y="1362598"/>
            <a:ext cx="2554333" cy="54531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Fourth WG meeting</a:t>
            </a:r>
          </a:p>
        </p:txBody>
      </p:sp>
    </p:spTree>
    <p:extLst>
      <p:ext uri="{BB962C8B-B14F-4D97-AF65-F5344CB8AC3E}">
        <p14:creationId xmlns:p14="http://schemas.microsoft.com/office/powerpoint/2010/main" val="40516962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90EFB-EA6E-465E-9C44-DEEBF2253023}"/>
              </a:ext>
            </a:extLst>
          </p:cNvPr>
          <p:cNvSpPr>
            <a:spLocks noGrp="1"/>
          </p:cNvSpPr>
          <p:nvPr>
            <p:ph type="title"/>
          </p:nvPr>
        </p:nvSpPr>
        <p:spPr>
          <a:xfrm>
            <a:off x="627024" y="560117"/>
            <a:ext cx="10101935" cy="637747"/>
          </a:xfrm>
          <a:prstGeom prst="rect">
            <a:avLst/>
          </a:prstGeom>
        </p:spPr>
        <p:txBody>
          <a:bodyPr>
            <a:normAutofit fontScale="90000"/>
          </a:bodyPr>
          <a:lstStyle/>
          <a:p>
            <a:r>
              <a:rPr lang="en-GB"/>
              <a:t>Business rules for fixed BSUoS solution</a:t>
            </a:r>
          </a:p>
        </p:txBody>
      </p:sp>
    </p:spTree>
    <p:extLst>
      <p:ext uri="{BB962C8B-B14F-4D97-AF65-F5344CB8AC3E}">
        <p14:creationId xmlns:p14="http://schemas.microsoft.com/office/powerpoint/2010/main" val="1630769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627025" y="325946"/>
            <a:ext cx="10069730" cy="543854"/>
          </a:xfrm>
          <a:prstGeom prst="rect">
            <a:avLst/>
          </a:prstGeom>
        </p:spPr>
        <p:txBody>
          <a:bodyPr anchor="t">
            <a:normAutofit fontScale="90000"/>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latin typeface="Calibri Light" panose="020F0302020204030204" pitchFamily="34" charset="0"/>
                <a:cs typeface="Calibri Light" panose="020F0302020204030204" pitchFamily="34" charset="0"/>
              </a:rPr>
              <a:t>Determination of Licence vs. CUSC</a:t>
            </a:r>
            <a:endParaRPr lang="en-US">
              <a:latin typeface="Calibri Light" panose="020F0302020204030204" pitchFamily="34" charset="0"/>
              <a:cs typeface="Calibri Light" panose="020F0302020204030204" pitchFamily="34" charset="0"/>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0" y="5816600"/>
            <a:ext cx="12192000" cy="1041400"/>
          </a:xfrm>
          <a:prstGeom prst="rect">
            <a:avLst/>
          </a:prstGeom>
        </p:spPr>
      </p:pic>
      <p:graphicFrame>
        <p:nvGraphicFramePr>
          <p:cNvPr id="6" name="Table 5">
            <a:extLst>
              <a:ext uri="{FF2B5EF4-FFF2-40B4-BE49-F238E27FC236}">
                <a16:creationId xmlns:a16="http://schemas.microsoft.com/office/drawing/2014/main" id="{4BBE3D2F-54B2-47FE-88AE-646BB54E79EF}"/>
              </a:ext>
            </a:extLst>
          </p:cNvPr>
          <p:cNvGraphicFramePr>
            <a:graphicFrameLocks noGrp="1"/>
          </p:cNvGraphicFramePr>
          <p:nvPr>
            <p:extLst>
              <p:ext uri="{D42A27DB-BD31-4B8C-83A1-F6EECF244321}">
                <p14:modId xmlns:p14="http://schemas.microsoft.com/office/powerpoint/2010/main" val="4122669139"/>
              </p:ext>
            </p:extLst>
          </p:nvPr>
        </p:nvGraphicFramePr>
        <p:xfrm>
          <a:off x="745440" y="1157050"/>
          <a:ext cx="10740316" cy="991480"/>
        </p:xfrm>
        <a:graphic>
          <a:graphicData uri="http://schemas.openxmlformats.org/drawingml/2006/table">
            <a:tbl>
              <a:tblPr firstRow="1" bandRow="1">
                <a:tableStyleId>{93296810-A885-4BE3-A3E7-6D5BEEA58F35}</a:tableStyleId>
              </a:tblPr>
              <a:tblGrid>
                <a:gridCol w="1451350">
                  <a:extLst>
                    <a:ext uri="{9D8B030D-6E8A-4147-A177-3AD203B41FA5}">
                      <a16:colId xmlns:a16="http://schemas.microsoft.com/office/drawing/2014/main" val="3084002322"/>
                    </a:ext>
                  </a:extLst>
                </a:gridCol>
                <a:gridCol w="4728117">
                  <a:extLst>
                    <a:ext uri="{9D8B030D-6E8A-4147-A177-3AD203B41FA5}">
                      <a16:colId xmlns:a16="http://schemas.microsoft.com/office/drawing/2014/main" val="1993377090"/>
                    </a:ext>
                  </a:extLst>
                </a:gridCol>
                <a:gridCol w="4560849">
                  <a:extLst>
                    <a:ext uri="{9D8B030D-6E8A-4147-A177-3AD203B41FA5}">
                      <a16:colId xmlns:a16="http://schemas.microsoft.com/office/drawing/2014/main" val="1089625874"/>
                    </a:ext>
                  </a:extLst>
                </a:gridCol>
              </a:tblGrid>
              <a:tr h="370840">
                <a:tc>
                  <a:txBody>
                    <a:bodyPr/>
                    <a:lstStyle/>
                    <a:p>
                      <a:endParaRPr lang="en-GB"/>
                    </a:p>
                  </a:txBody>
                  <a:tcPr>
                    <a:solidFill>
                      <a:srgbClr val="FFCE2C"/>
                    </a:solidFill>
                  </a:tcPr>
                </a:tc>
                <a:tc>
                  <a:txBody>
                    <a:bodyPr/>
                    <a:lstStyle/>
                    <a:p>
                      <a:r>
                        <a:rPr lang="en-GB"/>
                        <a:t>Licence (and Associated Documents)</a:t>
                      </a:r>
                    </a:p>
                  </a:txBody>
                  <a:tcPr>
                    <a:solidFill>
                      <a:srgbClr val="FFCE2C"/>
                    </a:solidFill>
                  </a:tcPr>
                </a:tc>
                <a:tc>
                  <a:txBody>
                    <a:bodyPr/>
                    <a:lstStyle/>
                    <a:p>
                      <a:r>
                        <a:rPr lang="en-GB"/>
                        <a:t>CUSC</a:t>
                      </a:r>
                    </a:p>
                  </a:txBody>
                  <a:tcPr>
                    <a:solidFill>
                      <a:srgbClr val="FFCE2C"/>
                    </a:solidFill>
                  </a:tcPr>
                </a:tc>
                <a:extLst>
                  <a:ext uri="{0D108BD9-81ED-4DB2-BD59-A6C34878D82A}">
                    <a16:rowId xmlns:a16="http://schemas.microsoft.com/office/drawing/2014/main" val="2695519"/>
                  </a:ext>
                </a:extLst>
              </a:tr>
              <a:tr h="0">
                <a:tc>
                  <a:txBody>
                    <a:bodyPr/>
                    <a:lstStyle/>
                    <a:p>
                      <a:r>
                        <a:rPr lang="en-GB"/>
                        <a:t>High-level Principle</a:t>
                      </a:r>
                      <a:endParaRPr lang="en-GB" b="1"/>
                    </a:p>
                  </a:txBody>
                  <a:tcPr marL="72000" marR="72000" marT="36000" marB="36000">
                    <a:solidFill>
                      <a:srgbClr val="FFCE2C"/>
                    </a:solidFill>
                  </a:tcPr>
                </a:tc>
                <a:tc>
                  <a:txBody>
                    <a:bodyPr/>
                    <a:lstStyle/>
                    <a:p>
                      <a:r>
                        <a:rPr lang="en-GB" sz="1600"/>
                        <a:t>Determines how much revenue can be recovered and timing  i.e. the amount in £ in each regulatory year</a:t>
                      </a:r>
                    </a:p>
                  </a:txBody>
                  <a:tcPr marL="72000" marR="72000" marT="36000" marB="36000">
                    <a:solidFill>
                      <a:srgbClr val="FFCE2C"/>
                    </a:solidFill>
                  </a:tcPr>
                </a:tc>
                <a:tc>
                  <a:txBody>
                    <a:bodyPr/>
                    <a:lstStyle/>
                    <a:p>
                      <a:r>
                        <a:rPr lang="en-GB" sz="1600"/>
                        <a:t>Determines how the revenue will be collected i.e. who pays what</a:t>
                      </a:r>
                    </a:p>
                  </a:txBody>
                  <a:tcPr marL="72000" marR="72000" marT="36000" marB="36000">
                    <a:solidFill>
                      <a:srgbClr val="FFCE2C"/>
                    </a:solidFill>
                  </a:tcPr>
                </a:tc>
                <a:extLst>
                  <a:ext uri="{0D108BD9-81ED-4DB2-BD59-A6C34878D82A}">
                    <a16:rowId xmlns:a16="http://schemas.microsoft.com/office/drawing/2014/main" val="843404438"/>
                  </a:ext>
                </a:extLst>
              </a:tr>
            </a:tbl>
          </a:graphicData>
        </a:graphic>
      </p:graphicFrame>
      <p:sp>
        <p:nvSpPr>
          <p:cNvPr id="7" name="Arrow: Down 6">
            <a:extLst>
              <a:ext uri="{FF2B5EF4-FFF2-40B4-BE49-F238E27FC236}">
                <a16:creationId xmlns:a16="http://schemas.microsoft.com/office/drawing/2014/main" id="{16506826-193B-4FB2-A8AA-B54D8C8CB0AA}"/>
              </a:ext>
            </a:extLst>
          </p:cNvPr>
          <p:cNvSpPr/>
          <p:nvPr/>
        </p:nvSpPr>
        <p:spPr>
          <a:xfrm>
            <a:off x="4114802" y="2153797"/>
            <a:ext cx="535258" cy="5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Down 7">
            <a:extLst>
              <a:ext uri="{FF2B5EF4-FFF2-40B4-BE49-F238E27FC236}">
                <a16:creationId xmlns:a16="http://schemas.microsoft.com/office/drawing/2014/main" id="{913A5218-F86E-42D9-A2DA-D8FB9FA47B8A}"/>
              </a:ext>
            </a:extLst>
          </p:cNvPr>
          <p:cNvSpPr/>
          <p:nvPr/>
        </p:nvSpPr>
        <p:spPr>
          <a:xfrm>
            <a:off x="8939562" y="2145664"/>
            <a:ext cx="535258" cy="5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9" name="Table 8">
            <a:extLst>
              <a:ext uri="{FF2B5EF4-FFF2-40B4-BE49-F238E27FC236}">
                <a16:creationId xmlns:a16="http://schemas.microsoft.com/office/drawing/2014/main" id="{5FC4BD9A-EBE8-41BD-98CD-D4D2648A655D}"/>
              </a:ext>
            </a:extLst>
          </p:cNvPr>
          <p:cNvGraphicFramePr>
            <a:graphicFrameLocks noGrp="1"/>
          </p:cNvGraphicFramePr>
          <p:nvPr>
            <p:extLst>
              <p:ext uri="{D42A27DB-BD31-4B8C-83A1-F6EECF244321}">
                <p14:modId xmlns:p14="http://schemas.microsoft.com/office/powerpoint/2010/main" val="2088033955"/>
              </p:ext>
            </p:extLst>
          </p:nvPr>
        </p:nvGraphicFramePr>
        <p:xfrm>
          <a:off x="745440" y="2701438"/>
          <a:ext cx="10740315" cy="1981200"/>
        </p:xfrm>
        <a:graphic>
          <a:graphicData uri="http://schemas.openxmlformats.org/drawingml/2006/table">
            <a:tbl>
              <a:tblPr firstRow="1" bandRow="1">
                <a:tableStyleId>{16D9F66E-5EB9-4882-86FB-DCBF35E3C3E4}</a:tableStyleId>
              </a:tblPr>
              <a:tblGrid>
                <a:gridCol w="1451350">
                  <a:extLst>
                    <a:ext uri="{9D8B030D-6E8A-4147-A177-3AD203B41FA5}">
                      <a16:colId xmlns:a16="http://schemas.microsoft.com/office/drawing/2014/main" val="343480734"/>
                    </a:ext>
                  </a:extLst>
                </a:gridCol>
                <a:gridCol w="4728117">
                  <a:extLst>
                    <a:ext uri="{9D8B030D-6E8A-4147-A177-3AD203B41FA5}">
                      <a16:colId xmlns:a16="http://schemas.microsoft.com/office/drawing/2014/main" val="1874157697"/>
                    </a:ext>
                  </a:extLst>
                </a:gridCol>
                <a:gridCol w="4560848">
                  <a:extLst>
                    <a:ext uri="{9D8B030D-6E8A-4147-A177-3AD203B41FA5}">
                      <a16:colId xmlns:a16="http://schemas.microsoft.com/office/drawing/2014/main" val="4244711842"/>
                    </a:ext>
                  </a:extLst>
                </a:gridCol>
              </a:tblGrid>
              <a:tr h="0">
                <a:tc rowSpan="4">
                  <a:txBody>
                    <a:bodyPr/>
                    <a:lstStyle/>
                    <a:p>
                      <a:r>
                        <a:rPr lang="en-GB"/>
                        <a:t>Subsequent Issues &amp; Questions (non-exhaustive)</a:t>
                      </a:r>
                    </a:p>
                  </a:txBody>
                  <a:tcPr>
                    <a:solidFill>
                      <a:srgbClr val="FFCE2C"/>
                    </a:solidFill>
                  </a:tcPr>
                </a:tc>
                <a:tc>
                  <a:txBody>
                    <a:bodyPr/>
                    <a:lstStyle/>
                    <a:p>
                      <a:r>
                        <a:rPr lang="en-GB" sz="1600"/>
                        <a:t>What costs can be recovered? E.g. External and Internal costs, “k” factor, Financing/remuneration, Supplier buffer, over-recovery, penal rates etc.</a:t>
                      </a:r>
                      <a:endParaRPr lang="en-GB" sz="1600" b="0"/>
                    </a:p>
                  </a:txBody>
                  <a:tcPr>
                    <a:solidFill>
                      <a:srgbClr val="FFCE2C"/>
                    </a:solidFill>
                  </a:tcPr>
                </a:tc>
                <a:tc>
                  <a:txBody>
                    <a:bodyPr/>
                    <a:lstStyle/>
                    <a:p>
                      <a:r>
                        <a:rPr lang="en-GB" sz="1600"/>
                        <a:t>When will prices be fixed?</a:t>
                      </a:r>
                      <a:endParaRPr lang="en-GB" sz="1600" b="0"/>
                    </a:p>
                  </a:txBody>
                  <a:tcPr>
                    <a:solidFill>
                      <a:srgbClr val="FFCE2C"/>
                    </a:solidFill>
                  </a:tcPr>
                </a:tc>
                <a:extLst>
                  <a:ext uri="{0D108BD9-81ED-4DB2-BD59-A6C34878D82A}">
                    <a16:rowId xmlns:a16="http://schemas.microsoft.com/office/drawing/2014/main" val="2114239940"/>
                  </a:ext>
                </a:extLst>
              </a:tr>
              <a:tr h="0">
                <a:tc vMerge="1">
                  <a:txBody>
                    <a:bodyPr/>
                    <a:lstStyle/>
                    <a:p>
                      <a:endParaRPr lang="en-GB"/>
                    </a:p>
                  </a:txBody>
                  <a:tcPr/>
                </a:tc>
                <a:tc>
                  <a:txBody>
                    <a:bodyPr/>
                    <a:lstStyle/>
                    <a:p>
                      <a:r>
                        <a:rPr lang="en-GB" sz="1600"/>
                        <a:t>Forecast costs</a:t>
                      </a:r>
                    </a:p>
                  </a:txBody>
                  <a:tcPr>
                    <a:solidFill>
                      <a:srgbClr val="FFCE2C"/>
                    </a:solidFill>
                  </a:tcPr>
                </a:tc>
                <a:tc>
                  <a:txBody>
                    <a:bodyPr/>
                    <a:lstStyle/>
                    <a:p>
                      <a:r>
                        <a:rPr lang="en-GB" sz="1600"/>
                        <a:t>How long will prices be fixed for?</a:t>
                      </a:r>
                      <a:endParaRPr lang="en-GB" sz="1600" b="0"/>
                    </a:p>
                  </a:txBody>
                  <a:tcPr>
                    <a:solidFill>
                      <a:srgbClr val="FFCE2C"/>
                    </a:solidFill>
                  </a:tcPr>
                </a:tc>
                <a:extLst>
                  <a:ext uri="{0D108BD9-81ED-4DB2-BD59-A6C34878D82A}">
                    <a16:rowId xmlns:a16="http://schemas.microsoft.com/office/drawing/2014/main" val="3926681626"/>
                  </a:ext>
                </a:extLst>
              </a:tr>
              <a:tr h="0">
                <a:tc vMerge="1">
                  <a:txBody>
                    <a:bodyPr/>
                    <a:lstStyle/>
                    <a:p>
                      <a:endParaRPr lang="en-GB"/>
                    </a:p>
                  </a:txBody>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a:t>Inclusion of a Capped liability and detail of what happens if cap is reached. E.g. restate tariffs, delay payment to balancing services providers etc.</a:t>
                      </a:r>
                    </a:p>
                  </a:txBody>
                  <a:tcPr>
                    <a:solidFill>
                      <a:srgbClr val="FFCE2C"/>
                    </a:solidFill>
                  </a:tcPr>
                </a:tc>
                <a:tc>
                  <a:txBody>
                    <a:bodyPr/>
                    <a:lstStyle/>
                    <a:p>
                      <a:r>
                        <a:rPr lang="en-GB" sz="1600"/>
                        <a:t>How many prices will there be?</a:t>
                      </a:r>
                      <a:endParaRPr lang="en-GB" sz="1600" b="0"/>
                    </a:p>
                  </a:txBody>
                  <a:tcPr>
                    <a:solidFill>
                      <a:srgbClr val="FFCE2C"/>
                    </a:solidFill>
                  </a:tcPr>
                </a:tc>
                <a:extLst>
                  <a:ext uri="{0D108BD9-81ED-4DB2-BD59-A6C34878D82A}">
                    <a16:rowId xmlns:a16="http://schemas.microsoft.com/office/drawing/2014/main" val="1344073728"/>
                  </a:ext>
                </a:extLst>
              </a:tr>
              <a:tr h="0">
                <a:tc vMerge="1">
                  <a:txBody>
                    <a:bodyPr/>
                    <a:lstStyle/>
                    <a:p>
                      <a:endParaRPr lang="en-GB"/>
                    </a:p>
                  </a:txBody>
                  <a:tcP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a:p>
                  </a:txBody>
                  <a:tcPr/>
                </a:tc>
                <a:tc>
                  <a:txBody>
                    <a:bodyPr/>
                    <a:lstStyle/>
                    <a:p>
                      <a:r>
                        <a:rPr lang="en-GB" sz="1600"/>
                        <a:t>How will BSUoS be billed?</a:t>
                      </a:r>
                      <a:endParaRPr lang="en-GB" sz="1600" b="0"/>
                    </a:p>
                  </a:txBody>
                  <a:tcPr marL="72000" marR="72000" marT="36000" marB="36000">
                    <a:solidFill>
                      <a:srgbClr val="FFCE2C"/>
                    </a:solidFill>
                  </a:tcPr>
                </a:tc>
                <a:extLst>
                  <a:ext uri="{0D108BD9-81ED-4DB2-BD59-A6C34878D82A}">
                    <a16:rowId xmlns:a16="http://schemas.microsoft.com/office/drawing/2014/main" val="944346227"/>
                  </a:ext>
                </a:extLst>
              </a:tr>
            </a:tbl>
          </a:graphicData>
        </a:graphic>
      </p:graphicFrame>
      <p:sp>
        <p:nvSpPr>
          <p:cNvPr id="10" name="Arrow: Down 9">
            <a:extLst>
              <a:ext uri="{FF2B5EF4-FFF2-40B4-BE49-F238E27FC236}">
                <a16:creationId xmlns:a16="http://schemas.microsoft.com/office/drawing/2014/main" id="{7FD2182E-5327-46A2-9B2E-91FDF1D0B99B}"/>
              </a:ext>
            </a:extLst>
          </p:cNvPr>
          <p:cNvSpPr/>
          <p:nvPr/>
        </p:nvSpPr>
        <p:spPr>
          <a:xfrm>
            <a:off x="4114802" y="4708122"/>
            <a:ext cx="535258" cy="5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Down 10">
            <a:extLst>
              <a:ext uri="{FF2B5EF4-FFF2-40B4-BE49-F238E27FC236}">
                <a16:creationId xmlns:a16="http://schemas.microsoft.com/office/drawing/2014/main" id="{5AB00F25-82F6-402B-A407-D413340EB4C2}"/>
              </a:ext>
            </a:extLst>
          </p:cNvPr>
          <p:cNvSpPr/>
          <p:nvPr/>
        </p:nvSpPr>
        <p:spPr>
          <a:xfrm>
            <a:off x="8939562" y="4706564"/>
            <a:ext cx="535258" cy="5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5" name="Table 14">
            <a:extLst>
              <a:ext uri="{FF2B5EF4-FFF2-40B4-BE49-F238E27FC236}">
                <a16:creationId xmlns:a16="http://schemas.microsoft.com/office/drawing/2014/main" id="{19621EBA-41CD-4CDE-9A1B-405B0AE05776}"/>
              </a:ext>
            </a:extLst>
          </p:cNvPr>
          <p:cNvGraphicFramePr>
            <a:graphicFrameLocks noGrp="1"/>
          </p:cNvGraphicFramePr>
          <p:nvPr>
            <p:extLst>
              <p:ext uri="{D42A27DB-BD31-4B8C-83A1-F6EECF244321}">
                <p14:modId xmlns:p14="http://schemas.microsoft.com/office/powerpoint/2010/main" val="2199446649"/>
              </p:ext>
            </p:extLst>
          </p:nvPr>
        </p:nvGraphicFramePr>
        <p:xfrm>
          <a:off x="745440" y="5284698"/>
          <a:ext cx="10740315" cy="370840"/>
        </p:xfrm>
        <a:graphic>
          <a:graphicData uri="http://schemas.openxmlformats.org/drawingml/2006/table">
            <a:tbl>
              <a:tblPr firstRow="1" bandRow="1">
                <a:tableStyleId>{16D9F66E-5EB9-4882-86FB-DCBF35E3C3E4}</a:tableStyleId>
              </a:tblPr>
              <a:tblGrid>
                <a:gridCol w="1440199">
                  <a:extLst>
                    <a:ext uri="{9D8B030D-6E8A-4147-A177-3AD203B41FA5}">
                      <a16:colId xmlns:a16="http://schemas.microsoft.com/office/drawing/2014/main" val="1653660955"/>
                    </a:ext>
                  </a:extLst>
                </a:gridCol>
                <a:gridCol w="4728117">
                  <a:extLst>
                    <a:ext uri="{9D8B030D-6E8A-4147-A177-3AD203B41FA5}">
                      <a16:colId xmlns:a16="http://schemas.microsoft.com/office/drawing/2014/main" val="3945537856"/>
                    </a:ext>
                  </a:extLst>
                </a:gridCol>
                <a:gridCol w="4571999">
                  <a:extLst>
                    <a:ext uri="{9D8B030D-6E8A-4147-A177-3AD203B41FA5}">
                      <a16:colId xmlns:a16="http://schemas.microsoft.com/office/drawing/2014/main" val="162227401"/>
                    </a:ext>
                  </a:extLst>
                </a:gridCol>
              </a:tblGrid>
              <a:tr h="370840">
                <a:tc>
                  <a:txBody>
                    <a:bodyPr/>
                    <a:lstStyle/>
                    <a:p>
                      <a:r>
                        <a:rPr lang="en-GB"/>
                        <a:t>Route</a:t>
                      </a:r>
                    </a:p>
                  </a:txBody>
                  <a:tcPr>
                    <a:solidFill>
                      <a:srgbClr val="FFCE2C"/>
                    </a:solidFill>
                  </a:tcPr>
                </a:tc>
                <a:tc>
                  <a:txBody>
                    <a:bodyPr/>
                    <a:lstStyle/>
                    <a:p>
                      <a:r>
                        <a:rPr lang="en-GB"/>
                        <a:t>Ofgem &amp; ESO (with consultations)</a:t>
                      </a:r>
                    </a:p>
                  </a:txBody>
                  <a:tcPr>
                    <a:solidFill>
                      <a:srgbClr val="FFCE2C"/>
                    </a:solidFill>
                  </a:tcPr>
                </a:tc>
                <a:tc>
                  <a:txBody>
                    <a:bodyPr/>
                    <a:lstStyle/>
                    <a:p>
                      <a:r>
                        <a:rPr lang="en-GB"/>
                        <a:t>CUSC Workgroup (with Ofgem decision)</a:t>
                      </a:r>
                    </a:p>
                  </a:txBody>
                  <a:tcPr>
                    <a:solidFill>
                      <a:srgbClr val="FFCE2C"/>
                    </a:solidFill>
                  </a:tcPr>
                </a:tc>
                <a:extLst>
                  <a:ext uri="{0D108BD9-81ED-4DB2-BD59-A6C34878D82A}">
                    <a16:rowId xmlns:a16="http://schemas.microsoft.com/office/drawing/2014/main" val="228243544"/>
                  </a:ext>
                </a:extLst>
              </a:tr>
            </a:tbl>
          </a:graphicData>
        </a:graphic>
      </p:graphicFrame>
    </p:spTree>
    <p:extLst>
      <p:ext uri="{BB962C8B-B14F-4D97-AF65-F5344CB8AC3E}">
        <p14:creationId xmlns:p14="http://schemas.microsoft.com/office/powerpoint/2010/main" val="1734871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BB7B6-AA61-45DB-A81C-F692A4DA2BE2}"/>
              </a:ext>
            </a:extLst>
          </p:cNvPr>
          <p:cNvSpPr>
            <a:spLocks noGrp="1"/>
          </p:cNvSpPr>
          <p:nvPr>
            <p:ph type="title"/>
          </p:nvPr>
        </p:nvSpPr>
        <p:spPr>
          <a:xfrm>
            <a:off x="464466" y="486400"/>
            <a:ext cx="11263068" cy="637747"/>
          </a:xfrm>
        </p:spPr>
        <p:txBody>
          <a:bodyPr>
            <a:normAutofit fontScale="90000"/>
          </a:bodyPr>
          <a:lstStyle/>
          <a:p>
            <a:r>
              <a:rPr lang="en-GB"/>
              <a:t>Principles for funding risk</a:t>
            </a:r>
            <a:br>
              <a:rPr lang="en-GB"/>
            </a:br>
            <a:endParaRPr lang="en-GB"/>
          </a:p>
        </p:txBody>
      </p:sp>
      <p:grpSp>
        <p:nvGrpSpPr>
          <p:cNvPr id="43" name="Group 42">
            <a:extLst>
              <a:ext uri="{FF2B5EF4-FFF2-40B4-BE49-F238E27FC236}">
                <a16:creationId xmlns:a16="http://schemas.microsoft.com/office/drawing/2014/main" id="{F2B12DEC-63FA-4EF6-9A09-5D5E6F78605F}"/>
              </a:ext>
            </a:extLst>
          </p:cNvPr>
          <p:cNvGrpSpPr/>
          <p:nvPr/>
        </p:nvGrpSpPr>
        <p:grpSpPr>
          <a:xfrm>
            <a:off x="221062" y="2150107"/>
            <a:ext cx="4267200" cy="2846829"/>
            <a:chOff x="753608" y="2217662"/>
            <a:chExt cx="4267200" cy="2846829"/>
          </a:xfrm>
        </p:grpSpPr>
        <p:sp>
          <p:nvSpPr>
            <p:cNvPr id="4" name="Rectangle 3">
              <a:extLst>
                <a:ext uri="{FF2B5EF4-FFF2-40B4-BE49-F238E27FC236}">
                  <a16:creationId xmlns:a16="http://schemas.microsoft.com/office/drawing/2014/main" id="{73C288CE-89D3-4D9E-8A7B-A04B71B7E286}"/>
                </a:ext>
              </a:extLst>
            </p:cNvPr>
            <p:cNvSpPr/>
            <p:nvPr/>
          </p:nvSpPr>
          <p:spPr>
            <a:xfrm>
              <a:off x="2557236" y="4768754"/>
              <a:ext cx="1726659" cy="2957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a:t>ESO funded</a:t>
              </a:r>
            </a:p>
          </p:txBody>
        </p:sp>
        <p:sp>
          <p:nvSpPr>
            <p:cNvPr id="5" name="Rectangle 4">
              <a:extLst>
                <a:ext uri="{FF2B5EF4-FFF2-40B4-BE49-F238E27FC236}">
                  <a16:creationId xmlns:a16="http://schemas.microsoft.com/office/drawing/2014/main" id="{DB76ADC4-8F7A-4D97-B68B-83AD07C20268}"/>
                </a:ext>
              </a:extLst>
            </p:cNvPr>
            <p:cNvSpPr/>
            <p:nvPr/>
          </p:nvSpPr>
          <p:spPr>
            <a:xfrm>
              <a:off x="4359303" y="4809032"/>
              <a:ext cx="599824" cy="24622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1050"/>
                <a:t>OR Fund</a:t>
              </a:r>
            </a:p>
          </p:txBody>
        </p:sp>
        <p:pic>
          <p:nvPicPr>
            <p:cNvPr id="20" name="Picture 19">
              <a:extLst>
                <a:ext uri="{FF2B5EF4-FFF2-40B4-BE49-F238E27FC236}">
                  <a16:creationId xmlns:a16="http://schemas.microsoft.com/office/drawing/2014/main" id="{BEBDF090-EE9D-460A-9F1E-A82A6EB41F49}"/>
                </a:ext>
              </a:extLst>
            </p:cNvPr>
            <p:cNvPicPr>
              <a:picLocks noChangeAspect="1"/>
            </p:cNvPicPr>
            <p:nvPr/>
          </p:nvPicPr>
          <p:blipFill>
            <a:blip r:embed="rId3"/>
            <a:stretch>
              <a:fillRect/>
            </a:stretch>
          </p:blipFill>
          <p:spPr>
            <a:xfrm>
              <a:off x="753608" y="2893670"/>
              <a:ext cx="4267200" cy="1910267"/>
            </a:xfrm>
            <a:prstGeom prst="rect">
              <a:avLst/>
            </a:prstGeom>
          </p:spPr>
        </p:pic>
        <p:cxnSp>
          <p:nvCxnSpPr>
            <p:cNvPr id="25" name="Straight Arrow Connector 24">
              <a:extLst>
                <a:ext uri="{FF2B5EF4-FFF2-40B4-BE49-F238E27FC236}">
                  <a16:creationId xmlns:a16="http://schemas.microsoft.com/office/drawing/2014/main" id="{0B512E51-E53B-47D3-AB1E-A483037C0073}"/>
                </a:ext>
              </a:extLst>
            </p:cNvPr>
            <p:cNvCxnSpPr>
              <a:cxnSpLocks/>
              <a:stCxn id="27" idx="3"/>
            </p:cNvCxnSpPr>
            <p:nvPr/>
          </p:nvCxnSpPr>
          <p:spPr>
            <a:xfrm>
              <a:off x="2215550" y="2555666"/>
              <a:ext cx="329617" cy="598557"/>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7D02BF0F-B44C-4B9C-9882-3EB16D216C55}"/>
                </a:ext>
              </a:extLst>
            </p:cNvPr>
            <p:cNvSpPr/>
            <p:nvPr/>
          </p:nvSpPr>
          <p:spPr>
            <a:xfrm>
              <a:off x="1030474" y="2217662"/>
              <a:ext cx="1185076" cy="676007"/>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a:t>Tariffs set at a right skew. Any over-recovery is put into an “over-recovery fund”</a:t>
              </a:r>
            </a:p>
          </p:txBody>
        </p:sp>
        <p:cxnSp>
          <p:nvCxnSpPr>
            <p:cNvPr id="30" name="Straight Connector 29">
              <a:extLst>
                <a:ext uri="{FF2B5EF4-FFF2-40B4-BE49-F238E27FC236}">
                  <a16:creationId xmlns:a16="http://schemas.microsoft.com/office/drawing/2014/main" id="{452DF882-7E17-4EC9-90DA-B848AFCD6272}"/>
                </a:ext>
              </a:extLst>
            </p:cNvPr>
            <p:cNvCxnSpPr/>
            <p:nvPr/>
          </p:nvCxnSpPr>
          <p:spPr>
            <a:xfrm>
              <a:off x="4336347" y="3154224"/>
              <a:ext cx="0" cy="1662545"/>
            </a:xfrm>
            <a:prstGeom prst="line">
              <a:avLst/>
            </a:prstGeom>
            <a:ln w="28575">
              <a:solidFill>
                <a:schemeClr val="accent5"/>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A64647B-CD2F-4214-A6A3-E04CCE304836}"/>
                </a:ext>
              </a:extLst>
            </p:cNvPr>
            <p:cNvCxnSpPr/>
            <p:nvPr/>
          </p:nvCxnSpPr>
          <p:spPr>
            <a:xfrm>
              <a:off x="2557236" y="3154224"/>
              <a:ext cx="0" cy="1662545"/>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AA16B61-7A98-43CD-B716-B4C5DC5AEF88}"/>
                </a:ext>
              </a:extLst>
            </p:cNvPr>
            <p:cNvCxnSpPr>
              <a:cxnSpLocks/>
            </p:cNvCxnSpPr>
            <p:nvPr/>
          </p:nvCxnSpPr>
          <p:spPr>
            <a:xfrm>
              <a:off x="4034257" y="2700670"/>
              <a:ext cx="265605" cy="624248"/>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39781681-8BCA-4300-A672-2987CAA2AFB8}"/>
                </a:ext>
              </a:extLst>
            </p:cNvPr>
            <p:cNvSpPr/>
            <p:nvPr/>
          </p:nvSpPr>
          <p:spPr>
            <a:xfrm>
              <a:off x="2849181" y="2267351"/>
              <a:ext cx="1185076" cy="35554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a:t>Limit of ESO’s ability to fund</a:t>
              </a:r>
            </a:p>
          </p:txBody>
        </p:sp>
      </p:grpSp>
      <p:sp>
        <p:nvSpPr>
          <p:cNvPr id="18" name="Rectangle 17">
            <a:extLst>
              <a:ext uri="{FF2B5EF4-FFF2-40B4-BE49-F238E27FC236}">
                <a16:creationId xmlns:a16="http://schemas.microsoft.com/office/drawing/2014/main" id="{4502DE64-6227-41D5-87AC-286921EF5835}"/>
              </a:ext>
            </a:extLst>
          </p:cNvPr>
          <p:cNvSpPr/>
          <p:nvPr/>
        </p:nvSpPr>
        <p:spPr>
          <a:xfrm>
            <a:off x="5588935" y="2384080"/>
            <a:ext cx="5836445" cy="1746566"/>
          </a:xfrm>
          <a:prstGeom prst="rect">
            <a:avLst/>
          </a:prstGeom>
          <a:solidFill>
            <a:srgbClr val="FFFFFF"/>
          </a:solidFill>
          <a:ln w="15875" cap="flat" cmpd="sng" algn="ctr">
            <a:solidFill>
              <a:schemeClr val="tx2"/>
            </a:solidFill>
            <a:prstDash val="solid"/>
            <a:miter lim="800000"/>
          </a:ln>
          <a:effectLst/>
        </p:spPr>
        <p:txBody>
          <a:bodyPr numCol="1" rtlCol="0" anchor="t"/>
          <a:lstStyle/>
          <a:p>
            <a:pPr defTabSz="914400"/>
            <a:r>
              <a:rPr lang="en-GB" sz="1600" kern="0">
                <a:solidFill>
                  <a:schemeClr val="bg1"/>
                </a:solidFill>
                <a:highlight>
                  <a:srgbClr val="FFCE2C"/>
                </a:highlight>
              </a:rPr>
              <a:t>ESO Funding Principles</a:t>
            </a:r>
          </a:p>
          <a:p>
            <a:pPr marL="171450" indent="-171450" defTabSz="914400">
              <a:buFont typeface="Courier New" panose="02070309020205020404" pitchFamily="49" charset="0"/>
              <a:buChar char="o"/>
            </a:pPr>
            <a:r>
              <a:rPr lang="en-GB" sz="1100" kern="0">
                <a:solidFill>
                  <a:schemeClr val="tx2"/>
                </a:solidFill>
              </a:rPr>
              <a:t>Limit on ESO funded risk must be set below the amount of ESO’s current credit facilities and after taking into account any amounts of those facilities which are ringfenced to support other regulatory timing risks.</a:t>
            </a:r>
            <a:endParaRPr lang="en-GB" sz="1600" kern="0">
              <a:solidFill>
                <a:schemeClr val="tx2"/>
              </a:solidFill>
            </a:endParaRPr>
          </a:p>
          <a:p>
            <a:pPr marL="171450" indent="-171450" defTabSz="914400">
              <a:buFont typeface="Courier New" panose="02070309020205020404" pitchFamily="49" charset="0"/>
              <a:buChar char="o"/>
            </a:pPr>
            <a:r>
              <a:rPr lang="en-GB" sz="1100" kern="0">
                <a:solidFill>
                  <a:schemeClr val="tx2"/>
                </a:solidFill>
              </a:rPr>
              <a:t>The funded amount is on a cumulative basis at any point in time, it is not the amount per fixed period.</a:t>
            </a:r>
          </a:p>
          <a:p>
            <a:pPr marL="171450" indent="-171450" defTabSz="914400">
              <a:buFont typeface="Courier New" panose="02070309020205020404" pitchFamily="49" charset="0"/>
              <a:buChar char="o"/>
            </a:pPr>
            <a:r>
              <a:rPr lang="en-GB" sz="1100" kern="0">
                <a:solidFill>
                  <a:schemeClr val="tx2"/>
                </a:solidFill>
              </a:rPr>
              <a:t>Any over or under recovery should follow the established regulatory framework i.e. would be treated in the same way as ‘k’.  Any increased risk above that funded for RIIO2 to be discussed with Ofgem under RIIO2 uncertainty framework.</a:t>
            </a:r>
          </a:p>
          <a:p>
            <a:pPr marL="171450" indent="-171450" defTabSz="914400">
              <a:buFont typeface="Courier New" panose="02070309020205020404" pitchFamily="49" charset="0"/>
              <a:buChar char="o"/>
            </a:pPr>
            <a:endParaRPr lang="en-GB" sz="1100" kern="0">
              <a:solidFill>
                <a:schemeClr val="tx2"/>
              </a:solidFill>
            </a:endParaRPr>
          </a:p>
          <a:p>
            <a:pPr defTabSz="914400"/>
            <a:endParaRPr lang="en-GB" sz="1600" kern="0">
              <a:solidFill>
                <a:schemeClr val="tx2"/>
              </a:solidFill>
            </a:endParaRPr>
          </a:p>
          <a:p>
            <a:pPr defTabSz="914400"/>
            <a:endParaRPr lang="en-GB" sz="1600" kern="0">
              <a:solidFill>
                <a:schemeClr val="tx2"/>
              </a:solidFill>
            </a:endParaRPr>
          </a:p>
        </p:txBody>
      </p:sp>
      <p:sp>
        <p:nvSpPr>
          <p:cNvPr id="19" name="Rectangle 18">
            <a:extLst>
              <a:ext uri="{FF2B5EF4-FFF2-40B4-BE49-F238E27FC236}">
                <a16:creationId xmlns:a16="http://schemas.microsoft.com/office/drawing/2014/main" id="{15A8F6C3-F206-4F98-B448-B99944C56C46}"/>
              </a:ext>
            </a:extLst>
          </p:cNvPr>
          <p:cNvSpPr/>
          <p:nvPr/>
        </p:nvSpPr>
        <p:spPr>
          <a:xfrm>
            <a:off x="5588935" y="4267496"/>
            <a:ext cx="5852080" cy="1023081"/>
          </a:xfrm>
          <a:prstGeom prst="rect">
            <a:avLst/>
          </a:prstGeom>
          <a:solidFill>
            <a:srgbClr val="FFFFFF"/>
          </a:solidFill>
          <a:ln w="15875" cap="flat" cmpd="sng" algn="ctr">
            <a:solidFill>
              <a:schemeClr val="tx2"/>
            </a:solidFill>
            <a:prstDash val="solid"/>
            <a:miter lim="800000"/>
          </a:ln>
          <a:effectLst/>
        </p:spPr>
        <p:txBody>
          <a:bodyPr numCol="1" rtlCol="0" anchor="t"/>
          <a:lstStyle/>
          <a:p>
            <a:pPr defTabSz="914400"/>
            <a:r>
              <a:rPr lang="en-GB" sz="1600" kern="0">
                <a:solidFill>
                  <a:schemeClr val="bg1"/>
                </a:solidFill>
                <a:highlight>
                  <a:srgbClr val="0079C1"/>
                </a:highlight>
              </a:rPr>
              <a:t>Over Recovery fund Principles</a:t>
            </a:r>
          </a:p>
          <a:p>
            <a:pPr marL="171450" indent="-171450" defTabSz="914400">
              <a:buFont typeface="Courier New" panose="02070309020205020404" pitchFamily="49" charset="0"/>
              <a:buChar char="o"/>
            </a:pPr>
            <a:r>
              <a:rPr lang="en-GB" sz="1100" kern="0">
                <a:solidFill>
                  <a:schemeClr val="tx2"/>
                </a:solidFill>
              </a:rPr>
              <a:t>The over-recovery fund is made up of the additional funds recovered through the tariff</a:t>
            </a:r>
          </a:p>
          <a:p>
            <a:pPr marL="171450" indent="-171450" defTabSz="914400">
              <a:buFont typeface="Courier New" panose="02070309020205020404" pitchFamily="49" charset="0"/>
              <a:buChar char="o"/>
            </a:pPr>
            <a:r>
              <a:rPr lang="en-GB" sz="1100" kern="0">
                <a:solidFill>
                  <a:schemeClr val="tx2"/>
                </a:solidFill>
              </a:rPr>
              <a:t>The level of the fund necessary to cover the risk is agreed </a:t>
            </a:r>
          </a:p>
          <a:p>
            <a:pPr marL="171450" indent="-171450" defTabSz="914400">
              <a:buFont typeface="Courier New" panose="02070309020205020404" pitchFamily="49" charset="0"/>
              <a:buChar char="o"/>
            </a:pPr>
            <a:r>
              <a:rPr lang="en-GB" sz="1100" kern="0">
                <a:solidFill>
                  <a:schemeClr val="tx2"/>
                </a:solidFill>
              </a:rPr>
              <a:t>Once this level is reached, then the tariffs will be adjusted accordingly to ensure that the fund doesn’t continue to grow i.e. future tariffs will be reduced </a:t>
            </a:r>
          </a:p>
        </p:txBody>
      </p:sp>
      <p:sp>
        <p:nvSpPr>
          <p:cNvPr id="21" name="Rectangle 20">
            <a:extLst>
              <a:ext uri="{FF2B5EF4-FFF2-40B4-BE49-F238E27FC236}">
                <a16:creationId xmlns:a16="http://schemas.microsoft.com/office/drawing/2014/main" id="{B1677CB8-2BA0-440C-9265-1121CD61BB50}"/>
              </a:ext>
            </a:extLst>
          </p:cNvPr>
          <p:cNvSpPr/>
          <p:nvPr/>
        </p:nvSpPr>
        <p:spPr>
          <a:xfrm>
            <a:off x="5588935" y="1567423"/>
            <a:ext cx="5852080" cy="717146"/>
          </a:xfrm>
          <a:prstGeom prst="rect">
            <a:avLst/>
          </a:prstGeom>
          <a:solidFill>
            <a:srgbClr val="FFFFFF"/>
          </a:solidFill>
          <a:ln w="15875" cap="flat" cmpd="sng" algn="ctr">
            <a:solidFill>
              <a:schemeClr val="tx2"/>
            </a:solidFill>
            <a:prstDash val="solid"/>
            <a:miter lim="800000"/>
          </a:ln>
          <a:effectLst/>
        </p:spPr>
        <p:txBody>
          <a:bodyPr numCol="1" rtlCol="0" anchor="t"/>
          <a:lstStyle/>
          <a:p>
            <a:pPr defTabSz="914400"/>
            <a:r>
              <a:rPr lang="en-GB" sz="1600" kern="0">
                <a:solidFill>
                  <a:schemeClr val="bg1"/>
                </a:solidFill>
                <a:highlight>
                  <a:srgbClr val="808080"/>
                </a:highlight>
              </a:rPr>
              <a:t>Tariff setting</a:t>
            </a:r>
          </a:p>
          <a:p>
            <a:pPr marL="171450" indent="-171450" defTabSz="914400">
              <a:buFont typeface="Courier New" panose="02070309020205020404" pitchFamily="49" charset="0"/>
              <a:buChar char="o"/>
            </a:pPr>
            <a:r>
              <a:rPr lang="en-GB" sz="1100" kern="0">
                <a:solidFill>
                  <a:schemeClr val="tx2"/>
                </a:solidFill>
              </a:rPr>
              <a:t>Tariffs are set at an agreed point which is right skewed</a:t>
            </a:r>
          </a:p>
          <a:p>
            <a:pPr marL="171450" indent="-171450" defTabSz="914400">
              <a:buFont typeface="Courier New" panose="02070309020205020404" pitchFamily="49" charset="0"/>
              <a:buChar char="o"/>
            </a:pPr>
            <a:r>
              <a:rPr lang="en-GB" sz="1100" kern="0">
                <a:solidFill>
                  <a:schemeClr val="tx2"/>
                </a:solidFill>
              </a:rPr>
              <a:t>This results in higher tariffs, however any over-recovery is used in the Over-Recovery fund</a:t>
            </a:r>
          </a:p>
        </p:txBody>
      </p:sp>
      <p:cxnSp>
        <p:nvCxnSpPr>
          <p:cNvPr id="24" name="Straight Arrow Connector 23">
            <a:extLst>
              <a:ext uri="{FF2B5EF4-FFF2-40B4-BE49-F238E27FC236}">
                <a16:creationId xmlns:a16="http://schemas.microsoft.com/office/drawing/2014/main" id="{FDEBAA0C-E61D-4627-878D-108FE3AF455A}"/>
              </a:ext>
            </a:extLst>
          </p:cNvPr>
          <p:cNvCxnSpPr>
            <a:cxnSpLocks/>
          </p:cNvCxnSpPr>
          <p:nvPr/>
        </p:nvCxnSpPr>
        <p:spPr>
          <a:xfrm flipH="1">
            <a:off x="4309444" y="2700670"/>
            <a:ext cx="58127" cy="660775"/>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1385FEC-40F9-47B4-B4FC-04403009F43F}"/>
              </a:ext>
            </a:extLst>
          </p:cNvPr>
          <p:cNvSpPr/>
          <p:nvPr/>
        </p:nvSpPr>
        <p:spPr>
          <a:xfrm>
            <a:off x="3716906" y="2268954"/>
            <a:ext cx="1185076" cy="4887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a:t>Over-Recovery fund used for exceptional circumstances </a:t>
            </a:r>
          </a:p>
        </p:txBody>
      </p:sp>
      <p:cxnSp>
        <p:nvCxnSpPr>
          <p:cNvPr id="22" name="Straight Connector 21">
            <a:extLst>
              <a:ext uri="{FF2B5EF4-FFF2-40B4-BE49-F238E27FC236}">
                <a16:creationId xmlns:a16="http://schemas.microsoft.com/office/drawing/2014/main" id="{6082F86B-1099-4569-9BF9-4403AB2F1C8A}"/>
              </a:ext>
            </a:extLst>
          </p:cNvPr>
          <p:cNvCxnSpPr/>
          <p:nvPr/>
        </p:nvCxnSpPr>
        <p:spPr>
          <a:xfrm>
            <a:off x="4454269" y="3141392"/>
            <a:ext cx="0" cy="166254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2AC4CB59-6958-4AC6-BA90-E59CE552AB9D}"/>
              </a:ext>
            </a:extLst>
          </p:cNvPr>
          <p:cNvSpPr/>
          <p:nvPr/>
        </p:nvSpPr>
        <p:spPr>
          <a:xfrm>
            <a:off x="5588935" y="5424983"/>
            <a:ext cx="5852080" cy="717146"/>
          </a:xfrm>
          <a:prstGeom prst="rect">
            <a:avLst/>
          </a:prstGeom>
          <a:solidFill>
            <a:srgbClr val="FFFFFF"/>
          </a:solidFill>
          <a:ln w="15875" cap="flat" cmpd="sng" algn="ctr">
            <a:solidFill>
              <a:schemeClr val="tx2"/>
            </a:solidFill>
            <a:prstDash val="solid"/>
            <a:miter lim="800000"/>
          </a:ln>
          <a:effectLst/>
        </p:spPr>
        <p:txBody>
          <a:bodyPr numCol="1" rtlCol="0" anchor="t"/>
          <a:lstStyle/>
          <a:p>
            <a:pPr defTabSz="914400"/>
            <a:r>
              <a:rPr lang="en-GB" sz="1600" kern="0">
                <a:solidFill>
                  <a:schemeClr val="bg1"/>
                </a:solidFill>
                <a:highlight>
                  <a:srgbClr val="000000"/>
                </a:highlight>
              </a:rPr>
              <a:t>Final Measure Principles</a:t>
            </a:r>
          </a:p>
          <a:p>
            <a:pPr marL="171450" indent="-171450" defTabSz="914400">
              <a:buFont typeface="Courier New" panose="02070309020205020404" pitchFamily="49" charset="0"/>
              <a:buChar char="o"/>
            </a:pPr>
            <a:r>
              <a:rPr lang="en-GB" sz="1100" kern="0">
                <a:solidFill>
                  <a:schemeClr val="tx2"/>
                </a:solidFill>
              </a:rPr>
              <a:t>Action in exceptional circumstances for covering the remote possibility of exceeding other actions.</a:t>
            </a:r>
          </a:p>
        </p:txBody>
      </p:sp>
      <p:cxnSp>
        <p:nvCxnSpPr>
          <p:cNvPr id="28" name="Straight Arrow Connector 27">
            <a:extLst>
              <a:ext uri="{FF2B5EF4-FFF2-40B4-BE49-F238E27FC236}">
                <a16:creationId xmlns:a16="http://schemas.microsoft.com/office/drawing/2014/main" id="{D35E50B5-67BD-4E77-A435-D018863B4ECD}"/>
              </a:ext>
            </a:extLst>
          </p:cNvPr>
          <p:cNvCxnSpPr>
            <a:cxnSpLocks/>
          </p:cNvCxnSpPr>
          <p:nvPr/>
        </p:nvCxnSpPr>
        <p:spPr>
          <a:xfrm flipH="1">
            <a:off x="4574960" y="3056314"/>
            <a:ext cx="327022" cy="372686"/>
          </a:xfrm>
          <a:prstGeom prst="straightConnector1">
            <a:avLst/>
          </a:prstGeom>
          <a:ln>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a:extLst>
              <a:ext uri="{FF2B5EF4-FFF2-40B4-BE49-F238E27FC236}">
                <a16:creationId xmlns:a16="http://schemas.microsoft.com/office/drawing/2014/main" id="{16455436-BD1D-4C1C-82F1-3E41AF853E4D}"/>
              </a:ext>
            </a:extLst>
          </p:cNvPr>
          <p:cNvSpPr/>
          <p:nvPr/>
        </p:nvSpPr>
        <p:spPr>
          <a:xfrm>
            <a:off x="4806458" y="2808769"/>
            <a:ext cx="607365" cy="271399"/>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GB" sz="900"/>
              <a:t>Final measure</a:t>
            </a:r>
          </a:p>
        </p:txBody>
      </p:sp>
      <p:sp>
        <p:nvSpPr>
          <p:cNvPr id="11" name="TextBox 10">
            <a:extLst>
              <a:ext uri="{FF2B5EF4-FFF2-40B4-BE49-F238E27FC236}">
                <a16:creationId xmlns:a16="http://schemas.microsoft.com/office/drawing/2014/main" id="{F9FF6867-9D21-42B4-91BE-5B5010CB9222}"/>
              </a:ext>
            </a:extLst>
          </p:cNvPr>
          <p:cNvSpPr txBox="1"/>
          <p:nvPr/>
        </p:nvSpPr>
        <p:spPr>
          <a:xfrm>
            <a:off x="206485" y="4873826"/>
            <a:ext cx="1903667" cy="246221"/>
          </a:xfrm>
          <a:prstGeom prst="rect">
            <a:avLst/>
          </a:prstGeom>
        </p:spPr>
        <p:txBody>
          <a:bodyPr wrap="square" rtlCol="0">
            <a:spAutoFit/>
          </a:bodyPr>
          <a:lstStyle/>
          <a:p>
            <a:pPr algn="l"/>
            <a:r>
              <a:rPr lang="en-GB" sz="1000" b="0" i="0">
                <a:latin typeface="Helvetica Neue Light" panose="02000403000000020004" pitchFamily="2" charset="0"/>
                <a:ea typeface="Helvetica Neue Light" panose="02000403000000020004" pitchFamily="2" charset="0"/>
              </a:rPr>
              <a:t>BSUoS costs</a:t>
            </a:r>
          </a:p>
        </p:txBody>
      </p:sp>
      <p:sp>
        <p:nvSpPr>
          <p:cNvPr id="31" name="TextBox 30">
            <a:extLst>
              <a:ext uri="{FF2B5EF4-FFF2-40B4-BE49-F238E27FC236}">
                <a16:creationId xmlns:a16="http://schemas.microsoft.com/office/drawing/2014/main" id="{B2F1DD6C-0940-4264-8EA6-A51B2CBFBA8C}"/>
              </a:ext>
            </a:extLst>
          </p:cNvPr>
          <p:cNvSpPr txBox="1"/>
          <p:nvPr/>
        </p:nvSpPr>
        <p:spPr>
          <a:xfrm rot="16200000">
            <a:off x="-824939" y="3600226"/>
            <a:ext cx="1903667" cy="246221"/>
          </a:xfrm>
          <a:prstGeom prst="rect">
            <a:avLst/>
          </a:prstGeom>
        </p:spPr>
        <p:txBody>
          <a:bodyPr wrap="square" rtlCol="0">
            <a:spAutoFit/>
          </a:bodyPr>
          <a:lstStyle/>
          <a:p>
            <a:pPr algn="l"/>
            <a:r>
              <a:rPr lang="en-GB" sz="1000">
                <a:latin typeface="Helvetica Neue Light" panose="02000403000000020004" pitchFamily="2" charset="0"/>
                <a:ea typeface="Helvetica Neue Light" panose="02000403000000020004" pitchFamily="2" charset="0"/>
              </a:rPr>
              <a:t>Probability of occurrence</a:t>
            </a:r>
            <a:endParaRPr lang="en-GB" sz="1000" b="0" i="0">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707252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90EFB-EA6E-465E-9C44-DEEBF2253023}"/>
              </a:ext>
            </a:extLst>
          </p:cNvPr>
          <p:cNvSpPr>
            <a:spLocks noGrp="1"/>
          </p:cNvSpPr>
          <p:nvPr>
            <p:ph type="title"/>
          </p:nvPr>
        </p:nvSpPr>
        <p:spPr>
          <a:xfrm>
            <a:off x="627024" y="560117"/>
            <a:ext cx="10101935" cy="637747"/>
          </a:xfrm>
          <a:prstGeom prst="rect">
            <a:avLst/>
          </a:prstGeom>
        </p:spPr>
        <p:txBody>
          <a:bodyPr>
            <a:normAutofit fontScale="90000"/>
          </a:bodyPr>
          <a:lstStyle/>
          <a:p>
            <a:r>
              <a:rPr lang="en-GB"/>
              <a:t>Recap from previous meeting</a:t>
            </a:r>
          </a:p>
        </p:txBody>
      </p:sp>
    </p:spTree>
    <p:extLst>
      <p:ext uri="{BB962C8B-B14F-4D97-AF65-F5344CB8AC3E}">
        <p14:creationId xmlns:p14="http://schemas.microsoft.com/office/powerpoint/2010/main" val="41564063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rrow: Right 4">
            <a:extLst>
              <a:ext uri="{FF2B5EF4-FFF2-40B4-BE49-F238E27FC236}">
                <a16:creationId xmlns:a16="http://schemas.microsoft.com/office/drawing/2014/main" id="{2353AFD8-F3BE-438D-85B0-6833F5DE308B}"/>
              </a:ext>
            </a:extLst>
          </p:cNvPr>
          <p:cNvSpPr/>
          <p:nvPr/>
        </p:nvSpPr>
        <p:spPr>
          <a:xfrm>
            <a:off x="250328" y="4958491"/>
            <a:ext cx="11691344"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477919" y="170907"/>
            <a:ext cx="11236161" cy="1033669"/>
          </a:xfrm>
          <a:prstGeom prst="rect">
            <a:avLst/>
          </a:prstGeom>
        </p:spPr>
        <p:txBody>
          <a:bodyPr vert="horz" lIns="91440" tIns="45720" rIns="91440" bIns="45720" rtlCol="0" anchor="ctr">
            <a:no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lvl="1" algn="l" rtl="0">
              <a:lnSpc>
                <a:spcPct val="90000"/>
              </a:lnSpc>
              <a:spcBef>
                <a:spcPct val="0"/>
              </a:spcBef>
              <a:buClr>
                <a:schemeClr val="accent4"/>
              </a:buClr>
            </a:pPr>
            <a:r>
              <a:rPr lang="en-US" sz="4000" kern="1200">
                <a:solidFill>
                  <a:srgbClr val="FFCE2C"/>
                </a:solidFill>
                <a:latin typeface="+mj-lt"/>
                <a:ea typeface="+mj-ea"/>
                <a:cs typeface="Arial" panose="020B0604020202020204" pitchFamily="34" charset="0"/>
              </a:rPr>
              <a:t>Notice and Fix options and k</a:t>
            </a:r>
          </a:p>
        </p:txBody>
      </p:sp>
      <p:sp>
        <p:nvSpPr>
          <p:cNvPr id="4" name="TextBox 3">
            <a:extLst>
              <a:ext uri="{FF2B5EF4-FFF2-40B4-BE49-F238E27FC236}">
                <a16:creationId xmlns:a16="http://schemas.microsoft.com/office/drawing/2014/main" id="{4DB5A5BA-D789-46F5-9B10-603883E31ADC}"/>
              </a:ext>
            </a:extLst>
          </p:cNvPr>
          <p:cNvSpPr txBox="1"/>
          <p:nvPr/>
        </p:nvSpPr>
        <p:spPr>
          <a:xfrm>
            <a:off x="193839" y="1237325"/>
            <a:ext cx="4774401" cy="3692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cs typeface="Arial" panose="020B0604020202020204" pitchFamily="34" charset="0"/>
              </a:rPr>
              <a:t>Current Original: 3 months notice 12 months fix</a:t>
            </a:r>
            <a:endParaRPr kumimoji="0" lang="en-GB" sz="1800" b="0" i="0" u="none" strike="noStrike" kern="1200" cap="none" spc="0" normalizeH="0" baseline="0" noProof="0">
              <a:ln>
                <a:noFill/>
              </a:ln>
              <a:solidFill>
                <a:prstClr val="black"/>
              </a:solidFill>
              <a:effectLst/>
              <a:uLnTx/>
              <a:uFillTx/>
              <a:ea typeface="+mn-ea"/>
              <a:cs typeface="+mn-cs"/>
            </a:endParaRPr>
          </a:p>
        </p:txBody>
      </p:sp>
      <p:sp>
        <p:nvSpPr>
          <p:cNvPr id="7" name="Rectangle 6">
            <a:extLst>
              <a:ext uri="{FF2B5EF4-FFF2-40B4-BE49-F238E27FC236}">
                <a16:creationId xmlns:a16="http://schemas.microsoft.com/office/drawing/2014/main" id="{23A4971A-1A9F-4B63-B31D-C11CC44A142F}"/>
              </a:ext>
            </a:extLst>
          </p:cNvPr>
          <p:cNvSpPr/>
          <p:nvPr/>
        </p:nvSpPr>
        <p:spPr>
          <a:xfrm>
            <a:off x="1517362" y="3352575"/>
            <a:ext cx="3226140" cy="472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First Fixed Period</a:t>
            </a:r>
          </a:p>
        </p:txBody>
      </p:sp>
      <p:cxnSp>
        <p:nvCxnSpPr>
          <p:cNvPr id="9" name="Straight Connector 8">
            <a:extLst>
              <a:ext uri="{FF2B5EF4-FFF2-40B4-BE49-F238E27FC236}">
                <a16:creationId xmlns:a16="http://schemas.microsoft.com/office/drawing/2014/main" id="{6A7A5591-6B0B-49A8-A0CC-4BD212FCD150}"/>
              </a:ext>
            </a:extLst>
          </p:cNvPr>
          <p:cNvCxnSpPr>
            <a:cxnSpLocks/>
          </p:cNvCxnSpPr>
          <p:nvPr/>
        </p:nvCxnSpPr>
        <p:spPr>
          <a:xfrm>
            <a:off x="247696" y="5175402"/>
            <a:ext cx="0" cy="480578"/>
          </a:xfrm>
          <a:prstGeom prst="line">
            <a:avLst/>
          </a:prstGeom>
        </p:spPr>
        <p:style>
          <a:lnRef idx="1">
            <a:schemeClr val="dk1"/>
          </a:lnRef>
          <a:fillRef idx="0">
            <a:schemeClr val="dk1"/>
          </a:fillRef>
          <a:effectRef idx="0">
            <a:schemeClr val="dk1"/>
          </a:effectRef>
          <a:fontRef idx="minor">
            <a:schemeClr val="tx1"/>
          </a:fontRef>
        </p:style>
      </p:cxnSp>
      <p:sp>
        <p:nvSpPr>
          <p:cNvPr id="10" name="Rectangle 9">
            <a:extLst>
              <a:ext uri="{FF2B5EF4-FFF2-40B4-BE49-F238E27FC236}">
                <a16:creationId xmlns:a16="http://schemas.microsoft.com/office/drawing/2014/main" id="{A1C58C3D-D633-4B85-84AC-1BE36E5D1B03}"/>
              </a:ext>
            </a:extLst>
          </p:cNvPr>
          <p:cNvSpPr/>
          <p:nvPr/>
        </p:nvSpPr>
        <p:spPr>
          <a:xfrm>
            <a:off x="147950" y="1645628"/>
            <a:ext cx="2502608" cy="369332"/>
          </a:xfrm>
          <a:prstGeom prst="rect">
            <a:avLst/>
          </a:prstGeom>
        </p:spPr>
        <p:txBody>
          <a:bodyPr wrap="none">
            <a:spAutoFit/>
          </a:bodyPr>
          <a:lstStyle/>
          <a:p>
            <a:r>
              <a:rPr lang="en-GB">
                <a:solidFill>
                  <a:prstClr val="black"/>
                </a:solidFill>
                <a:cs typeface="Arial" panose="020B0604020202020204" pitchFamily="34" charset="0"/>
              </a:rPr>
              <a:t>First Fixed Charging Year</a:t>
            </a:r>
            <a:endParaRPr lang="en-GB"/>
          </a:p>
        </p:txBody>
      </p:sp>
      <p:sp>
        <p:nvSpPr>
          <p:cNvPr id="11" name="Rectangle 10">
            <a:extLst>
              <a:ext uri="{FF2B5EF4-FFF2-40B4-BE49-F238E27FC236}">
                <a16:creationId xmlns:a16="http://schemas.microsoft.com/office/drawing/2014/main" id="{E85A8620-2BD1-49C1-9CBB-DFE8825FABDA}"/>
              </a:ext>
            </a:extLst>
          </p:cNvPr>
          <p:cNvSpPr/>
          <p:nvPr/>
        </p:nvSpPr>
        <p:spPr>
          <a:xfrm>
            <a:off x="-44275" y="5655980"/>
            <a:ext cx="908775" cy="369332"/>
          </a:xfrm>
          <a:prstGeom prst="rect">
            <a:avLst/>
          </a:prstGeom>
        </p:spPr>
        <p:txBody>
          <a:bodyPr wrap="none">
            <a:spAutoFit/>
          </a:bodyPr>
          <a:lstStyle/>
          <a:p>
            <a:r>
              <a:rPr lang="en-GB">
                <a:solidFill>
                  <a:prstClr val="black"/>
                </a:solidFill>
                <a:cs typeface="Arial" panose="020B0604020202020204" pitchFamily="34" charset="0"/>
              </a:rPr>
              <a:t>January</a:t>
            </a:r>
            <a:endParaRPr lang="en-GB"/>
          </a:p>
        </p:txBody>
      </p:sp>
      <p:cxnSp>
        <p:nvCxnSpPr>
          <p:cNvPr id="12" name="Straight Connector 11">
            <a:extLst>
              <a:ext uri="{FF2B5EF4-FFF2-40B4-BE49-F238E27FC236}">
                <a16:creationId xmlns:a16="http://schemas.microsoft.com/office/drawing/2014/main" id="{7BFF4B14-73C2-4CBA-B34B-864B33390810}"/>
              </a:ext>
            </a:extLst>
          </p:cNvPr>
          <p:cNvCxnSpPr>
            <a:cxnSpLocks/>
          </p:cNvCxnSpPr>
          <p:nvPr/>
        </p:nvCxnSpPr>
        <p:spPr>
          <a:xfrm>
            <a:off x="1505879" y="5216281"/>
            <a:ext cx="0" cy="440879"/>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B3A6AE5A-0179-4303-B488-99271F806487}"/>
              </a:ext>
            </a:extLst>
          </p:cNvPr>
          <p:cNvCxnSpPr>
            <a:cxnSpLocks/>
          </p:cNvCxnSpPr>
          <p:nvPr/>
        </p:nvCxnSpPr>
        <p:spPr>
          <a:xfrm>
            <a:off x="4729244" y="5175402"/>
            <a:ext cx="0" cy="480578"/>
          </a:xfrm>
          <a:prstGeom prst="line">
            <a:avLst/>
          </a:prstGeom>
        </p:spPr>
        <p:style>
          <a:lnRef idx="1">
            <a:schemeClr val="dk1"/>
          </a:lnRef>
          <a:fillRef idx="0">
            <a:schemeClr val="dk1"/>
          </a:fillRef>
          <a:effectRef idx="0">
            <a:schemeClr val="dk1"/>
          </a:effectRef>
          <a:fontRef idx="minor">
            <a:schemeClr val="tx1"/>
          </a:fontRef>
        </p:style>
      </p:cxnSp>
      <p:sp>
        <p:nvSpPr>
          <p:cNvPr id="16" name="Rectangle 15">
            <a:extLst>
              <a:ext uri="{FF2B5EF4-FFF2-40B4-BE49-F238E27FC236}">
                <a16:creationId xmlns:a16="http://schemas.microsoft.com/office/drawing/2014/main" id="{513EFF78-BDF1-4FEC-B5A3-4D98522CBB97}"/>
              </a:ext>
            </a:extLst>
          </p:cNvPr>
          <p:cNvSpPr/>
          <p:nvPr/>
        </p:nvSpPr>
        <p:spPr>
          <a:xfrm>
            <a:off x="1068950" y="5653765"/>
            <a:ext cx="905889" cy="646331"/>
          </a:xfrm>
          <a:prstGeom prst="rect">
            <a:avLst/>
          </a:prstGeom>
        </p:spPr>
        <p:txBody>
          <a:bodyPr wrap="non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a:t>
            </a:r>
          </a:p>
          <a:p>
            <a:r>
              <a:rPr lang="en-GB">
                <a:solidFill>
                  <a:prstClr val="black"/>
                </a:solidFill>
                <a:cs typeface="Arial" panose="020B0604020202020204" pitchFamily="34" charset="0"/>
              </a:rPr>
              <a:t>2023</a:t>
            </a:r>
            <a:endParaRPr lang="en-GB"/>
          </a:p>
        </p:txBody>
      </p:sp>
      <p:sp>
        <p:nvSpPr>
          <p:cNvPr id="17" name="Rectangle 16">
            <a:extLst>
              <a:ext uri="{FF2B5EF4-FFF2-40B4-BE49-F238E27FC236}">
                <a16:creationId xmlns:a16="http://schemas.microsoft.com/office/drawing/2014/main" id="{322ACDE4-35BB-4E97-829E-F8D7848F0F7E}"/>
              </a:ext>
            </a:extLst>
          </p:cNvPr>
          <p:cNvSpPr/>
          <p:nvPr/>
        </p:nvSpPr>
        <p:spPr>
          <a:xfrm>
            <a:off x="272362" y="2778249"/>
            <a:ext cx="1234844" cy="103520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Notice period*</a:t>
            </a:r>
          </a:p>
        </p:txBody>
      </p:sp>
      <p:sp>
        <p:nvSpPr>
          <p:cNvPr id="18" name="Rectangle 17">
            <a:extLst>
              <a:ext uri="{FF2B5EF4-FFF2-40B4-BE49-F238E27FC236}">
                <a16:creationId xmlns:a16="http://schemas.microsoft.com/office/drawing/2014/main" id="{2A5396DF-9D3E-42D0-97AC-A25CA37E8F3F}"/>
              </a:ext>
            </a:extLst>
          </p:cNvPr>
          <p:cNvSpPr/>
          <p:nvPr/>
        </p:nvSpPr>
        <p:spPr>
          <a:xfrm>
            <a:off x="4318541" y="5660590"/>
            <a:ext cx="905890" cy="646331"/>
          </a:xfrm>
          <a:prstGeom prst="rect">
            <a:avLst/>
          </a:prstGeom>
        </p:spPr>
        <p:txBody>
          <a:bodyPr wrap="squar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2024</a:t>
            </a:r>
            <a:endParaRPr lang="en-GB"/>
          </a:p>
        </p:txBody>
      </p:sp>
      <p:sp>
        <p:nvSpPr>
          <p:cNvPr id="19" name="Rectangle 18">
            <a:extLst>
              <a:ext uri="{FF2B5EF4-FFF2-40B4-BE49-F238E27FC236}">
                <a16:creationId xmlns:a16="http://schemas.microsoft.com/office/drawing/2014/main" id="{5223DF54-AEEC-4544-A10B-6E9136DEE287}"/>
              </a:ext>
            </a:extLst>
          </p:cNvPr>
          <p:cNvSpPr/>
          <p:nvPr/>
        </p:nvSpPr>
        <p:spPr>
          <a:xfrm>
            <a:off x="4743502" y="2844058"/>
            <a:ext cx="3972656" cy="436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a:t>Second Fixed Period</a:t>
            </a:r>
          </a:p>
        </p:txBody>
      </p:sp>
      <p:cxnSp>
        <p:nvCxnSpPr>
          <p:cNvPr id="20" name="Straight Connector 19">
            <a:extLst>
              <a:ext uri="{FF2B5EF4-FFF2-40B4-BE49-F238E27FC236}">
                <a16:creationId xmlns:a16="http://schemas.microsoft.com/office/drawing/2014/main" id="{A40D0549-3599-4C44-8DB7-AF813AE95A87}"/>
              </a:ext>
            </a:extLst>
          </p:cNvPr>
          <p:cNvCxnSpPr>
            <a:cxnSpLocks/>
          </p:cNvCxnSpPr>
          <p:nvPr/>
        </p:nvCxnSpPr>
        <p:spPr>
          <a:xfrm>
            <a:off x="3699351" y="5195251"/>
            <a:ext cx="0" cy="460729"/>
          </a:xfrm>
          <a:prstGeom prst="line">
            <a:avLst/>
          </a:prstGeom>
        </p:spPr>
        <p:style>
          <a:lnRef idx="1">
            <a:schemeClr val="dk1"/>
          </a:lnRef>
          <a:fillRef idx="0">
            <a:schemeClr val="dk1"/>
          </a:fillRef>
          <a:effectRef idx="0">
            <a:schemeClr val="dk1"/>
          </a:effectRef>
          <a:fontRef idx="minor">
            <a:schemeClr val="tx1"/>
          </a:fontRef>
        </p:style>
      </p:cxnSp>
      <p:sp>
        <p:nvSpPr>
          <p:cNvPr id="21" name="Rectangle 20">
            <a:extLst>
              <a:ext uri="{FF2B5EF4-FFF2-40B4-BE49-F238E27FC236}">
                <a16:creationId xmlns:a16="http://schemas.microsoft.com/office/drawing/2014/main" id="{D728BFFF-E5F0-45F9-B555-F5D1AE547EF2}"/>
              </a:ext>
            </a:extLst>
          </p:cNvPr>
          <p:cNvSpPr/>
          <p:nvPr/>
        </p:nvSpPr>
        <p:spPr>
          <a:xfrm>
            <a:off x="3668653" y="2212041"/>
            <a:ext cx="1074849" cy="110398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1400"/>
              <a:t>Notice period* (tariff includes k forecast)</a:t>
            </a:r>
          </a:p>
        </p:txBody>
      </p:sp>
      <p:sp>
        <p:nvSpPr>
          <p:cNvPr id="22" name="Rectangle 21">
            <a:extLst>
              <a:ext uri="{FF2B5EF4-FFF2-40B4-BE49-F238E27FC236}">
                <a16:creationId xmlns:a16="http://schemas.microsoft.com/office/drawing/2014/main" id="{FD1A9423-F544-499B-956E-C6E6783FAF9B}"/>
              </a:ext>
            </a:extLst>
          </p:cNvPr>
          <p:cNvSpPr/>
          <p:nvPr/>
        </p:nvSpPr>
        <p:spPr>
          <a:xfrm>
            <a:off x="3241582" y="5672230"/>
            <a:ext cx="908775" cy="369332"/>
          </a:xfrm>
          <a:prstGeom prst="rect">
            <a:avLst/>
          </a:prstGeom>
        </p:spPr>
        <p:txBody>
          <a:bodyPr wrap="none">
            <a:spAutoFit/>
          </a:bodyPr>
          <a:lstStyle/>
          <a:p>
            <a:r>
              <a:rPr lang="en-GB">
                <a:solidFill>
                  <a:prstClr val="black"/>
                </a:solidFill>
                <a:cs typeface="Arial" panose="020B0604020202020204" pitchFamily="34" charset="0"/>
              </a:rPr>
              <a:t>January</a:t>
            </a:r>
            <a:endParaRPr lang="en-GB"/>
          </a:p>
        </p:txBody>
      </p:sp>
      <p:sp>
        <p:nvSpPr>
          <p:cNvPr id="25" name="Rectangle 24">
            <a:extLst>
              <a:ext uri="{FF2B5EF4-FFF2-40B4-BE49-F238E27FC236}">
                <a16:creationId xmlns:a16="http://schemas.microsoft.com/office/drawing/2014/main" id="{33C19184-4A48-4CEF-8B05-81425ECFBC74}"/>
              </a:ext>
            </a:extLst>
          </p:cNvPr>
          <p:cNvSpPr/>
          <p:nvPr/>
        </p:nvSpPr>
        <p:spPr>
          <a:xfrm>
            <a:off x="8239868" y="5678236"/>
            <a:ext cx="952579" cy="646331"/>
          </a:xfrm>
          <a:prstGeom prst="rect">
            <a:avLst/>
          </a:prstGeom>
        </p:spPr>
        <p:txBody>
          <a:bodyPr wrap="squar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2025 </a:t>
            </a:r>
            <a:endParaRPr lang="en-GB"/>
          </a:p>
        </p:txBody>
      </p:sp>
      <p:sp>
        <p:nvSpPr>
          <p:cNvPr id="44" name="Rectangle 43">
            <a:extLst>
              <a:ext uri="{FF2B5EF4-FFF2-40B4-BE49-F238E27FC236}">
                <a16:creationId xmlns:a16="http://schemas.microsoft.com/office/drawing/2014/main" id="{2929A765-844D-4016-8A51-240D2C55B961}"/>
              </a:ext>
            </a:extLst>
          </p:cNvPr>
          <p:cNvSpPr/>
          <p:nvPr/>
        </p:nvSpPr>
        <p:spPr>
          <a:xfrm>
            <a:off x="7859611" y="1346338"/>
            <a:ext cx="849987" cy="1462151"/>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1400"/>
              <a:t>Notice period* (tariff includes forecast + k outturn)</a:t>
            </a:r>
          </a:p>
        </p:txBody>
      </p:sp>
      <p:sp>
        <p:nvSpPr>
          <p:cNvPr id="3" name="TextBox 2">
            <a:extLst>
              <a:ext uri="{FF2B5EF4-FFF2-40B4-BE49-F238E27FC236}">
                <a16:creationId xmlns:a16="http://schemas.microsoft.com/office/drawing/2014/main" id="{5F77753C-6146-40D4-8748-F77DA2793B56}"/>
              </a:ext>
            </a:extLst>
          </p:cNvPr>
          <p:cNvSpPr txBox="1"/>
          <p:nvPr/>
        </p:nvSpPr>
        <p:spPr>
          <a:xfrm>
            <a:off x="0" y="6548593"/>
            <a:ext cx="4395509" cy="276999"/>
          </a:xfrm>
          <a:prstGeom prst="rect">
            <a:avLst/>
          </a:prstGeom>
          <a:noFill/>
        </p:spPr>
        <p:txBody>
          <a:bodyPr wrap="square" rtlCol="0">
            <a:spAutoFit/>
          </a:bodyPr>
          <a:lstStyle/>
          <a:p>
            <a:r>
              <a:rPr lang="en-GB" sz="1200"/>
              <a:t>* Tariff published at the start of notice period</a:t>
            </a:r>
          </a:p>
        </p:txBody>
      </p:sp>
      <p:sp>
        <p:nvSpPr>
          <p:cNvPr id="49" name="Rectangle 48">
            <a:extLst>
              <a:ext uri="{FF2B5EF4-FFF2-40B4-BE49-F238E27FC236}">
                <a16:creationId xmlns:a16="http://schemas.microsoft.com/office/drawing/2014/main" id="{9581BC29-D2B7-43D9-9140-8BD342BB8193}"/>
              </a:ext>
            </a:extLst>
          </p:cNvPr>
          <p:cNvSpPr/>
          <p:nvPr/>
        </p:nvSpPr>
        <p:spPr>
          <a:xfrm>
            <a:off x="10641079" y="5625936"/>
            <a:ext cx="963942" cy="646331"/>
          </a:xfrm>
          <a:prstGeom prst="rect">
            <a:avLst/>
          </a:prstGeom>
        </p:spPr>
        <p:txBody>
          <a:bodyPr wrap="squar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2026 </a:t>
            </a:r>
            <a:endParaRPr lang="en-GB"/>
          </a:p>
        </p:txBody>
      </p:sp>
      <p:cxnSp>
        <p:nvCxnSpPr>
          <p:cNvPr id="50" name="Straight Connector 49">
            <a:extLst>
              <a:ext uri="{FF2B5EF4-FFF2-40B4-BE49-F238E27FC236}">
                <a16:creationId xmlns:a16="http://schemas.microsoft.com/office/drawing/2014/main" id="{794B5D94-641A-47AF-BB8E-9A1869FE5ADA}"/>
              </a:ext>
            </a:extLst>
          </p:cNvPr>
          <p:cNvCxnSpPr>
            <a:cxnSpLocks/>
          </p:cNvCxnSpPr>
          <p:nvPr/>
        </p:nvCxnSpPr>
        <p:spPr>
          <a:xfrm>
            <a:off x="8716158" y="5195251"/>
            <a:ext cx="0" cy="440879"/>
          </a:xfrm>
          <a:prstGeom prst="line">
            <a:avLst/>
          </a:prstGeom>
        </p:spPr>
        <p:style>
          <a:lnRef idx="1">
            <a:schemeClr val="dk1"/>
          </a:lnRef>
          <a:fillRef idx="0">
            <a:schemeClr val="dk1"/>
          </a:fillRef>
          <a:effectRef idx="0">
            <a:schemeClr val="dk1"/>
          </a:effectRef>
          <a:fontRef idx="minor">
            <a:schemeClr val="tx1"/>
          </a:fontRef>
        </p:style>
      </p:cxnSp>
      <p:cxnSp>
        <p:nvCxnSpPr>
          <p:cNvPr id="51" name="Straight Connector 50">
            <a:extLst>
              <a:ext uri="{FF2B5EF4-FFF2-40B4-BE49-F238E27FC236}">
                <a16:creationId xmlns:a16="http://schemas.microsoft.com/office/drawing/2014/main" id="{70B98568-C2A8-491E-A922-9677CA5DFAC3}"/>
              </a:ext>
            </a:extLst>
          </p:cNvPr>
          <p:cNvCxnSpPr>
            <a:cxnSpLocks/>
          </p:cNvCxnSpPr>
          <p:nvPr/>
        </p:nvCxnSpPr>
        <p:spPr>
          <a:xfrm>
            <a:off x="11457124" y="5175402"/>
            <a:ext cx="0" cy="481758"/>
          </a:xfrm>
          <a:prstGeom prst="line">
            <a:avLst/>
          </a:prstGeom>
        </p:spPr>
        <p:style>
          <a:lnRef idx="1">
            <a:schemeClr val="dk1"/>
          </a:lnRef>
          <a:fillRef idx="0">
            <a:schemeClr val="dk1"/>
          </a:fillRef>
          <a:effectRef idx="0">
            <a:schemeClr val="dk1"/>
          </a:effectRef>
          <a:fontRef idx="minor">
            <a:schemeClr val="tx1"/>
          </a:fontRef>
        </p:style>
      </p:cxnSp>
      <p:cxnSp>
        <p:nvCxnSpPr>
          <p:cNvPr id="34" name="Straight Arrow Connector 33">
            <a:extLst>
              <a:ext uri="{FF2B5EF4-FFF2-40B4-BE49-F238E27FC236}">
                <a16:creationId xmlns:a16="http://schemas.microsoft.com/office/drawing/2014/main" id="{D34EF023-4F3C-4D31-A8D2-DAA3B4F3B600}"/>
              </a:ext>
            </a:extLst>
          </p:cNvPr>
          <p:cNvCxnSpPr>
            <a:cxnSpLocks/>
          </p:cNvCxnSpPr>
          <p:nvPr/>
        </p:nvCxnSpPr>
        <p:spPr>
          <a:xfrm flipH="1">
            <a:off x="1464817" y="3896958"/>
            <a:ext cx="2203836"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D1B2D9A-4824-42A9-8C59-74F86EBA1A5B}"/>
              </a:ext>
            </a:extLst>
          </p:cNvPr>
          <p:cNvCxnSpPr>
            <a:cxnSpLocks/>
          </p:cNvCxnSpPr>
          <p:nvPr/>
        </p:nvCxnSpPr>
        <p:spPr>
          <a:xfrm flipH="1">
            <a:off x="3668654" y="3888096"/>
            <a:ext cx="1060590" cy="741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FFFE4364-A9F7-4905-A6CB-8BA978B9A3D7}"/>
              </a:ext>
            </a:extLst>
          </p:cNvPr>
          <p:cNvCxnSpPr>
            <a:cxnSpLocks/>
          </p:cNvCxnSpPr>
          <p:nvPr/>
        </p:nvCxnSpPr>
        <p:spPr>
          <a:xfrm flipH="1">
            <a:off x="4743502" y="3888096"/>
            <a:ext cx="3116109" cy="0"/>
          </a:xfrm>
          <a:prstGeom prst="straightConnector1">
            <a:avLst/>
          </a:prstGeom>
          <a:ln>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8" name="Right Brace 57">
            <a:extLst>
              <a:ext uri="{FF2B5EF4-FFF2-40B4-BE49-F238E27FC236}">
                <a16:creationId xmlns:a16="http://schemas.microsoft.com/office/drawing/2014/main" id="{0B5F28B7-CB77-4563-A3A0-222B9A163F75}"/>
              </a:ext>
            </a:extLst>
          </p:cNvPr>
          <p:cNvSpPr/>
          <p:nvPr/>
        </p:nvSpPr>
        <p:spPr>
          <a:xfrm rot="5400000">
            <a:off x="2507027" y="2969047"/>
            <a:ext cx="135996" cy="2151290"/>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9" name="TextBox 58">
            <a:extLst>
              <a:ext uri="{FF2B5EF4-FFF2-40B4-BE49-F238E27FC236}">
                <a16:creationId xmlns:a16="http://schemas.microsoft.com/office/drawing/2014/main" id="{CCF059F9-7FE8-40ED-BAD4-090FE16D9E21}"/>
              </a:ext>
            </a:extLst>
          </p:cNvPr>
          <p:cNvSpPr txBox="1"/>
          <p:nvPr/>
        </p:nvSpPr>
        <p:spPr>
          <a:xfrm>
            <a:off x="1377495" y="4118781"/>
            <a:ext cx="2291158" cy="938719"/>
          </a:xfrm>
          <a:prstGeom prst="rect">
            <a:avLst/>
          </a:prstGeom>
        </p:spPr>
        <p:txBody>
          <a:bodyPr wrap="square" rtlCol="0">
            <a:spAutoFit/>
          </a:bodyPr>
          <a:lstStyle/>
          <a:p>
            <a:pPr algn="l"/>
            <a:r>
              <a:rPr lang="en-GB" sz="1100" b="0" i="0">
                <a:latin typeface="Helvetica Neue Light" panose="02000403000000020004" pitchFamily="2" charset="0"/>
                <a:ea typeface="Helvetica Neue Light" panose="02000403000000020004" pitchFamily="2" charset="0"/>
              </a:rPr>
              <a:t>Period where k would be known for – this could be reconciled in second fixed period. This means ESO would get money back by April 2025.</a:t>
            </a:r>
          </a:p>
        </p:txBody>
      </p:sp>
      <p:sp>
        <p:nvSpPr>
          <p:cNvPr id="60" name="Right Brace 59">
            <a:extLst>
              <a:ext uri="{FF2B5EF4-FFF2-40B4-BE49-F238E27FC236}">
                <a16:creationId xmlns:a16="http://schemas.microsoft.com/office/drawing/2014/main" id="{D846544D-7651-4CEA-AD88-AE87DA46CAB2}"/>
              </a:ext>
            </a:extLst>
          </p:cNvPr>
          <p:cNvSpPr/>
          <p:nvPr/>
        </p:nvSpPr>
        <p:spPr>
          <a:xfrm rot="5400000">
            <a:off x="4140206" y="3554200"/>
            <a:ext cx="131740" cy="1013449"/>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1" name="TextBox 60">
            <a:extLst>
              <a:ext uri="{FF2B5EF4-FFF2-40B4-BE49-F238E27FC236}">
                <a16:creationId xmlns:a16="http://schemas.microsoft.com/office/drawing/2014/main" id="{439D27ED-38C2-4EBC-92F5-1F3FD3602314}"/>
              </a:ext>
            </a:extLst>
          </p:cNvPr>
          <p:cNvSpPr txBox="1"/>
          <p:nvPr/>
        </p:nvSpPr>
        <p:spPr>
          <a:xfrm>
            <a:off x="4968240" y="4125134"/>
            <a:ext cx="2746455" cy="769441"/>
          </a:xfrm>
          <a:prstGeom prst="rect">
            <a:avLst/>
          </a:prstGeom>
        </p:spPr>
        <p:txBody>
          <a:bodyPr wrap="square" rtlCol="0">
            <a:spAutoFit/>
          </a:bodyPr>
          <a:lstStyle/>
          <a:p>
            <a:pPr algn="l"/>
            <a:r>
              <a:rPr lang="en-GB" sz="1100" b="0" i="0">
                <a:latin typeface="Helvetica Neue Light" panose="02000403000000020004" pitchFamily="2" charset="0"/>
                <a:ea typeface="Helvetica Neue Light" panose="02000403000000020004" pitchFamily="2" charset="0"/>
              </a:rPr>
              <a:t>Period where k would be known for – this could be reconciled in third fixed period. This means ESO would get money back by April 2026.</a:t>
            </a:r>
          </a:p>
        </p:txBody>
      </p:sp>
      <p:sp>
        <p:nvSpPr>
          <p:cNvPr id="62" name="Right Brace 61">
            <a:extLst>
              <a:ext uri="{FF2B5EF4-FFF2-40B4-BE49-F238E27FC236}">
                <a16:creationId xmlns:a16="http://schemas.microsoft.com/office/drawing/2014/main" id="{F58D9AC3-011E-4829-9980-53C070FAA6B7}"/>
              </a:ext>
            </a:extLst>
          </p:cNvPr>
          <p:cNvSpPr/>
          <p:nvPr/>
        </p:nvSpPr>
        <p:spPr>
          <a:xfrm rot="5400000">
            <a:off x="6229600" y="2536941"/>
            <a:ext cx="143910" cy="3060137"/>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36" name="Straight Arrow Connector 35">
            <a:extLst>
              <a:ext uri="{FF2B5EF4-FFF2-40B4-BE49-F238E27FC236}">
                <a16:creationId xmlns:a16="http://schemas.microsoft.com/office/drawing/2014/main" id="{5E4BE97F-76BA-40B9-AA4C-DACDE46CEAFE}"/>
              </a:ext>
            </a:extLst>
          </p:cNvPr>
          <p:cNvCxnSpPr>
            <a:cxnSpLocks/>
          </p:cNvCxnSpPr>
          <p:nvPr/>
        </p:nvCxnSpPr>
        <p:spPr>
          <a:xfrm flipH="1">
            <a:off x="7859611" y="3888063"/>
            <a:ext cx="82516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EF07B452-03D0-42D8-9D07-2C778F4CA83E}"/>
              </a:ext>
            </a:extLst>
          </p:cNvPr>
          <p:cNvSpPr txBox="1"/>
          <p:nvPr/>
        </p:nvSpPr>
        <p:spPr>
          <a:xfrm>
            <a:off x="3606329" y="4163152"/>
            <a:ext cx="1310959" cy="954107"/>
          </a:xfrm>
          <a:prstGeom prst="rect">
            <a:avLst/>
          </a:prstGeom>
        </p:spPr>
        <p:txBody>
          <a:bodyPr wrap="square" rtlCol="0">
            <a:spAutoFit/>
          </a:bodyPr>
          <a:lstStyle/>
          <a:p>
            <a:pPr algn="l"/>
            <a:r>
              <a:rPr lang="en-GB" sz="800">
                <a:latin typeface="Helvetica Neue Light" panose="02000403000000020004" pitchFamily="2" charset="0"/>
                <a:ea typeface="Helvetica Neue Light" panose="02000403000000020004" pitchFamily="2" charset="0"/>
              </a:rPr>
              <a:t>k</a:t>
            </a:r>
            <a:r>
              <a:rPr lang="en-GB" sz="800" b="0" i="0">
                <a:latin typeface="Helvetica Neue Light" panose="02000403000000020004" pitchFamily="2" charset="0"/>
                <a:ea typeface="Helvetica Neue Light" panose="02000403000000020004" pitchFamily="2" charset="0"/>
              </a:rPr>
              <a:t> would have to be based on forecast with reconciliation completed in third fixed period. Could use forecast k to partially reconcile in 2</a:t>
            </a:r>
            <a:r>
              <a:rPr lang="en-GB" sz="800" b="0" i="0" baseline="30000">
                <a:latin typeface="Helvetica Neue Light" panose="02000403000000020004" pitchFamily="2" charset="0"/>
                <a:ea typeface="Helvetica Neue Light" panose="02000403000000020004" pitchFamily="2" charset="0"/>
              </a:rPr>
              <a:t>nd</a:t>
            </a:r>
            <a:r>
              <a:rPr lang="en-GB" sz="800" b="0" i="0">
                <a:latin typeface="Helvetica Neue Light" panose="02000403000000020004" pitchFamily="2" charset="0"/>
                <a:ea typeface="Helvetica Neue Light" panose="02000403000000020004" pitchFamily="2" charset="0"/>
              </a:rPr>
              <a:t> fixed period.</a:t>
            </a:r>
          </a:p>
        </p:txBody>
      </p:sp>
      <p:sp>
        <p:nvSpPr>
          <p:cNvPr id="40" name="TextBox 39">
            <a:extLst>
              <a:ext uri="{FF2B5EF4-FFF2-40B4-BE49-F238E27FC236}">
                <a16:creationId xmlns:a16="http://schemas.microsoft.com/office/drawing/2014/main" id="{6C6E6324-4A24-4815-8CCD-CF39EB3715F3}"/>
              </a:ext>
            </a:extLst>
          </p:cNvPr>
          <p:cNvSpPr txBox="1"/>
          <p:nvPr/>
        </p:nvSpPr>
        <p:spPr>
          <a:xfrm>
            <a:off x="7755068" y="4191306"/>
            <a:ext cx="1894959" cy="1015663"/>
          </a:xfrm>
          <a:prstGeom prst="rect">
            <a:avLst/>
          </a:prstGeom>
        </p:spPr>
        <p:txBody>
          <a:bodyPr wrap="square" rtlCol="0">
            <a:spAutoFit/>
          </a:bodyPr>
          <a:lstStyle/>
          <a:p>
            <a:r>
              <a:rPr lang="en-GB" sz="1000">
                <a:latin typeface="Helvetica Neue Light" panose="02000403000000020004" pitchFamily="2" charset="0"/>
                <a:ea typeface="Helvetica Neue Light" panose="02000403000000020004" pitchFamily="2" charset="0"/>
              </a:rPr>
              <a:t>k</a:t>
            </a:r>
            <a:r>
              <a:rPr lang="en-GB" sz="1000" b="0" i="0">
                <a:latin typeface="Helvetica Neue Light" panose="02000403000000020004" pitchFamily="2" charset="0"/>
                <a:ea typeface="Helvetica Neue Light" panose="02000403000000020004" pitchFamily="2" charset="0"/>
              </a:rPr>
              <a:t> would have to be based on forecast with reconciliation completed in fourth </a:t>
            </a:r>
            <a:r>
              <a:rPr lang="en-GB" sz="1000">
                <a:latin typeface="Helvetica Neue Light" panose="02000403000000020004" pitchFamily="2" charset="0"/>
                <a:ea typeface="Helvetica Neue Light" panose="02000403000000020004" pitchFamily="2" charset="0"/>
              </a:rPr>
              <a:t>fixed period. Could use forecast k to partially reconcile in 3rd fixed period.</a:t>
            </a:r>
            <a:endParaRPr lang="en-GB" sz="1000" b="0" i="0">
              <a:latin typeface="Helvetica Neue Light" panose="02000403000000020004" pitchFamily="2" charset="0"/>
              <a:ea typeface="Helvetica Neue Light" panose="02000403000000020004" pitchFamily="2" charset="0"/>
            </a:endParaRPr>
          </a:p>
        </p:txBody>
      </p:sp>
      <p:sp>
        <p:nvSpPr>
          <p:cNvPr id="41" name="Right Brace 40">
            <a:extLst>
              <a:ext uri="{FF2B5EF4-FFF2-40B4-BE49-F238E27FC236}">
                <a16:creationId xmlns:a16="http://schemas.microsoft.com/office/drawing/2014/main" id="{CCD9883C-D910-41DA-B8C3-38B2AC27DBC3}"/>
              </a:ext>
            </a:extLst>
          </p:cNvPr>
          <p:cNvSpPr/>
          <p:nvPr/>
        </p:nvSpPr>
        <p:spPr>
          <a:xfrm rot="5400000">
            <a:off x="8226776" y="3689839"/>
            <a:ext cx="142670" cy="773323"/>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32350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477919" y="170907"/>
            <a:ext cx="11236161" cy="1033669"/>
          </a:xfrm>
          <a:prstGeom prst="rect">
            <a:avLst/>
          </a:prstGeom>
        </p:spPr>
        <p:txBody>
          <a:bodyPr vert="horz" lIns="91440" tIns="45720" rIns="91440" bIns="45720" rtlCol="0" anchor="ctr">
            <a:no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lvl="1" algn="l" rtl="0">
              <a:lnSpc>
                <a:spcPct val="90000"/>
              </a:lnSpc>
              <a:spcBef>
                <a:spcPct val="0"/>
              </a:spcBef>
              <a:buClr>
                <a:schemeClr val="accent4"/>
              </a:buClr>
            </a:pPr>
            <a:r>
              <a:rPr lang="en-US" sz="4000" kern="1200">
                <a:solidFill>
                  <a:srgbClr val="FFCE2C"/>
                </a:solidFill>
                <a:latin typeface="+mj-lt"/>
                <a:cs typeface="Arial" panose="020B0604020202020204" pitchFamily="34" charset="0"/>
              </a:rPr>
              <a:t>Notice and Fix options and k</a:t>
            </a:r>
            <a:endParaRPr lang="en-US" sz="4000" kern="1200">
              <a:solidFill>
                <a:srgbClr val="FFCE2C"/>
              </a:solidFill>
              <a:latin typeface="+mj-lt"/>
              <a:ea typeface="+mj-ea"/>
              <a:cs typeface="Arial" panose="020B0604020202020204" pitchFamily="34" charset="0"/>
            </a:endParaRPr>
          </a:p>
        </p:txBody>
      </p:sp>
      <p:sp>
        <p:nvSpPr>
          <p:cNvPr id="26" name="TextBox 25">
            <a:extLst>
              <a:ext uri="{FF2B5EF4-FFF2-40B4-BE49-F238E27FC236}">
                <a16:creationId xmlns:a16="http://schemas.microsoft.com/office/drawing/2014/main" id="{F9FE4F6F-2F99-44DF-81EB-476DF00AD50B}"/>
              </a:ext>
            </a:extLst>
          </p:cNvPr>
          <p:cNvSpPr txBox="1"/>
          <p:nvPr/>
        </p:nvSpPr>
        <p:spPr>
          <a:xfrm>
            <a:off x="284381" y="1242034"/>
            <a:ext cx="4774401" cy="3692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cs typeface="Arial" panose="020B0604020202020204" pitchFamily="34" charset="0"/>
              </a:rPr>
              <a:t>Alternative: 9 months notice 6 months fix</a:t>
            </a:r>
            <a:endParaRPr kumimoji="0" lang="en-GB" sz="1800" b="0" i="0" u="none" strike="noStrike" kern="1200" cap="none" spc="0" normalizeH="0" baseline="0" noProof="0">
              <a:ln>
                <a:noFill/>
              </a:ln>
              <a:solidFill>
                <a:prstClr val="black"/>
              </a:solidFill>
              <a:effectLst/>
              <a:uLnTx/>
              <a:uFillTx/>
              <a:ea typeface="+mn-ea"/>
              <a:cs typeface="+mn-cs"/>
            </a:endParaRPr>
          </a:p>
        </p:txBody>
      </p:sp>
      <p:sp>
        <p:nvSpPr>
          <p:cNvPr id="37" name="Rectangle 36">
            <a:extLst>
              <a:ext uri="{FF2B5EF4-FFF2-40B4-BE49-F238E27FC236}">
                <a16:creationId xmlns:a16="http://schemas.microsoft.com/office/drawing/2014/main" id="{E6C1031F-A490-47ED-8033-8A089B06F1AA}"/>
              </a:ext>
            </a:extLst>
          </p:cNvPr>
          <p:cNvSpPr/>
          <p:nvPr/>
        </p:nvSpPr>
        <p:spPr>
          <a:xfrm>
            <a:off x="1167796" y="3038477"/>
            <a:ext cx="3695561" cy="47287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a:t>Notice period*</a:t>
            </a:r>
          </a:p>
        </p:txBody>
      </p:sp>
      <p:sp>
        <p:nvSpPr>
          <p:cNvPr id="38" name="Rectangle 37">
            <a:extLst>
              <a:ext uri="{FF2B5EF4-FFF2-40B4-BE49-F238E27FC236}">
                <a16:creationId xmlns:a16="http://schemas.microsoft.com/office/drawing/2014/main" id="{D98B9629-4E96-4F50-BF57-80507095337D}"/>
              </a:ext>
            </a:extLst>
          </p:cNvPr>
          <p:cNvSpPr/>
          <p:nvPr/>
        </p:nvSpPr>
        <p:spPr>
          <a:xfrm>
            <a:off x="4863357" y="3057603"/>
            <a:ext cx="1547603" cy="436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First Fixed Period</a:t>
            </a:r>
          </a:p>
        </p:txBody>
      </p:sp>
      <p:sp>
        <p:nvSpPr>
          <p:cNvPr id="39" name="Rectangle 38">
            <a:extLst>
              <a:ext uri="{FF2B5EF4-FFF2-40B4-BE49-F238E27FC236}">
                <a16:creationId xmlns:a16="http://schemas.microsoft.com/office/drawing/2014/main" id="{04F7E95B-25B2-4FBD-8138-4291DD7B7565}"/>
              </a:ext>
            </a:extLst>
          </p:cNvPr>
          <p:cNvSpPr/>
          <p:nvPr/>
        </p:nvSpPr>
        <p:spPr>
          <a:xfrm>
            <a:off x="3332480" y="2528141"/>
            <a:ext cx="3106929" cy="472878"/>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1600"/>
              <a:t>Notice period*</a:t>
            </a:r>
          </a:p>
        </p:txBody>
      </p:sp>
      <p:sp>
        <p:nvSpPr>
          <p:cNvPr id="41" name="Rectangle 40">
            <a:extLst>
              <a:ext uri="{FF2B5EF4-FFF2-40B4-BE49-F238E27FC236}">
                <a16:creationId xmlns:a16="http://schemas.microsoft.com/office/drawing/2014/main" id="{D50B96EE-CC5B-4EB4-A37D-9D4A1AC1BAFD}"/>
              </a:ext>
            </a:extLst>
          </p:cNvPr>
          <p:cNvSpPr/>
          <p:nvPr/>
        </p:nvSpPr>
        <p:spPr>
          <a:xfrm>
            <a:off x="6444708" y="2539517"/>
            <a:ext cx="1610165" cy="436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Second Fixed Period</a:t>
            </a:r>
          </a:p>
        </p:txBody>
      </p:sp>
      <p:sp>
        <p:nvSpPr>
          <p:cNvPr id="47" name="Rectangle 46">
            <a:extLst>
              <a:ext uri="{FF2B5EF4-FFF2-40B4-BE49-F238E27FC236}">
                <a16:creationId xmlns:a16="http://schemas.microsoft.com/office/drawing/2014/main" id="{7A154716-96A8-427D-978F-DCBE05E00349}"/>
              </a:ext>
            </a:extLst>
          </p:cNvPr>
          <p:cNvSpPr/>
          <p:nvPr/>
        </p:nvSpPr>
        <p:spPr>
          <a:xfrm>
            <a:off x="5496559" y="1977026"/>
            <a:ext cx="2558314" cy="547213"/>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sz="1400"/>
              <a:t>Notice period*</a:t>
            </a:r>
          </a:p>
        </p:txBody>
      </p:sp>
      <p:sp>
        <p:nvSpPr>
          <p:cNvPr id="48" name="Rectangle 47">
            <a:extLst>
              <a:ext uri="{FF2B5EF4-FFF2-40B4-BE49-F238E27FC236}">
                <a16:creationId xmlns:a16="http://schemas.microsoft.com/office/drawing/2014/main" id="{E5161180-8BB1-4895-A611-46012E3BEC27}"/>
              </a:ext>
            </a:extLst>
          </p:cNvPr>
          <p:cNvSpPr/>
          <p:nvPr/>
        </p:nvSpPr>
        <p:spPr>
          <a:xfrm>
            <a:off x="8065028" y="1977026"/>
            <a:ext cx="1610165" cy="5472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a:t>Third Fixed Period</a:t>
            </a:r>
          </a:p>
        </p:txBody>
      </p:sp>
      <p:sp>
        <p:nvSpPr>
          <p:cNvPr id="3" name="TextBox 2">
            <a:extLst>
              <a:ext uri="{FF2B5EF4-FFF2-40B4-BE49-F238E27FC236}">
                <a16:creationId xmlns:a16="http://schemas.microsoft.com/office/drawing/2014/main" id="{5F77753C-6146-40D4-8748-F77DA2793B56}"/>
              </a:ext>
            </a:extLst>
          </p:cNvPr>
          <p:cNvSpPr txBox="1"/>
          <p:nvPr/>
        </p:nvSpPr>
        <p:spPr>
          <a:xfrm>
            <a:off x="5496559" y="170907"/>
            <a:ext cx="5608443" cy="369332"/>
          </a:xfrm>
          <a:prstGeom prst="rect">
            <a:avLst/>
          </a:prstGeom>
          <a:noFill/>
        </p:spPr>
        <p:txBody>
          <a:bodyPr wrap="square" rtlCol="0">
            <a:spAutoFit/>
          </a:bodyPr>
          <a:lstStyle/>
          <a:p>
            <a:r>
              <a:rPr lang="en-GB"/>
              <a:t>* Tariff published at the start of notice period</a:t>
            </a:r>
          </a:p>
        </p:txBody>
      </p:sp>
      <p:sp>
        <p:nvSpPr>
          <p:cNvPr id="40" name="Arrow: Right 39">
            <a:extLst>
              <a:ext uri="{FF2B5EF4-FFF2-40B4-BE49-F238E27FC236}">
                <a16:creationId xmlns:a16="http://schemas.microsoft.com/office/drawing/2014/main" id="{E8EC4461-7FF8-425B-A40B-BD744374F4F7}"/>
              </a:ext>
            </a:extLst>
          </p:cNvPr>
          <p:cNvSpPr/>
          <p:nvPr/>
        </p:nvSpPr>
        <p:spPr>
          <a:xfrm>
            <a:off x="1167795" y="4571662"/>
            <a:ext cx="10800295"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a:extLst>
              <a:ext uri="{FF2B5EF4-FFF2-40B4-BE49-F238E27FC236}">
                <a16:creationId xmlns:a16="http://schemas.microsoft.com/office/drawing/2014/main" id="{47032C9A-B63A-47A5-A081-964F0D7A7AEA}"/>
              </a:ext>
            </a:extLst>
          </p:cNvPr>
          <p:cNvCxnSpPr>
            <a:cxnSpLocks/>
          </p:cNvCxnSpPr>
          <p:nvPr/>
        </p:nvCxnSpPr>
        <p:spPr>
          <a:xfrm>
            <a:off x="11483543" y="4788573"/>
            <a:ext cx="0" cy="481758"/>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631E015C-437E-4B61-8554-02790B2716C8}"/>
              </a:ext>
            </a:extLst>
          </p:cNvPr>
          <p:cNvCxnSpPr>
            <a:cxnSpLocks/>
          </p:cNvCxnSpPr>
          <p:nvPr/>
        </p:nvCxnSpPr>
        <p:spPr>
          <a:xfrm>
            <a:off x="1167795" y="4788573"/>
            <a:ext cx="0" cy="481758"/>
          </a:xfrm>
          <a:prstGeom prst="line">
            <a:avLst/>
          </a:prstGeom>
        </p:spPr>
        <p:style>
          <a:lnRef idx="1">
            <a:schemeClr val="dk1"/>
          </a:lnRef>
          <a:fillRef idx="0">
            <a:schemeClr val="dk1"/>
          </a:fillRef>
          <a:effectRef idx="0">
            <a:schemeClr val="dk1"/>
          </a:effectRef>
          <a:fontRef idx="minor">
            <a:schemeClr val="tx1"/>
          </a:fontRef>
        </p:style>
      </p:cxnSp>
      <p:sp>
        <p:nvSpPr>
          <p:cNvPr id="65" name="Rectangle 64">
            <a:extLst>
              <a:ext uri="{FF2B5EF4-FFF2-40B4-BE49-F238E27FC236}">
                <a16:creationId xmlns:a16="http://schemas.microsoft.com/office/drawing/2014/main" id="{EC0B950F-9650-49B0-95F7-37BC03ACEBAA}"/>
              </a:ext>
            </a:extLst>
          </p:cNvPr>
          <p:cNvSpPr/>
          <p:nvPr/>
        </p:nvSpPr>
        <p:spPr>
          <a:xfrm>
            <a:off x="714559" y="5269631"/>
            <a:ext cx="1058303" cy="369332"/>
          </a:xfrm>
          <a:prstGeom prst="rect">
            <a:avLst/>
          </a:prstGeom>
        </p:spPr>
        <p:txBody>
          <a:bodyPr wrap="none">
            <a:spAutoFit/>
          </a:bodyPr>
          <a:lstStyle/>
          <a:p>
            <a:r>
              <a:rPr lang="en-GB">
                <a:solidFill>
                  <a:prstClr val="black"/>
                </a:solidFill>
                <a:cs typeface="Arial" panose="020B0604020202020204" pitchFamily="34" charset="0"/>
              </a:rPr>
              <a:t>July 2022</a:t>
            </a:r>
            <a:endParaRPr lang="en-GB"/>
          </a:p>
        </p:txBody>
      </p:sp>
      <p:cxnSp>
        <p:nvCxnSpPr>
          <p:cNvPr id="66" name="Straight Connector 65">
            <a:extLst>
              <a:ext uri="{FF2B5EF4-FFF2-40B4-BE49-F238E27FC236}">
                <a16:creationId xmlns:a16="http://schemas.microsoft.com/office/drawing/2014/main" id="{5425E154-A8C2-4CAF-9600-BADCDAF6641E}"/>
              </a:ext>
            </a:extLst>
          </p:cNvPr>
          <p:cNvCxnSpPr>
            <a:cxnSpLocks/>
          </p:cNvCxnSpPr>
          <p:nvPr/>
        </p:nvCxnSpPr>
        <p:spPr>
          <a:xfrm>
            <a:off x="4863357" y="4788573"/>
            <a:ext cx="0" cy="473114"/>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6C12A4B8-90AD-4F14-92AE-40531D69425A}"/>
              </a:ext>
            </a:extLst>
          </p:cNvPr>
          <p:cNvCxnSpPr>
            <a:cxnSpLocks/>
          </p:cNvCxnSpPr>
          <p:nvPr/>
        </p:nvCxnSpPr>
        <p:spPr>
          <a:xfrm>
            <a:off x="6425396" y="4807553"/>
            <a:ext cx="0" cy="454134"/>
          </a:xfrm>
          <a:prstGeom prst="line">
            <a:avLst/>
          </a:prstGeom>
        </p:spPr>
        <p:style>
          <a:lnRef idx="1">
            <a:schemeClr val="dk1"/>
          </a:lnRef>
          <a:fillRef idx="0">
            <a:schemeClr val="dk1"/>
          </a:fillRef>
          <a:effectRef idx="0">
            <a:schemeClr val="dk1"/>
          </a:effectRef>
          <a:fontRef idx="minor">
            <a:schemeClr val="tx1"/>
          </a:fontRef>
        </p:style>
      </p:cxnSp>
      <p:sp>
        <p:nvSpPr>
          <p:cNvPr id="68" name="Rectangle 67">
            <a:extLst>
              <a:ext uri="{FF2B5EF4-FFF2-40B4-BE49-F238E27FC236}">
                <a16:creationId xmlns:a16="http://schemas.microsoft.com/office/drawing/2014/main" id="{A32F2B12-EEF1-4CDD-81F3-BCC548C47379}"/>
              </a:ext>
            </a:extLst>
          </p:cNvPr>
          <p:cNvSpPr/>
          <p:nvPr/>
        </p:nvSpPr>
        <p:spPr>
          <a:xfrm>
            <a:off x="4189700" y="5244330"/>
            <a:ext cx="1426865" cy="369332"/>
          </a:xfrm>
          <a:prstGeom prst="rect">
            <a:avLst/>
          </a:prstGeom>
        </p:spPr>
        <p:txBody>
          <a:bodyPr wrap="non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2023</a:t>
            </a:r>
            <a:endParaRPr lang="en-GB"/>
          </a:p>
        </p:txBody>
      </p:sp>
      <p:sp>
        <p:nvSpPr>
          <p:cNvPr id="69" name="Rectangle 68">
            <a:extLst>
              <a:ext uri="{FF2B5EF4-FFF2-40B4-BE49-F238E27FC236}">
                <a16:creationId xmlns:a16="http://schemas.microsoft.com/office/drawing/2014/main" id="{FD122E9C-C64F-4191-AC21-46E0C7D04584}"/>
              </a:ext>
            </a:extLst>
          </p:cNvPr>
          <p:cNvSpPr/>
          <p:nvPr/>
        </p:nvSpPr>
        <p:spPr>
          <a:xfrm>
            <a:off x="6043371" y="5252031"/>
            <a:ext cx="792076" cy="369332"/>
          </a:xfrm>
          <a:prstGeom prst="rect">
            <a:avLst/>
          </a:prstGeom>
        </p:spPr>
        <p:txBody>
          <a:bodyPr wrap="non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Oct</a:t>
            </a:r>
            <a:endParaRPr lang="en-GB"/>
          </a:p>
        </p:txBody>
      </p:sp>
      <p:sp>
        <p:nvSpPr>
          <p:cNvPr id="70" name="Rectangle 69">
            <a:extLst>
              <a:ext uri="{FF2B5EF4-FFF2-40B4-BE49-F238E27FC236}">
                <a16:creationId xmlns:a16="http://schemas.microsoft.com/office/drawing/2014/main" id="{B5B91AD4-7444-4CDA-9217-8EFE3593F749}"/>
              </a:ext>
            </a:extLst>
          </p:cNvPr>
          <p:cNvSpPr/>
          <p:nvPr/>
        </p:nvSpPr>
        <p:spPr>
          <a:xfrm>
            <a:off x="10653204" y="5269631"/>
            <a:ext cx="1060876" cy="646331"/>
          </a:xfrm>
          <a:prstGeom prst="rect">
            <a:avLst/>
          </a:prstGeom>
        </p:spPr>
        <p:txBody>
          <a:bodyPr wrap="squar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2025</a:t>
            </a:r>
            <a:endParaRPr lang="en-GB"/>
          </a:p>
        </p:txBody>
      </p:sp>
      <p:cxnSp>
        <p:nvCxnSpPr>
          <p:cNvPr id="71" name="Straight Connector 70">
            <a:extLst>
              <a:ext uri="{FF2B5EF4-FFF2-40B4-BE49-F238E27FC236}">
                <a16:creationId xmlns:a16="http://schemas.microsoft.com/office/drawing/2014/main" id="{27081F57-2C65-4C97-B931-3312703D9B6F}"/>
              </a:ext>
            </a:extLst>
          </p:cNvPr>
          <p:cNvCxnSpPr>
            <a:cxnSpLocks/>
          </p:cNvCxnSpPr>
          <p:nvPr/>
        </p:nvCxnSpPr>
        <p:spPr>
          <a:xfrm>
            <a:off x="8095765" y="4807553"/>
            <a:ext cx="0" cy="462078"/>
          </a:xfrm>
          <a:prstGeom prst="line">
            <a:avLst/>
          </a:prstGeom>
        </p:spPr>
        <p:style>
          <a:lnRef idx="1">
            <a:schemeClr val="dk1"/>
          </a:lnRef>
          <a:fillRef idx="0">
            <a:schemeClr val="dk1"/>
          </a:fillRef>
          <a:effectRef idx="0">
            <a:schemeClr val="dk1"/>
          </a:effectRef>
          <a:fontRef idx="minor">
            <a:schemeClr val="tx1"/>
          </a:fontRef>
        </p:style>
      </p:cxnSp>
      <p:sp>
        <p:nvSpPr>
          <p:cNvPr id="72" name="Rectangle 71">
            <a:extLst>
              <a:ext uri="{FF2B5EF4-FFF2-40B4-BE49-F238E27FC236}">
                <a16:creationId xmlns:a16="http://schemas.microsoft.com/office/drawing/2014/main" id="{8BD4DB48-6C7F-4826-BB59-67A980818D47}"/>
              </a:ext>
            </a:extLst>
          </p:cNvPr>
          <p:cNvSpPr/>
          <p:nvPr/>
        </p:nvSpPr>
        <p:spPr>
          <a:xfrm>
            <a:off x="7476646" y="5269631"/>
            <a:ext cx="1426865" cy="369332"/>
          </a:xfrm>
          <a:prstGeom prst="rect">
            <a:avLst/>
          </a:prstGeom>
        </p:spPr>
        <p:txBody>
          <a:bodyPr wrap="non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April 2024</a:t>
            </a:r>
            <a:endParaRPr lang="en-GB"/>
          </a:p>
        </p:txBody>
      </p:sp>
      <p:sp>
        <p:nvSpPr>
          <p:cNvPr id="73" name="Rectangle 72">
            <a:extLst>
              <a:ext uri="{FF2B5EF4-FFF2-40B4-BE49-F238E27FC236}">
                <a16:creationId xmlns:a16="http://schemas.microsoft.com/office/drawing/2014/main" id="{AB04C4B3-2122-4478-9E21-7DBEAE1B0D59}"/>
              </a:ext>
            </a:extLst>
          </p:cNvPr>
          <p:cNvSpPr/>
          <p:nvPr/>
        </p:nvSpPr>
        <p:spPr>
          <a:xfrm>
            <a:off x="2753557" y="5274172"/>
            <a:ext cx="1157689" cy="369332"/>
          </a:xfrm>
          <a:prstGeom prst="rect">
            <a:avLst/>
          </a:prstGeom>
        </p:spPr>
        <p:txBody>
          <a:bodyPr wrap="none">
            <a:spAutoFit/>
          </a:bodyPr>
          <a:lstStyle/>
          <a:p>
            <a:r>
              <a:rPr lang="en-GB">
                <a:solidFill>
                  <a:prstClr val="black"/>
                </a:solidFill>
                <a:cs typeface="Arial" panose="020B0604020202020204" pitchFamily="34" charset="0"/>
              </a:rPr>
              <a:t>December</a:t>
            </a:r>
            <a:endParaRPr lang="en-GB"/>
          </a:p>
        </p:txBody>
      </p:sp>
      <p:cxnSp>
        <p:nvCxnSpPr>
          <p:cNvPr id="74" name="Straight Connector 73">
            <a:extLst>
              <a:ext uri="{FF2B5EF4-FFF2-40B4-BE49-F238E27FC236}">
                <a16:creationId xmlns:a16="http://schemas.microsoft.com/office/drawing/2014/main" id="{6B52DA2F-0E41-4F72-8501-F6EE1314C234}"/>
              </a:ext>
            </a:extLst>
          </p:cNvPr>
          <p:cNvCxnSpPr>
            <a:cxnSpLocks/>
          </p:cNvCxnSpPr>
          <p:nvPr/>
        </p:nvCxnSpPr>
        <p:spPr>
          <a:xfrm>
            <a:off x="3319109" y="4788573"/>
            <a:ext cx="0" cy="499905"/>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1F095E62-5AB1-4239-AE0F-4D7FFFCB0357}"/>
              </a:ext>
            </a:extLst>
          </p:cNvPr>
          <p:cNvCxnSpPr>
            <a:cxnSpLocks/>
          </p:cNvCxnSpPr>
          <p:nvPr/>
        </p:nvCxnSpPr>
        <p:spPr>
          <a:xfrm flipH="1">
            <a:off x="4863359" y="3595118"/>
            <a:ext cx="154760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BB4449A7-6368-4778-9EC6-8C974DCDCF5F}"/>
              </a:ext>
            </a:extLst>
          </p:cNvPr>
          <p:cNvCxnSpPr>
            <a:cxnSpLocks/>
          </p:cNvCxnSpPr>
          <p:nvPr/>
        </p:nvCxnSpPr>
        <p:spPr>
          <a:xfrm flipH="1">
            <a:off x="6477207" y="3083898"/>
            <a:ext cx="15878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009941AB-430A-49B4-8EA5-A0A7A1614E9E}"/>
              </a:ext>
            </a:extLst>
          </p:cNvPr>
          <p:cNvCxnSpPr>
            <a:cxnSpLocks/>
          </p:cNvCxnSpPr>
          <p:nvPr/>
        </p:nvCxnSpPr>
        <p:spPr>
          <a:xfrm flipH="1">
            <a:off x="8087372" y="2609697"/>
            <a:ext cx="15878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4" name="Right Brace 43">
            <a:extLst>
              <a:ext uri="{FF2B5EF4-FFF2-40B4-BE49-F238E27FC236}">
                <a16:creationId xmlns:a16="http://schemas.microsoft.com/office/drawing/2014/main" id="{80FC17D4-196E-4CF8-9A47-DF5478EBC8D4}"/>
              </a:ext>
            </a:extLst>
          </p:cNvPr>
          <p:cNvSpPr/>
          <p:nvPr/>
        </p:nvSpPr>
        <p:spPr>
          <a:xfrm rot="5400000">
            <a:off x="5580493" y="2989564"/>
            <a:ext cx="113328" cy="1491965"/>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49" name="TextBox 48">
            <a:extLst>
              <a:ext uri="{FF2B5EF4-FFF2-40B4-BE49-F238E27FC236}">
                <a16:creationId xmlns:a16="http://schemas.microsoft.com/office/drawing/2014/main" id="{C27D086B-F8BF-49C9-B910-B231E0202538}"/>
              </a:ext>
            </a:extLst>
          </p:cNvPr>
          <p:cNvSpPr txBox="1"/>
          <p:nvPr/>
        </p:nvSpPr>
        <p:spPr>
          <a:xfrm>
            <a:off x="4026758" y="3784359"/>
            <a:ext cx="2543886" cy="1477328"/>
          </a:xfrm>
          <a:prstGeom prst="rect">
            <a:avLst/>
          </a:prstGeom>
        </p:spPr>
        <p:txBody>
          <a:bodyPr wrap="square" rtlCol="0">
            <a:spAutoFit/>
          </a:bodyPr>
          <a:lstStyle/>
          <a:p>
            <a:pPr algn="l"/>
            <a:r>
              <a:rPr lang="en-GB" sz="1000">
                <a:latin typeface="Helvetica Neue Light" panose="02000403000000020004" pitchFamily="2" charset="0"/>
                <a:ea typeface="Helvetica Neue Light" panose="02000403000000020004" pitchFamily="2" charset="0"/>
              </a:rPr>
              <a:t>k for this fixed period is recovered in second fixed period, and then this would have to be further reconciled in third and fourth fixed periods (this would still be based off a partial forecast made in Dec 2022). Money back by April 2025.</a:t>
            </a:r>
          </a:p>
          <a:p>
            <a:pPr algn="l"/>
            <a:endParaRPr lang="en-GB" sz="100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p:txBody>
      </p:sp>
      <p:sp>
        <p:nvSpPr>
          <p:cNvPr id="50" name="Right Brace 49">
            <a:extLst>
              <a:ext uri="{FF2B5EF4-FFF2-40B4-BE49-F238E27FC236}">
                <a16:creationId xmlns:a16="http://schemas.microsoft.com/office/drawing/2014/main" id="{EC4CC551-C55B-45A6-96BB-645D096F02E3}"/>
              </a:ext>
            </a:extLst>
          </p:cNvPr>
          <p:cNvSpPr/>
          <p:nvPr/>
        </p:nvSpPr>
        <p:spPr>
          <a:xfrm rot="5400000">
            <a:off x="7190150" y="2450377"/>
            <a:ext cx="113328" cy="1491965"/>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1" name="TextBox 50">
            <a:extLst>
              <a:ext uri="{FF2B5EF4-FFF2-40B4-BE49-F238E27FC236}">
                <a16:creationId xmlns:a16="http://schemas.microsoft.com/office/drawing/2014/main" id="{1F4C3963-04C4-48F3-AD2D-6A011BEBECD4}"/>
              </a:ext>
            </a:extLst>
          </p:cNvPr>
          <p:cNvSpPr txBox="1"/>
          <p:nvPr/>
        </p:nvSpPr>
        <p:spPr>
          <a:xfrm>
            <a:off x="6439410" y="3233973"/>
            <a:ext cx="1730322" cy="2092881"/>
          </a:xfrm>
          <a:prstGeom prst="rect">
            <a:avLst/>
          </a:prstGeom>
        </p:spPr>
        <p:txBody>
          <a:bodyPr wrap="square" rtlCol="0">
            <a:spAutoFit/>
          </a:bodyPr>
          <a:lstStyle/>
          <a:p>
            <a:pPr algn="l"/>
            <a:r>
              <a:rPr lang="en-GB" sz="1000">
                <a:latin typeface="Helvetica Neue Light" panose="02000403000000020004" pitchFamily="2" charset="0"/>
                <a:ea typeface="Helvetica Neue Light" panose="02000403000000020004" pitchFamily="2" charset="0"/>
              </a:rPr>
              <a:t>k for this fixed period is recovered in third fixed period, and then this would have to be further reconciled in fourth and fifth fixed periods (this would still be based off a partial forecast made in July 2023). Reconciled by October 2025.</a:t>
            </a:r>
          </a:p>
          <a:p>
            <a:pPr algn="l"/>
            <a:endParaRPr lang="en-GB" sz="100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p:txBody>
      </p:sp>
      <p:sp>
        <p:nvSpPr>
          <p:cNvPr id="52" name="Right Brace 51">
            <a:extLst>
              <a:ext uri="{FF2B5EF4-FFF2-40B4-BE49-F238E27FC236}">
                <a16:creationId xmlns:a16="http://schemas.microsoft.com/office/drawing/2014/main" id="{85A54984-0F74-4CA5-A9C9-A8B7EFD95B55}"/>
              </a:ext>
            </a:extLst>
          </p:cNvPr>
          <p:cNvSpPr/>
          <p:nvPr/>
        </p:nvSpPr>
        <p:spPr>
          <a:xfrm rot="5400000">
            <a:off x="8859050" y="1981338"/>
            <a:ext cx="113328" cy="1491965"/>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3" name="TextBox 52">
            <a:extLst>
              <a:ext uri="{FF2B5EF4-FFF2-40B4-BE49-F238E27FC236}">
                <a16:creationId xmlns:a16="http://schemas.microsoft.com/office/drawing/2014/main" id="{21BB7BC4-207F-431C-BEBF-A9644D1DBB6C}"/>
              </a:ext>
            </a:extLst>
          </p:cNvPr>
          <p:cNvSpPr txBox="1"/>
          <p:nvPr/>
        </p:nvSpPr>
        <p:spPr>
          <a:xfrm>
            <a:off x="8108309" y="2764934"/>
            <a:ext cx="1866973" cy="1785104"/>
          </a:xfrm>
          <a:prstGeom prst="rect">
            <a:avLst/>
          </a:prstGeom>
        </p:spPr>
        <p:txBody>
          <a:bodyPr wrap="square" rtlCol="0">
            <a:spAutoFit/>
          </a:bodyPr>
          <a:lstStyle/>
          <a:p>
            <a:pPr algn="l"/>
            <a:r>
              <a:rPr lang="en-GB" sz="1000">
                <a:latin typeface="Helvetica Neue Light" panose="02000403000000020004" pitchFamily="2" charset="0"/>
                <a:ea typeface="Helvetica Neue Light" panose="02000403000000020004" pitchFamily="2" charset="0"/>
              </a:rPr>
              <a:t>k for this fixed period is recovered in fourth fixed period, and then this would have to be further reconciled in fifth fixed period (this would still be based off a partial forecast made in December 2023)</a:t>
            </a:r>
          </a:p>
          <a:p>
            <a:pPr algn="l"/>
            <a:endParaRPr lang="en-GB" sz="100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p:txBody>
      </p:sp>
      <p:cxnSp>
        <p:nvCxnSpPr>
          <p:cNvPr id="55" name="Straight Connector 54">
            <a:extLst>
              <a:ext uri="{FF2B5EF4-FFF2-40B4-BE49-F238E27FC236}">
                <a16:creationId xmlns:a16="http://schemas.microsoft.com/office/drawing/2014/main" id="{49CA5FEC-F3CB-4A0D-898C-B14D38CB82A0}"/>
              </a:ext>
            </a:extLst>
          </p:cNvPr>
          <p:cNvCxnSpPr>
            <a:cxnSpLocks/>
          </p:cNvCxnSpPr>
          <p:nvPr/>
        </p:nvCxnSpPr>
        <p:spPr>
          <a:xfrm>
            <a:off x="9725195" y="4800236"/>
            <a:ext cx="0" cy="454134"/>
          </a:xfrm>
          <a:prstGeom prst="line">
            <a:avLst/>
          </a:prstGeom>
        </p:spPr>
        <p:style>
          <a:lnRef idx="1">
            <a:schemeClr val="dk1"/>
          </a:lnRef>
          <a:fillRef idx="0">
            <a:schemeClr val="dk1"/>
          </a:fillRef>
          <a:effectRef idx="0">
            <a:schemeClr val="dk1"/>
          </a:effectRef>
          <a:fontRef idx="minor">
            <a:schemeClr val="tx1"/>
          </a:fontRef>
        </p:style>
      </p:cxnSp>
      <p:sp>
        <p:nvSpPr>
          <p:cNvPr id="56" name="Rectangle 55">
            <a:extLst>
              <a:ext uri="{FF2B5EF4-FFF2-40B4-BE49-F238E27FC236}">
                <a16:creationId xmlns:a16="http://schemas.microsoft.com/office/drawing/2014/main" id="{457D105F-634D-4A51-A76D-1D3D26AEBFD7}"/>
              </a:ext>
            </a:extLst>
          </p:cNvPr>
          <p:cNvSpPr/>
          <p:nvPr/>
        </p:nvSpPr>
        <p:spPr>
          <a:xfrm>
            <a:off x="9343170" y="5244714"/>
            <a:ext cx="792076" cy="369332"/>
          </a:xfrm>
          <a:prstGeom prst="rect">
            <a:avLst/>
          </a:prstGeom>
        </p:spPr>
        <p:txBody>
          <a:bodyPr wrap="none">
            <a:spAutoFit/>
          </a:bodyPr>
          <a:lstStyle/>
          <a:p>
            <a:r>
              <a:rPr lang="en-GB">
                <a:solidFill>
                  <a:prstClr val="black"/>
                </a:solidFill>
                <a:cs typeface="Arial" panose="020B0604020202020204" pitchFamily="34" charset="0"/>
              </a:rPr>
              <a:t>1</a:t>
            </a:r>
            <a:r>
              <a:rPr lang="en-GB" baseline="30000">
                <a:solidFill>
                  <a:prstClr val="black"/>
                </a:solidFill>
                <a:cs typeface="Arial" panose="020B0604020202020204" pitchFamily="34" charset="0"/>
              </a:rPr>
              <a:t>st</a:t>
            </a:r>
            <a:r>
              <a:rPr lang="en-GB">
                <a:solidFill>
                  <a:prstClr val="black"/>
                </a:solidFill>
                <a:cs typeface="Arial" panose="020B0604020202020204" pitchFamily="34" charset="0"/>
              </a:rPr>
              <a:t> Oct</a:t>
            </a:r>
            <a:endParaRPr lang="en-GB"/>
          </a:p>
        </p:txBody>
      </p:sp>
    </p:spTree>
    <p:extLst>
      <p:ext uri="{BB962C8B-B14F-4D97-AF65-F5344CB8AC3E}">
        <p14:creationId xmlns:p14="http://schemas.microsoft.com/office/powerpoint/2010/main" val="1730074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477919" y="170907"/>
            <a:ext cx="11236161" cy="1033669"/>
          </a:xfrm>
          <a:prstGeom prst="rect">
            <a:avLst/>
          </a:prstGeom>
        </p:spPr>
        <p:txBody>
          <a:bodyPr vert="horz" lIns="91440" tIns="45720" rIns="91440" bIns="45720" rtlCol="0" anchor="ctr">
            <a:no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lvl="1" algn="l" rtl="0">
              <a:lnSpc>
                <a:spcPct val="90000"/>
              </a:lnSpc>
              <a:spcBef>
                <a:spcPct val="0"/>
              </a:spcBef>
              <a:buClr>
                <a:schemeClr val="accent4"/>
              </a:buClr>
            </a:pPr>
            <a:r>
              <a:rPr lang="en-US" sz="4000" kern="1200">
                <a:solidFill>
                  <a:srgbClr val="FFCE2C"/>
                </a:solidFill>
                <a:latin typeface="+mj-lt"/>
                <a:cs typeface="Arial" panose="020B0604020202020204" pitchFamily="34" charset="0"/>
              </a:rPr>
              <a:t>continued</a:t>
            </a:r>
            <a:endParaRPr lang="en-US" sz="4000" kern="1200">
              <a:solidFill>
                <a:srgbClr val="FFCE2C"/>
              </a:solidFill>
              <a:latin typeface="+mj-lt"/>
              <a:ea typeface="+mj-ea"/>
              <a:cs typeface="Arial" panose="020B0604020202020204" pitchFamily="34" charset="0"/>
            </a:endParaRPr>
          </a:p>
        </p:txBody>
      </p:sp>
      <p:sp>
        <p:nvSpPr>
          <p:cNvPr id="26" name="TextBox 25">
            <a:extLst>
              <a:ext uri="{FF2B5EF4-FFF2-40B4-BE49-F238E27FC236}">
                <a16:creationId xmlns:a16="http://schemas.microsoft.com/office/drawing/2014/main" id="{F9FE4F6F-2F99-44DF-81EB-476DF00AD50B}"/>
              </a:ext>
            </a:extLst>
          </p:cNvPr>
          <p:cNvSpPr txBox="1"/>
          <p:nvPr/>
        </p:nvSpPr>
        <p:spPr>
          <a:xfrm>
            <a:off x="139333" y="1029569"/>
            <a:ext cx="4774401" cy="36929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cs typeface="Arial" panose="020B0604020202020204" pitchFamily="34" charset="0"/>
              </a:rPr>
              <a:t>Alternative: 12 months notice 3 months fix</a:t>
            </a:r>
            <a:endParaRPr kumimoji="0" lang="en-GB" sz="1800" b="0" i="0" u="none" strike="noStrike" kern="1200" cap="none" spc="0" normalizeH="0" baseline="0" noProof="0">
              <a:ln>
                <a:noFill/>
              </a:ln>
              <a:solidFill>
                <a:prstClr val="black"/>
              </a:solidFill>
              <a:effectLst/>
              <a:uLnTx/>
              <a:uFillTx/>
              <a:ea typeface="+mn-ea"/>
              <a:cs typeface="+mn-cs"/>
            </a:endParaRPr>
          </a:p>
        </p:txBody>
      </p:sp>
      <p:sp>
        <p:nvSpPr>
          <p:cNvPr id="3" name="TextBox 2">
            <a:extLst>
              <a:ext uri="{FF2B5EF4-FFF2-40B4-BE49-F238E27FC236}">
                <a16:creationId xmlns:a16="http://schemas.microsoft.com/office/drawing/2014/main" id="{5F77753C-6146-40D4-8748-F77DA2793B56}"/>
              </a:ext>
            </a:extLst>
          </p:cNvPr>
          <p:cNvSpPr txBox="1"/>
          <p:nvPr/>
        </p:nvSpPr>
        <p:spPr>
          <a:xfrm>
            <a:off x="5496559" y="170907"/>
            <a:ext cx="5608443" cy="369332"/>
          </a:xfrm>
          <a:prstGeom prst="rect">
            <a:avLst/>
          </a:prstGeom>
          <a:noFill/>
        </p:spPr>
        <p:txBody>
          <a:bodyPr wrap="square" rtlCol="0">
            <a:spAutoFit/>
          </a:bodyPr>
          <a:lstStyle/>
          <a:p>
            <a:r>
              <a:rPr lang="en-GB"/>
              <a:t>* Tariff published at the start of notice period</a:t>
            </a:r>
          </a:p>
        </p:txBody>
      </p:sp>
      <p:sp>
        <p:nvSpPr>
          <p:cNvPr id="40" name="Arrow: Right 39">
            <a:extLst>
              <a:ext uri="{FF2B5EF4-FFF2-40B4-BE49-F238E27FC236}">
                <a16:creationId xmlns:a16="http://schemas.microsoft.com/office/drawing/2014/main" id="{E8EC4461-7FF8-425B-A40B-BD744374F4F7}"/>
              </a:ext>
            </a:extLst>
          </p:cNvPr>
          <p:cNvSpPr/>
          <p:nvPr/>
        </p:nvSpPr>
        <p:spPr>
          <a:xfrm>
            <a:off x="686534" y="5524563"/>
            <a:ext cx="10800295" cy="914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0" name="Straight Connector 59">
            <a:extLst>
              <a:ext uri="{FF2B5EF4-FFF2-40B4-BE49-F238E27FC236}">
                <a16:creationId xmlns:a16="http://schemas.microsoft.com/office/drawing/2014/main" id="{47032C9A-B63A-47A5-A081-964F0D7A7AEA}"/>
              </a:ext>
            </a:extLst>
          </p:cNvPr>
          <p:cNvCxnSpPr>
            <a:cxnSpLocks/>
          </p:cNvCxnSpPr>
          <p:nvPr/>
        </p:nvCxnSpPr>
        <p:spPr>
          <a:xfrm>
            <a:off x="11002282" y="5741474"/>
            <a:ext cx="0" cy="481758"/>
          </a:xfrm>
          <a:prstGeom prst="line">
            <a:avLst/>
          </a:prstGeom>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631E015C-437E-4B61-8554-02790B2716C8}"/>
              </a:ext>
            </a:extLst>
          </p:cNvPr>
          <p:cNvCxnSpPr>
            <a:cxnSpLocks/>
          </p:cNvCxnSpPr>
          <p:nvPr/>
        </p:nvCxnSpPr>
        <p:spPr>
          <a:xfrm>
            <a:off x="686534" y="5741474"/>
            <a:ext cx="0" cy="481758"/>
          </a:xfrm>
          <a:prstGeom prst="line">
            <a:avLst/>
          </a:prstGeom>
        </p:spPr>
        <p:style>
          <a:lnRef idx="1">
            <a:schemeClr val="dk1"/>
          </a:lnRef>
          <a:fillRef idx="0">
            <a:schemeClr val="dk1"/>
          </a:fillRef>
          <a:effectRef idx="0">
            <a:schemeClr val="dk1"/>
          </a:effectRef>
          <a:fontRef idx="minor">
            <a:schemeClr val="tx1"/>
          </a:fontRef>
        </p:style>
      </p:cxnSp>
      <p:sp>
        <p:nvSpPr>
          <p:cNvPr id="36" name="Rectangle 35">
            <a:extLst>
              <a:ext uri="{FF2B5EF4-FFF2-40B4-BE49-F238E27FC236}">
                <a16:creationId xmlns:a16="http://schemas.microsoft.com/office/drawing/2014/main" id="{0F8B838E-DBB7-4EF5-8877-5767670B2ECE}"/>
              </a:ext>
            </a:extLst>
          </p:cNvPr>
          <p:cNvSpPr/>
          <p:nvPr/>
        </p:nvSpPr>
        <p:spPr>
          <a:xfrm>
            <a:off x="1636896" y="3520587"/>
            <a:ext cx="3669716" cy="547212"/>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57" name="Rectangle 56">
            <a:extLst>
              <a:ext uri="{FF2B5EF4-FFF2-40B4-BE49-F238E27FC236}">
                <a16:creationId xmlns:a16="http://schemas.microsoft.com/office/drawing/2014/main" id="{EBC990A7-DB84-4DD1-B4E8-A4866F4B8183}"/>
              </a:ext>
            </a:extLst>
          </p:cNvPr>
          <p:cNvSpPr/>
          <p:nvPr/>
        </p:nvSpPr>
        <p:spPr>
          <a:xfrm>
            <a:off x="669537" y="4034825"/>
            <a:ext cx="3695561" cy="472878"/>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58" name="Rectangle 57">
            <a:extLst>
              <a:ext uri="{FF2B5EF4-FFF2-40B4-BE49-F238E27FC236}">
                <a16:creationId xmlns:a16="http://schemas.microsoft.com/office/drawing/2014/main" id="{B378FAC6-3F07-4D71-B9BE-7C8063243BF2}"/>
              </a:ext>
            </a:extLst>
          </p:cNvPr>
          <p:cNvSpPr/>
          <p:nvPr/>
        </p:nvSpPr>
        <p:spPr>
          <a:xfrm>
            <a:off x="4365099" y="4053951"/>
            <a:ext cx="941514" cy="436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First Fixed Period</a:t>
            </a:r>
          </a:p>
        </p:txBody>
      </p:sp>
      <p:sp>
        <p:nvSpPr>
          <p:cNvPr id="59" name="Rectangle 58">
            <a:extLst>
              <a:ext uri="{FF2B5EF4-FFF2-40B4-BE49-F238E27FC236}">
                <a16:creationId xmlns:a16="http://schemas.microsoft.com/office/drawing/2014/main" id="{972C8A9A-144B-4775-9212-007D9B11DEDF}"/>
              </a:ext>
            </a:extLst>
          </p:cNvPr>
          <p:cNvSpPr/>
          <p:nvPr/>
        </p:nvSpPr>
        <p:spPr>
          <a:xfrm>
            <a:off x="5306613" y="3535864"/>
            <a:ext cx="986445" cy="5160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Second Fixed Period</a:t>
            </a:r>
          </a:p>
        </p:txBody>
      </p:sp>
      <p:sp>
        <p:nvSpPr>
          <p:cNvPr id="79" name="Rectangle 78">
            <a:extLst>
              <a:ext uri="{FF2B5EF4-FFF2-40B4-BE49-F238E27FC236}">
                <a16:creationId xmlns:a16="http://schemas.microsoft.com/office/drawing/2014/main" id="{1EEB67F1-A516-4E22-BA4A-E9104F78290C}"/>
              </a:ext>
            </a:extLst>
          </p:cNvPr>
          <p:cNvSpPr/>
          <p:nvPr/>
        </p:nvSpPr>
        <p:spPr>
          <a:xfrm>
            <a:off x="2526533" y="2973374"/>
            <a:ext cx="3773275" cy="560416"/>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80" name="Rectangle 79">
            <a:extLst>
              <a:ext uri="{FF2B5EF4-FFF2-40B4-BE49-F238E27FC236}">
                <a16:creationId xmlns:a16="http://schemas.microsoft.com/office/drawing/2014/main" id="{2B43D1EB-AFB1-4ABE-BDA1-05ABA4F0AF27}"/>
              </a:ext>
            </a:extLst>
          </p:cNvPr>
          <p:cNvSpPr/>
          <p:nvPr/>
        </p:nvSpPr>
        <p:spPr>
          <a:xfrm>
            <a:off x="6299809" y="2996462"/>
            <a:ext cx="989998" cy="524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Third Fixed Period</a:t>
            </a:r>
          </a:p>
        </p:txBody>
      </p:sp>
      <p:sp>
        <p:nvSpPr>
          <p:cNvPr id="92" name="Rectangle 91">
            <a:extLst>
              <a:ext uri="{FF2B5EF4-FFF2-40B4-BE49-F238E27FC236}">
                <a16:creationId xmlns:a16="http://schemas.microsoft.com/office/drawing/2014/main" id="{FDF209A8-F635-4F2C-8F58-2CD83BC9F6D2}"/>
              </a:ext>
            </a:extLst>
          </p:cNvPr>
          <p:cNvSpPr/>
          <p:nvPr/>
        </p:nvSpPr>
        <p:spPr>
          <a:xfrm>
            <a:off x="308439" y="6279977"/>
            <a:ext cx="905883" cy="646331"/>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lang="en-GB" kern="0">
                <a:solidFill>
                  <a:prstClr val="black"/>
                </a:solidFill>
                <a:cs typeface="Arial" panose="020B0604020202020204" pitchFamily="34" charset="0"/>
              </a:rPr>
              <a:t>1</a:t>
            </a:r>
            <a:r>
              <a:rPr lang="en-GB" kern="0" baseline="30000">
                <a:solidFill>
                  <a:prstClr val="black"/>
                </a:solidFill>
                <a:cs typeface="Arial" panose="020B0604020202020204" pitchFamily="34" charset="0"/>
              </a:rPr>
              <a:t>st</a:t>
            </a:r>
            <a:r>
              <a:rPr lang="en-GB" kern="0">
                <a:solidFill>
                  <a:prstClr val="black"/>
                </a:solidFill>
                <a:cs typeface="Arial" panose="020B0604020202020204" pitchFamily="34" charset="0"/>
              </a:rPr>
              <a:t> April 2022</a:t>
            </a:r>
            <a:endParaRPr kumimoji="0" lang="en-GB" sz="1800" b="0" i="0" u="none" strike="noStrike" kern="0" cap="none" spc="0" normalizeH="0" baseline="0" noProof="0">
              <a:ln>
                <a:noFill/>
              </a:ln>
              <a:solidFill>
                <a:srgbClr val="000000"/>
              </a:solidFill>
              <a:effectLst/>
              <a:uLnTx/>
              <a:uFillTx/>
            </a:endParaRPr>
          </a:p>
        </p:txBody>
      </p:sp>
      <p:cxnSp>
        <p:nvCxnSpPr>
          <p:cNvPr id="93" name="Straight Connector 92">
            <a:extLst>
              <a:ext uri="{FF2B5EF4-FFF2-40B4-BE49-F238E27FC236}">
                <a16:creationId xmlns:a16="http://schemas.microsoft.com/office/drawing/2014/main" id="{F916853F-0AD4-4A07-A475-BC5666CE7AB8}"/>
              </a:ext>
            </a:extLst>
          </p:cNvPr>
          <p:cNvCxnSpPr>
            <a:cxnSpLocks/>
          </p:cNvCxnSpPr>
          <p:nvPr/>
        </p:nvCxnSpPr>
        <p:spPr>
          <a:xfrm>
            <a:off x="4383417" y="5741474"/>
            <a:ext cx="0" cy="481758"/>
          </a:xfrm>
          <a:prstGeom prst="line">
            <a:avLst/>
          </a:prstGeom>
          <a:noFill/>
          <a:ln w="6350" cap="flat" cmpd="sng" algn="ctr">
            <a:solidFill>
              <a:srgbClr val="000000"/>
            </a:solidFill>
            <a:prstDash val="solid"/>
            <a:miter lim="800000"/>
          </a:ln>
          <a:effectLst/>
        </p:spPr>
      </p:cxnSp>
      <p:sp>
        <p:nvSpPr>
          <p:cNvPr id="94" name="Rectangle 93">
            <a:extLst>
              <a:ext uri="{FF2B5EF4-FFF2-40B4-BE49-F238E27FC236}">
                <a16:creationId xmlns:a16="http://schemas.microsoft.com/office/drawing/2014/main" id="{B7759799-F81F-47F1-8794-5A7C7895707B}"/>
              </a:ext>
            </a:extLst>
          </p:cNvPr>
          <p:cNvSpPr/>
          <p:nvPr/>
        </p:nvSpPr>
        <p:spPr>
          <a:xfrm>
            <a:off x="3918431" y="6248636"/>
            <a:ext cx="1014349" cy="646331"/>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1</a:t>
            </a:r>
            <a:r>
              <a:rPr kumimoji="0" lang="en-GB" sz="1800" b="0" i="0" u="none" strike="noStrike" kern="0" cap="none" spc="0" normalizeH="0" baseline="30000" noProof="0">
                <a:ln>
                  <a:noFill/>
                </a:ln>
                <a:solidFill>
                  <a:prstClr val="black"/>
                </a:solidFill>
                <a:effectLst/>
                <a:uLnTx/>
                <a:uFillTx/>
                <a:cs typeface="Arial" panose="020B0604020202020204" pitchFamily="34" charset="0"/>
              </a:rPr>
              <a:t>st</a:t>
            </a:r>
            <a:r>
              <a:rPr kumimoji="0" lang="en-GB" sz="1800" b="0" i="0" u="none" strike="noStrike" kern="0" cap="none" spc="0" normalizeH="0" baseline="0" noProof="0">
                <a:ln>
                  <a:noFill/>
                </a:ln>
                <a:solidFill>
                  <a:prstClr val="black"/>
                </a:solidFill>
                <a:effectLst/>
                <a:uLnTx/>
                <a:uFillTx/>
                <a:cs typeface="Arial" panose="020B0604020202020204" pitchFamily="34" charset="0"/>
              </a:rPr>
              <a:t> April 2023</a:t>
            </a:r>
            <a:endParaRPr kumimoji="0" lang="en-GB" sz="1800" b="0" i="0" u="none" strike="noStrike" kern="0" cap="none" spc="0" normalizeH="0" baseline="0" noProof="0">
              <a:ln>
                <a:noFill/>
              </a:ln>
              <a:solidFill>
                <a:srgbClr val="000000"/>
              </a:solidFill>
              <a:effectLst/>
              <a:uLnTx/>
              <a:uFillTx/>
            </a:endParaRPr>
          </a:p>
        </p:txBody>
      </p:sp>
      <p:cxnSp>
        <p:nvCxnSpPr>
          <p:cNvPr id="95" name="Straight Connector 94">
            <a:extLst>
              <a:ext uri="{FF2B5EF4-FFF2-40B4-BE49-F238E27FC236}">
                <a16:creationId xmlns:a16="http://schemas.microsoft.com/office/drawing/2014/main" id="{826CF435-8B64-4F50-AC6F-FB2DF292B514}"/>
              </a:ext>
            </a:extLst>
          </p:cNvPr>
          <p:cNvCxnSpPr>
            <a:cxnSpLocks/>
          </p:cNvCxnSpPr>
          <p:nvPr/>
        </p:nvCxnSpPr>
        <p:spPr>
          <a:xfrm>
            <a:off x="8251555" y="5741474"/>
            <a:ext cx="0" cy="481758"/>
          </a:xfrm>
          <a:prstGeom prst="line">
            <a:avLst/>
          </a:prstGeom>
          <a:noFill/>
          <a:ln w="6350" cap="flat" cmpd="sng" algn="ctr">
            <a:solidFill>
              <a:srgbClr val="000000"/>
            </a:solidFill>
            <a:prstDash val="solid"/>
            <a:miter lim="800000"/>
          </a:ln>
          <a:effectLst/>
        </p:spPr>
      </p:cxnSp>
      <p:sp>
        <p:nvSpPr>
          <p:cNvPr id="96" name="Rectangle 95">
            <a:extLst>
              <a:ext uri="{FF2B5EF4-FFF2-40B4-BE49-F238E27FC236}">
                <a16:creationId xmlns:a16="http://schemas.microsoft.com/office/drawing/2014/main" id="{A87D2935-C17B-4DF8-8C5F-B557E69409B9}"/>
              </a:ext>
            </a:extLst>
          </p:cNvPr>
          <p:cNvSpPr/>
          <p:nvPr/>
        </p:nvSpPr>
        <p:spPr>
          <a:xfrm>
            <a:off x="7799890" y="6248636"/>
            <a:ext cx="1068737" cy="646331"/>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1</a:t>
            </a:r>
            <a:r>
              <a:rPr kumimoji="0" lang="en-GB" sz="1800" b="0" i="0" u="none" strike="noStrike" kern="0" cap="none" spc="0" normalizeH="0" baseline="30000" noProof="0">
                <a:ln>
                  <a:noFill/>
                </a:ln>
                <a:solidFill>
                  <a:prstClr val="black"/>
                </a:solidFill>
                <a:effectLst/>
                <a:uLnTx/>
                <a:uFillTx/>
                <a:cs typeface="Arial" panose="020B0604020202020204" pitchFamily="34" charset="0"/>
              </a:rPr>
              <a:t>st</a:t>
            </a:r>
            <a:r>
              <a:rPr kumimoji="0" lang="en-GB" sz="1800" b="0" i="0" u="none" strike="noStrike" kern="0" cap="none" spc="0" normalizeH="0" baseline="0" noProof="0">
                <a:ln>
                  <a:noFill/>
                </a:ln>
                <a:solidFill>
                  <a:prstClr val="black"/>
                </a:solidFill>
                <a:effectLst/>
                <a:uLnTx/>
                <a:uFillTx/>
                <a:cs typeface="Arial" panose="020B0604020202020204" pitchFamily="34" charset="0"/>
              </a:rPr>
              <a:t> April 2024</a:t>
            </a:r>
            <a:endParaRPr kumimoji="0" lang="en-GB" sz="1800" b="0" i="0" u="none" strike="noStrike" kern="0" cap="none" spc="0" normalizeH="0" baseline="0" noProof="0">
              <a:ln>
                <a:noFill/>
              </a:ln>
              <a:solidFill>
                <a:srgbClr val="000000"/>
              </a:solidFill>
              <a:effectLst/>
              <a:uLnTx/>
              <a:uFillTx/>
            </a:endParaRPr>
          </a:p>
        </p:txBody>
      </p:sp>
      <p:sp>
        <p:nvSpPr>
          <p:cNvPr id="97" name="Rectangle 96">
            <a:extLst>
              <a:ext uri="{FF2B5EF4-FFF2-40B4-BE49-F238E27FC236}">
                <a16:creationId xmlns:a16="http://schemas.microsoft.com/office/drawing/2014/main" id="{64DF72D8-D145-40A6-8F1D-C78B3E1A0DEA}"/>
              </a:ext>
            </a:extLst>
          </p:cNvPr>
          <p:cNvSpPr/>
          <p:nvPr/>
        </p:nvSpPr>
        <p:spPr>
          <a:xfrm>
            <a:off x="2288079" y="6288668"/>
            <a:ext cx="511679"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Oct</a:t>
            </a:r>
            <a:endParaRPr kumimoji="0" lang="en-GB" sz="1800" b="0" i="0" u="none" strike="noStrike" kern="0" cap="none" spc="0" normalizeH="0" baseline="0" noProof="0">
              <a:ln>
                <a:noFill/>
              </a:ln>
              <a:solidFill>
                <a:srgbClr val="000000"/>
              </a:solidFill>
              <a:effectLst/>
              <a:uLnTx/>
              <a:uFillTx/>
            </a:endParaRPr>
          </a:p>
        </p:txBody>
      </p:sp>
      <p:cxnSp>
        <p:nvCxnSpPr>
          <p:cNvPr id="98" name="Straight Connector 97">
            <a:extLst>
              <a:ext uri="{FF2B5EF4-FFF2-40B4-BE49-F238E27FC236}">
                <a16:creationId xmlns:a16="http://schemas.microsoft.com/office/drawing/2014/main" id="{7D7C0F17-1F01-44AB-8863-27C8BFB6EDE4}"/>
              </a:ext>
            </a:extLst>
          </p:cNvPr>
          <p:cNvCxnSpPr>
            <a:cxnSpLocks/>
          </p:cNvCxnSpPr>
          <p:nvPr/>
        </p:nvCxnSpPr>
        <p:spPr>
          <a:xfrm>
            <a:off x="2544853" y="5741474"/>
            <a:ext cx="0" cy="481758"/>
          </a:xfrm>
          <a:prstGeom prst="line">
            <a:avLst/>
          </a:prstGeom>
          <a:noFill/>
          <a:ln w="6350" cap="flat" cmpd="sng" algn="ctr">
            <a:solidFill>
              <a:srgbClr val="000000"/>
            </a:solidFill>
            <a:prstDash val="solid"/>
            <a:miter lim="800000"/>
          </a:ln>
          <a:effectLst/>
        </p:spPr>
      </p:cxnSp>
      <p:sp>
        <p:nvSpPr>
          <p:cNvPr id="99" name="Rectangle 98">
            <a:extLst>
              <a:ext uri="{FF2B5EF4-FFF2-40B4-BE49-F238E27FC236}">
                <a16:creationId xmlns:a16="http://schemas.microsoft.com/office/drawing/2014/main" id="{5FFD44C8-AAD2-4E0C-94DB-AF76944A7EAC}"/>
              </a:ext>
            </a:extLst>
          </p:cNvPr>
          <p:cNvSpPr/>
          <p:nvPr/>
        </p:nvSpPr>
        <p:spPr>
          <a:xfrm>
            <a:off x="1417314" y="6257284"/>
            <a:ext cx="537327"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July</a:t>
            </a:r>
            <a:endParaRPr kumimoji="0" lang="en-GB" sz="1800" b="0" i="0" u="none" strike="noStrike" kern="0" cap="none" spc="0" normalizeH="0" baseline="0" noProof="0">
              <a:ln>
                <a:noFill/>
              </a:ln>
              <a:solidFill>
                <a:srgbClr val="000000"/>
              </a:solidFill>
              <a:effectLst/>
              <a:uLnTx/>
              <a:uFillTx/>
            </a:endParaRPr>
          </a:p>
        </p:txBody>
      </p:sp>
      <p:cxnSp>
        <p:nvCxnSpPr>
          <p:cNvPr id="100" name="Straight Connector 99">
            <a:extLst>
              <a:ext uri="{FF2B5EF4-FFF2-40B4-BE49-F238E27FC236}">
                <a16:creationId xmlns:a16="http://schemas.microsoft.com/office/drawing/2014/main" id="{0BD75E70-D62B-45E3-BAF2-E0460B0FA64E}"/>
              </a:ext>
            </a:extLst>
          </p:cNvPr>
          <p:cNvCxnSpPr>
            <a:cxnSpLocks/>
          </p:cNvCxnSpPr>
          <p:nvPr/>
        </p:nvCxnSpPr>
        <p:spPr>
          <a:xfrm>
            <a:off x="1646187" y="5741474"/>
            <a:ext cx="0" cy="481758"/>
          </a:xfrm>
          <a:prstGeom prst="line">
            <a:avLst/>
          </a:prstGeom>
          <a:noFill/>
          <a:ln w="6350" cap="flat" cmpd="sng" algn="ctr">
            <a:solidFill>
              <a:srgbClr val="000000"/>
            </a:solidFill>
            <a:prstDash val="solid"/>
            <a:miter lim="800000"/>
          </a:ln>
          <a:effectLst/>
        </p:spPr>
      </p:cxnSp>
      <p:sp>
        <p:nvSpPr>
          <p:cNvPr id="101" name="Rectangle 100">
            <a:extLst>
              <a:ext uri="{FF2B5EF4-FFF2-40B4-BE49-F238E27FC236}">
                <a16:creationId xmlns:a16="http://schemas.microsoft.com/office/drawing/2014/main" id="{887DDAFC-C72C-4F0C-877A-6EC2D2655ADB}"/>
              </a:ext>
            </a:extLst>
          </p:cNvPr>
          <p:cNvSpPr/>
          <p:nvPr/>
        </p:nvSpPr>
        <p:spPr>
          <a:xfrm>
            <a:off x="3211620" y="6303075"/>
            <a:ext cx="490840"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Jan</a:t>
            </a:r>
            <a:endParaRPr kumimoji="0" lang="en-GB" sz="1800" b="0" i="0" u="none" strike="noStrike" kern="0" cap="none" spc="0" normalizeH="0" baseline="0" noProof="0">
              <a:ln>
                <a:noFill/>
              </a:ln>
              <a:solidFill>
                <a:srgbClr val="000000"/>
              </a:solidFill>
              <a:effectLst/>
              <a:uLnTx/>
              <a:uFillTx/>
            </a:endParaRPr>
          </a:p>
        </p:txBody>
      </p:sp>
      <p:cxnSp>
        <p:nvCxnSpPr>
          <p:cNvPr id="102" name="Straight Connector 101">
            <a:extLst>
              <a:ext uri="{FF2B5EF4-FFF2-40B4-BE49-F238E27FC236}">
                <a16:creationId xmlns:a16="http://schemas.microsoft.com/office/drawing/2014/main" id="{FC75B050-99EA-45E6-AD77-298FD2DF5A67}"/>
              </a:ext>
            </a:extLst>
          </p:cNvPr>
          <p:cNvCxnSpPr>
            <a:cxnSpLocks/>
          </p:cNvCxnSpPr>
          <p:nvPr/>
        </p:nvCxnSpPr>
        <p:spPr>
          <a:xfrm>
            <a:off x="3453425" y="5741474"/>
            <a:ext cx="0" cy="481758"/>
          </a:xfrm>
          <a:prstGeom prst="line">
            <a:avLst/>
          </a:prstGeom>
          <a:noFill/>
          <a:ln w="6350" cap="flat" cmpd="sng" algn="ctr">
            <a:solidFill>
              <a:srgbClr val="000000"/>
            </a:solidFill>
            <a:prstDash val="solid"/>
            <a:miter lim="800000"/>
          </a:ln>
          <a:effectLst/>
        </p:spPr>
      </p:cxnSp>
      <p:cxnSp>
        <p:nvCxnSpPr>
          <p:cNvPr id="103" name="Straight Connector 102">
            <a:extLst>
              <a:ext uri="{FF2B5EF4-FFF2-40B4-BE49-F238E27FC236}">
                <a16:creationId xmlns:a16="http://schemas.microsoft.com/office/drawing/2014/main" id="{3435942D-EC31-4170-88BF-DCAC3EFC94A3}"/>
              </a:ext>
            </a:extLst>
          </p:cNvPr>
          <p:cNvCxnSpPr>
            <a:cxnSpLocks/>
          </p:cNvCxnSpPr>
          <p:nvPr/>
        </p:nvCxnSpPr>
        <p:spPr>
          <a:xfrm>
            <a:off x="6299809" y="5741474"/>
            <a:ext cx="0" cy="481758"/>
          </a:xfrm>
          <a:prstGeom prst="line">
            <a:avLst/>
          </a:prstGeom>
          <a:noFill/>
          <a:ln w="6350" cap="flat" cmpd="sng" algn="ctr">
            <a:solidFill>
              <a:srgbClr val="000000"/>
            </a:solidFill>
            <a:prstDash val="solid"/>
            <a:miter lim="800000"/>
          </a:ln>
          <a:effectLst/>
        </p:spPr>
      </p:cxnSp>
      <p:sp>
        <p:nvSpPr>
          <p:cNvPr id="104" name="Rectangle 103">
            <a:extLst>
              <a:ext uri="{FF2B5EF4-FFF2-40B4-BE49-F238E27FC236}">
                <a16:creationId xmlns:a16="http://schemas.microsoft.com/office/drawing/2014/main" id="{39CE4C7F-8844-424B-AF8F-41105BDAF3F1}"/>
              </a:ext>
            </a:extLst>
          </p:cNvPr>
          <p:cNvSpPr/>
          <p:nvPr/>
        </p:nvSpPr>
        <p:spPr>
          <a:xfrm>
            <a:off x="5087855" y="6254297"/>
            <a:ext cx="537327"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July</a:t>
            </a:r>
            <a:endParaRPr kumimoji="0" lang="en-GB" sz="1800" b="0" i="0" u="none" strike="noStrike" kern="0" cap="none" spc="0" normalizeH="0" baseline="0" noProof="0">
              <a:ln>
                <a:noFill/>
              </a:ln>
              <a:solidFill>
                <a:srgbClr val="000000"/>
              </a:solidFill>
              <a:effectLst/>
              <a:uLnTx/>
              <a:uFillTx/>
            </a:endParaRPr>
          </a:p>
        </p:txBody>
      </p:sp>
      <p:cxnSp>
        <p:nvCxnSpPr>
          <p:cNvPr id="105" name="Straight Connector 104">
            <a:extLst>
              <a:ext uri="{FF2B5EF4-FFF2-40B4-BE49-F238E27FC236}">
                <a16:creationId xmlns:a16="http://schemas.microsoft.com/office/drawing/2014/main" id="{46B1E538-043E-4EFB-AFCA-50AAD041ED5E}"/>
              </a:ext>
            </a:extLst>
          </p:cNvPr>
          <p:cNvCxnSpPr>
            <a:cxnSpLocks/>
          </p:cNvCxnSpPr>
          <p:nvPr/>
        </p:nvCxnSpPr>
        <p:spPr>
          <a:xfrm>
            <a:off x="5324931" y="5741474"/>
            <a:ext cx="0" cy="481758"/>
          </a:xfrm>
          <a:prstGeom prst="line">
            <a:avLst/>
          </a:prstGeom>
          <a:noFill/>
          <a:ln w="6350" cap="flat" cmpd="sng" algn="ctr">
            <a:solidFill>
              <a:srgbClr val="000000"/>
            </a:solidFill>
            <a:prstDash val="solid"/>
            <a:miter lim="800000"/>
          </a:ln>
          <a:effectLst/>
        </p:spPr>
      </p:cxnSp>
      <p:sp>
        <p:nvSpPr>
          <p:cNvPr id="106" name="Rectangle 105">
            <a:extLst>
              <a:ext uri="{FF2B5EF4-FFF2-40B4-BE49-F238E27FC236}">
                <a16:creationId xmlns:a16="http://schemas.microsoft.com/office/drawing/2014/main" id="{A7D3CEBE-C1E3-4C16-8256-50D68211C112}"/>
              </a:ext>
            </a:extLst>
          </p:cNvPr>
          <p:cNvSpPr/>
          <p:nvPr/>
        </p:nvSpPr>
        <p:spPr>
          <a:xfrm>
            <a:off x="6997816" y="6310709"/>
            <a:ext cx="490840"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Jan</a:t>
            </a:r>
            <a:endParaRPr kumimoji="0" lang="en-GB" sz="1800" b="0" i="0" u="none" strike="noStrike" kern="0" cap="none" spc="0" normalizeH="0" baseline="0" noProof="0">
              <a:ln>
                <a:noFill/>
              </a:ln>
              <a:solidFill>
                <a:srgbClr val="000000"/>
              </a:solidFill>
              <a:effectLst/>
              <a:uLnTx/>
              <a:uFillTx/>
            </a:endParaRPr>
          </a:p>
        </p:txBody>
      </p:sp>
      <p:cxnSp>
        <p:nvCxnSpPr>
          <p:cNvPr id="107" name="Straight Connector 106">
            <a:extLst>
              <a:ext uri="{FF2B5EF4-FFF2-40B4-BE49-F238E27FC236}">
                <a16:creationId xmlns:a16="http://schemas.microsoft.com/office/drawing/2014/main" id="{8557CCEF-B079-47CC-9CC0-FA8C15BA24B3}"/>
              </a:ext>
            </a:extLst>
          </p:cNvPr>
          <p:cNvCxnSpPr>
            <a:cxnSpLocks/>
          </p:cNvCxnSpPr>
          <p:nvPr/>
        </p:nvCxnSpPr>
        <p:spPr>
          <a:xfrm>
            <a:off x="7261555" y="5741474"/>
            <a:ext cx="0" cy="481758"/>
          </a:xfrm>
          <a:prstGeom prst="line">
            <a:avLst/>
          </a:prstGeom>
          <a:noFill/>
          <a:ln w="6350" cap="flat" cmpd="sng" algn="ctr">
            <a:solidFill>
              <a:srgbClr val="000000"/>
            </a:solidFill>
            <a:prstDash val="solid"/>
            <a:miter lim="800000"/>
          </a:ln>
          <a:effectLst/>
        </p:spPr>
      </p:cxnSp>
      <p:sp>
        <p:nvSpPr>
          <p:cNvPr id="108" name="Rectangle 107">
            <a:extLst>
              <a:ext uri="{FF2B5EF4-FFF2-40B4-BE49-F238E27FC236}">
                <a16:creationId xmlns:a16="http://schemas.microsoft.com/office/drawing/2014/main" id="{C8123380-A224-4A8D-AF10-E53245648F88}"/>
              </a:ext>
            </a:extLst>
          </p:cNvPr>
          <p:cNvSpPr/>
          <p:nvPr/>
        </p:nvSpPr>
        <p:spPr>
          <a:xfrm>
            <a:off x="6073283" y="6284686"/>
            <a:ext cx="511679"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Oct</a:t>
            </a:r>
            <a:endParaRPr kumimoji="0" lang="en-GB" sz="1800" b="0" i="0" u="none" strike="noStrike" kern="0" cap="none" spc="0" normalizeH="0" baseline="0" noProof="0">
              <a:ln>
                <a:noFill/>
              </a:ln>
              <a:solidFill>
                <a:srgbClr val="000000"/>
              </a:solidFill>
              <a:effectLst/>
              <a:uLnTx/>
              <a:uFillTx/>
            </a:endParaRPr>
          </a:p>
        </p:txBody>
      </p:sp>
      <p:cxnSp>
        <p:nvCxnSpPr>
          <p:cNvPr id="109" name="Straight Arrow Connector 108">
            <a:extLst>
              <a:ext uri="{FF2B5EF4-FFF2-40B4-BE49-F238E27FC236}">
                <a16:creationId xmlns:a16="http://schemas.microsoft.com/office/drawing/2014/main" id="{7D1304E4-CBEF-412A-9654-F5737533EF31}"/>
              </a:ext>
            </a:extLst>
          </p:cNvPr>
          <p:cNvCxnSpPr>
            <a:cxnSpLocks/>
          </p:cNvCxnSpPr>
          <p:nvPr/>
        </p:nvCxnSpPr>
        <p:spPr>
          <a:xfrm flipH="1">
            <a:off x="4365099" y="4555151"/>
            <a:ext cx="94151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10" name="Right Brace 109">
            <a:extLst>
              <a:ext uri="{FF2B5EF4-FFF2-40B4-BE49-F238E27FC236}">
                <a16:creationId xmlns:a16="http://schemas.microsoft.com/office/drawing/2014/main" id="{1347593C-5579-4EED-9F04-9924B206CECF}"/>
              </a:ext>
            </a:extLst>
          </p:cNvPr>
          <p:cNvSpPr/>
          <p:nvPr/>
        </p:nvSpPr>
        <p:spPr>
          <a:xfrm rot="5400000">
            <a:off x="4805082" y="4181275"/>
            <a:ext cx="76759" cy="941513"/>
          </a:xfrm>
          <a:prstGeom prst="rightBrace">
            <a:avLst>
              <a:gd name="adj1" fmla="val 8333"/>
              <a:gd name="adj2" fmla="val 50413"/>
            </a:avLst>
          </a:prstGeom>
          <a:ln>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1" name="TextBox 110">
            <a:extLst>
              <a:ext uri="{FF2B5EF4-FFF2-40B4-BE49-F238E27FC236}">
                <a16:creationId xmlns:a16="http://schemas.microsoft.com/office/drawing/2014/main" id="{49A6E929-18E4-4FAD-8D67-9930D49F388F}"/>
              </a:ext>
            </a:extLst>
          </p:cNvPr>
          <p:cNvSpPr txBox="1"/>
          <p:nvPr/>
        </p:nvSpPr>
        <p:spPr>
          <a:xfrm>
            <a:off x="2726254" y="4673061"/>
            <a:ext cx="2543886" cy="1323439"/>
          </a:xfrm>
          <a:prstGeom prst="rect">
            <a:avLst/>
          </a:prstGeom>
        </p:spPr>
        <p:txBody>
          <a:bodyPr wrap="square" rtlCol="0">
            <a:spAutoFit/>
          </a:bodyPr>
          <a:lstStyle/>
          <a:p>
            <a:pPr algn="l"/>
            <a:r>
              <a:rPr lang="en-GB" sz="1000">
                <a:latin typeface="Helvetica Neue Light" panose="02000403000000020004" pitchFamily="2" charset="0"/>
                <a:ea typeface="Helvetica Neue Light" panose="02000403000000020004" pitchFamily="2" charset="0"/>
              </a:rPr>
              <a:t>Either a k forecast can be given in the second notice period, or in the first notice period following the first fixed period. This would be the 6</a:t>
            </a:r>
            <a:r>
              <a:rPr lang="en-GB" sz="1000" baseline="30000">
                <a:latin typeface="Helvetica Neue Light" panose="02000403000000020004" pitchFamily="2" charset="0"/>
                <a:ea typeface="Helvetica Neue Light" panose="02000403000000020004" pitchFamily="2" charset="0"/>
              </a:rPr>
              <a:t>th</a:t>
            </a:r>
            <a:r>
              <a:rPr lang="en-GB" sz="1000">
                <a:latin typeface="Helvetica Neue Light" panose="02000403000000020004" pitchFamily="2" charset="0"/>
                <a:ea typeface="Helvetica Neue Light" panose="02000403000000020004" pitchFamily="2" charset="0"/>
              </a:rPr>
              <a:t> notice period for the 6</a:t>
            </a:r>
            <a:r>
              <a:rPr lang="en-GB" sz="1000" baseline="30000">
                <a:latin typeface="Helvetica Neue Light" panose="02000403000000020004" pitchFamily="2" charset="0"/>
                <a:ea typeface="Helvetica Neue Light" panose="02000403000000020004" pitchFamily="2" charset="0"/>
              </a:rPr>
              <a:t>th</a:t>
            </a:r>
            <a:r>
              <a:rPr lang="en-GB" sz="1000">
                <a:latin typeface="Helvetica Neue Light" panose="02000403000000020004" pitchFamily="2" charset="0"/>
                <a:ea typeface="Helvetica Neue Light" panose="02000403000000020004" pitchFamily="2" charset="0"/>
              </a:rPr>
              <a:t> fixed period.</a:t>
            </a:r>
          </a:p>
          <a:p>
            <a:pPr algn="l"/>
            <a:endParaRPr lang="en-GB" sz="100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a:p>
            <a:pPr marL="228600" indent="-228600" algn="l">
              <a:buAutoNum type="arabicParenR"/>
            </a:pPr>
            <a:endParaRPr lang="en-GB" sz="1000" b="0" i="0">
              <a:latin typeface="Helvetica Neue Light" panose="02000403000000020004" pitchFamily="2" charset="0"/>
              <a:ea typeface="Helvetica Neue Light" panose="02000403000000020004" pitchFamily="2" charset="0"/>
            </a:endParaRPr>
          </a:p>
        </p:txBody>
      </p:sp>
      <p:sp>
        <p:nvSpPr>
          <p:cNvPr id="113" name="Rectangle 112">
            <a:extLst>
              <a:ext uri="{FF2B5EF4-FFF2-40B4-BE49-F238E27FC236}">
                <a16:creationId xmlns:a16="http://schemas.microsoft.com/office/drawing/2014/main" id="{C00A5267-0EB4-4C66-9450-901843134E96}"/>
              </a:ext>
            </a:extLst>
          </p:cNvPr>
          <p:cNvSpPr/>
          <p:nvPr/>
        </p:nvSpPr>
        <p:spPr>
          <a:xfrm>
            <a:off x="3447453" y="2403316"/>
            <a:ext cx="3842354" cy="560416"/>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114" name="Rectangle 113">
            <a:extLst>
              <a:ext uri="{FF2B5EF4-FFF2-40B4-BE49-F238E27FC236}">
                <a16:creationId xmlns:a16="http://schemas.microsoft.com/office/drawing/2014/main" id="{16DD888D-89E7-4914-8EC4-25D5F13E09D1}"/>
              </a:ext>
            </a:extLst>
          </p:cNvPr>
          <p:cNvSpPr/>
          <p:nvPr/>
        </p:nvSpPr>
        <p:spPr>
          <a:xfrm>
            <a:off x="7289807" y="2422817"/>
            <a:ext cx="989998" cy="524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Fourth Fixed Period</a:t>
            </a:r>
          </a:p>
        </p:txBody>
      </p:sp>
      <p:sp>
        <p:nvSpPr>
          <p:cNvPr id="115" name="Rectangle 114">
            <a:extLst>
              <a:ext uri="{FF2B5EF4-FFF2-40B4-BE49-F238E27FC236}">
                <a16:creationId xmlns:a16="http://schemas.microsoft.com/office/drawing/2014/main" id="{58F65BA5-5B5C-49F6-BD74-6684D526914C}"/>
              </a:ext>
            </a:extLst>
          </p:cNvPr>
          <p:cNvSpPr/>
          <p:nvPr/>
        </p:nvSpPr>
        <p:spPr>
          <a:xfrm>
            <a:off x="4383417" y="1846036"/>
            <a:ext cx="3896388" cy="560416"/>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116" name="Rectangle 115">
            <a:extLst>
              <a:ext uri="{FF2B5EF4-FFF2-40B4-BE49-F238E27FC236}">
                <a16:creationId xmlns:a16="http://schemas.microsoft.com/office/drawing/2014/main" id="{A04E23FA-FADE-446B-B2E3-B1B888E4CA52}"/>
              </a:ext>
            </a:extLst>
          </p:cNvPr>
          <p:cNvSpPr/>
          <p:nvPr/>
        </p:nvSpPr>
        <p:spPr>
          <a:xfrm>
            <a:off x="8279805" y="1871944"/>
            <a:ext cx="989998" cy="524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Fifth Fixed Period</a:t>
            </a:r>
          </a:p>
        </p:txBody>
      </p:sp>
      <p:sp>
        <p:nvSpPr>
          <p:cNvPr id="117" name="Rectangle 116">
            <a:extLst>
              <a:ext uri="{FF2B5EF4-FFF2-40B4-BE49-F238E27FC236}">
                <a16:creationId xmlns:a16="http://schemas.microsoft.com/office/drawing/2014/main" id="{3CFBE590-6F75-4E86-8339-9146017E5BEC}"/>
              </a:ext>
            </a:extLst>
          </p:cNvPr>
          <p:cNvSpPr/>
          <p:nvPr/>
        </p:nvSpPr>
        <p:spPr>
          <a:xfrm>
            <a:off x="5336019" y="1287502"/>
            <a:ext cx="3959305" cy="560416"/>
          </a:xfrm>
          <a:prstGeom prst="rect">
            <a:avLst/>
          </a:prstGeom>
          <a:solidFill>
            <a:srgbClr val="ED7D31"/>
          </a:solidFill>
          <a:ln w="19050" cap="flat" cmpd="sng" algn="ctr">
            <a:solidFill>
              <a:srgbClr val="FFFFFF"/>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a:ln>
                  <a:noFill/>
                </a:ln>
                <a:solidFill>
                  <a:srgbClr val="FFFFFF"/>
                </a:solidFill>
                <a:effectLst/>
                <a:uLnTx/>
                <a:uFillTx/>
                <a:latin typeface="Calibri" panose="020F0502020204030204"/>
                <a:ea typeface="+mn-ea"/>
                <a:cs typeface="+mn-cs"/>
              </a:rPr>
              <a:t>Notice period*</a:t>
            </a:r>
          </a:p>
        </p:txBody>
      </p:sp>
      <p:sp>
        <p:nvSpPr>
          <p:cNvPr id="118" name="Rectangle 117">
            <a:extLst>
              <a:ext uri="{FF2B5EF4-FFF2-40B4-BE49-F238E27FC236}">
                <a16:creationId xmlns:a16="http://schemas.microsoft.com/office/drawing/2014/main" id="{F48CEDBE-4F5B-4DA8-A3C4-D8FB52B0CE52}"/>
              </a:ext>
            </a:extLst>
          </p:cNvPr>
          <p:cNvSpPr/>
          <p:nvPr/>
        </p:nvSpPr>
        <p:spPr>
          <a:xfrm>
            <a:off x="9295324" y="1305435"/>
            <a:ext cx="989998" cy="524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a:solidFill>
                  <a:schemeClr val="lt1"/>
                </a:solidFill>
              </a:rPr>
              <a:t>Sixth Fixed Period</a:t>
            </a:r>
          </a:p>
        </p:txBody>
      </p:sp>
      <p:cxnSp>
        <p:nvCxnSpPr>
          <p:cNvPr id="119" name="Straight Connector 118">
            <a:extLst>
              <a:ext uri="{FF2B5EF4-FFF2-40B4-BE49-F238E27FC236}">
                <a16:creationId xmlns:a16="http://schemas.microsoft.com/office/drawing/2014/main" id="{7B572972-A86F-4849-8E52-3FD472B8F1AA}"/>
              </a:ext>
            </a:extLst>
          </p:cNvPr>
          <p:cNvCxnSpPr>
            <a:cxnSpLocks/>
          </p:cNvCxnSpPr>
          <p:nvPr/>
        </p:nvCxnSpPr>
        <p:spPr>
          <a:xfrm>
            <a:off x="9241353" y="5740884"/>
            <a:ext cx="0" cy="481758"/>
          </a:xfrm>
          <a:prstGeom prst="line">
            <a:avLst/>
          </a:prstGeom>
          <a:noFill/>
          <a:ln w="6350" cap="flat" cmpd="sng" algn="ctr">
            <a:solidFill>
              <a:srgbClr val="000000"/>
            </a:solidFill>
            <a:prstDash val="solid"/>
            <a:miter lim="800000"/>
          </a:ln>
          <a:effectLst/>
        </p:spPr>
      </p:cxnSp>
      <p:sp>
        <p:nvSpPr>
          <p:cNvPr id="120" name="Rectangle 119">
            <a:extLst>
              <a:ext uri="{FF2B5EF4-FFF2-40B4-BE49-F238E27FC236}">
                <a16:creationId xmlns:a16="http://schemas.microsoft.com/office/drawing/2014/main" id="{598EA468-070F-4592-B513-EA00B92EB87A}"/>
              </a:ext>
            </a:extLst>
          </p:cNvPr>
          <p:cNvSpPr/>
          <p:nvPr/>
        </p:nvSpPr>
        <p:spPr>
          <a:xfrm>
            <a:off x="9026661" y="6279977"/>
            <a:ext cx="537327" cy="369332"/>
          </a:xfrm>
          <a:prstGeom prst="rect">
            <a:avLst/>
          </a:prstGeom>
        </p:spPr>
        <p:txBody>
          <a:bodyPr wrap="non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cs typeface="Arial" panose="020B0604020202020204" pitchFamily="34" charset="0"/>
              </a:rPr>
              <a:t>July</a:t>
            </a:r>
            <a:endParaRPr kumimoji="0" lang="en-GB" sz="1800" b="0" i="0" u="none" strike="noStrike" kern="0" cap="none" spc="0" normalizeH="0" baseline="0" noProof="0">
              <a:ln>
                <a:noFill/>
              </a:ln>
              <a:solidFill>
                <a:srgbClr val="000000"/>
              </a:solidFill>
              <a:effectLst/>
              <a:uLnTx/>
              <a:uFillTx/>
            </a:endParaRPr>
          </a:p>
        </p:txBody>
      </p:sp>
    </p:spTree>
    <p:extLst>
      <p:ext uri="{BB962C8B-B14F-4D97-AF65-F5344CB8AC3E}">
        <p14:creationId xmlns:p14="http://schemas.microsoft.com/office/powerpoint/2010/main" val="41010241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243189-08D8-4753-8E58-2AE2F8BC3322}"/>
              </a:ext>
            </a:extLst>
          </p:cNvPr>
          <p:cNvSpPr>
            <a:spLocks noGrp="1"/>
          </p:cNvSpPr>
          <p:nvPr>
            <p:ph type="title"/>
          </p:nvPr>
        </p:nvSpPr>
        <p:spPr>
          <a:xfrm>
            <a:off x="345123" y="315148"/>
            <a:ext cx="9631997" cy="637747"/>
          </a:xfrm>
        </p:spPr>
        <p:txBody>
          <a:bodyPr>
            <a:normAutofit fontScale="90000"/>
          </a:bodyPr>
          <a:lstStyle/>
          <a:p>
            <a:r>
              <a:rPr lang="en-GB"/>
              <a:t>Fixed BSUoS case study</a:t>
            </a:r>
          </a:p>
        </p:txBody>
      </p:sp>
      <p:graphicFrame>
        <p:nvGraphicFramePr>
          <p:cNvPr id="4" name="Table 3">
            <a:extLst>
              <a:ext uri="{FF2B5EF4-FFF2-40B4-BE49-F238E27FC236}">
                <a16:creationId xmlns:a16="http://schemas.microsoft.com/office/drawing/2014/main" id="{65BD0DB4-F1C7-4C3F-B4AF-8BEFE97CBF6D}"/>
              </a:ext>
            </a:extLst>
          </p:cNvPr>
          <p:cNvGraphicFramePr>
            <a:graphicFrameLocks noGrp="1"/>
          </p:cNvGraphicFramePr>
          <p:nvPr>
            <p:extLst>
              <p:ext uri="{D42A27DB-BD31-4B8C-83A1-F6EECF244321}">
                <p14:modId xmlns:p14="http://schemas.microsoft.com/office/powerpoint/2010/main" val="1346801183"/>
              </p:ext>
            </p:extLst>
          </p:nvPr>
        </p:nvGraphicFramePr>
        <p:xfrm>
          <a:off x="345123" y="2464839"/>
          <a:ext cx="8113616" cy="1157428"/>
        </p:xfrm>
        <a:graphic>
          <a:graphicData uri="http://schemas.openxmlformats.org/drawingml/2006/table">
            <a:tbl>
              <a:tblPr>
                <a:tableStyleId>{16D9F66E-5EB9-4882-86FB-DCBF35E3C3E4}</a:tableStyleId>
              </a:tblPr>
              <a:tblGrid>
                <a:gridCol w="1552760">
                  <a:extLst>
                    <a:ext uri="{9D8B030D-6E8A-4147-A177-3AD203B41FA5}">
                      <a16:colId xmlns:a16="http://schemas.microsoft.com/office/drawing/2014/main" val="3947659876"/>
                    </a:ext>
                  </a:extLst>
                </a:gridCol>
                <a:gridCol w="2587982">
                  <a:extLst>
                    <a:ext uri="{9D8B030D-6E8A-4147-A177-3AD203B41FA5}">
                      <a16:colId xmlns:a16="http://schemas.microsoft.com/office/drawing/2014/main" val="286436626"/>
                    </a:ext>
                  </a:extLst>
                </a:gridCol>
                <a:gridCol w="1980841">
                  <a:extLst>
                    <a:ext uri="{9D8B030D-6E8A-4147-A177-3AD203B41FA5}">
                      <a16:colId xmlns:a16="http://schemas.microsoft.com/office/drawing/2014/main" val="3790017792"/>
                    </a:ext>
                  </a:extLst>
                </a:gridCol>
                <a:gridCol w="1992033">
                  <a:extLst>
                    <a:ext uri="{9D8B030D-6E8A-4147-A177-3AD203B41FA5}">
                      <a16:colId xmlns:a16="http://schemas.microsoft.com/office/drawing/2014/main" val="2181543501"/>
                    </a:ext>
                  </a:extLst>
                </a:gridCol>
              </a:tblGrid>
              <a:tr h="464788">
                <a:tc>
                  <a:txBody>
                    <a:bodyPr/>
                    <a:lstStyle/>
                    <a:p>
                      <a:pPr algn="l" fontAlgn="b"/>
                      <a:r>
                        <a:rPr lang="en-GB" sz="1800" u="none" strike="noStrike">
                          <a:solidFill>
                            <a:srgbClr val="000000"/>
                          </a:solidFill>
                          <a:effectLst/>
                          <a:latin typeface="Helvetica Neue LT Std 45 Light"/>
                        </a:rPr>
                        <a:t>Financial Year</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Total k - 3N12F</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Total k - 9N6F</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Total k - 12N3F</a:t>
                      </a:r>
                      <a:endParaRPr lang="en-GB" sz="1800" b="0" i="0" u="none" strike="noStrike">
                        <a:solidFill>
                          <a:srgbClr val="000000"/>
                        </a:solidFill>
                        <a:effectLst/>
                        <a:latin typeface="Helvetica Neue LT Std 45 Light"/>
                      </a:endParaRPr>
                    </a:p>
                  </a:txBody>
                  <a:tcPr marL="36000" marR="36000" marT="36000" marB="36000" anchor="b"/>
                </a:tc>
                <a:extLst>
                  <a:ext uri="{0D108BD9-81ED-4DB2-BD59-A6C34878D82A}">
                    <a16:rowId xmlns:a16="http://schemas.microsoft.com/office/drawing/2014/main" val="1919098817"/>
                  </a:ext>
                </a:extLst>
              </a:tr>
              <a:tr h="333375">
                <a:tc>
                  <a:txBody>
                    <a:bodyPr/>
                    <a:lstStyle/>
                    <a:p>
                      <a:pPr algn="l" fontAlgn="b"/>
                      <a:r>
                        <a:rPr lang="en-GB" sz="1800" u="none" strike="noStrike">
                          <a:solidFill>
                            <a:srgbClr val="000000"/>
                          </a:solidFill>
                          <a:effectLst/>
                          <a:latin typeface="Helvetica Neue LT Std 45 Light"/>
                        </a:rPr>
                        <a:t>19/20</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£222,302,654.12</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£255,930,884.79</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£280,444,986.63</a:t>
                      </a:r>
                      <a:endParaRPr lang="en-GB" sz="1800" b="0" i="0" u="none" strike="noStrike">
                        <a:solidFill>
                          <a:srgbClr val="000000"/>
                        </a:solidFill>
                        <a:effectLst/>
                        <a:latin typeface="Helvetica Neue LT Std 45 Light"/>
                      </a:endParaRPr>
                    </a:p>
                  </a:txBody>
                  <a:tcPr marL="36000" marR="36000" marT="36000" marB="36000" anchor="b"/>
                </a:tc>
                <a:extLst>
                  <a:ext uri="{0D108BD9-81ED-4DB2-BD59-A6C34878D82A}">
                    <a16:rowId xmlns:a16="http://schemas.microsoft.com/office/drawing/2014/main" val="1560932912"/>
                  </a:ext>
                </a:extLst>
              </a:tr>
              <a:tr h="333375">
                <a:tc>
                  <a:txBody>
                    <a:bodyPr/>
                    <a:lstStyle/>
                    <a:p>
                      <a:pPr algn="l" fontAlgn="b"/>
                      <a:r>
                        <a:rPr lang="en-GB" sz="1800" u="none" strike="noStrike">
                          <a:solidFill>
                            <a:srgbClr val="000000"/>
                          </a:solidFill>
                          <a:effectLst/>
                          <a:latin typeface="Helvetica Neue LT Std 45 Light"/>
                        </a:rPr>
                        <a:t>20/21</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£395,820,125.67</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£421,163,176.39</a:t>
                      </a:r>
                      <a:endParaRPr lang="en-GB" sz="1800" b="0" i="0" u="none" strike="noStrike">
                        <a:solidFill>
                          <a:srgbClr val="000000"/>
                        </a:solidFill>
                        <a:effectLst/>
                        <a:latin typeface="Helvetica Neue LT Std 45 Light"/>
                      </a:endParaRPr>
                    </a:p>
                  </a:txBody>
                  <a:tcPr marL="36000" marR="36000" marT="36000" marB="36000" anchor="b"/>
                </a:tc>
                <a:tc>
                  <a:txBody>
                    <a:bodyPr/>
                    <a:lstStyle/>
                    <a:p>
                      <a:pPr algn="r" fontAlgn="b"/>
                      <a:r>
                        <a:rPr lang="en-GB" sz="1800" u="none" strike="noStrike">
                          <a:solidFill>
                            <a:srgbClr val="000000"/>
                          </a:solidFill>
                          <a:effectLst/>
                          <a:latin typeface="Helvetica Neue LT Std 45 Light"/>
                        </a:rPr>
                        <a:t>£414,346,073.10</a:t>
                      </a:r>
                      <a:endParaRPr lang="en-GB" sz="1800" b="0" i="0" u="none" strike="noStrike">
                        <a:solidFill>
                          <a:srgbClr val="000000"/>
                        </a:solidFill>
                        <a:effectLst/>
                        <a:latin typeface="Helvetica Neue LT Std 45 Light"/>
                      </a:endParaRPr>
                    </a:p>
                  </a:txBody>
                  <a:tcPr marL="36000" marR="36000" marT="36000" marB="36000" anchor="b"/>
                </a:tc>
                <a:extLst>
                  <a:ext uri="{0D108BD9-81ED-4DB2-BD59-A6C34878D82A}">
                    <a16:rowId xmlns:a16="http://schemas.microsoft.com/office/drawing/2014/main" val="257795656"/>
                  </a:ext>
                </a:extLst>
              </a:tr>
            </a:tbl>
          </a:graphicData>
        </a:graphic>
      </p:graphicFrame>
      <p:sp>
        <p:nvSpPr>
          <p:cNvPr id="9" name="Rectangle 8">
            <a:extLst>
              <a:ext uri="{FF2B5EF4-FFF2-40B4-BE49-F238E27FC236}">
                <a16:creationId xmlns:a16="http://schemas.microsoft.com/office/drawing/2014/main" id="{BA276738-5626-44EE-8C68-FE7F48344C44}"/>
              </a:ext>
            </a:extLst>
          </p:cNvPr>
          <p:cNvSpPr/>
          <p:nvPr/>
        </p:nvSpPr>
        <p:spPr>
          <a:xfrm>
            <a:off x="222173" y="1727440"/>
            <a:ext cx="11747653" cy="646331"/>
          </a:xfrm>
          <a:prstGeom prst="rect">
            <a:avLst/>
          </a:prstGeom>
        </p:spPr>
        <p:txBody>
          <a:bodyPr wrap="square">
            <a:spAutoFit/>
          </a:bodyPr>
          <a:lstStyle/>
          <a:p>
            <a:pPr lvl="0"/>
            <a:r>
              <a:rPr lang="en-GB">
                <a:solidFill>
                  <a:srgbClr val="000000"/>
                </a:solidFill>
                <a:latin typeface="Helvetica Neue LT Std 45 Light"/>
              </a:rPr>
              <a:t>The first table compares the total k value (under recovery in this instance) for the financial year for the three different notice and fix time combinations raised in the workgroup </a:t>
            </a:r>
          </a:p>
        </p:txBody>
      </p:sp>
      <p:sp>
        <p:nvSpPr>
          <p:cNvPr id="10" name="Rectangle 9">
            <a:extLst>
              <a:ext uri="{FF2B5EF4-FFF2-40B4-BE49-F238E27FC236}">
                <a16:creationId xmlns:a16="http://schemas.microsoft.com/office/drawing/2014/main" id="{BC90FC18-C025-4BC9-86FA-F1682D2FDDD8}"/>
              </a:ext>
            </a:extLst>
          </p:cNvPr>
          <p:cNvSpPr/>
          <p:nvPr/>
        </p:nvSpPr>
        <p:spPr>
          <a:xfrm>
            <a:off x="345123" y="3937000"/>
            <a:ext cx="11747653" cy="646331"/>
          </a:xfrm>
          <a:prstGeom prst="rect">
            <a:avLst/>
          </a:prstGeom>
        </p:spPr>
        <p:txBody>
          <a:bodyPr wrap="square">
            <a:spAutoFit/>
          </a:bodyPr>
          <a:lstStyle/>
          <a:p>
            <a:pPr lvl="0"/>
            <a:r>
              <a:rPr lang="en-GB">
                <a:solidFill>
                  <a:srgbClr val="000000"/>
                </a:solidFill>
                <a:latin typeface="Helvetica Neue LT Std 45 Light"/>
              </a:rPr>
              <a:t>The second table compares the mean k value (under recovery in this instance) per month for the three different notice and fix time combinations raised in the workgroup </a:t>
            </a:r>
          </a:p>
        </p:txBody>
      </p:sp>
      <p:graphicFrame>
        <p:nvGraphicFramePr>
          <p:cNvPr id="2" name="Table 1">
            <a:extLst>
              <a:ext uri="{FF2B5EF4-FFF2-40B4-BE49-F238E27FC236}">
                <a16:creationId xmlns:a16="http://schemas.microsoft.com/office/drawing/2014/main" id="{AAC5C8F4-E9A0-47D2-B6E2-D8A5C07CA8F2}"/>
              </a:ext>
            </a:extLst>
          </p:cNvPr>
          <p:cNvGraphicFramePr>
            <a:graphicFrameLocks noGrp="1"/>
          </p:cNvGraphicFramePr>
          <p:nvPr>
            <p:extLst>
              <p:ext uri="{D42A27DB-BD31-4B8C-83A1-F6EECF244321}">
                <p14:modId xmlns:p14="http://schemas.microsoft.com/office/powerpoint/2010/main" val="339680933"/>
              </p:ext>
            </p:extLst>
          </p:nvPr>
        </p:nvGraphicFramePr>
        <p:xfrm>
          <a:off x="345123" y="4646201"/>
          <a:ext cx="11491773" cy="1931111"/>
        </p:xfrm>
        <a:graphic>
          <a:graphicData uri="http://schemas.openxmlformats.org/drawingml/2006/table">
            <a:tbl>
              <a:tblPr>
                <a:tableStyleId>{93296810-A885-4BE3-A3E7-6D5BEEA58F35}</a:tableStyleId>
              </a:tblPr>
              <a:tblGrid>
                <a:gridCol w="980985">
                  <a:extLst>
                    <a:ext uri="{9D8B030D-6E8A-4147-A177-3AD203B41FA5}">
                      <a16:colId xmlns:a16="http://schemas.microsoft.com/office/drawing/2014/main" val="1114884120"/>
                    </a:ext>
                  </a:extLst>
                </a:gridCol>
                <a:gridCol w="1673124">
                  <a:extLst>
                    <a:ext uri="{9D8B030D-6E8A-4147-A177-3AD203B41FA5}">
                      <a16:colId xmlns:a16="http://schemas.microsoft.com/office/drawing/2014/main" val="1246990941"/>
                    </a:ext>
                  </a:extLst>
                </a:gridCol>
                <a:gridCol w="1558274">
                  <a:extLst>
                    <a:ext uri="{9D8B030D-6E8A-4147-A177-3AD203B41FA5}">
                      <a16:colId xmlns:a16="http://schemas.microsoft.com/office/drawing/2014/main" val="3187466177"/>
                    </a:ext>
                  </a:extLst>
                </a:gridCol>
                <a:gridCol w="1791349">
                  <a:extLst>
                    <a:ext uri="{9D8B030D-6E8A-4147-A177-3AD203B41FA5}">
                      <a16:colId xmlns:a16="http://schemas.microsoft.com/office/drawing/2014/main" val="2210131178"/>
                    </a:ext>
                  </a:extLst>
                </a:gridCol>
                <a:gridCol w="1791349">
                  <a:extLst>
                    <a:ext uri="{9D8B030D-6E8A-4147-A177-3AD203B41FA5}">
                      <a16:colId xmlns:a16="http://schemas.microsoft.com/office/drawing/2014/main" val="3249399577"/>
                    </a:ext>
                  </a:extLst>
                </a:gridCol>
                <a:gridCol w="1848346">
                  <a:extLst>
                    <a:ext uri="{9D8B030D-6E8A-4147-A177-3AD203B41FA5}">
                      <a16:colId xmlns:a16="http://schemas.microsoft.com/office/drawing/2014/main" val="3887537475"/>
                    </a:ext>
                  </a:extLst>
                </a:gridCol>
                <a:gridCol w="1848346">
                  <a:extLst>
                    <a:ext uri="{9D8B030D-6E8A-4147-A177-3AD203B41FA5}">
                      <a16:colId xmlns:a16="http://schemas.microsoft.com/office/drawing/2014/main" val="3664032625"/>
                    </a:ext>
                  </a:extLst>
                </a:gridCol>
              </a:tblGrid>
              <a:tr h="506580">
                <a:tc>
                  <a:txBody>
                    <a:bodyPr/>
                    <a:lstStyle/>
                    <a:p>
                      <a:pPr marL="0" algn="l" defTabSz="914400" rtl="0" eaLnBrk="1" fontAlgn="b" latinLnBrk="0" hangingPunct="1"/>
                      <a:endParaRPr lang="en-GB" sz="1800" u="none" strike="noStrike" kern="1200">
                        <a:solidFill>
                          <a:srgbClr val="000000"/>
                        </a:solidFill>
                        <a:effectLst/>
                        <a:latin typeface="Helvetica Neue LT Std 45 Light"/>
                        <a:ea typeface="+mn-ea"/>
                        <a:cs typeface="+mn-cs"/>
                      </a:endParaRPr>
                    </a:p>
                  </a:txBody>
                  <a:tcPr marL="36000" marR="36000" marT="0" marB="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gridSpan="2">
                  <a:txBody>
                    <a:bodyPr/>
                    <a:lstStyle/>
                    <a:p>
                      <a:pPr marL="0" algn="ctr" defTabSz="914400" rtl="0" eaLnBrk="1" fontAlgn="b" latinLnBrk="0" hangingPunct="1"/>
                      <a:r>
                        <a:rPr lang="en-GB" sz="1800" u="none" strike="noStrike" kern="1200">
                          <a:solidFill>
                            <a:srgbClr val="000000"/>
                          </a:solidFill>
                          <a:effectLst/>
                          <a:latin typeface="Helvetica Neue LT Std 45 Light"/>
                        </a:rPr>
                        <a:t>3N12F</a:t>
                      </a:r>
                      <a:endParaRPr lang="en-GB" sz="1800" u="none" strike="noStrike" kern="1200">
                        <a:solidFill>
                          <a:srgbClr val="000000"/>
                        </a:solidFill>
                        <a:effectLst/>
                        <a:latin typeface="Helvetica Neue LT Std 45 Light"/>
                        <a:ea typeface="+mn-ea"/>
                        <a:cs typeface="+mn-cs"/>
                      </a:endParaRPr>
                    </a:p>
                  </a:txBody>
                  <a:tcPr marL="36000" marR="36000" marT="0" marB="0"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hMerge="1">
                  <a:txBody>
                    <a:bodyPr/>
                    <a:lstStyle/>
                    <a:p>
                      <a:pPr marL="0" algn="l" defTabSz="914400" rtl="0" eaLnBrk="1" fontAlgn="b" latinLnBrk="0" hangingPunct="1"/>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gridSpan="2">
                  <a:txBody>
                    <a:bodyPr/>
                    <a:lstStyle/>
                    <a:p>
                      <a:pPr marL="0" algn="ctr" defTabSz="914400" rtl="0" eaLnBrk="1" fontAlgn="b" latinLnBrk="0" hangingPunct="1"/>
                      <a:r>
                        <a:rPr lang="en-GB" sz="1800" u="none" strike="noStrike" kern="1200">
                          <a:solidFill>
                            <a:srgbClr val="000000"/>
                          </a:solidFill>
                          <a:effectLst/>
                          <a:latin typeface="Helvetica Neue LT Std 45 Light"/>
                        </a:rPr>
                        <a:t>9N6F</a:t>
                      </a:r>
                      <a:endParaRPr lang="en-GB" sz="1800" u="none" strike="noStrike" kern="1200">
                        <a:solidFill>
                          <a:srgbClr val="000000"/>
                        </a:solidFill>
                        <a:effectLst/>
                        <a:latin typeface="Helvetica Neue LT Std 45 Light"/>
                        <a:ea typeface="+mn-ea"/>
                        <a:cs typeface="+mn-cs"/>
                      </a:endParaRPr>
                    </a:p>
                  </a:txBody>
                  <a:tcPr marL="36000" marR="36000" marT="0" marB="0"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hMerge="1">
                  <a:txBody>
                    <a:bodyPr/>
                    <a:lstStyle/>
                    <a:p>
                      <a:pPr marL="0" algn="l" defTabSz="914400" rtl="0" eaLnBrk="1" fontAlgn="b" latinLnBrk="0" hangingPunct="1"/>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gridSpan="2">
                  <a:txBody>
                    <a:bodyPr/>
                    <a:lstStyle/>
                    <a:p>
                      <a:pPr marL="0" algn="ctr" defTabSz="914400" rtl="0" eaLnBrk="1" fontAlgn="b" latinLnBrk="0" hangingPunct="1"/>
                      <a:r>
                        <a:rPr lang="en-GB" sz="1800" u="none" strike="noStrike" kern="1200">
                          <a:solidFill>
                            <a:srgbClr val="000000"/>
                          </a:solidFill>
                          <a:effectLst/>
                          <a:latin typeface="Helvetica Neue LT Std 45 Light"/>
                        </a:rPr>
                        <a:t>12N3F</a:t>
                      </a:r>
                      <a:endParaRPr lang="en-GB" sz="1800" u="none" strike="noStrike" kern="1200">
                        <a:solidFill>
                          <a:srgbClr val="000000"/>
                        </a:solidFill>
                        <a:effectLst/>
                        <a:latin typeface="Helvetica Neue LT Std 45 Light"/>
                        <a:ea typeface="+mn-ea"/>
                        <a:cs typeface="+mn-cs"/>
                      </a:endParaRPr>
                    </a:p>
                  </a:txBody>
                  <a:tcPr marL="36000" marR="36000" marT="0" marB="0" anchor="ctr">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hMerge="1">
                  <a:txBody>
                    <a:bodyPr/>
                    <a:lstStyle/>
                    <a:p>
                      <a:pPr marL="0" algn="l" defTabSz="914400" rtl="0" eaLnBrk="1" fontAlgn="b" latinLnBrk="0" hangingPunct="1"/>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44214094"/>
                  </a:ext>
                </a:extLst>
              </a:tr>
              <a:tr h="731891">
                <a:tc>
                  <a:txBody>
                    <a:bodyPr/>
                    <a:lstStyle/>
                    <a:p>
                      <a:pPr marL="0" algn="l" defTabSz="914400" rtl="0" eaLnBrk="1" fontAlgn="b" latinLnBrk="0" hangingPunct="1"/>
                      <a:r>
                        <a:rPr lang="en-GB" sz="1800" u="none" strike="noStrike" kern="1200">
                          <a:solidFill>
                            <a:srgbClr val="000000"/>
                          </a:solidFill>
                          <a:effectLst/>
                          <a:latin typeface="Helvetica Neue LT Std 45 Light"/>
                        </a:rPr>
                        <a:t>Financial Year</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 per month (£/MWh) </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k/mean outturn</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 per month (£/MWh)</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k/mean outturn</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 per month  (£/MWh) </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Mean k/mean outturn</a:t>
                      </a:r>
                      <a:endParaRPr lang="en-GB" sz="1800" u="none" strike="noStrike" kern="1200">
                        <a:solidFill>
                          <a:srgbClr val="000000"/>
                        </a:solidFill>
                        <a:effectLst/>
                        <a:latin typeface="Helvetica Neue LT Std 45 Light"/>
                        <a:ea typeface="+mn-ea"/>
                        <a:cs typeface="+mn-cs"/>
                      </a:endParaRPr>
                    </a:p>
                  </a:txBody>
                  <a:tcPr marL="36000" marR="36000" marT="36000" marB="36000">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857911840"/>
                  </a:ext>
                </a:extLst>
              </a:tr>
              <a:tr h="276479">
                <a:tc>
                  <a:txBody>
                    <a:bodyPr/>
                    <a:lstStyle/>
                    <a:p>
                      <a:pPr marL="0" algn="l" defTabSz="914400" rtl="0" eaLnBrk="1" fontAlgn="b" latinLnBrk="0" hangingPunct="1"/>
                      <a:r>
                        <a:rPr lang="en-GB" sz="1800" u="none" strike="noStrike" kern="1200">
                          <a:solidFill>
                            <a:srgbClr val="000000"/>
                          </a:solidFill>
                          <a:effectLst/>
                          <a:latin typeface="Helvetica Neue LT Std 45 Light"/>
                        </a:rPr>
                        <a:t>19/20</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-0.87</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25%</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-0.99</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29%</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-1.08</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31%</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2447158286"/>
                  </a:ext>
                </a:extLst>
              </a:tr>
              <a:tr h="276479">
                <a:tc>
                  <a:txBody>
                    <a:bodyPr/>
                    <a:lstStyle/>
                    <a:p>
                      <a:pPr marL="0" algn="l" defTabSz="914400" rtl="0" eaLnBrk="1" fontAlgn="b" latinLnBrk="0" hangingPunct="1"/>
                      <a:r>
                        <a:rPr lang="en-GB" sz="1800" u="none" strike="noStrike" kern="1200">
                          <a:solidFill>
                            <a:srgbClr val="000000"/>
                          </a:solidFill>
                          <a:effectLst/>
                          <a:latin typeface="Helvetica Neue LT Std 45 Light"/>
                        </a:rPr>
                        <a:t>20/21</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-1.71</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35%</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-1.80</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37%</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-1.76</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algn="r" defTabSz="914400" rtl="0" eaLnBrk="1" fontAlgn="b" latinLnBrk="0" hangingPunct="1"/>
                      <a:r>
                        <a:rPr lang="en-GB" sz="1800" u="none" strike="noStrike" kern="1200">
                          <a:solidFill>
                            <a:srgbClr val="000000"/>
                          </a:solidFill>
                          <a:effectLst/>
                          <a:latin typeface="Helvetica Neue LT Std 45 Light"/>
                        </a:rPr>
                        <a:t>36%</a:t>
                      </a:r>
                      <a:endParaRPr lang="en-GB" sz="1800" u="none" strike="noStrike" kern="1200">
                        <a:solidFill>
                          <a:srgbClr val="000000"/>
                        </a:solidFill>
                        <a:effectLst/>
                        <a:latin typeface="Helvetica Neue LT Std 45 Light"/>
                        <a:ea typeface="+mn-ea"/>
                        <a:cs typeface="+mn-cs"/>
                      </a:endParaRPr>
                    </a:p>
                  </a:txBody>
                  <a:tcPr marL="36000" marR="36000" marT="36000" marB="36000" anchor="b">
                    <a:lnL w="12700" cap="flat" cmpd="sng" algn="ctr">
                      <a:solidFill>
                        <a:srgbClr val="FFC000"/>
                      </a:solidFill>
                      <a:prstDash val="solid"/>
                      <a:round/>
                      <a:headEnd type="none" w="med" len="med"/>
                      <a:tailEnd type="none" w="med" len="med"/>
                    </a:lnL>
                    <a:lnR w="12700" cap="flat" cmpd="sng" algn="ctr">
                      <a:solidFill>
                        <a:srgbClr val="FFC000"/>
                      </a:solidFill>
                      <a:prstDash val="solid"/>
                      <a:round/>
                      <a:headEnd type="none" w="med" len="med"/>
                      <a:tailEnd type="none" w="med" len="med"/>
                    </a:ln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extLst>
                  <a:ext uri="{0D108BD9-81ED-4DB2-BD59-A6C34878D82A}">
                    <a16:rowId xmlns:a16="http://schemas.microsoft.com/office/drawing/2014/main" val="1444432454"/>
                  </a:ext>
                </a:extLst>
              </a:tr>
            </a:tbl>
          </a:graphicData>
        </a:graphic>
      </p:graphicFrame>
      <p:sp>
        <p:nvSpPr>
          <p:cNvPr id="7" name="Rectangle 6">
            <a:extLst>
              <a:ext uri="{FF2B5EF4-FFF2-40B4-BE49-F238E27FC236}">
                <a16:creationId xmlns:a16="http://schemas.microsoft.com/office/drawing/2014/main" id="{87A04C1D-0776-4B12-8444-A824C398BE02}"/>
              </a:ext>
            </a:extLst>
          </p:cNvPr>
          <p:cNvSpPr/>
          <p:nvPr/>
        </p:nvSpPr>
        <p:spPr>
          <a:xfrm>
            <a:off x="217182" y="1035575"/>
            <a:ext cx="11747653" cy="646331"/>
          </a:xfrm>
          <a:prstGeom prst="rect">
            <a:avLst/>
          </a:prstGeom>
        </p:spPr>
        <p:txBody>
          <a:bodyPr wrap="square">
            <a:spAutoFit/>
          </a:bodyPr>
          <a:lstStyle/>
          <a:p>
            <a:pPr lvl="0"/>
            <a:r>
              <a:rPr lang="en-GB">
                <a:solidFill>
                  <a:srgbClr val="000000"/>
                </a:solidFill>
                <a:latin typeface="Helvetica Neue LT Std 45 Light"/>
              </a:rPr>
              <a:t>To demonstrate the impact of forecast error and k for future periods we assumed fixed BSUoS was in place for the years 19/20 and 20/21 and created the following case studies.</a:t>
            </a:r>
          </a:p>
        </p:txBody>
      </p:sp>
    </p:spTree>
    <p:extLst>
      <p:ext uri="{BB962C8B-B14F-4D97-AF65-F5344CB8AC3E}">
        <p14:creationId xmlns:p14="http://schemas.microsoft.com/office/powerpoint/2010/main" val="903621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F1BA0C-88F5-4C72-9351-F4B09508EC7B}"/>
              </a:ext>
            </a:extLst>
          </p:cNvPr>
          <p:cNvSpPr>
            <a:spLocks noGrp="1"/>
          </p:cNvSpPr>
          <p:nvPr>
            <p:ph type="title"/>
          </p:nvPr>
        </p:nvSpPr>
        <p:spPr/>
        <p:txBody>
          <a:bodyPr>
            <a:normAutofit fontScale="90000"/>
          </a:bodyPr>
          <a:lstStyle/>
          <a:p>
            <a:r>
              <a:rPr lang="en-GB"/>
              <a:t>continued</a:t>
            </a:r>
          </a:p>
        </p:txBody>
      </p:sp>
      <p:graphicFrame>
        <p:nvGraphicFramePr>
          <p:cNvPr id="5" name="Table 4">
            <a:extLst>
              <a:ext uri="{FF2B5EF4-FFF2-40B4-BE49-F238E27FC236}">
                <a16:creationId xmlns:a16="http://schemas.microsoft.com/office/drawing/2014/main" id="{F515B4C5-6A63-4684-8ABC-5EFAC737AD5A}"/>
              </a:ext>
            </a:extLst>
          </p:cNvPr>
          <p:cNvGraphicFramePr>
            <a:graphicFrameLocks noGrp="1"/>
          </p:cNvGraphicFramePr>
          <p:nvPr>
            <p:extLst>
              <p:ext uri="{D42A27DB-BD31-4B8C-83A1-F6EECF244321}">
                <p14:modId xmlns:p14="http://schemas.microsoft.com/office/powerpoint/2010/main" val="89443485"/>
              </p:ext>
            </p:extLst>
          </p:nvPr>
        </p:nvGraphicFramePr>
        <p:xfrm>
          <a:off x="838200" y="1732872"/>
          <a:ext cx="10515600" cy="1097280"/>
        </p:xfrm>
        <a:graphic>
          <a:graphicData uri="http://schemas.openxmlformats.org/drawingml/2006/table">
            <a:tbl>
              <a:tblPr>
                <a:tableStyleId>{93296810-A885-4BE3-A3E7-6D5BEEA58F35}</a:tableStyleId>
              </a:tblPr>
              <a:tblGrid>
                <a:gridCol w="2000816">
                  <a:extLst>
                    <a:ext uri="{9D8B030D-6E8A-4147-A177-3AD203B41FA5}">
                      <a16:colId xmlns:a16="http://schemas.microsoft.com/office/drawing/2014/main" val="3592821847"/>
                    </a:ext>
                  </a:extLst>
                </a:gridCol>
                <a:gridCol w="2872212">
                  <a:extLst>
                    <a:ext uri="{9D8B030D-6E8A-4147-A177-3AD203B41FA5}">
                      <a16:colId xmlns:a16="http://schemas.microsoft.com/office/drawing/2014/main" val="2687081454"/>
                    </a:ext>
                  </a:extLst>
                </a:gridCol>
                <a:gridCol w="2770360">
                  <a:extLst>
                    <a:ext uri="{9D8B030D-6E8A-4147-A177-3AD203B41FA5}">
                      <a16:colId xmlns:a16="http://schemas.microsoft.com/office/drawing/2014/main" val="151565571"/>
                    </a:ext>
                  </a:extLst>
                </a:gridCol>
                <a:gridCol w="2872212">
                  <a:extLst>
                    <a:ext uri="{9D8B030D-6E8A-4147-A177-3AD203B41FA5}">
                      <a16:colId xmlns:a16="http://schemas.microsoft.com/office/drawing/2014/main" val="3679510803"/>
                    </a:ext>
                  </a:extLst>
                </a:gridCol>
              </a:tblGrid>
              <a:tr h="237756">
                <a:tc>
                  <a:txBody>
                    <a:bodyPr/>
                    <a:lstStyle/>
                    <a:p>
                      <a:pPr marL="0" algn="l" defTabSz="914400" rtl="0" eaLnBrk="1" fontAlgn="b" latinLnBrk="0" hangingPunct="1"/>
                      <a:r>
                        <a:rPr lang="en-GB" sz="1800" u="none" strike="noStrike" kern="1200">
                          <a:effectLst/>
                        </a:rPr>
                        <a:t>FY</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3 month ahead - mean k (£/MWh)</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9 month ahead - mean k (£/MWh)</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12 month ahead - mean k (£/MWh)</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704449"/>
                  </a:ext>
                </a:extLst>
              </a:tr>
              <a:tr h="237756">
                <a:tc>
                  <a:txBody>
                    <a:bodyPr/>
                    <a:lstStyle/>
                    <a:p>
                      <a:pPr marL="0" algn="l" defTabSz="914400" rtl="0" eaLnBrk="1" fontAlgn="b" latinLnBrk="0" hangingPunct="1"/>
                      <a:r>
                        <a:rPr lang="en-GB" sz="1800" u="none" strike="noStrike" kern="1200">
                          <a:effectLst/>
                        </a:rPr>
                        <a:t>19/20</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-0.31</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-0.79</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-0.95</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8067233"/>
                  </a:ext>
                </a:extLst>
              </a:tr>
              <a:tr h="237756">
                <a:tc>
                  <a:txBody>
                    <a:bodyPr/>
                    <a:lstStyle/>
                    <a:p>
                      <a:pPr marL="0" algn="l" defTabSz="914400" rtl="0" eaLnBrk="1" fontAlgn="b" latinLnBrk="0" hangingPunct="1"/>
                      <a:r>
                        <a:rPr lang="en-GB" sz="1800" u="none" strike="noStrike" kern="1200">
                          <a:effectLst/>
                        </a:rPr>
                        <a:t>20/21</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-0.71</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-1.67</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fontAlgn="b" latinLnBrk="0" hangingPunct="1"/>
                      <a:r>
                        <a:rPr lang="en-GB" sz="1800" u="none" strike="noStrike" kern="1200">
                          <a:effectLst/>
                        </a:rPr>
                        <a:t>-1.75</a:t>
                      </a:r>
                      <a:endParaRPr lang="en-GB" sz="1800" u="none" strike="noStrike" kern="1200">
                        <a:solidFill>
                          <a:srgbClr val="000000"/>
                        </a:solidFill>
                        <a:effectLst/>
                        <a:latin typeface="Helvetica Neue LT Std 45 Ligh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9726334"/>
                  </a:ext>
                </a:extLst>
              </a:tr>
            </a:tbl>
          </a:graphicData>
        </a:graphic>
      </p:graphicFrame>
      <p:sp>
        <p:nvSpPr>
          <p:cNvPr id="6" name="Rectangle 5">
            <a:extLst>
              <a:ext uri="{FF2B5EF4-FFF2-40B4-BE49-F238E27FC236}">
                <a16:creationId xmlns:a16="http://schemas.microsoft.com/office/drawing/2014/main" id="{34F46860-1683-4CAD-9890-C7E64AE1618E}"/>
              </a:ext>
            </a:extLst>
          </p:cNvPr>
          <p:cNvSpPr/>
          <p:nvPr/>
        </p:nvSpPr>
        <p:spPr>
          <a:xfrm>
            <a:off x="444347" y="3381518"/>
            <a:ext cx="11747653" cy="1200329"/>
          </a:xfrm>
          <a:prstGeom prst="rect">
            <a:avLst/>
          </a:prstGeom>
        </p:spPr>
        <p:txBody>
          <a:bodyPr wrap="square">
            <a:spAutoFit/>
          </a:bodyPr>
          <a:lstStyle/>
          <a:p>
            <a:pPr marL="285750" lvl="0" indent="-285750">
              <a:buFont typeface="Arial" panose="020B0604020202020204" pitchFamily="34" charset="0"/>
              <a:buChar char="•"/>
            </a:pPr>
            <a:r>
              <a:rPr lang="en-GB">
                <a:solidFill>
                  <a:srgbClr val="000000"/>
                </a:solidFill>
                <a:latin typeface="Helvetica Neue LT Std 45 Light"/>
              </a:rPr>
              <a:t>The third table demonstrates the relative accuracy of historic forecasts at different time horizons. </a:t>
            </a:r>
          </a:p>
          <a:p>
            <a:pPr marL="285750" lvl="0" indent="-285750">
              <a:buFont typeface="Arial" panose="020B0604020202020204" pitchFamily="34" charset="0"/>
              <a:buChar char="•"/>
            </a:pPr>
            <a:r>
              <a:rPr lang="en-GB">
                <a:solidFill>
                  <a:srgbClr val="000000"/>
                </a:solidFill>
                <a:latin typeface="Helvetica Neue LT Std 45 Light"/>
              </a:rPr>
              <a:t>The trend which can be observed here is that as forecasts are given close to real time they are closer to the outturn result.</a:t>
            </a:r>
          </a:p>
          <a:p>
            <a:pPr marL="285750" lvl="0" indent="-285750">
              <a:buFont typeface="Arial" panose="020B0604020202020204" pitchFamily="34" charset="0"/>
              <a:buChar char="•"/>
            </a:pPr>
            <a:r>
              <a:rPr lang="en-GB">
                <a:solidFill>
                  <a:srgbClr val="000000"/>
                </a:solidFill>
                <a:latin typeface="Helvetica Neue LT Std 45 Light"/>
              </a:rPr>
              <a:t>This applies in both FY 19/20 and FY 20/21 with the latter being an exceptional year</a:t>
            </a:r>
          </a:p>
        </p:txBody>
      </p:sp>
    </p:spTree>
    <p:extLst>
      <p:ext uri="{BB962C8B-B14F-4D97-AF65-F5344CB8AC3E}">
        <p14:creationId xmlns:p14="http://schemas.microsoft.com/office/powerpoint/2010/main" val="852271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285279" y="335178"/>
            <a:ext cx="11236161" cy="1033669"/>
          </a:xfrm>
          <a:prstGeom prst="rect">
            <a:avLst/>
          </a:prstGeom>
        </p:spPr>
        <p:txBody>
          <a:bodyPr vert="horz" lIns="91440" tIns="45720" rIns="91440" bIns="45720" rtlCol="0" anchor="ctr">
            <a:no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lvl="1" algn="l" rtl="0">
              <a:lnSpc>
                <a:spcPct val="90000"/>
              </a:lnSpc>
              <a:spcBef>
                <a:spcPct val="0"/>
              </a:spcBef>
              <a:buClr>
                <a:schemeClr val="accent4"/>
              </a:buClr>
            </a:pPr>
            <a:r>
              <a:rPr lang="en-US" sz="4000" kern="1200">
                <a:solidFill>
                  <a:srgbClr val="FFCE2C"/>
                </a:solidFill>
                <a:latin typeface="+mj-lt"/>
                <a:ea typeface="+mj-ea"/>
                <a:cs typeface="Arial" panose="020B0604020202020204" pitchFamily="34" charset="0"/>
              </a:rPr>
              <a:t>Scope of CMP362 (Consequential Definition Updates required to support BSUoS Reform)</a:t>
            </a:r>
          </a:p>
        </p:txBody>
      </p:sp>
      <p:sp>
        <p:nvSpPr>
          <p:cNvPr id="4" name="TextBox 3">
            <a:extLst>
              <a:ext uri="{FF2B5EF4-FFF2-40B4-BE49-F238E27FC236}">
                <a16:creationId xmlns:a16="http://schemas.microsoft.com/office/drawing/2014/main" id="{4DB5A5BA-D789-46F5-9B10-603883E31ADC}"/>
              </a:ext>
            </a:extLst>
          </p:cNvPr>
          <p:cNvSpPr txBox="1"/>
          <p:nvPr/>
        </p:nvSpPr>
        <p:spPr>
          <a:xfrm>
            <a:off x="285279" y="1683807"/>
            <a:ext cx="10860241" cy="258532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cs typeface="Arial" panose="020B0604020202020204" pitchFamily="34" charset="0"/>
              </a:rPr>
              <a:t>Mod Overview: </a:t>
            </a:r>
            <a:r>
              <a:rPr kumimoji="0" lang="en-GB" sz="1800" b="0" i="0" u="none" strike="noStrike" kern="1200" cap="none" spc="0" normalizeH="0" baseline="0" noProof="0">
                <a:ln>
                  <a:noFill/>
                </a:ln>
                <a:solidFill>
                  <a:prstClr val="black"/>
                </a:solidFill>
                <a:effectLst/>
                <a:uLnTx/>
                <a:uFillTx/>
                <a:cs typeface="Arial" panose="020B0604020202020204" pitchFamily="34" charset="0"/>
              </a:rPr>
              <a:t>Alongside CUSC modification to introduce fixed BSUoS tariff, consequential definition updates in CUSC section 11 will be required for BSUoS Reform</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cs typeface="Arial" panose="020B0604020202020204" pitchFamily="34" charset="0"/>
              </a:rPr>
              <a:t>Scope</a:t>
            </a:r>
            <a:r>
              <a:rPr kumimoji="0" lang="en-GB" sz="1800" b="0" i="0" u="none" strike="noStrike" kern="1200" cap="none" spc="0" normalizeH="0" baseline="0" noProof="0">
                <a:ln>
                  <a:noFill/>
                </a:ln>
                <a:solidFill>
                  <a:prstClr val="black"/>
                </a:solidFill>
                <a:effectLst/>
                <a:uLnTx/>
                <a:uFillTx/>
                <a:cs typeface="Arial" panose="020B0604020202020204" pitchFamily="34" charset="0"/>
              </a:rPr>
              <a:t>: add and amend required definitions needed to introduce fixed BSUoS (and BSUoS payable by final demand only) into CUSC section 11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n-GB">
              <a:solidFill>
                <a:prstClr val="black"/>
              </a:solidFill>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cs typeface="Arial" panose="020B0604020202020204" pitchFamily="34" charset="0"/>
              </a:rPr>
              <a:t>CMP362 to run alongside CMP361</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a:ln>
                <a:noFill/>
              </a:ln>
              <a:solidFill>
                <a:prstClr val="black"/>
              </a:solidFill>
              <a:effectLst/>
              <a:uLnTx/>
              <a:uFillTx/>
              <a:ea typeface="+mn-ea"/>
              <a:cs typeface="+mn-cs"/>
            </a:endParaRPr>
          </a:p>
          <a:p>
            <a:pPr marR="0" lvl="0" algn="l" defTabSz="914400" rtl="0" eaLnBrk="1" fontAlgn="auto" latinLnBrk="0" hangingPunct="1">
              <a:lnSpc>
                <a:spcPct val="100000"/>
              </a:lnSpc>
              <a:spcBef>
                <a:spcPts val="0"/>
              </a:spcBef>
              <a:spcAft>
                <a:spcPts val="0"/>
              </a:spcAft>
              <a:buClrTx/>
              <a:buSzTx/>
              <a:tabLst/>
              <a:defRPr/>
            </a:pPr>
            <a:r>
              <a:rPr lang="en-GB">
                <a:solidFill>
                  <a:prstClr val="black"/>
                </a:solidFill>
              </a:rPr>
              <a:t>Solution: to be developed through CMP361, likely that some definition updates driven by CMP308</a:t>
            </a:r>
            <a:endParaRPr kumimoji="0" lang="en-GB" sz="1800" b="0" i="0" u="none" strike="noStrike" kern="1200" cap="none" spc="0" normalizeH="0" baseline="0" noProof="0">
              <a:ln>
                <a:noFill/>
              </a:ln>
              <a:solidFill>
                <a:prstClr val="black"/>
              </a:solidFill>
              <a:effectLst/>
              <a:uLnTx/>
              <a:uFillTx/>
              <a:ea typeface="+mn-ea"/>
              <a:cs typeface="+mn-cs"/>
            </a:endParaRPr>
          </a:p>
        </p:txBody>
      </p:sp>
    </p:spTree>
    <p:extLst>
      <p:ext uri="{BB962C8B-B14F-4D97-AF65-F5344CB8AC3E}">
        <p14:creationId xmlns:p14="http://schemas.microsoft.com/office/powerpoint/2010/main" val="425611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F90EFB-EA6E-465E-9C44-DEEBF2253023}"/>
              </a:ext>
            </a:extLst>
          </p:cNvPr>
          <p:cNvSpPr>
            <a:spLocks noGrp="1"/>
          </p:cNvSpPr>
          <p:nvPr>
            <p:ph type="title"/>
          </p:nvPr>
        </p:nvSpPr>
        <p:spPr>
          <a:xfrm>
            <a:off x="627024" y="560117"/>
            <a:ext cx="10101935" cy="637747"/>
          </a:xfrm>
          <a:prstGeom prst="rect">
            <a:avLst/>
          </a:prstGeom>
        </p:spPr>
        <p:txBody>
          <a:bodyPr>
            <a:normAutofit fontScale="90000"/>
          </a:bodyPr>
          <a:lstStyle/>
          <a:p>
            <a:r>
              <a:rPr lang="en-GB"/>
              <a:t>Terms of Reference review</a:t>
            </a:r>
          </a:p>
        </p:txBody>
      </p:sp>
    </p:spTree>
    <p:extLst>
      <p:ext uri="{BB962C8B-B14F-4D97-AF65-F5344CB8AC3E}">
        <p14:creationId xmlns:p14="http://schemas.microsoft.com/office/powerpoint/2010/main" val="5249610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3.xml><?xml version="1.0" encoding="utf-8"?>
<a:theme xmlns:a="http://schemas.openxmlformats.org/drawingml/2006/main" name="Fir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resentationOfgem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PresentationOfgem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DCB36002-CCFD-4C5D-814A-FF8D96969B7A}">
  <ds:schemaRefs>
    <ds:schemaRef ds:uri="8fc57d9e-3d73-4e3b-99d7-24f54e75136a"/>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9EF4426-4D42-473E-8A92-2C9CE6C3C1A2}"/>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13</Slides>
  <Notes>3</Notes>
  <HiddenSlides>0</HiddenSlides>
  <ScaleCrop>false</ScaleCrop>
  <HeadingPairs>
    <vt:vector size="4" baseType="variant">
      <vt:variant>
        <vt:lpstr>Theme</vt:lpstr>
      </vt:variant>
      <vt:variant>
        <vt:i4>6</vt:i4>
      </vt:variant>
      <vt:variant>
        <vt:lpstr>Slide Titles</vt:lpstr>
      </vt:variant>
      <vt:variant>
        <vt:i4>13</vt:i4>
      </vt:variant>
    </vt:vector>
  </HeadingPairs>
  <TitlesOfParts>
    <vt:vector size="19" baseType="lpstr">
      <vt:lpstr>Office Theme</vt:lpstr>
      <vt:lpstr>Orsted</vt:lpstr>
      <vt:lpstr>FirstSlideMaster</vt:lpstr>
      <vt:lpstr>PresentationOfgem2015</vt:lpstr>
      <vt:lpstr>1_PresentationOfgem2015</vt:lpstr>
      <vt:lpstr>2_Office Theme</vt:lpstr>
      <vt:lpstr>PowerPoint Presentation</vt:lpstr>
      <vt:lpstr>Recap from previous meeting</vt:lpstr>
      <vt:lpstr>Notice and Fix options and k</vt:lpstr>
      <vt:lpstr>Notice and Fix options and k</vt:lpstr>
      <vt:lpstr>continued</vt:lpstr>
      <vt:lpstr>Fixed BSUoS case study</vt:lpstr>
      <vt:lpstr>continued</vt:lpstr>
      <vt:lpstr>Scope of CMP362 (Consequential Definition Updates required to support BSUoS Reform)</vt:lpstr>
      <vt:lpstr>Terms of Reference review</vt:lpstr>
      <vt:lpstr>Terms of Reference</vt:lpstr>
      <vt:lpstr>Business rules for fixed BSUoS solution</vt:lpstr>
      <vt:lpstr>Determination of Licence vs. CUSC</vt:lpstr>
      <vt:lpstr>Principles for funding risk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Friday 27 November 2020 Online Meeting via Teams</dc:title>
  <dc:creator>Mullen (ESO), Paul J</dc:creator>
  <cp:revision>2</cp:revision>
  <dcterms:created xsi:type="dcterms:W3CDTF">2020-11-18T21:12:56Z</dcterms:created>
  <dcterms:modified xsi:type="dcterms:W3CDTF">2021-06-09T06:58:10Z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