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5" r:id="rId3"/>
    <p:sldId id="306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C539B-BF4E-4B62-8441-356A4A694B89}" v="52" dt="2021-03-24T08:18:05.851"/>
    <p1510:client id="{A3B45AA5-6AF0-4E9E-9FCD-9738915CD311}" v="25" dt="2021-03-24T08:23:27.994"/>
    <p1510:client id="{52B73766-AFC2-47A7-94DB-E8BFD7F9ED24}" v="2" dt="2021-03-24T08:19:22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99BE-4A5A-4242-AB3E-2B55E316AC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7CD63-FBC1-4798-B230-5043F69EEF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10045-5132-42B4-81A7-D43F96BBDB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62CA5-5F36-4B6A-8288-5861DE74432F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C5D5-1EBA-446F-B518-61F411625E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3F45-0383-47E6-AB80-12A81C4B8A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C54BE-2632-4355-8803-DD11F430CA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1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A4C5-4901-4067-B6B1-88AFF87D27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E2F11-1039-40ED-BA7A-AB515ED3B07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8C7E4-08F6-4F13-A064-B85BF446EF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467B0-4613-47F7-B8BA-385112427018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CC1A-1F1D-42F8-AAFC-0DEBC9CDA7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8FC03-BB5C-4977-87A3-9C358C6BCB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0C947-5EA7-4006-8488-B60DECE43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2AB0C-42CB-4E1E-9C7F-2A096ED7987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D26E0-DE66-4277-B2E4-4D265A742A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D86AB-21D2-45A1-BFD2-227EEF4946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FD4BCC-81F7-4902-BB77-F7D7D5CE7249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5AA16-916F-4E31-9622-3D0476B17C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BA01-6E08-488E-9A5F-27B1E578C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247191-9A4E-4CBF-88BA-8B5D1D74BA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cable&#10;&#10;Description automatically generated">
            <a:extLst>
              <a:ext uri="{FF2B5EF4-FFF2-40B4-BE49-F238E27FC236}">
                <a16:creationId xmlns:a16="http://schemas.microsoft.com/office/drawing/2014/main" id="{6C88A4DF-24C5-42BA-B366-89F92415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0B4C9D27-72C2-4721-89C8-AF204CF2B314}"/>
              </a:ext>
            </a:extLst>
          </p:cNvPr>
          <p:cNvSpPr/>
          <p:nvPr/>
        </p:nvSpPr>
        <p:spPr>
          <a:xfrm>
            <a:off x="1593131" y="1777995"/>
            <a:ext cx="7286917" cy="333133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8718C6-A480-4FD7-BA11-F5CD6E4D5D0F}"/>
              </a:ext>
            </a:extLst>
          </p:cNvPr>
          <p:cNvSpPr txBox="1"/>
          <p:nvPr/>
        </p:nvSpPr>
        <p:spPr>
          <a:xfrm>
            <a:off x="1593131" y="3116595"/>
            <a:ext cx="7286917" cy="19927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E8BC28"/>
              </a:solidFill>
              <a:uFillTx/>
              <a:latin typeface="Helvetica Neue LT Std 65 Medium" pitchFamily="34"/>
              <a:ea typeface="Helvetica Neue Condensed" pitchFamily="2"/>
              <a:cs typeface="Helvetica Neue Condensed" pitchFamily="2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ED80562-11C9-444C-B64C-BA57BBB64B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7034" y="3289297"/>
            <a:ext cx="7079321" cy="1677988"/>
          </a:xfrm>
        </p:spPr>
        <p:txBody>
          <a:bodyPr/>
          <a:lstStyle>
            <a:lvl1pPr marL="0" indent="0">
              <a:buNone/>
              <a:defRPr lang="en-GB" sz="1600">
                <a:solidFill>
                  <a:srgbClr val="FFBF22"/>
                </a:solidFill>
                <a:latin typeface="Helvetica Neue LT Std 45 Light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719BA22-9BEB-48CC-9827-58C5150F0E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7034" y="1885218"/>
            <a:ext cx="7079321" cy="1227133"/>
          </a:xfrm>
        </p:spPr>
        <p:txBody>
          <a:bodyPr/>
          <a:lstStyle>
            <a:lvl1pPr marL="0" indent="0">
              <a:buNone/>
              <a:defRPr lang="en-GB" sz="4800">
                <a:solidFill>
                  <a:srgbClr val="FFBF22"/>
                </a:solidFill>
                <a:latin typeface="Helvetica Neue LT Std 65 Medium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3933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D4CC133-A4BA-4506-A24D-73001EA20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36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3CE158E-0093-42F7-A606-1582FFEB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48396"/>
            <a:ext cx="12191996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314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333A477E-AC21-4AFD-9703-C4DB925394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020F88-784A-4D62-82E9-77D9981B6F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572" y="2688966"/>
            <a:ext cx="4856570" cy="1480075"/>
          </a:xfrm>
        </p:spPr>
        <p:txBody>
          <a:bodyPr anchor="b"/>
          <a:lstStyle>
            <a:lvl1pPr>
              <a:defRPr lang="en-GB" sz="4800">
                <a:solidFill>
                  <a:srgbClr val="FFFFFF"/>
                </a:solidFill>
                <a:latin typeface="Helvetica Neue LT Std 65 Medium" pitchFamily="34"/>
                <a:ea typeface="Helvetica Neue Condensed" pitchFamily="2"/>
                <a:cs typeface="Helvetica Neue Condensed" pitchFamily="2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65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FC9449A-0CBA-44F7-A069-6AEB24B3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8FCAE2-F37B-4A04-82A7-862C481EF6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3799" y="2034238"/>
            <a:ext cx="3645337" cy="1655758"/>
          </a:xfrm>
        </p:spPr>
        <p:txBody>
          <a:bodyPr/>
          <a:lstStyle>
            <a:lvl1pPr marL="0" indent="0">
              <a:buNone/>
              <a:defRPr lang="en-GB" sz="3600">
                <a:solidFill>
                  <a:srgbClr val="FFFFFF"/>
                </a:solidFill>
                <a:latin typeface="Helvetica Neue LT Std 65 Medium" pitchFamily="34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AE5E39B-340E-4B2D-8FFF-E46191EB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48396"/>
            <a:ext cx="12191996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9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2Col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1DA8-1184-4063-9D83-4E1320360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525" y="780175"/>
            <a:ext cx="5043199" cy="637748"/>
          </a:xfrm>
        </p:spPr>
        <p:txBody>
          <a:bodyPr anchor="t"/>
          <a:lstStyle>
            <a:lvl1pPr>
              <a:defRPr lang="en-GB">
                <a:solidFill>
                  <a:srgbClr val="FFBF22"/>
                </a:solidFill>
                <a:latin typeface="Helvetica Neue LT Std 65 Medium" pitchFamily="34"/>
                <a:ea typeface="Helvetica Neue Condensed" pitchFamily="2"/>
                <a:cs typeface="Helvetica Neue Condensed" pitchFamily="2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F460B4F-2396-4F40-A859-67FAF96601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7525" y="2292245"/>
            <a:ext cx="8371844" cy="2954225"/>
          </a:xfrm>
        </p:spPr>
        <p:txBody>
          <a:bodyPr/>
          <a:lstStyle>
            <a:lvl1pPr marL="0" indent="0">
              <a:buNone/>
              <a:defRPr sz="1200">
                <a:solidFill>
                  <a:srgbClr val="595959"/>
                </a:solidFill>
                <a:latin typeface="Helvetica Neue LT Std 45 Light" pitchFamily="3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54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Intro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BFB571-7F7B-4C69-A231-D46BE4B9EA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7525" y="2298490"/>
            <a:ext cx="4754880" cy="637748"/>
          </a:xfrm>
        </p:spPr>
        <p:txBody>
          <a:bodyPr/>
          <a:lstStyle>
            <a:lvl1pPr marL="0" indent="0">
              <a:buNone/>
              <a:defRPr sz="1400">
                <a:solidFill>
                  <a:srgbClr val="FFBF22"/>
                </a:solidFill>
                <a:latin typeface="Helvetica Neue LT Std 45 Light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19870E-AAC3-452D-B170-2255F427F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525" y="780175"/>
            <a:ext cx="5043199" cy="637748"/>
          </a:xfrm>
        </p:spPr>
        <p:txBody>
          <a:bodyPr anchor="t"/>
          <a:lstStyle>
            <a:lvl1pPr>
              <a:defRPr lang="en-GB">
                <a:solidFill>
                  <a:srgbClr val="FFBF22"/>
                </a:solidFill>
                <a:latin typeface="Helvetica Neue LT Std 65 Medium" pitchFamily="34"/>
                <a:ea typeface="Helvetica Neue Condensed" pitchFamily="2"/>
                <a:cs typeface="Helvetica Neue Condensed" pitchFamily="2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59BB887-9A0E-4516-9435-6BE3454615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7525" y="3291081"/>
            <a:ext cx="8371844" cy="2050788"/>
          </a:xfrm>
        </p:spPr>
        <p:txBody>
          <a:bodyPr/>
          <a:lstStyle>
            <a:lvl1pPr marL="0" indent="0">
              <a:buNone/>
              <a:defRPr sz="1200">
                <a:solidFill>
                  <a:srgbClr val="595959"/>
                </a:solidFill>
                <a:latin typeface="Helvetica Neue LT Std 45 Light" pitchFamily="34"/>
              </a:defRPr>
            </a:lvl1pPr>
          </a:lstStyle>
          <a:p>
            <a:pPr lvl="0"/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A73D4FF-5688-4A68-A8E1-8A497F2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48396"/>
            <a:ext cx="12191996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988878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FE80-A785-4CDF-9227-4BAB946775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F762-990F-441D-AEB1-7C1501DE2C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B19-5E07-42CF-87B5-162CA15474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F1C30-F72E-465E-89E4-572EE0F7F82A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DF70A-2690-4672-9B7C-27CC131818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E90F9-1DA9-4408-8714-C9F7EB02ED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28102-7701-42CF-9053-DFB8749580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9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D234-B45C-4960-A899-3327708DC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DB863-12D2-40CC-AF3C-13E7702174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FC8DA-3E6C-42E2-A743-D36380B5B4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4BFBF-5856-403C-AC86-5F713CCAF7B0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7033E-D754-4EB5-8E5C-7B42D83EBA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16ADF-7F6A-43DF-99CE-D4CFF8DA1C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F91B61-6EC4-4D9D-9168-E79D9FAA2D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4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1CED-842D-4D29-92A5-B68ABAFD51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5976-59B9-43C7-8DC4-6CA3AE02FD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974EB-AD8F-4737-A6FA-9F6C7DE319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8CECB-12E0-46B9-B953-CE14F75981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5826F-BB6D-4999-9F36-DF2983550596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0DAAA-0AB5-4B67-AD11-253252C310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6306F-37B7-42B2-94FD-A41112308E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4CA026-4246-4DCA-A344-2810C30B80E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4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B66B-7936-48CC-BD02-CECA214CC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7ABA-A82C-4546-A911-57D091500D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0BE03-EF3D-4274-8840-3141F8D73D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8A50-0493-40FF-95EE-F0FEA67BEAD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5C59A-4771-4F5C-A399-BB12BA19152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36F33-08C9-40D0-BB33-93BA49ABEE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0729B8-3A8A-48BC-9275-2A226DF132AD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69176-77DE-43A7-97CE-ED34C9AC93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DEAEE-3B2B-438A-A232-078175F513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849D3-1BBC-44D1-A7D0-8BC5376AD6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4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2977-7516-45EA-9A57-CFB41E8A6F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E3703-2670-42C4-8937-C75A4D471A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DEA608-DECD-4ED6-A1AB-F9486DA239D8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F0CB9-AD9D-413F-9676-5796E17233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DC32B-4A16-443E-81DD-5BEB9EADFA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B19262-3D01-4C32-869F-6A959DDD6DC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17830-61D3-4C63-81A9-08687086C8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9AEBD-ED75-4B71-93E8-F590C84F9E6B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21753-E20C-4EA3-8FE6-188C4714BE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C7243-2B59-47E5-85C0-87EA6229F1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11BEBB-A8E9-47F0-8789-90FE1006FB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3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550A-5455-4FD4-AA06-CE6D3AAA3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FA0C-ACA8-4450-977E-B2334C91F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6CD19-A8B3-46AC-90FA-8617CCF1FE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83FD6-490C-4757-9E64-F5693DAAAA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A92D5-BD59-4A2A-B235-B2745555C0D4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FA92C-1E29-44AB-8529-77279EB49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EEE7E-8557-4DAA-A21C-BE00BD461F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01BB0B-BD79-4874-8217-ACA5B2AC32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9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21FE-6C53-426C-A1FA-19B10822D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B3F9C-542F-4B91-8A0C-3EBCD86567B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2603A-4E7E-45E9-B97E-F851F04710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A5DDA-6375-4DC2-8722-CCDADD9E35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B7BE1-5668-4BE5-BB3D-58F84F2ADB4D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B1592-3489-4051-9D79-CCCB100B0E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48C0B-CA68-4333-BF13-EEA83DFC75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C4F3A2-9D58-494D-AA37-F56EED972D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0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1369C-548B-44A4-A059-1D0461466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D994-FE5E-49D2-86C6-DDB20F7D0C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C12B-214E-4B34-8208-7906E8C1FD1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C46EE92-3653-4494-9352-2CFA7200D18E}" type="datetime1">
              <a:rPr lang="en-GB"/>
              <a:pPr lvl="0"/>
              <a:t>29/03/2021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B0EDC-0837-4369-AD44-B2056528A0A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140C-89FC-4826-89F9-BA36F991368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BE057B5-EDE5-4CEA-94BE-00B9FA3E46D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rideso.com/industry-information/balancing-services/road-to-net-zero-electricity-markets/event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mr@nationalgrideso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F62B07D-CC2A-435B-8646-067D783C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1" b="7821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C29AC73B-DE40-4833-A211-D6F50012D9C4}"/>
              </a:ext>
            </a:extLst>
          </p:cNvPr>
          <p:cNvSpPr txBox="1"/>
          <p:nvPr/>
        </p:nvSpPr>
        <p:spPr>
          <a:xfrm>
            <a:off x="5180286" y="5778450"/>
            <a:ext cx="6891869" cy="92333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 Neue Light" pitchFamily="2"/>
                <a:ea typeface="Helvetica Neue Light" pitchFamily="2"/>
              </a:rPr>
              <a:t>The webinar will start shortly.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 Neue Light" pitchFamily="2"/>
                <a:ea typeface="Helvetica Neue Light" pitchFamily="2"/>
              </a:rPr>
              <a:t>Please make sure you are on mute and your camera is turned off.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C000"/>
                </a:solidFill>
                <a:uFillTx/>
                <a:latin typeface="Helvetica Neue Light" pitchFamily="2"/>
                <a:ea typeface="Helvetica Neue Light" pitchFamily="2"/>
              </a:rPr>
              <a:t>Please note that the webinar will be recorded.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BBB3946-057F-407C-8A6C-AD2515296A73}"/>
              </a:ext>
            </a:extLst>
          </p:cNvPr>
          <p:cNvSpPr txBox="1"/>
          <p:nvPr/>
        </p:nvSpPr>
        <p:spPr>
          <a:xfrm>
            <a:off x="190213" y="1859286"/>
            <a:ext cx="7400193" cy="2708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BREAKOUT SESSION </a:t>
            </a:r>
            <a:endParaRPr lang="en-GB" sz="2800" b="1" i="0" u="none" strike="noStrike" kern="1200" cap="none" spc="0" baseline="0" dirty="0">
              <a:solidFill>
                <a:srgbClr val="FFFFFF"/>
              </a:solidFill>
              <a:uFillTx/>
              <a:latin typeface="Helvetica Neue LT Std 65 Medium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FFFFFF"/>
                </a:solidFill>
                <a:latin typeface="Helvetica Neue LT Std 65 Medium"/>
              </a:rPr>
              <a:t>Contracts for Difference</a:t>
            </a: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: short </a:t>
            </a:r>
            <a:r>
              <a:rPr lang="en-GB" sz="2800" b="1" dirty="0">
                <a:solidFill>
                  <a:srgbClr val="FFFFFF"/>
                </a:solidFill>
                <a:latin typeface="Helvetica Neue LT Std 65 Medium"/>
              </a:rPr>
              <a:t>/</a:t>
            </a: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 </a:t>
            </a:r>
            <a:r>
              <a:rPr lang="en-GB" sz="2800" b="1" dirty="0">
                <a:solidFill>
                  <a:srgbClr val="FFFFFF"/>
                </a:solidFill>
                <a:latin typeface="Helvetica Neue LT Std 65 Medium"/>
              </a:rPr>
              <a:t>longer </a:t>
            </a:r>
            <a:endParaRPr lang="en-GB" sz="2800" b="1" i="0" u="none" strike="noStrike" cap="none" spc="0" baseline="0" dirty="0">
              <a:solidFill>
                <a:srgbClr val="FFFFFF"/>
              </a:solidFill>
              <a:uFillTx/>
              <a:latin typeface="Helvetica Neue LT Std 65 Medium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term </a:t>
            </a:r>
            <a:r>
              <a:rPr lang="en-GB" sz="2800" b="1" dirty="0">
                <a:solidFill>
                  <a:srgbClr val="FFFFFF"/>
                </a:solidFill>
                <a:latin typeface="Helvetica Neue LT Std 65 Medium"/>
              </a:rPr>
              <a:t>issues </a:t>
            </a: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&amp;</a:t>
            </a:r>
            <a:r>
              <a:rPr lang="en-GB" sz="2800" b="1" dirty="0">
                <a:solidFill>
                  <a:srgbClr val="FFFFFF"/>
                </a:solidFill>
                <a:latin typeface="Helvetica Neue LT Std 65 Medium"/>
              </a:rPr>
              <a:t> </a:t>
            </a:r>
            <a:r>
              <a:rPr lang="en-GB" sz="2800" b="1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ESO actions</a:t>
            </a:r>
            <a:br>
              <a:rPr lang="en-GB" sz="4400" b="1" i="0" u="none" strike="noStrike" kern="1200" cap="none" spc="0" baseline="0" dirty="0">
                <a:uFillTx/>
                <a:latin typeface="Calibri Light"/>
              </a:rPr>
            </a:br>
            <a:br>
              <a:rPr lang="en-GB" sz="4400" b="1" i="0" u="none" strike="noStrike" kern="1200" cap="none" spc="0" baseline="0" dirty="0">
                <a:uFillTx/>
                <a:latin typeface="Calibri Light"/>
              </a:rPr>
            </a:b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Laura Brock</a:t>
            </a:r>
            <a:endParaRPr lang="en-GB" sz="2800" b="1" i="0" u="none" strike="noStrike" kern="1200" cap="none" spc="0" baseline="0" dirty="0">
              <a:solidFill>
                <a:srgbClr val="FFFFFF"/>
              </a:solidFill>
              <a:uFillTx/>
              <a:latin typeface="Helvetica Neue LT Std 65 Medium" pitchFamily="34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Sarah York</a:t>
            </a: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 dirty="0">
                <a:solidFill>
                  <a:srgbClr val="FFFFFF"/>
                </a:solidFill>
                <a:uFillTx/>
                <a:latin typeface="Helvetica Neue LT Std 65 Medium"/>
              </a:rPr>
              <a:t>Stefan Preuss</a:t>
            </a: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Helvetica Neue LT Std 65 Medium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Helvetica Neue LT Std 65 Medium"/>
            </a:endParaRPr>
          </a:p>
          <a:p>
            <a:pPr marL="0" marR="0" lvl="0" indent="0" algn="l" defTabSz="914372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0" i="0" u="none" strike="noStrike" kern="1200" cap="none" spc="0" baseline="0" dirty="0">
              <a:solidFill>
                <a:srgbClr val="FFFFFF"/>
              </a:solidFill>
              <a:uFillTx/>
              <a:latin typeface="Calibri Light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8C70E1F-A0E5-40E9-BFC4-5910FCAC3A47}"/>
              </a:ext>
            </a:extLst>
          </p:cNvPr>
          <p:cNvSpPr txBox="1"/>
          <p:nvPr/>
        </p:nvSpPr>
        <p:spPr>
          <a:xfrm>
            <a:off x="8291742" y="125565"/>
            <a:ext cx="3821085" cy="5232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595959"/>
                </a:solidFill>
                <a:uFillTx/>
                <a:latin typeface="Helvetica Neue Light" pitchFamily="2"/>
                <a:ea typeface="Helvetica Neue Light" pitchFamily="2"/>
              </a:rPr>
              <a:t>#</a:t>
            </a:r>
            <a:r>
              <a:rPr lang="en-GB" sz="28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R2NZ4 SLIDO code</a:t>
            </a:r>
            <a:endParaRPr lang="en-GB" sz="2800" b="0" i="0" u="none" strike="noStrike" kern="1200" cap="none" spc="0" baseline="0">
              <a:solidFill>
                <a:srgbClr val="595959"/>
              </a:solidFill>
              <a:uFillTx/>
              <a:latin typeface="Helvetica Neue Light" pitchFamily="2"/>
              <a:ea typeface="Helvetica Neue Light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CC875-3354-417A-BDE5-403CF545FADF}"/>
              </a:ext>
            </a:extLst>
          </p:cNvPr>
          <p:cNvGrpSpPr/>
          <p:nvPr/>
        </p:nvGrpSpPr>
        <p:grpSpPr>
          <a:xfrm>
            <a:off x="342900" y="264798"/>
            <a:ext cx="1704971" cy="372563"/>
            <a:chOff x="342900" y="295278"/>
            <a:chExt cx="1704971" cy="3725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CB29D1-F937-4A49-BCF9-9D6271723255}"/>
                </a:ext>
              </a:extLst>
            </p:cNvPr>
            <p:cNvSpPr/>
            <p:nvPr/>
          </p:nvSpPr>
          <p:spPr>
            <a:xfrm>
              <a:off x="342900" y="295278"/>
              <a:ext cx="1704971" cy="3725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50AC6C-0AF1-4EDD-9987-B86A137A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06" y="387175"/>
              <a:ext cx="1442767" cy="21291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8327-E19F-4BEF-8D5A-BFA501621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767" y="130329"/>
            <a:ext cx="9295452" cy="637748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Helvetica Neue LT Std 65 Medium"/>
              </a:rPr>
              <a:t>Contracts for Difference: Short / longer term issues </a:t>
            </a:r>
            <a:br>
              <a:rPr lang="en-GB" sz="3200" dirty="0">
                <a:latin typeface="Helvetica Neue LT Std 65 Medium"/>
              </a:rPr>
            </a:br>
            <a:r>
              <a:rPr lang="en-GB" sz="3200" dirty="0">
                <a:latin typeface="Helvetica Neue LT Std 65 Medium"/>
              </a:rPr>
              <a:t>and ESO actions</a:t>
            </a:r>
            <a:endParaRPr lang="en-GB" sz="3200" dirty="0"/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C4A4B261-DFF8-42F3-9F34-EF8BC8CFEEA7}"/>
              </a:ext>
            </a:extLst>
          </p:cNvPr>
          <p:cNvGraphicFramePr>
            <a:graphicFrameLocks noGrp="1"/>
          </p:cNvGraphicFramePr>
          <p:nvPr/>
        </p:nvGraphicFramePr>
        <p:xfrm>
          <a:off x="497525" y="1206130"/>
          <a:ext cx="3021534" cy="6378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21534">
                  <a:extLst>
                    <a:ext uri="{9D8B030D-6E8A-4147-A177-3AD203B41FA5}">
                      <a16:colId xmlns:a16="http://schemas.microsoft.com/office/drawing/2014/main" val="2427617983"/>
                    </a:ext>
                  </a:extLst>
                </a:gridCol>
              </a:tblGrid>
              <a:tr h="637821">
                <a:tc>
                  <a:txBody>
                    <a:bodyPr/>
                    <a:lstStyle/>
                    <a:p>
                      <a:pPr lvl="0" algn="l"/>
                      <a:r>
                        <a:rPr lang="en-GB" sz="2000" b="0">
                          <a:solidFill>
                            <a:srgbClr val="FFFFFF"/>
                          </a:solidFill>
                          <a:latin typeface="Helvetica Neue Light"/>
                        </a:rPr>
                        <a:t>Context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04224"/>
                  </a:ext>
                </a:extLst>
              </a:tr>
            </a:tbl>
          </a:graphicData>
        </a:graphic>
      </p:graphicFrame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29C77447-C69E-48BD-A7F7-70845C97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54" y="1952125"/>
            <a:ext cx="5920593" cy="3341930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00C9C7C8-88F9-4AEA-B4C1-C16398CEA1A7}"/>
              </a:ext>
            </a:extLst>
          </p:cNvPr>
          <p:cNvGraphicFramePr>
            <a:graphicFrameLocks noGrp="1"/>
          </p:cNvGraphicFramePr>
          <p:nvPr/>
        </p:nvGraphicFramePr>
        <p:xfrm>
          <a:off x="8850770" y="1766849"/>
          <a:ext cx="3021534" cy="6378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21534">
                  <a:extLst>
                    <a:ext uri="{9D8B030D-6E8A-4147-A177-3AD203B41FA5}">
                      <a16:colId xmlns:a16="http://schemas.microsoft.com/office/drawing/2014/main" val="854985824"/>
                    </a:ext>
                  </a:extLst>
                </a:gridCol>
              </a:tblGrid>
              <a:tr h="637821">
                <a:tc>
                  <a:txBody>
                    <a:bodyPr/>
                    <a:lstStyle/>
                    <a:p>
                      <a:pPr lvl="0" algn="l"/>
                      <a:r>
                        <a:rPr lang="en-GB" sz="2000" b="0">
                          <a:solidFill>
                            <a:srgbClr val="FFFFFF"/>
                          </a:solidFill>
                          <a:latin typeface="Helvetica Neue Light"/>
                        </a:rPr>
                        <a:t>Now to 2025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04382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1D823BA9-3D2F-4053-AE5F-81395E65770C}"/>
              </a:ext>
            </a:extLst>
          </p:cNvPr>
          <p:cNvGraphicFramePr>
            <a:graphicFrameLocks noGrp="1"/>
          </p:cNvGraphicFramePr>
          <p:nvPr/>
        </p:nvGraphicFramePr>
        <p:xfrm>
          <a:off x="468767" y="4613559"/>
          <a:ext cx="3021534" cy="6378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21534">
                  <a:extLst>
                    <a:ext uri="{9D8B030D-6E8A-4147-A177-3AD203B41FA5}">
                      <a16:colId xmlns:a16="http://schemas.microsoft.com/office/drawing/2014/main" val="1728432653"/>
                    </a:ext>
                  </a:extLst>
                </a:gridCol>
              </a:tblGrid>
              <a:tr h="637821">
                <a:tc>
                  <a:txBody>
                    <a:bodyPr/>
                    <a:lstStyle/>
                    <a:p>
                      <a:pPr lvl="0" algn="l"/>
                      <a:r>
                        <a:rPr lang="en-GB" sz="2000" b="0">
                          <a:solidFill>
                            <a:srgbClr val="FFFFFF"/>
                          </a:solidFill>
                          <a:latin typeface="Helvetica Neue Light"/>
                        </a:rPr>
                        <a:t>Beyond 2025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571"/>
                  </a:ext>
                </a:extLst>
              </a:tr>
            </a:tbl>
          </a:graphicData>
        </a:graphic>
      </p:graphicFrame>
      <p:pic>
        <p:nvPicPr>
          <p:cNvPr id="7" name="Picture 14">
            <a:extLst>
              <a:ext uri="{FF2B5EF4-FFF2-40B4-BE49-F238E27FC236}">
                <a16:creationId xmlns:a16="http://schemas.microsoft.com/office/drawing/2014/main" id="{3E19901C-8E9C-41D7-8ADE-3765B096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350" y="1979840"/>
            <a:ext cx="1691786" cy="2400071"/>
          </a:xfrm>
          <a:prstGeom prst="rect">
            <a:avLst/>
          </a:prstGeom>
          <a:noFill/>
          <a:ln w="9528" cap="flat">
            <a:solidFill>
              <a:srgbClr val="595959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72A5DD7-657A-4E44-AFC6-BE4E1F183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5" y="1962695"/>
            <a:ext cx="1691786" cy="2385998"/>
          </a:xfrm>
          <a:prstGeom prst="rect">
            <a:avLst/>
          </a:prstGeom>
          <a:noFill/>
          <a:ln w="9528" cap="flat">
            <a:solidFill>
              <a:srgbClr val="595959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096AF6B5-EA9A-4890-BF80-A35DDBE75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882" y="4668432"/>
            <a:ext cx="1504316" cy="2132911"/>
          </a:xfrm>
          <a:prstGeom prst="rect">
            <a:avLst/>
          </a:prstGeom>
          <a:noFill/>
          <a:ln w="9528" cap="flat">
            <a:solidFill>
              <a:srgbClr val="595959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39058F67-842A-4A91-94D6-1BA213C2DBD6}"/>
              </a:ext>
            </a:extLst>
          </p:cNvPr>
          <p:cNvSpPr txBox="1"/>
          <p:nvPr/>
        </p:nvSpPr>
        <p:spPr>
          <a:xfrm>
            <a:off x="9163668" y="125565"/>
            <a:ext cx="2949168" cy="477051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500" b="0" i="0" u="none" strike="noStrike" kern="1200" cap="none" spc="0" baseline="0">
                <a:solidFill>
                  <a:srgbClr val="595959"/>
                </a:solidFill>
                <a:uFillTx/>
                <a:latin typeface="Helvetica Neue Light" pitchFamily="2"/>
                <a:ea typeface="Helvetica Neue Light" pitchFamily="2"/>
              </a:rPr>
              <a:t>#</a:t>
            </a:r>
            <a:r>
              <a:rPr lang="en-GB" sz="25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R2NZ4 SLIDO code</a:t>
            </a:r>
            <a:endParaRPr lang="en-GB" sz="2500" b="0" i="0" u="none" strike="noStrike" kern="1200" cap="none" spc="0" baseline="0">
              <a:solidFill>
                <a:srgbClr val="595959"/>
              </a:solidFill>
              <a:uFillTx/>
              <a:latin typeface="Helvetica Neue Light" pitchFamily="2"/>
              <a:ea typeface="Helvetica Neue Light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407DBB9-34D3-44CF-B912-734AE8684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525" y="131380"/>
            <a:ext cx="11369201" cy="1120624"/>
          </a:xfrm>
        </p:spPr>
        <p:txBody>
          <a:bodyPr/>
          <a:lstStyle/>
          <a:p>
            <a:pPr lvl="0"/>
            <a:r>
              <a:rPr lang="en-GB" sz="3200" b="1">
                <a:latin typeface="Helvetica Neue LT Std 65 Medium"/>
              </a:rPr>
              <a:t>The road to net zero electricity markets: other events</a:t>
            </a:r>
            <a:endParaRPr lang="en-GB" sz="48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5F07E63-E233-4870-B831-969C6472AB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4022" y="4475274"/>
            <a:ext cx="11276463" cy="1188070"/>
          </a:xfrm>
        </p:spPr>
        <p:txBody>
          <a:bodyPr/>
          <a:lstStyle/>
          <a:p>
            <a:pPr marL="0" lvl="0" indent="0">
              <a:buNone/>
            </a:pPr>
            <a:r>
              <a:rPr lang="en-GB" sz="1400">
                <a:solidFill>
                  <a:srgbClr val="FFBF22"/>
                </a:solidFill>
                <a:latin typeface="Helvetica Neue LT Std 45 Light" pitchFamily="34"/>
              </a:rPr>
              <a:t>Are you interested in finding out about how the electricity market is changing and progressing to a zero carbon grid? </a:t>
            </a:r>
          </a:p>
          <a:p>
            <a:pPr marL="0" lvl="0" indent="0">
              <a:buNone/>
            </a:pPr>
            <a:r>
              <a:rPr lang="en-GB" sz="1400">
                <a:solidFill>
                  <a:srgbClr val="FFBF22"/>
                </a:solidFill>
                <a:latin typeface="Helvetica Neue LT Std 45 Light" pitchFamily="34"/>
              </a:rPr>
              <a:t>The Markets team in the ESO are running a series of interactive, online events in March, where you will be able to take part in focused sessions with subject matter experts on different aspect of electricity market change.  </a:t>
            </a:r>
          </a:p>
          <a:p>
            <a:pPr marL="0" lvl="0" indent="0">
              <a:buNone/>
            </a:pPr>
            <a:r>
              <a:rPr lang="en-GB" sz="1400">
                <a:solidFill>
                  <a:srgbClr val="FFBF22"/>
                </a:solidFill>
                <a:latin typeface="Helvetica Neue LT Std 45 Light" pitchFamily="34"/>
                <a:hlinkClick r:id="rId2"/>
              </a:rPr>
              <a:t>Click here </a:t>
            </a:r>
            <a:r>
              <a:rPr lang="en-GB" sz="1400">
                <a:solidFill>
                  <a:srgbClr val="FFBF22"/>
                </a:solidFill>
                <a:latin typeface="Helvetica Neue LT Std 45 Light" pitchFamily="34"/>
              </a:rPr>
              <a:t>to find out more and register for the events or access the recordings if you can’t make the session.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DB8FFFD-37EF-4426-895B-0F15A312B308}"/>
              </a:ext>
            </a:extLst>
          </p:cNvPr>
          <p:cNvSpPr/>
          <p:nvPr/>
        </p:nvSpPr>
        <p:spPr>
          <a:xfrm>
            <a:off x="172318" y="2845036"/>
            <a:ext cx="1802931" cy="100194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143999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</a:rPr>
              <a:t>The road to net zero electricity markets launch</a:t>
            </a:r>
            <a:endParaRPr lang="en-GB" sz="1600" b="0" i="1" u="none" strike="noStrike" kern="1200" cap="none" spc="0" baseline="0">
              <a:solidFill>
                <a:srgbClr val="FFC000"/>
              </a:solidFill>
              <a:uFillTx/>
              <a:latin typeface="Calibri"/>
              <a:cs typeface="Calibri"/>
            </a:endParaRPr>
          </a:p>
        </p:txBody>
      </p:sp>
      <p:sp>
        <p:nvSpPr>
          <p:cNvPr id="5" name="Rectangle: Rounded Corners 21">
            <a:extLst>
              <a:ext uri="{FF2B5EF4-FFF2-40B4-BE49-F238E27FC236}">
                <a16:creationId xmlns:a16="http://schemas.microsoft.com/office/drawing/2014/main" id="{D666B12A-0A23-4BC5-B115-EA8DDA82AE12}"/>
              </a:ext>
            </a:extLst>
          </p:cNvPr>
          <p:cNvSpPr/>
          <p:nvPr/>
        </p:nvSpPr>
        <p:spPr>
          <a:xfrm>
            <a:off x="453771" y="1728133"/>
            <a:ext cx="3119118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Tuesday 23</a:t>
            </a:r>
            <a:r>
              <a:rPr lang="en-GB" sz="1600" b="0" i="1" u="none" strike="noStrike" kern="1200" cap="none" spc="0" baseline="30000">
                <a:solidFill>
                  <a:srgbClr val="404040"/>
                </a:solidFill>
                <a:uFillTx/>
                <a:latin typeface="Calibri"/>
              </a:rPr>
              <a:t>rd</a:t>
            </a: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 March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36BFDA2-0111-4111-8269-A53080450FF5}"/>
              </a:ext>
            </a:extLst>
          </p:cNvPr>
          <p:cNvSpPr/>
          <p:nvPr/>
        </p:nvSpPr>
        <p:spPr>
          <a:xfrm>
            <a:off x="2147578" y="2845036"/>
            <a:ext cx="1802931" cy="100194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143999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</a:rPr>
              <a:t>Market reform insights</a:t>
            </a:r>
          </a:p>
        </p:txBody>
      </p:sp>
      <p:sp>
        <p:nvSpPr>
          <p:cNvPr id="7" name="Rectangle: Rounded Corners 23">
            <a:extLst>
              <a:ext uri="{FF2B5EF4-FFF2-40B4-BE49-F238E27FC236}">
                <a16:creationId xmlns:a16="http://schemas.microsoft.com/office/drawing/2014/main" id="{EBFC5B60-30D5-4BEE-966B-CA2D6E39D1ED}"/>
              </a:ext>
            </a:extLst>
          </p:cNvPr>
          <p:cNvSpPr/>
          <p:nvPr/>
        </p:nvSpPr>
        <p:spPr>
          <a:xfrm>
            <a:off x="4405634" y="1713942"/>
            <a:ext cx="3119118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Wednesday 24</a:t>
            </a:r>
            <a:r>
              <a:rPr lang="en-GB" sz="1600" b="0" i="1" u="none" strike="noStrike" kern="1200" cap="none" spc="0" baseline="30000">
                <a:solidFill>
                  <a:srgbClr val="404040"/>
                </a:solidFill>
                <a:uFillTx/>
                <a:latin typeface="Calibri"/>
              </a:rPr>
              <a:t>th</a:t>
            </a: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 March 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6E5AB21-496D-4466-A8AE-16AFFFCB7D8E}"/>
              </a:ext>
            </a:extLst>
          </p:cNvPr>
          <p:cNvSpPr/>
          <p:nvPr/>
        </p:nvSpPr>
        <p:spPr>
          <a:xfrm>
            <a:off x="4122828" y="2845036"/>
            <a:ext cx="1802931" cy="100194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143999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</a:rPr>
              <a:t>Code change roadmap to 2025</a:t>
            </a:r>
            <a:endParaRPr lang="en-GB" sz="1600" b="0" i="0" u="none" strike="noStrike" kern="1200" cap="none" spc="0" baseline="0">
              <a:solidFill>
                <a:srgbClr val="FFC000"/>
              </a:solidFill>
              <a:uFillTx/>
              <a:latin typeface="Calibri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CFD5409E-15C2-4B59-9080-19C569556861}"/>
              </a:ext>
            </a:extLst>
          </p:cNvPr>
          <p:cNvSpPr/>
          <p:nvPr/>
        </p:nvSpPr>
        <p:spPr>
          <a:xfrm>
            <a:off x="10160693" y="2845036"/>
            <a:ext cx="1858984" cy="977713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143999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</a:rPr>
              <a:t>DSO markets</a:t>
            </a:r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id="{0A779AD5-1D3F-4DD0-B5F8-499127AF8E37}"/>
              </a:ext>
            </a:extLst>
          </p:cNvPr>
          <p:cNvSpPr/>
          <p:nvPr/>
        </p:nvSpPr>
        <p:spPr>
          <a:xfrm>
            <a:off x="8544318" y="1699750"/>
            <a:ext cx="3119118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Thursday 25</a:t>
            </a:r>
            <a:r>
              <a:rPr lang="en-GB" sz="1600" b="0" i="1" u="none" strike="noStrike" kern="1200" cap="none" spc="0" baseline="30000">
                <a:solidFill>
                  <a:srgbClr val="404040"/>
                </a:solidFill>
                <a:uFillTx/>
                <a:latin typeface="Calibri"/>
              </a:rPr>
              <a:t>th</a:t>
            </a: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 March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69F8BFFF-93D3-424B-AD37-34F379A92DEB}"/>
              </a:ext>
            </a:extLst>
          </p:cNvPr>
          <p:cNvSpPr/>
          <p:nvPr/>
        </p:nvSpPr>
        <p:spPr>
          <a:xfrm>
            <a:off x="6098078" y="2845036"/>
            <a:ext cx="1858984" cy="1001944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143999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Electricity Market Reform: Capacity Market and Contracts for Difference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B3602D15-0114-4CCC-9957-36DE644F847B}"/>
              </a:ext>
            </a:extLst>
          </p:cNvPr>
          <p:cNvSpPr/>
          <p:nvPr/>
        </p:nvSpPr>
        <p:spPr>
          <a:xfrm>
            <a:off x="2562377" y="2402887"/>
            <a:ext cx="783329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1pm</a:t>
            </a:r>
          </a:p>
        </p:txBody>
      </p:sp>
      <p:sp>
        <p:nvSpPr>
          <p:cNvPr id="13" name="Rectangle: Rounded Corners 29">
            <a:extLst>
              <a:ext uri="{FF2B5EF4-FFF2-40B4-BE49-F238E27FC236}">
                <a16:creationId xmlns:a16="http://schemas.microsoft.com/office/drawing/2014/main" id="{DF2EDCCA-EC0A-4D00-9C03-60783FC4EB9D}"/>
              </a:ext>
            </a:extLst>
          </p:cNvPr>
          <p:cNvSpPr/>
          <p:nvPr/>
        </p:nvSpPr>
        <p:spPr>
          <a:xfrm>
            <a:off x="674022" y="2393890"/>
            <a:ext cx="713030" cy="411480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10am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1B89A0D0-2762-40C8-9C10-2F1890D63706}"/>
              </a:ext>
            </a:extLst>
          </p:cNvPr>
          <p:cNvSpPr/>
          <p:nvPr/>
        </p:nvSpPr>
        <p:spPr>
          <a:xfrm>
            <a:off x="8129390" y="2845036"/>
            <a:ext cx="1858984" cy="100194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143999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</a:rPr>
              <a:t>Net zero market design</a:t>
            </a:r>
            <a:endParaRPr lang="en-GB" sz="1600" b="0" i="0" u="none" strike="noStrike" kern="1200" cap="none" spc="0" baseline="0">
              <a:solidFill>
                <a:srgbClr val="FFC000"/>
              </a:solidFill>
              <a:uFillTx/>
              <a:latin typeface="Calibri"/>
            </a:endParaRP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D0F52C2-9859-4093-A023-DE63961E9E78}"/>
              </a:ext>
            </a:extLst>
          </p:cNvPr>
          <p:cNvCxnSpPr/>
          <p:nvPr/>
        </p:nvCxnSpPr>
        <p:spPr>
          <a:xfrm flipV="1">
            <a:off x="470513" y="2294110"/>
            <a:ext cx="11310159" cy="24241"/>
          </a:xfrm>
          <a:prstGeom prst="straightConnector1">
            <a:avLst/>
          </a:prstGeom>
          <a:noFill/>
          <a:ln w="6345" cap="flat">
            <a:solidFill>
              <a:srgbClr val="ED7D31"/>
            </a:solidFill>
            <a:prstDash val="solid"/>
            <a:miter/>
          </a:ln>
        </p:spPr>
      </p:cxn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01CB3D81-7327-4D78-9DEC-D42E60C99C17}"/>
              </a:ext>
            </a:extLst>
          </p:cNvPr>
          <p:cNvSpPr/>
          <p:nvPr/>
        </p:nvSpPr>
        <p:spPr>
          <a:xfrm>
            <a:off x="6629656" y="2402887"/>
            <a:ext cx="783329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1pm</a:t>
            </a:r>
          </a:p>
        </p:txBody>
      </p:sp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36F5054B-5F81-46E5-B490-3D9B4D3FAC61}"/>
              </a:ext>
            </a:extLst>
          </p:cNvPr>
          <p:cNvSpPr/>
          <p:nvPr/>
        </p:nvSpPr>
        <p:spPr>
          <a:xfrm>
            <a:off x="4639583" y="2402887"/>
            <a:ext cx="713030" cy="411480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10am</a:t>
            </a: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8086B621-84F0-40A5-8849-1C323DA27860}"/>
              </a:ext>
            </a:extLst>
          </p:cNvPr>
          <p:cNvSpPr/>
          <p:nvPr/>
        </p:nvSpPr>
        <p:spPr>
          <a:xfrm>
            <a:off x="10589931" y="2418661"/>
            <a:ext cx="783329" cy="396236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1pm</a:t>
            </a:r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9CFC98F8-D5E0-4395-B260-9CA57B71D9D2}"/>
              </a:ext>
            </a:extLst>
          </p:cNvPr>
          <p:cNvSpPr/>
          <p:nvPr/>
        </p:nvSpPr>
        <p:spPr>
          <a:xfrm>
            <a:off x="8631268" y="2393890"/>
            <a:ext cx="713030" cy="411480"/>
          </a:xfrm>
          <a:custGeom>
            <a:avLst>
              <a:gd name="f0" fmla="val 150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1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10am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90CAB7FF-8628-437B-B823-58B8AB60BDA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3330" b="13330"/>
          <a:stretch>
            <a:fillRect/>
          </a:stretch>
        </p:blipFill>
        <p:spPr>
          <a:xfrm>
            <a:off x="0" y="0"/>
            <a:ext cx="12191996" cy="6858000"/>
          </a:xfr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78DD478-8B7B-4D89-A564-F19106EBDE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353" y="2328748"/>
            <a:ext cx="5928649" cy="148007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000" b="1">
                <a:latin typeface="Helvetica Neue LT Std 65 Medium"/>
              </a:rPr>
              <a:t>We’d love to hear what you thought of the event. </a:t>
            </a:r>
            <a:br>
              <a:rPr lang="en-GB" sz="2000" b="1">
                <a:latin typeface="Helvetica Neue LT Std 65 Medium"/>
              </a:rPr>
            </a:br>
            <a:r>
              <a:rPr lang="en-GB" sz="2000" b="1">
                <a:latin typeface="Helvetica Neue LT Std 65 Medium"/>
              </a:rPr>
              <a:t>Please contact us via email: </a:t>
            </a:r>
            <a:r>
              <a:rPr lang="en-GB" sz="2000" u="sng">
                <a:hlinkClick r:id="rId3"/>
              </a:rPr>
              <a:t>emr@nationalgrideso.com</a:t>
            </a:r>
            <a:r>
              <a:rPr lang="en-GB" sz="2000"/>
              <a:t>​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6C34838-166B-4C01-8082-FE52CABF0ED7}"/>
              </a:ext>
            </a:extLst>
          </p:cNvPr>
          <p:cNvSpPr txBox="1"/>
          <p:nvPr/>
        </p:nvSpPr>
        <p:spPr>
          <a:xfrm>
            <a:off x="8291742" y="125565"/>
            <a:ext cx="3821085" cy="52321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595959"/>
                </a:solidFill>
                <a:uFillTx/>
                <a:latin typeface="Helvetica Neue Light" pitchFamily="2"/>
                <a:ea typeface="Helvetica Neue Light" pitchFamily="2"/>
              </a:rPr>
              <a:t>#</a:t>
            </a:r>
            <a:r>
              <a:rPr lang="en-GB" sz="28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R2NZ4 SLIDO code</a:t>
            </a:r>
            <a:endParaRPr lang="en-GB" sz="2800" b="0" i="0" u="none" strike="noStrike" kern="1200" cap="none" spc="0" baseline="0">
              <a:solidFill>
                <a:srgbClr val="595959"/>
              </a:solidFill>
              <a:uFillTx/>
              <a:latin typeface="Helvetica Neue Light" pitchFamily="2"/>
              <a:ea typeface="Helvetica Neue Light" pitchFamily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6563DD-A375-4156-A517-4E331360CEFE}"/>
              </a:ext>
            </a:extLst>
          </p:cNvPr>
          <p:cNvGrpSpPr/>
          <p:nvPr/>
        </p:nvGrpSpPr>
        <p:grpSpPr>
          <a:xfrm>
            <a:off x="10202289" y="6210303"/>
            <a:ext cx="1704971" cy="372563"/>
            <a:chOff x="10202289" y="6210303"/>
            <a:chExt cx="1704971" cy="372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1ED1A8-2DB8-4F0B-A562-10168EC1249D}"/>
                </a:ext>
              </a:extLst>
            </p:cNvPr>
            <p:cNvSpPr/>
            <p:nvPr/>
          </p:nvSpPr>
          <p:spPr>
            <a:xfrm>
              <a:off x="10202289" y="6210303"/>
              <a:ext cx="1704971" cy="372563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A2523F-5A94-4FDB-BFC3-8A8BD529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3387" y="6302200"/>
              <a:ext cx="1442767" cy="21291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8B3D05A24BB4DB6DB0D986413FBF6" ma:contentTypeVersion="11" ma:contentTypeDescription="Create a new document." ma:contentTypeScope="" ma:versionID="70f96cdb8c3bac34aefc0a1ba7a04771">
  <xsd:schema xmlns:xsd="http://www.w3.org/2001/XMLSchema" xmlns:xs="http://www.w3.org/2001/XMLSchema" xmlns:p="http://schemas.microsoft.com/office/2006/metadata/properties" xmlns:ns2="9d9f488a-563c-4abf-baac-c8d705f2c265" xmlns:ns3="baf1ff68-c817-42c5-aac5-bffbd2201181" targetNamespace="http://schemas.microsoft.com/office/2006/metadata/properties" ma:root="true" ma:fieldsID="6c618c80b0a3719995e83b362f3aab4a" ns2:_="" ns3:_="">
    <xsd:import namespace="9d9f488a-563c-4abf-baac-c8d705f2c265"/>
    <xsd:import namespace="baf1ff68-c817-42c5-aac5-bffbd2201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f488a-563c-4abf-baac-c8d705f2c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1ff68-c817-42c5-aac5-bffbd2201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820B9-8C4B-45D7-8337-19CE73F6C431}"/>
</file>

<file path=customXml/itemProps2.xml><?xml version="1.0" encoding="utf-8"?>
<ds:datastoreItem xmlns:ds="http://schemas.openxmlformats.org/officeDocument/2006/customXml" ds:itemID="{6F3CBDA4-2125-4C53-A966-A08F21404E20}"/>
</file>

<file path=customXml/itemProps3.xml><?xml version="1.0" encoding="utf-8"?>
<ds:datastoreItem xmlns:ds="http://schemas.openxmlformats.org/officeDocument/2006/customXml" ds:itemID="{AC5B57E0-370D-4770-A0EC-8D6A97EE7C67}"/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210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 Neue Light</vt:lpstr>
      <vt:lpstr>Helvetica Neue LT Std 45 Light</vt:lpstr>
      <vt:lpstr>Helvetica Neue LT Std 65 Medium</vt:lpstr>
      <vt:lpstr>Office Theme</vt:lpstr>
      <vt:lpstr>PowerPoint Presentation</vt:lpstr>
      <vt:lpstr>Contracts for Difference: Short / longer term issues  and ESO actions</vt:lpstr>
      <vt:lpstr>The road to net zero electricity markets: other events</vt:lpstr>
      <vt:lpstr>We’d love to hear what you thought of the event.  Please contact us via email: emr@nationalgrideso.com​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Begum(ESO), Nazifa</dc:creator>
  <cp:lastModifiedBy>Nawari (ESO), Rend</cp:lastModifiedBy>
  <cp:revision>10</cp:revision>
  <dcterms:created xsi:type="dcterms:W3CDTF">2021-03-23T15:47:40Z</dcterms:created>
  <dcterms:modified xsi:type="dcterms:W3CDTF">2021-03-29T10:41:10Z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0x010100EDF8B3D05A24BB4DB6DB0D986413FBF6</vt:lpwstr>
  </property>
</Properties>
</file>