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1126" r:id="rId5"/>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3778B9"/>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6B9082-01D3-4AFF-A993-56E43A2530E1}" v="8" dt="2021-01-28T14:14:16.72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4" autoAdjust="0"/>
    <p:restoredTop sz="96220" autoAdjust="0"/>
  </p:normalViewPr>
  <p:slideViewPr>
    <p:cSldViewPr>
      <p:cViewPr varScale="1">
        <p:scale>
          <a:sx n="86" d="100"/>
          <a:sy n="86" d="100"/>
        </p:scale>
        <p:origin x="40" y="40"/>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CD6B9082-01D3-4AFF-A993-56E43A2530E1}"/>
    <pc:docChg chg="undo addSld delSld modSld sldOrd">
      <pc:chgData name="Mullen (ESO), Paul J" userId="bf3d1d73-b4d7-4bb4-8793-c91dcec30622" providerId="ADAL" clId="{CD6B9082-01D3-4AFF-A993-56E43A2530E1}" dt="2021-02-17T08:25:00.678" v="74" actId="2696"/>
      <pc:docMkLst>
        <pc:docMk/>
      </pc:docMkLst>
      <pc:sldChg chg="modSp del ord">
        <pc:chgData name="Mullen (ESO), Paul J" userId="bf3d1d73-b4d7-4bb4-8793-c91dcec30622" providerId="ADAL" clId="{CD6B9082-01D3-4AFF-A993-56E43A2530E1}" dt="2021-02-17T08:25:00.291" v="73" actId="2696"/>
        <pc:sldMkLst>
          <pc:docMk/>
          <pc:sldMk cId="1092549417" sldId="1123"/>
        </pc:sldMkLst>
        <pc:spChg chg="mod">
          <ac:chgData name="Mullen (ESO), Paul J" userId="bf3d1d73-b4d7-4bb4-8793-c91dcec30622" providerId="ADAL" clId="{CD6B9082-01D3-4AFF-A993-56E43A2530E1}" dt="2021-01-28T14:13:40.382" v="2"/>
          <ac:spMkLst>
            <pc:docMk/>
            <pc:sldMk cId="1092549417" sldId="1123"/>
            <ac:spMk id="2" creationId="{0CDA9072-F464-487A-8933-2350A3A6AE34}"/>
          </ac:spMkLst>
        </pc:spChg>
      </pc:sldChg>
      <pc:sldChg chg="modSp del ord">
        <pc:chgData name="Mullen (ESO), Paul J" userId="bf3d1d73-b4d7-4bb4-8793-c91dcec30622" providerId="ADAL" clId="{CD6B9082-01D3-4AFF-A993-56E43A2530E1}" dt="2021-02-17T08:25:00.678" v="74" actId="2696"/>
        <pc:sldMkLst>
          <pc:docMk/>
          <pc:sldMk cId="3408619565" sldId="1124"/>
        </pc:sldMkLst>
        <pc:spChg chg="mod">
          <ac:chgData name="Mullen (ESO), Paul J" userId="bf3d1d73-b4d7-4bb4-8793-c91dcec30622" providerId="ADAL" clId="{CD6B9082-01D3-4AFF-A993-56E43A2530E1}" dt="2021-01-28T14:13:44.732" v="3"/>
          <ac:spMkLst>
            <pc:docMk/>
            <pc:sldMk cId="3408619565" sldId="1124"/>
            <ac:spMk id="2" creationId="{0CDA9072-F464-487A-8933-2350A3A6AE34}"/>
          </ac:spMkLst>
        </pc:spChg>
      </pc:sldChg>
      <pc:sldChg chg="modSp add del">
        <pc:chgData name="Mullen (ESO), Paul J" userId="bf3d1d73-b4d7-4bb4-8793-c91dcec30622" providerId="ADAL" clId="{CD6B9082-01D3-4AFF-A993-56E43A2530E1}" dt="2021-02-17T08:24:59.806" v="72" actId="2696"/>
        <pc:sldMkLst>
          <pc:docMk/>
          <pc:sldMk cId="440492652" sldId="1127"/>
        </pc:sldMkLst>
        <pc:spChg chg="mod">
          <ac:chgData name="Mullen (ESO), Paul J" userId="bf3d1d73-b4d7-4bb4-8793-c91dcec30622" providerId="ADAL" clId="{CD6B9082-01D3-4AFF-A993-56E43A2530E1}" dt="2021-01-28T14:14:30.738" v="71" actId="20577"/>
          <ac:spMkLst>
            <pc:docMk/>
            <pc:sldMk cId="440492652" sldId="1127"/>
            <ac:spMk id="5" creationId="{C41A9411-AF66-473D-AC82-E8B91AA2C48C}"/>
          </ac:spMkLst>
        </pc:spChg>
      </pc:sldChg>
    </pc:docChg>
  </pc:docChgLst>
  <pc:docChgLst>
    <pc:chgData name="Mullen (ESO), Paul J" userId="bf3d1d73-b4d7-4bb4-8793-c91dcec30622" providerId="ADAL" clId="{2A1D2CAD-21DF-41CA-8238-8C44ED4C0F37}"/>
  </pc:docChgLst>
  <pc:docChgLst>
    <pc:chgData name="Mullen (ESO), Paul J" userId="bf3d1d73-b4d7-4bb4-8793-c91dcec30622" providerId="ADAL" clId="{37E4521F-5F99-4267-9E75-388CA98A042F}"/>
  </pc:docChgLst>
  <pc:docChgLst>
    <pc:chgData name="Mullen (ESO), Paul J" userId="bf3d1d73-b4d7-4bb4-8793-c91dcec30622" providerId="ADAL" clId="{6A85CB97-272A-4C91-B89E-952C1462E086}"/>
  </pc:docChgLst>
  <pc:docChgLst>
    <pc:chgData name="Mullen (ESO), Paul J" userId="bf3d1d73-b4d7-4bb4-8793-c91dcec30622" providerId="ADAL" clId="{EF634D6D-74D4-4E61-AA36-3B61E02BBF0E}"/>
    <pc:docChg chg="undo custSel addSld delSld modSld">
      <pc:chgData name="Mullen (ESO), Paul J" userId="bf3d1d73-b4d7-4bb4-8793-c91dcec30622" providerId="ADAL" clId="{EF634D6D-74D4-4E61-AA36-3B61E02BBF0E}" dt="2020-12-16T09:15:12.872" v="279" actId="20577"/>
      <pc:docMkLst>
        <pc:docMk/>
      </pc:docMkLst>
    </pc:docChg>
  </pc:docChgLst>
  <pc:docChgLst>
    <pc:chgData name="Mullen (ESO), Paul J" userId="bf3d1d73-b4d7-4bb4-8793-c91dcec30622" providerId="ADAL" clId="{764836EF-B623-4589-98C9-5BF27B0FA7AA}"/>
  </pc:docChgLst>
  <pc:docChgLst>
    <pc:chgData name="Mullen (ESO), Paul J" userId="bf3d1d73-b4d7-4bb4-8793-c91dcec30622" providerId="ADAL" clId="{941EE33E-57C8-430C-9C58-E10A74E193E4}"/>
    <pc:docChg chg="custSel addSld modSld sldOrd">
      <pc:chgData name="Mullen (ESO), Paul J" userId="bf3d1d73-b4d7-4bb4-8793-c91dcec30622" providerId="ADAL" clId="{941EE33E-57C8-430C-9C58-E10A74E193E4}" dt="2021-01-27T22:35:51.558" v="435" actId="20577"/>
      <pc:docMkLst>
        <pc:docMk/>
      </pc:docMkLst>
      <pc:sldChg chg="modSp add ord">
        <pc:chgData name="Mullen (ESO), Paul J" userId="bf3d1d73-b4d7-4bb4-8793-c91dcec30622" providerId="ADAL" clId="{941EE33E-57C8-430C-9C58-E10A74E193E4}" dt="2021-01-27T22:35:51.558" v="435" actId="20577"/>
        <pc:sldMkLst>
          <pc:docMk/>
          <pc:sldMk cId="3475265016" sldId="1126"/>
        </pc:sldMkLst>
        <pc:spChg chg="mod">
          <ac:chgData name="Mullen (ESO), Paul J" userId="bf3d1d73-b4d7-4bb4-8793-c91dcec30622" providerId="ADAL" clId="{941EE33E-57C8-430C-9C58-E10A74E193E4}" dt="2021-01-26T17:44:39.749" v="431" actId="6549"/>
          <ac:spMkLst>
            <pc:docMk/>
            <pc:sldMk cId="3475265016" sldId="1126"/>
            <ac:spMk id="2" creationId="{0CDA9072-F464-487A-8933-2350A3A6AE34}"/>
          </ac:spMkLst>
        </pc:spChg>
        <pc:graphicFrameChg chg="mod modGraphic">
          <ac:chgData name="Mullen (ESO), Paul J" userId="bf3d1d73-b4d7-4bb4-8793-c91dcec30622" providerId="ADAL" clId="{941EE33E-57C8-430C-9C58-E10A74E193E4}" dt="2021-01-27T22:35:51.558" v="435" actId="20577"/>
          <ac:graphicFrameMkLst>
            <pc:docMk/>
            <pc:sldMk cId="3475265016" sldId="1126"/>
            <ac:graphicFrameMk id="7" creationId="{7BE44EE5-25E9-49FA-BAC5-ED9CA495B1DD}"/>
          </ac:graphicFrameMkLst>
        </pc:graphicFrameChg>
      </pc:sldChg>
    </pc:docChg>
  </pc:docChgLst>
  <pc:docChgLst>
    <pc:chgData name="Mullen (ESO), Paul J" userId="bf3d1d73-b4d7-4bb4-8793-c91dcec30622" providerId="ADAL" clId="{823927D4-C9EA-40D6-843C-6CC5F67833D3}"/>
  </pc:docChgLst>
  <pc:docChgLst>
    <pc:chgData name="Patel (ESO), Kavita" userId="4e40af36-8d52-405e-82ba-5354aab112ab" providerId="ADAL" clId="{A4C9613F-662B-4B51-BD08-EBA58C4D3F0B}"/>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17/02/2021</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2/17/2021</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t>Timeline for CMP298 V3</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3953650909"/>
              </p:ext>
            </p:extLst>
          </p:nvPr>
        </p:nvGraphicFramePr>
        <p:xfrm>
          <a:off x="323550" y="626321"/>
          <a:ext cx="8640938" cy="5275861"/>
        </p:xfrm>
        <a:graphic>
          <a:graphicData uri="http://schemas.openxmlformats.org/drawingml/2006/table">
            <a:tbl>
              <a:tblPr firstRow="1" bandRow="1">
                <a:tableStyleId>{5C22544A-7EE6-4342-B048-85BDC9FD1C3A}</a:tableStyleId>
              </a:tblPr>
              <a:tblGrid>
                <a:gridCol w="2468824">
                  <a:extLst>
                    <a:ext uri="{9D8B030D-6E8A-4147-A177-3AD203B41FA5}">
                      <a16:colId xmlns:a16="http://schemas.microsoft.com/office/drawing/2014/main" val="2043401118"/>
                    </a:ext>
                  </a:extLst>
                </a:gridCol>
                <a:gridCol w="1839820">
                  <a:extLst>
                    <a:ext uri="{9D8B030D-6E8A-4147-A177-3AD203B41FA5}">
                      <a16:colId xmlns:a16="http://schemas.microsoft.com/office/drawing/2014/main" val="149780315"/>
                    </a:ext>
                  </a:extLst>
                </a:gridCol>
                <a:gridCol w="2618780">
                  <a:extLst>
                    <a:ext uri="{9D8B030D-6E8A-4147-A177-3AD203B41FA5}">
                      <a16:colId xmlns:a16="http://schemas.microsoft.com/office/drawing/2014/main" val="4112587689"/>
                    </a:ext>
                  </a:extLst>
                </a:gridCol>
                <a:gridCol w="1713514">
                  <a:extLst>
                    <a:ext uri="{9D8B030D-6E8A-4147-A177-3AD203B41FA5}">
                      <a16:colId xmlns:a16="http://schemas.microsoft.com/office/drawing/2014/main" val="722626711"/>
                    </a:ext>
                  </a:extLst>
                </a:gridCol>
              </a:tblGrid>
              <a:tr h="266818">
                <a:tc>
                  <a:txBody>
                    <a:bodyPr/>
                    <a:lstStyle/>
                    <a:p>
                      <a:r>
                        <a:rPr lang="en-GB" sz="1200" dirty="0"/>
                        <a:t>Milestone</a:t>
                      </a:r>
                    </a:p>
                  </a:txBody>
                  <a:tcPr/>
                </a:tc>
                <a:tc>
                  <a:txBody>
                    <a:bodyPr/>
                    <a:lstStyle/>
                    <a:p>
                      <a:r>
                        <a:rPr lang="en-GB" sz="1200" dirty="0"/>
                        <a:t>Date</a:t>
                      </a:r>
                    </a:p>
                  </a:txBody>
                  <a:tcPr/>
                </a:tc>
                <a:tc>
                  <a:txBody>
                    <a:bodyPr/>
                    <a:lstStyle/>
                    <a:p>
                      <a:r>
                        <a:rPr lang="en-GB" sz="1200" dirty="0"/>
                        <a:t>Milestone</a:t>
                      </a:r>
                    </a:p>
                  </a:txBody>
                  <a:tcPr/>
                </a:tc>
                <a:tc>
                  <a:txBody>
                    <a:bodyPr/>
                    <a:lstStyle/>
                    <a:p>
                      <a:r>
                        <a:rPr lang="en-GB" sz="1200" dirty="0"/>
                        <a:t>Date</a:t>
                      </a:r>
                    </a:p>
                  </a:txBody>
                  <a:tcPr/>
                </a:tc>
                <a:extLst>
                  <a:ext uri="{0D108BD9-81ED-4DB2-BD59-A6C34878D82A}">
                    <a16:rowId xmlns:a16="http://schemas.microsoft.com/office/drawing/2014/main" val="383155423"/>
                  </a:ext>
                </a:extLst>
              </a:tr>
              <a:tr h="518981">
                <a:tc>
                  <a:txBody>
                    <a:bodyPr/>
                    <a:lstStyle/>
                    <a:p>
                      <a:r>
                        <a:rPr lang="en-GB" sz="1200" dirty="0"/>
                        <a:t>Workgroups 1 to 6</a:t>
                      </a:r>
                    </a:p>
                  </a:txBody>
                  <a:tcPr/>
                </a:tc>
                <a:tc>
                  <a:txBody>
                    <a:bodyPr/>
                    <a:lstStyle/>
                    <a:p>
                      <a:r>
                        <a:rPr lang="en-GB" sz="1200" dirty="0"/>
                        <a:t>Already held – Workgroup 6 was 4 October 2019</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t>Panel</a:t>
                      </a:r>
                      <a:r>
                        <a:rPr lang="en-GB" sz="1200" baseline="0" dirty="0"/>
                        <a:t> sign off that Workgroup Report has met its Terms of Reference </a:t>
                      </a:r>
                      <a:endParaRPr lang="en-GB" sz="1200" dirty="0"/>
                    </a:p>
                  </a:txBody>
                  <a:tcPr/>
                </a:tc>
                <a:tc>
                  <a:txBody>
                    <a:bodyPr/>
                    <a:lstStyle/>
                    <a:p>
                      <a:r>
                        <a:rPr lang="en-GB" sz="1200" dirty="0"/>
                        <a:t>30 April 2021</a:t>
                      </a:r>
                    </a:p>
                  </a:txBody>
                  <a:tcPr/>
                </a:tc>
                <a:extLst>
                  <a:ext uri="{0D108BD9-81ED-4DB2-BD59-A6C34878D82A}">
                    <a16:rowId xmlns:a16="http://schemas.microsoft.com/office/drawing/2014/main" val="4083485395"/>
                  </a:ext>
                </a:extLst>
              </a:tr>
              <a:tr h="613551">
                <a:tc>
                  <a:txBody>
                    <a:bodyPr/>
                    <a:lstStyle/>
                    <a:p>
                      <a:r>
                        <a:rPr lang="en-GB" sz="1200" dirty="0"/>
                        <a:t>Workgroup 7 – present agreed Product Document, clarify solution, review legal text, address any major sticking points in draft Workgroup Consultation</a:t>
                      </a:r>
                    </a:p>
                  </a:txBody>
                  <a:tcPr/>
                </a:tc>
                <a:tc>
                  <a:txBody>
                    <a:bodyPr/>
                    <a:lstStyle/>
                    <a:p>
                      <a:r>
                        <a:rPr lang="en-GB" sz="1200" dirty="0"/>
                        <a:t>23 February 2021</a:t>
                      </a:r>
                    </a:p>
                  </a:txBody>
                  <a:tcPr/>
                </a:tc>
                <a:tc>
                  <a:txBody>
                    <a:bodyPr/>
                    <a:lstStyle/>
                    <a:p>
                      <a:r>
                        <a:rPr lang="en-GB" sz="1200" dirty="0"/>
                        <a:t>Code Administrator Consultation (15 Working Days)</a:t>
                      </a:r>
                    </a:p>
                  </a:txBody>
                  <a:tcPr/>
                </a:tc>
                <a:tc>
                  <a:txBody>
                    <a:bodyPr/>
                    <a:lstStyle/>
                    <a:p>
                      <a:r>
                        <a:rPr lang="en-GB" sz="1200" i="0" dirty="0"/>
                        <a:t>7 May 2021 to 28 May 2021</a:t>
                      </a:r>
                    </a:p>
                  </a:txBody>
                  <a:tcPr/>
                </a:tc>
                <a:extLst>
                  <a:ext uri="{0D108BD9-81ED-4DB2-BD59-A6C34878D82A}">
                    <a16:rowId xmlns:a16="http://schemas.microsoft.com/office/drawing/2014/main" val="1287185099"/>
                  </a:ext>
                </a:extLst>
              </a:tr>
              <a:tr h="613551">
                <a:tc>
                  <a:txBody>
                    <a:bodyPr/>
                    <a:lstStyle/>
                    <a:p>
                      <a:r>
                        <a:rPr lang="en-GB" sz="1200" dirty="0"/>
                        <a:t>Workgroup 8 – finalise solution, legal text and Workgroup Consultation Questions</a:t>
                      </a:r>
                    </a:p>
                  </a:txBody>
                  <a:tcPr/>
                </a:tc>
                <a:tc>
                  <a:txBody>
                    <a:bodyPr/>
                    <a:lstStyle/>
                    <a:p>
                      <a:r>
                        <a:rPr lang="en-GB" sz="1200" dirty="0"/>
                        <a:t>3 March 2021</a:t>
                      </a:r>
                    </a:p>
                  </a:txBody>
                  <a:tcPr/>
                </a:tc>
                <a:tc>
                  <a:txBody>
                    <a:bodyPr/>
                    <a:lstStyle/>
                    <a:p>
                      <a:r>
                        <a:rPr lang="en-GB" sz="1200" dirty="0"/>
                        <a:t>Draft Final Modification Report (DFMR) issued to Panel</a:t>
                      </a:r>
                    </a:p>
                  </a:txBody>
                  <a:tcPr/>
                </a:tc>
                <a:tc>
                  <a:txBody>
                    <a:bodyPr/>
                    <a:lstStyle/>
                    <a:p>
                      <a:r>
                        <a:rPr lang="en-GB" sz="1200" dirty="0"/>
                        <a:t>17 June 2021</a:t>
                      </a:r>
                    </a:p>
                  </a:txBody>
                  <a:tcPr/>
                </a:tc>
                <a:extLst>
                  <a:ext uri="{0D108BD9-81ED-4DB2-BD59-A6C34878D82A}">
                    <a16:rowId xmlns:a16="http://schemas.microsoft.com/office/drawing/2014/main" val="891582412"/>
                  </a:ext>
                </a:extLst>
              </a:tr>
              <a:tr h="613551">
                <a:tc>
                  <a:txBody>
                    <a:bodyPr/>
                    <a:lstStyle/>
                    <a:p>
                      <a:r>
                        <a:rPr lang="en-GB" sz="1200" dirty="0"/>
                        <a:t>Workgroup Consultation (15 Working Days)</a:t>
                      </a:r>
                    </a:p>
                  </a:txBody>
                  <a:tcPr/>
                </a:tc>
                <a:tc>
                  <a:txBody>
                    <a:bodyPr/>
                    <a:lstStyle/>
                    <a:p>
                      <a:r>
                        <a:rPr lang="en-GB" sz="1200" dirty="0"/>
                        <a:t>11 March 2021 to 1 April 2021</a:t>
                      </a:r>
                    </a:p>
                  </a:txBody>
                  <a:tcPr/>
                </a:tc>
                <a:tc>
                  <a:txBody>
                    <a:bodyPr/>
                    <a:lstStyle/>
                    <a:p>
                      <a:r>
                        <a:rPr lang="en-GB" sz="1200" dirty="0"/>
                        <a:t>Panel</a:t>
                      </a:r>
                      <a:r>
                        <a:rPr lang="en-GB" sz="1200" baseline="0" dirty="0"/>
                        <a:t> undertake DFMR recommendation vote</a:t>
                      </a:r>
                      <a:endParaRPr lang="en-US" sz="1200" dirty="0"/>
                    </a:p>
                  </a:txBody>
                  <a:tcPr/>
                </a:tc>
                <a:tc>
                  <a:txBody>
                    <a:bodyPr/>
                    <a:lstStyle/>
                    <a:p>
                      <a:r>
                        <a:rPr lang="en-GB" sz="1200" dirty="0"/>
                        <a:t>25 June 2021</a:t>
                      </a:r>
                    </a:p>
                  </a:txBody>
                  <a:tcPr/>
                </a:tc>
                <a:extLst>
                  <a:ext uri="{0D108BD9-81ED-4DB2-BD59-A6C34878D82A}">
                    <a16:rowId xmlns:a16="http://schemas.microsoft.com/office/drawing/2014/main" val="3713368864"/>
                  </a:ext>
                </a:extLst>
              </a:tr>
              <a:tr h="524678">
                <a:tc>
                  <a:txBody>
                    <a:bodyPr/>
                    <a:lstStyle/>
                    <a:p>
                      <a:r>
                        <a:rPr lang="en-GB" sz="1200" dirty="0"/>
                        <a:t>Workgroup 5 - Assess Workgroup Consultation Responses</a:t>
                      </a:r>
                    </a:p>
                  </a:txBody>
                  <a:tcPr/>
                </a:tc>
                <a:tc>
                  <a:txBody>
                    <a:bodyPr/>
                    <a:lstStyle/>
                    <a:p>
                      <a:r>
                        <a:rPr lang="en-GB" sz="1200" dirty="0"/>
                        <a:t>12 April 2021</a:t>
                      </a:r>
                    </a:p>
                  </a:txBody>
                  <a:tcPr/>
                </a:tc>
                <a:tc>
                  <a:txBody>
                    <a:bodyPr/>
                    <a:lstStyle/>
                    <a:p>
                      <a:r>
                        <a:rPr lang="en-US" sz="1200" dirty="0"/>
                        <a:t>Final Modification Report issued to Panel to check votes recorded correctly (5 working days)</a:t>
                      </a:r>
                      <a:endParaRPr lang="en-GB" sz="12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t>29 June 2021</a:t>
                      </a:r>
                      <a:endParaRPr lang="en-US" sz="1200" dirty="0"/>
                    </a:p>
                  </a:txBody>
                  <a:tcPr/>
                </a:tc>
                <a:extLst>
                  <a:ext uri="{0D108BD9-81ED-4DB2-BD59-A6C34878D82A}">
                    <a16:rowId xmlns:a16="http://schemas.microsoft.com/office/drawing/2014/main" val="2726378177"/>
                  </a:ext>
                </a:extLst>
              </a:tr>
              <a:tr h="563434">
                <a:tc>
                  <a:txBody>
                    <a:bodyPr/>
                    <a:lstStyle/>
                    <a:p>
                      <a:r>
                        <a:rPr lang="en-GB" sz="1200" dirty="0"/>
                        <a:t>Workgroup 6 – Workgroup Vote</a:t>
                      </a:r>
                    </a:p>
                  </a:txBody>
                  <a:tcPr/>
                </a:tc>
                <a:tc>
                  <a:txBody>
                    <a:bodyPr/>
                    <a:lstStyle/>
                    <a:p>
                      <a:r>
                        <a:rPr lang="en-GB" sz="1200" dirty="0"/>
                        <a:t>16 April 2021</a:t>
                      </a:r>
                    </a:p>
                  </a:txBody>
                  <a:tcPr/>
                </a:tc>
                <a:tc>
                  <a:txBody>
                    <a:bodyPr/>
                    <a:lstStyle/>
                    <a:p>
                      <a:r>
                        <a:rPr lang="en-US" sz="1200" dirty="0"/>
                        <a:t>Final Modification Report issued to Ofgem</a:t>
                      </a:r>
                      <a:endParaRPr lang="en-GB" sz="1200" dirty="0"/>
                    </a:p>
                  </a:txBody>
                  <a:tcPr/>
                </a:tc>
                <a:tc>
                  <a:txBody>
                    <a:bodyPr/>
                    <a:lstStyle/>
                    <a:p>
                      <a:r>
                        <a:rPr lang="en-GB" sz="1200" dirty="0"/>
                        <a:t>7 July 2021</a:t>
                      </a:r>
                    </a:p>
                  </a:txBody>
                  <a:tcPr/>
                </a:tc>
                <a:extLst>
                  <a:ext uri="{0D108BD9-81ED-4DB2-BD59-A6C34878D82A}">
                    <a16:rowId xmlns:a16="http://schemas.microsoft.com/office/drawing/2014/main" val="2461474842"/>
                  </a:ext>
                </a:extLst>
              </a:tr>
              <a:tr h="505977">
                <a:tc>
                  <a:txBody>
                    <a:bodyPr/>
                    <a:lstStyle/>
                    <a:p>
                      <a:r>
                        <a:rPr lang="en-US" sz="1200" dirty="0"/>
                        <a:t>Workgroup report issued to Panel</a:t>
                      </a:r>
                      <a:endParaRPr lang="en-GB" sz="1200" dirty="0"/>
                    </a:p>
                  </a:txBody>
                  <a:tcPr/>
                </a:tc>
                <a:tc>
                  <a:txBody>
                    <a:bodyPr/>
                    <a:lstStyle/>
                    <a:p>
                      <a:r>
                        <a:rPr lang="en-GB" sz="1200" dirty="0"/>
                        <a:t>22 April 2021</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200" dirty="0"/>
                        <a:t>Ofgem decision </a:t>
                      </a:r>
                    </a:p>
                  </a:txBody>
                  <a:tcPr/>
                </a:tc>
                <a:tc>
                  <a:txBody>
                    <a:bodyPr/>
                    <a:lstStyle/>
                    <a:p>
                      <a:r>
                        <a:rPr lang="en-GB" sz="1200" dirty="0"/>
                        <a:t>TBC</a:t>
                      </a:r>
                    </a:p>
                  </a:txBody>
                  <a:tcPr/>
                </a:tc>
                <a:extLst>
                  <a:ext uri="{0D108BD9-81ED-4DB2-BD59-A6C34878D82A}">
                    <a16:rowId xmlns:a16="http://schemas.microsoft.com/office/drawing/2014/main" val="1338958629"/>
                  </a:ext>
                </a:extLst>
              </a:tr>
              <a:tr h="392499">
                <a:tc>
                  <a:txBody>
                    <a:bodyPr/>
                    <a:lstStyle/>
                    <a:p>
                      <a:endParaRPr lang="en-GB"/>
                    </a:p>
                  </a:txBody>
                  <a:tcPr/>
                </a:tc>
                <a:tc>
                  <a:txBody>
                    <a:bodyPr/>
                    <a:lstStyle/>
                    <a:p>
                      <a:endParaRPr lang="en-GB" dirty="0"/>
                    </a:p>
                  </a:txBody>
                  <a:tcPr/>
                </a:tc>
                <a:tc>
                  <a:txBody>
                    <a:bodyPr/>
                    <a:lstStyle/>
                    <a:p>
                      <a:r>
                        <a:rPr lang="en-GB" sz="1200" dirty="0"/>
                        <a:t>Implementation Date</a:t>
                      </a:r>
                    </a:p>
                  </a:txBody>
                  <a:tcPr/>
                </a:tc>
                <a:tc>
                  <a:txBody>
                    <a:bodyPr/>
                    <a:lstStyle/>
                    <a:p>
                      <a:r>
                        <a:rPr lang="en-GB" sz="1200" dirty="0"/>
                        <a:t>TBC</a:t>
                      </a:r>
                    </a:p>
                  </a:txBody>
                  <a:tcPr/>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3475265016"/>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4b53638bea34a38d749e5d1ad7dcb647">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5fde6207ad4f461e79c1ad85c02ad47f"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48300F-9418-4A15-9252-8DA3C7F91939}">
  <ds:schemaRefs>
    <ds:schemaRef ds:uri="http://purl.org/dc/terms/"/>
    <ds:schemaRef ds:uri="f71abe4e-f5ff-49cd-8eff-5f4949acc510"/>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97b6fe81-1556-4112-94ca-31043ca39b71"/>
    <ds:schemaRef ds:uri="http://www.w3.org/XML/1998/namespace"/>
  </ds:schemaRefs>
</ds:datastoreItem>
</file>

<file path=customXml/itemProps2.xml><?xml version="1.0" encoding="utf-8"?>
<ds:datastoreItem xmlns:ds="http://schemas.openxmlformats.org/officeDocument/2006/customXml" ds:itemID="{2BA3F8DB-007E-46F4-BC7F-A6F1574E32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5E7DEA-430B-4E13-8AF2-BBD10B19594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ESO PowerPoint Template_16x9 (1)</Template>
  <TotalTime>1965</TotalTime>
  <Words>188</Words>
  <Application>Microsoft Office PowerPoint</Application>
  <PresentationFormat>On-screen Show (16:9)</PresentationFormat>
  <Paragraphs>35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Symbol</vt:lpstr>
      <vt:lpstr>Wingdings</vt:lpstr>
      <vt:lpstr>Wingdings 2</vt:lpstr>
      <vt:lpstr>Office Theme</vt:lpstr>
      <vt:lpstr>Timeline for CMP298 V3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Groome (ESO), Jennifer</dc:creator>
  <cp:lastModifiedBy>Mullen (ESO), Paul J</cp:lastModifiedBy>
  <cp:revision>105</cp:revision>
  <cp:lastPrinted>2018-08-16T14:40:27Z</cp:lastPrinted>
  <dcterms:created xsi:type="dcterms:W3CDTF">2020-01-03T11:31:00Z</dcterms:created>
  <dcterms:modified xsi:type="dcterms:W3CDTF">2021-02-17T08:25:05Z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0x010100095E1BDC5029614ABF43223A464FD248</vt:lpwstr>
  </property>
</Properties>
</file>