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 id="2147483648" r:id="rId5"/>
  </p:sldMasterIdLst>
  <p:notesMasterIdLst>
    <p:notesMasterId r:id="rId12"/>
  </p:notesMasterIdLst>
  <p:handoutMasterIdLst>
    <p:handoutMasterId r:id="rId13"/>
  </p:handoutMasterIdLst>
  <p:sldIdLst>
    <p:sldId id="256" r:id="rId6"/>
    <p:sldId id="284" r:id="rId7"/>
    <p:sldId id="285" r:id="rId8"/>
    <p:sldId id="286" r:id="rId9"/>
    <p:sldId id="312" r:id="rId10"/>
    <p:sldId id="27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orat(ESO), Haarith" initials="DH" lastIdx="6" clrIdx="0">
    <p:extLst>
      <p:ext uri="{19B8F6BF-5375-455C-9EA6-DF929625EA0E}">
        <p15:presenceInfo xmlns:p15="http://schemas.microsoft.com/office/powerpoint/2012/main" userId="S-1-5-21-852109325-4236797708-1392725387-3033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20201E"/>
    <a:srgbClr val="FFBF22"/>
    <a:srgbClr val="C85412"/>
    <a:srgbClr val="E61E84"/>
    <a:srgbClr val="FFCE2C"/>
    <a:srgbClr val="FF5D00"/>
    <a:srgbClr val="6A2C91"/>
    <a:srgbClr val="E75400"/>
    <a:srgbClr val="5BCB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983791-F565-4195-81FE-B72895DF44EE}" v="5" dt="2020-10-23T14:41:24.778"/>
    <p1510:client id="{3D955242-9599-033D-3DEE-76AC1E0B0083}" v="36" dt="2020-10-23T14:19:20.603"/>
    <p1510:client id="{78AD7097-F740-E52B-260C-382AF5C6D635}" v="8" dt="2020-10-23T14:40:34.4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89"/>
    <p:restoredTop sz="94694"/>
  </p:normalViewPr>
  <p:slideViewPr>
    <p:cSldViewPr snapToGrid="0" snapToObjects="1">
      <p:cViewPr varScale="1">
        <p:scale>
          <a:sx n="108" d="100"/>
          <a:sy n="108" d="100"/>
        </p:scale>
        <p:origin x="402" y="102"/>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10/30/2020</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10/30/2020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335386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a:t>
            </a:r>
            <a:endParaRPr lang="en-US" dirty="0"/>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dirty="0"/>
              <a:t>Click to edit Master</a:t>
            </a:r>
            <a:endParaRPr lang="en-US" dirty="0"/>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06543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57211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92883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1102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706779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67582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4574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694796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246502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92167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374596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297  C55/M0/Y0/K0  </a:t>
            </a:r>
            <a:r>
              <a:rPr sz="806" b="1" spc="12" dirty="0">
                <a:solidFill>
                  <a:srgbClr val="FFFFFF"/>
                </a:solidFill>
                <a:latin typeface="HelveticaNeueLTPro-Blk"/>
                <a:cs typeface="HelveticaNeueLTPro-Blk"/>
              </a:rPr>
              <a:t>R</a:t>
            </a:r>
            <a:r>
              <a:rPr sz="806" b="1" spc="-28" dirty="0">
                <a:solidFill>
                  <a:srgbClr val="FFFFFF"/>
                </a:solidFill>
                <a:latin typeface="HelveticaNeueLTPro-Blk"/>
                <a:cs typeface="HelveticaNeueLTPro-Blk"/>
              </a:rPr>
              <a:t>9</a:t>
            </a:r>
            <a:r>
              <a:rPr sz="806" b="1" spc="-40" dirty="0">
                <a:solidFill>
                  <a:srgbClr val="FFFFFF"/>
                </a:solidFill>
                <a:latin typeface="HelveticaNeueLTPro-Blk"/>
                <a:cs typeface="HelveticaNeueLTPro-Blk"/>
              </a:rPr>
              <a:t>1</a:t>
            </a:r>
            <a:r>
              <a:rPr sz="806" b="1" spc="-20" dirty="0">
                <a:solidFill>
                  <a:srgbClr val="FFFFFF"/>
                </a:solidFill>
                <a:latin typeface="HelveticaNeueLTPro-Blk"/>
                <a:cs typeface="HelveticaNeueLTPro-Blk"/>
              </a:rPr>
              <a:t>/</a:t>
            </a:r>
            <a:r>
              <a:rPr sz="806" b="1" spc="8" dirty="0">
                <a:solidFill>
                  <a:srgbClr val="FFFFFF"/>
                </a:solidFill>
                <a:latin typeface="HelveticaNeueLTPro-Blk"/>
                <a:cs typeface="HelveticaNeueLTPro-Blk"/>
              </a:rPr>
              <a:t>G2</a:t>
            </a:r>
            <a:r>
              <a:rPr sz="806" b="1" spc="4" dirty="0">
                <a:solidFill>
                  <a:srgbClr val="FFFFFF"/>
                </a:solidFill>
                <a:latin typeface="HelveticaNeueLTPro-Blk"/>
                <a:cs typeface="HelveticaNeueLTPro-Blk"/>
              </a:rPr>
              <a:t>0</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dirty="0">
                <a:solidFill>
                  <a:srgbClr val="FFFFFF"/>
                </a:solidFill>
                <a:latin typeface="HelveticaNeueLTPro-Blk"/>
                <a:cs typeface="HelveticaNeueLTPro-Blk"/>
              </a:rPr>
              <a:t>B</a:t>
            </a:r>
            <a:r>
              <a:rPr sz="806" b="1" spc="8" dirty="0">
                <a:solidFill>
                  <a:srgbClr val="FFFFFF"/>
                </a:solidFill>
                <a:latin typeface="HelveticaNeueLTPro-Blk"/>
                <a:cs typeface="HelveticaNeueLTPro-Blk"/>
              </a:rPr>
              <a:t>2</a:t>
            </a:r>
            <a:r>
              <a:rPr sz="806" b="1" spc="16" dirty="0">
                <a:solidFill>
                  <a:srgbClr val="FFFFFF"/>
                </a:solidFill>
                <a:latin typeface="HelveticaNeueLTPro-Blk"/>
                <a:cs typeface="HelveticaNeueLTPro-Blk"/>
              </a:rPr>
              <a:t>4</a:t>
            </a:r>
            <a:r>
              <a:rPr sz="806" b="1" dirty="0">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390  </a:t>
            </a:r>
            <a:r>
              <a:rPr sz="806" b="1" dirty="0">
                <a:solidFill>
                  <a:srgbClr val="FFFFFF"/>
                </a:solidFill>
                <a:latin typeface="HelveticaNeueLTPro-Blk"/>
                <a:cs typeface="HelveticaNeueLTPro-Blk"/>
              </a:rPr>
              <a:t>C</a:t>
            </a:r>
            <a:r>
              <a:rPr sz="806" b="1" spc="12" dirty="0">
                <a:solidFill>
                  <a:srgbClr val="FFFFFF"/>
                </a:solidFill>
                <a:latin typeface="HelveticaNeueLTPro-Blk"/>
                <a:cs typeface="HelveticaNeueLTPro-Blk"/>
              </a:rPr>
              <a:t>2</a:t>
            </a:r>
            <a:r>
              <a:rPr sz="806" b="1" spc="20" dirty="0">
                <a:solidFill>
                  <a:srgbClr val="FFFFFF"/>
                </a:solidFill>
                <a:latin typeface="HelveticaNeueLTPro-Blk"/>
                <a:cs typeface="HelveticaNeueLTPro-Blk"/>
              </a:rPr>
              <a:t>2</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36" dirty="0">
                <a:solidFill>
                  <a:srgbClr val="FFFFFF"/>
                </a:solidFill>
                <a:latin typeface="HelveticaNeueLTPro-Blk"/>
                <a:cs typeface="HelveticaNeueLTPro-Blk"/>
              </a:rPr>
              <a:t>Y1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K</a:t>
            </a:r>
            <a:r>
              <a:rPr sz="806" b="1" dirty="0">
                <a:solidFill>
                  <a:srgbClr val="FFFFFF"/>
                </a:solidFill>
                <a:latin typeface="HelveticaNeueLTPro-Blk"/>
                <a:cs typeface="HelveticaNeueLTPro-Blk"/>
              </a:rPr>
              <a:t>8  </a:t>
            </a:r>
            <a:r>
              <a:rPr sz="806" b="1" spc="-4" dirty="0">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12" dirty="0">
                <a:solidFill>
                  <a:srgbClr val="FFFFFF"/>
                </a:solidFill>
                <a:latin typeface="HelveticaNeueLTPro-Blk"/>
                <a:cs typeface="HelveticaNeueLTPro-Blk"/>
              </a:rPr>
              <a:t>7408  </a:t>
            </a:r>
            <a:r>
              <a:rPr sz="806" b="1" spc="4" dirty="0">
                <a:solidFill>
                  <a:srgbClr val="FFFFFF"/>
                </a:solidFill>
                <a:latin typeface="HelveticaNeueLTPro-Blk"/>
                <a:cs typeface="HelveticaNeueLTPro-Blk"/>
              </a:rPr>
              <a:t>C</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M2</a:t>
            </a:r>
            <a:r>
              <a:rPr sz="806" b="1" spc="-12" dirty="0">
                <a:solidFill>
                  <a:srgbClr val="FFFFFF"/>
                </a:solidFill>
                <a:latin typeface="HelveticaNeueLTPro-Blk"/>
                <a:cs typeface="HelveticaNeueLTPro-Blk"/>
              </a:rPr>
              <a:t>5</a:t>
            </a:r>
            <a:r>
              <a:rPr sz="806" b="1" spc="44"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Y</a:t>
            </a:r>
            <a:r>
              <a:rPr sz="806" b="1" spc="4" dirty="0">
                <a:solidFill>
                  <a:srgbClr val="FFFFFF"/>
                </a:solidFill>
                <a:latin typeface="HelveticaNeueLTPro-Blk"/>
                <a:cs typeface="HelveticaNeueLTPro-Blk"/>
              </a:rPr>
              <a:t>9</a:t>
            </a:r>
            <a:r>
              <a:rPr sz="806" b="1" spc="-12" dirty="0">
                <a:solidFill>
                  <a:srgbClr val="FFFFFF"/>
                </a:solidFill>
                <a:latin typeface="HelveticaNeueLTPro-Blk"/>
                <a:cs typeface="HelveticaNeueLTPro-Blk"/>
              </a:rPr>
              <a:t>5</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R255/G191/B34</a:t>
            </a:r>
            <a:endParaRPr sz="806" dirty="0">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rgbClr val="FFFFFF"/>
                </a:solidFill>
                <a:latin typeface="HelveticaNeueLTPro-Blk"/>
                <a:cs typeface="HelveticaNeueLTPro-Blk"/>
              </a:rPr>
              <a:t>PANTONE</a:t>
            </a:r>
            <a:r>
              <a:rPr sz="806" b="1" spc="-8" dirty="0">
                <a:solidFill>
                  <a:srgbClr val="FFFFFF"/>
                </a:solidFill>
                <a:latin typeface="HelveticaNeueLTPro-Blk"/>
                <a:cs typeface="HelveticaNeueLTPro-Blk"/>
              </a:rPr>
              <a:t> </a:t>
            </a:r>
            <a:r>
              <a:rPr sz="806" b="1" spc="-16" dirty="0">
                <a:solidFill>
                  <a:srgbClr val="FFFFFF"/>
                </a:solidFill>
                <a:latin typeface="HelveticaNeueLTPro-Blk"/>
                <a:cs typeface="HelveticaNeueLTPro-Blk"/>
              </a:rPr>
              <a:t>166</a:t>
            </a:r>
            <a:endParaRPr sz="806" dirty="0">
              <a:solidFill>
                <a:prstClr val="black"/>
              </a:solidFill>
              <a:latin typeface="HelveticaNeueLTPro-Blk"/>
              <a:cs typeface="HelveticaNeueLTPro-Blk"/>
            </a:endParaRPr>
          </a:p>
          <a:p>
            <a:pPr marL="10241" marR="4097" defTabSz="368686">
              <a:lnSpc>
                <a:spcPts val="887"/>
              </a:lnSpc>
              <a:spcBef>
                <a:spcPts val="56"/>
              </a:spcBef>
            </a:pPr>
            <a:r>
              <a:rPr sz="806" b="1" spc="4" dirty="0">
                <a:solidFill>
                  <a:srgbClr val="FFFFFF"/>
                </a:solidFill>
                <a:latin typeface="HelveticaNeueLTPro-Blk"/>
                <a:cs typeface="HelveticaNeueLTPro-Blk"/>
              </a:rPr>
              <a:t>C:0 </a:t>
            </a:r>
            <a:r>
              <a:rPr sz="806" b="1" spc="-8" dirty="0">
                <a:solidFill>
                  <a:srgbClr val="FFFFFF"/>
                </a:solidFill>
                <a:latin typeface="HelveticaNeueLTPro-Blk"/>
                <a:cs typeface="HelveticaNeueLTPro-Blk"/>
              </a:rPr>
              <a:t>M:75 </a:t>
            </a:r>
            <a:r>
              <a:rPr sz="806" b="1" spc="-20" dirty="0">
                <a:solidFill>
                  <a:srgbClr val="FFFFFF"/>
                </a:solidFill>
                <a:latin typeface="HelveticaNeueLTPro-Blk"/>
                <a:cs typeface="HelveticaNeueLTPro-Blk"/>
              </a:rPr>
              <a:t>Y:100</a:t>
            </a:r>
            <a:r>
              <a:rPr sz="806" b="1" spc="-4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K:0  R:242 </a:t>
            </a:r>
            <a:r>
              <a:rPr sz="806" b="1" spc="-20" dirty="0">
                <a:solidFill>
                  <a:srgbClr val="FFFFFF"/>
                </a:solidFill>
                <a:latin typeface="HelveticaNeueLTPro-Blk"/>
                <a:cs typeface="HelveticaNeueLTPro-Blk"/>
              </a:rPr>
              <a:t>G:101</a:t>
            </a:r>
            <a:r>
              <a:rPr sz="806" b="1" spc="-2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B:34</a:t>
            </a:r>
            <a:endParaRPr sz="806" dirty="0">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6D6E71"/>
                </a:solidFill>
                <a:latin typeface="HelveticaNeueLTPro-Blk"/>
                <a:cs typeface="HelveticaNeueLTPro-Blk"/>
              </a:rPr>
              <a:t>PANTONE </a:t>
            </a:r>
            <a:r>
              <a:rPr sz="806" b="1" spc="-12" dirty="0">
                <a:solidFill>
                  <a:srgbClr val="6D6E71"/>
                </a:solidFill>
                <a:latin typeface="HelveticaNeueLTPro-Blk"/>
                <a:cs typeface="HelveticaNeueLTPro-Blk"/>
              </a:rPr>
              <a:t>108  </a:t>
            </a:r>
            <a:r>
              <a:rPr sz="806" b="1" spc="4" dirty="0">
                <a:solidFill>
                  <a:srgbClr val="6D6E71"/>
                </a:solidFill>
                <a:latin typeface="HelveticaNeueLTPro-Blk"/>
                <a:cs typeface="HelveticaNeueLTPro-Blk"/>
              </a:rPr>
              <a:t>C:0 </a:t>
            </a:r>
            <a:r>
              <a:rPr sz="806" b="1" spc="8" dirty="0">
                <a:solidFill>
                  <a:srgbClr val="6D6E71"/>
                </a:solidFill>
                <a:latin typeface="HelveticaNeueLTPro-Blk"/>
                <a:cs typeface="HelveticaNeueLTPro-Blk"/>
              </a:rPr>
              <a:t>M:0 </a:t>
            </a:r>
            <a:r>
              <a:rPr sz="806" b="1" spc="-20" dirty="0">
                <a:solidFill>
                  <a:srgbClr val="6D6E71"/>
                </a:solidFill>
                <a:latin typeface="HelveticaNeueLTPro-Blk"/>
                <a:cs typeface="HelveticaNeueLTPro-Blk"/>
              </a:rPr>
              <a:t>Y:100</a:t>
            </a:r>
            <a:r>
              <a:rPr sz="806" b="1" spc="-69" dirty="0">
                <a:solidFill>
                  <a:srgbClr val="6D6E71"/>
                </a:solidFill>
                <a:latin typeface="HelveticaNeueLTPro-Blk"/>
                <a:cs typeface="HelveticaNeueLTPro-Blk"/>
              </a:rPr>
              <a:t> </a:t>
            </a:r>
            <a:r>
              <a:rPr sz="806" b="1" spc="4" dirty="0">
                <a:solidFill>
                  <a:srgbClr val="6D6E71"/>
                </a:solidFill>
                <a:latin typeface="HelveticaNeueLTPro-Blk"/>
                <a:cs typeface="HelveticaNeueLTPro-Blk"/>
              </a:rPr>
              <a:t>K:0  </a:t>
            </a:r>
            <a:r>
              <a:rPr sz="806" b="1" spc="8" dirty="0">
                <a:solidFill>
                  <a:srgbClr val="6D6E71"/>
                </a:solidFill>
                <a:latin typeface="HelveticaNeueLTPro-Blk"/>
                <a:cs typeface="HelveticaNeueLTPro-Blk"/>
              </a:rPr>
              <a:t>R:255 </a:t>
            </a:r>
            <a:r>
              <a:rPr sz="806" b="1" spc="4" dirty="0">
                <a:solidFill>
                  <a:srgbClr val="6D6E71"/>
                </a:solidFill>
                <a:latin typeface="HelveticaNeueLTPro-Blk"/>
                <a:cs typeface="HelveticaNeueLTPro-Blk"/>
              </a:rPr>
              <a:t>G:230</a:t>
            </a:r>
            <a:r>
              <a:rPr sz="806" b="1" spc="-40" dirty="0">
                <a:solidFill>
                  <a:srgbClr val="6D6E71"/>
                </a:solidFill>
                <a:latin typeface="HelveticaNeueLTPro-Blk"/>
                <a:cs typeface="HelveticaNeueLTPro-Blk"/>
              </a:rPr>
              <a:t> </a:t>
            </a:r>
            <a:r>
              <a:rPr sz="806" b="1" spc="8" dirty="0">
                <a:solidFill>
                  <a:srgbClr val="6D6E71"/>
                </a:solidFill>
                <a:latin typeface="HelveticaNeueLTPro-Blk"/>
                <a:cs typeface="HelveticaNeueLTPro-Blk"/>
              </a:rPr>
              <a:t>B:0</a:t>
            </a:r>
            <a:endParaRPr sz="806" dirty="0">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FFBF22"/>
                </a:solidFill>
                <a:latin typeface="HelveticaNeueLTPro-Hv"/>
                <a:cs typeface="HelveticaNeueLTPro-Hv"/>
              </a:rPr>
              <a:t>Primary</a:t>
            </a:r>
            <a:endParaRPr sz="968" dirty="0">
              <a:solidFill>
                <a:srgbClr val="FFBF22"/>
              </a:solidFill>
              <a:latin typeface="HelveticaNeueLTPro-Hv"/>
              <a:cs typeface="HelveticaNeueLTPro-Hv"/>
            </a:endParaRPr>
          </a:p>
          <a:p>
            <a:pPr marL="10241" marR="4097" defTabSz="737372">
              <a:lnSpc>
                <a:spcPct val="125000"/>
              </a:lnSpc>
              <a:spcAft>
                <a:spcPts val="484"/>
              </a:spcAft>
            </a:pPr>
            <a:r>
              <a:rPr sz="806" spc="-4" dirty="0">
                <a:solidFill>
                  <a:srgbClr val="6D6E71"/>
                </a:solidFill>
                <a:latin typeface="HelveticaNeueLTPro-Roman"/>
                <a:cs typeface="HelveticaNeueLTPro-Roman"/>
              </a:rPr>
              <a:t>This </a:t>
            </a:r>
            <a:r>
              <a:rPr sz="806" spc="-8" dirty="0">
                <a:solidFill>
                  <a:srgbClr val="6D6E71"/>
                </a:solidFill>
                <a:latin typeface="HelveticaNeueLTPro-Roman"/>
                <a:cs typeface="HelveticaNeueLTPro-Roman"/>
              </a:rPr>
              <a:t>palette </a:t>
            </a:r>
            <a:r>
              <a:rPr sz="806" spc="-4" dirty="0">
                <a:solidFill>
                  <a:srgbClr val="6D6E71"/>
                </a:solidFill>
                <a:latin typeface="HelveticaNeueLTPro-Roman"/>
                <a:cs typeface="HelveticaNeueLTPro-Roman"/>
              </a:rPr>
              <a:t>consists </a:t>
            </a:r>
            <a:r>
              <a:rPr sz="806" spc="-8" dirty="0">
                <a:solidFill>
                  <a:srgbClr val="6D6E71"/>
                </a:solidFill>
                <a:latin typeface="HelveticaNeueLTPro-Roman"/>
                <a:cs typeface="HelveticaNeueLTPro-Roman"/>
              </a:rPr>
              <a:t>of </a:t>
            </a:r>
            <a:r>
              <a:rPr sz="806" spc="-12" dirty="0">
                <a:solidFill>
                  <a:srgbClr val="6D6E71"/>
                </a:solidFill>
                <a:latin typeface="HelveticaNeueLTPro-Roman"/>
                <a:cs typeface="HelveticaNeueLTPro-Roman"/>
              </a:rPr>
              <a:t>yellows </a:t>
            </a:r>
            <a:r>
              <a:rPr sz="806" spc="-4" dirty="0">
                <a:solidFill>
                  <a:srgbClr val="6D6E71"/>
                </a:solidFill>
                <a:latin typeface="HelveticaNeueLTPro-Roman"/>
                <a:cs typeface="HelveticaNeueLTPro-Roman"/>
              </a:rPr>
              <a:t>and oranges, which </a:t>
            </a:r>
            <a:r>
              <a:rPr sz="806" spc="-12" dirty="0">
                <a:solidFill>
                  <a:srgbClr val="6D6E71"/>
                </a:solidFill>
                <a:latin typeface="HelveticaNeueLTPro-Roman"/>
                <a:cs typeface="HelveticaNeueLTPro-Roman"/>
              </a:rPr>
              <a:t>radiate </a:t>
            </a:r>
            <a:r>
              <a:rPr sz="806" spc="-8" dirty="0">
                <a:solidFill>
                  <a:srgbClr val="6D6E71"/>
                </a:solidFill>
                <a:latin typeface="HelveticaNeueLTPro-Roman"/>
                <a:cs typeface="HelveticaNeueLTPro-Roman"/>
              </a:rPr>
              <a:t>ambition, </a:t>
            </a:r>
            <a:r>
              <a:rPr sz="806" spc="-12" dirty="0">
                <a:solidFill>
                  <a:srgbClr val="6D6E71"/>
                </a:solidFill>
                <a:latin typeface="HelveticaNeueLTPro-Roman"/>
                <a:cs typeface="HelveticaNeueLTPro-Roman"/>
              </a:rPr>
              <a:t>energy, </a:t>
            </a:r>
            <a:r>
              <a:rPr sz="806" spc="-8" dirty="0">
                <a:solidFill>
                  <a:srgbClr val="6D6E71"/>
                </a:solidFill>
                <a:latin typeface="HelveticaNeueLTPro-Roman"/>
                <a:cs typeface="HelveticaNeueLTPro-Roman"/>
              </a:rPr>
              <a:t>warmth, </a:t>
            </a:r>
            <a:r>
              <a:rPr sz="806" spc="-4" dirty="0">
                <a:solidFill>
                  <a:srgbClr val="6D6E71"/>
                </a:solidFill>
                <a:latin typeface="HelveticaNeueLTPro-Roman"/>
                <a:cs typeface="HelveticaNeueLTPro-Roman"/>
              </a:rPr>
              <a:t>passion and </a:t>
            </a:r>
            <a:r>
              <a:rPr sz="806" spc="-12" dirty="0">
                <a:solidFill>
                  <a:srgbClr val="6D6E71"/>
                </a:solidFill>
                <a:latin typeface="HelveticaNeueLTPro-Roman"/>
                <a:cs typeface="HelveticaNeueLTPro-Roman"/>
              </a:rPr>
              <a:t>originality. </a:t>
            </a:r>
            <a:br>
              <a:rPr lang="en-GB" sz="806" spc="-12" dirty="0">
                <a:solidFill>
                  <a:srgbClr val="6D6E71"/>
                </a:solidFill>
                <a:latin typeface="HelveticaNeueLTPro-Roman"/>
                <a:cs typeface="HelveticaNeueLTPro-Roman"/>
              </a:rPr>
            </a:br>
            <a:r>
              <a:rPr sz="806" spc="-32" dirty="0">
                <a:solidFill>
                  <a:srgbClr val="6D6E71"/>
                </a:solidFill>
                <a:latin typeface="HelveticaNeueLTPro-Roman"/>
                <a:cs typeface="HelveticaNeueLTPro-Roman"/>
              </a:rPr>
              <a:t>You </a:t>
            </a:r>
            <a:r>
              <a:rPr sz="806" dirty="0">
                <a:solidFill>
                  <a:srgbClr val="6D6E71"/>
                </a:solidFill>
                <a:latin typeface="HelveticaNeueLTPro-Roman"/>
                <a:cs typeface="HelveticaNeueLTPro-Roman"/>
              </a:rPr>
              <a:t>can </a:t>
            </a:r>
            <a:r>
              <a:rPr sz="806" spc="-4" dirty="0">
                <a:solidFill>
                  <a:srgbClr val="6D6E71"/>
                </a:solidFill>
                <a:latin typeface="HelveticaNeueLTPro-Roman"/>
                <a:cs typeface="HelveticaNeueLTPro-Roman"/>
              </a:rPr>
              <a:t>use </a:t>
            </a:r>
            <a:r>
              <a:rPr sz="806" dirty="0">
                <a:solidFill>
                  <a:srgbClr val="6D6E71"/>
                </a:solidFill>
                <a:latin typeface="HelveticaNeueLTPro-Roman"/>
                <a:cs typeface="HelveticaNeueLTPro-Roman"/>
              </a:rPr>
              <a:t>a </a:t>
            </a:r>
            <a:r>
              <a:rPr sz="806" spc="-8" dirty="0">
                <a:solidFill>
                  <a:srgbClr val="6D6E71"/>
                </a:solidFill>
                <a:latin typeface="HelveticaNeueLTPro-Roman"/>
                <a:cs typeface="HelveticaNeueLTPro-Roman"/>
              </a:rPr>
              <a:t>gradient of </a:t>
            </a:r>
            <a:r>
              <a:rPr sz="806" spc="-4" dirty="0">
                <a:solidFill>
                  <a:srgbClr val="6D6E71"/>
                </a:solidFill>
                <a:latin typeface="HelveticaNeueLTPro-Roman"/>
                <a:cs typeface="HelveticaNeueLTPro-Roman"/>
              </a:rPr>
              <a:t>these colours </a:t>
            </a:r>
            <a:r>
              <a:rPr sz="806" dirty="0">
                <a:solidFill>
                  <a:srgbClr val="6D6E71"/>
                </a:solidFill>
                <a:latin typeface="HelveticaNeueLTPro-Roman"/>
                <a:cs typeface="HelveticaNeueLTPro-Roman"/>
              </a:rPr>
              <a:t>as a</a:t>
            </a:r>
            <a:r>
              <a:rPr sz="806" spc="20" dirty="0">
                <a:solidFill>
                  <a:srgbClr val="6D6E71"/>
                </a:solidFill>
                <a:latin typeface="HelveticaNeueLTPro-Roman"/>
                <a:cs typeface="HelveticaNeueLTPro-Roman"/>
              </a:rPr>
              <a:t> </a:t>
            </a:r>
            <a:r>
              <a:rPr sz="806" spc="-8" dirty="0">
                <a:solidFill>
                  <a:srgbClr val="6D6E71"/>
                </a:solidFill>
                <a:latin typeface="HelveticaNeueLTPro-Roman"/>
                <a:cs typeface="HelveticaNeueLTPro-Roman"/>
              </a:rPr>
              <a:t>background.</a:t>
            </a:r>
            <a:endParaRPr lang="en-GB" sz="806" spc="-8" dirty="0">
              <a:solidFill>
                <a:srgbClr val="6D6E71"/>
              </a:solidFill>
              <a:latin typeface="HelveticaNeueLTPro-Roman"/>
              <a:cs typeface="HelveticaNeueLTPro-Roman"/>
            </a:endParaRPr>
          </a:p>
          <a:p>
            <a:pPr marL="10241" defTabSz="737372"/>
            <a:r>
              <a:rPr lang="en-GB" sz="968" b="1" dirty="0">
                <a:solidFill>
                  <a:srgbClr val="FFBF22"/>
                </a:solidFill>
                <a:latin typeface="HelveticaNeueLTPro-Hv"/>
                <a:cs typeface="HelveticaNeueLTPro-Hv"/>
              </a:rPr>
              <a:t>Complementary</a:t>
            </a:r>
            <a:endParaRPr lang="en-GB" sz="968" dirty="0">
              <a:solidFill>
                <a:srgbClr val="FFBF22"/>
              </a:solidFill>
              <a:latin typeface="HelveticaNeueLTPro-Hv"/>
              <a:cs typeface="HelveticaNeueLTPro-Hv"/>
            </a:endParaRPr>
          </a:p>
          <a:p>
            <a:pPr marL="10241" marR="4097" defTabSz="737372">
              <a:lnSpc>
                <a:spcPct val="125000"/>
              </a:lnSpc>
              <a:spcAft>
                <a:spcPts val="484"/>
              </a:spcAft>
            </a:pPr>
            <a:r>
              <a:rPr lang="en-GB" sz="806" spc="-8" dirty="0">
                <a:solidFill>
                  <a:srgbClr val="6D6E71"/>
                </a:solidFill>
                <a:latin typeface="HelveticaNeueLTPro-Roman"/>
                <a:cs typeface="HelveticaNeueLTPro-Roman"/>
              </a:rPr>
              <a:t>Consisting of </a:t>
            </a:r>
            <a:r>
              <a:rPr lang="en-GB" sz="806" dirty="0">
                <a:solidFill>
                  <a:srgbClr val="6D6E71"/>
                </a:solidFill>
                <a:latin typeface="HelveticaNeueLTPro-Roman"/>
                <a:cs typeface="HelveticaNeueLTPro-Roman"/>
              </a:rPr>
              <a:t>a secondary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tertiary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This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is  designed </a:t>
            </a:r>
            <a:r>
              <a:rPr lang="en-GB" sz="806" spc="-12" dirty="0">
                <a:solidFill>
                  <a:srgbClr val="6D6E71"/>
                </a:solidFill>
                <a:latin typeface="HelveticaNeueLTPro-Roman"/>
                <a:cs typeface="HelveticaNeueLTPro-Roman"/>
              </a:rPr>
              <a:t>to </a:t>
            </a:r>
            <a:r>
              <a:rPr lang="en-GB" sz="806" dirty="0">
                <a:solidFill>
                  <a:srgbClr val="6D6E71"/>
                </a:solidFill>
                <a:latin typeface="HelveticaNeueLTPro-Roman"/>
                <a:cs typeface="HelveticaNeueLTPro-Roman"/>
              </a:rPr>
              <a:t>support </a:t>
            </a:r>
            <a:r>
              <a:rPr lang="en-GB" sz="806" spc="-8" dirty="0">
                <a:solidFill>
                  <a:srgbClr val="6D6E71"/>
                </a:solidFill>
                <a:latin typeface="HelveticaNeueLTPro-Roman"/>
                <a:cs typeface="HelveticaNeueLTPro-Roman"/>
              </a:rPr>
              <a:t>the </a:t>
            </a:r>
            <a:r>
              <a:rPr lang="en-GB" sz="806" dirty="0">
                <a:solidFill>
                  <a:srgbClr val="6D6E71"/>
                </a:solidFill>
                <a:latin typeface="HelveticaNeueLTPro-Roman"/>
                <a:cs typeface="HelveticaNeueLTPro-Roman"/>
              </a:rPr>
              <a:t>primary </a:t>
            </a:r>
            <a:r>
              <a:rPr lang="en-GB" sz="806" spc="-4" dirty="0">
                <a:solidFill>
                  <a:srgbClr val="6D6E71"/>
                </a:solidFill>
                <a:latin typeface="HelveticaNeueLTPro-Roman"/>
                <a:cs typeface="HelveticaNeueLTPro-Roman"/>
              </a:rPr>
              <a:t>colours. Ideal if </a:t>
            </a:r>
            <a:r>
              <a:rPr lang="en-GB" sz="806" spc="-8" dirty="0">
                <a:solidFill>
                  <a:srgbClr val="6D6E71"/>
                </a:solidFill>
                <a:latin typeface="HelveticaNeueLTPro-Roman"/>
                <a:cs typeface="HelveticaNeueLTPro-Roman"/>
              </a:rPr>
              <a:t>communication </a:t>
            </a:r>
            <a:r>
              <a:rPr lang="en-GB" sz="806" dirty="0">
                <a:solidFill>
                  <a:srgbClr val="6D6E71"/>
                </a:solidFill>
                <a:latin typeface="HelveticaNeueLTPro-Roman"/>
                <a:cs typeface="HelveticaNeueLTPro-Roman"/>
              </a:rPr>
              <a:t>needs further </a:t>
            </a:r>
            <a:r>
              <a:rPr lang="en-GB" sz="806" spc="-4" dirty="0">
                <a:solidFill>
                  <a:srgbClr val="6D6E71"/>
                </a:solidFill>
                <a:latin typeface="HelveticaNeueLTPro-Roman"/>
                <a:cs typeface="HelveticaNeueLTPro-Roman"/>
              </a:rPr>
              <a:t>stand out. </a:t>
            </a:r>
            <a:r>
              <a:rPr lang="en-GB" sz="806" dirty="0">
                <a:solidFill>
                  <a:srgbClr val="6D6E71"/>
                </a:solidFill>
                <a:latin typeface="HelveticaNeueLTPro-Roman"/>
                <a:cs typeface="HelveticaNeueLTPro-Roman"/>
              </a:rPr>
              <a:t>These </a:t>
            </a:r>
            <a:r>
              <a:rPr lang="en-GB" sz="806" spc="-4" dirty="0">
                <a:solidFill>
                  <a:srgbClr val="6D6E71"/>
                </a:solidFill>
                <a:latin typeface="HelveticaNeueLTPro-Roman"/>
                <a:cs typeface="HelveticaNeueLTPro-Roman"/>
              </a:rPr>
              <a:t>colours are also designed </a:t>
            </a:r>
            <a:r>
              <a:rPr lang="en-GB" sz="806" spc="-8" dirty="0">
                <a:solidFill>
                  <a:srgbClr val="6D6E71"/>
                </a:solidFill>
                <a:latin typeface="HelveticaNeueLTPro-Roman"/>
                <a:cs typeface="HelveticaNeueLTPro-Roman"/>
              </a:rPr>
              <a:t>with </a:t>
            </a:r>
            <a:r>
              <a:rPr lang="en-GB" sz="806" dirty="0">
                <a:solidFill>
                  <a:srgbClr val="6D6E71"/>
                </a:solidFill>
                <a:latin typeface="HelveticaNeueLTPro-Roman"/>
                <a:cs typeface="HelveticaNeueLTPro-Roman"/>
              </a:rPr>
              <a:t>charts </a:t>
            </a:r>
            <a:r>
              <a:rPr lang="en-GB" sz="806" spc="-4" dirty="0">
                <a:solidFill>
                  <a:srgbClr val="6D6E71"/>
                </a:solidFill>
                <a:latin typeface="HelveticaNeueLTPro-Roman"/>
                <a:cs typeface="HelveticaNeueLTPro-Roman"/>
              </a:rPr>
              <a:t>and colour </a:t>
            </a:r>
            <a:r>
              <a:rPr lang="en-GB" sz="806" spc="-8" dirty="0">
                <a:solidFill>
                  <a:srgbClr val="6D6E71"/>
                </a:solidFill>
                <a:latin typeface="HelveticaNeueLTPro-Roman"/>
                <a:cs typeface="HelveticaNeueLTPro-Roman"/>
              </a:rPr>
              <a:t>coordinating </a:t>
            </a:r>
            <a:r>
              <a:rPr lang="en-GB" sz="806" spc="-4" dirty="0">
                <a:solidFill>
                  <a:srgbClr val="6D6E71"/>
                </a:solidFill>
                <a:latin typeface="HelveticaNeueLTPro-Roman"/>
                <a:cs typeface="HelveticaNeueLTPro-Roman"/>
              </a:rPr>
              <a:t>in</a:t>
            </a:r>
            <a:r>
              <a:rPr lang="en-GB" sz="806" spc="8" dirty="0">
                <a:solidFill>
                  <a:srgbClr val="6D6E71"/>
                </a:solidFill>
                <a:latin typeface="HelveticaNeueLTPro-Roman"/>
                <a:cs typeface="HelveticaNeueLTPro-Roman"/>
              </a:rPr>
              <a:t> </a:t>
            </a:r>
            <a:r>
              <a:rPr lang="en-GB" sz="806" spc="-8" dirty="0">
                <a:solidFill>
                  <a:srgbClr val="6D6E71"/>
                </a:solidFill>
                <a:latin typeface="HelveticaNeueLTPro-Roman"/>
                <a:cs typeface="HelveticaNeueLTPro-Roman"/>
              </a:rPr>
              <a:t>mind.</a:t>
            </a:r>
          </a:p>
          <a:p>
            <a:pPr marL="10241" defTabSz="737372">
              <a:spcBef>
                <a:spcPts val="81"/>
              </a:spcBef>
            </a:pPr>
            <a:r>
              <a:rPr lang="en-GB" sz="968" b="1" spc="-4" dirty="0">
                <a:solidFill>
                  <a:srgbClr val="FFBF22"/>
                </a:solidFill>
                <a:latin typeface="HelveticaNeueLTPro-Hv"/>
                <a:cs typeface="HelveticaNeueLTPro-Hv"/>
              </a:rPr>
              <a:t>Note</a:t>
            </a:r>
            <a:endParaRPr lang="en-GB" sz="968" dirty="0">
              <a:solidFill>
                <a:srgbClr val="FFBF22"/>
              </a:solidFill>
              <a:latin typeface="HelveticaNeueLTPro-Hv"/>
              <a:cs typeface="HelveticaNeueLTPro-Hv"/>
            </a:endParaRPr>
          </a:p>
          <a:p>
            <a:pPr marL="10241" marR="4097" defTabSz="737372">
              <a:lnSpc>
                <a:spcPct val="125000"/>
              </a:lnSpc>
            </a:pPr>
            <a:r>
              <a:rPr lang="en-GB" sz="806" spc="-4" dirty="0">
                <a:solidFill>
                  <a:srgbClr val="6D6E71"/>
                </a:solidFill>
                <a:latin typeface="HelveticaNeueLTPro-Roman"/>
                <a:cs typeface="HelveticaNeueLTPro-Roman"/>
              </a:rPr>
              <a:t>When using </a:t>
            </a:r>
            <a:r>
              <a:rPr lang="en-GB" sz="806" spc="-8" dirty="0">
                <a:solidFill>
                  <a:srgbClr val="6D6E71"/>
                </a:solidFill>
                <a:latin typeface="HelveticaNeueLTPro-Roman"/>
                <a:cs typeface="HelveticaNeueLTPro-Roman"/>
              </a:rPr>
              <a:t>the </a:t>
            </a:r>
            <a:r>
              <a:rPr lang="en-GB" sz="806" spc="-4" dirty="0">
                <a:solidFill>
                  <a:srgbClr val="6D6E71"/>
                </a:solidFill>
                <a:latin typeface="HelveticaNeueLTPro-Roman"/>
                <a:cs typeface="HelveticaNeueLTPro-Roman"/>
              </a:rPr>
              <a:t>colour </a:t>
            </a:r>
            <a:r>
              <a:rPr lang="en-GB" sz="806" spc="-8" dirty="0">
                <a:solidFill>
                  <a:srgbClr val="6D6E71"/>
                </a:solidFill>
                <a:latin typeface="HelveticaNeueLTPro-Roman"/>
                <a:cs typeface="HelveticaNeueLTPro-Roman"/>
              </a:rPr>
              <a:t>palette, refer </a:t>
            </a:r>
            <a:r>
              <a:rPr lang="en-GB" sz="806" spc="-12" dirty="0">
                <a:solidFill>
                  <a:srgbClr val="6D6E71"/>
                </a:solidFill>
                <a:latin typeface="HelveticaNeueLTPro-Roman"/>
                <a:cs typeface="HelveticaNeueLTPro-Roman"/>
              </a:rPr>
              <a:t>to </a:t>
            </a:r>
            <a:r>
              <a:rPr lang="en-GB" sz="806" spc="-8" dirty="0">
                <a:solidFill>
                  <a:srgbClr val="6D6E71"/>
                </a:solidFill>
                <a:latin typeface="HelveticaNeueLTPro-Roman"/>
                <a:cs typeface="HelveticaNeueLTPro-Roman"/>
              </a:rPr>
              <a:t>the templates provided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be </a:t>
            </a:r>
            <a:r>
              <a:rPr lang="en-GB" sz="806" spc="-8" dirty="0">
                <a:solidFill>
                  <a:srgbClr val="6D6E71"/>
                </a:solidFill>
                <a:latin typeface="HelveticaNeueLTPro-Roman"/>
                <a:cs typeface="HelveticaNeueLTPro-Roman"/>
              </a:rPr>
              <a:t>mindful of </a:t>
            </a:r>
            <a:r>
              <a:rPr lang="en-GB" sz="806" spc="-4" dirty="0">
                <a:solidFill>
                  <a:srgbClr val="6D6E71"/>
                </a:solidFill>
                <a:latin typeface="HelveticaNeueLTPro-Roman"/>
                <a:cs typeface="HelveticaNeueLTPro-Roman"/>
              </a:rPr>
              <a:t>using </a:t>
            </a:r>
            <a:r>
              <a:rPr lang="en-GB" sz="806" spc="-8" dirty="0">
                <a:solidFill>
                  <a:srgbClr val="6D6E71"/>
                </a:solidFill>
                <a:latin typeface="HelveticaNeueLTPro-Roman"/>
                <a:cs typeface="HelveticaNeueLTPro-Roman"/>
              </a:rPr>
              <a:t>too many </a:t>
            </a:r>
            <a:r>
              <a:rPr lang="en-GB" sz="806" spc="-4" dirty="0">
                <a:solidFill>
                  <a:srgbClr val="6D6E71"/>
                </a:solidFill>
                <a:latin typeface="HelveticaNeueLTPro-Roman"/>
                <a:cs typeface="HelveticaNeueLTPro-Roman"/>
              </a:rPr>
              <a:t>colours on one </a:t>
            </a:r>
            <a:br>
              <a:rPr lang="en-GB" sz="806" spc="-4" dirty="0">
                <a:solidFill>
                  <a:srgbClr val="6D6E71"/>
                </a:solidFill>
                <a:latin typeface="HelveticaNeueLTPro-Roman"/>
                <a:cs typeface="HelveticaNeueLTPro-Roman"/>
              </a:rPr>
            </a:br>
            <a:r>
              <a:rPr lang="en-GB" sz="806" spc="-4" dirty="0">
                <a:solidFill>
                  <a:srgbClr val="6D6E71"/>
                </a:solidFill>
                <a:latin typeface="HelveticaNeueLTPro-Roman"/>
                <a:cs typeface="HelveticaNeueLTPro-Roman"/>
              </a:rPr>
              <a:t>piece </a:t>
            </a:r>
            <a:r>
              <a:rPr lang="en-GB" sz="806" spc="-8" dirty="0">
                <a:solidFill>
                  <a:srgbClr val="6D6E71"/>
                </a:solidFill>
                <a:latin typeface="HelveticaNeueLTPro-Roman"/>
                <a:cs typeface="HelveticaNeueLTPro-Roman"/>
              </a:rPr>
              <a:t>of communication. </a:t>
            </a:r>
            <a:r>
              <a:rPr lang="en-GB" sz="806" spc="-12" dirty="0">
                <a:solidFill>
                  <a:srgbClr val="6D6E71"/>
                </a:solidFill>
                <a:latin typeface="HelveticaNeueLTPro-Roman"/>
                <a:cs typeface="HelveticaNeueLTPro-Roman"/>
              </a:rPr>
              <a:t>Make </a:t>
            </a:r>
            <a:r>
              <a:rPr lang="en-GB" sz="806" spc="-4" dirty="0">
                <a:solidFill>
                  <a:srgbClr val="6D6E71"/>
                </a:solidFill>
                <a:latin typeface="HelveticaNeueLTPro-Roman"/>
                <a:cs typeface="HelveticaNeueLTPro-Roman"/>
              </a:rPr>
              <a:t>sure </a:t>
            </a:r>
            <a:r>
              <a:rPr lang="en-GB" sz="806" spc="-8" dirty="0">
                <a:solidFill>
                  <a:srgbClr val="6D6E71"/>
                </a:solidFill>
                <a:latin typeface="HelveticaNeueLTPro-Roman"/>
                <a:cs typeface="HelveticaNeueLTPro-Roman"/>
              </a:rPr>
              <a:t>the copy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imagery </a:t>
            </a:r>
            <a:r>
              <a:rPr lang="en-GB" sz="806" spc="-4" dirty="0">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dirty="0">
                <a:solidFill>
                  <a:srgbClr val="6D6E71"/>
                </a:solidFill>
                <a:latin typeface="HelveticaNeueLTPro-Roman"/>
                <a:cs typeface="HelveticaNeueLTPro-Roman"/>
              </a:rPr>
              <a:t>that </a:t>
            </a:r>
            <a:r>
              <a:rPr lang="en-GB" sz="806" spc="-4" dirty="0">
                <a:solidFill>
                  <a:srgbClr val="6D6E71"/>
                </a:solidFill>
                <a:latin typeface="HelveticaNeueLTPro-Roman"/>
                <a:cs typeface="HelveticaNeueLTPro-Roman"/>
              </a:rPr>
              <a:t>colours are used</a:t>
            </a:r>
            <a:r>
              <a:rPr lang="en-GB" sz="806" spc="16" dirty="0">
                <a:solidFill>
                  <a:srgbClr val="6D6E71"/>
                </a:solidFill>
                <a:latin typeface="HelveticaNeueLTPro-Roman"/>
                <a:cs typeface="HelveticaNeueLTPro-Roman"/>
              </a:rPr>
              <a:t> </a:t>
            </a:r>
            <a:r>
              <a:rPr lang="en-GB" sz="806" spc="-12" dirty="0">
                <a:solidFill>
                  <a:srgbClr val="6D6E71"/>
                </a:solidFill>
                <a:latin typeface="HelveticaNeueLTPro-Roman"/>
                <a:cs typeface="HelveticaNeueLTPro-Roman"/>
              </a:rPr>
              <a:t>sparingly.</a:t>
            </a:r>
            <a:endParaRPr lang="en-GB" sz="806" dirty="0">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Primary</a:t>
            </a:r>
            <a:endParaRPr lang="en-GB" sz="806" dirty="0">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dirty="0">
                <a:latin typeface="Helvetica Neue LT Pro 55 Roman" panose="020B0604020202020204" pitchFamily="34" charset="77"/>
              </a:rPr>
              <a:t>Title Slide Header</a:t>
            </a:r>
          </a:p>
          <a:p>
            <a:pPr defTabSz="737354"/>
            <a:r>
              <a:rPr lang="en-US" sz="1129" dirty="0">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dirty="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55 Roman" panose="020B0604020202020204" pitchFamily="34" charset="77"/>
              </a:rPr>
              <a:t>urna</a:t>
            </a:r>
            <a:r>
              <a:rPr lang="en-GB" sz="1290" dirty="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dirty="0">
                <a:latin typeface="Helvetica Neue LT Pro 55 Roman" panose="020B0604020202020204" pitchFamily="34" charset="77"/>
              </a:rPr>
              <a:t>Intro copy – Helvetica Neue LT Pro – 16pt </a:t>
            </a:r>
          </a:p>
          <a:p>
            <a:pPr defTabSz="737354">
              <a:spcBef>
                <a:spcPts val="806"/>
              </a:spcBef>
              <a:defRPr/>
            </a:pPr>
            <a:endParaRPr lang="en-GB" sz="1290" dirty="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dirty="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dirty="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Ab </a:t>
            </a:r>
            <a:r>
              <a:rPr lang="en-US" sz="887" dirty="0" err="1">
                <a:solidFill>
                  <a:prstClr val="black">
                    <a:lumMod val="65000"/>
                    <a:lumOff val="35000"/>
                  </a:prstClr>
                </a:solidFill>
                <a:latin typeface="Helvetica Neue LT Pro 45 Light" panose="020B0403020202020204" pitchFamily="34" charset="77"/>
              </a:rPr>
              <a:t>inis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voloriae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Genesseria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ipicatur</a:t>
            </a:r>
            <a:r>
              <a:rPr lang="en-US" sz="887" dirty="0">
                <a:solidFill>
                  <a:prstClr val="black">
                    <a:lumMod val="65000"/>
                    <a:lumOff val="35000"/>
                  </a:prstClr>
                </a:solidFill>
                <a:latin typeface="Helvetica Neue LT Pro 45 Light" panose="020B0403020202020204" pitchFamily="34" charset="77"/>
              </a:rPr>
              <a:t> ad </a:t>
            </a:r>
            <a:r>
              <a:rPr lang="en-US" sz="887" dirty="0" err="1">
                <a:solidFill>
                  <a:prstClr val="black">
                    <a:lumMod val="65000"/>
                    <a:lumOff val="35000"/>
                  </a:prstClr>
                </a:solidFill>
                <a:latin typeface="Helvetica Neue LT Pro 45 Light" panose="020B0403020202020204" pitchFamily="34" charset="77"/>
              </a:rPr>
              <a:t>quia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dit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eatur</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repudae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doluptat</a:t>
            </a:r>
            <a:br>
              <a:rPr lang="en-GB" sz="887" dirty="0">
                <a:solidFill>
                  <a:srgbClr val="000000">
                    <a:lumMod val="65000"/>
                    <a:lumOff val="35000"/>
                  </a:srgbClr>
                </a:solidFill>
                <a:latin typeface="Helvetica Neue LT Pro 45 Light" panose="020B0403020202020204" pitchFamily="34" charset="77"/>
              </a:rPr>
            </a:br>
            <a:br>
              <a:rPr lang="en-GB" sz="887" dirty="0">
                <a:solidFill>
                  <a:srgbClr val="000000">
                    <a:lumMod val="65000"/>
                    <a:lumOff val="35000"/>
                  </a:srgb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br>
              <a:rPr lang="en-US" sz="887" dirty="0">
                <a:solidFill>
                  <a:prstClr val="black">
                    <a:lumMod val="65000"/>
                    <a:lumOff val="35000"/>
                  </a:prstClr>
                </a:solidFill>
                <a:latin typeface="Helvetica Neue LT Pro 45 Light" panose="020B0403020202020204" pitchFamily="34" charset="77"/>
              </a:rPr>
            </a:b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r>
              <a:rPr lang="en-US" sz="887" dirty="0" err="1">
                <a:solidFill>
                  <a:prstClr val="black">
                    <a:lumMod val="65000"/>
                    <a:lumOff val="35000"/>
                  </a:prstClr>
                </a:solidFill>
                <a:latin typeface="Helvetica Neue LT Pro 45 Light" panose="020B0403020202020204" pitchFamily="34" charset="77"/>
              </a:rPr>
              <a:t>dolupta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cus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velecti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berios</a:t>
            </a:r>
            <a:r>
              <a:rPr lang="en-US" sz="887" dirty="0">
                <a:solidFill>
                  <a:prstClr val="black">
                    <a:lumMod val="65000"/>
                    <a:lumOff val="35000"/>
                  </a:prstClr>
                </a:solidFill>
                <a:latin typeface="Helvetica Neue LT Pro 45 Light" panose="020B0403020202020204" pitchFamily="34" charset="77"/>
              </a:rPr>
              <a:t> se </a:t>
            </a:r>
            <a:r>
              <a:rPr lang="en-US" sz="887" dirty="0" err="1">
                <a:solidFill>
                  <a:prstClr val="black">
                    <a:lumMod val="65000"/>
                    <a:lumOff val="35000"/>
                  </a:prstClr>
                </a:solidFill>
                <a:latin typeface="Helvetica Neue LT Pro 45 Light" panose="020B0403020202020204" pitchFamily="34" charset="77"/>
              </a:rPr>
              <a:t>laborporitio</a:t>
            </a:r>
            <a:endParaRPr lang="en-US" sz="887" dirty="0">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dirty="0">
                <a:solidFill>
                  <a:srgbClr val="000000">
                    <a:lumMod val="65000"/>
                    <a:lumOff val="35000"/>
                  </a:srgbClr>
                </a:solidFill>
                <a:latin typeface="Helvetica Neue LT Pro 45 Light" panose="020B0403020202020204" pitchFamily="34" charset="77"/>
              </a:rPr>
              <a:t>Body Copy – </a:t>
            </a:r>
            <a:br>
              <a:rPr lang="en-US" sz="1129" dirty="0">
                <a:solidFill>
                  <a:srgbClr val="000000">
                    <a:lumMod val="65000"/>
                    <a:lumOff val="35000"/>
                  </a:srgbClr>
                </a:solidFill>
                <a:latin typeface="Helvetica Neue LT Pro 45 Light" panose="020B0403020202020204" pitchFamily="34" charset="77"/>
              </a:rPr>
            </a:br>
            <a:r>
              <a:rPr lang="en-US" sz="1129" dirty="0" err="1">
                <a:solidFill>
                  <a:srgbClr val="000000">
                    <a:lumMod val="65000"/>
                    <a:lumOff val="35000"/>
                  </a:srgbClr>
                </a:solidFill>
                <a:latin typeface="Helvetica Neue LT Pro 45 Light" panose="020B0403020202020204" pitchFamily="34" charset="77"/>
              </a:rPr>
              <a:t>Hevetica</a:t>
            </a:r>
            <a:r>
              <a:rPr lang="en-US" sz="1129" dirty="0">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dirty="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2568026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543313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90E77183-0F02-4AF8-8CBB-1E64DC7ADF0B}" type="datetime1">
              <a:rPr lang="en-US" smtClean="0"/>
              <a:t>10/30/2020</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32A6781D-B890-4248-B435-33A40C29FCA1}" type="datetime1">
              <a:rPr lang="en-US" smtClean="0"/>
              <a:t>10/30/2020</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EE77D330-9786-4CAF-B2C2-DDBEFDEFA59C}" type="datetime1">
              <a:rPr lang="en-US" smtClean="0"/>
              <a:t>10/30/2020</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3A0B1A00-6929-435A-BA83-7C9F6A3048C6}" type="datetime1">
              <a:rPr lang="en-US" smtClean="0"/>
              <a:t>10/30/2020</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B7B8BD0-D370-43D1-88AB-7867E7755D75}" type="datetime1">
              <a:rPr lang="en-US" smtClean="0"/>
              <a:t>10/30/2020</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91EFD071-D44D-4F33-9EF3-FFD9287A0395}" type="datetime1">
              <a:rPr lang="en-US" smtClean="0"/>
              <a:t>10/30/2020</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A6CFC462-36E6-47BA-AB78-2C51925753F0}" type="datetime1">
              <a:rPr lang="en-US" smtClean="0"/>
              <a:t>10/30/2020</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02083E5C-805F-47C9-95C0-E97EA737B64F}" type="datetime1">
              <a:rPr lang="en-US" smtClean="0"/>
              <a:t>10/30/2020</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26C5BFB8-F462-4C6B-A2DF-B315A640BD0F}" type="datetime1">
              <a:rPr lang="en-US" smtClean="0"/>
              <a:t>10/30/2020</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0430E290-6FEC-4667-809C-DF4FFD1D59E5}" type="datetime1">
              <a:rPr lang="en-US" smtClean="0"/>
              <a:t>10/30/2020</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A896C8ED-001C-44DF-B92A-94A253163471}" type="datetime1">
              <a:rPr lang="en-US" smtClean="0"/>
              <a:t>10/30/2020</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C01519A-E7B1-1C41-A435-871AB9D32E6D}"/>
              </a:ext>
            </a:extLst>
          </p:cNvPr>
          <p:cNvPicPr>
            <a:picLocks noChangeAspect="1"/>
          </p:cNvPicPr>
          <p:nvPr userDrawn="1"/>
        </p:nvPicPr>
        <p:blipFill>
          <a:blip r:embed="rId2"/>
          <a:stretch>
            <a:fillRect/>
          </a:stretch>
        </p:blipFill>
        <p:spPr>
          <a:xfrm>
            <a:off x="0" y="5815579"/>
            <a:ext cx="12192000" cy="1042421"/>
          </a:xfrm>
          <a:prstGeom prst="rect">
            <a:avLst/>
          </a:prstGeom>
        </p:spPr>
      </p:pic>
    </p:spTree>
    <p:extLst>
      <p:ext uri="{BB962C8B-B14F-4D97-AF65-F5344CB8AC3E}">
        <p14:creationId xmlns:p14="http://schemas.microsoft.com/office/powerpoint/2010/main" val="197804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6762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93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74" r:id="rId8"/>
    <p:sldLayoutId id="2147483686" r:id="rId9"/>
    <p:sldLayoutId id="2147483675" r:id="rId10"/>
    <p:sldLayoutId id="2147483676" r:id="rId11"/>
    <p:sldLayoutId id="2147483684" r:id="rId12"/>
    <p:sldLayoutId id="2147483677" r:id="rId13"/>
    <p:sldLayoutId id="2147483681" r:id="rId14"/>
    <p:sldLayoutId id="2147483687" r:id="rId15"/>
    <p:sldLayoutId id="2147483683" r:id="rId16"/>
    <p:sldLayoutId id="2147483685" r:id="rId17"/>
    <p:sldLayoutId id="2147483682" r:id="rId18"/>
    <p:sldLayoutId id="2147483706" r:id="rId19"/>
    <p:sldLayoutId id="2147483680" r:id="rId20"/>
    <p:sldLayoutId id="2147483690" r:id="rId21"/>
    <p:sldLayoutId id="2147483691" r:id="rId22"/>
    <p:sldLayoutId id="2147483688" r:id="rId23"/>
    <p:sldLayoutId id="2147483678" r:id="rId24"/>
    <p:sldLayoutId id="2147483679" r:id="rId25"/>
    <p:sldLayoutId id="2147483705" r:id="rId26"/>
    <p:sldLayoutId id="2147483693"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A58318-8D90-4C16-A00B-BB3D60E59180}" type="datetime1">
              <a:rPr lang="en-US" smtClean="0"/>
              <a:t>10/30/2020</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hyperlink" Target="https://www.nationalgrideso.com/document/177311/download" TargetMode="External"/><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hyperlink" Target="https://www.nationalgrideso.com/document/179026/download" TargetMode="External"/><Relationship Id="rId2" Type="http://schemas.openxmlformats.org/officeDocument/2006/relationships/image" Target="../media/image11.png"/><Relationship Id="rId1" Type="http://schemas.openxmlformats.org/officeDocument/2006/relationships/slideLayout" Target="../slideLayouts/slideLayout29.xml"/><Relationship Id="rId5" Type="http://schemas.openxmlformats.org/officeDocument/2006/relationships/hyperlink" Target="mailto:commercial.operation@nationalgrideso.com?cc=haarith.dhorat@nationalgrideso.com&amp;subject=Stability%20Phase%202%20Contract%20Terms%20Consultation%20-%20[Company%20Name]" TargetMode="External"/><Relationship Id="rId4" Type="http://schemas.openxmlformats.org/officeDocument/2006/relationships/hyperlink" Target="https://www.eventbrite.co.uk/e/noa-stability-pathfinder-phase-2-contract-terms-consultation-tickets-12677746781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25927B-5908-1547-880E-85792FD199F7}"/>
              </a:ext>
            </a:extLst>
          </p:cNvPr>
          <p:cNvSpPr>
            <a:spLocks noGrp="1"/>
          </p:cNvSpPr>
          <p:nvPr>
            <p:ph type="body" sz="quarter" idx="10"/>
          </p:nvPr>
        </p:nvSpPr>
        <p:spPr>
          <a:xfrm>
            <a:off x="319259" y="5463234"/>
            <a:ext cx="8197799" cy="1020763"/>
          </a:xfrm>
        </p:spPr>
        <p:txBody>
          <a:bodyPr lIns="91440" tIns="45720" rIns="91440" bIns="45720" anchor="t"/>
          <a:lstStyle/>
          <a:p>
            <a:r>
              <a:rPr lang="en-GB" dirty="0">
                <a:latin typeface="Helvetica Neue LT Std 65 Medium"/>
              </a:rPr>
              <a:t>NOA Stability Pathfinder Phase 2 </a:t>
            </a:r>
            <a:br>
              <a:rPr lang="en-GB" dirty="0">
                <a:latin typeface="Helvetica Neue LT Std 65 Medium"/>
              </a:rPr>
            </a:br>
            <a:r>
              <a:rPr lang="en-GB" dirty="0">
                <a:latin typeface="Helvetica Neue LT Std 65 Medium"/>
              </a:rPr>
              <a:t>Contract Terms Consultation</a:t>
            </a:r>
            <a:endParaRPr lang="en-GB" dirty="0"/>
          </a:p>
        </p:txBody>
      </p:sp>
    </p:spTree>
    <p:extLst>
      <p:ext uri="{BB962C8B-B14F-4D97-AF65-F5344CB8AC3E}">
        <p14:creationId xmlns:p14="http://schemas.microsoft.com/office/powerpoint/2010/main" val="2704666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7702580"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Legal disclaimer and copyright</a:t>
            </a:r>
            <a:endParaRPr lang="en-US" dirty="0"/>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4"/>
          <p:cNvSpPr txBox="1">
            <a:spLocks/>
          </p:cNvSpPr>
          <p:nvPr/>
        </p:nvSpPr>
        <p:spPr>
          <a:xfrm>
            <a:off x="725781" y="2646793"/>
            <a:ext cx="11119855" cy="3183949"/>
          </a:xfrm>
          <a:prstGeom prst="rect">
            <a:avLst/>
          </a:prstGeom>
        </p:spPr>
        <p:txBody>
          <a:bodyPr vert="horz" wrap="square" lIns="0" tIns="0" rIns="0" bIns="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accent4"/>
                </a:solidFill>
              </a:rPr>
              <a:t>Disclaimer </a:t>
            </a:r>
          </a:p>
          <a:p>
            <a:pPr marL="0" lvl="1" indent="0">
              <a:buNone/>
            </a:pPr>
            <a:r>
              <a:rPr lang="en-US" sz="1800" dirty="0">
                <a:latin typeface="Helvetica Neue Light" panose="02000403000000020004" pitchFamily="2" charset="0"/>
                <a:ea typeface="Helvetica Neue Light" panose="02000403000000020004" pitchFamily="2" charset="0"/>
              </a:rPr>
              <a:t>This guidance document has been prepared by National Grid Electricity System Operator (NGESO) and is provided voluntarily and without charge. Whilst NGESO has taken all reasonable care in preparing this document, no representation or warranty either expressed or implied is made as to the accuracy or completeness of the information that it contains and parties using information within the document should make their own enquiries as to its accuracy and suitability for the purpose for which they use it. Neither NGESO nor any other companies in the National Grid plc group, nor any directors or employees of any such company shall be liable for any error or misstatement or opinion on which the recipient of this document relies or seeks to rely other than fraudulent misstatement or fraudulent misrepresentation and does not accept any responsibility for any use which is made of the information or the document or (to the extent permitted by law) for any damages or losses incurred. </a:t>
            </a:r>
          </a:p>
          <a:p>
            <a:pPr marL="0" lvl="1"/>
            <a:endParaRPr lang="en-US" sz="1800" dirty="0">
              <a:latin typeface="Helvetica Neue Light" panose="02000403000000020004" pitchFamily="2" charset="0"/>
              <a:ea typeface="Helvetica Neue Light" panose="02000403000000020004" pitchFamily="2" charset="0"/>
            </a:endParaRPr>
          </a:p>
          <a:p>
            <a:pPr marL="0" lvl="1" indent="0">
              <a:buNone/>
            </a:pPr>
            <a:r>
              <a:rPr lang="en-US" sz="1800" dirty="0">
                <a:latin typeface="Helvetica Neue Light" panose="02000403000000020004" pitchFamily="2" charset="0"/>
                <a:ea typeface="Helvetica Neue Light" panose="02000403000000020004" pitchFamily="2" charset="0"/>
              </a:rPr>
              <a:t>Copyright National Grid ESO 2020, all rights reserved.</a:t>
            </a:r>
            <a:endParaRPr lang="en-GB" dirty="0">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2</a:t>
            </a:fld>
            <a:endParaRPr lang="en-US"/>
          </a:p>
        </p:txBody>
      </p:sp>
    </p:spTree>
    <p:extLst>
      <p:ext uri="{BB962C8B-B14F-4D97-AF65-F5344CB8AC3E}">
        <p14:creationId xmlns:p14="http://schemas.microsoft.com/office/powerpoint/2010/main" val="1596924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Version control</a:t>
            </a:r>
            <a:endParaRPr lang="en-US" dirty="0"/>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554106618"/>
              </p:ext>
            </p:extLst>
          </p:nvPr>
        </p:nvGraphicFramePr>
        <p:xfrm>
          <a:off x="697923" y="1907663"/>
          <a:ext cx="10427277" cy="1166599"/>
        </p:xfrm>
        <a:graphic>
          <a:graphicData uri="http://schemas.openxmlformats.org/drawingml/2006/table">
            <a:tbl>
              <a:tblPr bandRow="1">
                <a:tableStyleId>{21E4AEA4-8DFA-4A89-87EB-49C32662AFE0}</a:tableStyleId>
              </a:tblPr>
              <a:tblGrid>
                <a:gridCol w="1502112">
                  <a:extLst>
                    <a:ext uri="{9D8B030D-6E8A-4147-A177-3AD203B41FA5}">
                      <a16:colId xmlns:a16="http://schemas.microsoft.com/office/drawing/2014/main" val="1544089968"/>
                    </a:ext>
                  </a:extLst>
                </a:gridCol>
                <a:gridCol w="1866766">
                  <a:extLst>
                    <a:ext uri="{9D8B030D-6E8A-4147-A177-3AD203B41FA5}">
                      <a16:colId xmlns:a16="http://schemas.microsoft.com/office/drawing/2014/main" val="1488031463"/>
                    </a:ext>
                  </a:extLst>
                </a:gridCol>
                <a:gridCol w="1261238">
                  <a:extLst>
                    <a:ext uri="{9D8B030D-6E8A-4147-A177-3AD203B41FA5}">
                      <a16:colId xmlns:a16="http://schemas.microsoft.com/office/drawing/2014/main" val="1996065559"/>
                    </a:ext>
                  </a:extLst>
                </a:gridCol>
                <a:gridCol w="5797161">
                  <a:extLst>
                    <a:ext uri="{9D8B030D-6E8A-4147-A177-3AD203B41FA5}">
                      <a16:colId xmlns:a16="http://schemas.microsoft.com/office/drawing/2014/main" val="1824168729"/>
                    </a:ext>
                  </a:extLst>
                </a:gridCol>
              </a:tblGrid>
              <a:tr h="795759">
                <a:tc>
                  <a:txBody>
                    <a:bodyPr/>
                    <a:lstStyle/>
                    <a:p>
                      <a:r>
                        <a:rPr lang="en-GB" b="0">
                          <a:solidFill>
                            <a:schemeClr val="accent4"/>
                          </a:solidFill>
                          <a:latin typeface="Helvetica Neue LT Std 65 Medium" panose="020B0604020202020204"/>
                        </a:rPr>
                        <a:t>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Date published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Page 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Comments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8790071"/>
                  </a:ext>
                </a:extLst>
              </a:tr>
              <a:tr h="370840">
                <a:tc>
                  <a:txBody>
                    <a:bodyPr/>
                    <a:lstStyle/>
                    <a:p>
                      <a:r>
                        <a:rPr lang="en-GB" sz="1200" dirty="0">
                          <a:latin typeface="Helvetica Neue LT Std 65 Medium" panose="020B0604020202020204"/>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200" dirty="0">
                          <a:latin typeface="Helvetica Neue LT Std 65 Medium" panose="020B0604020202020204"/>
                        </a:rPr>
                        <a:t>30/10/2020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0100522"/>
                  </a:ext>
                </a:extLst>
              </a:tr>
            </a:tbl>
          </a:graphicData>
        </a:graphic>
      </p:graphicFrame>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3</a:t>
            </a:fld>
            <a:endParaRPr lang="en-US"/>
          </a:p>
        </p:txBody>
      </p:sp>
    </p:spTree>
    <p:extLst>
      <p:ext uri="{BB962C8B-B14F-4D97-AF65-F5344CB8AC3E}">
        <p14:creationId xmlns:p14="http://schemas.microsoft.com/office/powerpoint/2010/main" val="3854792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Introduction</a:t>
            </a:r>
            <a:endParaRPr lang="en-US"/>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6" name="Content Placeholder 2"/>
          <p:cNvSpPr>
            <a:spLocks noGrp="1"/>
          </p:cNvSpPr>
          <p:nvPr>
            <p:ph idx="1"/>
          </p:nvPr>
        </p:nvSpPr>
        <p:spPr>
          <a:xfrm>
            <a:off x="608359" y="1687351"/>
            <a:ext cx="11386995" cy="2379113"/>
          </a:xfrm>
          <a:ln>
            <a:noFill/>
          </a:ln>
        </p:spPr>
        <p:txBody>
          <a:bodyPr vert="horz" wrap="square" lIns="0" tIns="0" rIns="0" bIns="0" rtlCol="0" anchor="t">
            <a:spAutoFit/>
          </a:bodyPr>
          <a:lstStyle/>
          <a:p>
            <a:pPr marL="0" indent="0">
              <a:buNone/>
            </a:pPr>
            <a:r>
              <a:rPr lang="en-US" sz="1800" dirty="0">
                <a:latin typeface="Helvetica Neue LT Std 65 Medium" panose="020B0604020202020204"/>
                <a:cs typeface="Arial"/>
              </a:rPr>
              <a:t>This consultation document invites market participants to comment on the draft contract terms for NOA Stability Pathfinder Phase 2 by completing the feedback spreadsheet. </a:t>
            </a:r>
          </a:p>
          <a:p>
            <a:pPr marL="0" indent="0">
              <a:buNone/>
            </a:pPr>
            <a:r>
              <a:rPr lang="en-US" sz="1800">
                <a:latin typeface="Helvetica Neue LT Std 65 Medium" panose="020B0604020202020204"/>
                <a:cs typeface="Arial"/>
              </a:rPr>
              <a:t>This follows on from the Heads of Terms that were published as part of the </a:t>
            </a:r>
            <a:r>
              <a:rPr lang="en-US" sz="1800" dirty="0">
                <a:latin typeface="Helvetica Neue LT Std 65 Medium" panose="020B0604020202020204"/>
                <a:cs typeface="Arial"/>
                <a:hlinkClick r:id="rId3"/>
              </a:rPr>
              <a:t>Expression of Interest</a:t>
            </a:r>
            <a:r>
              <a:rPr lang="en-US" sz="1800">
                <a:latin typeface="Helvetica Neue LT Std 65 Medium" panose="020B0604020202020204"/>
                <a:cs typeface="Arial"/>
              </a:rPr>
              <a:t> pack on 30 September, which outlined the key principles that we intend to apply to the service.</a:t>
            </a:r>
          </a:p>
          <a:p>
            <a:pPr marL="0" indent="0">
              <a:buNone/>
            </a:pPr>
            <a:r>
              <a:rPr lang="en-US" sz="1800">
                <a:latin typeface="Helvetica Neue LT Std 65 Medium" panose="020B0604020202020204"/>
                <a:cs typeface="Arial"/>
              </a:rPr>
              <a:t>The draft contract terms builds on this to inform market participants of the terms that they will be expected to </a:t>
            </a:r>
            <a:r>
              <a:rPr lang="en-US" sz="1800" dirty="0">
                <a:latin typeface="Helvetica Neue LT Std 65 Medium" panose="020B0604020202020204"/>
                <a:cs typeface="Arial"/>
              </a:rPr>
              <a:t>deliver under and also to inform their tender decisions.</a:t>
            </a:r>
          </a:p>
          <a:p>
            <a:pPr marL="0" indent="0">
              <a:buNone/>
            </a:pPr>
            <a:r>
              <a:rPr lang="en-US" sz="1800" dirty="0">
                <a:latin typeface="Helvetica Neue LT Std 65 Medium" panose="020B0604020202020204"/>
                <a:cs typeface="Arial"/>
              </a:rPr>
              <a:t>The contract terms will apply to commercial service providers should they be successful in the commercial tender next year.</a:t>
            </a: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4</a:t>
            </a:fld>
            <a:endParaRPr lang="en-US"/>
          </a:p>
        </p:txBody>
      </p:sp>
      <p:graphicFrame>
        <p:nvGraphicFramePr>
          <p:cNvPr id="42" name="Table 41">
            <a:extLst>
              <a:ext uri="{FF2B5EF4-FFF2-40B4-BE49-F238E27FC236}">
                <a16:creationId xmlns:a16="http://schemas.microsoft.com/office/drawing/2014/main" id="{7C516482-D7A3-4A91-B7AB-36557627E2EA}"/>
              </a:ext>
            </a:extLst>
          </p:cNvPr>
          <p:cNvGraphicFramePr>
            <a:graphicFrameLocks noGrp="1"/>
          </p:cNvGraphicFramePr>
          <p:nvPr>
            <p:extLst>
              <p:ext uri="{D42A27DB-BD31-4B8C-83A1-F6EECF244321}">
                <p14:modId xmlns:p14="http://schemas.microsoft.com/office/powerpoint/2010/main" val="538003879"/>
              </p:ext>
            </p:extLst>
          </p:nvPr>
        </p:nvGraphicFramePr>
        <p:xfrm>
          <a:off x="458195" y="4206325"/>
          <a:ext cx="8107924" cy="2203934"/>
        </p:xfrm>
        <a:graphic>
          <a:graphicData uri="http://schemas.openxmlformats.org/drawingml/2006/table">
            <a:tbl>
              <a:tblPr firstRow="1" bandRow="1">
                <a:tableStyleId>{F5AB1C69-6EDB-4FF4-983F-18BD219EF322}</a:tableStyleId>
              </a:tblPr>
              <a:tblGrid>
                <a:gridCol w="1166114">
                  <a:extLst>
                    <a:ext uri="{9D8B030D-6E8A-4147-A177-3AD203B41FA5}">
                      <a16:colId xmlns:a16="http://schemas.microsoft.com/office/drawing/2014/main" val="990743786"/>
                    </a:ext>
                  </a:extLst>
                </a:gridCol>
                <a:gridCol w="1179834">
                  <a:extLst>
                    <a:ext uri="{9D8B030D-6E8A-4147-A177-3AD203B41FA5}">
                      <a16:colId xmlns:a16="http://schemas.microsoft.com/office/drawing/2014/main" val="2866582282"/>
                    </a:ext>
                  </a:extLst>
                </a:gridCol>
                <a:gridCol w="1179834">
                  <a:extLst>
                    <a:ext uri="{9D8B030D-6E8A-4147-A177-3AD203B41FA5}">
                      <a16:colId xmlns:a16="http://schemas.microsoft.com/office/drawing/2014/main" val="116793992"/>
                    </a:ext>
                  </a:extLst>
                </a:gridCol>
                <a:gridCol w="1124957">
                  <a:extLst>
                    <a:ext uri="{9D8B030D-6E8A-4147-A177-3AD203B41FA5}">
                      <a16:colId xmlns:a16="http://schemas.microsoft.com/office/drawing/2014/main" val="1983797520"/>
                    </a:ext>
                  </a:extLst>
                </a:gridCol>
                <a:gridCol w="1070081">
                  <a:extLst>
                    <a:ext uri="{9D8B030D-6E8A-4147-A177-3AD203B41FA5}">
                      <a16:colId xmlns:a16="http://schemas.microsoft.com/office/drawing/2014/main" val="3641572799"/>
                    </a:ext>
                  </a:extLst>
                </a:gridCol>
                <a:gridCol w="1193552">
                  <a:extLst>
                    <a:ext uri="{9D8B030D-6E8A-4147-A177-3AD203B41FA5}">
                      <a16:colId xmlns:a16="http://schemas.microsoft.com/office/drawing/2014/main" val="2108011906"/>
                    </a:ext>
                  </a:extLst>
                </a:gridCol>
                <a:gridCol w="1193552">
                  <a:extLst>
                    <a:ext uri="{9D8B030D-6E8A-4147-A177-3AD203B41FA5}">
                      <a16:colId xmlns:a16="http://schemas.microsoft.com/office/drawing/2014/main" val="2132148135"/>
                    </a:ext>
                  </a:extLst>
                </a:gridCol>
              </a:tblGrid>
              <a:tr h="323654">
                <a:tc>
                  <a:txBody>
                    <a:bodyPr/>
                    <a:lstStyle/>
                    <a:p>
                      <a:pPr marL="0" algn="ctr" defTabSz="914377" rtl="0" eaLnBrk="1" fontAlgn="base" latinLnBrk="0" hangingPunct="1"/>
                      <a:r>
                        <a:rPr lang="en-GB" sz="1200" b="1" kern="1200" dirty="0">
                          <a:solidFill>
                            <a:schemeClr val="lt1"/>
                          </a:solidFill>
                          <a:effectLst/>
                          <a:latin typeface="+mn-lt"/>
                          <a:ea typeface="+mn-ea"/>
                          <a:cs typeface="+mn-cs"/>
                        </a:rPr>
                        <a:t>Sep 20</a:t>
                      </a:r>
                    </a:p>
                  </a:txBody>
                  <a:tcPr anchor="ctr"/>
                </a:tc>
                <a:tc>
                  <a:txBody>
                    <a:bodyPr/>
                    <a:lstStyle/>
                    <a:p>
                      <a:pPr algn="ctr" fontAlgn="base"/>
                      <a:r>
                        <a:rPr lang="en-GB" sz="1200" dirty="0">
                          <a:effectLst/>
                        </a:rPr>
                        <a:t>Oct 20​</a:t>
                      </a:r>
                      <a:endParaRPr lang="en-GB" dirty="0">
                        <a:effectLst/>
                      </a:endParaRP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Nov 20​</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Dec20​</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Jan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Feb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Mar 21</a:t>
                      </a:r>
                    </a:p>
                  </a:txBody>
                  <a:tcPr anchor="ctr"/>
                </a:tc>
                <a:extLst>
                  <a:ext uri="{0D108BD9-81ED-4DB2-BD59-A6C34878D82A}">
                    <a16:rowId xmlns:a16="http://schemas.microsoft.com/office/drawing/2014/main" val="2229093157"/>
                  </a:ext>
                </a:extLst>
              </a:tr>
              <a:tr h="1880280">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a:effectLst/>
                        </a:rPr>
                        <a:t>​</a:t>
                      </a:r>
                    </a:p>
                  </a:txBody>
                  <a:tcPr/>
                </a:tc>
                <a:tc>
                  <a:txBody>
                    <a:bodyPr/>
                    <a:lstStyle/>
                    <a:p>
                      <a:pPr fontAlgn="auto"/>
                      <a:r>
                        <a:rPr lang="en-GB" sz="1000" dirty="0">
                          <a:effectLst/>
                        </a:rPr>
                        <a:t>​</a:t>
                      </a:r>
                    </a:p>
                  </a:txBody>
                  <a:tcPr/>
                </a:tc>
                <a:extLst>
                  <a:ext uri="{0D108BD9-81ED-4DB2-BD59-A6C34878D82A}">
                    <a16:rowId xmlns:a16="http://schemas.microsoft.com/office/drawing/2014/main" val="386881985"/>
                  </a:ext>
                </a:extLst>
              </a:tr>
            </a:tbl>
          </a:graphicData>
        </a:graphic>
      </p:graphicFrame>
      <p:sp>
        <p:nvSpPr>
          <p:cNvPr id="43" name="Arrow: Pentagon 42">
            <a:extLst>
              <a:ext uri="{FF2B5EF4-FFF2-40B4-BE49-F238E27FC236}">
                <a16:creationId xmlns:a16="http://schemas.microsoft.com/office/drawing/2014/main" id="{048F8489-04B3-4211-A0E9-5769499A05BF}"/>
              </a:ext>
            </a:extLst>
          </p:cNvPr>
          <p:cNvSpPr/>
          <p:nvPr/>
        </p:nvSpPr>
        <p:spPr>
          <a:xfrm>
            <a:off x="2822159" y="4570609"/>
            <a:ext cx="1537710" cy="276455"/>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srgbClr val="FFFFFF"/>
                </a:solidFill>
                <a:latin typeface="Helvetica Neue LT Std 65 Medium" panose="020B0604020202020204"/>
              </a:rPr>
              <a:t>Feedback</a:t>
            </a:r>
            <a:r>
              <a:rPr kumimoji="0" lang="en-GB" sz="1100" b="0" i="0" u="none" strike="noStrike" kern="1200" cap="none" spc="0" normalizeH="0" baseline="0" noProof="0" dirty="0">
                <a:ln>
                  <a:noFill/>
                </a:ln>
                <a:solidFill>
                  <a:srgbClr val="FFFFFF"/>
                </a:solidFill>
                <a:effectLst/>
                <a:uLnTx/>
                <a:uFillTx/>
                <a:latin typeface="Helvetica Neue LT Std 65 Medium" panose="020B0604020202020204"/>
              </a:rPr>
              <a:t> on draft contract terms</a:t>
            </a:r>
          </a:p>
        </p:txBody>
      </p:sp>
      <p:sp>
        <p:nvSpPr>
          <p:cNvPr id="44" name="Arrow: Pentagon 43">
            <a:extLst>
              <a:ext uri="{FF2B5EF4-FFF2-40B4-BE49-F238E27FC236}">
                <a16:creationId xmlns:a16="http://schemas.microsoft.com/office/drawing/2014/main" id="{505DFE37-DE41-46C1-915B-5F2ABFE59607}"/>
              </a:ext>
            </a:extLst>
          </p:cNvPr>
          <p:cNvSpPr/>
          <p:nvPr/>
        </p:nvSpPr>
        <p:spPr>
          <a:xfrm>
            <a:off x="3981192" y="4910062"/>
            <a:ext cx="3375288" cy="276455"/>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a:solidFill>
                  <a:prstClr val="white"/>
                </a:solidFill>
                <a:latin typeface="Helvetica Neue LT Std 65 Medium" panose="020B0604020202020204"/>
              </a:rPr>
              <a:t>Finalise contract</a:t>
            </a:r>
            <a:r>
              <a:rPr kumimoji="0" lang="en-GB" sz="1100" b="0" i="0" u="none" strike="noStrike" kern="1200" cap="none" spc="0" normalizeH="0" baseline="0" noProof="0">
                <a:ln>
                  <a:noFill/>
                </a:ln>
                <a:solidFill>
                  <a:prstClr val="white"/>
                </a:solidFill>
                <a:effectLst/>
                <a:uLnTx/>
                <a:uFillTx/>
                <a:latin typeface="Helvetica Neue LT Std 65 Medium" panose="020B0604020202020204"/>
              </a:rPr>
              <a:t> terms</a:t>
            </a:r>
          </a:p>
        </p:txBody>
      </p:sp>
      <p:sp>
        <p:nvSpPr>
          <p:cNvPr id="45" name="Arrow: Pentagon 44">
            <a:extLst>
              <a:ext uri="{FF2B5EF4-FFF2-40B4-BE49-F238E27FC236}">
                <a16:creationId xmlns:a16="http://schemas.microsoft.com/office/drawing/2014/main" id="{A6AA3AB7-4A36-46AF-8C9B-16122CECE80C}"/>
              </a:ext>
            </a:extLst>
          </p:cNvPr>
          <p:cNvSpPr/>
          <p:nvPr/>
        </p:nvSpPr>
        <p:spPr>
          <a:xfrm>
            <a:off x="498594" y="4578137"/>
            <a:ext cx="2294069" cy="276455"/>
          </a:xfrm>
          <a:prstGeom prst="homePlate">
            <a:avLst/>
          </a:prstGeom>
          <a:solidFill>
            <a:schemeClr val="accent4">
              <a:lumMod val="40000"/>
              <a:lumOff val="60000"/>
            </a:schemeClr>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Develop draft contract terms</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sp>
        <p:nvSpPr>
          <p:cNvPr id="46" name="Arrow: Pentagon 45">
            <a:extLst>
              <a:ext uri="{FF2B5EF4-FFF2-40B4-BE49-F238E27FC236}">
                <a16:creationId xmlns:a16="http://schemas.microsoft.com/office/drawing/2014/main" id="{66B1BDDE-D0EA-4B70-8456-441FEFF5D9A6}"/>
              </a:ext>
            </a:extLst>
          </p:cNvPr>
          <p:cNvSpPr/>
          <p:nvPr/>
        </p:nvSpPr>
        <p:spPr>
          <a:xfrm>
            <a:off x="6022825" y="4570609"/>
            <a:ext cx="672631" cy="267295"/>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000" dirty="0">
                <a:solidFill>
                  <a:srgbClr val="FFFFFF"/>
                </a:solidFill>
                <a:latin typeface="Helvetica Neue LT Std 65 Medium" panose="020B0604020202020204"/>
              </a:rPr>
              <a:t>Feedback</a:t>
            </a:r>
            <a:endParaRPr lang="en-GB" sz="1400" dirty="0"/>
          </a:p>
        </p:txBody>
      </p:sp>
      <p:sp>
        <p:nvSpPr>
          <p:cNvPr id="47" name="Star: 5 Points 46">
            <a:extLst>
              <a:ext uri="{FF2B5EF4-FFF2-40B4-BE49-F238E27FC236}">
                <a16:creationId xmlns:a16="http://schemas.microsoft.com/office/drawing/2014/main" id="{B07B8D2B-115E-4583-A67F-82E0E195036C}"/>
              </a:ext>
            </a:extLst>
          </p:cNvPr>
          <p:cNvSpPr/>
          <p:nvPr/>
        </p:nvSpPr>
        <p:spPr>
          <a:xfrm>
            <a:off x="1474827" y="5995299"/>
            <a:ext cx="324000" cy="323482"/>
          </a:xfrm>
          <a:prstGeom prst="star5">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tar: 5 Points 47">
            <a:extLst>
              <a:ext uri="{FF2B5EF4-FFF2-40B4-BE49-F238E27FC236}">
                <a16:creationId xmlns:a16="http://schemas.microsoft.com/office/drawing/2014/main" id="{6FB49CA0-91CC-4AFC-A745-B851363F88CE}"/>
              </a:ext>
            </a:extLst>
          </p:cNvPr>
          <p:cNvSpPr/>
          <p:nvPr/>
        </p:nvSpPr>
        <p:spPr>
          <a:xfrm>
            <a:off x="7223976" y="5994779"/>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tar: 5 Points 48">
            <a:extLst>
              <a:ext uri="{FF2B5EF4-FFF2-40B4-BE49-F238E27FC236}">
                <a16:creationId xmlns:a16="http://schemas.microsoft.com/office/drawing/2014/main" id="{53A6441E-CDAD-4277-8AE9-F7F2EBEC5E27}"/>
              </a:ext>
            </a:extLst>
          </p:cNvPr>
          <p:cNvSpPr/>
          <p:nvPr/>
        </p:nvSpPr>
        <p:spPr>
          <a:xfrm>
            <a:off x="2630663" y="5286127"/>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tar: 5 Points 49">
            <a:extLst>
              <a:ext uri="{FF2B5EF4-FFF2-40B4-BE49-F238E27FC236}">
                <a16:creationId xmlns:a16="http://schemas.microsoft.com/office/drawing/2014/main" id="{FC6E3309-6EA7-4C7C-A1BD-51D07190AFB5}"/>
              </a:ext>
            </a:extLst>
          </p:cNvPr>
          <p:cNvSpPr/>
          <p:nvPr/>
        </p:nvSpPr>
        <p:spPr>
          <a:xfrm>
            <a:off x="5806675" y="6009089"/>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3A3E1EF-CB8C-4FCC-A248-8232B1499B98}"/>
              </a:ext>
            </a:extLst>
          </p:cNvPr>
          <p:cNvSpPr txBox="1"/>
          <p:nvPr/>
        </p:nvSpPr>
        <p:spPr>
          <a:xfrm>
            <a:off x="1124459" y="5554060"/>
            <a:ext cx="102178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Publish Heads of Terms</a:t>
            </a:r>
          </a:p>
        </p:txBody>
      </p:sp>
      <p:sp>
        <p:nvSpPr>
          <p:cNvPr id="52" name="TextBox 51">
            <a:extLst>
              <a:ext uri="{FF2B5EF4-FFF2-40B4-BE49-F238E27FC236}">
                <a16:creationId xmlns:a16="http://schemas.microsoft.com/office/drawing/2014/main" id="{C6D880BF-D152-4768-95C6-C21C53352D0E}"/>
              </a:ext>
            </a:extLst>
          </p:cNvPr>
          <p:cNvSpPr txBox="1"/>
          <p:nvPr/>
        </p:nvSpPr>
        <p:spPr>
          <a:xfrm>
            <a:off x="2018999" y="4854592"/>
            <a:ext cx="1547328"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Launch draft terms V1 for consultation</a:t>
            </a:r>
          </a:p>
        </p:txBody>
      </p:sp>
      <p:sp>
        <p:nvSpPr>
          <p:cNvPr id="53" name="TextBox 52">
            <a:extLst>
              <a:ext uri="{FF2B5EF4-FFF2-40B4-BE49-F238E27FC236}">
                <a16:creationId xmlns:a16="http://schemas.microsoft.com/office/drawing/2014/main" id="{077C10DF-79AD-4657-B19B-2E851217A4C3}"/>
              </a:ext>
            </a:extLst>
          </p:cNvPr>
          <p:cNvSpPr txBox="1"/>
          <p:nvPr/>
        </p:nvSpPr>
        <p:spPr>
          <a:xfrm>
            <a:off x="5221689" y="5562143"/>
            <a:ext cx="152857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ea typeface="+mn-lt"/>
                <a:cs typeface="+mn-lt"/>
              </a:rPr>
              <a:t>Launch draft terms V2 for consultation</a:t>
            </a:r>
            <a:endParaRPr lang="en-US" dirty="0"/>
          </a:p>
        </p:txBody>
      </p:sp>
      <p:sp>
        <p:nvSpPr>
          <p:cNvPr id="54" name="TextBox 53">
            <a:extLst>
              <a:ext uri="{FF2B5EF4-FFF2-40B4-BE49-F238E27FC236}">
                <a16:creationId xmlns:a16="http://schemas.microsoft.com/office/drawing/2014/main" id="{72AC0F91-9BE5-4084-A5D5-E27D46611861}"/>
              </a:ext>
            </a:extLst>
          </p:cNvPr>
          <p:cNvSpPr txBox="1"/>
          <p:nvPr/>
        </p:nvSpPr>
        <p:spPr>
          <a:xfrm>
            <a:off x="6853153" y="5544228"/>
            <a:ext cx="1065646"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Publish final contract terms</a:t>
            </a:r>
          </a:p>
        </p:txBody>
      </p:sp>
      <p:sp>
        <p:nvSpPr>
          <p:cNvPr id="55" name="Star: 5 Points 54">
            <a:extLst>
              <a:ext uri="{FF2B5EF4-FFF2-40B4-BE49-F238E27FC236}">
                <a16:creationId xmlns:a16="http://schemas.microsoft.com/office/drawing/2014/main" id="{B341E61A-2D49-40DE-BF31-B4C51D423F52}"/>
              </a:ext>
            </a:extLst>
          </p:cNvPr>
          <p:cNvSpPr/>
          <p:nvPr/>
        </p:nvSpPr>
        <p:spPr>
          <a:xfrm>
            <a:off x="3219295" y="5996342"/>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2DA64AFD-F733-4B65-B865-CF4D4469CD9C}"/>
              </a:ext>
            </a:extLst>
          </p:cNvPr>
          <p:cNvSpPr txBox="1"/>
          <p:nvPr/>
        </p:nvSpPr>
        <p:spPr>
          <a:xfrm>
            <a:off x="2792663" y="5554060"/>
            <a:ext cx="1188529"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Contract Terms Webinar</a:t>
            </a:r>
          </a:p>
        </p:txBody>
      </p:sp>
      <p:sp>
        <p:nvSpPr>
          <p:cNvPr id="58" name="Arrow: Pentagon 57">
            <a:extLst>
              <a:ext uri="{FF2B5EF4-FFF2-40B4-BE49-F238E27FC236}">
                <a16:creationId xmlns:a16="http://schemas.microsoft.com/office/drawing/2014/main" id="{DE26BBED-D66D-455E-BD3D-5EA326EC5D32}"/>
              </a:ext>
            </a:extLst>
          </p:cNvPr>
          <p:cNvSpPr/>
          <p:nvPr/>
        </p:nvSpPr>
        <p:spPr>
          <a:xfrm>
            <a:off x="9816543" y="5201264"/>
            <a:ext cx="2178811" cy="408863"/>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srgbClr val="FFFFFF"/>
                </a:solidFill>
                <a:latin typeface="Helvetica Neue LT Std 65 Medium" panose="020B0604020202020204"/>
              </a:rPr>
              <a:t>Commercial Provider</a:t>
            </a:r>
            <a:endParaRPr kumimoji="0" lang="en-GB" sz="1100" b="0" i="0" u="none" strike="noStrike" kern="1200" cap="none" spc="0" normalizeH="0" baseline="0" noProof="0" dirty="0">
              <a:ln>
                <a:noFill/>
              </a:ln>
              <a:solidFill>
                <a:srgbClr val="FFFFFF"/>
              </a:solidFill>
              <a:effectLst/>
              <a:uLnTx/>
              <a:uFillTx/>
              <a:latin typeface="Helvetica Neue LT Std 65 Medium" panose="020B0604020202020204"/>
            </a:endParaRPr>
          </a:p>
        </p:txBody>
      </p:sp>
      <p:sp>
        <p:nvSpPr>
          <p:cNvPr id="59" name="Arrow: Pentagon 58">
            <a:extLst>
              <a:ext uri="{FF2B5EF4-FFF2-40B4-BE49-F238E27FC236}">
                <a16:creationId xmlns:a16="http://schemas.microsoft.com/office/drawing/2014/main" id="{EEF55552-C399-499F-AB27-2DC8B02E318C}"/>
              </a:ext>
            </a:extLst>
          </p:cNvPr>
          <p:cNvSpPr/>
          <p:nvPr/>
        </p:nvSpPr>
        <p:spPr>
          <a:xfrm>
            <a:off x="9816543" y="4650160"/>
            <a:ext cx="2178810" cy="408863"/>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NGESO</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spTree>
    <p:extLst>
      <p:ext uri="{BB962C8B-B14F-4D97-AF65-F5344CB8AC3E}">
        <p14:creationId xmlns:p14="http://schemas.microsoft.com/office/powerpoint/2010/main" val="13623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2" y="780175"/>
            <a:ext cx="11418553"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latin typeface="Helvetica Neue LT Std 65 Medium"/>
              </a:rPr>
              <a:t>Feedback to this consultation</a:t>
            </a:r>
            <a:endParaRPr lang="en-US" dirty="0">
              <a:latin typeface="Helvetica Neue LT Std 65 Medium"/>
            </a:endParaRPr>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10" name="Content Placeholder 2"/>
          <p:cNvSpPr txBox="1">
            <a:spLocks/>
          </p:cNvSpPr>
          <p:nvPr/>
        </p:nvSpPr>
        <p:spPr>
          <a:xfrm>
            <a:off x="497523" y="1764234"/>
            <a:ext cx="11167502" cy="4698722"/>
          </a:xfrm>
          <a:prstGeom prst="rect">
            <a:avLst/>
          </a:prstGeom>
        </p:spPr>
        <p:txBody>
          <a:bodyPr vert="horz" wrap="square" lIns="0" tIns="0" rIns="0" bIns="0" rtlCol="0" anchor="t">
            <a:spAutoFit/>
          </a:bodyPr>
          <a:lstStyle>
            <a:lvl1pPr marL="0" indent="0">
              <a:spcAft>
                <a:spcPts val="600"/>
              </a:spcAft>
              <a:buClr>
                <a:srgbClr val="0C63B4"/>
              </a:buClr>
              <a:buFont typeface="Wingdings 2" panose="05020102010507070707" pitchFamily="18" charset="2"/>
              <a:buNone/>
              <a:defRPr sz="1800" b="1">
                <a:solidFill>
                  <a:schemeClr val="accent1"/>
                </a:solidFill>
                <a:latin typeface="+mn-lt"/>
                <a:ea typeface="+mn-ea"/>
                <a:cs typeface="+mn-cs"/>
              </a:defRPr>
            </a:lvl1pPr>
            <a:lvl2pPr marL="0" indent="0">
              <a:spcAft>
                <a:spcPts val="600"/>
              </a:spcAft>
              <a:buClr>
                <a:srgbClr val="0C63B4"/>
              </a:buClr>
              <a:buFont typeface="Wingdings 2" panose="05020102010507070707" pitchFamily="18" charset="2"/>
              <a:buNone/>
              <a:defRPr sz="1600">
                <a:solidFill>
                  <a:schemeClr val="tx1"/>
                </a:solidFill>
                <a:latin typeface="+mn-lt"/>
                <a:ea typeface="+mn-ea"/>
                <a:cs typeface="+mn-cs"/>
              </a:defRPr>
            </a:lvl2pPr>
            <a:lvl3pPr marL="180000" indent="-180000">
              <a:spcAft>
                <a:spcPts val="600"/>
              </a:spcAft>
              <a:buClr>
                <a:srgbClr val="0C63B4"/>
              </a:buClr>
              <a:buFont typeface="Wingdings 2" panose="05020102010507070707" pitchFamily="18" charset="2"/>
              <a:buChar char=""/>
              <a:defRPr sz="1600">
                <a:solidFill>
                  <a:schemeClr val="tx1"/>
                </a:solidFill>
                <a:latin typeface="+mn-lt"/>
                <a:ea typeface="+mn-ea"/>
                <a:cs typeface="+mn-cs"/>
              </a:defRPr>
            </a:lvl3pPr>
            <a:lvl4pPr marL="360000" indent="-180000">
              <a:spcAft>
                <a:spcPts val="600"/>
              </a:spcAft>
              <a:buClr>
                <a:srgbClr val="0C63B4"/>
              </a:buClr>
              <a:buFont typeface="Symbol" panose="05050102010706020507" pitchFamily="18" charset="2"/>
              <a:buChar char=""/>
              <a:defRPr sz="1600">
                <a:solidFill>
                  <a:schemeClr val="tx1"/>
                </a:solidFill>
                <a:latin typeface="+mn-lt"/>
                <a:ea typeface="+mn-ea"/>
                <a:cs typeface="+mn-cs"/>
              </a:defRPr>
            </a:lvl4pPr>
            <a:lvl5pPr marL="876212" indent="-203577">
              <a:spcAft>
                <a:spcPts val="600"/>
              </a:spcAft>
              <a:buClr>
                <a:srgbClr val="0C63B4"/>
              </a:buClr>
              <a:buFont typeface="Symbol" panose="05050102010706020507" pitchFamily="18" charset="2"/>
              <a:buChar char=""/>
              <a:defRPr sz="1600">
                <a:solidFill>
                  <a:schemeClr val="tx1"/>
                </a:solidFill>
                <a:latin typeface="+mn-lt"/>
                <a:ea typeface="+mn-ea"/>
                <a:cs typeface="+mn-cs"/>
              </a:defRPr>
            </a:lvl5pPr>
            <a:lvl6pPr marL="180000" indent="-180000">
              <a:spcAft>
                <a:spcPts val="600"/>
              </a:spcAft>
              <a:buFont typeface="+mj-lt"/>
              <a:buAutoNum type="arabicPeriod"/>
              <a:defRPr sz="1600">
                <a:solidFill>
                  <a:schemeClr val="tx1"/>
                </a:solidFill>
                <a:latin typeface="+mn-lt"/>
                <a:ea typeface="+mn-ea"/>
                <a:cs typeface="+mn-cs"/>
              </a:defRPr>
            </a:lvl6pPr>
            <a:lvl7pPr marL="360000" indent="-180000">
              <a:spcAft>
                <a:spcPts val="600"/>
              </a:spcAft>
              <a:buFont typeface="+mj-lt"/>
              <a:buAutoNum type="alphaLcPeriod"/>
              <a:defRPr sz="1600">
                <a:solidFill>
                  <a:schemeClr val="tx1"/>
                </a:solidFill>
                <a:latin typeface="+mn-lt"/>
                <a:ea typeface="+mn-ea"/>
                <a:cs typeface="+mn-cs"/>
              </a:defRPr>
            </a:lvl7pPr>
            <a:lvl8pPr marL="540000" indent="-180000">
              <a:spcAft>
                <a:spcPts val="600"/>
              </a:spcAft>
              <a:buFont typeface="+mj-lt"/>
              <a:buAutoNum type="romanLcPeriod"/>
              <a:defRPr sz="1600">
                <a:solidFill>
                  <a:schemeClr val="tx1"/>
                </a:solidFill>
                <a:latin typeface="+mn-lt"/>
                <a:ea typeface="+mn-ea"/>
                <a:cs typeface="+mn-cs"/>
              </a:defRPr>
            </a:lvl8pPr>
            <a:lvl9pPr marL="0" indent="0">
              <a:spcAft>
                <a:spcPts val="600"/>
              </a:spcAft>
              <a:defRPr sz="2400">
                <a:solidFill>
                  <a:schemeClr val="accent1"/>
                </a:solidFill>
                <a:latin typeface="+mn-lt"/>
                <a:ea typeface="+mn-ea"/>
                <a:cs typeface="+mn-cs"/>
              </a:defRPr>
            </a:lvl9pPr>
          </a:lstStyle>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The draft contract terms and feedback spreadsheet are published alongside this document on our </a:t>
            </a:r>
            <a:r>
              <a:rPr lang="en-GB" sz="1400" b="0" dirty="0">
                <a:solidFill>
                  <a:srgbClr val="20201E"/>
                </a:solidFill>
                <a:latin typeface="Helvetica Neue LT Std 45 Light"/>
                <a:hlinkClick r:id="rId3"/>
              </a:rPr>
              <a:t>website</a:t>
            </a:r>
            <a:r>
              <a:rPr lang="en-GB" sz="1400" b="0" dirty="0">
                <a:solidFill>
                  <a:srgbClr val="20201E"/>
                </a:solidFill>
                <a:latin typeface="Helvetica Neue LT Std 45 Light"/>
              </a:rPr>
              <a:t>.</a:t>
            </a:r>
          </a:p>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In the spreadsheet, we have a set of questions covering a range of topics, with an opportunity for any further comments.</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Feedback may be submitted at any time prior to the submission deadline, though any late responses will not be considered.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As well as submitting feedback, providers are able to include marked changes to the draft terms to support any comments they may have. This will support in any amendments that are required to the contract terms as they are finalised.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Following this, we will update the contract terms and offer a further opportunity for comment before the terms are finalised ahead of the tender next year as indicated in the timeline on the previous slide.</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Once the contract terms are finalised, we will not consider any material changes to ensure consistency across all successful providers and avoid any delays in the process.</a:t>
            </a:r>
          </a:p>
          <a:p>
            <a:pPr marL="171450" indent="-171450" fontAlgn="base">
              <a:spcAft>
                <a:spcPts val="450"/>
              </a:spcAft>
              <a:buClrTx/>
              <a:buFont typeface="Arial" panose="020B0604020202020204" pitchFamily="34" charset="0"/>
              <a:buChar char="•"/>
            </a:pPr>
            <a:endParaRPr lang="en-GB" sz="1400" b="0" dirty="0">
              <a:solidFill>
                <a:srgbClr val="20201E"/>
              </a:solidFill>
              <a:latin typeface="Helvetica Neue LT Std 45 Light"/>
            </a:endParaRP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We will be hosting a webinar on 12 November 11:00 – 12:30 to provide an overview of the draft terms and you can register for this </a:t>
            </a:r>
            <a:r>
              <a:rPr lang="en-GB" sz="1400" b="0" dirty="0">
                <a:solidFill>
                  <a:srgbClr val="20201E"/>
                </a:solidFill>
                <a:latin typeface="Helvetica Neue LT Std 45 Light"/>
                <a:hlinkClick r:id="rId4"/>
              </a:rPr>
              <a:t>here</a:t>
            </a:r>
            <a:r>
              <a:rPr lang="en-GB" sz="1400" b="0" dirty="0">
                <a:solidFill>
                  <a:srgbClr val="20201E"/>
                </a:solidFill>
                <a:latin typeface="Helvetica Neue LT Std 45 Light"/>
              </a:rPr>
              <a:t>.</a:t>
            </a:r>
          </a:p>
          <a:p>
            <a:pPr>
              <a:buClr>
                <a:schemeClr val="accent5"/>
              </a:buClr>
            </a:pPr>
            <a:br>
              <a:rPr lang="en-GB" sz="1400" b="0" kern="0" dirty="0">
                <a:solidFill>
                  <a:schemeClr val="tx1"/>
                </a:solidFill>
                <a:latin typeface="Helvetica Neue LT Std 45 Light"/>
              </a:rPr>
            </a:br>
            <a:endParaRPr lang="en-GB" sz="1400" b="0" kern="0" dirty="0">
              <a:solidFill>
                <a:schemeClr val="tx1"/>
              </a:solidFill>
              <a:latin typeface="Helvetica Neue LT Std 45 Light"/>
            </a:endParaRPr>
          </a:p>
          <a:p>
            <a:pPr>
              <a:buClr>
                <a:schemeClr val="accent5"/>
              </a:buClr>
            </a:pPr>
            <a:r>
              <a:rPr lang="en-GB" sz="1400" kern="0" dirty="0">
                <a:solidFill>
                  <a:schemeClr val="tx1"/>
                </a:solidFill>
                <a:latin typeface="Helvetica Neue LT Std 45 Light"/>
              </a:rPr>
              <a:t>The deadline for submission is 17:00 on 11 December 2020. Please send your feedback form, and marked changes to the draft terms via </a:t>
            </a:r>
            <a:r>
              <a:rPr lang="en-GB" sz="1400" kern="0" dirty="0">
                <a:solidFill>
                  <a:srgbClr val="0079C1"/>
                </a:solidFill>
                <a:latin typeface="Helvetica Neue LT Std 45 Light"/>
                <a:hlinkClick r:id="rId5">
                  <a:extLst>
                    <a:ext uri="{A12FA001-AC4F-418D-AE19-62706E023703}">
                      <ahyp:hlinkClr xmlns:ahyp="http://schemas.microsoft.com/office/drawing/2018/hyperlinkcolor" val="tx"/>
                    </a:ext>
                  </a:extLst>
                </a:hlinkClick>
              </a:rPr>
              <a:t>email</a:t>
            </a:r>
            <a:r>
              <a:rPr lang="en-GB" sz="1400" kern="0" dirty="0">
                <a:solidFill>
                  <a:schemeClr val="tx1"/>
                </a:solidFill>
                <a:latin typeface="Helvetica Neue LT Std 45 Light"/>
              </a:rPr>
              <a:t> including your company name in the subject line.</a:t>
            </a:r>
            <a:endParaRPr lang="en-GB" sz="1400" kern="0" dirty="0">
              <a:solidFill>
                <a:schemeClr val="tx1"/>
              </a:solidFill>
              <a:highlight>
                <a:srgbClr val="FFFF00"/>
              </a:highlight>
              <a:latin typeface="Helvetica Neue LT Std 45 Light"/>
            </a:endParaRPr>
          </a:p>
          <a:p>
            <a:pPr>
              <a:buClr>
                <a:schemeClr val="bg2"/>
              </a:buClr>
            </a:pPr>
            <a:endParaRPr lang="en-GB" sz="1400" b="0" kern="0" dirty="0">
              <a:solidFill>
                <a:schemeClr val="tx1"/>
              </a:solidFill>
              <a:latin typeface="Helvetica Neue LT Std 45 Light"/>
            </a:endParaRPr>
          </a:p>
          <a:p>
            <a:pPr>
              <a:buClr>
                <a:schemeClr val="bg2"/>
              </a:buClr>
            </a:pPr>
            <a:endParaRPr lang="en-GB" sz="1400" b="0" kern="0" dirty="0">
              <a:solidFill>
                <a:schemeClr val="tx1"/>
              </a:solidFill>
              <a:latin typeface="Helvetica Neue LT Std 65 Medium" panose="020B0604020202020204"/>
            </a:endParaRPr>
          </a:p>
          <a:p>
            <a:pPr>
              <a:buClr>
                <a:schemeClr val="bg2"/>
              </a:buClr>
            </a:pPr>
            <a:endParaRPr lang="en-GB" sz="1400" b="0" kern="0" dirty="0">
              <a:solidFill>
                <a:schemeClr val="tx1"/>
              </a:solidFill>
              <a:latin typeface="Helvetica Neue LT Std 65 Medium" panose="020B0604020202020204"/>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5</a:t>
            </a:fld>
            <a:endParaRPr lang="en-US" dirty="0"/>
          </a:p>
        </p:txBody>
      </p:sp>
    </p:spTree>
    <p:extLst>
      <p:ext uri="{BB962C8B-B14F-4D97-AF65-F5344CB8AC3E}">
        <p14:creationId xmlns:p14="http://schemas.microsoft.com/office/powerpoint/2010/main" val="3772930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1633C-59FA-494A-8FC7-9EE70BCDBF3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EAECCF0-DCBF-114B-8F76-B38F0CB94969}"/>
              </a:ext>
            </a:extLst>
          </p:cNvPr>
          <p:cNvSpPr>
            <a:spLocks noGrp="1"/>
          </p:cNvSpPr>
          <p:nvPr>
            <p:ph type="body" sz="quarter" idx="12"/>
          </p:nvPr>
        </p:nvSpPr>
        <p:spPr/>
        <p:txBody>
          <a:bodyPr/>
          <a:lstStyle/>
          <a:p>
            <a:endParaRPr lang="en-US"/>
          </a:p>
        </p:txBody>
      </p:sp>
      <p:sp>
        <p:nvSpPr>
          <p:cNvPr id="4" name="Picture Placeholder 3">
            <a:extLst>
              <a:ext uri="{FF2B5EF4-FFF2-40B4-BE49-F238E27FC236}">
                <a16:creationId xmlns:a16="http://schemas.microsoft.com/office/drawing/2014/main" id="{8BF47EDE-D190-6641-909C-6784CF0E2A1E}"/>
              </a:ext>
            </a:extLst>
          </p:cNvPr>
          <p:cNvSpPr>
            <a:spLocks noGrp="1"/>
          </p:cNvSpPr>
          <p:nvPr>
            <p:ph type="pic" sz="quarter" idx="13"/>
          </p:nvPr>
        </p:nvSpPr>
        <p:spPr/>
      </p:sp>
      <p:sp>
        <p:nvSpPr>
          <p:cNvPr id="5" name="Text Placeholder 4">
            <a:extLst>
              <a:ext uri="{FF2B5EF4-FFF2-40B4-BE49-F238E27FC236}">
                <a16:creationId xmlns:a16="http://schemas.microsoft.com/office/drawing/2014/main" id="{CF128206-5B3A-2748-BE8D-88232C23944A}"/>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81652149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1C4DF7D45DB248AC86FE0097C440F5" ma:contentTypeVersion="16" ma:contentTypeDescription="Create a new document." ma:contentTypeScope="" ma:versionID="f8c5d4fa98df6487d7d8087e58fb7814">
  <xsd:schema xmlns:xsd="http://www.w3.org/2001/XMLSchema" xmlns:xs="http://www.w3.org/2001/XMLSchema" xmlns:p="http://schemas.microsoft.com/office/2006/metadata/properties" xmlns:ns2="28344a50-20ee-46b1-93e0-1faae7350029" xmlns:ns3="66e1bbde-16dd-49de-9a92-988d359cd6e4" targetNamespace="http://schemas.microsoft.com/office/2006/metadata/properties" ma:root="true" ma:fieldsID="14cd2b8ba505fd11c9e4b4b8e5cd1d24" ns2:_="" ns3:_="">
    <xsd:import namespace="28344a50-20ee-46b1-93e0-1faae7350029"/>
    <xsd:import namespace="66e1bbde-16dd-49de-9a92-988d359cd6e4"/>
    <xsd:element name="properties">
      <xsd:complexType>
        <xsd:sequence>
          <xsd:element name="documentManagement">
            <xsd:complexType>
              <xsd:all>
                <xsd:element ref="ns2:NGESOowner"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2:NGESO_x0020_responded_x003f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344a50-20ee-46b1-93e0-1faae7350029" elementFormDefault="qualified">
    <xsd:import namespace="http://schemas.microsoft.com/office/2006/documentManagement/types"/>
    <xsd:import namespace="http://schemas.microsoft.com/office/infopath/2007/PartnerControls"/>
    <xsd:element name="NGESOowner" ma:index="1" nillable="true" ma:displayName="NGESO owner" ma:format="Dropdown" ma:list="UserInfo" ma:SharePointGroup="0" ma:internalName="NGESO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hidden="true"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hidden="true" ma:internalName="MediaServiceOCR" ma:readOnly="true">
      <xsd:simpleType>
        <xsd:restriction base="dms:Note"/>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NGESO_x0020_responded_x003f_" ma:index="21" nillable="true" ma:displayName="NGESO responded?" ma:default="1" ma:internalName="NGESO_x0020_responded_x003f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6e1bbde-16dd-49de-9a92-988d359cd6e4"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66e1bbde-16dd-49de-9a92-988d359cd6e4">
      <UserInfo>
        <DisplayName>Davies(ESO), Gareth</DisplayName>
        <AccountId>145</AccountId>
        <AccountType/>
      </UserInfo>
      <UserInfo>
        <DisplayName>Douet (ESO), Jennifer</DisplayName>
        <AccountId>512</AccountId>
        <AccountType/>
      </UserInfo>
    </SharedWithUsers>
    <NGESO_x0020_responded_x003f_ xmlns="28344a50-20ee-46b1-93e0-1faae7350029">true</NGESO_x0020_responded_x003f_>
    <NGESOowner xmlns="28344a50-20ee-46b1-93e0-1faae7350029">
      <UserInfo>
        <DisplayName/>
        <AccountId xsi:nil="true"/>
        <AccountType/>
      </UserInfo>
    </NGESOowner>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D1FCCB-64B0-4C74-BA88-8EB33F3052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344a50-20ee-46b1-93e0-1faae7350029"/>
    <ds:schemaRef ds:uri="66e1bbde-16dd-49de-9a92-988d359cd6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898A8F-1615-4279-BF08-1AD25581FA40}">
  <ds:schemaRefs>
    <ds:schemaRef ds:uri="http://purl.org/dc/elements/1.1/"/>
    <ds:schemaRef ds:uri="http://schemas.microsoft.com/office/2006/metadata/properties"/>
    <ds:schemaRef ds:uri="66e1bbde-16dd-49de-9a92-988d359cd6e4"/>
    <ds:schemaRef ds:uri="http://schemas.microsoft.com/office/2006/documentManagement/types"/>
    <ds:schemaRef ds:uri="28344a50-20ee-46b1-93e0-1faae7350029"/>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DC161246-11E8-4016-8F71-9AB9FF5E0D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11367</TotalTime>
  <Words>405</Words>
  <Application>Microsoft Office PowerPoint</Application>
  <PresentationFormat>Widescreen</PresentationFormat>
  <Paragraphs>59</Paragraphs>
  <Slides>6</Slides>
  <Notes>0</Notes>
  <HiddenSlides>0</HiddenSlides>
  <MMClips>0</MMClips>
  <ScaleCrop>false</ScaleCrop>
  <HeadingPairs>
    <vt:vector size="6" baseType="variant">
      <vt:variant>
        <vt:lpstr>Fonts Used</vt:lpstr>
      </vt:variant>
      <vt:variant>
        <vt:i4>18</vt:i4>
      </vt:variant>
      <vt:variant>
        <vt:lpstr>Theme</vt:lpstr>
      </vt:variant>
      <vt:variant>
        <vt:i4>2</vt:i4>
      </vt:variant>
      <vt:variant>
        <vt:lpstr>Slide Titles</vt:lpstr>
      </vt:variant>
      <vt:variant>
        <vt:i4>6</vt:i4>
      </vt:variant>
    </vt:vector>
  </HeadingPairs>
  <TitlesOfParts>
    <vt:vector size="26" baseType="lpstr">
      <vt:lpstr>Arial</vt:lpstr>
      <vt:lpstr>Calibri</vt:lpstr>
      <vt:lpstr>Calibri Light</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HelveticaNeueLTPro-Blk</vt:lpstr>
      <vt:lpstr>HelveticaNeueLTPro-Hv</vt:lpstr>
      <vt:lpstr>HelveticaNeueLTPro-Roman</vt:lpstr>
      <vt:lpstr>Wingdings 2</vt:lpstr>
      <vt:lpstr>Office Theme</vt:lpstr>
      <vt:lpstr>Office Theme</vt:lpstr>
      <vt:lpstr>PowerPoint Presentation</vt:lpstr>
      <vt:lpstr>Legal disclaimer and copyright</vt:lpstr>
      <vt:lpstr>Version control</vt:lpstr>
      <vt:lpstr>Introduction</vt:lpstr>
      <vt:lpstr>Feedback to this consultation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Stability Phase 2 Consultation Document</dc:title>
  <dc:creator>Haarith dhorat</dc:creator>
  <cp:lastModifiedBy>Dhorat(ESO), Haarith</cp:lastModifiedBy>
  <cp:revision>219</cp:revision>
  <dcterms:created xsi:type="dcterms:W3CDTF">2020-01-24T09:38:08Z</dcterms:created>
  <dcterms:modified xsi:type="dcterms:W3CDTF">2020-10-30T16:27:30Z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0x010100951C4DF7D45DB248AC86FE0097C440F5</vt:lpwstr>
  </property>
</Properties>
</file>