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 id="2147483662" r:id="rId5"/>
    <p:sldMasterId id="2147483680" r:id="rId6"/>
    <p:sldMasterId id="2147483705" r:id="rId7"/>
  </p:sldMasterIdLst>
  <p:notesMasterIdLst>
    <p:notesMasterId r:id="rId67"/>
  </p:notesMasterIdLst>
  <p:sldIdLst>
    <p:sldId id="282" r:id="rId8"/>
    <p:sldId id="1397" r:id="rId9"/>
    <p:sldId id="1405" r:id="rId10"/>
    <p:sldId id="278" r:id="rId11"/>
    <p:sldId id="283" r:id="rId12"/>
    <p:sldId id="268" r:id="rId13"/>
    <p:sldId id="269" r:id="rId14"/>
    <p:sldId id="270" r:id="rId15"/>
    <p:sldId id="271" r:id="rId16"/>
    <p:sldId id="272" r:id="rId17"/>
    <p:sldId id="273" r:id="rId18"/>
    <p:sldId id="274" r:id="rId19"/>
    <p:sldId id="1407" r:id="rId20"/>
    <p:sldId id="515" r:id="rId21"/>
    <p:sldId id="508" r:id="rId22"/>
    <p:sldId id="509" r:id="rId23"/>
    <p:sldId id="511" r:id="rId24"/>
    <p:sldId id="522" r:id="rId25"/>
    <p:sldId id="260" r:id="rId26"/>
    <p:sldId id="1399" r:id="rId27"/>
    <p:sldId id="284" r:id="rId28"/>
    <p:sldId id="285" r:id="rId29"/>
    <p:sldId id="286" r:id="rId30"/>
    <p:sldId id="293" r:id="rId31"/>
    <p:sldId id="287" r:id="rId32"/>
    <p:sldId id="1409" r:id="rId33"/>
    <p:sldId id="871" r:id="rId34"/>
    <p:sldId id="1388" r:id="rId35"/>
    <p:sldId id="1389" r:id="rId36"/>
    <p:sldId id="262" r:id="rId37"/>
    <p:sldId id="276" r:id="rId38"/>
    <p:sldId id="277" r:id="rId39"/>
    <p:sldId id="1411" r:id="rId40"/>
    <p:sldId id="1387" r:id="rId41"/>
    <p:sldId id="629" r:id="rId42"/>
    <p:sldId id="1390" r:id="rId43"/>
    <p:sldId id="259" r:id="rId44"/>
    <p:sldId id="1404" r:id="rId45"/>
    <p:sldId id="289" r:id="rId46"/>
    <p:sldId id="290" r:id="rId47"/>
    <p:sldId id="281" r:id="rId48"/>
    <p:sldId id="1413" r:id="rId49"/>
    <p:sldId id="1391" r:id="rId50"/>
    <p:sldId id="1394" r:id="rId51"/>
    <p:sldId id="1392" r:id="rId52"/>
    <p:sldId id="1396" r:id="rId53"/>
    <p:sldId id="1415" r:id="rId54"/>
    <p:sldId id="1374" r:id="rId55"/>
    <p:sldId id="261" r:id="rId56"/>
    <p:sldId id="288" r:id="rId57"/>
    <p:sldId id="296" r:id="rId58"/>
    <p:sldId id="292" r:id="rId59"/>
    <p:sldId id="294" r:id="rId60"/>
    <p:sldId id="295" r:id="rId61"/>
    <p:sldId id="1417" r:id="rId62"/>
    <p:sldId id="1384" r:id="rId63"/>
    <p:sldId id="1419" r:id="rId64"/>
    <p:sldId id="1402"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wape (ESO), Susan" initials="M(S" lastIdx="2" clrIdx="0">
    <p:extLst>
      <p:ext uri="{19B8F6BF-5375-455C-9EA6-DF929625EA0E}">
        <p15:presenceInfo xmlns:p15="http://schemas.microsoft.com/office/powerpoint/2012/main" userId="S-1-5-21-852109325-4236797708-1392725387-93181" providerId="AD"/>
      </p:ext>
    </p:extLst>
  </p:cmAuthor>
  <p:cmAuthor id="2" name="Freeman (ESO), Tom" initials="FT" lastIdx="14" clrIdx="1">
    <p:extLst>
      <p:ext uri="{19B8F6BF-5375-455C-9EA6-DF929625EA0E}">
        <p15:presenceInfo xmlns:p15="http://schemas.microsoft.com/office/powerpoint/2012/main" userId="S::tom.freeman@uk.nationalgrid.com::b571218b-5def-4f1f-a3e4-8d5115441ace" providerId="AD"/>
      </p:ext>
    </p:extLst>
  </p:cmAuthor>
  <p:cmAuthor id="3" name="Trodden(ESO), Louise" initials="TL" lastIdx="14" clrIdx="2">
    <p:extLst>
      <p:ext uri="{19B8F6BF-5375-455C-9EA6-DF929625EA0E}">
        <p15:presenceInfo xmlns:p15="http://schemas.microsoft.com/office/powerpoint/2012/main" userId="S::louise.trodden@uk.nationalgrid.com::d76dd42b-54ca-40a3-8583-a35d0f2a6b19" providerId="AD"/>
      </p:ext>
    </p:extLst>
  </p:cmAuthor>
  <p:cmAuthor id="4" name="Dolan (ESO), Bernie" initials="DB" lastIdx="4" clrIdx="3">
    <p:extLst>
      <p:ext uri="{19B8F6BF-5375-455C-9EA6-DF929625EA0E}">
        <p15:presenceInfo xmlns:p15="http://schemas.microsoft.com/office/powerpoint/2012/main" userId="S::bernie.dolan@uk.nationalgrid.com::d63a3f56-9e8b-45c8-80b4-730c25cf63a9" providerId="AD"/>
      </p:ext>
    </p:extLst>
  </p:cmAuthor>
  <p:cmAuthor id="5" name="Woolner, James" initials="WJ" lastIdx="4" clrIdx="4">
    <p:extLst>
      <p:ext uri="{19B8F6BF-5375-455C-9EA6-DF929625EA0E}">
        <p15:presenceInfo xmlns:p15="http://schemas.microsoft.com/office/powerpoint/2012/main" userId="S::james.woolner@uk.nationalgrid.com::3ef56cd6-abe6-4452-b209-cef88cc8c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CE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70604B-FA68-0AFF-96AB-5F6AECA07ADE}" v="11" dt="2020-10-26T19:46:09.391"/>
    <p1510:client id="{C1C4291E-86C3-410D-A8A3-4188CCB170D6}" v="71" dt="2020-10-26T21:25:00.6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59" autoAdjust="0"/>
    <p:restoredTop sz="80876" autoAdjust="0"/>
  </p:normalViewPr>
  <p:slideViewPr>
    <p:cSldViewPr snapToGrid="0">
      <p:cViewPr>
        <p:scale>
          <a:sx n="51" d="100"/>
          <a:sy n="51" d="100"/>
        </p:scale>
        <p:origin x="1518"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0"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2CF6-4400-8F83-69E7BEC9206C}"/>
            </c:ext>
          </c:extLst>
        </c:ser>
        <c:dLbls>
          <c:showLegendKey val="0"/>
          <c:showVal val="0"/>
          <c:showCatName val="0"/>
          <c:showSerName val="0"/>
          <c:showPercent val="0"/>
          <c:showBubbleSize val="0"/>
        </c:dLbls>
        <c:axId val="2120084688"/>
        <c:axId val="2120091760"/>
      </c:scatterChart>
      <c:valAx>
        <c:axId val="2120084688"/>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1760"/>
        <c:crosses val="autoZero"/>
        <c:crossBetween val="midCat"/>
        <c:majorUnit val="1.0416700000000001E-2"/>
        <c:minorUnit val="3.4722000000000012E-3"/>
      </c:valAx>
      <c:valAx>
        <c:axId val="2120091760"/>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8468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049A-4AA3-9844-F8916F3F03B4}"/>
            </c:ext>
          </c:extLst>
        </c:ser>
        <c:ser>
          <c:idx val="1"/>
          <c:order val="1"/>
          <c:tx>
            <c:strRef>
              <c:f>'[MARI XB Principles.xlsx]Ark2'!$D$17</c:f>
              <c:strCache>
                <c:ptCount val="1"/>
                <c:pt idx="0">
                  <c:v>B</c:v>
                </c:pt>
              </c:strCache>
            </c:strRef>
          </c:tx>
          <c:spPr>
            <a:ln w="31750"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049A-4AA3-9844-F8916F3F03B4}"/>
            </c:ext>
          </c:extLst>
        </c:ser>
        <c:dLbls>
          <c:showLegendKey val="0"/>
          <c:showVal val="0"/>
          <c:showCatName val="0"/>
          <c:showSerName val="0"/>
          <c:showPercent val="0"/>
          <c:showBubbleSize val="0"/>
        </c:dLbls>
        <c:axId val="2120089584"/>
        <c:axId val="2120093392"/>
      </c:scatterChart>
      <c:valAx>
        <c:axId val="2120089584"/>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3392"/>
        <c:crosses val="autoZero"/>
        <c:crossBetween val="midCat"/>
        <c:majorUnit val="1.0416700000000001E-2"/>
        <c:minorUnit val="3.4722000000000012E-3"/>
      </c:valAx>
      <c:valAx>
        <c:axId val="2120093392"/>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8958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9E86-4CD7-BFE8-1E1C2C6B5496}"/>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9E86-4CD7-BFE8-1E1C2C6B5496}"/>
            </c:ext>
          </c:extLst>
        </c:ser>
        <c:ser>
          <c:idx val="2"/>
          <c:order val="2"/>
          <c:tx>
            <c:strRef>
              <c:f>'[MARI XB Principles.xlsx]Ark2'!$E$17</c:f>
              <c:strCache>
                <c:ptCount val="1"/>
                <c:pt idx="0">
                  <c:v>A+B</c:v>
                </c:pt>
              </c:strCache>
            </c:strRef>
          </c:tx>
          <c:spPr>
            <a:ln w="31750"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9E86-4CD7-BFE8-1E1C2C6B5496}"/>
            </c:ext>
          </c:extLst>
        </c:ser>
        <c:dLbls>
          <c:showLegendKey val="0"/>
          <c:showVal val="0"/>
          <c:showCatName val="0"/>
          <c:showSerName val="0"/>
          <c:showPercent val="0"/>
          <c:showBubbleSize val="0"/>
        </c:dLbls>
        <c:axId val="2120115152"/>
        <c:axId val="2120093936"/>
      </c:scatterChart>
      <c:valAx>
        <c:axId val="2120115152"/>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3936"/>
        <c:crosses val="autoZero"/>
        <c:crossBetween val="midCat"/>
        <c:majorUnit val="1.0416700000000001E-2"/>
        <c:minorUnit val="3.4722000000000012E-3"/>
      </c:valAx>
      <c:valAx>
        <c:axId val="2120093936"/>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515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0988-4BEC-9898-531C09A8476E}"/>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0988-4BEC-9898-531C09A8476E}"/>
            </c:ext>
          </c:extLst>
        </c:ser>
        <c:ser>
          <c:idx val="2"/>
          <c:order val="2"/>
          <c:tx>
            <c:strRef>
              <c:f>'[MARI XB Principles.xlsx]Ark2'!$E$17</c:f>
              <c:strCache>
                <c:ptCount val="1"/>
                <c:pt idx="0">
                  <c:v>A+B</c:v>
                </c:pt>
              </c:strCache>
            </c:strRef>
          </c:tx>
          <c:spPr>
            <a:ln w="3175"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0988-4BEC-9898-531C09A8476E}"/>
            </c:ext>
          </c:extLst>
        </c:ser>
        <c:ser>
          <c:idx val="3"/>
          <c:order val="3"/>
          <c:tx>
            <c:strRef>
              <c:f>'[MARI XB Principles.xlsx]Ark2'!$F$17</c:f>
              <c:strCache>
                <c:ptCount val="1"/>
                <c:pt idx="0">
                  <c:v>C</c:v>
                </c:pt>
              </c:strCache>
            </c:strRef>
          </c:tx>
          <c:spPr>
            <a:ln w="31750" cap="rnd">
              <a:solidFill>
                <a:schemeClr val="accent4"/>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Principles.xlsx]Ark2'!$F$18:$F$93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2</c:v>
                </c:pt>
                <c:pt idx="22">
                  <c:v>4</c:v>
                </c:pt>
                <c:pt idx="23">
                  <c:v>6</c:v>
                </c:pt>
                <c:pt idx="24">
                  <c:v>8</c:v>
                </c:pt>
                <c:pt idx="25">
                  <c:v>10</c:v>
                </c:pt>
                <c:pt idx="26">
                  <c:v>12</c:v>
                </c:pt>
                <c:pt idx="27">
                  <c:v>14</c:v>
                </c:pt>
                <c:pt idx="28">
                  <c:v>16</c:v>
                </c:pt>
                <c:pt idx="29">
                  <c:v>18</c:v>
                </c:pt>
                <c:pt idx="30">
                  <c:v>20</c:v>
                </c:pt>
                <c:pt idx="31">
                  <c:v>20</c:v>
                </c:pt>
                <c:pt idx="32">
                  <c:v>20</c:v>
                </c:pt>
                <c:pt idx="33">
                  <c:v>20</c:v>
                </c:pt>
                <c:pt idx="34">
                  <c:v>20</c:v>
                </c:pt>
                <c:pt idx="35">
                  <c:v>20</c:v>
                </c:pt>
                <c:pt idx="36">
                  <c:v>20</c:v>
                </c:pt>
                <c:pt idx="37">
                  <c:v>20</c:v>
                </c:pt>
                <c:pt idx="38">
                  <c:v>20</c:v>
                </c:pt>
                <c:pt idx="39">
                  <c:v>20</c:v>
                </c:pt>
                <c:pt idx="40">
                  <c:v>20</c:v>
                </c:pt>
                <c:pt idx="41">
                  <c:v>18</c:v>
                </c:pt>
                <c:pt idx="42">
                  <c:v>16</c:v>
                </c:pt>
                <c:pt idx="43">
                  <c:v>14</c:v>
                </c:pt>
                <c:pt idx="44">
                  <c:v>12</c:v>
                </c:pt>
                <c:pt idx="45">
                  <c:v>10</c:v>
                </c:pt>
                <c:pt idx="46">
                  <c:v>8</c:v>
                </c:pt>
                <c:pt idx="47">
                  <c:v>6</c:v>
                </c:pt>
                <c:pt idx="48">
                  <c:v>4</c:v>
                </c:pt>
                <c:pt idx="49">
                  <c:v>2</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3-0988-4BEC-9898-531C09A8476E}"/>
            </c:ext>
          </c:extLst>
        </c:ser>
        <c:ser>
          <c:idx val="4"/>
          <c:order val="4"/>
          <c:tx>
            <c:strRef>
              <c:f>'[MARI XB Principles.xlsx]Ark2'!$G$17</c:f>
              <c:strCache>
                <c:ptCount val="1"/>
                <c:pt idx="0">
                  <c:v>A+B+C</c:v>
                </c:pt>
              </c:strCache>
            </c:strRef>
          </c:tx>
          <c:spPr>
            <a:ln w="31750" cap="rnd">
              <a:solidFill>
                <a:schemeClr val="accent5"/>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Principles.xlsx]Ark2'!$G$18:$G$93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147</c:v>
                </c:pt>
                <c:pt idx="27">
                  <c:v>144</c:v>
                </c:pt>
                <c:pt idx="28">
                  <c:v>136</c:v>
                </c:pt>
                <c:pt idx="29">
                  <c:v>128</c:v>
                </c:pt>
                <c:pt idx="30">
                  <c:v>120</c:v>
                </c:pt>
                <c:pt idx="31">
                  <c:v>110</c:v>
                </c:pt>
                <c:pt idx="32">
                  <c:v>100</c:v>
                </c:pt>
                <c:pt idx="33">
                  <c:v>90</c:v>
                </c:pt>
                <c:pt idx="34">
                  <c:v>80</c:v>
                </c:pt>
                <c:pt idx="35">
                  <c:v>70</c:v>
                </c:pt>
                <c:pt idx="36">
                  <c:v>70</c:v>
                </c:pt>
                <c:pt idx="37">
                  <c:v>70</c:v>
                </c:pt>
                <c:pt idx="38">
                  <c:v>70</c:v>
                </c:pt>
                <c:pt idx="39">
                  <c:v>70</c:v>
                </c:pt>
                <c:pt idx="40">
                  <c:v>70</c:v>
                </c:pt>
                <c:pt idx="41">
                  <c:v>63</c:v>
                </c:pt>
                <c:pt idx="42">
                  <c:v>56</c:v>
                </c:pt>
                <c:pt idx="43">
                  <c:v>49</c:v>
                </c:pt>
                <c:pt idx="44">
                  <c:v>42</c:v>
                </c:pt>
                <c:pt idx="45">
                  <c:v>35</c:v>
                </c:pt>
                <c:pt idx="46">
                  <c:v>28</c:v>
                </c:pt>
                <c:pt idx="47">
                  <c:v>21</c:v>
                </c:pt>
                <c:pt idx="48">
                  <c:v>14</c:v>
                </c:pt>
                <c:pt idx="49">
                  <c:v>7</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4-0988-4BEC-9898-531C09A8476E}"/>
            </c:ext>
          </c:extLst>
        </c:ser>
        <c:dLbls>
          <c:showLegendKey val="0"/>
          <c:showVal val="0"/>
          <c:showCatName val="0"/>
          <c:showSerName val="0"/>
          <c:showPercent val="0"/>
          <c:showBubbleSize val="0"/>
        </c:dLbls>
        <c:axId val="2120115696"/>
        <c:axId val="2120097200"/>
      </c:scatterChart>
      <c:valAx>
        <c:axId val="2120115696"/>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7200"/>
        <c:crosses val="autoZero"/>
        <c:crossBetween val="midCat"/>
        <c:majorUnit val="1.0416700000000001E-2"/>
        <c:minorUnit val="3.4722000000000012E-3"/>
      </c:valAx>
      <c:valAx>
        <c:axId val="2120097200"/>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569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E13A-418D-A127-D34D4A4CCB49}"/>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E13A-418D-A127-D34D4A4CCB49}"/>
            </c:ext>
          </c:extLst>
        </c:ser>
        <c:ser>
          <c:idx val="2"/>
          <c:order val="2"/>
          <c:tx>
            <c:strRef>
              <c:f>'[MARI XB Principles.xlsx]Ark2'!$E$17</c:f>
              <c:strCache>
                <c:ptCount val="1"/>
                <c:pt idx="0">
                  <c:v>A+B</c:v>
                </c:pt>
              </c:strCache>
            </c:strRef>
          </c:tx>
          <c:spPr>
            <a:ln w="3175"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E13A-418D-A127-D34D4A4CCB49}"/>
            </c:ext>
          </c:extLst>
        </c:ser>
        <c:ser>
          <c:idx val="3"/>
          <c:order val="3"/>
          <c:tx>
            <c:strRef>
              <c:f>'[MARI XB Principles.xlsx]Ark2'!$F$17</c:f>
              <c:strCache>
                <c:ptCount val="1"/>
                <c:pt idx="0">
                  <c:v>C</c:v>
                </c:pt>
              </c:strCache>
            </c:strRef>
          </c:tx>
          <c:spPr>
            <a:ln w="3175" cap="rnd">
              <a:solidFill>
                <a:schemeClr val="accent4"/>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Principles.xlsx]Ark2'!$F$18:$F$93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2</c:v>
                </c:pt>
                <c:pt idx="22">
                  <c:v>4</c:v>
                </c:pt>
                <c:pt idx="23">
                  <c:v>6</c:v>
                </c:pt>
                <c:pt idx="24">
                  <c:v>8</c:v>
                </c:pt>
                <c:pt idx="25">
                  <c:v>10</c:v>
                </c:pt>
                <c:pt idx="26">
                  <c:v>12</c:v>
                </c:pt>
                <c:pt idx="27">
                  <c:v>14</c:v>
                </c:pt>
                <c:pt idx="28">
                  <c:v>16</c:v>
                </c:pt>
                <c:pt idx="29">
                  <c:v>18</c:v>
                </c:pt>
                <c:pt idx="30">
                  <c:v>20</c:v>
                </c:pt>
                <c:pt idx="31">
                  <c:v>20</c:v>
                </c:pt>
                <c:pt idx="32">
                  <c:v>20</c:v>
                </c:pt>
                <c:pt idx="33">
                  <c:v>20</c:v>
                </c:pt>
                <c:pt idx="34">
                  <c:v>20</c:v>
                </c:pt>
                <c:pt idx="35">
                  <c:v>20</c:v>
                </c:pt>
                <c:pt idx="36">
                  <c:v>20</c:v>
                </c:pt>
                <c:pt idx="37">
                  <c:v>20</c:v>
                </c:pt>
                <c:pt idx="38">
                  <c:v>20</c:v>
                </c:pt>
                <c:pt idx="39">
                  <c:v>20</c:v>
                </c:pt>
                <c:pt idx="40">
                  <c:v>20</c:v>
                </c:pt>
                <c:pt idx="41">
                  <c:v>18</c:v>
                </c:pt>
                <c:pt idx="42">
                  <c:v>16</c:v>
                </c:pt>
                <c:pt idx="43">
                  <c:v>14</c:v>
                </c:pt>
                <c:pt idx="44">
                  <c:v>12</c:v>
                </c:pt>
                <c:pt idx="45">
                  <c:v>10</c:v>
                </c:pt>
                <c:pt idx="46">
                  <c:v>8</c:v>
                </c:pt>
                <c:pt idx="47">
                  <c:v>6</c:v>
                </c:pt>
                <c:pt idx="48">
                  <c:v>4</c:v>
                </c:pt>
                <c:pt idx="49">
                  <c:v>2</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3-E13A-418D-A127-D34D4A4CCB49}"/>
            </c:ext>
          </c:extLst>
        </c:ser>
        <c:ser>
          <c:idx val="4"/>
          <c:order val="4"/>
          <c:tx>
            <c:strRef>
              <c:f>'[MARI XB Principles.xlsx]Ark2'!$G$17</c:f>
              <c:strCache>
                <c:ptCount val="1"/>
                <c:pt idx="0">
                  <c:v>A+B+C</c:v>
                </c:pt>
              </c:strCache>
            </c:strRef>
          </c:tx>
          <c:spPr>
            <a:ln w="3175" cap="rnd">
              <a:solidFill>
                <a:schemeClr val="accent5"/>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Principles.xlsx]Ark2'!$G$18:$G$93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147</c:v>
                </c:pt>
                <c:pt idx="27">
                  <c:v>144</c:v>
                </c:pt>
                <c:pt idx="28">
                  <c:v>136</c:v>
                </c:pt>
                <c:pt idx="29">
                  <c:v>128</c:v>
                </c:pt>
                <c:pt idx="30">
                  <c:v>120</c:v>
                </c:pt>
                <c:pt idx="31">
                  <c:v>110</c:v>
                </c:pt>
                <c:pt idx="32">
                  <c:v>100</c:v>
                </c:pt>
                <c:pt idx="33">
                  <c:v>90</c:v>
                </c:pt>
                <c:pt idx="34">
                  <c:v>80</c:v>
                </c:pt>
                <c:pt idx="35">
                  <c:v>70</c:v>
                </c:pt>
                <c:pt idx="36">
                  <c:v>70</c:v>
                </c:pt>
                <c:pt idx="37">
                  <c:v>70</c:v>
                </c:pt>
                <c:pt idx="38">
                  <c:v>70</c:v>
                </c:pt>
                <c:pt idx="39">
                  <c:v>70</c:v>
                </c:pt>
                <c:pt idx="40">
                  <c:v>70</c:v>
                </c:pt>
                <c:pt idx="41">
                  <c:v>63</c:v>
                </c:pt>
                <c:pt idx="42">
                  <c:v>56</c:v>
                </c:pt>
                <c:pt idx="43">
                  <c:v>49</c:v>
                </c:pt>
                <c:pt idx="44">
                  <c:v>42</c:v>
                </c:pt>
                <c:pt idx="45">
                  <c:v>35</c:v>
                </c:pt>
                <c:pt idx="46">
                  <c:v>28</c:v>
                </c:pt>
                <c:pt idx="47">
                  <c:v>21</c:v>
                </c:pt>
                <c:pt idx="48">
                  <c:v>14</c:v>
                </c:pt>
                <c:pt idx="49">
                  <c:v>7</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4-E13A-418D-A127-D34D4A4CCB49}"/>
            </c:ext>
          </c:extLst>
        </c:ser>
        <c:ser>
          <c:idx val="5"/>
          <c:order val="5"/>
          <c:tx>
            <c:strRef>
              <c:f>'[MARI XB Principles.xlsx]Ark2'!$H$17</c:f>
              <c:strCache>
                <c:ptCount val="1"/>
                <c:pt idx="0">
                  <c:v>D</c:v>
                </c:pt>
              </c:strCache>
            </c:strRef>
          </c:tx>
          <c:spPr>
            <a:ln w="31750" cap="rnd">
              <a:solidFill>
                <a:schemeClr val="accent6"/>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Principles.xlsx]Ark2'!$H$18:$H$93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1.1000000000000001</c:v>
                </c:pt>
                <c:pt idx="27">
                  <c:v>2.2000000000000002</c:v>
                </c:pt>
                <c:pt idx="28">
                  <c:v>3.3000000000000003</c:v>
                </c:pt>
                <c:pt idx="29">
                  <c:v>4.4000000000000004</c:v>
                </c:pt>
                <c:pt idx="30">
                  <c:v>5.5</c:v>
                </c:pt>
                <c:pt idx="31">
                  <c:v>6.6</c:v>
                </c:pt>
                <c:pt idx="32">
                  <c:v>7.6999999999999993</c:v>
                </c:pt>
                <c:pt idx="33">
                  <c:v>8.7999999999999989</c:v>
                </c:pt>
                <c:pt idx="34">
                  <c:v>9.8999999999999986</c:v>
                </c:pt>
                <c:pt idx="35">
                  <c:v>10.999999999999998</c:v>
                </c:pt>
                <c:pt idx="36">
                  <c:v>10.999999999999998</c:v>
                </c:pt>
                <c:pt idx="37">
                  <c:v>10.999999999999998</c:v>
                </c:pt>
                <c:pt idx="38">
                  <c:v>10.999999999999998</c:v>
                </c:pt>
                <c:pt idx="39">
                  <c:v>10.999999999999998</c:v>
                </c:pt>
                <c:pt idx="40">
                  <c:v>10.999999999999998</c:v>
                </c:pt>
                <c:pt idx="41">
                  <c:v>9.8999999999999986</c:v>
                </c:pt>
                <c:pt idx="42">
                  <c:v>8.7999999999999989</c:v>
                </c:pt>
                <c:pt idx="43">
                  <c:v>7.6999999999999993</c:v>
                </c:pt>
                <c:pt idx="44">
                  <c:v>6.6</c:v>
                </c:pt>
                <c:pt idx="45">
                  <c:v>5.5</c:v>
                </c:pt>
                <c:pt idx="46">
                  <c:v>4.4000000000000004</c:v>
                </c:pt>
                <c:pt idx="47">
                  <c:v>3.3000000000000003</c:v>
                </c:pt>
                <c:pt idx="48">
                  <c:v>2.2000000000000002</c:v>
                </c:pt>
                <c:pt idx="49">
                  <c:v>1.1000000000000001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5-E13A-418D-A127-D34D4A4CCB49}"/>
            </c:ext>
          </c:extLst>
        </c:ser>
        <c:ser>
          <c:idx val="6"/>
          <c:order val="6"/>
          <c:tx>
            <c:strRef>
              <c:f>'[MARI XB Principles.xlsx]Ark2'!$I$17</c:f>
              <c:strCache>
                <c:ptCount val="1"/>
                <c:pt idx="0">
                  <c:v>A+B+C+D</c:v>
                </c:pt>
              </c:strCache>
            </c:strRef>
          </c:tx>
          <c:spPr>
            <a:ln w="31750" cap="rnd">
              <a:solidFill>
                <a:schemeClr val="accent1">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Principles.xlsx]Ark2'!$I$18:$I$93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107.7</c:v>
                </c:pt>
                <c:pt idx="33">
                  <c:v>98.8</c:v>
                </c:pt>
                <c:pt idx="34">
                  <c:v>89.9</c:v>
                </c:pt>
                <c:pt idx="35">
                  <c:v>81</c:v>
                </c:pt>
                <c:pt idx="36">
                  <c:v>81</c:v>
                </c:pt>
                <c:pt idx="37">
                  <c:v>81</c:v>
                </c:pt>
                <c:pt idx="38">
                  <c:v>81</c:v>
                </c:pt>
                <c:pt idx="39">
                  <c:v>81</c:v>
                </c:pt>
                <c:pt idx="40">
                  <c:v>81</c:v>
                </c:pt>
                <c:pt idx="41">
                  <c:v>72.900000000000006</c:v>
                </c:pt>
                <c:pt idx="42">
                  <c:v>64.8</c:v>
                </c:pt>
                <c:pt idx="43">
                  <c:v>56.7</c:v>
                </c:pt>
                <c:pt idx="44">
                  <c:v>48.6</c:v>
                </c:pt>
                <c:pt idx="45">
                  <c:v>40.5</c:v>
                </c:pt>
                <c:pt idx="46">
                  <c:v>32.4</c:v>
                </c:pt>
                <c:pt idx="47">
                  <c:v>24.3</c:v>
                </c:pt>
                <c:pt idx="48">
                  <c:v>16.2</c:v>
                </c:pt>
                <c:pt idx="49">
                  <c:v>8.1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6-E13A-418D-A127-D34D4A4CCB49}"/>
            </c:ext>
          </c:extLst>
        </c:ser>
        <c:dLbls>
          <c:showLegendKey val="0"/>
          <c:showVal val="0"/>
          <c:showCatName val="0"/>
          <c:showSerName val="0"/>
          <c:showPercent val="0"/>
          <c:showBubbleSize val="0"/>
        </c:dLbls>
        <c:axId val="2120094480"/>
        <c:axId val="2120117872"/>
      </c:scatterChart>
      <c:valAx>
        <c:axId val="2120094480"/>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7872"/>
        <c:crosses val="autoZero"/>
        <c:crossBetween val="midCat"/>
        <c:majorUnit val="1.0416700000000001E-2"/>
        <c:minorUnit val="3.4722000000000012E-3"/>
      </c:valAx>
      <c:valAx>
        <c:axId val="2120117872"/>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4480"/>
        <c:crosses val="autoZero"/>
        <c:crossBetween val="midCat"/>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A2C3-48F3-8A2B-DF6CED0EEE6A}"/>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A2C3-48F3-8A2B-DF6CED0EEE6A}"/>
            </c:ext>
          </c:extLst>
        </c:ser>
        <c:ser>
          <c:idx val="2"/>
          <c:order val="2"/>
          <c:tx>
            <c:strRef>
              <c:f>'[MARI XB Principles.xlsx]Ark2'!$E$17</c:f>
              <c:strCache>
                <c:ptCount val="1"/>
                <c:pt idx="0">
                  <c:v>A+B</c:v>
                </c:pt>
              </c:strCache>
            </c:strRef>
          </c:tx>
          <c:spPr>
            <a:ln w="3175"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A2C3-48F3-8A2B-DF6CED0EEE6A}"/>
            </c:ext>
          </c:extLst>
        </c:ser>
        <c:ser>
          <c:idx val="3"/>
          <c:order val="3"/>
          <c:tx>
            <c:strRef>
              <c:f>'[MARI XB Principles.xlsx]Ark2'!$F$17</c:f>
              <c:strCache>
                <c:ptCount val="1"/>
                <c:pt idx="0">
                  <c:v>C</c:v>
                </c:pt>
              </c:strCache>
            </c:strRef>
          </c:tx>
          <c:spPr>
            <a:ln w="3175" cap="rnd">
              <a:solidFill>
                <a:schemeClr val="accent4"/>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Principles.xlsx]Ark2'!$F$18:$F$93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2</c:v>
                </c:pt>
                <c:pt idx="22">
                  <c:v>4</c:v>
                </c:pt>
                <c:pt idx="23">
                  <c:v>6</c:v>
                </c:pt>
                <c:pt idx="24">
                  <c:v>8</c:v>
                </c:pt>
                <c:pt idx="25">
                  <c:v>10</c:v>
                </c:pt>
                <c:pt idx="26">
                  <c:v>12</c:v>
                </c:pt>
                <c:pt idx="27">
                  <c:v>14</c:v>
                </c:pt>
                <c:pt idx="28">
                  <c:v>16</c:v>
                </c:pt>
                <c:pt idx="29">
                  <c:v>18</c:v>
                </c:pt>
                <c:pt idx="30">
                  <c:v>20</c:v>
                </c:pt>
                <c:pt idx="31">
                  <c:v>20</c:v>
                </c:pt>
                <c:pt idx="32">
                  <c:v>20</c:v>
                </c:pt>
                <c:pt idx="33">
                  <c:v>20</c:v>
                </c:pt>
                <c:pt idx="34">
                  <c:v>20</c:v>
                </c:pt>
                <c:pt idx="35">
                  <c:v>20</c:v>
                </c:pt>
                <c:pt idx="36">
                  <c:v>20</c:v>
                </c:pt>
                <c:pt idx="37">
                  <c:v>20</c:v>
                </c:pt>
                <c:pt idx="38">
                  <c:v>20</c:v>
                </c:pt>
                <c:pt idx="39">
                  <c:v>20</c:v>
                </c:pt>
                <c:pt idx="40">
                  <c:v>20</c:v>
                </c:pt>
                <c:pt idx="41">
                  <c:v>18</c:v>
                </c:pt>
                <c:pt idx="42">
                  <c:v>16</c:v>
                </c:pt>
                <c:pt idx="43">
                  <c:v>14</c:v>
                </c:pt>
                <c:pt idx="44">
                  <c:v>12</c:v>
                </c:pt>
                <c:pt idx="45">
                  <c:v>10</c:v>
                </c:pt>
                <c:pt idx="46">
                  <c:v>8</c:v>
                </c:pt>
                <c:pt idx="47">
                  <c:v>6</c:v>
                </c:pt>
                <c:pt idx="48">
                  <c:v>4</c:v>
                </c:pt>
                <c:pt idx="49">
                  <c:v>2</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3-A2C3-48F3-8A2B-DF6CED0EEE6A}"/>
            </c:ext>
          </c:extLst>
        </c:ser>
        <c:ser>
          <c:idx val="4"/>
          <c:order val="4"/>
          <c:tx>
            <c:strRef>
              <c:f>'[MARI XB Principles.xlsx]Ark2'!$G$17</c:f>
              <c:strCache>
                <c:ptCount val="1"/>
                <c:pt idx="0">
                  <c:v>A+B+C</c:v>
                </c:pt>
              </c:strCache>
            </c:strRef>
          </c:tx>
          <c:spPr>
            <a:ln w="3175" cap="rnd">
              <a:solidFill>
                <a:schemeClr val="accent5"/>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Principles.xlsx]Ark2'!$G$18:$G$93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147</c:v>
                </c:pt>
                <c:pt idx="27">
                  <c:v>144</c:v>
                </c:pt>
                <c:pt idx="28">
                  <c:v>136</c:v>
                </c:pt>
                <c:pt idx="29">
                  <c:v>128</c:v>
                </c:pt>
                <c:pt idx="30">
                  <c:v>120</c:v>
                </c:pt>
                <c:pt idx="31">
                  <c:v>110</c:v>
                </c:pt>
                <c:pt idx="32">
                  <c:v>100</c:v>
                </c:pt>
                <c:pt idx="33">
                  <c:v>90</c:v>
                </c:pt>
                <c:pt idx="34">
                  <c:v>80</c:v>
                </c:pt>
                <c:pt idx="35">
                  <c:v>70</c:v>
                </c:pt>
                <c:pt idx="36">
                  <c:v>70</c:v>
                </c:pt>
                <c:pt idx="37">
                  <c:v>70</c:v>
                </c:pt>
                <c:pt idx="38">
                  <c:v>70</c:v>
                </c:pt>
                <c:pt idx="39">
                  <c:v>70</c:v>
                </c:pt>
                <c:pt idx="40">
                  <c:v>70</c:v>
                </c:pt>
                <c:pt idx="41">
                  <c:v>63</c:v>
                </c:pt>
                <c:pt idx="42">
                  <c:v>56</c:v>
                </c:pt>
                <c:pt idx="43">
                  <c:v>49</c:v>
                </c:pt>
                <c:pt idx="44">
                  <c:v>42</c:v>
                </c:pt>
                <c:pt idx="45">
                  <c:v>35</c:v>
                </c:pt>
                <c:pt idx="46">
                  <c:v>28</c:v>
                </c:pt>
                <c:pt idx="47">
                  <c:v>21</c:v>
                </c:pt>
                <c:pt idx="48">
                  <c:v>14</c:v>
                </c:pt>
                <c:pt idx="49">
                  <c:v>7</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4-A2C3-48F3-8A2B-DF6CED0EEE6A}"/>
            </c:ext>
          </c:extLst>
        </c:ser>
        <c:ser>
          <c:idx val="5"/>
          <c:order val="5"/>
          <c:tx>
            <c:strRef>
              <c:f>'[MARI XB Principles.xlsx]Ark2'!$H$17</c:f>
              <c:strCache>
                <c:ptCount val="1"/>
                <c:pt idx="0">
                  <c:v>D</c:v>
                </c:pt>
              </c:strCache>
            </c:strRef>
          </c:tx>
          <c:spPr>
            <a:ln w="3175" cap="rnd">
              <a:solidFill>
                <a:schemeClr val="accent6"/>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Principles.xlsx]Ark2'!$H$18:$H$93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1.1000000000000001</c:v>
                </c:pt>
                <c:pt idx="27">
                  <c:v>2.2000000000000002</c:v>
                </c:pt>
                <c:pt idx="28">
                  <c:v>3.3000000000000003</c:v>
                </c:pt>
                <c:pt idx="29">
                  <c:v>4.4000000000000004</c:v>
                </c:pt>
                <c:pt idx="30">
                  <c:v>5.5</c:v>
                </c:pt>
                <c:pt idx="31">
                  <c:v>6.6</c:v>
                </c:pt>
                <c:pt idx="32">
                  <c:v>7.6999999999999993</c:v>
                </c:pt>
                <c:pt idx="33">
                  <c:v>8.7999999999999989</c:v>
                </c:pt>
                <c:pt idx="34">
                  <c:v>9.8999999999999986</c:v>
                </c:pt>
                <c:pt idx="35">
                  <c:v>10.999999999999998</c:v>
                </c:pt>
                <c:pt idx="36">
                  <c:v>10.999999999999998</c:v>
                </c:pt>
                <c:pt idx="37">
                  <c:v>10.999999999999998</c:v>
                </c:pt>
                <c:pt idx="38">
                  <c:v>10.999999999999998</c:v>
                </c:pt>
                <c:pt idx="39">
                  <c:v>10.999999999999998</c:v>
                </c:pt>
                <c:pt idx="40">
                  <c:v>10.999999999999998</c:v>
                </c:pt>
                <c:pt idx="41">
                  <c:v>9.8999999999999986</c:v>
                </c:pt>
                <c:pt idx="42">
                  <c:v>8.7999999999999989</c:v>
                </c:pt>
                <c:pt idx="43">
                  <c:v>7.6999999999999993</c:v>
                </c:pt>
                <c:pt idx="44">
                  <c:v>6.6</c:v>
                </c:pt>
                <c:pt idx="45">
                  <c:v>5.5</c:v>
                </c:pt>
                <c:pt idx="46">
                  <c:v>4.4000000000000004</c:v>
                </c:pt>
                <c:pt idx="47">
                  <c:v>3.3000000000000003</c:v>
                </c:pt>
                <c:pt idx="48">
                  <c:v>2.2000000000000002</c:v>
                </c:pt>
                <c:pt idx="49">
                  <c:v>1.1000000000000001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5-A2C3-48F3-8A2B-DF6CED0EEE6A}"/>
            </c:ext>
          </c:extLst>
        </c:ser>
        <c:ser>
          <c:idx val="6"/>
          <c:order val="6"/>
          <c:tx>
            <c:strRef>
              <c:f>'[MARI XB Principles.xlsx]Ark2'!$I$17</c:f>
              <c:strCache>
                <c:ptCount val="1"/>
                <c:pt idx="0">
                  <c:v>A+B+C+D</c:v>
                </c:pt>
              </c:strCache>
            </c:strRef>
          </c:tx>
          <c:spPr>
            <a:ln w="3175" cap="rnd">
              <a:solidFill>
                <a:schemeClr val="accent1">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Principles.xlsx]Ark2'!$I$18:$I$93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107.7</c:v>
                </c:pt>
                <c:pt idx="33">
                  <c:v>98.8</c:v>
                </c:pt>
                <c:pt idx="34">
                  <c:v>89.9</c:v>
                </c:pt>
                <c:pt idx="35">
                  <c:v>81</c:v>
                </c:pt>
                <c:pt idx="36">
                  <c:v>81</c:v>
                </c:pt>
                <c:pt idx="37">
                  <c:v>81</c:v>
                </c:pt>
                <c:pt idx="38">
                  <c:v>81</c:v>
                </c:pt>
                <c:pt idx="39">
                  <c:v>81</c:v>
                </c:pt>
                <c:pt idx="40">
                  <c:v>81</c:v>
                </c:pt>
                <c:pt idx="41">
                  <c:v>72.900000000000006</c:v>
                </c:pt>
                <c:pt idx="42">
                  <c:v>64.8</c:v>
                </c:pt>
                <c:pt idx="43">
                  <c:v>56.7</c:v>
                </c:pt>
                <c:pt idx="44">
                  <c:v>48.6</c:v>
                </c:pt>
                <c:pt idx="45">
                  <c:v>40.5</c:v>
                </c:pt>
                <c:pt idx="46">
                  <c:v>32.4</c:v>
                </c:pt>
                <c:pt idx="47">
                  <c:v>24.3</c:v>
                </c:pt>
                <c:pt idx="48">
                  <c:v>16.2</c:v>
                </c:pt>
                <c:pt idx="49">
                  <c:v>8.1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6-A2C3-48F3-8A2B-DF6CED0EEE6A}"/>
            </c:ext>
          </c:extLst>
        </c:ser>
        <c:ser>
          <c:idx val="7"/>
          <c:order val="7"/>
          <c:tx>
            <c:strRef>
              <c:f>'[MARI XB Principles.xlsx]Ark2'!$J$17</c:f>
              <c:strCache>
                <c:ptCount val="1"/>
                <c:pt idx="0">
                  <c:v>E</c:v>
                </c:pt>
              </c:strCache>
            </c:strRef>
          </c:tx>
          <c:spPr>
            <a:ln w="31750" cap="rnd">
              <a:solidFill>
                <a:schemeClr val="accent2">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Principles.xlsx]Ark2'!$J$18:$J$93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3.3</c:v>
                </c:pt>
                <c:pt idx="33">
                  <c:v>6.6</c:v>
                </c:pt>
                <c:pt idx="34">
                  <c:v>9.8999999999999986</c:v>
                </c:pt>
                <c:pt idx="35">
                  <c:v>13.2</c:v>
                </c:pt>
                <c:pt idx="36">
                  <c:v>16.5</c:v>
                </c:pt>
                <c:pt idx="37">
                  <c:v>19.8</c:v>
                </c:pt>
                <c:pt idx="38">
                  <c:v>23.1</c:v>
                </c:pt>
                <c:pt idx="39">
                  <c:v>26.400000000000002</c:v>
                </c:pt>
                <c:pt idx="40">
                  <c:v>29.700000000000003</c:v>
                </c:pt>
                <c:pt idx="41">
                  <c:v>33</c:v>
                </c:pt>
                <c:pt idx="42">
                  <c:v>33</c:v>
                </c:pt>
                <c:pt idx="43">
                  <c:v>33</c:v>
                </c:pt>
                <c:pt idx="44">
                  <c:v>33</c:v>
                </c:pt>
                <c:pt idx="45">
                  <c:v>33</c:v>
                </c:pt>
                <c:pt idx="46">
                  <c:v>33</c:v>
                </c:pt>
                <c:pt idx="47">
                  <c:v>33</c:v>
                </c:pt>
                <c:pt idx="48">
                  <c:v>33</c:v>
                </c:pt>
                <c:pt idx="49">
                  <c:v>33</c:v>
                </c:pt>
                <c:pt idx="50">
                  <c:v>33</c:v>
                </c:pt>
                <c:pt idx="51">
                  <c:v>33</c:v>
                </c:pt>
                <c:pt idx="52">
                  <c:v>33</c:v>
                </c:pt>
                <c:pt idx="53">
                  <c:v>33</c:v>
                </c:pt>
                <c:pt idx="54">
                  <c:v>33</c:v>
                </c:pt>
                <c:pt idx="55">
                  <c:v>33</c:v>
                </c:pt>
                <c:pt idx="56">
                  <c:v>29.7</c:v>
                </c:pt>
                <c:pt idx="57">
                  <c:v>26.4</c:v>
                </c:pt>
                <c:pt idx="58">
                  <c:v>23.099999999999998</c:v>
                </c:pt>
                <c:pt idx="59">
                  <c:v>19.799999999999997</c:v>
                </c:pt>
                <c:pt idx="60">
                  <c:v>16.499999999999996</c:v>
                </c:pt>
                <c:pt idx="61">
                  <c:v>13.199999999999996</c:v>
                </c:pt>
                <c:pt idx="62">
                  <c:v>9.899999999999995</c:v>
                </c:pt>
                <c:pt idx="63">
                  <c:v>6.5999999999999952</c:v>
                </c:pt>
                <c:pt idx="64">
                  <c:v>3.2999999999999954</c:v>
                </c:pt>
                <c:pt idx="65">
                  <c:v>-4.4408920985006262E-15</c:v>
                </c:pt>
                <c:pt idx="66">
                  <c:v>-4.4408920985006262E-15</c:v>
                </c:pt>
                <c:pt idx="67">
                  <c:v>-4.4408920985006262E-15</c:v>
                </c:pt>
                <c:pt idx="68">
                  <c:v>-4.4408920985006262E-15</c:v>
                </c:pt>
                <c:pt idx="69">
                  <c:v>-4.4408920985006262E-15</c:v>
                </c:pt>
                <c:pt idx="70">
                  <c:v>-4.4408920985006262E-15</c:v>
                </c:pt>
                <c:pt idx="71">
                  <c:v>-4.4408920985006262E-15</c:v>
                </c:pt>
                <c:pt idx="72">
                  <c:v>-4.4408920985006262E-15</c:v>
                </c:pt>
                <c:pt idx="73">
                  <c:v>-4.4408920985006262E-15</c:v>
                </c:pt>
                <c:pt idx="74">
                  <c:v>-4.4408920985006262E-15</c:v>
                </c:pt>
                <c:pt idx="75">
                  <c:v>-4.4408920985006262E-15</c:v>
                </c:pt>
              </c:numCache>
            </c:numRef>
          </c:yVal>
          <c:smooth val="0"/>
          <c:extLst>
            <c:ext xmlns:c16="http://schemas.microsoft.com/office/drawing/2014/chart" uri="{C3380CC4-5D6E-409C-BE32-E72D297353CC}">
              <c16:uniqueId val="{00000007-A2C3-48F3-8A2B-DF6CED0EEE6A}"/>
            </c:ext>
          </c:extLst>
        </c:ser>
        <c:ser>
          <c:idx val="8"/>
          <c:order val="8"/>
          <c:tx>
            <c:strRef>
              <c:f>'[MARI XB Principles.xlsx]Ark2'!$K$17</c:f>
              <c:strCache>
                <c:ptCount val="1"/>
                <c:pt idx="0">
                  <c:v>A+B+C+D+E</c:v>
                </c:pt>
              </c:strCache>
            </c:strRef>
          </c:tx>
          <c:spPr>
            <a:ln w="31750" cap="rnd">
              <a:solidFill>
                <a:schemeClr val="accent3">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Principles.xlsx]Ark2'!$K$18:$K$93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111</c:v>
                </c:pt>
                <c:pt idx="33">
                  <c:v>105.39999999999999</c:v>
                </c:pt>
                <c:pt idx="34">
                  <c:v>99.800000000000011</c:v>
                </c:pt>
                <c:pt idx="35">
                  <c:v>94.2</c:v>
                </c:pt>
                <c:pt idx="36">
                  <c:v>97.5</c:v>
                </c:pt>
                <c:pt idx="37">
                  <c:v>100.8</c:v>
                </c:pt>
                <c:pt idx="38">
                  <c:v>104.1</c:v>
                </c:pt>
                <c:pt idx="39">
                  <c:v>107.4</c:v>
                </c:pt>
                <c:pt idx="40">
                  <c:v>110.7</c:v>
                </c:pt>
                <c:pt idx="41">
                  <c:v>105.9</c:v>
                </c:pt>
                <c:pt idx="42">
                  <c:v>97.8</c:v>
                </c:pt>
                <c:pt idx="43">
                  <c:v>89.7</c:v>
                </c:pt>
                <c:pt idx="44">
                  <c:v>81.599999999999994</c:v>
                </c:pt>
                <c:pt idx="45">
                  <c:v>73.5</c:v>
                </c:pt>
                <c:pt idx="46">
                  <c:v>65.400000000000006</c:v>
                </c:pt>
                <c:pt idx="47">
                  <c:v>57.3</c:v>
                </c:pt>
                <c:pt idx="48">
                  <c:v>49.2</c:v>
                </c:pt>
                <c:pt idx="49">
                  <c:v>41.1</c:v>
                </c:pt>
                <c:pt idx="50">
                  <c:v>33</c:v>
                </c:pt>
                <c:pt idx="51">
                  <c:v>33</c:v>
                </c:pt>
                <c:pt idx="52">
                  <c:v>33</c:v>
                </c:pt>
                <c:pt idx="53">
                  <c:v>33</c:v>
                </c:pt>
                <c:pt idx="54">
                  <c:v>33</c:v>
                </c:pt>
                <c:pt idx="55">
                  <c:v>33</c:v>
                </c:pt>
                <c:pt idx="56">
                  <c:v>29.7</c:v>
                </c:pt>
                <c:pt idx="57">
                  <c:v>26.4</c:v>
                </c:pt>
                <c:pt idx="58">
                  <c:v>23.099999999999998</c:v>
                </c:pt>
                <c:pt idx="59">
                  <c:v>19.799999999999997</c:v>
                </c:pt>
                <c:pt idx="60">
                  <c:v>16.499999999999996</c:v>
                </c:pt>
                <c:pt idx="61">
                  <c:v>13.199999999999996</c:v>
                </c:pt>
                <c:pt idx="62">
                  <c:v>9.899999999999995</c:v>
                </c:pt>
                <c:pt idx="63">
                  <c:v>6.5999999999999952</c:v>
                </c:pt>
                <c:pt idx="64">
                  <c:v>3.2999999999999954</c:v>
                </c:pt>
                <c:pt idx="65">
                  <c:v>-4.4408920985006262E-15</c:v>
                </c:pt>
                <c:pt idx="66">
                  <c:v>-4.4408920985006262E-15</c:v>
                </c:pt>
                <c:pt idx="67">
                  <c:v>-4.4408920985006262E-15</c:v>
                </c:pt>
                <c:pt idx="68">
                  <c:v>-4.4408920985006262E-15</c:v>
                </c:pt>
                <c:pt idx="69">
                  <c:v>-4.4408920985006262E-15</c:v>
                </c:pt>
                <c:pt idx="70">
                  <c:v>-4.4408920985006262E-15</c:v>
                </c:pt>
                <c:pt idx="71">
                  <c:v>-4.4408920985006262E-15</c:v>
                </c:pt>
                <c:pt idx="72">
                  <c:v>-4.4408920985006262E-15</c:v>
                </c:pt>
                <c:pt idx="73">
                  <c:v>-4.4408920985006262E-15</c:v>
                </c:pt>
                <c:pt idx="74">
                  <c:v>-4.4408920985006262E-15</c:v>
                </c:pt>
                <c:pt idx="75">
                  <c:v>-4.4408920985006262E-15</c:v>
                </c:pt>
              </c:numCache>
            </c:numRef>
          </c:yVal>
          <c:smooth val="0"/>
          <c:extLst>
            <c:ext xmlns:c16="http://schemas.microsoft.com/office/drawing/2014/chart" uri="{C3380CC4-5D6E-409C-BE32-E72D297353CC}">
              <c16:uniqueId val="{00000008-A2C3-48F3-8A2B-DF6CED0EEE6A}"/>
            </c:ext>
          </c:extLst>
        </c:ser>
        <c:dLbls>
          <c:showLegendKey val="0"/>
          <c:showVal val="0"/>
          <c:showCatName val="0"/>
          <c:showSerName val="0"/>
          <c:showPercent val="0"/>
          <c:showBubbleSize val="0"/>
        </c:dLbls>
        <c:axId val="2120112432"/>
        <c:axId val="2120110800"/>
      </c:scatterChart>
      <c:valAx>
        <c:axId val="2120112432"/>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0800"/>
        <c:crosses val="autoZero"/>
        <c:crossBetween val="midCat"/>
        <c:majorUnit val="1.0416700000000001E-2"/>
        <c:minorUnit val="3.4722000000000012E-3"/>
      </c:valAx>
      <c:valAx>
        <c:axId val="2120110800"/>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243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8"/>
          <c:order val="0"/>
          <c:tx>
            <c:strRef>
              <c:f>'[MARI XB Principles.xlsx]Ark2'!$K$17</c:f>
              <c:strCache>
                <c:ptCount val="1"/>
                <c:pt idx="0">
                  <c:v>A+B+C+D+E</c:v>
                </c:pt>
              </c:strCache>
            </c:strRef>
          </c:tx>
          <c:spPr>
            <a:ln w="25400"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Principles.xlsx]Ark2'!$K$18:$K$93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111</c:v>
                </c:pt>
                <c:pt idx="33">
                  <c:v>105.39999999999999</c:v>
                </c:pt>
                <c:pt idx="34">
                  <c:v>99.800000000000011</c:v>
                </c:pt>
                <c:pt idx="35">
                  <c:v>94.2</c:v>
                </c:pt>
                <c:pt idx="36">
                  <c:v>97.5</c:v>
                </c:pt>
                <c:pt idx="37">
                  <c:v>100.8</c:v>
                </c:pt>
                <c:pt idx="38">
                  <c:v>104.1</c:v>
                </c:pt>
                <c:pt idx="39">
                  <c:v>107.4</c:v>
                </c:pt>
                <c:pt idx="40">
                  <c:v>110.7</c:v>
                </c:pt>
                <c:pt idx="41">
                  <c:v>105.9</c:v>
                </c:pt>
                <c:pt idx="42">
                  <c:v>97.8</c:v>
                </c:pt>
                <c:pt idx="43">
                  <c:v>89.7</c:v>
                </c:pt>
                <c:pt idx="44">
                  <c:v>81.599999999999994</c:v>
                </c:pt>
                <c:pt idx="45">
                  <c:v>73.5</c:v>
                </c:pt>
                <c:pt idx="46">
                  <c:v>65.400000000000006</c:v>
                </c:pt>
                <c:pt idx="47">
                  <c:v>57.3</c:v>
                </c:pt>
                <c:pt idx="48">
                  <c:v>49.2</c:v>
                </c:pt>
                <c:pt idx="49">
                  <c:v>41.1</c:v>
                </c:pt>
                <c:pt idx="50">
                  <c:v>33</c:v>
                </c:pt>
                <c:pt idx="51">
                  <c:v>33</c:v>
                </c:pt>
                <c:pt idx="52">
                  <c:v>33</c:v>
                </c:pt>
                <c:pt idx="53">
                  <c:v>33</c:v>
                </c:pt>
                <c:pt idx="54">
                  <c:v>33</c:v>
                </c:pt>
                <c:pt idx="55">
                  <c:v>33</c:v>
                </c:pt>
                <c:pt idx="56">
                  <c:v>29.7</c:v>
                </c:pt>
                <c:pt idx="57">
                  <c:v>26.4</c:v>
                </c:pt>
                <c:pt idx="58">
                  <c:v>23.099999999999998</c:v>
                </c:pt>
                <c:pt idx="59">
                  <c:v>19.799999999999997</c:v>
                </c:pt>
                <c:pt idx="60">
                  <c:v>16.499999999999996</c:v>
                </c:pt>
                <c:pt idx="61">
                  <c:v>13.199999999999996</c:v>
                </c:pt>
                <c:pt idx="62">
                  <c:v>9.899999999999995</c:v>
                </c:pt>
                <c:pt idx="63">
                  <c:v>6.5999999999999952</c:v>
                </c:pt>
                <c:pt idx="64">
                  <c:v>3.2999999999999954</c:v>
                </c:pt>
                <c:pt idx="65">
                  <c:v>-4.4408920985006262E-15</c:v>
                </c:pt>
                <c:pt idx="66">
                  <c:v>-4.4408920985006262E-15</c:v>
                </c:pt>
                <c:pt idx="67">
                  <c:v>-4.4408920985006262E-15</c:v>
                </c:pt>
                <c:pt idx="68">
                  <c:v>-4.4408920985006262E-15</c:v>
                </c:pt>
                <c:pt idx="69">
                  <c:v>-4.4408920985006262E-15</c:v>
                </c:pt>
                <c:pt idx="70">
                  <c:v>-4.4408920985006262E-15</c:v>
                </c:pt>
                <c:pt idx="71">
                  <c:v>-4.4408920985006262E-15</c:v>
                </c:pt>
                <c:pt idx="72">
                  <c:v>-4.4408920985006262E-15</c:v>
                </c:pt>
                <c:pt idx="73">
                  <c:v>-4.4408920985006262E-15</c:v>
                </c:pt>
                <c:pt idx="74">
                  <c:v>-4.4408920985006262E-15</c:v>
                </c:pt>
                <c:pt idx="75">
                  <c:v>-4.4408920985006262E-15</c:v>
                </c:pt>
              </c:numCache>
            </c:numRef>
          </c:yVal>
          <c:smooth val="0"/>
          <c:extLst>
            <c:ext xmlns:c16="http://schemas.microsoft.com/office/drawing/2014/chart" uri="{C3380CC4-5D6E-409C-BE32-E72D297353CC}">
              <c16:uniqueId val="{00000000-FC56-4D86-8BBD-A26996EF190A}"/>
            </c:ext>
          </c:extLst>
        </c:ser>
        <c:ser>
          <c:idx val="9"/>
          <c:order val="1"/>
          <c:tx>
            <c:strRef>
              <c:f>'[MARI XB Principles.xlsx]Ark2'!$L$17</c:f>
              <c:strCache>
                <c:ptCount val="1"/>
                <c:pt idx="0">
                  <c:v>Breakpoints</c:v>
                </c:pt>
              </c:strCache>
            </c:strRef>
          </c:tx>
          <c:spPr>
            <a:ln w="25400" cap="rnd">
              <a:noFill/>
              <a:round/>
            </a:ln>
            <a:effectLst/>
          </c:spPr>
          <c:marker>
            <c:symbol val="circle"/>
            <c:size val="5"/>
            <c:spPr>
              <a:solidFill>
                <a:schemeClr val="accent4">
                  <a:lumMod val="60000"/>
                </a:schemeClr>
              </a:solidFill>
              <a:ln w="9525">
                <a:solidFill>
                  <a:schemeClr val="accent4">
                    <a:lumMod val="60000"/>
                  </a:schemeClr>
                </a:solidFill>
              </a:ln>
              <a:effectLst/>
            </c:spPr>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Principles.xlsx]Ark2'!$L$18:$L$93</c:f>
              <c:numCache>
                <c:formatCode>General</c:formatCode>
                <c:ptCount val="76"/>
                <c:pt idx="0" formatCode="0.0">
                  <c:v>0</c:v>
                </c:pt>
                <c:pt idx="10" formatCode="0.0">
                  <c:v>0</c:v>
                </c:pt>
                <c:pt idx="17" formatCode="0.0">
                  <c:v>70</c:v>
                </c:pt>
                <c:pt idx="20" formatCode="0.0">
                  <c:v>115</c:v>
                </c:pt>
                <c:pt idx="25" formatCode="0.0">
                  <c:v>150</c:v>
                </c:pt>
                <c:pt idx="27" formatCode="0.0">
                  <c:v>146.19999999999999</c:v>
                </c:pt>
                <c:pt idx="31" formatCode="0.0">
                  <c:v>116.6</c:v>
                </c:pt>
                <c:pt idx="35" formatCode="0.0">
                  <c:v>94.2</c:v>
                </c:pt>
                <c:pt idx="40" formatCode="0.0">
                  <c:v>110.7</c:v>
                </c:pt>
                <c:pt idx="41" formatCode="0.0">
                  <c:v>105.9</c:v>
                </c:pt>
                <c:pt idx="50" formatCode="0.0">
                  <c:v>33</c:v>
                </c:pt>
                <c:pt idx="55" formatCode="0.0">
                  <c:v>33</c:v>
                </c:pt>
                <c:pt idx="65" formatCode="0.0">
                  <c:v>-4.4408920985006262E-15</c:v>
                </c:pt>
                <c:pt idx="75" formatCode="0.0">
                  <c:v>-4.4408920985006262E-15</c:v>
                </c:pt>
              </c:numCache>
            </c:numRef>
          </c:yVal>
          <c:smooth val="0"/>
          <c:extLst>
            <c:ext xmlns:c16="http://schemas.microsoft.com/office/drawing/2014/chart" uri="{C3380CC4-5D6E-409C-BE32-E72D297353CC}">
              <c16:uniqueId val="{00000001-FC56-4D86-8BBD-A26996EF190A}"/>
            </c:ext>
          </c:extLst>
        </c:ser>
        <c:dLbls>
          <c:showLegendKey val="0"/>
          <c:showVal val="0"/>
          <c:showCatName val="0"/>
          <c:showSerName val="0"/>
          <c:showPercent val="0"/>
          <c:showBubbleSize val="0"/>
        </c:dLbls>
        <c:axId val="2120103728"/>
        <c:axId val="2120112976"/>
      </c:scatterChart>
      <c:valAx>
        <c:axId val="2120103728"/>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2976"/>
        <c:crosses val="autoZero"/>
        <c:crossBetween val="midCat"/>
        <c:majorUnit val="1.0416700000000001E-2"/>
        <c:minorUnit val="3.4722000000000012E-3"/>
      </c:valAx>
      <c:valAx>
        <c:axId val="2120112976"/>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0372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78B40A-6B63-46A4-83DC-F9A3F06B48DB}" type="datetimeFigureOut">
              <a:rPr lang="en-GB" smtClean="0"/>
              <a:t>28/10/2020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D9105-192A-4AFD-A571-2438407E63B4}" type="slidenum">
              <a:rPr lang="en-GB" smtClean="0"/>
              <a:t>‹#›</a:t>
            </a:fld>
            <a:endParaRPr lang="en-GB"/>
          </a:p>
        </p:txBody>
      </p:sp>
    </p:spTree>
    <p:extLst>
      <p:ext uri="{BB962C8B-B14F-4D97-AF65-F5344CB8AC3E}">
        <p14:creationId xmlns:p14="http://schemas.microsoft.com/office/powerpoint/2010/main" val="47197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48D9105-192A-4AFD-A571-2438407E63B4}" type="slidenum">
              <a:rPr lang="en-GB" smtClean="0"/>
              <a:t>1</a:t>
            </a:fld>
            <a:endParaRPr lang="en-GB"/>
          </a:p>
        </p:txBody>
      </p:sp>
    </p:spTree>
    <p:extLst>
      <p:ext uri="{BB962C8B-B14F-4D97-AF65-F5344CB8AC3E}">
        <p14:creationId xmlns:p14="http://schemas.microsoft.com/office/powerpoint/2010/main" val="2971303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TSO and BSP shape- Camille to do this</a:t>
            </a:r>
          </a:p>
        </p:txBody>
      </p:sp>
      <p:sp>
        <p:nvSpPr>
          <p:cNvPr id="4" name="Slide Number Placeholder 3"/>
          <p:cNvSpPr>
            <a:spLocks noGrp="1"/>
          </p:cNvSpPr>
          <p:nvPr>
            <p:ph type="sldNum" sz="quarter" idx="5"/>
          </p:nvPr>
        </p:nvSpPr>
        <p:spPr/>
        <p:txBody>
          <a:bodyPr/>
          <a:lstStyle/>
          <a:p>
            <a:fld id="{F7B74334-5195-1F4B-B190-5A416FFA4340}" type="slidenum">
              <a:rPr lang="en-US" smtClean="0"/>
              <a:t>34</a:t>
            </a:fld>
            <a:endParaRPr lang="en-US"/>
          </a:p>
        </p:txBody>
      </p:sp>
    </p:spTree>
    <p:extLst>
      <p:ext uri="{BB962C8B-B14F-4D97-AF65-F5344CB8AC3E}">
        <p14:creationId xmlns:p14="http://schemas.microsoft.com/office/powerpoint/2010/main" val="1348436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7887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NB for scenario 2 - the diagram doesn’t show explicitly the stacking of MW profiles (the mFRR shape be built on top of the RR shape as RRA were received first)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43</a:t>
            </a:fld>
            <a:endParaRPr lang="en-GB"/>
          </a:p>
        </p:txBody>
      </p:sp>
    </p:spTree>
    <p:extLst>
      <p:ext uri="{BB962C8B-B14F-4D97-AF65-F5344CB8AC3E}">
        <p14:creationId xmlns:p14="http://schemas.microsoft.com/office/powerpoint/2010/main" val="1982570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will need to work through the settlement implications as this will lead to some non-delivery charges which could be applied to either product as calculated most expensive first.  </a:t>
            </a:r>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44</a:t>
            </a:fld>
            <a:endParaRPr lang="en-GB"/>
          </a:p>
        </p:txBody>
      </p:sp>
    </p:spTree>
    <p:extLst>
      <p:ext uri="{BB962C8B-B14F-4D97-AF65-F5344CB8AC3E}">
        <p14:creationId xmlns:p14="http://schemas.microsoft.com/office/powerpoint/2010/main" val="1034467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NB - the diagram doesn’t show explicitly the stacking of MW profiles (the mFRR shape be built on top of the RR shape as RRA were received first)</a:t>
            </a:r>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45</a:t>
            </a:fld>
            <a:endParaRPr lang="en-GB"/>
          </a:p>
        </p:txBody>
      </p:sp>
    </p:spTree>
    <p:extLst>
      <p:ext uri="{BB962C8B-B14F-4D97-AF65-F5344CB8AC3E}">
        <p14:creationId xmlns:p14="http://schemas.microsoft.com/office/powerpoint/2010/main" val="1989668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need to work through the settlement implications as this will lead to some non-delivery charges which could be applied to either product as calculated most expensive first.  </a:t>
            </a:r>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46</a:t>
            </a:fld>
            <a:endParaRPr lang="en-GB"/>
          </a:p>
        </p:txBody>
      </p:sp>
    </p:spTree>
    <p:extLst>
      <p:ext uri="{BB962C8B-B14F-4D97-AF65-F5344CB8AC3E}">
        <p14:creationId xmlns:p14="http://schemas.microsoft.com/office/powerpoint/2010/main" val="1377933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48</a:t>
            </a:fld>
            <a:endParaRPr lang="en-US"/>
          </a:p>
        </p:txBody>
      </p:sp>
    </p:spTree>
    <p:extLst>
      <p:ext uri="{BB962C8B-B14F-4D97-AF65-F5344CB8AC3E}">
        <p14:creationId xmlns:p14="http://schemas.microsoft.com/office/powerpoint/2010/main" val="2547828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861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48D9105-192A-4AFD-A571-2438407E63B4}" type="slidenum">
              <a:rPr lang="en-GB" smtClean="0"/>
              <a:t>56</a:t>
            </a:fld>
            <a:endParaRPr lang="en-GB"/>
          </a:p>
        </p:txBody>
      </p:sp>
    </p:spTree>
    <p:extLst>
      <p:ext uri="{BB962C8B-B14F-4D97-AF65-F5344CB8AC3E}">
        <p14:creationId xmlns:p14="http://schemas.microsoft.com/office/powerpoint/2010/main" val="359590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48D9105-192A-4AFD-A571-2438407E63B4}" type="slidenum">
              <a:rPr lang="en-GB" smtClean="0"/>
              <a:t>58</a:t>
            </a:fld>
            <a:endParaRPr lang="en-GB"/>
          </a:p>
        </p:txBody>
      </p:sp>
    </p:spTree>
    <p:extLst>
      <p:ext uri="{BB962C8B-B14F-4D97-AF65-F5344CB8AC3E}">
        <p14:creationId xmlns:p14="http://schemas.microsoft.com/office/powerpoint/2010/main" val="169059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48D9105-192A-4AFD-A571-2438407E63B4}" type="slidenum">
              <a:rPr lang="en-GB" smtClean="0"/>
              <a:t>4</a:t>
            </a:fld>
            <a:endParaRPr lang="en-GB"/>
          </a:p>
        </p:txBody>
      </p:sp>
    </p:spTree>
    <p:extLst>
      <p:ext uri="{BB962C8B-B14F-4D97-AF65-F5344CB8AC3E}">
        <p14:creationId xmlns:p14="http://schemas.microsoft.com/office/powerpoint/2010/main" val="3242047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5530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Over</a:t>
            </a:r>
            <a:r>
              <a:rPr lang="en-GB" baseline="0"/>
              <a:t> the next few slides will we look in detail at the exchanged shape.</a:t>
            </a:r>
          </a:p>
          <a:p>
            <a:r>
              <a:rPr lang="en-GB" baseline="0"/>
              <a:t>Take some time to introduce the chart parameters, axis, ‘T’ etc</a:t>
            </a:r>
          </a:p>
          <a:p>
            <a:endParaRPr lang="en-GB" baseline="0"/>
          </a:p>
          <a:p>
            <a:endParaRPr lang="en-GB" baseline="0"/>
          </a:p>
          <a:p>
            <a:r>
              <a:rPr lang="en-GB" baseline="0"/>
              <a:t>This is the power profile that is exchanged between TSO control areas – i.e. cross-border exchange.</a:t>
            </a:r>
          </a:p>
          <a:p>
            <a:endParaRPr lang="en-GB" baseline="0"/>
          </a:p>
          <a:p>
            <a:r>
              <a:rPr lang="en-GB" baseline="0"/>
              <a:t>It is important that you understand the difference between:</a:t>
            </a:r>
          </a:p>
          <a:p>
            <a:r>
              <a:rPr lang="en-GB" baseline="0"/>
              <a:t>	The TSO-TSO exchanged shape</a:t>
            </a:r>
          </a:p>
          <a:p>
            <a:r>
              <a:rPr lang="en-GB" baseline="0"/>
              <a:t>	The BSP delivered shape</a:t>
            </a:r>
          </a:p>
          <a:p>
            <a:r>
              <a:rPr lang="en-GB" baseline="0"/>
              <a:t>It is not necessarily the same as the shape that BSPs are required to deliver.</a:t>
            </a:r>
          </a:p>
          <a:p>
            <a:endParaRPr lang="en-GB" baseline="0"/>
          </a:p>
          <a:p>
            <a:r>
              <a:rPr lang="en-GB" baseline="0"/>
              <a:t>Talk through the TSO-TSO exchanged shape.</a:t>
            </a:r>
          </a:p>
          <a:p>
            <a:r>
              <a:rPr lang="en-GB" baseline="0"/>
              <a:t>‘T’ represents the start of the balancing period in which we have interest.</a:t>
            </a:r>
          </a:p>
          <a:p>
            <a:endParaRPr lang="en-GB" baseline="0"/>
          </a:p>
          <a:p>
            <a:r>
              <a:rPr lang="en-GB" baseline="0"/>
              <a:t>There are two different ways that mFRR energy can be activated: direct or scheduled.</a:t>
            </a:r>
          </a:p>
          <a:p>
            <a:r>
              <a:rPr lang="en-GB" baseline="0"/>
              <a:t>Now we will look in more detail at the timings of the Schedule Activation.</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FD370-EE2D-4A16-A142-8071355C04D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1090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a:t>
            </a:r>
            <a:r>
              <a:rPr lang="en-GB" baseline="0" dirty="0"/>
              <a:t> terms of the TSO-TSO exchanged shape the SA is ‘scheduled’ in the sense that it will start and end at specific fixed times.</a:t>
            </a:r>
          </a:p>
          <a:p>
            <a:r>
              <a:rPr lang="en-GB" baseline="0" dirty="0"/>
              <a:t>There is one SA per fifteen minute balancing period.</a:t>
            </a:r>
          </a:p>
          <a:p>
            <a:endParaRPr lang="en-GB" baseline="0" dirty="0"/>
          </a:p>
          <a:p>
            <a:r>
              <a:rPr lang="en-GB" baseline="0" dirty="0"/>
              <a:t>Reminder that ‘T’ is the start of the balancing period in which we have interest.</a:t>
            </a:r>
          </a:p>
          <a:p>
            <a:endParaRPr lang="en-GB" baseline="0" dirty="0"/>
          </a:p>
          <a:p>
            <a:r>
              <a:rPr lang="en-GB" baseline="0" dirty="0"/>
              <a:t>Now, from the perspective of a BSP:</a:t>
            </a:r>
          </a:p>
          <a:p>
            <a:r>
              <a:rPr lang="en-GB" baseline="0" dirty="0"/>
              <a:t>	The gate-closure is a T-25</a:t>
            </a:r>
          </a:p>
          <a:p>
            <a:r>
              <a:rPr lang="en-GB" baseline="0" dirty="0"/>
              <a:t>	BSPs submit their mFRR bid/offer data to their local TSO before T-25</a:t>
            </a:r>
          </a:p>
          <a:p>
            <a:endParaRPr lang="en-GB" baseline="0" dirty="0"/>
          </a:p>
          <a:p>
            <a:r>
              <a:rPr lang="en-GB" baseline="0" dirty="0"/>
              <a:t>And from the perspective of a TSO</a:t>
            </a:r>
          </a:p>
          <a:p>
            <a:r>
              <a:rPr lang="en-GB" baseline="0" dirty="0"/>
              <a:t>	TSO gate closure is T-10</a:t>
            </a:r>
          </a:p>
          <a:p>
            <a:r>
              <a:rPr lang="en-GB" baseline="0" dirty="0"/>
              <a:t>	The TSO must submit their ‘needs’ to the platform before this deadline.</a:t>
            </a:r>
          </a:p>
          <a:p>
            <a:r>
              <a:rPr lang="en-GB" baseline="0" dirty="0"/>
              <a:t>	TSOs must also pass all filtered BSP bids to the platform before this deadline.</a:t>
            </a:r>
          </a:p>
          <a:p>
            <a:endParaRPr lang="en-GB" baseline="0" dirty="0"/>
          </a:p>
          <a:p>
            <a:r>
              <a:rPr lang="en-GB" baseline="0" dirty="0"/>
              <a:t>The 15 minute time-gap between BSPGCT and TSOGCT allows TSOs to filter out bids, which present a constraint or security risk.</a:t>
            </a:r>
          </a:p>
          <a:p>
            <a:endParaRPr lang="en-GB" baseline="0" dirty="0"/>
          </a:p>
          <a:p>
            <a:endParaRPr lang="en-GB" baseline="0" dirty="0"/>
          </a:p>
          <a:p>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15</a:t>
            </a:fld>
            <a:endParaRPr lang="en-GB"/>
          </a:p>
        </p:txBody>
      </p:sp>
    </p:spTree>
    <p:extLst>
      <p:ext uri="{BB962C8B-B14F-4D97-AF65-F5344CB8AC3E}">
        <p14:creationId xmlns:p14="http://schemas.microsoft.com/office/powerpoint/2010/main" val="2969546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see the picture built-up</a:t>
            </a:r>
            <a:r>
              <a:rPr lang="en-GB" baseline="0" dirty="0"/>
              <a:t> over time with a scheduled activation (TSO-TSO exchanged shape) in three sequential 15-minute balancing periods.</a:t>
            </a:r>
          </a:p>
          <a:p>
            <a:endParaRPr lang="en-GB" baseline="0" dirty="0"/>
          </a:p>
          <a:p>
            <a:r>
              <a:rPr lang="en-GB" baseline="0" dirty="0"/>
              <a:t>Next we will look at how BSPs are informed of their activation.</a:t>
            </a:r>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16</a:t>
            </a:fld>
            <a:endParaRPr lang="en-GB"/>
          </a:p>
        </p:txBody>
      </p:sp>
    </p:spTree>
    <p:extLst>
      <p:ext uri="{BB962C8B-B14F-4D97-AF65-F5344CB8AC3E}">
        <p14:creationId xmlns:p14="http://schemas.microsoft.com/office/powerpoint/2010/main" val="2602406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SA runs once</a:t>
            </a:r>
            <a:r>
              <a:rPr lang="en-GB" baseline="0" dirty="0"/>
              <a:t> per 15min balancing period.</a:t>
            </a:r>
          </a:p>
          <a:p>
            <a:r>
              <a:rPr lang="en-GB" baseline="0" dirty="0"/>
              <a:t>The DA occur continuously.</a:t>
            </a:r>
          </a:p>
          <a:p>
            <a:endParaRPr lang="en-GB" baseline="0" dirty="0"/>
          </a:p>
          <a:p>
            <a:r>
              <a:rPr lang="en-GB" baseline="0" dirty="0"/>
              <a:t>Explain the chart.</a:t>
            </a:r>
          </a:p>
          <a:p>
            <a:r>
              <a:rPr lang="en-GB" baseline="0" dirty="0"/>
              <a:t>Here we show the SA for QH0 and ONE POSSIBLE DA for QH0</a:t>
            </a:r>
          </a:p>
          <a:p>
            <a:endParaRPr lang="en-GB" baseline="0" dirty="0"/>
          </a:p>
          <a:p>
            <a:endParaRPr lang="en-GB" baseline="0" dirty="0"/>
          </a:p>
          <a:p>
            <a:r>
              <a:rPr lang="en-GB" baseline="0" dirty="0"/>
              <a:t>The DA occur after the SA.</a:t>
            </a:r>
          </a:p>
          <a:p>
            <a:r>
              <a:rPr lang="en-GB" baseline="0" dirty="0"/>
              <a:t>The first possible mFRR activation for QH0 is the SA.</a:t>
            </a:r>
          </a:p>
          <a:p>
            <a:r>
              <a:rPr lang="en-GB" baseline="0" dirty="0"/>
              <a:t>Any subsequent activations for QH0 will be DA.</a:t>
            </a:r>
          </a:p>
          <a:p>
            <a:endParaRPr lang="en-GB" baseline="0" dirty="0"/>
          </a:p>
          <a:p>
            <a:r>
              <a:rPr lang="en-GB" baseline="0" dirty="0"/>
              <a:t>The timings for the process are essentially the same.</a:t>
            </a:r>
          </a:p>
          <a:p>
            <a:r>
              <a:rPr lang="en-GB" baseline="0" dirty="0"/>
              <a:t>As a BSP you will receive an activation signal and will have a FAT of 12.5mins.</a:t>
            </a:r>
          </a:p>
          <a:p>
            <a:r>
              <a:rPr lang="en-GB" baseline="0" dirty="0" err="1"/>
              <a:t>Wheras</a:t>
            </a:r>
            <a:r>
              <a:rPr lang="en-GB" baseline="0" dirty="0"/>
              <a:t> with a SA you would receive an activation signal at T-7.5, with DA you may receive an activation signal at any time after T-7.5 (more later)</a:t>
            </a:r>
          </a:p>
          <a:p>
            <a:endParaRPr lang="en-GB" baseline="0" dirty="0"/>
          </a:p>
          <a:p>
            <a:endParaRPr lang="en-GB" baseline="0" dirty="0"/>
          </a:p>
          <a:p>
            <a:r>
              <a:rPr lang="en-GB" baseline="0" dirty="0"/>
              <a:t>IMPORTANT</a:t>
            </a:r>
          </a:p>
          <a:p>
            <a:r>
              <a:rPr lang="en-GB" baseline="0" dirty="0"/>
              <a:t>The BSP GCT remains at T-25 for DA in QH0.</a:t>
            </a:r>
          </a:p>
          <a:p>
            <a:r>
              <a:rPr lang="en-GB" baseline="0" dirty="0"/>
              <a:t>All DA in QH0 will cease at T+25 (next slide)</a:t>
            </a:r>
          </a:p>
          <a:p>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17</a:t>
            </a:fld>
            <a:endParaRPr lang="en-GB"/>
          </a:p>
        </p:txBody>
      </p:sp>
    </p:spTree>
    <p:extLst>
      <p:ext uri="{BB962C8B-B14F-4D97-AF65-F5344CB8AC3E}">
        <p14:creationId xmlns:p14="http://schemas.microsoft.com/office/powerpoint/2010/main" val="3748702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Activation signals for DA can be received:</a:t>
            </a:r>
          </a:p>
          <a:p>
            <a:r>
              <a:rPr lang="en-GB" dirty="0"/>
              <a:t>	Any point after</a:t>
            </a:r>
            <a:r>
              <a:rPr lang="en-GB" baseline="0" dirty="0"/>
              <a:t> T-7.5</a:t>
            </a:r>
          </a:p>
          <a:p>
            <a:r>
              <a:rPr lang="en-GB" baseline="0" dirty="0"/>
              <a:t>	Any point before T+7.5</a:t>
            </a:r>
          </a:p>
          <a:p>
            <a:endParaRPr lang="en-GB" baseline="0" dirty="0"/>
          </a:p>
          <a:p>
            <a:r>
              <a:rPr lang="en-GB" baseline="0" dirty="0"/>
              <a:t>You will note, that your DA bid submitted for QH0 may well end up delivering most of its energy in QH+1 (because all DA cease at T+25)</a:t>
            </a:r>
          </a:p>
          <a:p>
            <a:endParaRPr lang="en-GB" dirty="0"/>
          </a:p>
          <a:p>
            <a:r>
              <a:rPr lang="en-GB" dirty="0"/>
              <a:t>Why do all DA end at T+25.</a:t>
            </a:r>
          </a:p>
          <a:p>
            <a:r>
              <a:rPr lang="en-GB" dirty="0"/>
              <a:t>	It allows BSPs to</a:t>
            </a:r>
            <a:r>
              <a:rPr lang="en-GB" baseline="0" dirty="0"/>
              <a:t> prolong their activation if they are selected again in QH+2. </a:t>
            </a:r>
          </a:p>
          <a:p>
            <a:r>
              <a:rPr lang="en-GB" baseline="0" dirty="0"/>
              <a:t>	</a:t>
            </a:r>
          </a:p>
          <a:p>
            <a:endParaRPr lang="en-GB" dirty="0"/>
          </a:p>
          <a:p>
            <a:r>
              <a:rPr lang="en-GB" dirty="0"/>
              <a:t>You will not find this level</a:t>
            </a:r>
            <a:r>
              <a:rPr lang="en-GB" baseline="0" dirty="0"/>
              <a:t> of detail in the IF.</a:t>
            </a:r>
          </a:p>
          <a:p>
            <a:r>
              <a:rPr lang="en-GB" baseline="0" dirty="0"/>
              <a:t>It is mentioned in the ED (page 10).</a:t>
            </a:r>
          </a:p>
          <a:p>
            <a:endParaRPr lang="en-GB" baseline="0" dirty="0"/>
          </a:p>
          <a:p>
            <a:endParaRPr lang="en-GB" baseline="0" dirty="0"/>
          </a:p>
          <a:p>
            <a:r>
              <a:rPr lang="en-GB" baseline="0" dirty="0"/>
              <a:t>Before we run though the articles of the IF:</a:t>
            </a:r>
          </a:p>
          <a:p>
            <a:r>
              <a:rPr lang="en-GB" baseline="0" dirty="0"/>
              <a:t>At this point I would like to take some questions.</a:t>
            </a:r>
          </a:p>
          <a:p>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18</a:t>
            </a:fld>
            <a:endParaRPr lang="en-GB"/>
          </a:p>
        </p:txBody>
      </p:sp>
    </p:spTree>
    <p:extLst>
      <p:ext uri="{BB962C8B-B14F-4D97-AF65-F5344CB8AC3E}">
        <p14:creationId xmlns:p14="http://schemas.microsoft.com/office/powerpoint/2010/main" val="231527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272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6150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874E5-D483-4EBE-8BD5-2CDC6475F0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6F460AB-4AE2-47ED-93BE-6B015CAD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358A0F4-B739-49BD-98C3-68159228C2E2}"/>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51D7B96B-401E-4DCD-BD70-CD0703877A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4A933C-156F-465F-8E7B-6B5B7E0AE5D5}"/>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285426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C6697-79BF-4BC8-893A-9617187D6F0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8D71ED9-E172-4CA3-8511-B961E60B5E3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B61202-41CB-493D-B32F-949C97BE0D6F}"/>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592771AB-2486-4D8F-A6EF-18CD517934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5DB02F-9A63-4BEA-AB60-8739F7F932E7}"/>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80207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738AA3-14BA-412B-A546-371960BAB4F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26A3392-0DB1-4DF9-A034-BBE0FEAB25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9F3D988-90B4-4912-B0D6-FF05EDCB49B1}"/>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4956A269-FDCF-4173-8BDB-D22F8D980E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0F1E4B-91A4-4144-BE21-9F15743AD5EE}"/>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2608029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870934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334527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D194ADFA-10EB-4102-892C-918BDD7F5F6C}"/>
              </a:ext>
            </a:extLst>
          </p:cNvPr>
          <p:cNvSpPr>
            <a:spLocks noGrp="1"/>
          </p:cNvSpPr>
          <p:nvPr>
            <p:ph type="pic" sz="quarter" idx="17" hasCustomPrompt="1"/>
          </p:nvPr>
        </p:nvSpPr>
        <p:spPr>
          <a:xfrm>
            <a:off x="-324696" y="0"/>
            <a:ext cx="12516699" cy="6858000"/>
          </a:xfrm>
          <a:custGeom>
            <a:avLst/>
            <a:gdLst>
              <a:gd name="connsiteX0" fmla="*/ 0 w 7040643"/>
              <a:gd name="connsiteY0" fmla="*/ 0 h 5143500"/>
              <a:gd name="connsiteX1" fmla="*/ 7040643 w 7040643"/>
              <a:gd name="connsiteY1" fmla="*/ 0 h 5143500"/>
              <a:gd name="connsiteX2" fmla="*/ 7040643 w 7040643"/>
              <a:gd name="connsiteY2" fmla="*/ 4345781 h 5143500"/>
              <a:gd name="connsiteX3" fmla="*/ 7040641 w 7040643"/>
              <a:gd name="connsiteY3" fmla="*/ 4345781 h 5143500"/>
              <a:gd name="connsiteX4" fmla="*/ 7040641 w 7040643"/>
              <a:gd name="connsiteY4" fmla="*/ 4344285 h 5143500"/>
              <a:gd name="connsiteX5" fmla="*/ 6991853 w 7040643"/>
              <a:gd name="connsiteY5" fmla="*/ 4326932 h 5143500"/>
              <a:gd name="connsiteX6" fmla="*/ 6943782 w 7040643"/>
              <a:gd name="connsiteY6" fmla="*/ 4310686 h 5143500"/>
              <a:gd name="connsiteX7" fmla="*/ 6896416 w 7040643"/>
              <a:gd name="connsiteY7" fmla="*/ 4295530 h 5143500"/>
              <a:gd name="connsiteX8" fmla="*/ 6849741 w 7040643"/>
              <a:gd name="connsiteY8" fmla="*/ 4281446 h 5143500"/>
              <a:gd name="connsiteX9" fmla="*/ 6803743 w 7040643"/>
              <a:gd name="connsiteY9" fmla="*/ 4268415 h 5143500"/>
              <a:gd name="connsiteX10" fmla="*/ 6758410 w 7040643"/>
              <a:gd name="connsiteY10" fmla="*/ 4256419 h 5143500"/>
              <a:gd name="connsiteX11" fmla="*/ 6713730 w 7040643"/>
              <a:gd name="connsiteY11" fmla="*/ 4245439 h 5143500"/>
              <a:gd name="connsiteX12" fmla="*/ 6669689 w 7040643"/>
              <a:gd name="connsiteY12" fmla="*/ 4235458 h 5143500"/>
              <a:gd name="connsiteX13" fmla="*/ 6626274 w 7040643"/>
              <a:gd name="connsiteY13" fmla="*/ 4226457 h 5143500"/>
              <a:gd name="connsiteX14" fmla="*/ 6583471 w 7040643"/>
              <a:gd name="connsiteY14" fmla="*/ 4218418 h 5143500"/>
              <a:gd name="connsiteX15" fmla="*/ 6541268 w 7040643"/>
              <a:gd name="connsiteY15" fmla="*/ 4211323 h 5143500"/>
              <a:gd name="connsiteX16" fmla="*/ 6499652 w 7040643"/>
              <a:gd name="connsiteY16" fmla="*/ 4205153 h 5143500"/>
              <a:gd name="connsiteX17" fmla="*/ 6479061 w 7040643"/>
              <a:gd name="connsiteY17" fmla="*/ 4202409 h 5143500"/>
              <a:gd name="connsiteX18" fmla="*/ 6458610 w 7040643"/>
              <a:gd name="connsiteY18" fmla="*/ 4199890 h 5143500"/>
              <a:gd name="connsiteX19" fmla="*/ 6438301 w 7040643"/>
              <a:gd name="connsiteY19" fmla="*/ 4197593 h 5143500"/>
              <a:gd name="connsiteX20" fmla="*/ 6418129 w 7040643"/>
              <a:gd name="connsiteY20" fmla="*/ 4195515 h 5143500"/>
              <a:gd name="connsiteX21" fmla="*/ 6398095 w 7040643"/>
              <a:gd name="connsiteY21" fmla="*/ 4193655 h 5143500"/>
              <a:gd name="connsiteX22" fmla="*/ 6378196 w 7040643"/>
              <a:gd name="connsiteY22" fmla="*/ 4192012 h 5143500"/>
              <a:gd name="connsiteX23" fmla="*/ 6358430 w 7040643"/>
              <a:gd name="connsiteY23" fmla="*/ 4190580 h 5143500"/>
              <a:gd name="connsiteX24" fmla="*/ 6338796 w 7040643"/>
              <a:gd name="connsiteY24" fmla="*/ 4189360 h 5143500"/>
              <a:gd name="connsiteX25" fmla="*/ 6319294 w 7040643"/>
              <a:gd name="connsiteY25" fmla="*/ 4188347 h 5143500"/>
              <a:gd name="connsiteX26" fmla="*/ 6299919 w 7040643"/>
              <a:gd name="connsiteY26" fmla="*/ 4187542 h 5143500"/>
              <a:gd name="connsiteX27" fmla="*/ 6280673 w 7040643"/>
              <a:gd name="connsiteY27" fmla="*/ 4186940 h 5143500"/>
              <a:gd name="connsiteX28" fmla="*/ 6261551 w 7040643"/>
              <a:gd name="connsiteY28" fmla="*/ 4186539 h 5143500"/>
              <a:gd name="connsiteX29" fmla="*/ 6242554 w 7040643"/>
              <a:gd name="connsiteY29" fmla="*/ 4186339 h 5143500"/>
              <a:gd name="connsiteX30" fmla="*/ 6223678 w 7040643"/>
              <a:gd name="connsiteY30" fmla="*/ 4186335 h 5143500"/>
              <a:gd name="connsiteX31" fmla="*/ 6204924 w 7040643"/>
              <a:gd name="connsiteY31" fmla="*/ 4186526 h 5143500"/>
              <a:gd name="connsiteX32" fmla="*/ 6186288 w 7040643"/>
              <a:gd name="connsiteY32" fmla="*/ 4186909 h 5143500"/>
              <a:gd name="connsiteX33" fmla="*/ 6167770 w 7040643"/>
              <a:gd name="connsiteY33" fmla="*/ 4187483 h 5143500"/>
              <a:gd name="connsiteX34" fmla="*/ 6149367 w 7040643"/>
              <a:gd name="connsiteY34" fmla="*/ 4188245 h 5143500"/>
              <a:gd name="connsiteX35" fmla="*/ 6131079 w 7040643"/>
              <a:gd name="connsiteY35" fmla="*/ 4189192 h 5143500"/>
              <a:gd name="connsiteX36" fmla="*/ 6112903 w 7040643"/>
              <a:gd name="connsiteY36" fmla="*/ 4190323 h 5143500"/>
              <a:gd name="connsiteX37" fmla="*/ 6094838 w 7040643"/>
              <a:gd name="connsiteY37" fmla="*/ 4191634 h 5143500"/>
              <a:gd name="connsiteX38" fmla="*/ 6076882 w 7040643"/>
              <a:gd name="connsiteY38" fmla="*/ 4193124 h 5143500"/>
              <a:gd name="connsiteX39" fmla="*/ 6059034 w 7040643"/>
              <a:gd name="connsiteY39" fmla="*/ 4194791 h 5143500"/>
              <a:gd name="connsiteX40" fmla="*/ 6041292 w 7040643"/>
              <a:gd name="connsiteY40" fmla="*/ 4196632 h 5143500"/>
              <a:gd name="connsiteX41" fmla="*/ 6023654 w 7040643"/>
              <a:gd name="connsiteY41" fmla="*/ 4198645 h 5143500"/>
              <a:gd name="connsiteX42" fmla="*/ 6006119 w 7040643"/>
              <a:gd name="connsiteY42" fmla="*/ 4200828 h 5143500"/>
              <a:gd name="connsiteX43" fmla="*/ 5988685 w 7040643"/>
              <a:gd name="connsiteY43" fmla="*/ 4203178 h 5143500"/>
              <a:gd name="connsiteX44" fmla="*/ 5971351 w 7040643"/>
              <a:gd name="connsiteY44" fmla="*/ 4205694 h 5143500"/>
              <a:gd name="connsiteX45" fmla="*/ 5954115 w 7040643"/>
              <a:gd name="connsiteY45" fmla="*/ 4208371 h 5143500"/>
              <a:gd name="connsiteX46" fmla="*/ 5936974 w 7040643"/>
              <a:gd name="connsiteY46" fmla="*/ 4211210 h 5143500"/>
              <a:gd name="connsiteX47" fmla="*/ 5902975 w 7040643"/>
              <a:gd name="connsiteY47" fmla="*/ 4217359 h 5143500"/>
              <a:gd name="connsiteX48" fmla="*/ 5869342 w 7040643"/>
              <a:gd name="connsiteY48" fmla="*/ 4224123 h 5143500"/>
              <a:gd name="connsiteX49" fmla="*/ 5819549 w 7040643"/>
              <a:gd name="connsiteY49" fmla="*/ 4235381 h 5143500"/>
              <a:gd name="connsiteX50" fmla="*/ 5786772 w 7040643"/>
              <a:gd name="connsiteY50" fmla="*/ 4243601 h 5143500"/>
              <a:gd name="connsiteX51" fmla="*/ 5754314 w 7040643"/>
              <a:gd name="connsiteY51" fmla="*/ 4252372 h 5143500"/>
              <a:gd name="connsiteX52" fmla="*/ 5722164 w 7040643"/>
              <a:gd name="connsiteY52" fmla="*/ 4261676 h 5143500"/>
              <a:gd name="connsiteX53" fmla="*/ 5690306 w 7040643"/>
              <a:gd name="connsiteY53" fmla="*/ 4271493 h 5143500"/>
              <a:gd name="connsiteX54" fmla="*/ 5658730 w 7040643"/>
              <a:gd name="connsiteY54" fmla="*/ 4281806 h 5143500"/>
              <a:gd name="connsiteX55" fmla="*/ 5627421 w 7040643"/>
              <a:gd name="connsiteY55" fmla="*/ 4292598 h 5143500"/>
              <a:gd name="connsiteX56" fmla="*/ 5596367 w 7040643"/>
              <a:gd name="connsiteY56" fmla="*/ 4303848 h 5143500"/>
              <a:gd name="connsiteX57" fmla="*/ 5565554 w 7040643"/>
              <a:gd name="connsiteY57" fmla="*/ 4315539 h 5143500"/>
              <a:gd name="connsiteX58" fmla="*/ 5534969 w 7040643"/>
              <a:gd name="connsiteY58" fmla="*/ 4327653 h 5143500"/>
              <a:gd name="connsiteX59" fmla="*/ 5504601 w 7040643"/>
              <a:gd name="connsiteY59" fmla="*/ 4340171 h 5143500"/>
              <a:gd name="connsiteX60" fmla="*/ 5474434 w 7040643"/>
              <a:gd name="connsiteY60" fmla="*/ 4353075 h 5143500"/>
              <a:gd name="connsiteX61" fmla="*/ 5444457 w 7040643"/>
              <a:gd name="connsiteY61" fmla="*/ 4366348 h 5143500"/>
              <a:gd name="connsiteX62" fmla="*/ 5414657 w 7040643"/>
              <a:gd name="connsiteY62" fmla="*/ 4379970 h 5143500"/>
              <a:gd name="connsiteX63" fmla="*/ 5370258 w 7040643"/>
              <a:gd name="connsiteY63" fmla="*/ 4401018 h 5143500"/>
              <a:gd name="connsiteX64" fmla="*/ 5326183 w 7040643"/>
              <a:gd name="connsiteY64" fmla="*/ 4422750 h 5143500"/>
              <a:gd name="connsiteX65" fmla="*/ 5282387 w 7040643"/>
              <a:gd name="connsiteY65" fmla="*/ 4445105 h 5143500"/>
              <a:gd name="connsiteX66" fmla="*/ 5238828 w 7040643"/>
              <a:gd name="connsiteY66" fmla="*/ 4468020 h 5143500"/>
              <a:gd name="connsiteX67" fmla="*/ 5181037 w 7040643"/>
              <a:gd name="connsiteY67" fmla="*/ 4499338 h 5143500"/>
              <a:gd name="connsiteX68" fmla="*/ 5094764 w 7040643"/>
              <a:gd name="connsiteY68" fmla="*/ 4547659 h 5143500"/>
              <a:gd name="connsiteX69" fmla="*/ 4879097 w 7040643"/>
              <a:gd name="connsiteY69" fmla="*/ 4672511 h 5143500"/>
              <a:gd name="connsiteX70" fmla="*/ 4718474 w 7040643"/>
              <a:gd name="connsiteY70" fmla="*/ 4764264 h 5143500"/>
              <a:gd name="connsiteX71" fmla="*/ 4644099 w 7040643"/>
              <a:gd name="connsiteY71" fmla="*/ 4805079 h 5143500"/>
              <a:gd name="connsiteX72" fmla="*/ 4583790 w 7040643"/>
              <a:gd name="connsiteY72" fmla="*/ 4837057 h 5143500"/>
              <a:gd name="connsiteX73" fmla="*/ 4538019 w 7040643"/>
              <a:gd name="connsiteY73" fmla="*/ 4860551 h 5143500"/>
              <a:gd name="connsiteX74" fmla="*/ 4491735 w 7040643"/>
              <a:gd name="connsiteY74" fmla="*/ 4883557 h 5143500"/>
              <a:gd name="connsiteX75" fmla="*/ 4444895 w 7040643"/>
              <a:gd name="connsiteY75" fmla="*/ 4906012 h 5143500"/>
              <a:gd name="connsiteX76" fmla="*/ 4397455 w 7040643"/>
              <a:gd name="connsiteY76" fmla="*/ 4927857 h 5143500"/>
              <a:gd name="connsiteX77" fmla="*/ 4365473 w 7040643"/>
              <a:gd name="connsiteY77" fmla="*/ 4942049 h 5143500"/>
              <a:gd name="connsiteX78" fmla="*/ 4333192 w 7040643"/>
              <a:gd name="connsiteY78" fmla="*/ 4955925 h 5143500"/>
              <a:gd name="connsiteX79" fmla="*/ 4300599 w 7040643"/>
              <a:gd name="connsiteY79" fmla="*/ 4969464 h 5143500"/>
              <a:gd name="connsiteX80" fmla="*/ 4267681 w 7040643"/>
              <a:gd name="connsiteY80" fmla="*/ 4982650 h 5143500"/>
              <a:gd name="connsiteX81" fmla="*/ 4234424 w 7040643"/>
              <a:gd name="connsiteY81" fmla="*/ 4995463 h 5143500"/>
              <a:gd name="connsiteX82" fmla="*/ 4200816 w 7040643"/>
              <a:gd name="connsiteY82" fmla="*/ 5007886 h 5143500"/>
              <a:gd name="connsiteX83" fmla="*/ 4166843 w 7040643"/>
              <a:gd name="connsiteY83" fmla="*/ 5019900 h 5143500"/>
              <a:gd name="connsiteX84" fmla="*/ 4132493 w 7040643"/>
              <a:gd name="connsiteY84" fmla="*/ 5031487 h 5143500"/>
              <a:gd name="connsiteX85" fmla="*/ 4097753 w 7040643"/>
              <a:gd name="connsiteY85" fmla="*/ 5042628 h 5143500"/>
              <a:gd name="connsiteX86" fmla="*/ 4062609 w 7040643"/>
              <a:gd name="connsiteY86" fmla="*/ 5053306 h 5143500"/>
              <a:gd name="connsiteX87" fmla="*/ 4027048 w 7040643"/>
              <a:gd name="connsiteY87" fmla="*/ 5063502 h 5143500"/>
              <a:gd name="connsiteX88" fmla="*/ 3991058 w 7040643"/>
              <a:gd name="connsiteY88" fmla="*/ 5073197 h 5143500"/>
              <a:gd name="connsiteX89" fmla="*/ 3954625 w 7040643"/>
              <a:gd name="connsiteY89" fmla="*/ 5082374 h 5143500"/>
              <a:gd name="connsiteX90" fmla="*/ 3917737 w 7040643"/>
              <a:gd name="connsiteY90" fmla="*/ 5091015 h 5143500"/>
              <a:gd name="connsiteX91" fmla="*/ 3880380 w 7040643"/>
              <a:gd name="connsiteY91" fmla="*/ 5099100 h 5143500"/>
              <a:gd name="connsiteX92" fmla="*/ 3842542 w 7040643"/>
              <a:gd name="connsiteY92" fmla="*/ 5106612 h 5143500"/>
              <a:gd name="connsiteX93" fmla="*/ 3804208 w 7040643"/>
              <a:gd name="connsiteY93" fmla="*/ 5113533 h 5143500"/>
              <a:gd name="connsiteX94" fmla="*/ 3765367 w 7040643"/>
              <a:gd name="connsiteY94" fmla="*/ 5119842 h 5143500"/>
              <a:gd name="connsiteX95" fmla="*/ 3726006 w 7040643"/>
              <a:gd name="connsiteY95" fmla="*/ 5125525 h 5143500"/>
              <a:gd name="connsiteX96" fmla="*/ 3686110 w 7040643"/>
              <a:gd name="connsiteY96" fmla="*/ 5130561 h 5143500"/>
              <a:gd name="connsiteX97" fmla="*/ 3645668 w 7040643"/>
              <a:gd name="connsiteY97" fmla="*/ 5134932 h 5143500"/>
              <a:gd name="connsiteX98" fmla="*/ 3604665 w 7040643"/>
              <a:gd name="connsiteY98" fmla="*/ 5138621 h 5143500"/>
              <a:gd name="connsiteX99" fmla="*/ 3563090 w 7040643"/>
              <a:gd name="connsiteY99" fmla="*/ 5141607 h 5143500"/>
              <a:gd name="connsiteX100" fmla="*/ 3527902 w 7040643"/>
              <a:gd name="connsiteY100" fmla="*/ 5143500 h 5143500"/>
              <a:gd name="connsiteX101" fmla="*/ 0 w 7040643"/>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7040643" h="5143500">
                <a:moveTo>
                  <a:pt x="0" y="0"/>
                </a:moveTo>
                <a:lnTo>
                  <a:pt x="7040643" y="0"/>
                </a:lnTo>
                <a:lnTo>
                  <a:pt x="7040643" y="4345781"/>
                </a:lnTo>
                <a:lnTo>
                  <a:pt x="7040641" y="4345781"/>
                </a:lnTo>
                <a:lnTo>
                  <a:pt x="7040641" y="4344285"/>
                </a:lnTo>
                <a:lnTo>
                  <a:pt x="6991853" y="4326932"/>
                </a:lnTo>
                <a:lnTo>
                  <a:pt x="6943782" y="4310686"/>
                </a:lnTo>
                <a:lnTo>
                  <a:pt x="6896416" y="4295530"/>
                </a:lnTo>
                <a:lnTo>
                  <a:pt x="6849741" y="4281446"/>
                </a:lnTo>
                <a:lnTo>
                  <a:pt x="6803743" y="4268415"/>
                </a:lnTo>
                <a:lnTo>
                  <a:pt x="6758410" y="4256419"/>
                </a:lnTo>
                <a:lnTo>
                  <a:pt x="6713730" y="4245439"/>
                </a:lnTo>
                <a:lnTo>
                  <a:pt x="6669689" y="4235458"/>
                </a:lnTo>
                <a:lnTo>
                  <a:pt x="6626274" y="4226457"/>
                </a:lnTo>
                <a:lnTo>
                  <a:pt x="6583471" y="4218418"/>
                </a:lnTo>
                <a:lnTo>
                  <a:pt x="6541268" y="4211323"/>
                </a:lnTo>
                <a:lnTo>
                  <a:pt x="6499652" y="4205153"/>
                </a:lnTo>
                <a:lnTo>
                  <a:pt x="6479061" y="4202409"/>
                </a:lnTo>
                <a:lnTo>
                  <a:pt x="6458610" y="4199890"/>
                </a:lnTo>
                <a:lnTo>
                  <a:pt x="6438301" y="4197593"/>
                </a:lnTo>
                <a:lnTo>
                  <a:pt x="6418129" y="4195515"/>
                </a:lnTo>
                <a:lnTo>
                  <a:pt x="6398095" y="4193655"/>
                </a:lnTo>
                <a:lnTo>
                  <a:pt x="6378196" y="4192012"/>
                </a:lnTo>
                <a:lnTo>
                  <a:pt x="6358430" y="4190580"/>
                </a:lnTo>
                <a:lnTo>
                  <a:pt x="6338796" y="4189360"/>
                </a:lnTo>
                <a:lnTo>
                  <a:pt x="6319294" y="4188347"/>
                </a:lnTo>
                <a:lnTo>
                  <a:pt x="6299919" y="4187542"/>
                </a:lnTo>
                <a:lnTo>
                  <a:pt x="6280673" y="4186940"/>
                </a:lnTo>
                <a:lnTo>
                  <a:pt x="6261551" y="4186539"/>
                </a:lnTo>
                <a:lnTo>
                  <a:pt x="6242554" y="4186339"/>
                </a:lnTo>
                <a:lnTo>
                  <a:pt x="6223678" y="4186335"/>
                </a:lnTo>
                <a:lnTo>
                  <a:pt x="6204924" y="4186526"/>
                </a:lnTo>
                <a:lnTo>
                  <a:pt x="6186288" y="4186909"/>
                </a:lnTo>
                <a:lnTo>
                  <a:pt x="6167770" y="4187483"/>
                </a:lnTo>
                <a:lnTo>
                  <a:pt x="6149367" y="4188245"/>
                </a:lnTo>
                <a:lnTo>
                  <a:pt x="6131079" y="4189192"/>
                </a:lnTo>
                <a:lnTo>
                  <a:pt x="6112903" y="4190323"/>
                </a:lnTo>
                <a:lnTo>
                  <a:pt x="6094838" y="4191634"/>
                </a:lnTo>
                <a:lnTo>
                  <a:pt x="6076882" y="4193124"/>
                </a:lnTo>
                <a:lnTo>
                  <a:pt x="6059034" y="4194791"/>
                </a:lnTo>
                <a:lnTo>
                  <a:pt x="6041292" y="4196632"/>
                </a:lnTo>
                <a:lnTo>
                  <a:pt x="6023654" y="4198645"/>
                </a:lnTo>
                <a:lnTo>
                  <a:pt x="6006119" y="4200828"/>
                </a:lnTo>
                <a:lnTo>
                  <a:pt x="5988685" y="4203178"/>
                </a:lnTo>
                <a:lnTo>
                  <a:pt x="5971351" y="4205694"/>
                </a:lnTo>
                <a:lnTo>
                  <a:pt x="5954115" y="4208371"/>
                </a:lnTo>
                <a:lnTo>
                  <a:pt x="5936974" y="4211210"/>
                </a:lnTo>
                <a:lnTo>
                  <a:pt x="5902975" y="4217359"/>
                </a:lnTo>
                <a:lnTo>
                  <a:pt x="5869342" y="4224123"/>
                </a:lnTo>
                <a:lnTo>
                  <a:pt x="5819549" y="4235381"/>
                </a:lnTo>
                <a:lnTo>
                  <a:pt x="5786772" y="4243601"/>
                </a:lnTo>
                <a:lnTo>
                  <a:pt x="5754314" y="4252372"/>
                </a:lnTo>
                <a:lnTo>
                  <a:pt x="5722164" y="4261676"/>
                </a:lnTo>
                <a:lnTo>
                  <a:pt x="5690306" y="4271493"/>
                </a:lnTo>
                <a:lnTo>
                  <a:pt x="5658730" y="4281806"/>
                </a:lnTo>
                <a:lnTo>
                  <a:pt x="5627421" y="4292598"/>
                </a:lnTo>
                <a:lnTo>
                  <a:pt x="5596367" y="4303848"/>
                </a:lnTo>
                <a:lnTo>
                  <a:pt x="5565554" y="4315539"/>
                </a:lnTo>
                <a:lnTo>
                  <a:pt x="5534969" y="4327653"/>
                </a:lnTo>
                <a:lnTo>
                  <a:pt x="5504601" y="4340171"/>
                </a:lnTo>
                <a:lnTo>
                  <a:pt x="5474434" y="4353075"/>
                </a:lnTo>
                <a:lnTo>
                  <a:pt x="5444457" y="4366348"/>
                </a:lnTo>
                <a:lnTo>
                  <a:pt x="5414657" y="4379970"/>
                </a:lnTo>
                <a:lnTo>
                  <a:pt x="5370258" y="4401018"/>
                </a:lnTo>
                <a:lnTo>
                  <a:pt x="5326183" y="4422750"/>
                </a:lnTo>
                <a:lnTo>
                  <a:pt x="5282387" y="4445105"/>
                </a:lnTo>
                <a:lnTo>
                  <a:pt x="5238828" y="4468020"/>
                </a:lnTo>
                <a:lnTo>
                  <a:pt x="5181037" y="4499338"/>
                </a:lnTo>
                <a:lnTo>
                  <a:pt x="5094764" y="4547659"/>
                </a:lnTo>
                <a:lnTo>
                  <a:pt x="4879097" y="4672511"/>
                </a:lnTo>
                <a:lnTo>
                  <a:pt x="4718474" y="4764264"/>
                </a:lnTo>
                <a:lnTo>
                  <a:pt x="4644099" y="4805079"/>
                </a:lnTo>
                <a:lnTo>
                  <a:pt x="4583790" y="4837057"/>
                </a:lnTo>
                <a:lnTo>
                  <a:pt x="4538019" y="4860551"/>
                </a:lnTo>
                <a:lnTo>
                  <a:pt x="4491735" y="4883557"/>
                </a:lnTo>
                <a:lnTo>
                  <a:pt x="4444895" y="4906012"/>
                </a:lnTo>
                <a:lnTo>
                  <a:pt x="4397455" y="4927857"/>
                </a:lnTo>
                <a:lnTo>
                  <a:pt x="4365473" y="4942049"/>
                </a:lnTo>
                <a:lnTo>
                  <a:pt x="4333192" y="4955925"/>
                </a:lnTo>
                <a:lnTo>
                  <a:pt x="4300599" y="4969464"/>
                </a:lnTo>
                <a:lnTo>
                  <a:pt x="4267681" y="4982650"/>
                </a:lnTo>
                <a:lnTo>
                  <a:pt x="4234424" y="4995463"/>
                </a:lnTo>
                <a:lnTo>
                  <a:pt x="4200816" y="5007886"/>
                </a:lnTo>
                <a:lnTo>
                  <a:pt x="4166843" y="5019900"/>
                </a:lnTo>
                <a:lnTo>
                  <a:pt x="4132493" y="5031487"/>
                </a:lnTo>
                <a:lnTo>
                  <a:pt x="4097753" y="5042628"/>
                </a:lnTo>
                <a:lnTo>
                  <a:pt x="4062609" y="5053306"/>
                </a:lnTo>
                <a:lnTo>
                  <a:pt x="4027048" y="5063502"/>
                </a:lnTo>
                <a:lnTo>
                  <a:pt x="3991058" y="5073197"/>
                </a:lnTo>
                <a:lnTo>
                  <a:pt x="3954625" y="5082374"/>
                </a:lnTo>
                <a:lnTo>
                  <a:pt x="3917737" y="5091015"/>
                </a:lnTo>
                <a:lnTo>
                  <a:pt x="3880380" y="5099100"/>
                </a:lnTo>
                <a:lnTo>
                  <a:pt x="3842542" y="5106612"/>
                </a:lnTo>
                <a:lnTo>
                  <a:pt x="3804208" y="5113533"/>
                </a:lnTo>
                <a:lnTo>
                  <a:pt x="3765367" y="5119842"/>
                </a:lnTo>
                <a:lnTo>
                  <a:pt x="3726006" y="5125525"/>
                </a:lnTo>
                <a:lnTo>
                  <a:pt x="3686110" y="5130561"/>
                </a:lnTo>
                <a:lnTo>
                  <a:pt x="3645668" y="5134932"/>
                </a:lnTo>
                <a:lnTo>
                  <a:pt x="3604665" y="5138621"/>
                </a:lnTo>
                <a:lnTo>
                  <a:pt x="3563090" y="5141607"/>
                </a:lnTo>
                <a:lnTo>
                  <a:pt x="3527902"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60802" y="1416004"/>
            <a:ext cx="736240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60802" y="1791739"/>
            <a:ext cx="736240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24" name="Round Diagonal Corner Rectangle 4">
            <a:extLst>
              <a:ext uri="{FF2B5EF4-FFF2-40B4-BE49-F238E27FC236}">
                <a16:creationId xmlns:a16="http://schemas.microsoft.com/office/drawing/2014/main" id="{68F63419-C045-4328-B19B-CE57CE4F56E1}"/>
              </a:ext>
            </a:extLst>
          </p:cNvPr>
          <p:cNvSpPr/>
          <p:nvPr userDrawn="1"/>
        </p:nvSpPr>
        <p:spPr>
          <a:xfrm>
            <a:off x="12514258" y="-2970"/>
            <a:ext cx="3246816" cy="341836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00" b="1" noProof="0" dirty="0">
                <a:solidFill>
                  <a:schemeClr val="bg1">
                    <a:lumMod val="50000"/>
                  </a:schemeClr>
                </a:solidFill>
              </a:rPr>
              <a:t>Image placeholders</a:t>
            </a:r>
          </a:p>
          <a:p>
            <a:pPr marL="0" lvl="1" indent="0">
              <a:spcAft>
                <a:spcPts val="132"/>
              </a:spcAft>
            </a:pPr>
            <a:r>
              <a:rPr lang="en-GB" sz="800"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00"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image and ‘insert’</a:t>
            </a:r>
          </a:p>
          <a:p>
            <a:pPr marL="0" lvl="2" indent="0">
              <a:spcAft>
                <a:spcPts val="132"/>
              </a:spcAft>
              <a:buFontTx/>
              <a:buNone/>
            </a:pPr>
            <a:r>
              <a:rPr lang="en-GB" sz="800" noProof="0" dirty="0">
                <a:solidFill>
                  <a:schemeClr val="bg1">
                    <a:lumMod val="50000"/>
                  </a:schemeClr>
                </a:solidFill>
              </a:rPr>
              <a:t>When you have reset the slide the image may need readjusting</a:t>
            </a:r>
          </a:p>
          <a:p>
            <a:pPr marL="0" lvl="1" indent="0">
              <a:spcAft>
                <a:spcPts val="132"/>
              </a:spcAft>
            </a:pPr>
            <a:r>
              <a:rPr lang="en-GB" sz="800" b="1" noProof="0" dirty="0">
                <a:solidFill>
                  <a:schemeClr val="bg1">
                    <a:lumMod val="50000"/>
                  </a:schemeClr>
                </a:solidFill>
              </a:rPr>
              <a:t>Insert image</a:t>
            </a:r>
          </a:p>
          <a:p>
            <a:pPr marL="0" lvl="1" indent="0">
              <a:spcAft>
                <a:spcPts val="132"/>
              </a:spcAft>
            </a:pPr>
            <a:r>
              <a:rPr lang="en-GB" sz="800" noProof="0" dirty="0">
                <a:solidFill>
                  <a:schemeClr val="bg1">
                    <a:lumMod val="50000"/>
                  </a:schemeClr>
                </a:solidFill>
              </a:rPr>
              <a:t>To insert an image click on the ‘picture placeholder icon’, navigate to the file and insert.</a:t>
            </a:r>
          </a:p>
          <a:p>
            <a:pPr>
              <a:spcAft>
                <a:spcPts val="132"/>
              </a:spcAft>
            </a:pPr>
            <a:r>
              <a:rPr lang="en-GB" sz="800" b="1" noProof="0" dirty="0">
                <a:solidFill>
                  <a:schemeClr val="bg1">
                    <a:lumMod val="50000"/>
                  </a:schemeClr>
                </a:solidFill>
              </a:rPr>
              <a:t>Crop image</a:t>
            </a:r>
          </a:p>
          <a:p>
            <a:pPr marL="0" lvl="1" indent="0">
              <a:spcAft>
                <a:spcPts val="132"/>
              </a:spcAft>
            </a:pPr>
            <a:r>
              <a:rPr lang="en-GB" sz="800"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‘Crop’</a:t>
            </a:r>
          </a:p>
          <a:p>
            <a:pPr marL="0" indent="0">
              <a:spcAft>
                <a:spcPts val="136"/>
              </a:spcAft>
              <a:buFont typeface="Arial" pitchFamily="34" charset="0"/>
              <a:buNone/>
            </a:pPr>
            <a:r>
              <a:rPr lang="en-GB" sz="800"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00"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a:p>
            <a:pPr>
              <a:spcAft>
                <a:spcPts val="136"/>
              </a:spcAft>
            </a:pPr>
            <a:endParaRPr lang="en-GB" sz="800" kern="1200" noProof="0" dirty="0">
              <a:solidFill>
                <a:schemeClr val="bg1">
                  <a:lumMod val="50000"/>
                </a:schemeClr>
              </a:solidFill>
              <a:latin typeface="+mn-lt"/>
              <a:ea typeface="+mn-ea"/>
              <a:cs typeface="+mn-cs"/>
            </a:endParaRPr>
          </a:p>
          <a:p>
            <a:pPr>
              <a:spcAft>
                <a:spcPts val="136"/>
              </a:spcAft>
            </a:pPr>
            <a:r>
              <a:rPr lang="en-GB" sz="800"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25" name="Rectangle 24">
            <a:extLst>
              <a:ext uri="{FF2B5EF4-FFF2-40B4-BE49-F238E27FC236}">
                <a16:creationId xmlns:a16="http://schemas.microsoft.com/office/drawing/2014/main" id="{2E70E5B3-EED2-4EFF-96B3-21A253540D1F}"/>
              </a:ext>
            </a:extLst>
          </p:cNvPr>
          <p:cNvSpPr/>
          <p:nvPr userDrawn="1"/>
        </p:nvSpPr>
        <p:spPr>
          <a:xfrm>
            <a:off x="12558959" y="3154518"/>
            <a:ext cx="3010092" cy="123111"/>
          </a:xfrm>
          <a:prstGeom prst="rect">
            <a:avLst/>
          </a:prstGeom>
          <a:noFill/>
        </p:spPr>
        <p:txBody>
          <a:bodyPr wrap="square" lIns="0" tIns="0" rIns="0" bIns="0" rtlCol="0" anchor="ctr">
            <a:spAutoFit/>
          </a:bodyPr>
          <a:lstStyle/>
          <a:p>
            <a:r>
              <a:rPr lang="en-GB" sz="800" dirty="0">
                <a:cs typeface="Arial" panose="020B0604020202020204" pitchFamily="34" charset="0"/>
              </a:rPr>
              <a:t>https://nationalgrid.onbrandcloud.com/login/</a:t>
            </a:r>
          </a:p>
        </p:txBody>
      </p:sp>
      <p:pic>
        <p:nvPicPr>
          <p:cNvPr id="10" name="Picture 9">
            <a:extLst>
              <a:ext uri="{FF2B5EF4-FFF2-40B4-BE49-F238E27FC236}">
                <a16:creationId xmlns:a16="http://schemas.microsoft.com/office/drawing/2014/main" id="{EDE17188-8E10-422E-A377-9186FBA97A8F}"/>
              </a:ext>
            </a:extLst>
          </p:cNvPr>
          <p:cNvPicPr>
            <a:picLocks noChangeAspect="1"/>
          </p:cNvPicPr>
          <p:nvPr userDrawn="1"/>
        </p:nvPicPr>
        <p:blipFill>
          <a:blip r:embed="rId2"/>
          <a:stretch>
            <a:fillRect/>
          </a:stretch>
        </p:blipFill>
        <p:spPr>
          <a:xfrm>
            <a:off x="9341937" y="6236077"/>
            <a:ext cx="2393876" cy="268208"/>
          </a:xfrm>
          <a:prstGeom prst="rect">
            <a:avLst/>
          </a:prstGeom>
        </p:spPr>
      </p:pic>
      <p:sp>
        <p:nvSpPr>
          <p:cNvPr id="4" name="Title 3">
            <a:extLst>
              <a:ext uri="{FF2B5EF4-FFF2-40B4-BE49-F238E27FC236}">
                <a16:creationId xmlns:a16="http://schemas.microsoft.com/office/drawing/2014/main" id="{B4EC9F3F-2E24-4DF9-B1DE-BEC3A9D08A50}"/>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418376533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D12C801-FC11-48AC-8978-A00405224E0D}"/>
              </a:ext>
            </a:extLst>
          </p:cNvPr>
          <p:cNvSpPr>
            <a:spLocks noGrp="1"/>
          </p:cNvSpPr>
          <p:nvPr>
            <p:ph type="pic" sz="quarter" idx="18" hasCustomPrompt="1"/>
          </p:nvPr>
        </p:nvSpPr>
        <p:spPr>
          <a:xfrm>
            <a:off x="2255573" y="0"/>
            <a:ext cx="9936427" cy="6857037"/>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60800" y="1416003"/>
            <a:ext cx="342400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27" name="Round Diagonal Corner Rectangle 4">
            <a:extLst>
              <a:ext uri="{FF2B5EF4-FFF2-40B4-BE49-F238E27FC236}">
                <a16:creationId xmlns:a16="http://schemas.microsoft.com/office/drawing/2014/main" id="{5472E513-C4DA-46FF-8A31-804E726ADAB0}"/>
              </a:ext>
            </a:extLst>
          </p:cNvPr>
          <p:cNvSpPr/>
          <p:nvPr userDrawn="1"/>
        </p:nvSpPr>
        <p:spPr>
          <a:xfrm>
            <a:off x="12514258" y="-2971"/>
            <a:ext cx="3246816" cy="303620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00" b="1" noProof="0" dirty="0">
                <a:solidFill>
                  <a:schemeClr val="bg1">
                    <a:lumMod val="50000"/>
                  </a:schemeClr>
                </a:solidFill>
              </a:rPr>
              <a:t>Image placeholders</a:t>
            </a:r>
          </a:p>
          <a:p>
            <a:pPr marL="0" lvl="1" indent="0">
              <a:spcAft>
                <a:spcPts val="132"/>
              </a:spcAft>
            </a:pPr>
            <a:r>
              <a:rPr lang="en-GB" sz="800"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00"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image and ‘insert’</a:t>
            </a:r>
          </a:p>
          <a:p>
            <a:pPr marL="0" lvl="2" indent="0">
              <a:spcAft>
                <a:spcPts val="132"/>
              </a:spcAft>
              <a:buFontTx/>
              <a:buNone/>
            </a:pPr>
            <a:r>
              <a:rPr lang="en-GB" sz="800" noProof="0" dirty="0">
                <a:solidFill>
                  <a:schemeClr val="bg1">
                    <a:lumMod val="50000"/>
                  </a:schemeClr>
                </a:solidFill>
              </a:rPr>
              <a:t>When you have reset the slide the image may need readjusting</a:t>
            </a:r>
          </a:p>
          <a:p>
            <a:pPr marL="0" lvl="1" indent="0">
              <a:spcAft>
                <a:spcPts val="132"/>
              </a:spcAft>
            </a:pPr>
            <a:r>
              <a:rPr lang="en-GB" sz="800" b="1" noProof="0" dirty="0">
                <a:solidFill>
                  <a:schemeClr val="bg1">
                    <a:lumMod val="50000"/>
                  </a:schemeClr>
                </a:solidFill>
              </a:rPr>
              <a:t>Insert image</a:t>
            </a:r>
          </a:p>
          <a:p>
            <a:pPr marL="0" lvl="1" indent="0">
              <a:spcAft>
                <a:spcPts val="132"/>
              </a:spcAft>
            </a:pPr>
            <a:r>
              <a:rPr lang="en-GB" sz="800" noProof="0" dirty="0">
                <a:solidFill>
                  <a:schemeClr val="bg1">
                    <a:lumMod val="50000"/>
                  </a:schemeClr>
                </a:solidFill>
              </a:rPr>
              <a:t>To insert an image click on the ‘picture placeholder icon’, navigate to the file and insert.</a:t>
            </a:r>
          </a:p>
          <a:p>
            <a:pPr>
              <a:spcAft>
                <a:spcPts val="132"/>
              </a:spcAft>
            </a:pPr>
            <a:r>
              <a:rPr lang="en-GB" sz="800" b="1" noProof="0" dirty="0">
                <a:solidFill>
                  <a:schemeClr val="bg1">
                    <a:lumMod val="50000"/>
                  </a:schemeClr>
                </a:solidFill>
              </a:rPr>
              <a:t>Crop image</a:t>
            </a:r>
          </a:p>
          <a:p>
            <a:pPr marL="0" lvl="1" indent="0">
              <a:spcAft>
                <a:spcPts val="132"/>
              </a:spcAft>
            </a:pPr>
            <a:r>
              <a:rPr lang="en-GB" sz="800"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‘Crop’</a:t>
            </a:r>
          </a:p>
          <a:p>
            <a:pPr marL="0" indent="0">
              <a:spcAft>
                <a:spcPts val="136"/>
              </a:spcAft>
              <a:buFont typeface="Arial" pitchFamily="34" charset="0"/>
              <a:buNone/>
            </a:pPr>
            <a:r>
              <a:rPr lang="en-GB" sz="800"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00"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p:txBody>
      </p:sp>
      <p:sp>
        <p:nvSpPr>
          <p:cNvPr id="28" name="Rectangle 27">
            <a:extLst>
              <a:ext uri="{FF2B5EF4-FFF2-40B4-BE49-F238E27FC236}">
                <a16:creationId xmlns:a16="http://schemas.microsoft.com/office/drawing/2014/main" id="{E4CAD961-9BB4-447E-A335-F3264F9C9BE7}"/>
              </a:ext>
            </a:extLst>
          </p:cNvPr>
          <p:cNvSpPr/>
          <p:nvPr userDrawn="1"/>
        </p:nvSpPr>
        <p:spPr>
          <a:xfrm>
            <a:off x="12558959" y="3154518"/>
            <a:ext cx="3010092" cy="123111"/>
          </a:xfrm>
          <a:prstGeom prst="rect">
            <a:avLst/>
          </a:prstGeom>
          <a:noFill/>
        </p:spPr>
        <p:txBody>
          <a:bodyPr wrap="square" lIns="0" tIns="0" rIns="0" bIns="0" rtlCol="0" anchor="ctr">
            <a:spAutoFit/>
          </a:bodyPr>
          <a:lstStyle/>
          <a:p>
            <a:r>
              <a:rPr lang="en-GB" sz="800"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F3EDA45A-BF54-48C0-A6DC-EF9F7E2B80E6}"/>
              </a:ext>
            </a:extLst>
          </p:cNvPr>
          <p:cNvPicPr>
            <a:picLocks noChangeAspect="1"/>
          </p:cNvPicPr>
          <p:nvPr userDrawn="1"/>
        </p:nvPicPr>
        <p:blipFill>
          <a:blip r:embed="rId2"/>
          <a:stretch>
            <a:fillRect/>
          </a:stretch>
        </p:blipFill>
        <p:spPr>
          <a:xfrm>
            <a:off x="9341937" y="6236077"/>
            <a:ext cx="2393876" cy="268208"/>
          </a:xfrm>
          <a:prstGeom prst="rect">
            <a:avLst/>
          </a:prstGeom>
        </p:spPr>
      </p:pic>
      <p:sp>
        <p:nvSpPr>
          <p:cNvPr id="2" name="Title 1">
            <a:extLst>
              <a:ext uri="{FF2B5EF4-FFF2-40B4-BE49-F238E27FC236}">
                <a16:creationId xmlns:a16="http://schemas.microsoft.com/office/drawing/2014/main" id="{7EE6D56A-DBB6-4503-8C1A-7F8B1E5D935C}"/>
              </a:ext>
            </a:extLst>
          </p:cNvPr>
          <p:cNvSpPr>
            <a:spLocks noGrp="1"/>
          </p:cNvSpPr>
          <p:nvPr>
            <p:ph type="title"/>
          </p:nvPr>
        </p:nvSpPr>
        <p:spPr>
          <a:xfrm>
            <a:off x="462845" y="493056"/>
            <a:ext cx="3426178"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3814446020"/>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90" y="1416003"/>
            <a:ext cx="3425467"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27" name="Picture Placeholder 26">
            <a:extLst>
              <a:ext uri="{FF2B5EF4-FFF2-40B4-BE49-F238E27FC236}">
                <a16:creationId xmlns:a16="http://schemas.microsoft.com/office/drawing/2014/main" id="{3F19B7B7-D52F-4E36-AB3C-BA1D5B64B529}"/>
              </a:ext>
            </a:extLst>
          </p:cNvPr>
          <p:cNvSpPr>
            <a:spLocks noGrp="1"/>
          </p:cNvSpPr>
          <p:nvPr>
            <p:ph type="pic" sz="quarter" idx="16" hasCustomPrompt="1"/>
          </p:nvPr>
        </p:nvSpPr>
        <p:spPr>
          <a:xfrm>
            <a:off x="1" y="0"/>
            <a:ext cx="9144514" cy="6857037"/>
          </a:xfrm>
          <a:custGeom>
            <a:avLst/>
            <a:gdLst>
              <a:gd name="connsiteX0" fmla="*/ 0 w 5143789"/>
              <a:gd name="connsiteY0" fmla="*/ 0 h 5142778"/>
              <a:gd name="connsiteX1" fmla="*/ 4219042 w 5143789"/>
              <a:gd name="connsiteY1" fmla="*/ 0 h 5142778"/>
              <a:gd name="connsiteX2" fmla="*/ 4210279 w 5143789"/>
              <a:gd name="connsiteY2" fmla="*/ 24236 h 5142778"/>
              <a:gd name="connsiteX3" fmla="*/ 4200003 w 5143789"/>
              <a:gd name="connsiteY3" fmla="*/ 53027 h 5142778"/>
              <a:gd name="connsiteX4" fmla="*/ 4189901 w 5143789"/>
              <a:gd name="connsiteY4" fmla="*/ 81704 h 5142778"/>
              <a:gd name="connsiteX5" fmla="*/ 4179972 w 5143789"/>
              <a:gd name="connsiteY5" fmla="*/ 110269 h 5142778"/>
              <a:gd name="connsiteX6" fmla="*/ 4170216 w 5143789"/>
              <a:gd name="connsiteY6" fmla="*/ 138723 h 5142778"/>
              <a:gd name="connsiteX7" fmla="*/ 4160631 w 5143789"/>
              <a:gd name="connsiteY7" fmla="*/ 167065 h 5142778"/>
              <a:gd name="connsiteX8" fmla="*/ 4151218 w 5143789"/>
              <a:gd name="connsiteY8" fmla="*/ 195297 h 5142778"/>
              <a:gd name="connsiteX9" fmla="*/ 4141975 w 5143789"/>
              <a:gd name="connsiteY9" fmla="*/ 223418 h 5142778"/>
              <a:gd name="connsiteX10" fmla="*/ 4132901 w 5143789"/>
              <a:gd name="connsiteY10" fmla="*/ 251430 h 5142778"/>
              <a:gd name="connsiteX11" fmla="*/ 4123996 w 5143789"/>
              <a:gd name="connsiteY11" fmla="*/ 279334 h 5142778"/>
              <a:gd name="connsiteX12" fmla="*/ 4115259 w 5143789"/>
              <a:gd name="connsiteY12" fmla="*/ 307128 h 5142778"/>
              <a:gd name="connsiteX13" fmla="*/ 4106689 w 5143789"/>
              <a:gd name="connsiteY13" fmla="*/ 334815 h 5142778"/>
              <a:gd name="connsiteX14" fmla="*/ 4098285 w 5143789"/>
              <a:gd name="connsiteY14" fmla="*/ 362394 h 5142778"/>
              <a:gd name="connsiteX15" fmla="*/ 4090048 w 5143789"/>
              <a:gd name="connsiteY15" fmla="*/ 389867 h 5142778"/>
              <a:gd name="connsiteX16" fmla="*/ 4081975 w 5143789"/>
              <a:gd name="connsiteY16" fmla="*/ 417233 h 5142778"/>
              <a:gd name="connsiteX17" fmla="*/ 4074066 w 5143789"/>
              <a:gd name="connsiteY17" fmla="*/ 444493 h 5142778"/>
              <a:gd name="connsiteX18" fmla="*/ 4066321 w 5143789"/>
              <a:gd name="connsiteY18" fmla="*/ 471648 h 5142778"/>
              <a:gd name="connsiteX19" fmla="*/ 4058739 w 5143789"/>
              <a:gd name="connsiteY19" fmla="*/ 498699 h 5142778"/>
              <a:gd name="connsiteX20" fmla="*/ 4051318 w 5143789"/>
              <a:gd name="connsiteY20" fmla="*/ 525645 h 5142778"/>
              <a:gd name="connsiteX21" fmla="*/ 4044059 w 5143789"/>
              <a:gd name="connsiteY21" fmla="*/ 552488 h 5142778"/>
              <a:gd name="connsiteX22" fmla="*/ 4036960 w 5143789"/>
              <a:gd name="connsiteY22" fmla="*/ 579227 h 5142778"/>
              <a:gd name="connsiteX23" fmla="*/ 4030021 w 5143789"/>
              <a:gd name="connsiteY23" fmla="*/ 605865 h 5142778"/>
              <a:gd name="connsiteX24" fmla="*/ 4023240 w 5143789"/>
              <a:gd name="connsiteY24" fmla="*/ 632400 h 5142778"/>
              <a:gd name="connsiteX25" fmla="*/ 4016618 w 5143789"/>
              <a:gd name="connsiteY25" fmla="*/ 658833 h 5142778"/>
              <a:gd name="connsiteX26" fmla="*/ 4010154 w 5143789"/>
              <a:gd name="connsiteY26" fmla="*/ 685166 h 5142778"/>
              <a:gd name="connsiteX27" fmla="*/ 4003845 w 5143789"/>
              <a:gd name="connsiteY27" fmla="*/ 711398 h 5142778"/>
              <a:gd name="connsiteX28" fmla="*/ 3997693 w 5143789"/>
              <a:gd name="connsiteY28" fmla="*/ 737530 h 5142778"/>
              <a:gd name="connsiteX29" fmla="*/ 3991696 w 5143789"/>
              <a:gd name="connsiteY29" fmla="*/ 763564 h 5142778"/>
              <a:gd name="connsiteX30" fmla="*/ 3985854 w 5143789"/>
              <a:gd name="connsiteY30" fmla="*/ 789498 h 5142778"/>
              <a:gd name="connsiteX31" fmla="*/ 3980165 w 5143789"/>
              <a:gd name="connsiteY31" fmla="*/ 815334 h 5142778"/>
              <a:gd name="connsiteX32" fmla="*/ 3974629 w 5143789"/>
              <a:gd name="connsiteY32" fmla="*/ 841072 h 5142778"/>
              <a:gd name="connsiteX33" fmla="*/ 3969245 w 5143789"/>
              <a:gd name="connsiteY33" fmla="*/ 866713 h 5142778"/>
              <a:gd name="connsiteX34" fmla="*/ 3964012 w 5143789"/>
              <a:gd name="connsiteY34" fmla="*/ 892258 h 5142778"/>
              <a:gd name="connsiteX35" fmla="*/ 3958930 w 5143789"/>
              <a:gd name="connsiteY35" fmla="*/ 917706 h 5142778"/>
              <a:gd name="connsiteX36" fmla="*/ 3953998 w 5143789"/>
              <a:gd name="connsiteY36" fmla="*/ 943059 h 5142778"/>
              <a:gd name="connsiteX37" fmla="*/ 3949215 w 5143789"/>
              <a:gd name="connsiteY37" fmla="*/ 968317 h 5142778"/>
              <a:gd name="connsiteX38" fmla="*/ 3944581 w 5143789"/>
              <a:gd name="connsiteY38" fmla="*/ 993480 h 5142778"/>
              <a:gd name="connsiteX39" fmla="*/ 3940094 w 5143789"/>
              <a:gd name="connsiteY39" fmla="*/ 1018549 h 5142778"/>
              <a:gd name="connsiteX40" fmla="*/ 3935754 w 5143789"/>
              <a:gd name="connsiteY40" fmla="*/ 1043526 h 5142778"/>
              <a:gd name="connsiteX41" fmla="*/ 3931560 w 5143789"/>
              <a:gd name="connsiteY41" fmla="*/ 1068409 h 5142778"/>
              <a:gd name="connsiteX42" fmla="*/ 3927511 w 5143789"/>
              <a:gd name="connsiteY42" fmla="*/ 1093200 h 5142778"/>
              <a:gd name="connsiteX43" fmla="*/ 3923607 w 5143789"/>
              <a:gd name="connsiteY43" fmla="*/ 1117899 h 5142778"/>
              <a:gd name="connsiteX44" fmla="*/ 3919847 w 5143789"/>
              <a:gd name="connsiteY44" fmla="*/ 1142506 h 5142778"/>
              <a:gd name="connsiteX45" fmla="*/ 3916230 w 5143789"/>
              <a:gd name="connsiteY45" fmla="*/ 1167024 h 5142778"/>
              <a:gd name="connsiteX46" fmla="*/ 3912755 w 5143789"/>
              <a:gd name="connsiteY46" fmla="*/ 1191451 h 5142778"/>
              <a:gd name="connsiteX47" fmla="*/ 3909422 w 5143789"/>
              <a:gd name="connsiteY47" fmla="*/ 1215788 h 5142778"/>
              <a:gd name="connsiteX48" fmla="*/ 3906229 w 5143789"/>
              <a:gd name="connsiteY48" fmla="*/ 1240036 h 5142778"/>
              <a:gd name="connsiteX49" fmla="*/ 3903177 w 5143789"/>
              <a:gd name="connsiteY49" fmla="*/ 1264195 h 5142778"/>
              <a:gd name="connsiteX50" fmla="*/ 3900264 w 5143789"/>
              <a:gd name="connsiteY50" fmla="*/ 1288267 h 5142778"/>
              <a:gd name="connsiteX51" fmla="*/ 3897490 w 5143789"/>
              <a:gd name="connsiteY51" fmla="*/ 1312251 h 5142778"/>
              <a:gd name="connsiteX52" fmla="*/ 3894854 w 5143789"/>
              <a:gd name="connsiteY52" fmla="*/ 1336148 h 5142778"/>
              <a:gd name="connsiteX53" fmla="*/ 3892354 w 5143789"/>
              <a:gd name="connsiteY53" fmla="*/ 1359959 h 5142778"/>
              <a:gd name="connsiteX54" fmla="*/ 3889991 w 5143789"/>
              <a:gd name="connsiteY54" fmla="*/ 1383684 h 5142778"/>
              <a:gd name="connsiteX55" fmla="*/ 3887763 w 5143789"/>
              <a:gd name="connsiteY55" fmla="*/ 1407323 h 5142778"/>
              <a:gd name="connsiteX56" fmla="*/ 3885670 w 5143789"/>
              <a:gd name="connsiteY56" fmla="*/ 1430878 h 5142778"/>
              <a:gd name="connsiteX57" fmla="*/ 3883711 w 5143789"/>
              <a:gd name="connsiteY57" fmla="*/ 1454348 h 5142778"/>
              <a:gd name="connsiteX58" fmla="*/ 3881886 w 5143789"/>
              <a:gd name="connsiteY58" fmla="*/ 1477735 h 5142778"/>
              <a:gd name="connsiteX59" fmla="*/ 3880193 w 5143789"/>
              <a:gd name="connsiteY59" fmla="*/ 1501038 h 5142778"/>
              <a:gd name="connsiteX60" fmla="*/ 3878632 w 5143789"/>
              <a:gd name="connsiteY60" fmla="*/ 1524260 h 5142778"/>
              <a:gd name="connsiteX61" fmla="*/ 3877201 w 5143789"/>
              <a:gd name="connsiteY61" fmla="*/ 1547398 h 5142778"/>
              <a:gd name="connsiteX62" fmla="*/ 3875902 w 5143789"/>
              <a:gd name="connsiteY62" fmla="*/ 1570455 h 5142778"/>
              <a:gd name="connsiteX63" fmla="*/ 3874731 w 5143789"/>
              <a:gd name="connsiteY63" fmla="*/ 1593432 h 5142778"/>
              <a:gd name="connsiteX64" fmla="*/ 3873690 w 5143789"/>
              <a:gd name="connsiteY64" fmla="*/ 1616327 h 5142778"/>
              <a:gd name="connsiteX65" fmla="*/ 3872776 w 5143789"/>
              <a:gd name="connsiteY65" fmla="*/ 1639143 h 5142778"/>
              <a:gd name="connsiteX66" fmla="*/ 3871990 w 5143789"/>
              <a:gd name="connsiteY66" fmla="*/ 1661879 h 5142778"/>
              <a:gd name="connsiteX67" fmla="*/ 3871330 w 5143789"/>
              <a:gd name="connsiteY67" fmla="*/ 1684536 h 5142778"/>
              <a:gd name="connsiteX68" fmla="*/ 3870796 w 5143789"/>
              <a:gd name="connsiteY68" fmla="*/ 1707115 h 5142778"/>
              <a:gd name="connsiteX69" fmla="*/ 3870387 w 5143789"/>
              <a:gd name="connsiteY69" fmla="*/ 1729617 h 5142778"/>
              <a:gd name="connsiteX70" fmla="*/ 3870102 w 5143789"/>
              <a:gd name="connsiteY70" fmla="*/ 1752041 h 5142778"/>
              <a:gd name="connsiteX71" fmla="*/ 3869941 w 5143789"/>
              <a:gd name="connsiteY71" fmla="*/ 1774388 h 5142778"/>
              <a:gd name="connsiteX72" fmla="*/ 3869902 w 5143789"/>
              <a:gd name="connsiteY72" fmla="*/ 1796659 h 5142778"/>
              <a:gd name="connsiteX73" fmla="*/ 3869986 w 5143789"/>
              <a:gd name="connsiteY73" fmla="*/ 1818854 h 5142778"/>
              <a:gd name="connsiteX74" fmla="*/ 3870190 w 5143789"/>
              <a:gd name="connsiteY74" fmla="*/ 1840975 h 5142778"/>
              <a:gd name="connsiteX75" fmla="*/ 3870515 w 5143789"/>
              <a:gd name="connsiteY75" fmla="*/ 1863020 h 5142778"/>
              <a:gd name="connsiteX76" fmla="*/ 3870960 w 5143789"/>
              <a:gd name="connsiteY76" fmla="*/ 1884992 h 5142778"/>
              <a:gd name="connsiteX77" fmla="*/ 3871524 w 5143789"/>
              <a:gd name="connsiteY77" fmla="*/ 1906890 h 5142778"/>
              <a:gd name="connsiteX78" fmla="*/ 3872206 w 5143789"/>
              <a:gd name="connsiteY78" fmla="*/ 1928715 h 5142778"/>
              <a:gd name="connsiteX79" fmla="*/ 3873005 w 5143789"/>
              <a:gd name="connsiteY79" fmla="*/ 1950468 h 5142778"/>
              <a:gd name="connsiteX80" fmla="*/ 3873921 w 5143789"/>
              <a:gd name="connsiteY80" fmla="*/ 1972149 h 5142778"/>
              <a:gd name="connsiteX81" fmla="*/ 3874954 w 5143789"/>
              <a:gd name="connsiteY81" fmla="*/ 1993758 h 5142778"/>
              <a:gd name="connsiteX82" fmla="*/ 3876101 w 5143789"/>
              <a:gd name="connsiteY82" fmla="*/ 2015297 h 5142778"/>
              <a:gd name="connsiteX83" fmla="*/ 3877362 w 5143789"/>
              <a:gd name="connsiteY83" fmla="*/ 2036765 h 5142778"/>
              <a:gd name="connsiteX84" fmla="*/ 3878738 w 5143789"/>
              <a:gd name="connsiteY84" fmla="*/ 2058164 h 5142778"/>
              <a:gd name="connsiteX85" fmla="*/ 3880227 w 5143789"/>
              <a:gd name="connsiteY85" fmla="*/ 2079493 h 5142778"/>
              <a:gd name="connsiteX86" fmla="*/ 3881827 w 5143789"/>
              <a:gd name="connsiteY86" fmla="*/ 2100754 h 5142778"/>
              <a:gd name="connsiteX87" fmla="*/ 3883539 w 5143789"/>
              <a:gd name="connsiteY87" fmla="*/ 2121947 h 5142778"/>
              <a:gd name="connsiteX88" fmla="*/ 3885362 w 5143789"/>
              <a:gd name="connsiteY88" fmla="*/ 2143072 h 5142778"/>
              <a:gd name="connsiteX89" fmla="*/ 3887294 w 5143789"/>
              <a:gd name="connsiteY89" fmla="*/ 2164130 h 5142778"/>
              <a:gd name="connsiteX90" fmla="*/ 3889336 w 5143789"/>
              <a:gd name="connsiteY90" fmla="*/ 2185121 h 5142778"/>
              <a:gd name="connsiteX91" fmla="*/ 3891486 w 5143789"/>
              <a:gd name="connsiteY91" fmla="*/ 2206047 h 5142778"/>
              <a:gd name="connsiteX92" fmla="*/ 3893744 w 5143789"/>
              <a:gd name="connsiteY92" fmla="*/ 2226907 h 5142778"/>
              <a:gd name="connsiteX93" fmla="*/ 3896109 w 5143789"/>
              <a:gd name="connsiteY93" fmla="*/ 2247702 h 5142778"/>
              <a:gd name="connsiteX94" fmla="*/ 3898580 w 5143789"/>
              <a:gd name="connsiteY94" fmla="*/ 2268433 h 5142778"/>
              <a:gd name="connsiteX95" fmla="*/ 3901156 w 5143789"/>
              <a:gd name="connsiteY95" fmla="*/ 2289100 h 5142778"/>
              <a:gd name="connsiteX96" fmla="*/ 3903837 w 5143789"/>
              <a:gd name="connsiteY96" fmla="*/ 2309704 h 5142778"/>
              <a:gd name="connsiteX97" fmla="*/ 3906622 w 5143789"/>
              <a:gd name="connsiteY97" fmla="*/ 2330244 h 5142778"/>
              <a:gd name="connsiteX98" fmla="*/ 3909510 w 5143789"/>
              <a:gd name="connsiteY98" fmla="*/ 2350723 h 5142778"/>
              <a:gd name="connsiteX99" fmla="*/ 3912500 w 5143789"/>
              <a:gd name="connsiteY99" fmla="*/ 2371141 h 5142778"/>
              <a:gd name="connsiteX100" fmla="*/ 3915592 w 5143789"/>
              <a:gd name="connsiteY100" fmla="*/ 2391496 h 5142778"/>
              <a:gd name="connsiteX101" fmla="*/ 3918785 w 5143789"/>
              <a:gd name="connsiteY101" fmla="*/ 2411792 h 5142778"/>
              <a:gd name="connsiteX102" fmla="*/ 3922078 w 5143789"/>
              <a:gd name="connsiteY102" fmla="*/ 2432027 h 5142778"/>
              <a:gd name="connsiteX103" fmla="*/ 3925471 w 5143789"/>
              <a:gd name="connsiteY103" fmla="*/ 2452203 h 5142778"/>
              <a:gd name="connsiteX104" fmla="*/ 3928961 w 5143789"/>
              <a:gd name="connsiteY104" fmla="*/ 2472320 h 5142778"/>
              <a:gd name="connsiteX105" fmla="*/ 3932550 w 5143789"/>
              <a:gd name="connsiteY105" fmla="*/ 2492378 h 5142778"/>
              <a:gd name="connsiteX106" fmla="*/ 3936236 w 5143789"/>
              <a:gd name="connsiteY106" fmla="*/ 2512378 h 5142778"/>
              <a:gd name="connsiteX107" fmla="*/ 3940018 w 5143789"/>
              <a:gd name="connsiteY107" fmla="*/ 2532321 h 5142778"/>
              <a:gd name="connsiteX108" fmla="*/ 3943896 w 5143789"/>
              <a:gd name="connsiteY108" fmla="*/ 2552207 h 5142778"/>
              <a:gd name="connsiteX109" fmla="*/ 3947869 w 5143789"/>
              <a:gd name="connsiteY109" fmla="*/ 2572037 h 5142778"/>
              <a:gd name="connsiteX110" fmla="*/ 3951936 w 5143789"/>
              <a:gd name="connsiteY110" fmla="*/ 2591811 h 5142778"/>
              <a:gd name="connsiteX111" fmla="*/ 3956096 w 5143789"/>
              <a:gd name="connsiteY111" fmla="*/ 2611531 h 5142778"/>
              <a:gd name="connsiteX112" fmla="*/ 3960349 w 5143789"/>
              <a:gd name="connsiteY112" fmla="*/ 2631195 h 5142778"/>
              <a:gd name="connsiteX113" fmla="*/ 3964694 w 5143789"/>
              <a:gd name="connsiteY113" fmla="*/ 2650805 h 5142778"/>
              <a:gd name="connsiteX114" fmla="*/ 3969129 w 5143789"/>
              <a:gd name="connsiteY114" fmla="*/ 2670361 h 5142778"/>
              <a:gd name="connsiteX115" fmla="*/ 3973655 w 5143789"/>
              <a:gd name="connsiteY115" fmla="*/ 2689864 h 5142778"/>
              <a:gd name="connsiteX116" fmla="*/ 3978271 w 5143789"/>
              <a:gd name="connsiteY116" fmla="*/ 2709315 h 5142778"/>
              <a:gd name="connsiteX117" fmla="*/ 3982975 w 5143789"/>
              <a:gd name="connsiteY117" fmla="*/ 2728714 h 5142778"/>
              <a:gd name="connsiteX118" fmla="*/ 3987768 w 5143789"/>
              <a:gd name="connsiteY118" fmla="*/ 2748062 h 5142778"/>
              <a:gd name="connsiteX119" fmla="*/ 3992647 w 5143789"/>
              <a:gd name="connsiteY119" fmla="*/ 2767358 h 5142778"/>
              <a:gd name="connsiteX120" fmla="*/ 3997613 w 5143789"/>
              <a:gd name="connsiteY120" fmla="*/ 2786605 h 5142778"/>
              <a:gd name="connsiteX121" fmla="*/ 4002666 w 5143789"/>
              <a:gd name="connsiteY121" fmla="*/ 2805801 h 5142778"/>
              <a:gd name="connsiteX122" fmla="*/ 4007803 w 5143789"/>
              <a:gd name="connsiteY122" fmla="*/ 2824948 h 5142778"/>
              <a:gd name="connsiteX123" fmla="*/ 4013024 w 5143789"/>
              <a:gd name="connsiteY123" fmla="*/ 2844046 h 5142778"/>
              <a:gd name="connsiteX124" fmla="*/ 4018329 w 5143789"/>
              <a:gd name="connsiteY124" fmla="*/ 2863096 h 5142778"/>
              <a:gd name="connsiteX125" fmla="*/ 4023717 w 5143789"/>
              <a:gd name="connsiteY125" fmla="*/ 2882098 h 5142778"/>
              <a:gd name="connsiteX126" fmla="*/ 4029186 w 5143789"/>
              <a:gd name="connsiteY126" fmla="*/ 2901053 h 5142778"/>
              <a:gd name="connsiteX127" fmla="*/ 4034738 w 5143789"/>
              <a:gd name="connsiteY127" fmla="*/ 2919962 h 5142778"/>
              <a:gd name="connsiteX128" fmla="*/ 4040369 w 5143789"/>
              <a:gd name="connsiteY128" fmla="*/ 2938825 h 5142778"/>
              <a:gd name="connsiteX129" fmla="*/ 4046081 w 5143789"/>
              <a:gd name="connsiteY129" fmla="*/ 2957642 h 5142778"/>
              <a:gd name="connsiteX130" fmla="*/ 4051871 w 5143789"/>
              <a:gd name="connsiteY130" fmla="*/ 2976413 h 5142778"/>
              <a:gd name="connsiteX131" fmla="*/ 4057740 w 5143789"/>
              <a:gd name="connsiteY131" fmla="*/ 2995141 h 5142778"/>
              <a:gd name="connsiteX132" fmla="*/ 4063686 w 5143789"/>
              <a:gd name="connsiteY132" fmla="*/ 3013824 h 5142778"/>
              <a:gd name="connsiteX133" fmla="*/ 4069708 w 5143789"/>
              <a:gd name="connsiteY133" fmla="*/ 3032464 h 5142778"/>
              <a:gd name="connsiteX134" fmla="*/ 4075808 w 5143789"/>
              <a:gd name="connsiteY134" fmla="*/ 3051062 h 5142778"/>
              <a:gd name="connsiteX135" fmla="*/ 4081982 w 5143789"/>
              <a:gd name="connsiteY135" fmla="*/ 3069617 h 5142778"/>
              <a:gd name="connsiteX136" fmla="*/ 4088230 w 5143789"/>
              <a:gd name="connsiteY136" fmla="*/ 3088130 h 5142778"/>
              <a:gd name="connsiteX137" fmla="*/ 4094553 w 5143789"/>
              <a:gd name="connsiteY137" fmla="*/ 3106602 h 5142778"/>
              <a:gd name="connsiteX138" fmla="*/ 4100948 w 5143789"/>
              <a:gd name="connsiteY138" fmla="*/ 3125033 h 5142778"/>
              <a:gd name="connsiteX139" fmla="*/ 4107415 w 5143789"/>
              <a:gd name="connsiteY139" fmla="*/ 3143424 h 5142778"/>
              <a:gd name="connsiteX140" fmla="*/ 4113955 w 5143789"/>
              <a:gd name="connsiteY140" fmla="*/ 3161776 h 5142778"/>
              <a:gd name="connsiteX141" fmla="*/ 4120564 w 5143789"/>
              <a:gd name="connsiteY141" fmla="*/ 3180088 h 5142778"/>
              <a:gd name="connsiteX142" fmla="*/ 4127244 w 5143789"/>
              <a:gd name="connsiteY142" fmla="*/ 3198362 h 5142778"/>
              <a:gd name="connsiteX143" fmla="*/ 4133993 w 5143789"/>
              <a:gd name="connsiteY143" fmla="*/ 3216598 h 5142778"/>
              <a:gd name="connsiteX144" fmla="*/ 4140811 w 5143789"/>
              <a:gd name="connsiteY144" fmla="*/ 3234796 h 5142778"/>
              <a:gd name="connsiteX145" fmla="*/ 4147696 w 5143789"/>
              <a:gd name="connsiteY145" fmla="*/ 3252958 h 5142778"/>
              <a:gd name="connsiteX146" fmla="*/ 4154648 w 5143789"/>
              <a:gd name="connsiteY146" fmla="*/ 3271082 h 5142778"/>
              <a:gd name="connsiteX147" fmla="*/ 4161666 w 5143789"/>
              <a:gd name="connsiteY147" fmla="*/ 3289172 h 5142778"/>
              <a:gd name="connsiteX148" fmla="*/ 4168750 w 5143789"/>
              <a:gd name="connsiteY148" fmla="*/ 3307225 h 5142778"/>
              <a:gd name="connsiteX149" fmla="*/ 4175898 w 5143789"/>
              <a:gd name="connsiteY149" fmla="*/ 3325245 h 5142778"/>
              <a:gd name="connsiteX150" fmla="*/ 4183110 w 5143789"/>
              <a:gd name="connsiteY150" fmla="*/ 3343229 h 5142778"/>
              <a:gd name="connsiteX151" fmla="*/ 4190386 w 5143789"/>
              <a:gd name="connsiteY151" fmla="*/ 3361181 h 5142778"/>
              <a:gd name="connsiteX152" fmla="*/ 4197724 w 5143789"/>
              <a:gd name="connsiteY152" fmla="*/ 3379098 h 5142778"/>
              <a:gd name="connsiteX153" fmla="*/ 4205124 w 5143789"/>
              <a:gd name="connsiteY153" fmla="*/ 3396984 h 5142778"/>
              <a:gd name="connsiteX154" fmla="*/ 4212584 w 5143789"/>
              <a:gd name="connsiteY154" fmla="*/ 3414837 h 5142778"/>
              <a:gd name="connsiteX155" fmla="*/ 4220105 w 5143789"/>
              <a:gd name="connsiteY155" fmla="*/ 3432659 h 5142778"/>
              <a:gd name="connsiteX156" fmla="*/ 4227685 w 5143789"/>
              <a:gd name="connsiteY156" fmla="*/ 3450449 h 5142778"/>
              <a:gd name="connsiteX157" fmla="*/ 4235324 w 5143789"/>
              <a:gd name="connsiteY157" fmla="*/ 3468209 h 5142778"/>
              <a:gd name="connsiteX158" fmla="*/ 4243021 w 5143789"/>
              <a:gd name="connsiteY158" fmla="*/ 3485940 h 5142778"/>
              <a:gd name="connsiteX159" fmla="*/ 4250775 w 5143789"/>
              <a:gd name="connsiteY159" fmla="*/ 3503640 h 5142778"/>
              <a:gd name="connsiteX160" fmla="*/ 4258585 w 5143789"/>
              <a:gd name="connsiteY160" fmla="*/ 3521312 h 5142778"/>
              <a:gd name="connsiteX161" fmla="*/ 4266451 w 5143789"/>
              <a:gd name="connsiteY161" fmla="*/ 3538956 h 5142778"/>
              <a:gd name="connsiteX162" fmla="*/ 4274372 w 5143789"/>
              <a:gd name="connsiteY162" fmla="*/ 3556572 h 5142778"/>
              <a:gd name="connsiteX163" fmla="*/ 4282347 w 5143789"/>
              <a:gd name="connsiteY163" fmla="*/ 3574160 h 5142778"/>
              <a:gd name="connsiteX164" fmla="*/ 4290375 w 5143789"/>
              <a:gd name="connsiteY164" fmla="*/ 3591722 h 5142778"/>
              <a:gd name="connsiteX165" fmla="*/ 4298456 w 5143789"/>
              <a:gd name="connsiteY165" fmla="*/ 3609258 h 5142778"/>
              <a:gd name="connsiteX166" fmla="*/ 4306589 w 5143789"/>
              <a:gd name="connsiteY166" fmla="*/ 3626768 h 5142778"/>
              <a:gd name="connsiteX167" fmla="*/ 4314773 w 5143789"/>
              <a:gd name="connsiteY167" fmla="*/ 3644253 h 5142778"/>
              <a:gd name="connsiteX168" fmla="*/ 4323007 w 5143789"/>
              <a:gd name="connsiteY168" fmla="*/ 3661713 h 5142778"/>
              <a:gd name="connsiteX169" fmla="*/ 4331291 w 5143789"/>
              <a:gd name="connsiteY169" fmla="*/ 3679150 h 5142778"/>
              <a:gd name="connsiteX170" fmla="*/ 4339624 w 5143789"/>
              <a:gd name="connsiteY170" fmla="*/ 3696562 h 5142778"/>
              <a:gd name="connsiteX171" fmla="*/ 4348005 w 5143789"/>
              <a:gd name="connsiteY171" fmla="*/ 3713952 h 5142778"/>
              <a:gd name="connsiteX172" fmla="*/ 4356433 w 5143789"/>
              <a:gd name="connsiteY172" fmla="*/ 3731319 h 5142778"/>
              <a:gd name="connsiteX173" fmla="*/ 4364908 w 5143789"/>
              <a:gd name="connsiteY173" fmla="*/ 3748665 h 5142778"/>
              <a:gd name="connsiteX174" fmla="*/ 4373429 w 5143789"/>
              <a:gd name="connsiteY174" fmla="*/ 3765989 h 5142778"/>
              <a:gd name="connsiteX175" fmla="*/ 4381995 w 5143789"/>
              <a:gd name="connsiteY175" fmla="*/ 3783293 h 5142778"/>
              <a:gd name="connsiteX176" fmla="*/ 4390605 w 5143789"/>
              <a:gd name="connsiteY176" fmla="*/ 3800576 h 5142778"/>
              <a:gd name="connsiteX177" fmla="*/ 4399258 w 5143789"/>
              <a:gd name="connsiteY177" fmla="*/ 3817839 h 5142778"/>
              <a:gd name="connsiteX178" fmla="*/ 4407955 w 5143789"/>
              <a:gd name="connsiteY178" fmla="*/ 3835084 h 5142778"/>
              <a:gd name="connsiteX179" fmla="*/ 4416694 w 5143789"/>
              <a:gd name="connsiteY179" fmla="*/ 3852309 h 5142778"/>
              <a:gd name="connsiteX180" fmla="*/ 4425474 w 5143789"/>
              <a:gd name="connsiteY180" fmla="*/ 3869517 h 5142778"/>
              <a:gd name="connsiteX181" fmla="*/ 4434295 w 5143789"/>
              <a:gd name="connsiteY181" fmla="*/ 3886707 h 5142778"/>
              <a:gd name="connsiteX182" fmla="*/ 4443155 w 5143789"/>
              <a:gd name="connsiteY182" fmla="*/ 3903880 h 5142778"/>
              <a:gd name="connsiteX183" fmla="*/ 4452054 w 5143789"/>
              <a:gd name="connsiteY183" fmla="*/ 3921036 h 5142778"/>
              <a:gd name="connsiteX184" fmla="*/ 4460992 w 5143789"/>
              <a:gd name="connsiteY184" fmla="*/ 3938176 h 5142778"/>
              <a:gd name="connsiteX185" fmla="*/ 4478979 w 5143789"/>
              <a:gd name="connsiteY185" fmla="*/ 3972411 h 5142778"/>
              <a:gd name="connsiteX186" fmla="*/ 4497111 w 5143789"/>
              <a:gd name="connsiteY186" fmla="*/ 4006589 h 5142778"/>
              <a:gd name="connsiteX187" fmla="*/ 4515381 w 5143789"/>
              <a:gd name="connsiteY187" fmla="*/ 4040714 h 5142778"/>
              <a:gd name="connsiteX188" fmla="*/ 4533782 w 5143789"/>
              <a:gd name="connsiteY188" fmla="*/ 4074790 h 5142778"/>
              <a:gd name="connsiteX189" fmla="*/ 4552310 w 5143789"/>
              <a:gd name="connsiteY189" fmla="*/ 4108821 h 5142778"/>
              <a:gd name="connsiteX190" fmla="*/ 4570959 w 5143789"/>
              <a:gd name="connsiteY190" fmla="*/ 4142812 h 5142778"/>
              <a:gd name="connsiteX191" fmla="*/ 4599142 w 5143789"/>
              <a:gd name="connsiteY191" fmla="*/ 4193733 h 5142778"/>
              <a:gd name="connsiteX192" fmla="*/ 4627562 w 5143789"/>
              <a:gd name="connsiteY192" fmla="*/ 4244588 h 5142778"/>
              <a:gd name="connsiteX193" fmla="*/ 4665788 w 5143789"/>
              <a:gd name="connsiteY193" fmla="*/ 4312317 h 5142778"/>
              <a:gd name="connsiteX194" fmla="*/ 4704350 w 5143789"/>
              <a:gd name="connsiteY194" fmla="*/ 4379988 h 5142778"/>
              <a:gd name="connsiteX195" fmla="*/ 4762715 w 5143789"/>
              <a:gd name="connsiteY195" fmla="*/ 4481461 h 5142778"/>
              <a:gd name="connsiteX196" fmla="*/ 4979622 w 5143789"/>
              <a:gd name="connsiteY196" fmla="*/ 4854966 h 5142778"/>
              <a:gd name="connsiteX197" fmla="*/ 5058540 w 5143789"/>
              <a:gd name="connsiteY197" fmla="*/ 4992119 h 5142778"/>
              <a:gd name="connsiteX198" fmla="*/ 5107590 w 5143789"/>
              <a:gd name="connsiteY198" fmla="*/ 5078405 h 5142778"/>
              <a:gd name="connsiteX199" fmla="*/ 5143789 w 5143789"/>
              <a:gd name="connsiteY199" fmla="*/ 5142778 h 5142778"/>
              <a:gd name="connsiteX200" fmla="*/ 0 w 5143789"/>
              <a:gd name="connsiteY200" fmla="*/ 5142778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5143789" h="5142778">
                <a:moveTo>
                  <a:pt x="0" y="0"/>
                </a:moveTo>
                <a:lnTo>
                  <a:pt x="4219042" y="0"/>
                </a:lnTo>
                <a:lnTo>
                  <a:pt x="4210279" y="24236"/>
                </a:lnTo>
                <a:lnTo>
                  <a:pt x="4200003" y="53027"/>
                </a:lnTo>
                <a:lnTo>
                  <a:pt x="4189901" y="81704"/>
                </a:lnTo>
                <a:lnTo>
                  <a:pt x="4179972" y="110269"/>
                </a:lnTo>
                <a:lnTo>
                  <a:pt x="4170216" y="138723"/>
                </a:lnTo>
                <a:lnTo>
                  <a:pt x="4160631" y="167065"/>
                </a:lnTo>
                <a:lnTo>
                  <a:pt x="4151218" y="195297"/>
                </a:lnTo>
                <a:lnTo>
                  <a:pt x="4141975" y="223418"/>
                </a:lnTo>
                <a:lnTo>
                  <a:pt x="4132901" y="251430"/>
                </a:lnTo>
                <a:lnTo>
                  <a:pt x="4123996" y="279334"/>
                </a:lnTo>
                <a:lnTo>
                  <a:pt x="4115259" y="307128"/>
                </a:lnTo>
                <a:lnTo>
                  <a:pt x="4106689" y="334815"/>
                </a:lnTo>
                <a:lnTo>
                  <a:pt x="4098285" y="362394"/>
                </a:lnTo>
                <a:lnTo>
                  <a:pt x="4090048" y="389867"/>
                </a:lnTo>
                <a:lnTo>
                  <a:pt x="4081975" y="417233"/>
                </a:lnTo>
                <a:lnTo>
                  <a:pt x="4074066" y="444493"/>
                </a:lnTo>
                <a:lnTo>
                  <a:pt x="4066321" y="471648"/>
                </a:lnTo>
                <a:lnTo>
                  <a:pt x="4058739" y="498699"/>
                </a:lnTo>
                <a:lnTo>
                  <a:pt x="4051318" y="525645"/>
                </a:lnTo>
                <a:lnTo>
                  <a:pt x="4044059" y="552488"/>
                </a:lnTo>
                <a:lnTo>
                  <a:pt x="4036960" y="579227"/>
                </a:lnTo>
                <a:lnTo>
                  <a:pt x="4030021" y="605865"/>
                </a:lnTo>
                <a:lnTo>
                  <a:pt x="4023240" y="632400"/>
                </a:lnTo>
                <a:lnTo>
                  <a:pt x="4016618" y="658833"/>
                </a:lnTo>
                <a:lnTo>
                  <a:pt x="4010154" y="685166"/>
                </a:lnTo>
                <a:lnTo>
                  <a:pt x="4003845" y="711398"/>
                </a:lnTo>
                <a:lnTo>
                  <a:pt x="3997693" y="737530"/>
                </a:lnTo>
                <a:lnTo>
                  <a:pt x="3991696" y="763564"/>
                </a:lnTo>
                <a:lnTo>
                  <a:pt x="3985854" y="789498"/>
                </a:lnTo>
                <a:lnTo>
                  <a:pt x="3980165" y="815334"/>
                </a:lnTo>
                <a:lnTo>
                  <a:pt x="3974629" y="841072"/>
                </a:lnTo>
                <a:lnTo>
                  <a:pt x="3969245" y="866713"/>
                </a:lnTo>
                <a:lnTo>
                  <a:pt x="3964012" y="892258"/>
                </a:lnTo>
                <a:lnTo>
                  <a:pt x="3958930" y="917706"/>
                </a:lnTo>
                <a:lnTo>
                  <a:pt x="3953998" y="943059"/>
                </a:lnTo>
                <a:lnTo>
                  <a:pt x="3949215" y="968317"/>
                </a:lnTo>
                <a:lnTo>
                  <a:pt x="3944581" y="993480"/>
                </a:lnTo>
                <a:lnTo>
                  <a:pt x="3940094" y="1018549"/>
                </a:lnTo>
                <a:lnTo>
                  <a:pt x="3935754" y="1043526"/>
                </a:lnTo>
                <a:lnTo>
                  <a:pt x="3931560" y="1068409"/>
                </a:lnTo>
                <a:lnTo>
                  <a:pt x="3927511" y="1093200"/>
                </a:lnTo>
                <a:lnTo>
                  <a:pt x="3923607" y="1117899"/>
                </a:lnTo>
                <a:lnTo>
                  <a:pt x="3919847" y="1142506"/>
                </a:lnTo>
                <a:lnTo>
                  <a:pt x="3916230" y="1167024"/>
                </a:lnTo>
                <a:lnTo>
                  <a:pt x="3912755" y="1191451"/>
                </a:lnTo>
                <a:lnTo>
                  <a:pt x="3909422" y="1215788"/>
                </a:lnTo>
                <a:lnTo>
                  <a:pt x="3906229" y="1240036"/>
                </a:lnTo>
                <a:lnTo>
                  <a:pt x="3903177" y="1264195"/>
                </a:lnTo>
                <a:lnTo>
                  <a:pt x="3900264" y="1288267"/>
                </a:lnTo>
                <a:lnTo>
                  <a:pt x="3897490" y="1312251"/>
                </a:lnTo>
                <a:lnTo>
                  <a:pt x="3894854" y="1336148"/>
                </a:lnTo>
                <a:lnTo>
                  <a:pt x="3892354" y="1359959"/>
                </a:lnTo>
                <a:lnTo>
                  <a:pt x="3889991" y="1383684"/>
                </a:lnTo>
                <a:lnTo>
                  <a:pt x="3887763" y="1407323"/>
                </a:lnTo>
                <a:lnTo>
                  <a:pt x="3885670" y="1430878"/>
                </a:lnTo>
                <a:lnTo>
                  <a:pt x="3883711" y="1454348"/>
                </a:lnTo>
                <a:lnTo>
                  <a:pt x="3881886" y="1477735"/>
                </a:lnTo>
                <a:lnTo>
                  <a:pt x="3880193" y="1501038"/>
                </a:lnTo>
                <a:lnTo>
                  <a:pt x="3878632" y="1524260"/>
                </a:lnTo>
                <a:lnTo>
                  <a:pt x="3877201" y="1547398"/>
                </a:lnTo>
                <a:lnTo>
                  <a:pt x="3875902" y="1570455"/>
                </a:lnTo>
                <a:lnTo>
                  <a:pt x="3874731" y="1593432"/>
                </a:lnTo>
                <a:lnTo>
                  <a:pt x="3873690" y="1616327"/>
                </a:lnTo>
                <a:lnTo>
                  <a:pt x="3872776" y="1639143"/>
                </a:lnTo>
                <a:lnTo>
                  <a:pt x="3871990" y="1661879"/>
                </a:lnTo>
                <a:lnTo>
                  <a:pt x="3871330" y="1684536"/>
                </a:lnTo>
                <a:lnTo>
                  <a:pt x="3870796" y="1707115"/>
                </a:lnTo>
                <a:lnTo>
                  <a:pt x="3870387" y="1729617"/>
                </a:lnTo>
                <a:lnTo>
                  <a:pt x="3870102" y="1752041"/>
                </a:lnTo>
                <a:lnTo>
                  <a:pt x="3869941" y="1774388"/>
                </a:lnTo>
                <a:lnTo>
                  <a:pt x="3869902" y="1796659"/>
                </a:lnTo>
                <a:lnTo>
                  <a:pt x="3869986" y="1818854"/>
                </a:lnTo>
                <a:lnTo>
                  <a:pt x="3870190" y="1840975"/>
                </a:lnTo>
                <a:lnTo>
                  <a:pt x="3870515" y="1863020"/>
                </a:lnTo>
                <a:lnTo>
                  <a:pt x="3870960" y="1884992"/>
                </a:lnTo>
                <a:lnTo>
                  <a:pt x="3871524" y="1906890"/>
                </a:lnTo>
                <a:lnTo>
                  <a:pt x="3872206" y="1928715"/>
                </a:lnTo>
                <a:lnTo>
                  <a:pt x="3873005" y="1950468"/>
                </a:lnTo>
                <a:lnTo>
                  <a:pt x="3873921" y="1972149"/>
                </a:lnTo>
                <a:lnTo>
                  <a:pt x="3874954" y="1993758"/>
                </a:lnTo>
                <a:lnTo>
                  <a:pt x="3876101" y="2015297"/>
                </a:lnTo>
                <a:lnTo>
                  <a:pt x="3877362" y="2036765"/>
                </a:lnTo>
                <a:lnTo>
                  <a:pt x="3878738" y="2058164"/>
                </a:lnTo>
                <a:lnTo>
                  <a:pt x="3880227" y="2079493"/>
                </a:lnTo>
                <a:lnTo>
                  <a:pt x="3881827" y="2100754"/>
                </a:lnTo>
                <a:lnTo>
                  <a:pt x="3883539" y="2121947"/>
                </a:lnTo>
                <a:lnTo>
                  <a:pt x="3885362" y="2143072"/>
                </a:lnTo>
                <a:lnTo>
                  <a:pt x="3887294" y="2164130"/>
                </a:lnTo>
                <a:lnTo>
                  <a:pt x="3889336" y="2185121"/>
                </a:lnTo>
                <a:lnTo>
                  <a:pt x="3891486" y="2206047"/>
                </a:lnTo>
                <a:lnTo>
                  <a:pt x="3893744" y="2226907"/>
                </a:lnTo>
                <a:lnTo>
                  <a:pt x="3896109" y="2247702"/>
                </a:lnTo>
                <a:lnTo>
                  <a:pt x="3898580" y="2268433"/>
                </a:lnTo>
                <a:lnTo>
                  <a:pt x="3901156" y="2289100"/>
                </a:lnTo>
                <a:lnTo>
                  <a:pt x="3903837" y="2309704"/>
                </a:lnTo>
                <a:lnTo>
                  <a:pt x="3906622" y="2330244"/>
                </a:lnTo>
                <a:lnTo>
                  <a:pt x="3909510" y="2350723"/>
                </a:lnTo>
                <a:lnTo>
                  <a:pt x="3912500" y="2371141"/>
                </a:lnTo>
                <a:lnTo>
                  <a:pt x="3915592" y="2391496"/>
                </a:lnTo>
                <a:lnTo>
                  <a:pt x="3918785" y="2411792"/>
                </a:lnTo>
                <a:lnTo>
                  <a:pt x="3922078" y="2432027"/>
                </a:lnTo>
                <a:lnTo>
                  <a:pt x="3925471" y="2452203"/>
                </a:lnTo>
                <a:lnTo>
                  <a:pt x="3928961" y="2472320"/>
                </a:lnTo>
                <a:lnTo>
                  <a:pt x="3932550" y="2492378"/>
                </a:lnTo>
                <a:lnTo>
                  <a:pt x="3936236" y="2512378"/>
                </a:lnTo>
                <a:lnTo>
                  <a:pt x="3940018" y="2532321"/>
                </a:lnTo>
                <a:lnTo>
                  <a:pt x="3943896" y="2552207"/>
                </a:lnTo>
                <a:lnTo>
                  <a:pt x="3947869" y="2572037"/>
                </a:lnTo>
                <a:lnTo>
                  <a:pt x="3951936" y="2591811"/>
                </a:lnTo>
                <a:lnTo>
                  <a:pt x="3956096" y="2611531"/>
                </a:lnTo>
                <a:lnTo>
                  <a:pt x="3960349" y="2631195"/>
                </a:lnTo>
                <a:lnTo>
                  <a:pt x="3964694" y="2650805"/>
                </a:lnTo>
                <a:lnTo>
                  <a:pt x="3969129" y="2670361"/>
                </a:lnTo>
                <a:lnTo>
                  <a:pt x="3973655" y="2689864"/>
                </a:lnTo>
                <a:lnTo>
                  <a:pt x="3978271" y="2709315"/>
                </a:lnTo>
                <a:lnTo>
                  <a:pt x="3982975" y="2728714"/>
                </a:lnTo>
                <a:lnTo>
                  <a:pt x="3987768" y="2748062"/>
                </a:lnTo>
                <a:lnTo>
                  <a:pt x="3992647" y="2767358"/>
                </a:lnTo>
                <a:lnTo>
                  <a:pt x="3997613" y="2786605"/>
                </a:lnTo>
                <a:lnTo>
                  <a:pt x="4002666" y="2805801"/>
                </a:lnTo>
                <a:lnTo>
                  <a:pt x="4007803" y="2824948"/>
                </a:lnTo>
                <a:lnTo>
                  <a:pt x="4013024" y="2844046"/>
                </a:lnTo>
                <a:lnTo>
                  <a:pt x="4018329" y="2863096"/>
                </a:lnTo>
                <a:lnTo>
                  <a:pt x="4023717" y="2882098"/>
                </a:lnTo>
                <a:lnTo>
                  <a:pt x="4029186" y="2901053"/>
                </a:lnTo>
                <a:lnTo>
                  <a:pt x="4034738" y="2919962"/>
                </a:lnTo>
                <a:lnTo>
                  <a:pt x="4040369" y="2938825"/>
                </a:lnTo>
                <a:lnTo>
                  <a:pt x="4046081" y="2957642"/>
                </a:lnTo>
                <a:lnTo>
                  <a:pt x="4051871" y="2976413"/>
                </a:lnTo>
                <a:lnTo>
                  <a:pt x="4057740" y="2995141"/>
                </a:lnTo>
                <a:lnTo>
                  <a:pt x="4063686" y="3013824"/>
                </a:lnTo>
                <a:lnTo>
                  <a:pt x="4069708" y="3032464"/>
                </a:lnTo>
                <a:lnTo>
                  <a:pt x="4075808" y="3051062"/>
                </a:lnTo>
                <a:lnTo>
                  <a:pt x="4081982" y="3069617"/>
                </a:lnTo>
                <a:lnTo>
                  <a:pt x="4088230" y="3088130"/>
                </a:lnTo>
                <a:lnTo>
                  <a:pt x="4094553" y="3106602"/>
                </a:lnTo>
                <a:lnTo>
                  <a:pt x="4100948" y="3125033"/>
                </a:lnTo>
                <a:lnTo>
                  <a:pt x="4107415" y="3143424"/>
                </a:lnTo>
                <a:lnTo>
                  <a:pt x="4113955" y="3161776"/>
                </a:lnTo>
                <a:lnTo>
                  <a:pt x="4120564" y="3180088"/>
                </a:lnTo>
                <a:lnTo>
                  <a:pt x="4127244" y="3198362"/>
                </a:lnTo>
                <a:lnTo>
                  <a:pt x="4133993" y="3216598"/>
                </a:lnTo>
                <a:lnTo>
                  <a:pt x="4140811" y="3234796"/>
                </a:lnTo>
                <a:lnTo>
                  <a:pt x="4147696" y="3252958"/>
                </a:lnTo>
                <a:lnTo>
                  <a:pt x="4154648" y="3271082"/>
                </a:lnTo>
                <a:lnTo>
                  <a:pt x="4161666" y="3289172"/>
                </a:lnTo>
                <a:lnTo>
                  <a:pt x="4168750" y="3307225"/>
                </a:lnTo>
                <a:lnTo>
                  <a:pt x="4175898" y="3325245"/>
                </a:lnTo>
                <a:lnTo>
                  <a:pt x="4183110" y="3343229"/>
                </a:lnTo>
                <a:lnTo>
                  <a:pt x="4190386" y="3361181"/>
                </a:lnTo>
                <a:lnTo>
                  <a:pt x="4197724" y="3379098"/>
                </a:lnTo>
                <a:lnTo>
                  <a:pt x="4205124" y="3396984"/>
                </a:lnTo>
                <a:lnTo>
                  <a:pt x="4212584" y="3414837"/>
                </a:lnTo>
                <a:lnTo>
                  <a:pt x="4220105" y="3432659"/>
                </a:lnTo>
                <a:lnTo>
                  <a:pt x="4227685" y="3450449"/>
                </a:lnTo>
                <a:lnTo>
                  <a:pt x="4235324" y="3468209"/>
                </a:lnTo>
                <a:lnTo>
                  <a:pt x="4243021" y="3485940"/>
                </a:lnTo>
                <a:lnTo>
                  <a:pt x="4250775" y="3503640"/>
                </a:lnTo>
                <a:lnTo>
                  <a:pt x="4258585" y="3521312"/>
                </a:lnTo>
                <a:lnTo>
                  <a:pt x="4266451" y="3538956"/>
                </a:lnTo>
                <a:lnTo>
                  <a:pt x="4274372" y="3556572"/>
                </a:lnTo>
                <a:lnTo>
                  <a:pt x="4282347" y="3574160"/>
                </a:lnTo>
                <a:lnTo>
                  <a:pt x="4290375" y="3591722"/>
                </a:lnTo>
                <a:lnTo>
                  <a:pt x="4298456" y="3609258"/>
                </a:lnTo>
                <a:lnTo>
                  <a:pt x="4306589" y="3626768"/>
                </a:lnTo>
                <a:lnTo>
                  <a:pt x="4314773" y="3644253"/>
                </a:lnTo>
                <a:lnTo>
                  <a:pt x="4323007" y="3661713"/>
                </a:lnTo>
                <a:lnTo>
                  <a:pt x="4331291" y="3679150"/>
                </a:lnTo>
                <a:lnTo>
                  <a:pt x="4339624" y="3696562"/>
                </a:lnTo>
                <a:lnTo>
                  <a:pt x="4348005" y="3713952"/>
                </a:lnTo>
                <a:lnTo>
                  <a:pt x="4356433" y="3731319"/>
                </a:lnTo>
                <a:lnTo>
                  <a:pt x="4364908" y="3748665"/>
                </a:lnTo>
                <a:lnTo>
                  <a:pt x="4373429" y="3765989"/>
                </a:lnTo>
                <a:lnTo>
                  <a:pt x="4381995" y="3783293"/>
                </a:lnTo>
                <a:lnTo>
                  <a:pt x="4390605" y="3800576"/>
                </a:lnTo>
                <a:lnTo>
                  <a:pt x="4399258" y="3817839"/>
                </a:lnTo>
                <a:lnTo>
                  <a:pt x="4407955" y="3835084"/>
                </a:lnTo>
                <a:lnTo>
                  <a:pt x="4416694" y="3852309"/>
                </a:lnTo>
                <a:lnTo>
                  <a:pt x="4425474" y="3869517"/>
                </a:lnTo>
                <a:lnTo>
                  <a:pt x="4434295" y="3886707"/>
                </a:lnTo>
                <a:lnTo>
                  <a:pt x="4443155" y="3903880"/>
                </a:lnTo>
                <a:lnTo>
                  <a:pt x="4452054" y="3921036"/>
                </a:lnTo>
                <a:lnTo>
                  <a:pt x="4460992" y="3938176"/>
                </a:lnTo>
                <a:lnTo>
                  <a:pt x="4478979" y="3972411"/>
                </a:lnTo>
                <a:lnTo>
                  <a:pt x="4497111" y="4006589"/>
                </a:lnTo>
                <a:lnTo>
                  <a:pt x="4515381" y="4040714"/>
                </a:lnTo>
                <a:lnTo>
                  <a:pt x="4533782" y="4074790"/>
                </a:lnTo>
                <a:lnTo>
                  <a:pt x="4552310" y="4108821"/>
                </a:lnTo>
                <a:lnTo>
                  <a:pt x="4570959" y="4142812"/>
                </a:lnTo>
                <a:lnTo>
                  <a:pt x="4599142" y="4193733"/>
                </a:lnTo>
                <a:lnTo>
                  <a:pt x="4627562" y="4244588"/>
                </a:lnTo>
                <a:lnTo>
                  <a:pt x="4665788" y="4312317"/>
                </a:lnTo>
                <a:lnTo>
                  <a:pt x="4704350" y="4379988"/>
                </a:lnTo>
                <a:lnTo>
                  <a:pt x="4762715" y="4481461"/>
                </a:lnTo>
                <a:lnTo>
                  <a:pt x="4979622" y="4854966"/>
                </a:lnTo>
                <a:lnTo>
                  <a:pt x="5058540" y="4992119"/>
                </a:lnTo>
                <a:lnTo>
                  <a:pt x="5107590" y="5078405"/>
                </a:lnTo>
                <a:lnTo>
                  <a:pt x="5143789" y="5142778"/>
                </a:lnTo>
                <a:lnTo>
                  <a:pt x="0" y="5142778"/>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31" name="Round Diagonal Corner Rectangle 4">
            <a:extLst>
              <a:ext uri="{FF2B5EF4-FFF2-40B4-BE49-F238E27FC236}">
                <a16:creationId xmlns:a16="http://schemas.microsoft.com/office/drawing/2014/main" id="{9EEF47C2-A253-4BCD-BFE8-63464105FC35}"/>
              </a:ext>
            </a:extLst>
          </p:cNvPr>
          <p:cNvSpPr/>
          <p:nvPr userDrawn="1"/>
        </p:nvSpPr>
        <p:spPr>
          <a:xfrm>
            <a:off x="12514258" y="-2971"/>
            <a:ext cx="3246816" cy="303620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00" b="1" noProof="0" dirty="0">
                <a:solidFill>
                  <a:schemeClr val="bg1">
                    <a:lumMod val="50000"/>
                  </a:schemeClr>
                </a:solidFill>
              </a:rPr>
              <a:t>Image placeholders</a:t>
            </a:r>
          </a:p>
          <a:p>
            <a:pPr marL="0" lvl="1" indent="0">
              <a:spcAft>
                <a:spcPts val="132"/>
              </a:spcAft>
            </a:pPr>
            <a:r>
              <a:rPr lang="en-GB" sz="800"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00"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image and ‘insert’</a:t>
            </a:r>
          </a:p>
          <a:p>
            <a:pPr marL="0" lvl="2" indent="0">
              <a:spcAft>
                <a:spcPts val="132"/>
              </a:spcAft>
              <a:buFontTx/>
              <a:buNone/>
            </a:pPr>
            <a:r>
              <a:rPr lang="en-GB" sz="800" noProof="0" dirty="0">
                <a:solidFill>
                  <a:schemeClr val="bg1">
                    <a:lumMod val="50000"/>
                  </a:schemeClr>
                </a:solidFill>
              </a:rPr>
              <a:t>When you have reset the slide the image may need readjusting</a:t>
            </a:r>
          </a:p>
          <a:p>
            <a:pPr marL="0" lvl="1" indent="0">
              <a:spcAft>
                <a:spcPts val="132"/>
              </a:spcAft>
            </a:pPr>
            <a:r>
              <a:rPr lang="en-GB" sz="800" b="1" noProof="0" dirty="0">
                <a:solidFill>
                  <a:schemeClr val="bg1">
                    <a:lumMod val="50000"/>
                  </a:schemeClr>
                </a:solidFill>
              </a:rPr>
              <a:t>Insert image</a:t>
            </a:r>
          </a:p>
          <a:p>
            <a:pPr marL="0" lvl="1" indent="0">
              <a:spcAft>
                <a:spcPts val="132"/>
              </a:spcAft>
            </a:pPr>
            <a:r>
              <a:rPr lang="en-GB" sz="800" noProof="0" dirty="0">
                <a:solidFill>
                  <a:schemeClr val="bg1">
                    <a:lumMod val="50000"/>
                  </a:schemeClr>
                </a:solidFill>
              </a:rPr>
              <a:t>To insert an image click on the ‘picture placeholder icon’, navigate to the file and insert.</a:t>
            </a:r>
          </a:p>
          <a:p>
            <a:pPr>
              <a:spcAft>
                <a:spcPts val="132"/>
              </a:spcAft>
            </a:pPr>
            <a:r>
              <a:rPr lang="en-GB" sz="800" b="1" noProof="0" dirty="0">
                <a:solidFill>
                  <a:schemeClr val="bg1">
                    <a:lumMod val="50000"/>
                  </a:schemeClr>
                </a:solidFill>
              </a:rPr>
              <a:t>Crop image</a:t>
            </a:r>
          </a:p>
          <a:p>
            <a:pPr marL="0" lvl="1" indent="0">
              <a:spcAft>
                <a:spcPts val="132"/>
              </a:spcAft>
            </a:pPr>
            <a:r>
              <a:rPr lang="en-GB" sz="800"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‘Crop’</a:t>
            </a:r>
          </a:p>
          <a:p>
            <a:pPr marL="0" indent="0">
              <a:spcAft>
                <a:spcPts val="136"/>
              </a:spcAft>
              <a:buFont typeface="Arial" pitchFamily="34" charset="0"/>
              <a:buNone/>
            </a:pPr>
            <a:r>
              <a:rPr lang="en-GB" sz="800"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00"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p:txBody>
      </p:sp>
      <p:sp>
        <p:nvSpPr>
          <p:cNvPr id="32" name="Rectangle 31">
            <a:extLst>
              <a:ext uri="{FF2B5EF4-FFF2-40B4-BE49-F238E27FC236}">
                <a16:creationId xmlns:a16="http://schemas.microsoft.com/office/drawing/2014/main" id="{66D5BBD6-A9E7-4F48-B95E-0363AE1CEEB1}"/>
              </a:ext>
            </a:extLst>
          </p:cNvPr>
          <p:cNvSpPr/>
          <p:nvPr userDrawn="1"/>
        </p:nvSpPr>
        <p:spPr>
          <a:xfrm>
            <a:off x="12558959" y="3154518"/>
            <a:ext cx="3010092" cy="123111"/>
          </a:xfrm>
          <a:prstGeom prst="rect">
            <a:avLst/>
          </a:prstGeom>
          <a:noFill/>
        </p:spPr>
        <p:txBody>
          <a:bodyPr wrap="square" lIns="0" tIns="0" rIns="0" bIns="0" rtlCol="0" anchor="ctr">
            <a:spAutoFit/>
          </a:bodyPr>
          <a:lstStyle/>
          <a:p>
            <a:r>
              <a:rPr lang="en-GB" sz="800"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BD7EF24D-88B2-4F53-A5F1-D895F406FA24}"/>
              </a:ext>
            </a:extLst>
          </p:cNvPr>
          <p:cNvPicPr>
            <a:picLocks noChangeAspect="1"/>
          </p:cNvPicPr>
          <p:nvPr userDrawn="1"/>
        </p:nvPicPr>
        <p:blipFill>
          <a:blip r:embed="rId2"/>
          <a:stretch>
            <a:fillRect/>
          </a:stretch>
        </p:blipFill>
        <p:spPr>
          <a:xfrm>
            <a:off x="9341937" y="6236077"/>
            <a:ext cx="2393876" cy="268208"/>
          </a:xfrm>
          <a:prstGeom prst="rect">
            <a:avLst/>
          </a:prstGeom>
        </p:spPr>
      </p:pic>
      <p:sp>
        <p:nvSpPr>
          <p:cNvPr id="2" name="Title 1">
            <a:extLst>
              <a:ext uri="{FF2B5EF4-FFF2-40B4-BE49-F238E27FC236}">
                <a16:creationId xmlns:a16="http://schemas.microsoft.com/office/drawing/2014/main" id="{4288D8CC-DFDF-4306-B7EF-67B18DFFADCB}"/>
              </a:ext>
            </a:extLst>
          </p:cNvPr>
          <p:cNvSpPr>
            <a:spLocks noGrp="1"/>
          </p:cNvSpPr>
          <p:nvPr>
            <p:ph type="title"/>
          </p:nvPr>
        </p:nvSpPr>
        <p:spPr>
          <a:xfrm>
            <a:off x="8302977" y="493056"/>
            <a:ext cx="3425780"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3203724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4529B44-3004-4235-8FC9-4F6628244CEA}"/>
              </a:ext>
            </a:extLst>
          </p:cNvPr>
          <p:cNvSpPr>
            <a:spLocks noGrp="1"/>
          </p:cNvSpPr>
          <p:nvPr>
            <p:ph type="pic" sz="quarter" idx="17" hasCustomPrompt="1"/>
          </p:nvPr>
        </p:nvSpPr>
        <p:spPr>
          <a:xfrm>
            <a:off x="-324696" y="0"/>
            <a:ext cx="12516699" cy="6858000"/>
          </a:xfrm>
          <a:custGeom>
            <a:avLst/>
            <a:gdLst>
              <a:gd name="connsiteX0" fmla="*/ 0 w 7040643"/>
              <a:gd name="connsiteY0" fmla="*/ 0 h 5143500"/>
              <a:gd name="connsiteX1" fmla="*/ 7040643 w 7040643"/>
              <a:gd name="connsiteY1" fmla="*/ 0 h 5143500"/>
              <a:gd name="connsiteX2" fmla="*/ 7040643 w 7040643"/>
              <a:gd name="connsiteY2" fmla="*/ 4345781 h 5143500"/>
              <a:gd name="connsiteX3" fmla="*/ 7040641 w 7040643"/>
              <a:gd name="connsiteY3" fmla="*/ 4345781 h 5143500"/>
              <a:gd name="connsiteX4" fmla="*/ 7040641 w 7040643"/>
              <a:gd name="connsiteY4" fmla="*/ 4344285 h 5143500"/>
              <a:gd name="connsiteX5" fmla="*/ 6991853 w 7040643"/>
              <a:gd name="connsiteY5" fmla="*/ 4326932 h 5143500"/>
              <a:gd name="connsiteX6" fmla="*/ 6943782 w 7040643"/>
              <a:gd name="connsiteY6" fmla="*/ 4310686 h 5143500"/>
              <a:gd name="connsiteX7" fmla="*/ 6896416 w 7040643"/>
              <a:gd name="connsiteY7" fmla="*/ 4295530 h 5143500"/>
              <a:gd name="connsiteX8" fmla="*/ 6849741 w 7040643"/>
              <a:gd name="connsiteY8" fmla="*/ 4281446 h 5143500"/>
              <a:gd name="connsiteX9" fmla="*/ 6803743 w 7040643"/>
              <a:gd name="connsiteY9" fmla="*/ 4268415 h 5143500"/>
              <a:gd name="connsiteX10" fmla="*/ 6758410 w 7040643"/>
              <a:gd name="connsiteY10" fmla="*/ 4256419 h 5143500"/>
              <a:gd name="connsiteX11" fmla="*/ 6713730 w 7040643"/>
              <a:gd name="connsiteY11" fmla="*/ 4245439 h 5143500"/>
              <a:gd name="connsiteX12" fmla="*/ 6669689 w 7040643"/>
              <a:gd name="connsiteY12" fmla="*/ 4235458 h 5143500"/>
              <a:gd name="connsiteX13" fmla="*/ 6626274 w 7040643"/>
              <a:gd name="connsiteY13" fmla="*/ 4226457 h 5143500"/>
              <a:gd name="connsiteX14" fmla="*/ 6583471 w 7040643"/>
              <a:gd name="connsiteY14" fmla="*/ 4218418 h 5143500"/>
              <a:gd name="connsiteX15" fmla="*/ 6541268 w 7040643"/>
              <a:gd name="connsiteY15" fmla="*/ 4211323 h 5143500"/>
              <a:gd name="connsiteX16" fmla="*/ 6499652 w 7040643"/>
              <a:gd name="connsiteY16" fmla="*/ 4205153 h 5143500"/>
              <a:gd name="connsiteX17" fmla="*/ 6479061 w 7040643"/>
              <a:gd name="connsiteY17" fmla="*/ 4202409 h 5143500"/>
              <a:gd name="connsiteX18" fmla="*/ 6458610 w 7040643"/>
              <a:gd name="connsiteY18" fmla="*/ 4199890 h 5143500"/>
              <a:gd name="connsiteX19" fmla="*/ 6438301 w 7040643"/>
              <a:gd name="connsiteY19" fmla="*/ 4197593 h 5143500"/>
              <a:gd name="connsiteX20" fmla="*/ 6418129 w 7040643"/>
              <a:gd name="connsiteY20" fmla="*/ 4195515 h 5143500"/>
              <a:gd name="connsiteX21" fmla="*/ 6398095 w 7040643"/>
              <a:gd name="connsiteY21" fmla="*/ 4193655 h 5143500"/>
              <a:gd name="connsiteX22" fmla="*/ 6378196 w 7040643"/>
              <a:gd name="connsiteY22" fmla="*/ 4192012 h 5143500"/>
              <a:gd name="connsiteX23" fmla="*/ 6358430 w 7040643"/>
              <a:gd name="connsiteY23" fmla="*/ 4190580 h 5143500"/>
              <a:gd name="connsiteX24" fmla="*/ 6338796 w 7040643"/>
              <a:gd name="connsiteY24" fmla="*/ 4189360 h 5143500"/>
              <a:gd name="connsiteX25" fmla="*/ 6319294 w 7040643"/>
              <a:gd name="connsiteY25" fmla="*/ 4188347 h 5143500"/>
              <a:gd name="connsiteX26" fmla="*/ 6299919 w 7040643"/>
              <a:gd name="connsiteY26" fmla="*/ 4187542 h 5143500"/>
              <a:gd name="connsiteX27" fmla="*/ 6280673 w 7040643"/>
              <a:gd name="connsiteY27" fmla="*/ 4186940 h 5143500"/>
              <a:gd name="connsiteX28" fmla="*/ 6261551 w 7040643"/>
              <a:gd name="connsiteY28" fmla="*/ 4186539 h 5143500"/>
              <a:gd name="connsiteX29" fmla="*/ 6242554 w 7040643"/>
              <a:gd name="connsiteY29" fmla="*/ 4186339 h 5143500"/>
              <a:gd name="connsiteX30" fmla="*/ 6223678 w 7040643"/>
              <a:gd name="connsiteY30" fmla="*/ 4186335 h 5143500"/>
              <a:gd name="connsiteX31" fmla="*/ 6204924 w 7040643"/>
              <a:gd name="connsiteY31" fmla="*/ 4186526 h 5143500"/>
              <a:gd name="connsiteX32" fmla="*/ 6186288 w 7040643"/>
              <a:gd name="connsiteY32" fmla="*/ 4186909 h 5143500"/>
              <a:gd name="connsiteX33" fmla="*/ 6167770 w 7040643"/>
              <a:gd name="connsiteY33" fmla="*/ 4187483 h 5143500"/>
              <a:gd name="connsiteX34" fmla="*/ 6149367 w 7040643"/>
              <a:gd name="connsiteY34" fmla="*/ 4188245 h 5143500"/>
              <a:gd name="connsiteX35" fmla="*/ 6131079 w 7040643"/>
              <a:gd name="connsiteY35" fmla="*/ 4189192 h 5143500"/>
              <a:gd name="connsiteX36" fmla="*/ 6112903 w 7040643"/>
              <a:gd name="connsiteY36" fmla="*/ 4190323 h 5143500"/>
              <a:gd name="connsiteX37" fmla="*/ 6094838 w 7040643"/>
              <a:gd name="connsiteY37" fmla="*/ 4191634 h 5143500"/>
              <a:gd name="connsiteX38" fmla="*/ 6076882 w 7040643"/>
              <a:gd name="connsiteY38" fmla="*/ 4193124 h 5143500"/>
              <a:gd name="connsiteX39" fmla="*/ 6059034 w 7040643"/>
              <a:gd name="connsiteY39" fmla="*/ 4194791 h 5143500"/>
              <a:gd name="connsiteX40" fmla="*/ 6041292 w 7040643"/>
              <a:gd name="connsiteY40" fmla="*/ 4196632 h 5143500"/>
              <a:gd name="connsiteX41" fmla="*/ 6023654 w 7040643"/>
              <a:gd name="connsiteY41" fmla="*/ 4198645 h 5143500"/>
              <a:gd name="connsiteX42" fmla="*/ 6006119 w 7040643"/>
              <a:gd name="connsiteY42" fmla="*/ 4200828 h 5143500"/>
              <a:gd name="connsiteX43" fmla="*/ 5988685 w 7040643"/>
              <a:gd name="connsiteY43" fmla="*/ 4203178 h 5143500"/>
              <a:gd name="connsiteX44" fmla="*/ 5971351 w 7040643"/>
              <a:gd name="connsiteY44" fmla="*/ 4205694 h 5143500"/>
              <a:gd name="connsiteX45" fmla="*/ 5954115 w 7040643"/>
              <a:gd name="connsiteY45" fmla="*/ 4208371 h 5143500"/>
              <a:gd name="connsiteX46" fmla="*/ 5936974 w 7040643"/>
              <a:gd name="connsiteY46" fmla="*/ 4211210 h 5143500"/>
              <a:gd name="connsiteX47" fmla="*/ 5902975 w 7040643"/>
              <a:gd name="connsiteY47" fmla="*/ 4217359 h 5143500"/>
              <a:gd name="connsiteX48" fmla="*/ 5869342 w 7040643"/>
              <a:gd name="connsiteY48" fmla="*/ 4224123 h 5143500"/>
              <a:gd name="connsiteX49" fmla="*/ 5819549 w 7040643"/>
              <a:gd name="connsiteY49" fmla="*/ 4235381 h 5143500"/>
              <a:gd name="connsiteX50" fmla="*/ 5786772 w 7040643"/>
              <a:gd name="connsiteY50" fmla="*/ 4243601 h 5143500"/>
              <a:gd name="connsiteX51" fmla="*/ 5754314 w 7040643"/>
              <a:gd name="connsiteY51" fmla="*/ 4252372 h 5143500"/>
              <a:gd name="connsiteX52" fmla="*/ 5722164 w 7040643"/>
              <a:gd name="connsiteY52" fmla="*/ 4261676 h 5143500"/>
              <a:gd name="connsiteX53" fmla="*/ 5690306 w 7040643"/>
              <a:gd name="connsiteY53" fmla="*/ 4271493 h 5143500"/>
              <a:gd name="connsiteX54" fmla="*/ 5658730 w 7040643"/>
              <a:gd name="connsiteY54" fmla="*/ 4281806 h 5143500"/>
              <a:gd name="connsiteX55" fmla="*/ 5627421 w 7040643"/>
              <a:gd name="connsiteY55" fmla="*/ 4292598 h 5143500"/>
              <a:gd name="connsiteX56" fmla="*/ 5596367 w 7040643"/>
              <a:gd name="connsiteY56" fmla="*/ 4303848 h 5143500"/>
              <a:gd name="connsiteX57" fmla="*/ 5565554 w 7040643"/>
              <a:gd name="connsiteY57" fmla="*/ 4315539 h 5143500"/>
              <a:gd name="connsiteX58" fmla="*/ 5534969 w 7040643"/>
              <a:gd name="connsiteY58" fmla="*/ 4327653 h 5143500"/>
              <a:gd name="connsiteX59" fmla="*/ 5504601 w 7040643"/>
              <a:gd name="connsiteY59" fmla="*/ 4340171 h 5143500"/>
              <a:gd name="connsiteX60" fmla="*/ 5474434 w 7040643"/>
              <a:gd name="connsiteY60" fmla="*/ 4353075 h 5143500"/>
              <a:gd name="connsiteX61" fmla="*/ 5444457 w 7040643"/>
              <a:gd name="connsiteY61" fmla="*/ 4366348 h 5143500"/>
              <a:gd name="connsiteX62" fmla="*/ 5414657 w 7040643"/>
              <a:gd name="connsiteY62" fmla="*/ 4379970 h 5143500"/>
              <a:gd name="connsiteX63" fmla="*/ 5370258 w 7040643"/>
              <a:gd name="connsiteY63" fmla="*/ 4401018 h 5143500"/>
              <a:gd name="connsiteX64" fmla="*/ 5326183 w 7040643"/>
              <a:gd name="connsiteY64" fmla="*/ 4422750 h 5143500"/>
              <a:gd name="connsiteX65" fmla="*/ 5282387 w 7040643"/>
              <a:gd name="connsiteY65" fmla="*/ 4445105 h 5143500"/>
              <a:gd name="connsiteX66" fmla="*/ 5238828 w 7040643"/>
              <a:gd name="connsiteY66" fmla="*/ 4468020 h 5143500"/>
              <a:gd name="connsiteX67" fmla="*/ 5181037 w 7040643"/>
              <a:gd name="connsiteY67" fmla="*/ 4499338 h 5143500"/>
              <a:gd name="connsiteX68" fmla="*/ 5094764 w 7040643"/>
              <a:gd name="connsiteY68" fmla="*/ 4547659 h 5143500"/>
              <a:gd name="connsiteX69" fmla="*/ 4879097 w 7040643"/>
              <a:gd name="connsiteY69" fmla="*/ 4672511 h 5143500"/>
              <a:gd name="connsiteX70" fmla="*/ 4718474 w 7040643"/>
              <a:gd name="connsiteY70" fmla="*/ 4764264 h 5143500"/>
              <a:gd name="connsiteX71" fmla="*/ 4644099 w 7040643"/>
              <a:gd name="connsiteY71" fmla="*/ 4805079 h 5143500"/>
              <a:gd name="connsiteX72" fmla="*/ 4583790 w 7040643"/>
              <a:gd name="connsiteY72" fmla="*/ 4837057 h 5143500"/>
              <a:gd name="connsiteX73" fmla="*/ 4538019 w 7040643"/>
              <a:gd name="connsiteY73" fmla="*/ 4860551 h 5143500"/>
              <a:gd name="connsiteX74" fmla="*/ 4491735 w 7040643"/>
              <a:gd name="connsiteY74" fmla="*/ 4883557 h 5143500"/>
              <a:gd name="connsiteX75" fmla="*/ 4444895 w 7040643"/>
              <a:gd name="connsiteY75" fmla="*/ 4906012 h 5143500"/>
              <a:gd name="connsiteX76" fmla="*/ 4397455 w 7040643"/>
              <a:gd name="connsiteY76" fmla="*/ 4927857 h 5143500"/>
              <a:gd name="connsiteX77" fmla="*/ 4365473 w 7040643"/>
              <a:gd name="connsiteY77" fmla="*/ 4942049 h 5143500"/>
              <a:gd name="connsiteX78" fmla="*/ 4333192 w 7040643"/>
              <a:gd name="connsiteY78" fmla="*/ 4955925 h 5143500"/>
              <a:gd name="connsiteX79" fmla="*/ 4300599 w 7040643"/>
              <a:gd name="connsiteY79" fmla="*/ 4969464 h 5143500"/>
              <a:gd name="connsiteX80" fmla="*/ 4267681 w 7040643"/>
              <a:gd name="connsiteY80" fmla="*/ 4982650 h 5143500"/>
              <a:gd name="connsiteX81" fmla="*/ 4234424 w 7040643"/>
              <a:gd name="connsiteY81" fmla="*/ 4995463 h 5143500"/>
              <a:gd name="connsiteX82" fmla="*/ 4200816 w 7040643"/>
              <a:gd name="connsiteY82" fmla="*/ 5007886 h 5143500"/>
              <a:gd name="connsiteX83" fmla="*/ 4166843 w 7040643"/>
              <a:gd name="connsiteY83" fmla="*/ 5019900 h 5143500"/>
              <a:gd name="connsiteX84" fmla="*/ 4132493 w 7040643"/>
              <a:gd name="connsiteY84" fmla="*/ 5031487 h 5143500"/>
              <a:gd name="connsiteX85" fmla="*/ 4097753 w 7040643"/>
              <a:gd name="connsiteY85" fmla="*/ 5042628 h 5143500"/>
              <a:gd name="connsiteX86" fmla="*/ 4062609 w 7040643"/>
              <a:gd name="connsiteY86" fmla="*/ 5053306 h 5143500"/>
              <a:gd name="connsiteX87" fmla="*/ 4027048 w 7040643"/>
              <a:gd name="connsiteY87" fmla="*/ 5063502 h 5143500"/>
              <a:gd name="connsiteX88" fmla="*/ 3991058 w 7040643"/>
              <a:gd name="connsiteY88" fmla="*/ 5073197 h 5143500"/>
              <a:gd name="connsiteX89" fmla="*/ 3954625 w 7040643"/>
              <a:gd name="connsiteY89" fmla="*/ 5082374 h 5143500"/>
              <a:gd name="connsiteX90" fmla="*/ 3917737 w 7040643"/>
              <a:gd name="connsiteY90" fmla="*/ 5091015 h 5143500"/>
              <a:gd name="connsiteX91" fmla="*/ 3880380 w 7040643"/>
              <a:gd name="connsiteY91" fmla="*/ 5099100 h 5143500"/>
              <a:gd name="connsiteX92" fmla="*/ 3842542 w 7040643"/>
              <a:gd name="connsiteY92" fmla="*/ 5106612 h 5143500"/>
              <a:gd name="connsiteX93" fmla="*/ 3804208 w 7040643"/>
              <a:gd name="connsiteY93" fmla="*/ 5113533 h 5143500"/>
              <a:gd name="connsiteX94" fmla="*/ 3765367 w 7040643"/>
              <a:gd name="connsiteY94" fmla="*/ 5119842 h 5143500"/>
              <a:gd name="connsiteX95" fmla="*/ 3726006 w 7040643"/>
              <a:gd name="connsiteY95" fmla="*/ 5125525 h 5143500"/>
              <a:gd name="connsiteX96" fmla="*/ 3686110 w 7040643"/>
              <a:gd name="connsiteY96" fmla="*/ 5130561 h 5143500"/>
              <a:gd name="connsiteX97" fmla="*/ 3645668 w 7040643"/>
              <a:gd name="connsiteY97" fmla="*/ 5134932 h 5143500"/>
              <a:gd name="connsiteX98" fmla="*/ 3604665 w 7040643"/>
              <a:gd name="connsiteY98" fmla="*/ 5138621 h 5143500"/>
              <a:gd name="connsiteX99" fmla="*/ 3563090 w 7040643"/>
              <a:gd name="connsiteY99" fmla="*/ 5141607 h 5143500"/>
              <a:gd name="connsiteX100" fmla="*/ 3527902 w 7040643"/>
              <a:gd name="connsiteY100" fmla="*/ 5143500 h 5143500"/>
              <a:gd name="connsiteX101" fmla="*/ 0 w 7040643"/>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7040643" h="5143500">
                <a:moveTo>
                  <a:pt x="0" y="0"/>
                </a:moveTo>
                <a:lnTo>
                  <a:pt x="7040643" y="0"/>
                </a:lnTo>
                <a:lnTo>
                  <a:pt x="7040643" y="4345781"/>
                </a:lnTo>
                <a:lnTo>
                  <a:pt x="7040641" y="4345781"/>
                </a:lnTo>
                <a:lnTo>
                  <a:pt x="7040641" y="4344285"/>
                </a:lnTo>
                <a:lnTo>
                  <a:pt x="6991853" y="4326932"/>
                </a:lnTo>
                <a:lnTo>
                  <a:pt x="6943782" y="4310686"/>
                </a:lnTo>
                <a:lnTo>
                  <a:pt x="6896416" y="4295530"/>
                </a:lnTo>
                <a:lnTo>
                  <a:pt x="6849741" y="4281446"/>
                </a:lnTo>
                <a:lnTo>
                  <a:pt x="6803743" y="4268415"/>
                </a:lnTo>
                <a:lnTo>
                  <a:pt x="6758410" y="4256419"/>
                </a:lnTo>
                <a:lnTo>
                  <a:pt x="6713730" y="4245439"/>
                </a:lnTo>
                <a:lnTo>
                  <a:pt x="6669689" y="4235458"/>
                </a:lnTo>
                <a:lnTo>
                  <a:pt x="6626274" y="4226457"/>
                </a:lnTo>
                <a:lnTo>
                  <a:pt x="6583471" y="4218418"/>
                </a:lnTo>
                <a:lnTo>
                  <a:pt x="6541268" y="4211323"/>
                </a:lnTo>
                <a:lnTo>
                  <a:pt x="6499652" y="4205153"/>
                </a:lnTo>
                <a:lnTo>
                  <a:pt x="6479061" y="4202409"/>
                </a:lnTo>
                <a:lnTo>
                  <a:pt x="6458610" y="4199890"/>
                </a:lnTo>
                <a:lnTo>
                  <a:pt x="6438301" y="4197593"/>
                </a:lnTo>
                <a:lnTo>
                  <a:pt x="6418129" y="4195515"/>
                </a:lnTo>
                <a:lnTo>
                  <a:pt x="6398095" y="4193655"/>
                </a:lnTo>
                <a:lnTo>
                  <a:pt x="6378196" y="4192012"/>
                </a:lnTo>
                <a:lnTo>
                  <a:pt x="6358430" y="4190580"/>
                </a:lnTo>
                <a:lnTo>
                  <a:pt x="6338796" y="4189360"/>
                </a:lnTo>
                <a:lnTo>
                  <a:pt x="6319294" y="4188347"/>
                </a:lnTo>
                <a:lnTo>
                  <a:pt x="6299919" y="4187542"/>
                </a:lnTo>
                <a:lnTo>
                  <a:pt x="6280673" y="4186940"/>
                </a:lnTo>
                <a:lnTo>
                  <a:pt x="6261551" y="4186539"/>
                </a:lnTo>
                <a:lnTo>
                  <a:pt x="6242554" y="4186339"/>
                </a:lnTo>
                <a:lnTo>
                  <a:pt x="6223678" y="4186335"/>
                </a:lnTo>
                <a:lnTo>
                  <a:pt x="6204924" y="4186526"/>
                </a:lnTo>
                <a:lnTo>
                  <a:pt x="6186288" y="4186909"/>
                </a:lnTo>
                <a:lnTo>
                  <a:pt x="6167770" y="4187483"/>
                </a:lnTo>
                <a:lnTo>
                  <a:pt x="6149367" y="4188245"/>
                </a:lnTo>
                <a:lnTo>
                  <a:pt x="6131079" y="4189192"/>
                </a:lnTo>
                <a:lnTo>
                  <a:pt x="6112903" y="4190323"/>
                </a:lnTo>
                <a:lnTo>
                  <a:pt x="6094838" y="4191634"/>
                </a:lnTo>
                <a:lnTo>
                  <a:pt x="6076882" y="4193124"/>
                </a:lnTo>
                <a:lnTo>
                  <a:pt x="6059034" y="4194791"/>
                </a:lnTo>
                <a:lnTo>
                  <a:pt x="6041292" y="4196632"/>
                </a:lnTo>
                <a:lnTo>
                  <a:pt x="6023654" y="4198645"/>
                </a:lnTo>
                <a:lnTo>
                  <a:pt x="6006119" y="4200828"/>
                </a:lnTo>
                <a:lnTo>
                  <a:pt x="5988685" y="4203178"/>
                </a:lnTo>
                <a:lnTo>
                  <a:pt x="5971351" y="4205694"/>
                </a:lnTo>
                <a:lnTo>
                  <a:pt x="5954115" y="4208371"/>
                </a:lnTo>
                <a:lnTo>
                  <a:pt x="5936974" y="4211210"/>
                </a:lnTo>
                <a:lnTo>
                  <a:pt x="5902975" y="4217359"/>
                </a:lnTo>
                <a:lnTo>
                  <a:pt x="5869342" y="4224123"/>
                </a:lnTo>
                <a:lnTo>
                  <a:pt x="5819549" y="4235381"/>
                </a:lnTo>
                <a:lnTo>
                  <a:pt x="5786772" y="4243601"/>
                </a:lnTo>
                <a:lnTo>
                  <a:pt x="5754314" y="4252372"/>
                </a:lnTo>
                <a:lnTo>
                  <a:pt x="5722164" y="4261676"/>
                </a:lnTo>
                <a:lnTo>
                  <a:pt x="5690306" y="4271493"/>
                </a:lnTo>
                <a:lnTo>
                  <a:pt x="5658730" y="4281806"/>
                </a:lnTo>
                <a:lnTo>
                  <a:pt x="5627421" y="4292598"/>
                </a:lnTo>
                <a:lnTo>
                  <a:pt x="5596367" y="4303848"/>
                </a:lnTo>
                <a:lnTo>
                  <a:pt x="5565554" y="4315539"/>
                </a:lnTo>
                <a:lnTo>
                  <a:pt x="5534969" y="4327653"/>
                </a:lnTo>
                <a:lnTo>
                  <a:pt x="5504601" y="4340171"/>
                </a:lnTo>
                <a:lnTo>
                  <a:pt x="5474434" y="4353075"/>
                </a:lnTo>
                <a:lnTo>
                  <a:pt x="5444457" y="4366348"/>
                </a:lnTo>
                <a:lnTo>
                  <a:pt x="5414657" y="4379970"/>
                </a:lnTo>
                <a:lnTo>
                  <a:pt x="5370258" y="4401018"/>
                </a:lnTo>
                <a:lnTo>
                  <a:pt x="5326183" y="4422750"/>
                </a:lnTo>
                <a:lnTo>
                  <a:pt x="5282387" y="4445105"/>
                </a:lnTo>
                <a:lnTo>
                  <a:pt x="5238828" y="4468020"/>
                </a:lnTo>
                <a:lnTo>
                  <a:pt x="5181037" y="4499338"/>
                </a:lnTo>
                <a:lnTo>
                  <a:pt x="5094764" y="4547659"/>
                </a:lnTo>
                <a:lnTo>
                  <a:pt x="4879097" y="4672511"/>
                </a:lnTo>
                <a:lnTo>
                  <a:pt x="4718474" y="4764264"/>
                </a:lnTo>
                <a:lnTo>
                  <a:pt x="4644099" y="4805079"/>
                </a:lnTo>
                <a:lnTo>
                  <a:pt x="4583790" y="4837057"/>
                </a:lnTo>
                <a:lnTo>
                  <a:pt x="4538019" y="4860551"/>
                </a:lnTo>
                <a:lnTo>
                  <a:pt x="4491735" y="4883557"/>
                </a:lnTo>
                <a:lnTo>
                  <a:pt x="4444895" y="4906012"/>
                </a:lnTo>
                <a:lnTo>
                  <a:pt x="4397455" y="4927857"/>
                </a:lnTo>
                <a:lnTo>
                  <a:pt x="4365473" y="4942049"/>
                </a:lnTo>
                <a:lnTo>
                  <a:pt x="4333192" y="4955925"/>
                </a:lnTo>
                <a:lnTo>
                  <a:pt x="4300599" y="4969464"/>
                </a:lnTo>
                <a:lnTo>
                  <a:pt x="4267681" y="4982650"/>
                </a:lnTo>
                <a:lnTo>
                  <a:pt x="4234424" y="4995463"/>
                </a:lnTo>
                <a:lnTo>
                  <a:pt x="4200816" y="5007886"/>
                </a:lnTo>
                <a:lnTo>
                  <a:pt x="4166843" y="5019900"/>
                </a:lnTo>
                <a:lnTo>
                  <a:pt x="4132493" y="5031487"/>
                </a:lnTo>
                <a:lnTo>
                  <a:pt x="4097753" y="5042628"/>
                </a:lnTo>
                <a:lnTo>
                  <a:pt x="4062609" y="5053306"/>
                </a:lnTo>
                <a:lnTo>
                  <a:pt x="4027048" y="5063502"/>
                </a:lnTo>
                <a:lnTo>
                  <a:pt x="3991058" y="5073197"/>
                </a:lnTo>
                <a:lnTo>
                  <a:pt x="3954625" y="5082374"/>
                </a:lnTo>
                <a:lnTo>
                  <a:pt x="3917737" y="5091015"/>
                </a:lnTo>
                <a:lnTo>
                  <a:pt x="3880380" y="5099100"/>
                </a:lnTo>
                <a:lnTo>
                  <a:pt x="3842542" y="5106612"/>
                </a:lnTo>
                <a:lnTo>
                  <a:pt x="3804208" y="5113533"/>
                </a:lnTo>
                <a:lnTo>
                  <a:pt x="3765367" y="5119842"/>
                </a:lnTo>
                <a:lnTo>
                  <a:pt x="3726006" y="5125525"/>
                </a:lnTo>
                <a:lnTo>
                  <a:pt x="3686110" y="5130561"/>
                </a:lnTo>
                <a:lnTo>
                  <a:pt x="3645668" y="5134932"/>
                </a:lnTo>
                <a:lnTo>
                  <a:pt x="3604665" y="5138621"/>
                </a:lnTo>
                <a:lnTo>
                  <a:pt x="3563090" y="5141607"/>
                </a:lnTo>
                <a:lnTo>
                  <a:pt x="3527902"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60801" y="5291008"/>
            <a:ext cx="5395312" cy="1162712"/>
          </a:xfrm>
        </p:spPr>
        <p:txBody>
          <a:bodyPr anchor="b"/>
          <a:lstStyle>
            <a:lvl1pPr>
              <a:defRPr sz="1067" b="1">
                <a:solidFill>
                  <a:schemeClr val="tx1"/>
                </a:solidFill>
              </a:defRPr>
            </a:lvl1pPr>
            <a:lvl2pPr>
              <a:defRPr sz="1067" b="0">
                <a:solidFill>
                  <a:schemeClr val="tx1"/>
                </a:solidFill>
              </a:defRPr>
            </a:lvl2pPr>
            <a:lvl3pPr marL="0" indent="0">
              <a:buFontTx/>
              <a:buNone/>
              <a:defRPr sz="1067" b="0">
                <a:solidFill>
                  <a:schemeClr val="tx1"/>
                </a:solidFill>
              </a:defRPr>
            </a:lvl3pPr>
            <a:lvl4pPr marL="0" indent="0">
              <a:buFontTx/>
              <a:buNone/>
              <a:defRPr sz="1067" b="0">
                <a:solidFill>
                  <a:schemeClr val="tx1"/>
                </a:solidFill>
              </a:defRPr>
            </a:lvl4pPr>
            <a:lvl5pPr marL="0" indent="0">
              <a:buFontTx/>
              <a:buNone/>
              <a:defRPr sz="1067"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Picture 5">
            <a:extLst>
              <a:ext uri="{FF2B5EF4-FFF2-40B4-BE49-F238E27FC236}">
                <a16:creationId xmlns:a16="http://schemas.microsoft.com/office/drawing/2014/main" id="{F6B25D07-8C45-46EB-BA41-15D8D8916864}"/>
              </a:ext>
            </a:extLst>
          </p:cNvPr>
          <p:cNvPicPr>
            <a:picLocks noChangeAspect="1"/>
          </p:cNvPicPr>
          <p:nvPr userDrawn="1"/>
        </p:nvPicPr>
        <p:blipFill>
          <a:blip r:embed="rId2"/>
          <a:stretch>
            <a:fillRect/>
          </a:stretch>
        </p:blipFill>
        <p:spPr>
          <a:xfrm>
            <a:off x="9341937" y="6236077"/>
            <a:ext cx="2393876" cy="268208"/>
          </a:xfrm>
          <a:prstGeom prst="rect">
            <a:avLst/>
          </a:prstGeom>
        </p:spPr>
      </p:pic>
    </p:spTree>
    <p:extLst>
      <p:ext uri="{BB962C8B-B14F-4D97-AF65-F5344CB8AC3E}">
        <p14:creationId xmlns:p14="http://schemas.microsoft.com/office/powerpoint/2010/main" val="3750655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001731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grpSp>
        <p:nvGrpSpPr>
          <p:cNvPr id="19" name="Guidance note">
            <a:extLst>
              <a:ext uri="{FF2B5EF4-FFF2-40B4-BE49-F238E27FC236}">
                <a16:creationId xmlns:a16="http://schemas.microsoft.com/office/drawing/2014/main" id="{581BC3EF-759D-42FE-8835-F401C9A90EAF}"/>
              </a:ext>
            </a:extLst>
          </p:cNvPr>
          <p:cNvGrpSpPr/>
          <p:nvPr userDrawn="1"/>
        </p:nvGrpSpPr>
        <p:grpSpPr>
          <a:xfrm>
            <a:off x="12514256" y="-2971"/>
            <a:ext cx="3244800" cy="3431971"/>
            <a:chOff x="10925224" y="284"/>
            <a:chExt cx="2942835" cy="3932923"/>
          </a:xfrm>
        </p:grpSpPr>
        <p:sp>
          <p:nvSpPr>
            <p:cNvPr id="20" name="Guidance note">
              <a:extLst>
                <a:ext uri="{FF2B5EF4-FFF2-40B4-BE49-F238E27FC236}">
                  <a16:creationId xmlns:a16="http://schemas.microsoft.com/office/drawing/2014/main" id="{F7E44966-38F4-4D49-88DB-9312A8A788CF}"/>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1" name="Group 20">
              <a:extLst>
                <a:ext uri="{FF2B5EF4-FFF2-40B4-BE49-F238E27FC236}">
                  <a16:creationId xmlns:a16="http://schemas.microsoft.com/office/drawing/2014/main" id="{D1E48B31-302D-4EC5-B6E7-F2B68586C2B4}"/>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2" name="Picture 3">
                <a:extLst>
                  <a:ext uri="{FF2B5EF4-FFF2-40B4-BE49-F238E27FC236}">
                    <a16:creationId xmlns:a16="http://schemas.microsoft.com/office/drawing/2014/main" id="{28E9C332-F43E-4FEA-8C76-DFEE434003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3" name="Rounded Rectangle 20">
                <a:extLst>
                  <a:ext uri="{FF2B5EF4-FFF2-40B4-BE49-F238E27FC236}">
                    <a16:creationId xmlns:a16="http://schemas.microsoft.com/office/drawing/2014/main" id="{902FECA8-5C92-47D3-800C-5E73D3730238}"/>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EEB3DDF3-45CD-4D1D-B33F-3C8BF4E8A939}"/>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B2B07349-B51C-48D8-9722-85D479D989FD}"/>
              </a:ext>
            </a:extLst>
          </p:cNvPr>
          <p:cNvSpPr>
            <a:spLocks noGrp="1"/>
          </p:cNvSpPr>
          <p:nvPr>
            <p:ph type="body" sz="quarter" idx="16"/>
          </p:nvPr>
        </p:nvSpPr>
        <p:spPr>
          <a:xfrm>
            <a:off x="462845" y="1416669"/>
            <a:ext cx="11266311"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68357451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98DDB-AFBE-465F-92BD-B9CC8062611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42A49F-6722-4CD4-AB97-D2545E4F23E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3F5BE0-0634-43E8-A267-D8E720EDF1AF}"/>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9DEEC525-4524-447F-9E33-5DAADF6689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E1F178-E735-4F82-B089-ADA16FEB6DB5}"/>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4185162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62845" y="1416669"/>
            <a:ext cx="5393973"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892" y="1416669"/>
            <a:ext cx="53952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9" name="Guidance note">
            <a:extLst>
              <a:ext uri="{FF2B5EF4-FFF2-40B4-BE49-F238E27FC236}">
                <a16:creationId xmlns:a16="http://schemas.microsoft.com/office/drawing/2014/main" id="{4060B2BE-6F3A-4982-9BE1-C9A32A9602FE}"/>
              </a:ext>
            </a:extLst>
          </p:cNvPr>
          <p:cNvGrpSpPr/>
          <p:nvPr userDrawn="1"/>
        </p:nvGrpSpPr>
        <p:grpSpPr>
          <a:xfrm>
            <a:off x="12514256" y="-2971"/>
            <a:ext cx="3244800" cy="3431971"/>
            <a:chOff x="10925224" y="284"/>
            <a:chExt cx="2942835" cy="3932923"/>
          </a:xfrm>
        </p:grpSpPr>
        <p:sp>
          <p:nvSpPr>
            <p:cNvPr id="20" name="Guidance note">
              <a:extLst>
                <a:ext uri="{FF2B5EF4-FFF2-40B4-BE49-F238E27FC236}">
                  <a16:creationId xmlns:a16="http://schemas.microsoft.com/office/drawing/2014/main" id="{4231E06E-BC1A-44C2-94CF-A707745BA2D9}"/>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1" name="Group 20">
              <a:extLst>
                <a:ext uri="{FF2B5EF4-FFF2-40B4-BE49-F238E27FC236}">
                  <a16:creationId xmlns:a16="http://schemas.microsoft.com/office/drawing/2014/main" id="{D5A36928-80B1-46E7-A17E-7CE18ADF9D97}"/>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2" name="Picture 3">
                <a:extLst>
                  <a:ext uri="{FF2B5EF4-FFF2-40B4-BE49-F238E27FC236}">
                    <a16:creationId xmlns:a16="http://schemas.microsoft.com/office/drawing/2014/main" id="{10428015-795B-472D-81D2-53B5DA2472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3" name="Rounded Rectangle 20">
                <a:extLst>
                  <a:ext uri="{FF2B5EF4-FFF2-40B4-BE49-F238E27FC236}">
                    <a16:creationId xmlns:a16="http://schemas.microsoft.com/office/drawing/2014/main" id="{CDB01C34-6956-45C0-89BD-7C0DD56A2B9A}"/>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Tree>
    <p:extLst>
      <p:ext uri="{BB962C8B-B14F-4D97-AF65-F5344CB8AC3E}">
        <p14:creationId xmlns:p14="http://schemas.microsoft.com/office/powerpoint/2010/main" val="83065440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62845" y="1416669"/>
            <a:ext cx="3426178"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83636"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2249" y="1416667"/>
            <a:ext cx="3424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731A509E-268C-4785-9AEA-B183B203BB0E}"/>
              </a:ext>
            </a:extLst>
          </p:cNvPr>
          <p:cNvGrpSpPr/>
          <p:nvPr userDrawn="1"/>
        </p:nvGrpSpPr>
        <p:grpSpPr>
          <a:xfrm>
            <a:off x="12514256" y="-2971"/>
            <a:ext cx="3244800" cy="3431971"/>
            <a:chOff x="10925224" y="284"/>
            <a:chExt cx="2942835" cy="3932923"/>
          </a:xfrm>
        </p:grpSpPr>
        <p:sp>
          <p:nvSpPr>
            <p:cNvPr id="26" name="Guidance note">
              <a:extLst>
                <a:ext uri="{FF2B5EF4-FFF2-40B4-BE49-F238E27FC236}">
                  <a16:creationId xmlns:a16="http://schemas.microsoft.com/office/drawing/2014/main" id="{B32AD8B9-64CD-4864-9F40-ECCBB83ED63E}"/>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7" name="Group 26">
              <a:extLst>
                <a:ext uri="{FF2B5EF4-FFF2-40B4-BE49-F238E27FC236}">
                  <a16:creationId xmlns:a16="http://schemas.microsoft.com/office/drawing/2014/main" id="{9E47BB5B-6FF9-48EF-BF27-3792200B1439}"/>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8" name="Picture 3">
                <a:extLst>
                  <a:ext uri="{FF2B5EF4-FFF2-40B4-BE49-F238E27FC236}">
                    <a16:creationId xmlns:a16="http://schemas.microsoft.com/office/drawing/2014/main" id="{9364900F-D24C-4988-99B2-3CF0C3A225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6B983C6C-22D4-41BB-B3AD-7A5407567D94}"/>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CF552F39-5CA8-4DC1-BFFC-A78E2502D4A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61352762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60801" y="1416669"/>
            <a:ext cx="5395312"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3557" y="1416052"/>
            <a:ext cx="5395200"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2A549EC8-F18A-4EC3-8CBA-EBF3AE31B63E}"/>
              </a:ext>
            </a:extLst>
          </p:cNvPr>
          <p:cNvGrpSpPr/>
          <p:nvPr userDrawn="1"/>
        </p:nvGrpSpPr>
        <p:grpSpPr>
          <a:xfrm>
            <a:off x="12514256" y="-2971"/>
            <a:ext cx="3244800" cy="3431971"/>
            <a:chOff x="10925224" y="284"/>
            <a:chExt cx="2942835" cy="3932923"/>
          </a:xfrm>
        </p:grpSpPr>
        <p:sp>
          <p:nvSpPr>
            <p:cNvPr id="23" name="Guidance note">
              <a:extLst>
                <a:ext uri="{FF2B5EF4-FFF2-40B4-BE49-F238E27FC236}">
                  <a16:creationId xmlns:a16="http://schemas.microsoft.com/office/drawing/2014/main" id="{DE787201-6877-4AB2-AED1-8D22307EF1CF}"/>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4" name="Group 23">
              <a:extLst>
                <a:ext uri="{FF2B5EF4-FFF2-40B4-BE49-F238E27FC236}">
                  <a16:creationId xmlns:a16="http://schemas.microsoft.com/office/drawing/2014/main" id="{BB4939F7-5E42-441B-B687-2B3F344A1F44}"/>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5" name="Picture 3">
                <a:extLst>
                  <a:ext uri="{FF2B5EF4-FFF2-40B4-BE49-F238E27FC236}">
                    <a16:creationId xmlns:a16="http://schemas.microsoft.com/office/drawing/2014/main" id="{6B3117CE-EE92-41CF-A1BB-136AA5A52A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0D67D42-6ECD-4065-AB74-5770FF1DC26D}"/>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8ED67708-EB4C-4C1F-BC4F-41D4A0E746B8}"/>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9246207"/>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60800" y="1416668"/>
            <a:ext cx="3424000" cy="4605251"/>
          </a:xfrm>
          <a:solidFill>
            <a:schemeClr val="accent1"/>
          </a:solidFill>
        </p:spPr>
        <p:txBody>
          <a:bodyPr wrap="square" lIns="72000" tIns="72000" rIns="72000" bIns="72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82779"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757"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8CF1CA6-3ADB-483F-AE6E-915889D92E34}"/>
              </a:ext>
            </a:extLst>
          </p:cNvPr>
          <p:cNvGrpSpPr/>
          <p:nvPr userDrawn="1"/>
        </p:nvGrpSpPr>
        <p:grpSpPr>
          <a:xfrm>
            <a:off x="12514256" y="-2971"/>
            <a:ext cx="3244800" cy="3431971"/>
            <a:chOff x="10925224" y="284"/>
            <a:chExt cx="2942835" cy="3932923"/>
          </a:xfrm>
        </p:grpSpPr>
        <p:sp>
          <p:nvSpPr>
            <p:cNvPr id="26" name="Guidance note">
              <a:extLst>
                <a:ext uri="{FF2B5EF4-FFF2-40B4-BE49-F238E27FC236}">
                  <a16:creationId xmlns:a16="http://schemas.microsoft.com/office/drawing/2014/main" id="{7F8E3453-9C91-4371-B209-82BFF91B5434}"/>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7" name="Group 26">
              <a:extLst>
                <a:ext uri="{FF2B5EF4-FFF2-40B4-BE49-F238E27FC236}">
                  <a16:creationId xmlns:a16="http://schemas.microsoft.com/office/drawing/2014/main" id="{84916B72-4D38-4148-A19B-B791218AAC8C}"/>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8" name="Picture 3">
                <a:extLst>
                  <a:ext uri="{FF2B5EF4-FFF2-40B4-BE49-F238E27FC236}">
                    <a16:creationId xmlns:a16="http://schemas.microsoft.com/office/drawing/2014/main" id="{75651BD7-B728-43FA-9A1F-61AB2AFD25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2862C631-F086-4C57-BD35-EA8CF4BB9F11}"/>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B91105A5-3A28-4677-A85D-B2854CD9BE4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0480941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757" y="1416668"/>
            <a:ext cx="3424000" cy="4605251"/>
          </a:xfrm>
          <a:solidFill>
            <a:schemeClr val="accent1"/>
          </a:solidFill>
        </p:spPr>
        <p:txBody>
          <a:bodyPr wrap="square" lIns="72000" tIns="72000" rIns="72000" bIns="72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83801"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62844"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0" name="Guidance note">
            <a:extLst>
              <a:ext uri="{FF2B5EF4-FFF2-40B4-BE49-F238E27FC236}">
                <a16:creationId xmlns:a16="http://schemas.microsoft.com/office/drawing/2014/main" id="{CA0C462F-699B-4597-A732-6769E3BFE3DE}"/>
              </a:ext>
            </a:extLst>
          </p:cNvPr>
          <p:cNvGrpSpPr/>
          <p:nvPr userDrawn="1"/>
        </p:nvGrpSpPr>
        <p:grpSpPr>
          <a:xfrm>
            <a:off x="12514256" y="-2971"/>
            <a:ext cx="3244800" cy="3431971"/>
            <a:chOff x="10925224" y="284"/>
            <a:chExt cx="2942835" cy="3932923"/>
          </a:xfrm>
        </p:grpSpPr>
        <p:sp>
          <p:nvSpPr>
            <p:cNvPr id="21" name="Guidance note">
              <a:extLst>
                <a:ext uri="{FF2B5EF4-FFF2-40B4-BE49-F238E27FC236}">
                  <a16:creationId xmlns:a16="http://schemas.microsoft.com/office/drawing/2014/main" id="{141CF54A-3B39-47D4-9C8E-0CCBCB34018B}"/>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2" name="Group 21">
              <a:extLst>
                <a:ext uri="{FF2B5EF4-FFF2-40B4-BE49-F238E27FC236}">
                  <a16:creationId xmlns:a16="http://schemas.microsoft.com/office/drawing/2014/main" id="{AB3F7755-FAEA-4280-B568-3F45114C89CB}"/>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3" name="Picture 3">
                <a:extLst>
                  <a:ext uri="{FF2B5EF4-FFF2-40B4-BE49-F238E27FC236}">
                    <a16:creationId xmlns:a16="http://schemas.microsoft.com/office/drawing/2014/main" id="{ACAB7FA6-B4F9-4DC1-939F-59E566080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1713DAC7-8094-4289-A4B1-508E9CA791FF}"/>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B2BAC50E-591B-4FB3-B002-3A2425889519}"/>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3312380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62844" y="1416668"/>
            <a:ext cx="7360356" cy="4605251"/>
          </a:xfrm>
          <a:prstGeom prst="rect">
            <a:avLst/>
          </a:prstGeom>
        </p:spPr>
        <p:txBody>
          <a:bodyPr>
            <a:noAutofit/>
          </a:bodyPr>
          <a:lstStyle>
            <a:lvl1pPr>
              <a:defRPr>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757"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6" name="Guidance note">
            <a:extLst>
              <a:ext uri="{FF2B5EF4-FFF2-40B4-BE49-F238E27FC236}">
                <a16:creationId xmlns:a16="http://schemas.microsoft.com/office/drawing/2014/main" id="{F435E64C-99A4-4471-B8A4-25FAF5DB5A50}"/>
              </a:ext>
            </a:extLst>
          </p:cNvPr>
          <p:cNvGrpSpPr/>
          <p:nvPr userDrawn="1"/>
        </p:nvGrpSpPr>
        <p:grpSpPr>
          <a:xfrm>
            <a:off x="12514256" y="-2971"/>
            <a:ext cx="3244800" cy="3431971"/>
            <a:chOff x="10925224" y="284"/>
            <a:chExt cx="2942835" cy="3932923"/>
          </a:xfrm>
        </p:grpSpPr>
        <p:sp>
          <p:nvSpPr>
            <p:cNvPr id="17" name="Guidance note">
              <a:extLst>
                <a:ext uri="{FF2B5EF4-FFF2-40B4-BE49-F238E27FC236}">
                  <a16:creationId xmlns:a16="http://schemas.microsoft.com/office/drawing/2014/main" id="{77E26013-267D-4405-99A8-C683EF1D6F8C}"/>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18" name="Group 17">
              <a:extLst>
                <a:ext uri="{FF2B5EF4-FFF2-40B4-BE49-F238E27FC236}">
                  <a16:creationId xmlns:a16="http://schemas.microsoft.com/office/drawing/2014/main" id="{4CC6AE7F-8EF6-463F-95C0-4B78FC8B3150}"/>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0" name="Picture 3">
                <a:extLst>
                  <a:ext uri="{FF2B5EF4-FFF2-40B4-BE49-F238E27FC236}">
                    <a16:creationId xmlns:a16="http://schemas.microsoft.com/office/drawing/2014/main" id="{75BB111B-7034-4C23-A2EA-B82D91F5B8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1" name="Rounded Rectangle 20">
                <a:extLst>
                  <a:ext uri="{FF2B5EF4-FFF2-40B4-BE49-F238E27FC236}">
                    <a16:creationId xmlns:a16="http://schemas.microsoft.com/office/drawing/2014/main" id="{8E1C3E22-0349-40CD-82D5-977F10B17F37}"/>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D789686F-1501-4DB6-B6C0-54F755B1067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197687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757" y="1416668"/>
            <a:ext cx="3424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62843" y="1416669"/>
            <a:ext cx="7361154"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8" name="Guidance note">
            <a:extLst>
              <a:ext uri="{FF2B5EF4-FFF2-40B4-BE49-F238E27FC236}">
                <a16:creationId xmlns:a16="http://schemas.microsoft.com/office/drawing/2014/main" id="{F469BF0F-B4DC-4238-96DD-17962F81359F}"/>
              </a:ext>
            </a:extLst>
          </p:cNvPr>
          <p:cNvGrpSpPr/>
          <p:nvPr userDrawn="1"/>
        </p:nvGrpSpPr>
        <p:grpSpPr>
          <a:xfrm>
            <a:off x="12514256" y="-2971"/>
            <a:ext cx="3244800" cy="3431971"/>
            <a:chOff x="10925224" y="284"/>
            <a:chExt cx="2942835" cy="3932923"/>
          </a:xfrm>
        </p:grpSpPr>
        <p:sp>
          <p:nvSpPr>
            <p:cNvPr id="19" name="Guidance note">
              <a:extLst>
                <a:ext uri="{FF2B5EF4-FFF2-40B4-BE49-F238E27FC236}">
                  <a16:creationId xmlns:a16="http://schemas.microsoft.com/office/drawing/2014/main" id="{157C3D4B-096E-4821-AF51-EC93CD652256}"/>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0" name="Group 19">
              <a:extLst>
                <a:ext uri="{FF2B5EF4-FFF2-40B4-BE49-F238E27FC236}">
                  <a16:creationId xmlns:a16="http://schemas.microsoft.com/office/drawing/2014/main" id="{8CD0F723-F1EC-4AE2-A8B2-4610D7B5BFE9}"/>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1" name="Picture 3">
                <a:extLst>
                  <a:ext uri="{FF2B5EF4-FFF2-40B4-BE49-F238E27FC236}">
                    <a16:creationId xmlns:a16="http://schemas.microsoft.com/office/drawing/2014/main" id="{D7F6D1F1-925B-4908-BE1E-DCE4E7B54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76691916-7E85-46F7-8CC2-1E2E1061D1A1}"/>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85030F33-1D06-41A2-BAF8-FD7031F5CA53}"/>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776812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62844"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83801"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757" y="1416668"/>
            <a:ext cx="3424000" cy="4605251"/>
          </a:xfrm>
          <a:prstGeom prst="rect">
            <a:avLst/>
          </a:prstGeom>
        </p:spPr>
        <p:txBody>
          <a:bodyPr>
            <a:noAutofit/>
          </a:bodyPr>
          <a:lstStyle>
            <a:lvl1pPr>
              <a:defRPr/>
            </a:lvl1pPr>
          </a:lstStyle>
          <a:p>
            <a:r>
              <a:rPr lang="en-GB" dirty="0"/>
              <a:t> </a:t>
            </a:r>
          </a:p>
        </p:txBody>
      </p:sp>
      <p:grpSp>
        <p:nvGrpSpPr>
          <p:cNvPr id="20" name="Guidance note">
            <a:extLst>
              <a:ext uri="{FF2B5EF4-FFF2-40B4-BE49-F238E27FC236}">
                <a16:creationId xmlns:a16="http://schemas.microsoft.com/office/drawing/2014/main" id="{A7D32955-57C9-4E5A-852C-984DFC887F05}"/>
              </a:ext>
            </a:extLst>
          </p:cNvPr>
          <p:cNvGrpSpPr/>
          <p:nvPr userDrawn="1"/>
        </p:nvGrpSpPr>
        <p:grpSpPr>
          <a:xfrm>
            <a:off x="12514256" y="-2971"/>
            <a:ext cx="3244800" cy="3431971"/>
            <a:chOff x="10925224" y="284"/>
            <a:chExt cx="2942835" cy="3932923"/>
          </a:xfrm>
        </p:grpSpPr>
        <p:sp>
          <p:nvSpPr>
            <p:cNvPr id="21" name="Guidance note">
              <a:extLst>
                <a:ext uri="{FF2B5EF4-FFF2-40B4-BE49-F238E27FC236}">
                  <a16:creationId xmlns:a16="http://schemas.microsoft.com/office/drawing/2014/main" id="{F2D5350B-3C6C-4C02-96B9-903FD7974B60}"/>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2" name="Group 21">
              <a:extLst>
                <a:ext uri="{FF2B5EF4-FFF2-40B4-BE49-F238E27FC236}">
                  <a16:creationId xmlns:a16="http://schemas.microsoft.com/office/drawing/2014/main" id="{4CC003D5-AB9C-4C13-B5FB-9001844F9D3C}"/>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3" name="Picture 3">
                <a:extLst>
                  <a:ext uri="{FF2B5EF4-FFF2-40B4-BE49-F238E27FC236}">
                    <a16:creationId xmlns:a16="http://schemas.microsoft.com/office/drawing/2014/main" id="{AC21351E-CB99-44F4-AB3A-0DB026A521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7ABE361C-5CA9-4985-8FBF-143A5ACC9F51}"/>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4B584D26-685A-46E5-BEAC-6051ECC738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37715263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62844" y="3794593"/>
            <a:ext cx="56320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757" y="3794593"/>
            <a:ext cx="56320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62844" y="1416669"/>
            <a:ext cx="53952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3557" y="1416669"/>
            <a:ext cx="53952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588346C8-CD12-4554-B805-CAAF3FB70CC4}"/>
              </a:ext>
            </a:extLst>
          </p:cNvPr>
          <p:cNvGrpSpPr/>
          <p:nvPr userDrawn="1"/>
        </p:nvGrpSpPr>
        <p:grpSpPr>
          <a:xfrm>
            <a:off x="12514256" y="-2971"/>
            <a:ext cx="3244800" cy="3431971"/>
            <a:chOff x="10925224" y="284"/>
            <a:chExt cx="2942835" cy="3932923"/>
          </a:xfrm>
        </p:grpSpPr>
        <p:sp>
          <p:nvSpPr>
            <p:cNvPr id="24" name="Guidance note">
              <a:extLst>
                <a:ext uri="{FF2B5EF4-FFF2-40B4-BE49-F238E27FC236}">
                  <a16:creationId xmlns:a16="http://schemas.microsoft.com/office/drawing/2014/main" id="{6C049D76-9BD9-4FC2-935C-1F9DDAE621AB}"/>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5" name="Group 24">
              <a:extLst>
                <a:ext uri="{FF2B5EF4-FFF2-40B4-BE49-F238E27FC236}">
                  <a16:creationId xmlns:a16="http://schemas.microsoft.com/office/drawing/2014/main" id="{D04E8105-9FB5-48EF-BF4D-B726880E6B06}"/>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6" name="Picture 3">
                <a:extLst>
                  <a:ext uri="{FF2B5EF4-FFF2-40B4-BE49-F238E27FC236}">
                    <a16:creationId xmlns:a16="http://schemas.microsoft.com/office/drawing/2014/main" id="{290111CE-5905-4C55-BDCC-E88040724A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E0EA3C7A-CFB4-4029-89F4-D7B1DDD9494A}"/>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4B096A5B-1A91-43F3-A98C-123C5F3A0930}"/>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67840018"/>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62844" y="3794593"/>
            <a:ext cx="37568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17401" y="3794593"/>
            <a:ext cx="37568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71957" y="3794593"/>
            <a:ext cx="37568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62844"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83801"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757" y="1416668"/>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E2D0D015-F6C2-4659-9E4E-36D05492A2FF}"/>
              </a:ext>
            </a:extLst>
          </p:cNvPr>
          <p:cNvGrpSpPr/>
          <p:nvPr userDrawn="1"/>
        </p:nvGrpSpPr>
        <p:grpSpPr>
          <a:xfrm>
            <a:off x="12514256" y="-2971"/>
            <a:ext cx="3244800" cy="3431971"/>
            <a:chOff x="10925224" y="284"/>
            <a:chExt cx="2942835" cy="3932923"/>
          </a:xfrm>
        </p:grpSpPr>
        <p:sp>
          <p:nvSpPr>
            <p:cNvPr id="29" name="Guidance note">
              <a:extLst>
                <a:ext uri="{FF2B5EF4-FFF2-40B4-BE49-F238E27FC236}">
                  <a16:creationId xmlns:a16="http://schemas.microsoft.com/office/drawing/2014/main" id="{4DBEC1F2-B9B3-48D6-A108-DDBECD4F5424}"/>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30" name="Group 29">
              <a:extLst>
                <a:ext uri="{FF2B5EF4-FFF2-40B4-BE49-F238E27FC236}">
                  <a16:creationId xmlns:a16="http://schemas.microsoft.com/office/drawing/2014/main" id="{7A16D8CF-0FD6-4188-A4A3-DCE5210FDA81}"/>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31" name="Picture 3">
                <a:extLst>
                  <a:ext uri="{FF2B5EF4-FFF2-40B4-BE49-F238E27FC236}">
                    <a16:creationId xmlns:a16="http://schemas.microsoft.com/office/drawing/2014/main" id="{87A6059A-F093-4C07-B9B5-85FEED56A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B65AED47-D72C-4942-8532-2797D7621F94}"/>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29E04AC4-E84E-4940-B461-42A010BC2E9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1960108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FFB5E-8F98-423B-AE21-0E98BD90F6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24E62C9-DF1C-4E4B-9473-C677B2B617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15DA884-F9FF-41EC-8E36-2F72A4974986}"/>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B495ED39-F7F4-4F78-A939-963B6CA69D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35B820-6275-4408-A04B-0E7DAC6843AB}"/>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8005331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endParaRPr lang="en-GB" dirty="0"/>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p:nvGrpSpPr>
        <p:grpSpPr>
          <a:xfrm>
            <a:off x="12275234" y="2"/>
            <a:ext cx="2706315" cy="1919362"/>
            <a:chOff x="3528102" y="847657"/>
            <a:chExt cx="2029736" cy="1439522"/>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1439522"/>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4683579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9263349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8" y="1416004"/>
            <a:ext cx="7391401"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8" y="1791739"/>
            <a:ext cx="7391401"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2775366"/>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3"/>
              </a:spcAft>
            </a:pPr>
            <a:r>
              <a:rPr lang="en-GB" sz="639" b="1" noProof="0">
                <a:solidFill>
                  <a:schemeClr val="bg1">
                    <a:lumMod val="50000"/>
                  </a:schemeClr>
                </a:solidFill>
              </a:rPr>
              <a:t>Image placeholders</a:t>
            </a:r>
          </a:p>
          <a:p>
            <a:pPr marL="0" lvl="1" indent="0">
              <a:spcAft>
                <a:spcPts val="100"/>
              </a:spcAft>
            </a:pPr>
            <a:r>
              <a:rPr lang="en-GB" sz="639" noProof="0">
                <a:solidFill>
                  <a:schemeClr val="bg1">
                    <a:lumMod val="50000"/>
                  </a:schemeClr>
                </a:solidFill>
              </a:rPr>
              <a:t>This layout is set with a picture placeholder. The front cover image should always be in the cut out style or a plain yellow background</a:t>
            </a:r>
          </a:p>
          <a:p>
            <a:pPr marL="0" lvl="1" indent="0">
              <a:spcAft>
                <a:spcPts val="100"/>
              </a:spcAft>
            </a:pPr>
            <a:r>
              <a:rPr lang="en-GB" sz="639" b="1" noProof="0">
                <a:solidFill>
                  <a:schemeClr val="bg1">
                    <a:lumMod val="50000"/>
                  </a:schemeClr>
                </a:solidFill>
              </a:rPr>
              <a:t>Change image</a:t>
            </a:r>
          </a:p>
          <a:p>
            <a:pPr marL="58449" lvl="2" indent="-58449">
              <a:spcAft>
                <a:spcPts val="100"/>
              </a:spcAft>
              <a:buFont typeface="Arial" panose="020B0604020202020204" pitchFamily="34" charset="0"/>
              <a:buChar char="•"/>
            </a:pPr>
            <a:r>
              <a:rPr lang="en-GB" sz="639" noProof="0">
                <a:solidFill>
                  <a:schemeClr val="bg1">
                    <a:lumMod val="50000"/>
                  </a:schemeClr>
                </a:solidFill>
              </a:rPr>
              <a:t>Click on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Select ‘delete’</a:t>
            </a:r>
          </a:p>
          <a:p>
            <a:pPr marL="58449" lvl="2" indent="-58449">
              <a:spcAft>
                <a:spcPts val="100"/>
              </a:spcAft>
              <a:buFont typeface="Arial" panose="020B0604020202020204" pitchFamily="34" charset="0"/>
              <a:buChar char="•"/>
            </a:pPr>
            <a:r>
              <a:rPr lang="en-GB" sz="639" noProof="0">
                <a:solidFill>
                  <a:schemeClr val="bg1">
                    <a:lumMod val="50000"/>
                  </a:schemeClr>
                </a:solidFill>
              </a:rPr>
              <a:t>Go to the Image Library</a:t>
            </a:r>
          </a:p>
          <a:p>
            <a:pPr marL="58449" lvl="2" indent="-58449">
              <a:spcAft>
                <a:spcPts val="100"/>
              </a:spcAft>
              <a:buFont typeface="Arial" panose="020B0604020202020204" pitchFamily="34" charset="0"/>
              <a:buChar char="•"/>
            </a:pPr>
            <a:r>
              <a:rPr lang="en-GB" sz="639" noProof="0">
                <a:solidFill>
                  <a:schemeClr val="bg1">
                    <a:lumMod val="50000"/>
                  </a:schemeClr>
                </a:solidFill>
              </a:rPr>
              <a:t>Select image and ‘insert’</a:t>
            </a:r>
          </a:p>
          <a:p>
            <a:pPr marL="0" lvl="2" indent="0">
              <a:spcAft>
                <a:spcPts val="100"/>
              </a:spcAft>
              <a:buFontTx/>
              <a:buNone/>
            </a:pPr>
            <a:r>
              <a:rPr lang="en-GB" sz="639" noProof="0">
                <a:solidFill>
                  <a:schemeClr val="bg1">
                    <a:lumMod val="50000"/>
                  </a:schemeClr>
                </a:solidFill>
              </a:rPr>
              <a:t>When you have reset the slide the image may need readjusting</a:t>
            </a:r>
          </a:p>
          <a:p>
            <a:pPr marL="0" lvl="1" indent="0">
              <a:spcAft>
                <a:spcPts val="100"/>
              </a:spcAft>
            </a:pPr>
            <a:r>
              <a:rPr lang="en-GB" sz="639" b="1" noProof="0">
                <a:solidFill>
                  <a:schemeClr val="bg1">
                    <a:lumMod val="50000"/>
                  </a:schemeClr>
                </a:solidFill>
              </a:rPr>
              <a:t>Insert image</a:t>
            </a:r>
          </a:p>
          <a:p>
            <a:pPr marL="0" lvl="1" indent="0">
              <a:spcAft>
                <a:spcPts val="100"/>
              </a:spcAft>
            </a:pPr>
            <a:r>
              <a:rPr lang="en-GB" sz="639" noProof="0">
                <a:solidFill>
                  <a:schemeClr val="bg1">
                    <a:lumMod val="50000"/>
                  </a:schemeClr>
                </a:solidFill>
              </a:rPr>
              <a:t>To insert an image click on the ‘picture placeholder icon’, navigate to the file and insert.</a:t>
            </a:r>
          </a:p>
          <a:p>
            <a:pPr>
              <a:spcAft>
                <a:spcPts val="100"/>
              </a:spcAft>
            </a:pPr>
            <a:r>
              <a:rPr lang="en-GB" sz="639" b="1" noProof="0">
                <a:solidFill>
                  <a:schemeClr val="bg1">
                    <a:lumMod val="50000"/>
                  </a:schemeClr>
                </a:solidFill>
              </a:rPr>
              <a:t>Crop image</a:t>
            </a:r>
          </a:p>
          <a:p>
            <a:pPr marL="0" lvl="1" indent="0">
              <a:spcAft>
                <a:spcPts val="100"/>
              </a:spcAft>
            </a:pPr>
            <a:r>
              <a:rPr lang="en-GB" sz="639" noProof="0">
                <a:solidFill>
                  <a:schemeClr val="bg1">
                    <a:lumMod val="50000"/>
                  </a:schemeClr>
                </a:solidFill>
              </a:rPr>
              <a:t>When the image is inserted it may not automatically show the part of the image you want. To change what is shown:</a:t>
            </a:r>
          </a:p>
          <a:p>
            <a:pPr marL="58449" lvl="2" indent="-58449">
              <a:spcAft>
                <a:spcPts val="100"/>
              </a:spcAft>
              <a:buFont typeface="Arial" panose="020B0604020202020204" pitchFamily="34" charset="0"/>
              <a:buChar char="•"/>
            </a:pPr>
            <a:r>
              <a:rPr lang="en-GB" sz="639" noProof="0">
                <a:solidFill>
                  <a:schemeClr val="bg1">
                    <a:lumMod val="50000"/>
                  </a:schemeClr>
                </a:solidFill>
              </a:rPr>
              <a:t>Select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Go to ‘Format’ tab</a:t>
            </a:r>
          </a:p>
          <a:p>
            <a:pPr marL="58449" lvl="2" indent="-58449">
              <a:spcAft>
                <a:spcPts val="100"/>
              </a:spcAft>
              <a:buFont typeface="Arial" panose="020B0604020202020204" pitchFamily="34" charset="0"/>
              <a:buChar char="•"/>
            </a:pPr>
            <a:r>
              <a:rPr lang="en-GB" sz="639" noProof="0">
                <a:solidFill>
                  <a:schemeClr val="bg1">
                    <a:lumMod val="50000"/>
                  </a:schemeClr>
                </a:solidFill>
              </a:rPr>
              <a:t>Select ‘Crop’</a:t>
            </a:r>
          </a:p>
          <a:p>
            <a:pPr marL="0" indent="0">
              <a:spcAft>
                <a:spcPts val="103"/>
              </a:spcAft>
              <a:buFont typeface="Arial" pitchFamily="34" charset="0"/>
              <a:buNone/>
            </a:pPr>
            <a:r>
              <a:rPr lang="en-GB" sz="639" b="1" noProof="0">
                <a:solidFill>
                  <a:schemeClr val="bg1">
                    <a:lumMod val="50000"/>
                  </a:schemeClr>
                </a:solidFill>
              </a:rPr>
              <a:t>Image library</a:t>
            </a:r>
          </a:p>
          <a:p>
            <a:pPr marL="0" indent="0" algn="l" defTabSz="237579" rtl="0" fontAlgn="base">
              <a:spcBef>
                <a:spcPct val="0"/>
              </a:spcBef>
              <a:spcAft>
                <a:spcPts val="103"/>
              </a:spcAft>
              <a:buFont typeface="Arial" pitchFamily="34" charset="0"/>
              <a:buNone/>
            </a:pPr>
            <a:r>
              <a:rPr lang="en-GB" sz="639" kern="1200" noProof="0">
                <a:solidFill>
                  <a:schemeClr val="bg1">
                    <a:lumMod val="50000"/>
                  </a:schemeClr>
                </a:solidFill>
                <a:latin typeface="+mn-lt"/>
                <a:ea typeface="+mn-ea"/>
                <a:cs typeface="+mn-cs"/>
              </a:rPr>
              <a:t>To access the image library, please log into</a:t>
            </a:r>
          </a:p>
          <a:p>
            <a:pPr marL="0" indent="0" algn="l" defTabSz="237579" rtl="0" fontAlgn="base">
              <a:spcBef>
                <a:spcPct val="0"/>
              </a:spcBef>
              <a:spcAft>
                <a:spcPts val="103"/>
              </a:spcAft>
              <a:buFont typeface="Arial" pitchFamily="34" charset="0"/>
              <a:buNone/>
            </a:pPr>
            <a:endParaRPr lang="en-GB" sz="639" kern="1200" noProof="0">
              <a:solidFill>
                <a:schemeClr val="bg1">
                  <a:lumMod val="50000"/>
                </a:schemeClr>
              </a:solidFill>
              <a:latin typeface="+mn-lt"/>
              <a:ea typeface="+mn-ea"/>
              <a:cs typeface="+mn-cs"/>
            </a:endParaRPr>
          </a:p>
          <a:p>
            <a:pPr>
              <a:spcAft>
                <a:spcPts val="103"/>
              </a:spcAft>
            </a:pPr>
            <a:endParaRPr lang="en-GB" sz="639" kern="1200" noProof="0">
              <a:solidFill>
                <a:schemeClr val="bg1">
                  <a:lumMod val="50000"/>
                </a:schemeClr>
              </a:solidFill>
              <a:latin typeface="+mn-lt"/>
              <a:ea typeface="+mn-ea"/>
              <a:cs typeface="+mn-cs"/>
            </a:endParaRPr>
          </a:p>
          <a:p>
            <a:pPr>
              <a:spcAft>
                <a:spcPts val="103"/>
              </a:spcAft>
            </a:pPr>
            <a:r>
              <a:rPr lang="en-GB" sz="639"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63" y="3410472"/>
            <a:ext cx="2336116" cy="98360"/>
          </a:xfrm>
          <a:prstGeom prst="rect">
            <a:avLst/>
          </a:prstGeom>
          <a:noFill/>
        </p:spPr>
        <p:txBody>
          <a:bodyPr wrap="square" lIns="0" tIns="0" rIns="0" bIns="0" rtlCol="0" anchor="ctr">
            <a:spAutoFit/>
          </a:bodyPr>
          <a:lstStyle/>
          <a:p>
            <a:r>
              <a:rPr lang="en-GB" sz="639">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95609155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88" y="1"/>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9" y="1416004"/>
            <a:ext cx="345631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246746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3"/>
              </a:spcAft>
            </a:pPr>
            <a:r>
              <a:rPr lang="en-GB" sz="639" b="1" noProof="0">
                <a:solidFill>
                  <a:schemeClr val="bg1">
                    <a:lumMod val="50000"/>
                  </a:schemeClr>
                </a:solidFill>
              </a:rPr>
              <a:t>Image placeholders</a:t>
            </a:r>
          </a:p>
          <a:p>
            <a:pPr marL="0" lvl="1" indent="0">
              <a:spcAft>
                <a:spcPts val="100"/>
              </a:spcAft>
            </a:pPr>
            <a:r>
              <a:rPr lang="en-GB" sz="639" noProof="0">
                <a:solidFill>
                  <a:schemeClr val="bg1">
                    <a:lumMod val="50000"/>
                  </a:schemeClr>
                </a:solidFill>
              </a:rPr>
              <a:t>This layout is set with a picture placeholder. The front cover image should always be in the cut out style or a plain yellow background</a:t>
            </a:r>
          </a:p>
          <a:p>
            <a:pPr marL="0" lvl="1" indent="0">
              <a:spcAft>
                <a:spcPts val="100"/>
              </a:spcAft>
            </a:pPr>
            <a:r>
              <a:rPr lang="en-GB" sz="639" b="1" noProof="0">
                <a:solidFill>
                  <a:schemeClr val="bg1">
                    <a:lumMod val="50000"/>
                  </a:schemeClr>
                </a:solidFill>
              </a:rPr>
              <a:t>Change image</a:t>
            </a:r>
          </a:p>
          <a:p>
            <a:pPr marL="58449" lvl="2" indent="-58449">
              <a:spcAft>
                <a:spcPts val="100"/>
              </a:spcAft>
              <a:buFont typeface="Arial" panose="020B0604020202020204" pitchFamily="34" charset="0"/>
              <a:buChar char="•"/>
            </a:pPr>
            <a:r>
              <a:rPr lang="en-GB" sz="639" noProof="0">
                <a:solidFill>
                  <a:schemeClr val="bg1">
                    <a:lumMod val="50000"/>
                  </a:schemeClr>
                </a:solidFill>
              </a:rPr>
              <a:t>Click on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Select ‘delete’</a:t>
            </a:r>
          </a:p>
          <a:p>
            <a:pPr marL="58449" lvl="2" indent="-58449">
              <a:spcAft>
                <a:spcPts val="100"/>
              </a:spcAft>
              <a:buFont typeface="Arial" panose="020B0604020202020204" pitchFamily="34" charset="0"/>
              <a:buChar char="•"/>
            </a:pPr>
            <a:r>
              <a:rPr lang="en-GB" sz="639" noProof="0">
                <a:solidFill>
                  <a:schemeClr val="bg1">
                    <a:lumMod val="50000"/>
                  </a:schemeClr>
                </a:solidFill>
              </a:rPr>
              <a:t>Go to the Image Library</a:t>
            </a:r>
          </a:p>
          <a:p>
            <a:pPr marL="58449" lvl="2" indent="-58449">
              <a:spcAft>
                <a:spcPts val="100"/>
              </a:spcAft>
              <a:buFont typeface="Arial" panose="020B0604020202020204" pitchFamily="34" charset="0"/>
              <a:buChar char="•"/>
            </a:pPr>
            <a:r>
              <a:rPr lang="en-GB" sz="639" noProof="0">
                <a:solidFill>
                  <a:schemeClr val="bg1">
                    <a:lumMod val="50000"/>
                  </a:schemeClr>
                </a:solidFill>
              </a:rPr>
              <a:t>Select image and ‘insert’</a:t>
            </a:r>
          </a:p>
          <a:p>
            <a:pPr marL="0" lvl="2" indent="0">
              <a:spcAft>
                <a:spcPts val="100"/>
              </a:spcAft>
              <a:buFontTx/>
              <a:buNone/>
            </a:pPr>
            <a:r>
              <a:rPr lang="en-GB" sz="639" noProof="0">
                <a:solidFill>
                  <a:schemeClr val="bg1">
                    <a:lumMod val="50000"/>
                  </a:schemeClr>
                </a:solidFill>
              </a:rPr>
              <a:t>When you have reset the slide the image may need readjusting</a:t>
            </a:r>
          </a:p>
          <a:p>
            <a:pPr marL="0" lvl="1" indent="0">
              <a:spcAft>
                <a:spcPts val="100"/>
              </a:spcAft>
            </a:pPr>
            <a:r>
              <a:rPr lang="en-GB" sz="639" b="1" noProof="0">
                <a:solidFill>
                  <a:schemeClr val="bg1">
                    <a:lumMod val="50000"/>
                  </a:schemeClr>
                </a:solidFill>
              </a:rPr>
              <a:t>Insert image</a:t>
            </a:r>
          </a:p>
          <a:p>
            <a:pPr marL="0" lvl="1" indent="0">
              <a:spcAft>
                <a:spcPts val="100"/>
              </a:spcAft>
            </a:pPr>
            <a:r>
              <a:rPr lang="en-GB" sz="639" noProof="0">
                <a:solidFill>
                  <a:schemeClr val="bg1">
                    <a:lumMod val="50000"/>
                  </a:schemeClr>
                </a:solidFill>
              </a:rPr>
              <a:t>To insert an image click on the ‘picture placeholder icon’, navigate to the file and insert.</a:t>
            </a:r>
          </a:p>
          <a:p>
            <a:pPr>
              <a:spcAft>
                <a:spcPts val="100"/>
              </a:spcAft>
            </a:pPr>
            <a:r>
              <a:rPr lang="en-GB" sz="639" b="1" noProof="0">
                <a:solidFill>
                  <a:schemeClr val="bg1">
                    <a:lumMod val="50000"/>
                  </a:schemeClr>
                </a:solidFill>
              </a:rPr>
              <a:t>Crop image</a:t>
            </a:r>
          </a:p>
          <a:p>
            <a:pPr marL="0" lvl="1" indent="0">
              <a:spcAft>
                <a:spcPts val="100"/>
              </a:spcAft>
            </a:pPr>
            <a:r>
              <a:rPr lang="en-GB" sz="639" noProof="0">
                <a:solidFill>
                  <a:schemeClr val="bg1">
                    <a:lumMod val="50000"/>
                  </a:schemeClr>
                </a:solidFill>
              </a:rPr>
              <a:t>When the image is inserted it may not automatically show the part of the image you want. To change what is shown:</a:t>
            </a:r>
          </a:p>
          <a:p>
            <a:pPr marL="58449" lvl="2" indent="-58449">
              <a:spcAft>
                <a:spcPts val="100"/>
              </a:spcAft>
              <a:buFont typeface="Arial" panose="020B0604020202020204" pitchFamily="34" charset="0"/>
              <a:buChar char="•"/>
            </a:pPr>
            <a:r>
              <a:rPr lang="en-GB" sz="639" noProof="0">
                <a:solidFill>
                  <a:schemeClr val="bg1">
                    <a:lumMod val="50000"/>
                  </a:schemeClr>
                </a:solidFill>
              </a:rPr>
              <a:t>Select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Go to ‘Format’ tab</a:t>
            </a:r>
          </a:p>
          <a:p>
            <a:pPr marL="58449" lvl="2" indent="-58449">
              <a:spcAft>
                <a:spcPts val="100"/>
              </a:spcAft>
              <a:buFont typeface="Arial" panose="020B0604020202020204" pitchFamily="34" charset="0"/>
              <a:buChar char="•"/>
            </a:pPr>
            <a:r>
              <a:rPr lang="en-GB" sz="639" noProof="0">
                <a:solidFill>
                  <a:schemeClr val="bg1">
                    <a:lumMod val="50000"/>
                  </a:schemeClr>
                </a:solidFill>
              </a:rPr>
              <a:t>Select ‘Crop’</a:t>
            </a:r>
          </a:p>
          <a:p>
            <a:pPr marL="0" indent="0">
              <a:spcAft>
                <a:spcPts val="103"/>
              </a:spcAft>
              <a:buFont typeface="Arial" pitchFamily="34" charset="0"/>
              <a:buNone/>
            </a:pPr>
            <a:r>
              <a:rPr lang="en-GB" sz="639" b="1" noProof="0">
                <a:solidFill>
                  <a:schemeClr val="bg1">
                    <a:lumMod val="50000"/>
                  </a:schemeClr>
                </a:solidFill>
              </a:rPr>
              <a:t>Image library</a:t>
            </a:r>
          </a:p>
          <a:p>
            <a:pPr marL="0" indent="0" algn="l" defTabSz="237579" rtl="0" fontAlgn="base">
              <a:spcBef>
                <a:spcPct val="0"/>
              </a:spcBef>
              <a:spcAft>
                <a:spcPts val="103"/>
              </a:spcAft>
              <a:buFont typeface="Arial" pitchFamily="34" charset="0"/>
              <a:buNone/>
            </a:pPr>
            <a:r>
              <a:rPr lang="en-GB" sz="639" kern="1200" noProof="0">
                <a:solidFill>
                  <a:schemeClr val="bg1">
                    <a:lumMod val="50000"/>
                  </a:schemeClr>
                </a:solidFill>
                <a:latin typeface="+mn-lt"/>
                <a:ea typeface="+mn-ea"/>
                <a:cs typeface="+mn-cs"/>
              </a:rPr>
              <a:t>To access the image library, please log into</a:t>
            </a:r>
          </a:p>
          <a:p>
            <a:pPr marL="0" indent="0" algn="l" defTabSz="237579" rtl="0" fontAlgn="base">
              <a:spcBef>
                <a:spcPct val="0"/>
              </a:spcBef>
              <a:spcAft>
                <a:spcPts val="103"/>
              </a:spcAft>
              <a:buFont typeface="Arial" pitchFamily="34" charset="0"/>
              <a:buNone/>
            </a:pPr>
            <a:endParaRPr lang="en-GB" sz="639" kern="1200" noProof="0">
              <a:solidFill>
                <a:schemeClr val="bg1">
                  <a:lumMod val="50000"/>
                </a:schemeClr>
              </a:solidFill>
              <a:latin typeface="+mn-lt"/>
              <a:ea typeface="+mn-ea"/>
              <a:cs typeface="+mn-cs"/>
            </a:endParaRPr>
          </a:p>
          <a:p>
            <a:pPr>
              <a:spcAft>
                <a:spcPts val="103"/>
              </a:spcAft>
            </a:pPr>
            <a:endParaRPr lang="en-GB" sz="63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63" y="3410472"/>
            <a:ext cx="2336116" cy="98360"/>
          </a:xfrm>
          <a:prstGeom prst="rect">
            <a:avLst/>
          </a:prstGeom>
          <a:noFill/>
        </p:spPr>
        <p:txBody>
          <a:bodyPr wrap="square" lIns="0" tIns="0" rIns="0" bIns="0" rtlCol="0" anchor="ctr">
            <a:spAutoFit/>
          </a:bodyPr>
          <a:lstStyle/>
          <a:p>
            <a:r>
              <a:rPr lang="en-GB" sz="639">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1"/>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2797029527"/>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1"/>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6" y="1416004"/>
            <a:ext cx="3456945"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246746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3"/>
              </a:spcAft>
            </a:pPr>
            <a:r>
              <a:rPr lang="en-GB" sz="639" b="1" noProof="0">
                <a:solidFill>
                  <a:schemeClr val="bg1">
                    <a:lumMod val="50000"/>
                  </a:schemeClr>
                </a:solidFill>
              </a:rPr>
              <a:t>Image placeholders</a:t>
            </a:r>
          </a:p>
          <a:p>
            <a:pPr marL="0" lvl="1" indent="0">
              <a:spcAft>
                <a:spcPts val="100"/>
              </a:spcAft>
            </a:pPr>
            <a:r>
              <a:rPr lang="en-GB" sz="639" noProof="0">
                <a:solidFill>
                  <a:schemeClr val="bg1">
                    <a:lumMod val="50000"/>
                  </a:schemeClr>
                </a:solidFill>
              </a:rPr>
              <a:t>This layout is set with a picture placeholder. The front cover image should always be in the cut out style or a plain yellow background</a:t>
            </a:r>
          </a:p>
          <a:p>
            <a:pPr marL="0" lvl="1" indent="0">
              <a:spcAft>
                <a:spcPts val="100"/>
              </a:spcAft>
            </a:pPr>
            <a:r>
              <a:rPr lang="en-GB" sz="639" b="1" noProof="0">
                <a:solidFill>
                  <a:schemeClr val="bg1">
                    <a:lumMod val="50000"/>
                  </a:schemeClr>
                </a:solidFill>
              </a:rPr>
              <a:t>Change image</a:t>
            </a:r>
          </a:p>
          <a:p>
            <a:pPr marL="58449" lvl="2" indent="-58449">
              <a:spcAft>
                <a:spcPts val="100"/>
              </a:spcAft>
              <a:buFont typeface="Arial" panose="020B0604020202020204" pitchFamily="34" charset="0"/>
              <a:buChar char="•"/>
            </a:pPr>
            <a:r>
              <a:rPr lang="en-GB" sz="639" noProof="0">
                <a:solidFill>
                  <a:schemeClr val="bg1">
                    <a:lumMod val="50000"/>
                  </a:schemeClr>
                </a:solidFill>
              </a:rPr>
              <a:t>Click on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Select ‘delete’</a:t>
            </a:r>
          </a:p>
          <a:p>
            <a:pPr marL="58449" lvl="2" indent="-58449">
              <a:spcAft>
                <a:spcPts val="100"/>
              </a:spcAft>
              <a:buFont typeface="Arial" panose="020B0604020202020204" pitchFamily="34" charset="0"/>
              <a:buChar char="•"/>
            </a:pPr>
            <a:r>
              <a:rPr lang="en-GB" sz="639" noProof="0">
                <a:solidFill>
                  <a:schemeClr val="bg1">
                    <a:lumMod val="50000"/>
                  </a:schemeClr>
                </a:solidFill>
              </a:rPr>
              <a:t>Go to the Image Library</a:t>
            </a:r>
          </a:p>
          <a:p>
            <a:pPr marL="58449" lvl="2" indent="-58449">
              <a:spcAft>
                <a:spcPts val="100"/>
              </a:spcAft>
              <a:buFont typeface="Arial" panose="020B0604020202020204" pitchFamily="34" charset="0"/>
              <a:buChar char="•"/>
            </a:pPr>
            <a:r>
              <a:rPr lang="en-GB" sz="639" noProof="0">
                <a:solidFill>
                  <a:schemeClr val="bg1">
                    <a:lumMod val="50000"/>
                  </a:schemeClr>
                </a:solidFill>
              </a:rPr>
              <a:t>Select image and ‘insert’</a:t>
            </a:r>
          </a:p>
          <a:p>
            <a:pPr marL="0" lvl="2" indent="0">
              <a:spcAft>
                <a:spcPts val="100"/>
              </a:spcAft>
              <a:buFontTx/>
              <a:buNone/>
            </a:pPr>
            <a:r>
              <a:rPr lang="en-GB" sz="639" noProof="0">
                <a:solidFill>
                  <a:schemeClr val="bg1">
                    <a:lumMod val="50000"/>
                  </a:schemeClr>
                </a:solidFill>
              </a:rPr>
              <a:t>When you have reset the slide the image may need readjusting</a:t>
            </a:r>
          </a:p>
          <a:p>
            <a:pPr marL="0" lvl="1" indent="0">
              <a:spcAft>
                <a:spcPts val="100"/>
              </a:spcAft>
            </a:pPr>
            <a:r>
              <a:rPr lang="en-GB" sz="639" b="1" noProof="0">
                <a:solidFill>
                  <a:schemeClr val="bg1">
                    <a:lumMod val="50000"/>
                  </a:schemeClr>
                </a:solidFill>
              </a:rPr>
              <a:t>Insert image</a:t>
            </a:r>
          </a:p>
          <a:p>
            <a:pPr marL="0" lvl="1" indent="0">
              <a:spcAft>
                <a:spcPts val="100"/>
              </a:spcAft>
            </a:pPr>
            <a:r>
              <a:rPr lang="en-GB" sz="639" noProof="0">
                <a:solidFill>
                  <a:schemeClr val="bg1">
                    <a:lumMod val="50000"/>
                  </a:schemeClr>
                </a:solidFill>
              </a:rPr>
              <a:t>To insert an image click on the ‘picture placeholder icon’, navigate to the file and insert.</a:t>
            </a:r>
          </a:p>
          <a:p>
            <a:pPr>
              <a:spcAft>
                <a:spcPts val="100"/>
              </a:spcAft>
            </a:pPr>
            <a:r>
              <a:rPr lang="en-GB" sz="639" b="1" noProof="0">
                <a:solidFill>
                  <a:schemeClr val="bg1">
                    <a:lumMod val="50000"/>
                  </a:schemeClr>
                </a:solidFill>
              </a:rPr>
              <a:t>Crop image</a:t>
            </a:r>
          </a:p>
          <a:p>
            <a:pPr marL="0" lvl="1" indent="0">
              <a:spcAft>
                <a:spcPts val="100"/>
              </a:spcAft>
            </a:pPr>
            <a:r>
              <a:rPr lang="en-GB" sz="639" noProof="0">
                <a:solidFill>
                  <a:schemeClr val="bg1">
                    <a:lumMod val="50000"/>
                  </a:schemeClr>
                </a:solidFill>
              </a:rPr>
              <a:t>When the image is inserted it may not automatically show the part of the image you want. To change what is shown:</a:t>
            </a:r>
          </a:p>
          <a:p>
            <a:pPr marL="58449" lvl="2" indent="-58449">
              <a:spcAft>
                <a:spcPts val="100"/>
              </a:spcAft>
              <a:buFont typeface="Arial" panose="020B0604020202020204" pitchFamily="34" charset="0"/>
              <a:buChar char="•"/>
            </a:pPr>
            <a:r>
              <a:rPr lang="en-GB" sz="639" noProof="0">
                <a:solidFill>
                  <a:schemeClr val="bg1">
                    <a:lumMod val="50000"/>
                  </a:schemeClr>
                </a:solidFill>
              </a:rPr>
              <a:t>Select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Go to ‘Format’ tab</a:t>
            </a:r>
          </a:p>
          <a:p>
            <a:pPr marL="58449" lvl="2" indent="-58449">
              <a:spcAft>
                <a:spcPts val="100"/>
              </a:spcAft>
              <a:buFont typeface="Arial" panose="020B0604020202020204" pitchFamily="34" charset="0"/>
              <a:buChar char="•"/>
            </a:pPr>
            <a:r>
              <a:rPr lang="en-GB" sz="639" noProof="0">
                <a:solidFill>
                  <a:schemeClr val="bg1">
                    <a:lumMod val="50000"/>
                  </a:schemeClr>
                </a:solidFill>
              </a:rPr>
              <a:t>Select ‘Crop’</a:t>
            </a:r>
          </a:p>
          <a:p>
            <a:pPr marL="0" indent="0">
              <a:spcAft>
                <a:spcPts val="103"/>
              </a:spcAft>
              <a:buFont typeface="Arial" pitchFamily="34" charset="0"/>
              <a:buNone/>
            </a:pPr>
            <a:r>
              <a:rPr lang="en-GB" sz="639" b="1" noProof="0">
                <a:solidFill>
                  <a:schemeClr val="bg1">
                    <a:lumMod val="50000"/>
                  </a:schemeClr>
                </a:solidFill>
              </a:rPr>
              <a:t>Image library</a:t>
            </a:r>
          </a:p>
          <a:p>
            <a:pPr marL="0" indent="0" algn="l" defTabSz="237579" rtl="0" fontAlgn="base">
              <a:spcBef>
                <a:spcPct val="0"/>
              </a:spcBef>
              <a:spcAft>
                <a:spcPts val="103"/>
              </a:spcAft>
              <a:buFont typeface="Arial" pitchFamily="34" charset="0"/>
              <a:buNone/>
            </a:pPr>
            <a:r>
              <a:rPr lang="en-GB" sz="639" kern="1200" noProof="0">
                <a:solidFill>
                  <a:schemeClr val="bg1">
                    <a:lumMod val="50000"/>
                  </a:schemeClr>
                </a:solidFill>
                <a:latin typeface="+mn-lt"/>
                <a:ea typeface="+mn-ea"/>
                <a:cs typeface="+mn-cs"/>
              </a:rPr>
              <a:t>To access the image library, please log into</a:t>
            </a:r>
          </a:p>
          <a:p>
            <a:pPr marL="0" indent="0" algn="l" defTabSz="237579" rtl="0" fontAlgn="base">
              <a:spcBef>
                <a:spcPct val="0"/>
              </a:spcBef>
              <a:spcAft>
                <a:spcPts val="103"/>
              </a:spcAft>
              <a:buFont typeface="Arial" pitchFamily="34" charset="0"/>
              <a:buNone/>
            </a:pPr>
            <a:endParaRPr lang="en-GB" sz="639" kern="1200" noProof="0">
              <a:solidFill>
                <a:schemeClr val="bg1">
                  <a:lumMod val="50000"/>
                </a:schemeClr>
              </a:solidFill>
              <a:latin typeface="+mn-lt"/>
              <a:ea typeface="+mn-ea"/>
              <a:cs typeface="+mn-cs"/>
            </a:endParaRPr>
          </a:p>
          <a:p>
            <a:pPr>
              <a:spcAft>
                <a:spcPts val="103"/>
              </a:spcAft>
            </a:pPr>
            <a:endParaRPr lang="en-GB" sz="639"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63" y="3410472"/>
            <a:ext cx="2336116" cy="98360"/>
          </a:xfrm>
          <a:prstGeom prst="rect">
            <a:avLst/>
          </a:prstGeom>
          <a:noFill/>
        </p:spPr>
        <p:txBody>
          <a:bodyPr wrap="square" lIns="0" tIns="0" rIns="0" bIns="0" rtlCol="0" anchor="ctr">
            <a:spAutoFit/>
          </a:bodyPr>
          <a:lstStyle/>
          <a:p>
            <a:r>
              <a:rPr lang="en-GB" sz="639">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1"/>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4643753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4" y="5419259"/>
            <a:ext cx="5424816" cy="1034471"/>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2225099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1539070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60"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71"/>
            <a:ext cx="11327399"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56664925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GB"/>
              <a:t>Click to edit Master title style</a:t>
            </a:r>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1" y="1416671"/>
            <a:ext cx="5424817"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71"/>
            <a:ext cx="5424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60"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1774743773"/>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10" y="1416671"/>
            <a:ext cx="3456319"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83643806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25F36-70C8-42A4-81E3-D6C756C2EA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5155A4C-8C75-427E-BD78-AC3FBA7E95B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D51F71C-5F0B-4E77-8418-BFCBA1E69C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68F0434-4BF0-49F5-8930-556379DCD6F1}"/>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6" name="Footer Placeholder 5">
            <a:extLst>
              <a:ext uri="{FF2B5EF4-FFF2-40B4-BE49-F238E27FC236}">
                <a16:creationId xmlns:a16="http://schemas.microsoft.com/office/drawing/2014/main" id="{4E6C1F4E-A6D7-4FE9-8F37-DBA09D4912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A7FA1E8-50BD-4E63-B4A3-27BFEC0B4E26}"/>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6188651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1" y="1416671"/>
            <a:ext cx="5424817"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10" y="1416052"/>
            <a:ext cx="5402583" cy="4605867"/>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60"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337699948"/>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8"/>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42183858"/>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8"/>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2982814857"/>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8" y="1416668"/>
            <a:ext cx="7391401" cy="4605251"/>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GB"/>
              <a:t>Click to edit Master title style</a:t>
            </a: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60"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11427662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GB"/>
              <a:t>Click to edit Master title style</a:t>
            </a:r>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8"/>
            <a:ext cx="3456000" cy="4605251"/>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71"/>
            <a:ext cx="7392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60"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1352316759"/>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8"/>
            <a:ext cx="3456000" cy="4605251"/>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289325925"/>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8" y="3794593"/>
            <a:ext cx="5664201"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9" y="3794593"/>
            <a:ext cx="5664201" cy="2227411"/>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GB"/>
              <a:t>Click to edit Master title style</a:t>
            </a:r>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71"/>
            <a:ext cx="5424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71"/>
            <a:ext cx="5424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60"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3755547868"/>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3"/>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900" y="3794593"/>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3"/>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60"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648581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V x 1">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0958DE-5881-4775-B8B4-03F7BD6CF3E9}"/>
              </a:ext>
            </a:extLst>
          </p:cNvPr>
          <p:cNvSpPr>
            <a:spLocks noGrp="1"/>
          </p:cNvSpPr>
          <p:nvPr>
            <p:ph type="title"/>
          </p:nvPr>
        </p:nvSpPr>
        <p:spPr/>
        <p:txBody>
          <a:bodyPr/>
          <a:lstStyle/>
          <a:p>
            <a:r>
              <a:rPr lang="en-GB"/>
              <a:t>Click to edit Master title style</a:t>
            </a:r>
          </a:p>
        </p:txBody>
      </p:sp>
      <p:sp>
        <p:nvSpPr>
          <p:cNvPr id="20" name="Text Placeholder 3">
            <a:extLst>
              <a:ext uri="{FF2B5EF4-FFF2-40B4-BE49-F238E27FC236}">
                <a16:creationId xmlns:a16="http://schemas.microsoft.com/office/drawing/2014/main" id="{F5B49068-D080-4ACE-BA89-F101FF74DD61}"/>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21" name="Text Placeholder 4">
            <a:extLst>
              <a:ext uri="{FF2B5EF4-FFF2-40B4-BE49-F238E27FC236}">
                <a16:creationId xmlns:a16="http://schemas.microsoft.com/office/drawing/2014/main" id="{A230DD3F-5BD6-47DB-88DD-B17645228A05}"/>
              </a:ext>
            </a:extLst>
          </p:cNvPr>
          <p:cNvSpPr>
            <a:spLocks noGrp="1"/>
          </p:cNvSpPr>
          <p:nvPr>
            <p:ph type="body" sz="quarter" idx="17"/>
          </p:nvPr>
        </p:nvSpPr>
        <p:spPr>
          <a:xfrm>
            <a:off x="8304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ound Diagonal Corner Rectangle 4">
            <a:extLst>
              <a:ext uri="{FF2B5EF4-FFF2-40B4-BE49-F238E27FC236}">
                <a16:creationId xmlns:a16="http://schemas.microsoft.com/office/drawing/2014/main" id="{2ED06C49-C51D-4595-9F92-65B89AAE8F42}"/>
              </a:ext>
            </a:extLst>
          </p:cNvPr>
          <p:cNvSpPr/>
          <p:nvPr userDrawn="1"/>
        </p:nvSpPr>
        <p:spPr>
          <a:xfrm>
            <a:off x="12514260" y="-2970"/>
            <a:ext cx="2577600" cy="233238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2139" tIns="42139" rIns="42139" bIns="42139" rtlCol="0" anchor="t" anchorCtr="0">
            <a:spAutoFit/>
          </a:bodyPr>
          <a:lstStyle/>
          <a:p>
            <a:pPr>
              <a:spcAft>
                <a:spcPts val="351"/>
              </a:spcAft>
            </a:pPr>
            <a:r>
              <a:rPr lang="en-GB" sz="640" b="1" noProof="0">
                <a:solidFill>
                  <a:schemeClr val="bg1">
                    <a:lumMod val="50000"/>
                  </a:schemeClr>
                </a:solidFill>
              </a:rPr>
              <a:t>Image placeholders</a:t>
            </a:r>
          </a:p>
          <a:p>
            <a:pPr marL="0" lvl="1" indent="0">
              <a:spcAft>
                <a:spcPts val="340"/>
              </a:spcAft>
            </a:pPr>
            <a:r>
              <a:rPr lang="en-GB" sz="640" noProof="0">
                <a:solidFill>
                  <a:schemeClr val="bg1">
                    <a:lumMod val="50000"/>
                  </a:schemeClr>
                </a:solidFill>
              </a:rPr>
              <a:t>This layout is set with a picture placeholder for photography. To insert an image click on the ‘picture placeholder icon’, navigate to the file and insert.</a:t>
            </a:r>
          </a:p>
          <a:p>
            <a:pPr>
              <a:spcAft>
                <a:spcPts val="340"/>
              </a:spcAft>
            </a:pPr>
            <a:r>
              <a:rPr lang="en-GB" sz="640" b="1" noProof="0">
                <a:solidFill>
                  <a:schemeClr val="bg1">
                    <a:lumMod val="50000"/>
                  </a:schemeClr>
                </a:solidFill>
              </a:rPr>
              <a:t>Cropping image</a:t>
            </a:r>
          </a:p>
          <a:p>
            <a:pPr marL="0" lvl="1" indent="0">
              <a:spcAft>
                <a:spcPts val="340"/>
              </a:spcAft>
            </a:pPr>
            <a:r>
              <a:rPr lang="en-GB" sz="640" noProof="0">
                <a:solidFill>
                  <a:schemeClr val="bg1">
                    <a:lumMod val="50000"/>
                  </a:schemeClr>
                </a:solidFill>
              </a:rPr>
              <a:t>When the image is inserted it may not automatically show the part of the image you want. To change what is shown:</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the image</a:t>
            </a:r>
          </a:p>
          <a:p>
            <a:pPr marL="200672" lvl="2" indent="-200672">
              <a:spcAft>
                <a:spcPts val="340"/>
              </a:spcAft>
              <a:buFont typeface="Arial" panose="020B0604020202020204" pitchFamily="34" charset="0"/>
              <a:buChar char="•"/>
            </a:pPr>
            <a:r>
              <a:rPr lang="en-GB" sz="640" noProof="0">
                <a:solidFill>
                  <a:schemeClr val="bg1">
                    <a:lumMod val="50000"/>
                  </a:schemeClr>
                </a:solidFill>
              </a:rPr>
              <a:t>Go to ‘Format’ tab</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‘Crop’</a:t>
            </a:r>
          </a:p>
          <a:p>
            <a:pPr marL="0" lvl="1" indent="0">
              <a:spcAft>
                <a:spcPts val="340"/>
              </a:spcAft>
            </a:pPr>
            <a:r>
              <a:rPr lang="en-GB" sz="640" noProof="0">
                <a:solidFill>
                  <a:schemeClr val="bg1">
                    <a:lumMod val="50000"/>
                  </a:schemeClr>
                </a:solidFill>
              </a:rPr>
              <a:t>You can now move the image within the placeholder.</a:t>
            </a:r>
          </a:p>
          <a:p>
            <a:pPr>
              <a:spcAft>
                <a:spcPts val="340"/>
              </a:spcAft>
            </a:pPr>
            <a:r>
              <a:rPr lang="en-GB" sz="640" b="1" kern="1200" noProof="0">
                <a:solidFill>
                  <a:schemeClr val="bg1">
                    <a:lumMod val="50000"/>
                  </a:schemeClr>
                </a:solidFill>
                <a:latin typeface="+mn-lt"/>
                <a:ea typeface="+mn-ea"/>
                <a:cs typeface="+mn-cs"/>
              </a:rPr>
              <a:t>Resizing image</a:t>
            </a:r>
          </a:p>
          <a:p>
            <a:pPr marL="0" lvl="1" indent="0">
              <a:spcAft>
                <a:spcPts val="340"/>
              </a:spcAft>
            </a:pPr>
            <a:r>
              <a:rPr lang="en-GB" sz="640" kern="1200" noProof="0">
                <a:solidFill>
                  <a:schemeClr val="bg1">
                    <a:lumMod val="50000"/>
                  </a:schemeClr>
                </a:solidFill>
                <a:latin typeface="+mn-lt"/>
                <a:ea typeface="+mn-ea"/>
                <a:cs typeface="+mn-cs"/>
              </a:rPr>
              <a:t>If you find the size of the shape is too small or big, you can reset the size of the placeholder by:</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Right-click on the page</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Select ‘reset slide’</a:t>
            </a:r>
          </a:p>
          <a:p>
            <a:pPr marL="200672" lvl="1"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Note: Using this action will reset all of the manual formatting on the page</a:t>
            </a:r>
          </a:p>
        </p:txBody>
      </p:sp>
      <p:cxnSp>
        <p:nvCxnSpPr>
          <p:cNvPr id="10" name="Straight Connector 9">
            <a:extLst>
              <a:ext uri="{FF2B5EF4-FFF2-40B4-BE49-F238E27FC236}">
                <a16:creationId xmlns:a16="http://schemas.microsoft.com/office/drawing/2014/main" id="{AE5F1110-D46C-45FE-84D5-25150A01F2E3}"/>
              </a:ext>
            </a:extLst>
          </p:cNvPr>
          <p:cNvCxnSpPr>
            <a:cxnSpLocks/>
          </p:cNvCxnSpPr>
          <p:nvPr userDrawn="1"/>
        </p:nvCxnSpPr>
        <p:spPr>
          <a:xfrm>
            <a:off x="431802"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544F918-5B29-4CA8-B698-287CEE5C6122}"/>
              </a:ext>
            </a:extLst>
          </p:cNvPr>
          <p:cNvSpPr>
            <a:spLocks noGrp="1"/>
          </p:cNvSpPr>
          <p:nvPr>
            <p:ph type="pic" sz="quarter" idx="24"/>
          </p:nvPr>
        </p:nvSpPr>
        <p:spPr>
          <a:xfrm>
            <a:off x="431810" y="1416000"/>
            <a:ext cx="1325716" cy="1440000"/>
          </a:xfrm>
          <a:solidFill>
            <a:schemeClr val="bg1">
              <a:lumMod val="95000"/>
            </a:schemeClr>
          </a:solidFill>
        </p:spPr>
        <p:txBody>
          <a:bodyPr>
            <a:noAutofit/>
          </a:bodyPr>
          <a:lstStyle>
            <a:lvl1pPr>
              <a:defRPr sz="1172">
                <a:solidFill>
                  <a:schemeClr val="tx1"/>
                </a:solidFill>
              </a:defRPr>
            </a:lvl1pPr>
          </a:lstStyle>
          <a:p>
            <a:endParaRPr lang="en-GB" noProof="0"/>
          </a:p>
        </p:txBody>
      </p:sp>
      <p:sp>
        <p:nvSpPr>
          <p:cNvPr id="12" name="Text Placeholder 10">
            <a:extLst>
              <a:ext uri="{FF2B5EF4-FFF2-40B4-BE49-F238E27FC236}">
                <a16:creationId xmlns:a16="http://schemas.microsoft.com/office/drawing/2014/main" id="{DC926757-B24B-4CFA-A750-5FFEEEF69A80}"/>
              </a:ext>
            </a:extLst>
          </p:cNvPr>
          <p:cNvSpPr>
            <a:spLocks noGrp="1"/>
          </p:cNvSpPr>
          <p:nvPr>
            <p:ph type="body" sz="quarter" idx="16"/>
          </p:nvPr>
        </p:nvSpPr>
        <p:spPr>
          <a:xfrm>
            <a:off x="431802"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14215982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CV x 3">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8B2B09D-D81C-4260-912F-CB531B07FB99}"/>
              </a:ext>
            </a:extLst>
          </p:cNvPr>
          <p:cNvCxnSpPr>
            <a:cxnSpLocks/>
          </p:cNvCxnSpPr>
          <p:nvPr userDrawn="1"/>
        </p:nvCxnSpPr>
        <p:spPr>
          <a:xfrm>
            <a:off x="431802"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5A143F75-F1B4-412B-A3E2-850CC3D2A545}"/>
              </a:ext>
            </a:extLst>
          </p:cNvPr>
          <p:cNvSpPr>
            <a:spLocks noGrp="1"/>
          </p:cNvSpPr>
          <p:nvPr>
            <p:ph type="body" sz="quarter" idx="16"/>
          </p:nvPr>
        </p:nvSpPr>
        <p:spPr>
          <a:xfrm>
            <a:off x="431802"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8" name="Picture Placeholder 4">
            <a:extLst>
              <a:ext uri="{FF2B5EF4-FFF2-40B4-BE49-F238E27FC236}">
                <a16:creationId xmlns:a16="http://schemas.microsoft.com/office/drawing/2014/main" id="{988D91BD-83E2-4D8E-A9D9-FB230B58F4C1}"/>
              </a:ext>
            </a:extLst>
          </p:cNvPr>
          <p:cNvSpPr>
            <a:spLocks noGrp="1"/>
          </p:cNvSpPr>
          <p:nvPr>
            <p:ph type="pic" sz="quarter" idx="24"/>
          </p:nvPr>
        </p:nvSpPr>
        <p:spPr>
          <a:xfrm>
            <a:off x="431801" y="1416000"/>
            <a:ext cx="1324800" cy="1440000"/>
          </a:xfrm>
          <a:solidFill>
            <a:schemeClr val="bg1">
              <a:lumMod val="95000"/>
            </a:schemeClr>
          </a:solidFill>
        </p:spPr>
        <p:txBody>
          <a:bodyPr>
            <a:noAutofit/>
          </a:bodyPr>
          <a:lstStyle>
            <a:lvl1pPr>
              <a:defRPr sz="1172">
                <a:solidFill>
                  <a:schemeClr val="tx1"/>
                </a:solidFill>
              </a:defRPr>
            </a:lvl1pPr>
          </a:lstStyle>
          <a:p>
            <a:endParaRPr lang="en-GB" noProof="0"/>
          </a:p>
        </p:txBody>
      </p:sp>
      <p:cxnSp>
        <p:nvCxnSpPr>
          <p:cNvPr id="29" name="Straight Connector 28">
            <a:extLst>
              <a:ext uri="{FF2B5EF4-FFF2-40B4-BE49-F238E27FC236}">
                <a16:creationId xmlns:a16="http://schemas.microsoft.com/office/drawing/2014/main" id="{FC82E8DE-D700-4FDB-B492-FBBE73708601}"/>
              </a:ext>
            </a:extLst>
          </p:cNvPr>
          <p:cNvCxnSpPr>
            <a:cxnSpLocks/>
          </p:cNvCxnSpPr>
          <p:nvPr userDrawn="1"/>
        </p:nvCxnSpPr>
        <p:spPr>
          <a:xfrm>
            <a:off x="4368804"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 Placeholder 10">
            <a:extLst>
              <a:ext uri="{FF2B5EF4-FFF2-40B4-BE49-F238E27FC236}">
                <a16:creationId xmlns:a16="http://schemas.microsoft.com/office/drawing/2014/main" id="{A797DDDD-D10E-4826-9799-F77851FA3A18}"/>
              </a:ext>
            </a:extLst>
          </p:cNvPr>
          <p:cNvSpPr>
            <a:spLocks noGrp="1"/>
          </p:cNvSpPr>
          <p:nvPr>
            <p:ph type="body" sz="quarter" idx="25"/>
          </p:nvPr>
        </p:nvSpPr>
        <p:spPr>
          <a:xfrm>
            <a:off x="4368804"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1" name="Picture Placeholder 4">
            <a:extLst>
              <a:ext uri="{FF2B5EF4-FFF2-40B4-BE49-F238E27FC236}">
                <a16:creationId xmlns:a16="http://schemas.microsoft.com/office/drawing/2014/main" id="{BE7E812B-C0C2-4E15-A5E1-88C87117715B}"/>
              </a:ext>
            </a:extLst>
          </p:cNvPr>
          <p:cNvSpPr>
            <a:spLocks noGrp="1"/>
          </p:cNvSpPr>
          <p:nvPr>
            <p:ph type="pic" sz="quarter" idx="26"/>
          </p:nvPr>
        </p:nvSpPr>
        <p:spPr>
          <a:xfrm>
            <a:off x="4368801" y="1416000"/>
            <a:ext cx="1324800" cy="1440000"/>
          </a:xfrm>
          <a:solidFill>
            <a:schemeClr val="bg1">
              <a:lumMod val="95000"/>
            </a:schemeClr>
          </a:solidFill>
        </p:spPr>
        <p:txBody>
          <a:bodyPr>
            <a:noAutofit/>
          </a:bodyPr>
          <a:lstStyle>
            <a:lvl1pPr>
              <a:defRPr sz="1172">
                <a:solidFill>
                  <a:schemeClr val="tx1"/>
                </a:solidFill>
              </a:defRPr>
            </a:lvl1pPr>
          </a:lstStyle>
          <a:p>
            <a:endParaRPr lang="en-GB" noProof="0"/>
          </a:p>
        </p:txBody>
      </p:sp>
      <p:cxnSp>
        <p:nvCxnSpPr>
          <p:cNvPr id="32" name="Straight Connector 31">
            <a:extLst>
              <a:ext uri="{FF2B5EF4-FFF2-40B4-BE49-F238E27FC236}">
                <a16:creationId xmlns:a16="http://schemas.microsoft.com/office/drawing/2014/main" id="{A5E4984C-A870-48D7-A38E-4D226B28CF21}"/>
              </a:ext>
            </a:extLst>
          </p:cNvPr>
          <p:cNvCxnSpPr>
            <a:cxnSpLocks/>
          </p:cNvCxnSpPr>
          <p:nvPr userDrawn="1"/>
        </p:nvCxnSpPr>
        <p:spPr>
          <a:xfrm>
            <a:off x="8303684"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0">
            <a:extLst>
              <a:ext uri="{FF2B5EF4-FFF2-40B4-BE49-F238E27FC236}">
                <a16:creationId xmlns:a16="http://schemas.microsoft.com/office/drawing/2014/main" id="{D3ACC50D-43D4-45A0-975F-9B408E6BD141}"/>
              </a:ext>
            </a:extLst>
          </p:cNvPr>
          <p:cNvSpPr>
            <a:spLocks noGrp="1"/>
          </p:cNvSpPr>
          <p:nvPr>
            <p:ph type="body" sz="quarter" idx="27"/>
          </p:nvPr>
        </p:nvSpPr>
        <p:spPr>
          <a:xfrm>
            <a:off x="8303684"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4" name="Picture Placeholder 4">
            <a:extLst>
              <a:ext uri="{FF2B5EF4-FFF2-40B4-BE49-F238E27FC236}">
                <a16:creationId xmlns:a16="http://schemas.microsoft.com/office/drawing/2014/main" id="{B3C3C8F3-419D-4EF9-BB29-AE7F1F1732D1}"/>
              </a:ext>
            </a:extLst>
          </p:cNvPr>
          <p:cNvSpPr>
            <a:spLocks noGrp="1"/>
          </p:cNvSpPr>
          <p:nvPr>
            <p:ph type="pic" sz="quarter" idx="28"/>
          </p:nvPr>
        </p:nvSpPr>
        <p:spPr>
          <a:xfrm>
            <a:off x="8303684" y="1416000"/>
            <a:ext cx="1324800" cy="1440000"/>
          </a:xfrm>
          <a:solidFill>
            <a:schemeClr val="bg1">
              <a:lumMod val="95000"/>
            </a:schemeClr>
          </a:solidFill>
        </p:spPr>
        <p:txBody>
          <a:bodyPr>
            <a:noAutofit/>
          </a:bodyPr>
          <a:lstStyle>
            <a:lvl1pPr>
              <a:defRPr sz="1172">
                <a:solidFill>
                  <a:schemeClr val="tx1"/>
                </a:solidFill>
              </a:defRPr>
            </a:lvl1pPr>
          </a:lstStyle>
          <a:p>
            <a:endParaRPr lang="en-GB" noProof="0"/>
          </a:p>
        </p:txBody>
      </p:sp>
      <p:sp>
        <p:nvSpPr>
          <p:cNvPr id="4" name="Title 3">
            <a:extLst>
              <a:ext uri="{FF2B5EF4-FFF2-40B4-BE49-F238E27FC236}">
                <a16:creationId xmlns:a16="http://schemas.microsoft.com/office/drawing/2014/main" id="{A58FB897-2462-474F-A491-753948288587}"/>
              </a:ext>
            </a:extLst>
          </p:cNvPr>
          <p:cNvSpPr>
            <a:spLocks noGrp="1"/>
          </p:cNvSpPr>
          <p:nvPr>
            <p:ph type="title"/>
          </p:nvPr>
        </p:nvSpPr>
        <p:spPr/>
        <p:txBody>
          <a:bodyPr/>
          <a:lstStyle/>
          <a:p>
            <a:r>
              <a:rPr lang="en-GB"/>
              <a:t>Click to edit Master title style</a:t>
            </a:r>
          </a:p>
        </p:txBody>
      </p:sp>
      <p:sp>
        <p:nvSpPr>
          <p:cNvPr id="36" name="Text Placeholder 10">
            <a:extLst>
              <a:ext uri="{FF2B5EF4-FFF2-40B4-BE49-F238E27FC236}">
                <a16:creationId xmlns:a16="http://schemas.microsoft.com/office/drawing/2014/main" id="{3EB903A3-B2C4-40D7-AACA-723C1BD65ADC}"/>
              </a:ext>
            </a:extLst>
          </p:cNvPr>
          <p:cNvSpPr>
            <a:spLocks noGrp="1"/>
          </p:cNvSpPr>
          <p:nvPr>
            <p:ph type="body" sz="quarter" idx="29"/>
          </p:nvPr>
        </p:nvSpPr>
        <p:spPr>
          <a:xfrm>
            <a:off x="1915377" y="1416009"/>
            <a:ext cx="1972945" cy="966931"/>
          </a:xfrm>
        </p:spPr>
        <p:txBody>
          <a:bodyPr/>
          <a:lstStyle>
            <a:lvl1pPr>
              <a:spcAft>
                <a:spcPts val="0"/>
              </a:spcAft>
              <a:defRPr sz="1200"/>
            </a:lvl1pPr>
            <a:lvl2pPr>
              <a:spcAft>
                <a:spcPts val="0"/>
              </a:spcAft>
              <a:defRPr sz="1200"/>
            </a:lvl2pPr>
            <a:lvl3pPr marL="0" indent="0">
              <a:spcAft>
                <a:spcPts val="0"/>
              </a:spcAft>
              <a:buFontTx/>
              <a:buNone/>
              <a:defRPr sz="1100"/>
            </a:lvl3pPr>
            <a:lvl4pPr marL="213680" indent="-209964">
              <a:spcBef>
                <a:spcPts val="703"/>
              </a:spcBef>
              <a:spcAft>
                <a:spcPts val="0"/>
              </a:spcAft>
              <a:buFont typeface="Arial" panose="020B0604020202020204" pitchFamily="34" charset="0"/>
              <a:buChar char="•"/>
              <a:defRPr sz="1100"/>
            </a:lvl4pPr>
            <a:lvl5pPr marL="419926" indent="-209964">
              <a:spcAft>
                <a:spcPts val="0"/>
              </a:spcAft>
              <a:defRPr sz="1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7" name="Text Placeholder 10">
            <a:extLst>
              <a:ext uri="{FF2B5EF4-FFF2-40B4-BE49-F238E27FC236}">
                <a16:creationId xmlns:a16="http://schemas.microsoft.com/office/drawing/2014/main" id="{ACBAA3D6-06C8-461D-9781-9A8889E33E54}"/>
              </a:ext>
            </a:extLst>
          </p:cNvPr>
          <p:cNvSpPr>
            <a:spLocks noGrp="1"/>
          </p:cNvSpPr>
          <p:nvPr>
            <p:ph type="body" sz="quarter" idx="30"/>
          </p:nvPr>
        </p:nvSpPr>
        <p:spPr>
          <a:xfrm>
            <a:off x="5852374" y="1416009"/>
            <a:ext cx="1972945" cy="966931"/>
          </a:xfrm>
        </p:spPr>
        <p:txBody>
          <a:bodyPr/>
          <a:lstStyle>
            <a:lvl1pPr>
              <a:spcAft>
                <a:spcPts val="0"/>
              </a:spcAft>
              <a:defRPr sz="1200"/>
            </a:lvl1pPr>
            <a:lvl2pPr>
              <a:spcAft>
                <a:spcPts val="0"/>
              </a:spcAft>
              <a:defRPr sz="1200"/>
            </a:lvl2pPr>
            <a:lvl3pPr marL="0" indent="0">
              <a:spcAft>
                <a:spcPts val="0"/>
              </a:spcAft>
              <a:buFontTx/>
              <a:buNone/>
              <a:defRPr sz="1100"/>
            </a:lvl3pPr>
            <a:lvl4pPr marL="213680" indent="-209964">
              <a:spcBef>
                <a:spcPts val="703"/>
              </a:spcBef>
              <a:spcAft>
                <a:spcPts val="0"/>
              </a:spcAft>
              <a:buFont typeface="Arial" panose="020B0604020202020204" pitchFamily="34" charset="0"/>
              <a:buChar char="•"/>
              <a:defRPr sz="1100"/>
            </a:lvl4pPr>
            <a:lvl5pPr marL="419926" indent="-209964">
              <a:spcAft>
                <a:spcPts val="0"/>
              </a:spcAft>
              <a:defRPr sz="1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Text Placeholder 10">
            <a:extLst>
              <a:ext uri="{FF2B5EF4-FFF2-40B4-BE49-F238E27FC236}">
                <a16:creationId xmlns:a16="http://schemas.microsoft.com/office/drawing/2014/main" id="{CE7AFE71-6F30-4C46-8840-DDA0C16E73CA}"/>
              </a:ext>
            </a:extLst>
          </p:cNvPr>
          <p:cNvSpPr>
            <a:spLocks noGrp="1"/>
          </p:cNvSpPr>
          <p:nvPr>
            <p:ph type="body" sz="quarter" idx="31"/>
          </p:nvPr>
        </p:nvSpPr>
        <p:spPr>
          <a:xfrm>
            <a:off x="9787260" y="1416009"/>
            <a:ext cx="1972945" cy="966931"/>
          </a:xfrm>
        </p:spPr>
        <p:txBody>
          <a:bodyPr/>
          <a:lstStyle>
            <a:lvl1pPr>
              <a:spcAft>
                <a:spcPts val="0"/>
              </a:spcAft>
              <a:defRPr sz="1200"/>
            </a:lvl1pPr>
            <a:lvl2pPr>
              <a:spcAft>
                <a:spcPts val="0"/>
              </a:spcAft>
              <a:defRPr sz="1200"/>
            </a:lvl2pPr>
            <a:lvl3pPr marL="0" indent="0">
              <a:spcAft>
                <a:spcPts val="0"/>
              </a:spcAft>
              <a:buFontTx/>
              <a:buNone/>
              <a:defRPr sz="1100"/>
            </a:lvl3pPr>
            <a:lvl4pPr marL="213680" indent="-209964">
              <a:spcBef>
                <a:spcPts val="703"/>
              </a:spcBef>
              <a:spcAft>
                <a:spcPts val="0"/>
              </a:spcAft>
              <a:buFont typeface="Arial" panose="020B0604020202020204" pitchFamily="34" charset="0"/>
              <a:buChar char="•"/>
              <a:defRPr sz="1100"/>
            </a:lvl4pPr>
            <a:lvl5pPr marL="419926" indent="-209964">
              <a:spcAft>
                <a:spcPts val="0"/>
              </a:spcAft>
              <a:defRPr sz="1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6" name="Round Diagonal Corner Rectangle 4">
            <a:extLst>
              <a:ext uri="{FF2B5EF4-FFF2-40B4-BE49-F238E27FC236}">
                <a16:creationId xmlns:a16="http://schemas.microsoft.com/office/drawing/2014/main" id="{B5A0BCEC-5586-425D-8359-AF7B983DA076}"/>
              </a:ext>
            </a:extLst>
          </p:cNvPr>
          <p:cNvSpPr/>
          <p:nvPr userDrawn="1"/>
        </p:nvSpPr>
        <p:spPr>
          <a:xfrm>
            <a:off x="12514260" y="-2970"/>
            <a:ext cx="2577600" cy="233238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2139" tIns="42139" rIns="42139" bIns="42139" rtlCol="0" anchor="t" anchorCtr="0">
            <a:spAutoFit/>
          </a:bodyPr>
          <a:lstStyle/>
          <a:p>
            <a:pPr>
              <a:spcAft>
                <a:spcPts val="351"/>
              </a:spcAft>
            </a:pPr>
            <a:r>
              <a:rPr lang="en-GB" sz="640" b="1" noProof="0">
                <a:solidFill>
                  <a:schemeClr val="bg1">
                    <a:lumMod val="50000"/>
                  </a:schemeClr>
                </a:solidFill>
              </a:rPr>
              <a:t>Image placeholders</a:t>
            </a:r>
          </a:p>
          <a:p>
            <a:pPr marL="0" lvl="1" indent="0">
              <a:spcAft>
                <a:spcPts val="340"/>
              </a:spcAft>
            </a:pPr>
            <a:r>
              <a:rPr lang="en-GB" sz="640" noProof="0">
                <a:solidFill>
                  <a:schemeClr val="bg1">
                    <a:lumMod val="50000"/>
                  </a:schemeClr>
                </a:solidFill>
              </a:rPr>
              <a:t>This layout is set with a picture placeholder for photography. To insert an image click on the ‘picture placeholder icon’, navigate to the file and insert.</a:t>
            </a:r>
          </a:p>
          <a:p>
            <a:pPr>
              <a:spcAft>
                <a:spcPts val="340"/>
              </a:spcAft>
            </a:pPr>
            <a:r>
              <a:rPr lang="en-GB" sz="640" b="1" noProof="0">
                <a:solidFill>
                  <a:schemeClr val="bg1">
                    <a:lumMod val="50000"/>
                  </a:schemeClr>
                </a:solidFill>
              </a:rPr>
              <a:t>Cropping image</a:t>
            </a:r>
          </a:p>
          <a:p>
            <a:pPr marL="0" lvl="1" indent="0">
              <a:spcAft>
                <a:spcPts val="340"/>
              </a:spcAft>
            </a:pPr>
            <a:r>
              <a:rPr lang="en-GB" sz="640" noProof="0">
                <a:solidFill>
                  <a:schemeClr val="bg1">
                    <a:lumMod val="50000"/>
                  </a:schemeClr>
                </a:solidFill>
              </a:rPr>
              <a:t>When the image is inserted it may not automatically show the part of the image you want. To change what is shown:</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the image</a:t>
            </a:r>
          </a:p>
          <a:p>
            <a:pPr marL="200672" lvl="2" indent="-200672">
              <a:spcAft>
                <a:spcPts val="340"/>
              </a:spcAft>
              <a:buFont typeface="Arial" panose="020B0604020202020204" pitchFamily="34" charset="0"/>
              <a:buChar char="•"/>
            </a:pPr>
            <a:r>
              <a:rPr lang="en-GB" sz="640" noProof="0">
                <a:solidFill>
                  <a:schemeClr val="bg1">
                    <a:lumMod val="50000"/>
                  </a:schemeClr>
                </a:solidFill>
              </a:rPr>
              <a:t>Go to ‘Format’ tab</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‘Crop’</a:t>
            </a:r>
          </a:p>
          <a:p>
            <a:pPr marL="0" lvl="1" indent="0">
              <a:spcAft>
                <a:spcPts val="340"/>
              </a:spcAft>
            </a:pPr>
            <a:r>
              <a:rPr lang="en-GB" sz="640" noProof="0">
                <a:solidFill>
                  <a:schemeClr val="bg1">
                    <a:lumMod val="50000"/>
                  </a:schemeClr>
                </a:solidFill>
              </a:rPr>
              <a:t>You can now move the image within the placeholder.</a:t>
            </a:r>
          </a:p>
          <a:p>
            <a:pPr>
              <a:spcAft>
                <a:spcPts val="340"/>
              </a:spcAft>
            </a:pPr>
            <a:r>
              <a:rPr lang="en-GB" sz="640" b="1" kern="1200" noProof="0">
                <a:solidFill>
                  <a:schemeClr val="bg1">
                    <a:lumMod val="50000"/>
                  </a:schemeClr>
                </a:solidFill>
                <a:latin typeface="+mn-lt"/>
                <a:ea typeface="+mn-ea"/>
                <a:cs typeface="+mn-cs"/>
              </a:rPr>
              <a:t>Resizing image</a:t>
            </a:r>
          </a:p>
          <a:p>
            <a:pPr marL="0" lvl="1" indent="0">
              <a:spcAft>
                <a:spcPts val="340"/>
              </a:spcAft>
            </a:pPr>
            <a:r>
              <a:rPr lang="en-GB" sz="640" kern="1200" noProof="0">
                <a:solidFill>
                  <a:schemeClr val="bg1">
                    <a:lumMod val="50000"/>
                  </a:schemeClr>
                </a:solidFill>
                <a:latin typeface="+mn-lt"/>
                <a:ea typeface="+mn-ea"/>
                <a:cs typeface="+mn-cs"/>
              </a:rPr>
              <a:t>If you find the size of the shape is too small or big, you can reset the size of the placeholder by:</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Right-click on the page</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Select ‘reset slide’</a:t>
            </a:r>
          </a:p>
          <a:p>
            <a:pPr marL="200672" lvl="1"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Note: Using this action will reset all of the manual formatting on the page</a:t>
            </a:r>
          </a:p>
        </p:txBody>
      </p:sp>
    </p:spTree>
    <p:extLst>
      <p:ext uri="{BB962C8B-B14F-4D97-AF65-F5344CB8AC3E}">
        <p14:creationId xmlns:p14="http://schemas.microsoft.com/office/powerpoint/2010/main" val="175163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20457-4759-42FC-8E09-91777DAC241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5C07166-7E52-4C71-B013-4F38F1A2EA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1BA7F03-9BF3-4E82-B632-EC61A11F968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9694CC8-FEC8-4068-8607-5EF1250D05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41DE81C-9160-44D3-90B4-F91175AE53E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65A5F87-F79B-4717-B3DF-7C72709234A7}"/>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8" name="Footer Placeholder 7">
            <a:extLst>
              <a:ext uri="{FF2B5EF4-FFF2-40B4-BE49-F238E27FC236}">
                <a16:creationId xmlns:a16="http://schemas.microsoft.com/office/drawing/2014/main" id="{182AB5EC-9A40-4220-BD57-E6BDC5184C6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C8FC91B-91B4-49E5-9854-2E86E0F2BF4B}"/>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29236045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31405" y="1414247"/>
            <a:ext cx="11328399" cy="16040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641493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91634" y="762000"/>
            <a:ext cx="10790767" cy="519113"/>
          </a:xfrm>
        </p:spPr>
        <p:txBody>
          <a:bodyPr/>
          <a:lstStyle/>
          <a:p>
            <a:r>
              <a:rPr lang="en-US"/>
              <a:t>Click to edit Master title style</a:t>
            </a:r>
            <a:endParaRPr lang="en-GB"/>
          </a:p>
        </p:txBody>
      </p:sp>
      <p:sp>
        <p:nvSpPr>
          <p:cNvPr id="3" name="Text Placeholder 2"/>
          <p:cNvSpPr>
            <a:spLocks noGrp="1"/>
          </p:cNvSpPr>
          <p:nvPr>
            <p:ph type="body" sz="half" idx="1"/>
          </p:nvPr>
        </p:nvSpPr>
        <p:spPr>
          <a:xfrm>
            <a:off x="791633" y="1485900"/>
            <a:ext cx="5291667" cy="15697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86500" y="1485900"/>
            <a:ext cx="5291667" cy="15697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fld id="{99B9CD4D-CE3C-4B59-BCC3-92262EE119AA}" type="datetime1">
              <a:rPr lang="en-US"/>
              <a:pPr>
                <a:defRPr/>
              </a:pPr>
              <a:t>10/28/2020</a:t>
            </a:fld>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9042400" y="6381750"/>
            <a:ext cx="2844800" cy="361950"/>
          </a:xfrm>
          <a:prstGeom prst="rect">
            <a:avLst/>
          </a:prstGeom>
          <a:ln/>
        </p:spPr>
        <p:txBody>
          <a:bodyPr/>
          <a:lstStyle>
            <a:lvl1pPr>
              <a:defRPr/>
            </a:lvl1pPr>
          </a:lstStyle>
          <a:p>
            <a:pPr>
              <a:defRPr/>
            </a:pPr>
            <a:fld id="{0069FE10-79B3-4EDC-846F-6B6479D43C5C}" type="slidenum">
              <a:rPr lang="en-US"/>
              <a:pPr>
                <a:defRPr/>
              </a:pPr>
              <a:t>‹#›</a:t>
            </a:fld>
            <a:endParaRPr lang="en-US"/>
          </a:p>
        </p:txBody>
      </p:sp>
    </p:spTree>
    <p:extLst>
      <p:ext uri="{BB962C8B-B14F-4D97-AF65-F5344CB8AC3E}">
        <p14:creationId xmlns:p14="http://schemas.microsoft.com/office/powerpoint/2010/main" val="21148020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791633" y="1485900"/>
            <a:ext cx="5291667" cy="196977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86500" y="1485900"/>
            <a:ext cx="5291667" cy="196977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17470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endParaRPr lang="en-GB"/>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p:nvGrpSpPr>
        <p:grpSpPr>
          <a:xfrm>
            <a:off x="12275234" y="2"/>
            <a:ext cx="2706315" cy="1919362"/>
            <a:chOff x="3528102" y="847657"/>
            <a:chExt cx="2029736" cy="1439522"/>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1439522"/>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676998580"/>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456F50D-01B7-421A-A4D2-7B01E4F763C1}"/>
              </a:ext>
            </a:extLst>
          </p:cNvPr>
          <p:cNvSpPr>
            <a:spLocks noGrp="1"/>
          </p:cNvSpPr>
          <p:nvPr>
            <p:ph type="dt" sz="half" idx="10"/>
          </p:nvPr>
        </p:nvSpPr>
        <p:spPr>
          <a:ln/>
        </p:spPr>
        <p:txBody>
          <a:bodyPr/>
          <a:lstStyle>
            <a:lvl1pPr>
              <a:defRPr/>
            </a:lvl1pPr>
          </a:lstStyle>
          <a:p>
            <a:pPr>
              <a:defRPr/>
            </a:pPr>
            <a:fld id="{F797EC39-ED5A-4F10-83C1-7A1BEFADA0F2}" type="datetimeFigureOut">
              <a:rPr lang="en-GB"/>
              <a:pPr>
                <a:defRPr/>
              </a:pPr>
              <a:t>28/10/2020</a:t>
            </a:fld>
            <a:endParaRPr lang="en-GB"/>
          </a:p>
        </p:txBody>
      </p:sp>
      <p:sp>
        <p:nvSpPr>
          <p:cNvPr id="3" name="Footer Placeholder 4">
            <a:extLst>
              <a:ext uri="{FF2B5EF4-FFF2-40B4-BE49-F238E27FC236}">
                <a16:creationId xmlns:a16="http://schemas.microsoft.com/office/drawing/2014/main" id="{41A4E4C4-8DF3-4C56-8466-ADF45FB4BE16}"/>
              </a:ext>
            </a:extLst>
          </p:cNvPr>
          <p:cNvSpPr>
            <a:spLocks noGrp="1"/>
          </p:cNvSpPr>
          <p:nvPr>
            <p:ph type="ftr" sz="quarter" idx="11"/>
          </p:nvPr>
        </p:nvSpPr>
        <p:spPr>
          <a:ln/>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0C4DD22-AB71-44A8-9F7A-6B43E44A0696}"/>
              </a:ext>
            </a:extLst>
          </p:cNvPr>
          <p:cNvSpPr>
            <a:spLocks noGrp="1"/>
          </p:cNvSpPr>
          <p:nvPr>
            <p:ph type="sldNum" sz="quarter" idx="12"/>
          </p:nvPr>
        </p:nvSpPr>
        <p:spPr>
          <a:ln/>
        </p:spPr>
        <p:txBody>
          <a:bodyPr/>
          <a:lstStyle>
            <a:lvl1pPr>
              <a:defRPr/>
            </a:lvl1pPr>
          </a:lstStyle>
          <a:p>
            <a:pPr>
              <a:defRPr/>
            </a:pPr>
            <a:fld id="{E2A69D6B-9D97-4FAC-B60F-E2DE1CFFC815}" type="slidenum">
              <a:rPr lang="en-GB" altLang="en-US"/>
              <a:pPr>
                <a:defRPr/>
              </a:pPr>
              <a:t>‹#›</a:t>
            </a:fld>
            <a:endParaRPr lang="en-GB" altLang="en-US"/>
          </a:p>
        </p:txBody>
      </p:sp>
    </p:spTree>
    <p:extLst>
      <p:ext uri="{BB962C8B-B14F-4D97-AF65-F5344CB8AC3E}">
        <p14:creationId xmlns:p14="http://schemas.microsoft.com/office/powerpoint/2010/main" val="22380888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lain">
    <p:spTree>
      <p:nvGrpSpPr>
        <p:cNvPr id="1" name=""/>
        <p:cNvGrpSpPr/>
        <p:nvPr/>
      </p:nvGrpSpPr>
      <p:grpSpPr>
        <a:xfrm>
          <a:off x="0" y="0"/>
          <a:ext cx="0" cy="0"/>
          <a:chOff x="0" y="0"/>
          <a:chExt cx="0" cy="0"/>
        </a:xfrm>
      </p:grpSpPr>
      <p:sp>
        <p:nvSpPr>
          <p:cNvPr id="2" name="Title 1"/>
          <p:cNvSpPr>
            <a:spLocks noGrp="1"/>
          </p:cNvSpPr>
          <p:nvPr>
            <p:ph type="title"/>
          </p:nvPr>
        </p:nvSpPr>
        <p:spPr>
          <a:xfrm>
            <a:off x="335360" y="241300"/>
            <a:ext cx="8544949" cy="484153"/>
          </a:xfrm>
        </p:spPr>
        <p:txBody>
          <a:bodyPr>
            <a:normAutofit/>
          </a:bodyPr>
          <a:lstStyle>
            <a:lvl1pPr>
              <a:defRPr sz="2667"/>
            </a:lvl1pPr>
          </a:lstStyle>
          <a:p>
            <a:r>
              <a:rPr lang="en-US"/>
              <a:t>Click to edit Master title style</a:t>
            </a:r>
            <a:endParaRPr lang="en-GB"/>
          </a:p>
        </p:txBody>
      </p:sp>
    </p:spTree>
    <p:extLst>
      <p:ext uri="{BB962C8B-B14F-4D97-AF65-F5344CB8AC3E}">
        <p14:creationId xmlns:p14="http://schemas.microsoft.com/office/powerpoint/2010/main" val="21429092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4889504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31861809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6612431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008358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24B8A-F079-48C0-8174-279A7FDFF40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328CFB9-8CEB-4278-B9C7-EC9EA69B5064}"/>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4" name="Footer Placeholder 3">
            <a:extLst>
              <a:ext uri="{FF2B5EF4-FFF2-40B4-BE49-F238E27FC236}">
                <a16:creationId xmlns:a16="http://schemas.microsoft.com/office/drawing/2014/main" id="{3D24D4E2-9934-41B0-9022-4D33F0B781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246203B-3000-4DE2-B5D7-0C63B162CF39}"/>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4845447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09204885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43902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1335011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592576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745824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1185644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28/10/2020</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5010258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28/10/2020</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05304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15924873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67657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E38D42-E841-420E-B955-3CA1D2F0360F}"/>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3" name="Footer Placeholder 2">
            <a:extLst>
              <a:ext uri="{FF2B5EF4-FFF2-40B4-BE49-F238E27FC236}">
                <a16:creationId xmlns:a16="http://schemas.microsoft.com/office/drawing/2014/main" id="{5447C4CA-BAF6-4A6B-B3B5-819E01EF12F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948B09B-935E-4A5F-87D5-FDCA3383EA55}"/>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567774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28/10/2020</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2522140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28/10/2020</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0780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311643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128560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28/10/2020</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02480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28/10/2020</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17278026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28/10/2020</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2709335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28/10/2020</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2805162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746625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28/10/2020</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72188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010B1-B194-42EB-B420-10CB90DFA9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ABED513-C04F-4EC7-8274-3E1B9ECDCB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03A7338-CA3F-4BA3-9C1D-308D70C62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602F71-C86B-4569-BFF2-E879C9F3883D}"/>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6" name="Footer Placeholder 5">
            <a:extLst>
              <a:ext uri="{FF2B5EF4-FFF2-40B4-BE49-F238E27FC236}">
                <a16:creationId xmlns:a16="http://schemas.microsoft.com/office/drawing/2014/main" id="{6017C203-D3A7-477A-9E9D-A270A36082B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818900-15A1-4979-8BE3-6F907C8A56B2}"/>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818241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69F43-950A-4625-AAB7-7C8E95EBA3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77ADF0A-568B-4AC5-A78A-AD1789FC6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DD0F1EB-B166-4201-AEAE-D1D936E32C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05AEAFB-5BB1-489C-A106-724200175923}"/>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6" name="Footer Placeholder 5">
            <a:extLst>
              <a:ext uri="{FF2B5EF4-FFF2-40B4-BE49-F238E27FC236}">
                <a16:creationId xmlns:a16="http://schemas.microsoft.com/office/drawing/2014/main" id="{69FCCC68-30AB-4EB2-9CE9-E36E8C210E7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7702E47-B837-4951-9992-17D91D365C59}"/>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132979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image" Target="../media/image2.emf"/><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image" Target="../media/image2.emf"/><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theme" Target="../theme/theme3.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image" Target="../media/image4.png"/><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theme" Target="../theme/theme4.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image" Target="../media/image5.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028DB4-8CA8-41AD-BAF0-83B9466C0B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BE399CF-8B83-4A6C-B71A-96546D88FB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5FAE70E-404C-4600-A93C-28FEA95A0B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61597136-79C5-4429-832C-D8C38D57B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7A9D446-4D69-4DE3-A123-C386083A96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1BFCA3-6929-4CBA-800F-090327D6480A}" type="slidenum">
              <a:rPr lang="en-GB" smtClean="0"/>
              <a:t>‹#›</a:t>
            </a:fld>
            <a:endParaRPr lang="en-GB"/>
          </a:p>
        </p:txBody>
      </p:sp>
    </p:spTree>
    <p:extLst>
      <p:ext uri="{BB962C8B-B14F-4D97-AF65-F5344CB8AC3E}">
        <p14:creationId xmlns:p14="http://schemas.microsoft.com/office/powerpoint/2010/main" val="1929290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62847" y="1414222"/>
            <a:ext cx="11266309" cy="3053828"/>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62844" y="493056"/>
            <a:ext cx="11265913"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4" y="6303978"/>
            <a:ext cx="1113554"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dirty="0">
              <a:solidFill>
                <a:schemeClr val="accent1"/>
              </a:solidFill>
            </a:endParaRPr>
          </a:p>
        </p:txBody>
      </p:sp>
      <p:pic>
        <p:nvPicPr>
          <p:cNvPr id="7" name="Picture 6">
            <a:extLst>
              <a:ext uri="{FF2B5EF4-FFF2-40B4-BE49-F238E27FC236}">
                <a16:creationId xmlns:a16="http://schemas.microsoft.com/office/drawing/2014/main" id="{F4D87197-1C7D-4445-8D6A-91796CEBAB58}"/>
              </a:ext>
            </a:extLst>
          </p:cNvPr>
          <p:cNvPicPr>
            <a:picLocks noChangeAspect="1"/>
          </p:cNvPicPr>
          <p:nvPr userDrawn="1"/>
        </p:nvPicPr>
        <p:blipFill>
          <a:blip r:embed="rId20"/>
          <a:stretch>
            <a:fillRect/>
          </a:stretch>
        </p:blipFill>
        <p:spPr>
          <a:xfrm>
            <a:off x="9341937" y="6236077"/>
            <a:ext cx="2393876" cy="268208"/>
          </a:xfrm>
          <a:prstGeom prst="rect">
            <a:avLst/>
          </a:prstGeom>
        </p:spPr>
      </p:pic>
    </p:spTree>
    <p:extLst>
      <p:ext uri="{BB962C8B-B14F-4D97-AF65-F5344CB8AC3E}">
        <p14:creationId xmlns:p14="http://schemas.microsoft.com/office/powerpoint/2010/main" val="171972072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730" r:id="rId18"/>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67"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79988" indent="-179988"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59974" indent="-179988"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39961" indent="-179988"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79988" indent="-179988" eaLnBrk="1" hangingPunct="1">
        <a:spcAft>
          <a:spcPts val="600"/>
        </a:spcAft>
        <a:buFont typeface="+mj-lt"/>
        <a:buAutoNum type="arabicPeriod"/>
        <a:defRPr sz="1600">
          <a:solidFill>
            <a:schemeClr val="tx1"/>
          </a:solidFill>
          <a:latin typeface="+mn-lt"/>
          <a:ea typeface="+mn-ea"/>
          <a:cs typeface="+mn-cs"/>
        </a:defRPr>
      </a:lvl6pPr>
      <a:lvl7pPr marL="359974" indent="-179988" eaLnBrk="1" hangingPunct="1">
        <a:spcAft>
          <a:spcPts val="600"/>
        </a:spcAft>
        <a:buFont typeface="+mj-lt"/>
        <a:buAutoNum type="alphaLcPeriod"/>
        <a:defRPr sz="1600">
          <a:solidFill>
            <a:schemeClr val="tx1"/>
          </a:solidFill>
          <a:latin typeface="+mn-lt"/>
          <a:ea typeface="+mn-ea"/>
          <a:cs typeface="+mn-cs"/>
        </a:defRPr>
      </a:lvl7pPr>
      <a:lvl8pPr marL="539961" indent="-179988"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19" eaLnBrk="1" hangingPunct="1">
        <a:defRPr>
          <a:latin typeface="+mn-lt"/>
          <a:ea typeface="+mn-ea"/>
          <a:cs typeface="+mn-cs"/>
        </a:defRPr>
      </a:lvl2pPr>
      <a:lvl3pPr marL="415839" eaLnBrk="1" hangingPunct="1">
        <a:defRPr>
          <a:latin typeface="+mn-lt"/>
          <a:ea typeface="+mn-ea"/>
          <a:cs typeface="+mn-cs"/>
        </a:defRPr>
      </a:lvl3pPr>
      <a:lvl4pPr marL="623758" eaLnBrk="1" hangingPunct="1">
        <a:defRPr>
          <a:latin typeface="+mn-lt"/>
          <a:ea typeface="+mn-ea"/>
          <a:cs typeface="+mn-cs"/>
        </a:defRPr>
      </a:lvl4pPr>
      <a:lvl5pPr marL="831678" eaLnBrk="1" hangingPunct="1">
        <a:defRPr>
          <a:latin typeface="+mn-lt"/>
          <a:ea typeface="+mn-ea"/>
          <a:cs typeface="+mn-cs"/>
        </a:defRPr>
      </a:lvl5pPr>
      <a:lvl6pPr marL="1039595" eaLnBrk="1" hangingPunct="1">
        <a:defRPr>
          <a:latin typeface="+mn-lt"/>
          <a:ea typeface="+mn-ea"/>
          <a:cs typeface="+mn-cs"/>
        </a:defRPr>
      </a:lvl6pPr>
      <a:lvl7pPr marL="1247513" eaLnBrk="1" hangingPunct="1">
        <a:defRPr>
          <a:latin typeface="+mn-lt"/>
          <a:ea typeface="+mn-ea"/>
          <a:cs typeface="+mn-cs"/>
        </a:defRPr>
      </a:lvl7pPr>
      <a:lvl8pPr marL="1455434" eaLnBrk="1" hangingPunct="1">
        <a:defRPr>
          <a:latin typeface="+mn-lt"/>
          <a:ea typeface="+mn-ea"/>
          <a:cs typeface="+mn-cs"/>
        </a:defRPr>
      </a:lvl8pPr>
      <a:lvl9pPr marL="1663352"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378">
          <p15:clr>
            <a:srgbClr val="F26B43"/>
          </p15:clr>
        </p15:guide>
        <p15:guide id="8" pos="1548">
          <p15:clr>
            <a:srgbClr val="F26B43"/>
          </p15:clr>
        </p15:guide>
        <p15:guide id="9" pos="2772">
          <p15:clr>
            <a:srgbClr val="F26B43"/>
          </p15:clr>
        </p15:guide>
        <p15:guide id="10" pos="2942">
          <p15:clr>
            <a:srgbClr val="F26B43"/>
          </p15:clr>
        </p15:guide>
        <p15:guide id="12" pos="2075">
          <p15:clr>
            <a:srgbClr val="F26B43"/>
          </p15:clr>
        </p15:guide>
        <p15:guide id="13" pos="2245">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4156">
          <p15:clr>
            <a:srgbClr val="F26B43"/>
          </p15:clr>
        </p15:guide>
        <p15:guide id="18" orient="horz" pos="3049">
          <p15:clr>
            <a:srgbClr val="F26B43"/>
          </p15:clr>
        </p15:guide>
        <p15:guide id="20" pos="1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5" y="1414228"/>
            <a:ext cx="11328399" cy="3053999"/>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10" y="441141"/>
            <a:ext cx="11327999" cy="393955"/>
          </a:xfrm>
          <a:prstGeom prst="rect">
            <a:avLst/>
          </a:prstGeom>
        </p:spPr>
        <p:txBody>
          <a:bodyPr vert="horz" wrap="square" lIns="0" tIns="0" rIns="0" bIns="0" rtlCol="0" anchor="t">
            <a:noAutofit/>
          </a:bodyPr>
          <a:lstStyle/>
          <a:p>
            <a:r>
              <a:rPr lang="en-GB"/>
              <a:t>Click to edit Master title style</a:t>
            </a:r>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4" y="6260804"/>
            <a:ext cx="1113553"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6"/>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50686675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Lst>
  <p:txStyles>
    <p:titleStyle>
      <a:lvl1pPr>
        <a:lnSpc>
          <a:spcPct val="80000"/>
        </a:lnSpc>
        <a:defRPr sz="2400" b="1">
          <a:solidFill>
            <a:schemeClr val="accent1"/>
          </a:solidFill>
          <a:latin typeface="+mj-lt"/>
          <a:ea typeface="+mj-ea"/>
          <a:cs typeface="+mj-cs"/>
        </a:defRPr>
      </a:lvl1pPr>
    </p:titleStyle>
    <p:bodyStyle>
      <a:lvl1pPr marL="0" indent="0">
        <a:spcAft>
          <a:spcPts val="601"/>
        </a:spcAft>
        <a:buFont typeface="Wingdings 2" panose="05020102010507070707" pitchFamily="18" charset="2"/>
        <a:buNone/>
        <a:defRPr sz="1801" b="1">
          <a:solidFill>
            <a:schemeClr val="accent1"/>
          </a:solidFill>
          <a:latin typeface="+mn-lt"/>
          <a:ea typeface="+mn-ea"/>
          <a:cs typeface="+mn-cs"/>
        </a:defRPr>
      </a:lvl1pPr>
      <a:lvl2pPr marL="0" indent="0">
        <a:spcAft>
          <a:spcPts val="601"/>
        </a:spcAft>
        <a:buFont typeface="Wingdings 2" panose="05020102010507070707" pitchFamily="18" charset="2"/>
        <a:buNone/>
        <a:defRPr sz="1600">
          <a:solidFill>
            <a:schemeClr val="tx1"/>
          </a:solidFill>
          <a:latin typeface="+mn-lt"/>
          <a:ea typeface="+mn-ea"/>
          <a:cs typeface="+mn-cs"/>
        </a:defRPr>
      </a:lvl2pPr>
      <a:lvl3pPr marL="179992" indent="-179992">
        <a:spcAft>
          <a:spcPts val="601"/>
        </a:spcAft>
        <a:buClr>
          <a:schemeClr val="accent1"/>
        </a:buClr>
        <a:buFont typeface="Wingdings 2" panose="05020102010507070707" pitchFamily="18" charset="2"/>
        <a:buChar char=""/>
        <a:defRPr sz="1600">
          <a:solidFill>
            <a:schemeClr val="tx1"/>
          </a:solidFill>
          <a:latin typeface="+mn-lt"/>
          <a:ea typeface="+mn-ea"/>
          <a:cs typeface="+mn-cs"/>
        </a:defRPr>
      </a:lvl3pPr>
      <a:lvl4pPr marL="359982" indent="-179992">
        <a:spcAft>
          <a:spcPts val="601"/>
        </a:spcAft>
        <a:buClr>
          <a:schemeClr val="accent1"/>
        </a:buClr>
        <a:buFont typeface="Symbol" panose="05050102010706020507" pitchFamily="18" charset="2"/>
        <a:buChar char=""/>
        <a:defRPr sz="1600">
          <a:solidFill>
            <a:schemeClr val="tx1"/>
          </a:solidFill>
          <a:latin typeface="+mn-lt"/>
          <a:ea typeface="+mn-ea"/>
          <a:cs typeface="+mn-cs"/>
        </a:defRPr>
      </a:lvl4pPr>
      <a:lvl5pPr marL="539973" indent="-179992">
        <a:spcAft>
          <a:spcPts val="601"/>
        </a:spcAft>
        <a:buClr>
          <a:schemeClr val="accent1"/>
        </a:buClr>
        <a:buFont typeface="Symbol" panose="05050102010706020507" pitchFamily="18" charset="2"/>
        <a:buChar char=""/>
        <a:defRPr sz="1600">
          <a:solidFill>
            <a:schemeClr val="tx1"/>
          </a:solidFill>
          <a:latin typeface="+mn-lt"/>
          <a:ea typeface="+mn-ea"/>
          <a:cs typeface="+mn-cs"/>
        </a:defRPr>
      </a:lvl5pPr>
      <a:lvl6pPr marL="179992" indent="-179992">
        <a:spcAft>
          <a:spcPts val="601"/>
        </a:spcAft>
        <a:buFont typeface="+mj-lt"/>
        <a:buAutoNum type="arabicPeriod"/>
        <a:defRPr sz="1600">
          <a:solidFill>
            <a:schemeClr val="tx1"/>
          </a:solidFill>
          <a:latin typeface="+mn-lt"/>
          <a:ea typeface="+mn-ea"/>
          <a:cs typeface="+mn-cs"/>
        </a:defRPr>
      </a:lvl6pPr>
      <a:lvl7pPr marL="359982" indent="-179992">
        <a:spcAft>
          <a:spcPts val="601"/>
        </a:spcAft>
        <a:buFont typeface="+mj-lt"/>
        <a:buAutoNum type="alphaLcPeriod"/>
        <a:defRPr sz="1600">
          <a:solidFill>
            <a:schemeClr val="tx1"/>
          </a:solidFill>
          <a:latin typeface="+mn-lt"/>
          <a:ea typeface="+mn-ea"/>
          <a:cs typeface="+mn-cs"/>
        </a:defRPr>
      </a:lvl7pPr>
      <a:lvl8pPr marL="539973" indent="-179992">
        <a:spcAft>
          <a:spcPts val="601"/>
        </a:spcAft>
        <a:buFont typeface="+mj-lt"/>
        <a:buAutoNum type="romanLcPeriod"/>
        <a:defRPr sz="1600">
          <a:solidFill>
            <a:schemeClr val="tx1"/>
          </a:solidFill>
          <a:latin typeface="+mn-lt"/>
          <a:ea typeface="+mn-ea"/>
          <a:cs typeface="+mn-cs"/>
        </a:defRPr>
      </a:lvl8pPr>
      <a:lvl9pPr marL="0" indent="0">
        <a:spcAft>
          <a:spcPts val="601"/>
        </a:spcAft>
        <a:defRPr sz="2400">
          <a:solidFill>
            <a:schemeClr val="accent1"/>
          </a:solidFill>
          <a:latin typeface="+mn-lt"/>
          <a:ea typeface="+mn-ea"/>
          <a:cs typeface="+mn-cs"/>
        </a:defRPr>
      </a:lvl9pPr>
    </p:bodyStyle>
    <p:otherStyle>
      <a:lvl1pPr marL="0">
        <a:defRPr>
          <a:latin typeface="+mn-lt"/>
          <a:ea typeface="+mn-ea"/>
          <a:cs typeface="+mn-cs"/>
        </a:defRPr>
      </a:lvl1pPr>
      <a:lvl2pPr marL="207924">
        <a:defRPr>
          <a:latin typeface="+mn-lt"/>
          <a:ea typeface="+mn-ea"/>
          <a:cs typeface="+mn-cs"/>
        </a:defRPr>
      </a:lvl2pPr>
      <a:lvl3pPr marL="415850">
        <a:defRPr>
          <a:latin typeface="+mn-lt"/>
          <a:ea typeface="+mn-ea"/>
          <a:cs typeface="+mn-cs"/>
        </a:defRPr>
      </a:lvl3pPr>
      <a:lvl4pPr marL="623774">
        <a:defRPr>
          <a:latin typeface="+mn-lt"/>
          <a:ea typeface="+mn-ea"/>
          <a:cs typeface="+mn-cs"/>
        </a:defRPr>
      </a:lvl4pPr>
      <a:lvl5pPr marL="831697">
        <a:defRPr>
          <a:latin typeface="+mn-lt"/>
          <a:ea typeface="+mn-ea"/>
          <a:cs typeface="+mn-cs"/>
        </a:defRPr>
      </a:lvl5pPr>
      <a:lvl6pPr marL="1039621">
        <a:defRPr>
          <a:latin typeface="+mn-lt"/>
          <a:ea typeface="+mn-ea"/>
          <a:cs typeface="+mn-cs"/>
        </a:defRPr>
      </a:lvl6pPr>
      <a:lvl7pPr marL="1247545">
        <a:defRPr>
          <a:latin typeface="+mn-lt"/>
          <a:ea typeface="+mn-ea"/>
          <a:cs typeface="+mn-cs"/>
        </a:defRPr>
      </a:lvl7pPr>
      <a:lvl8pPr marL="1455470">
        <a:defRPr>
          <a:latin typeface="+mn-lt"/>
          <a:ea typeface="+mn-ea"/>
          <a:cs typeface="+mn-cs"/>
        </a:defRPr>
      </a:lvl8pPr>
      <a:lvl9pPr marL="1663392">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378">
          <p15:clr>
            <a:srgbClr val="F26B43"/>
          </p15:clr>
        </p15:guide>
        <p15:guide id="8" pos="1548">
          <p15:clr>
            <a:srgbClr val="F26B43"/>
          </p15:clr>
        </p15:guide>
        <p15:guide id="9" pos="2772">
          <p15:clr>
            <a:srgbClr val="F26B43"/>
          </p15:clr>
        </p15:guide>
        <p15:guide id="10" pos="2942">
          <p15:clr>
            <a:srgbClr val="F26B43"/>
          </p15:clr>
        </p15:guide>
        <p15:guide id="12" pos="2075">
          <p15:clr>
            <a:srgbClr val="F26B43"/>
          </p15:clr>
        </p15:guide>
        <p15:guide id="13" pos="2245">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4167">
          <p15:clr>
            <a:srgbClr val="F26B43"/>
          </p15:clr>
        </p15:guide>
        <p15:guide id="18" orient="horz" pos="3049">
          <p15:clr>
            <a:srgbClr val="F26B43"/>
          </p15:clr>
        </p15:guide>
        <p15:guide id="19" pos="15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28/10/2020</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902842147"/>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p:txBody>
          <a:bodyPr/>
          <a:lstStyle/>
          <a:p>
            <a:endParaRPr lang="en-US"/>
          </a:p>
        </p:txBody>
      </p:sp>
      <p:pic>
        <p:nvPicPr>
          <p:cNvPr id="3" name="Picture Placeholder 4" descr="A body of water with a mountain in the background&#10;&#10;Description automatically generated">
            <a:extLst>
              <a:ext uri="{FF2B5EF4-FFF2-40B4-BE49-F238E27FC236}">
                <a16:creationId xmlns:a16="http://schemas.microsoft.com/office/drawing/2014/main" id="{394787F6-A732-3944-8982-0414A0ED0657}"/>
              </a:ext>
            </a:extLst>
          </p:cNvPr>
          <p:cNvPicPr>
            <a:picLocks noChangeAspect="1"/>
          </p:cNvPicPr>
          <p:nvPr/>
        </p:nvPicPr>
        <p:blipFill>
          <a:blip r:embed="rId3"/>
          <a:srcRect/>
          <a:stretch>
            <a:fillRect/>
          </a:stretch>
        </p:blipFill>
        <p:spPr>
          <a:xfrm>
            <a:off x="0" y="13155"/>
            <a:ext cx="12192000" cy="6858000"/>
          </a:xfrm>
          <a:prstGeom prst="rect">
            <a:avLst/>
          </a:prstGeom>
        </p:spPr>
      </p:pic>
      <p:pic>
        <p:nvPicPr>
          <p:cNvPr id="4" name="Picture 3">
            <a:extLst>
              <a:ext uri="{FF2B5EF4-FFF2-40B4-BE49-F238E27FC236}">
                <a16:creationId xmlns:a16="http://schemas.microsoft.com/office/drawing/2014/main" id="{0A3A967C-6908-594E-BBB2-45A615082817}"/>
              </a:ext>
            </a:extLst>
          </p:cNvPr>
          <p:cNvPicPr>
            <a:picLocks noChangeAspect="1"/>
          </p:cNvPicPr>
          <p:nvPr/>
        </p:nvPicPr>
        <p:blipFill rotWithShape="1">
          <a:blip r:embed="rId4"/>
          <a:srcRect l="-1" t="289" r="-1"/>
          <a:stretch/>
        </p:blipFill>
        <p:spPr>
          <a:xfrm>
            <a:off x="0" y="5814297"/>
            <a:ext cx="12192000" cy="1038386"/>
          </a:xfrm>
          <a:prstGeom prst="rect">
            <a:avLst/>
          </a:prstGeom>
        </p:spPr>
      </p:pic>
      <p:sp>
        <p:nvSpPr>
          <p:cNvPr id="5" name="Text Placeholder 13">
            <a:extLst>
              <a:ext uri="{FF2B5EF4-FFF2-40B4-BE49-F238E27FC236}">
                <a16:creationId xmlns:a16="http://schemas.microsoft.com/office/drawing/2014/main" id="{F69DB0EF-82DE-4C88-9943-72249CF908F1}"/>
              </a:ext>
            </a:extLst>
          </p:cNvPr>
          <p:cNvSpPr txBox="1">
            <a:spLocks/>
          </p:cNvSpPr>
          <p:nvPr/>
        </p:nvSpPr>
        <p:spPr>
          <a:xfrm>
            <a:off x="40347" y="390878"/>
            <a:ext cx="6599068" cy="3739666"/>
          </a:xfrm>
          <a:prstGeom prst="rect">
            <a:avLst/>
          </a:prstGeom>
          <a:noFill/>
        </p:spPr>
        <p:txBody>
          <a:bodyPr vert="horz" lIns="91440" tIns="45720" rIns="91440" bIns="45720" rtlCol="0" anchor="ctr"/>
          <a:lstStyle>
            <a:defPPr>
              <a:defRPr lang="en-US"/>
            </a:defPPr>
            <a:lvl1pPr marL="0" indent="0" algn="l" defTabSz="914400" rtl="0" eaLnBrk="1" latinLnBrk="0" hangingPunct="1">
              <a:buNone/>
              <a:defRPr sz="3600" b="0" i="0" kern="1200">
                <a:solidFill>
                  <a:srgbClr val="FFCE2C"/>
                </a:solidFill>
                <a:latin typeface="Helvetica Neue LT Std 65 Medium" panose="020B0604020202020204" pitchFamily="34" charset="0"/>
                <a:ea typeface="+mn-ea"/>
                <a:cs typeface="+mn-cs"/>
              </a:defRPr>
            </a:lvl1pPr>
            <a:lvl2pPr marL="457189" indent="0" algn="l" defTabSz="914400" rtl="0" eaLnBrk="1" latinLnBrk="0" hangingPunct="1">
              <a:buNone/>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dirty="0">
                <a:solidFill>
                  <a:schemeClr val="tx1"/>
                </a:solidFill>
                <a:latin typeface="Century Gothic" panose="020B0502020202020204" pitchFamily="34" charset="0"/>
              </a:rPr>
              <a:t>GC0145- Work Group 6</a:t>
            </a:r>
          </a:p>
          <a:p>
            <a:endParaRPr lang="en-GB" sz="2400" b="1" dirty="0">
              <a:solidFill>
                <a:schemeClr val="tx1"/>
              </a:solidFill>
              <a:latin typeface="Century Gothic" panose="020B0502020202020204" pitchFamily="34" charset="0"/>
            </a:endParaRPr>
          </a:p>
          <a:p>
            <a:endParaRPr lang="en-GB" sz="2400" b="1" dirty="0">
              <a:solidFill>
                <a:schemeClr val="tx1"/>
              </a:solidFill>
              <a:latin typeface="Century Gothic" panose="020B0502020202020204" pitchFamily="34" charset="0"/>
            </a:endParaRPr>
          </a:p>
          <a:p>
            <a:r>
              <a:rPr lang="en-GB" sz="2400" b="1" dirty="0">
                <a:solidFill>
                  <a:schemeClr val="tx1"/>
                </a:solidFill>
                <a:latin typeface="Century Gothic" panose="020B0502020202020204" pitchFamily="34" charset="0"/>
              </a:rPr>
              <a:t>Updating the Grid Code to include the Manually Activated Reserve Initiative (MARI)</a:t>
            </a:r>
          </a:p>
          <a:p>
            <a:endParaRPr lang="en-GB" sz="3200" dirty="0"/>
          </a:p>
          <a:p>
            <a:endParaRPr lang="en-GB" sz="3200" b="1" dirty="0">
              <a:highlight>
                <a:srgbClr val="808080"/>
              </a:highlight>
            </a:endParaRPr>
          </a:p>
        </p:txBody>
      </p:sp>
      <p:sp>
        <p:nvSpPr>
          <p:cNvPr id="6" name="Rectangle 5">
            <a:extLst>
              <a:ext uri="{FF2B5EF4-FFF2-40B4-BE49-F238E27FC236}">
                <a16:creationId xmlns:a16="http://schemas.microsoft.com/office/drawing/2014/main" id="{F079F1A0-EB78-4208-9E0B-A666C7C9FD41}"/>
              </a:ext>
            </a:extLst>
          </p:cNvPr>
          <p:cNvSpPr/>
          <p:nvPr/>
        </p:nvSpPr>
        <p:spPr>
          <a:xfrm>
            <a:off x="0" y="6475513"/>
            <a:ext cx="5137625" cy="369332"/>
          </a:xfrm>
          <a:prstGeom prst="rect">
            <a:avLst/>
          </a:prstGeom>
        </p:spPr>
        <p:txBody>
          <a:bodyPr wrap="none">
            <a:spAutoFit/>
          </a:bodyPr>
          <a:lstStyle/>
          <a:p>
            <a:r>
              <a:rPr lang="en-GB" b="1" dirty="0"/>
              <a:t>Louise Trodden, Tony Johnson and Camille Gilsenan </a:t>
            </a:r>
          </a:p>
        </p:txBody>
      </p:sp>
    </p:spTree>
    <p:extLst>
      <p:ext uri="{BB962C8B-B14F-4D97-AF65-F5344CB8AC3E}">
        <p14:creationId xmlns:p14="http://schemas.microsoft.com/office/powerpoint/2010/main" val="2704666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9D14D85-BAE5-438C-A2F5-50A9B937E6B9}"/>
              </a:ext>
            </a:extLst>
          </p:cNvPr>
          <p:cNvSpPr>
            <a:spLocks noGrp="1"/>
          </p:cNvSpPr>
          <p:nvPr>
            <p:ph type="title"/>
          </p:nvPr>
        </p:nvSpPr>
        <p:spPr/>
        <p:txBody>
          <a:bodyPr/>
          <a:lstStyle/>
          <a:p>
            <a:r>
              <a:rPr lang="en-GB"/>
              <a:t>Calculation of VTL and PTL (D)</a:t>
            </a:r>
          </a:p>
        </p:txBody>
      </p:sp>
      <p:sp>
        <p:nvSpPr>
          <p:cNvPr id="3" name="Plassholder for innhold 2">
            <a:extLst>
              <a:ext uri="{FF2B5EF4-FFF2-40B4-BE49-F238E27FC236}">
                <a16:creationId xmlns:a16="http://schemas.microsoft.com/office/drawing/2014/main" id="{03FBB03D-4824-4BD1-ADD7-B188B6D95A8A}"/>
              </a:ext>
            </a:extLst>
          </p:cNvPr>
          <p:cNvSpPr>
            <a:spLocks noGrp="1"/>
          </p:cNvSpPr>
          <p:nvPr>
            <p:ph sz="half" idx="1"/>
          </p:nvPr>
        </p:nvSpPr>
        <p:spPr/>
        <p:txBody>
          <a:bodyPr/>
          <a:lstStyle/>
          <a:p>
            <a:r>
              <a:rPr lang="en-GB"/>
              <a:t>The next Scheduled Activation will be added in the same way</a:t>
            </a:r>
          </a:p>
        </p:txBody>
      </p:sp>
      <p:graphicFrame>
        <p:nvGraphicFramePr>
          <p:cNvPr id="5" name="Plassholder for innhold 4">
            <a:extLst>
              <a:ext uri="{FF2B5EF4-FFF2-40B4-BE49-F238E27FC236}">
                <a16:creationId xmlns:a16="http://schemas.microsoft.com/office/drawing/2014/main" id="{91384085-12D2-4A40-90D6-21A8B037623F}"/>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80951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149649C-4897-4ED0-A0EF-737A9301EE8F}"/>
              </a:ext>
            </a:extLst>
          </p:cNvPr>
          <p:cNvSpPr>
            <a:spLocks noGrp="1"/>
          </p:cNvSpPr>
          <p:nvPr>
            <p:ph type="title"/>
          </p:nvPr>
        </p:nvSpPr>
        <p:spPr/>
        <p:txBody>
          <a:bodyPr/>
          <a:lstStyle/>
          <a:p>
            <a:r>
              <a:rPr lang="en-GB"/>
              <a:t>Calculation of VTL and PTL (E)</a:t>
            </a:r>
          </a:p>
        </p:txBody>
      </p:sp>
      <p:sp>
        <p:nvSpPr>
          <p:cNvPr id="3" name="Plassholder for innhold 2">
            <a:extLst>
              <a:ext uri="{FF2B5EF4-FFF2-40B4-BE49-F238E27FC236}">
                <a16:creationId xmlns:a16="http://schemas.microsoft.com/office/drawing/2014/main" id="{160C26BC-7A17-4016-BD15-ED3C0BC12A27}"/>
              </a:ext>
            </a:extLst>
          </p:cNvPr>
          <p:cNvSpPr>
            <a:spLocks noGrp="1"/>
          </p:cNvSpPr>
          <p:nvPr>
            <p:ph sz="half" idx="1"/>
          </p:nvPr>
        </p:nvSpPr>
        <p:spPr/>
        <p:txBody>
          <a:bodyPr/>
          <a:lstStyle/>
          <a:p>
            <a:r>
              <a:rPr lang="en-GB"/>
              <a:t>The next Direct Activation will ramp up within one quarter hour and down in the next quarter hour</a:t>
            </a:r>
          </a:p>
        </p:txBody>
      </p:sp>
      <p:graphicFrame>
        <p:nvGraphicFramePr>
          <p:cNvPr id="5" name="Plassholder for innhold 4">
            <a:extLst>
              <a:ext uri="{FF2B5EF4-FFF2-40B4-BE49-F238E27FC236}">
                <a16:creationId xmlns:a16="http://schemas.microsoft.com/office/drawing/2014/main" id="{0D8EB475-6F41-46A4-BF61-2A8178DAD374}"/>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43336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02C65A7-8691-449B-917A-B4DA1867FA65}"/>
              </a:ext>
            </a:extLst>
          </p:cNvPr>
          <p:cNvSpPr>
            <a:spLocks noGrp="1"/>
          </p:cNvSpPr>
          <p:nvPr>
            <p:ph type="title"/>
          </p:nvPr>
        </p:nvSpPr>
        <p:spPr/>
        <p:txBody>
          <a:bodyPr/>
          <a:lstStyle/>
          <a:p>
            <a:r>
              <a:rPr lang="en-GB"/>
              <a:t>Representation of VTL and PTL as breakpoints</a:t>
            </a:r>
          </a:p>
        </p:txBody>
      </p:sp>
      <p:sp>
        <p:nvSpPr>
          <p:cNvPr id="3" name="Plassholder for innhold 2">
            <a:extLst>
              <a:ext uri="{FF2B5EF4-FFF2-40B4-BE49-F238E27FC236}">
                <a16:creationId xmlns:a16="http://schemas.microsoft.com/office/drawing/2014/main" id="{8E5859EB-432B-4184-9CBA-63F2627DD2DB}"/>
              </a:ext>
            </a:extLst>
          </p:cNvPr>
          <p:cNvSpPr>
            <a:spLocks noGrp="1"/>
          </p:cNvSpPr>
          <p:nvPr>
            <p:ph sz="half" idx="1"/>
          </p:nvPr>
        </p:nvSpPr>
        <p:spPr/>
        <p:txBody>
          <a:bodyPr/>
          <a:lstStyle/>
          <a:p>
            <a:r>
              <a:rPr lang="en-GB"/>
              <a:t>The plan can be represented using breakpoints</a:t>
            </a:r>
          </a:p>
          <a:p>
            <a:r>
              <a:rPr lang="en-GB"/>
              <a:t>A value at any time between two breakpoints can be linearly interpolated </a:t>
            </a:r>
          </a:p>
        </p:txBody>
      </p:sp>
      <p:graphicFrame>
        <p:nvGraphicFramePr>
          <p:cNvPr id="9" name="Plassholder for innhold 8">
            <a:extLst>
              <a:ext uri="{FF2B5EF4-FFF2-40B4-BE49-F238E27FC236}">
                <a16:creationId xmlns:a16="http://schemas.microsoft.com/office/drawing/2014/main" id="{6D711952-2495-49E9-806C-EF8CA7C98412}"/>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16684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sz="2800" dirty="0"/>
              <a:t>TSO-TSO product shape </a:t>
            </a:r>
            <a:br>
              <a:rPr lang="en-US" b="0" dirty="0"/>
            </a:br>
            <a:endParaRPr lang="en-US" dirty="0"/>
          </a:p>
        </p:txBody>
      </p:sp>
    </p:spTree>
    <p:extLst>
      <p:ext uri="{BB962C8B-B14F-4D97-AF65-F5344CB8AC3E}">
        <p14:creationId xmlns:p14="http://schemas.microsoft.com/office/powerpoint/2010/main" val="216808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910381"/>
            <a:ext cx="12192000" cy="5947619"/>
          </a:xfrm>
          <a:prstGeom prst="rect">
            <a:avLst/>
          </a:prstGeom>
        </p:spPr>
      </p:pic>
      <p:sp>
        <p:nvSpPr>
          <p:cNvPr id="2" name="Title 1"/>
          <p:cNvSpPr>
            <a:spLocks noGrp="1"/>
          </p:cNvSpPr>
          <p:nvPr>
            <p:ph type="title"/>
          </p:nvPr>
        </p:nvSpPr>
        <p:spPr/>
        <p:txBody>
          <a:bodyPr/>
          <a:lstStyle/>
          <a:p>
            <a:r>
              <a:rPr lang="en-GB" sz="2650" b="1"/>
              <a:t>mFRR TSO-TSO exchanged shape</a:t>
            </a:r>
          </a:p>
        </p:txBody>
      </p:sp>
    </p:spTree>
    <p:extLst>
      <p:ext uri="{BB962C8B-B14F-4D97-AF65-F5344CB8AC3E}">
        <p14:creationId xmlns:p14="http://schemas.microsoft.com/office/powerpoint/2010/main" val="1784179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78676"/>
            <a:ext cx="12192000" cy="5979323"/>
          </a:xfrm>
          <a:prstGeom prst="rect">
            <a:avLst/>
          </a:prstGeom>
        </p:spPr>
      </p:pic>
      <p:sp>
        <p:nvSpPr>
          <p:cNvPr id="2" name="Title 1"/>
          <p:cNvSpPr>
            <a:spLocks noGrp="1"/>
          </p:cNvSpPr>
          <p:nvPr>
            <p:ph type="title"/>
          </p:nvPr>
        </p:nvSpPr>
        <p:spPr/>
        <p:txBody>
          <a:bodyPr>
            <a:normAutofit/>
          </a:bodyPr>
          <a:lstStyle/>
          <a:p>
            <a:r>
              <a:rPr lang="en-GB" b="1" dirty="0"/>
              <a:t>MARI: TSO-TSO exchanged shape (SA)</a:t>
            </a:r>
          </a:p>
        </p:txBody>
      </p:sp>
      <p:sp>
        <p:nvSpPr>
          <p:cNvPr id="4" name="Rectangle: Top Corners Snipped 3"/>
          <p:cNvSpPr/>
          <p:nvPr/>
        </p:nvSpPr>
        <p:spPr>
          <a:xfrm>
            <a:off x="335361" y="5306175"/>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333" dirty="0"/>
              <a:t>IF: Article 7</a:t>
            </a:r>
          </a:p>
        </p:txBody>
      </p:sp>
      <p:sp>
        <p:nvSpPr>
          <p:cNvPr id="6" name="Rectangle: Top Corners Snipped 5"/>
          <p:cNvSpPr/>
          <p:nvPr/>
        </p:nvSpPr>
        <p:spPr>
          <a:xfrm>
            <a:off x="5375082" y="5306175"/>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333" dirty="0"/>
              <a:t>IF: Article 8</a:t>
            </a:r>
          </a:p>
        </p:txBody>
      </p:sp>
    </p:spTree>
    <p:extLst>
      <p:ext uri="{BB962C8B-B14F-4D97-AF65-F5344CB8AC3E}">
        <p14:creationId xmlns:p14="http://schemas.microsoft.com/office/powerpoint/2010/main" val="4134398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75819"/>
            <a:ext cx="12192000" cy="5982180"/>
          </a:xfrm>
          <a:prstGeom prst="rect">
            <a:avLst/>
          </a:prstGeom>
        </p:spPr>
      </p:pic>
      <p:sp>
        <p:nvSpPr>
          <p:cNvPr id="2" name="Title 1"/>
          <p:cNvSpPr>
            <a:spLocks noGrp="1"/>
          </p:cNvSpPr>
          <p:nvPr>
            <p:ph type="title"/>
          </p:nvPr>
        </p:nvSpPr>
        <p:spPr/>
        <p:txBody>
          <a:bodyPr>
            <a:normAutofit/>
          </a:bodyPr>
          <a:lstStyle/>
          <a:p>
            <a:r>
              <a:rPr lang="en-GB" b="1" dirty="0"/>
              <a:t>MARI: TSO-TSO exchanged shape (SA)</a:t>
            </a:r>
          </a:p>
        </p:txBody>
      </p:sp>
    </p:spTree>
    <p:extLst>
      <p:ext uri="{BB962C8B-B14F-4D97-AF65-F5344CB8AC3E}">
        <p14:creationId xmlns:p14="http://schemas.microsoft.com/office/powerpoint/2010/main" val="3185927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75491"/>
            <a:ext cx="12192000" cy="3782716"/>
          </a:xfrm>
          <a:prstGeom prst="rect">
            <a:avLst/>
          </a:prstGeom>
        </p:spPr>
      </p:pic>
      <p:sp>
        <p:nvSpPr>
          <p:cNvPr id="2" name="Title 1"/>
          <p:cNvSpPr>
            <a:spLocks noGrp="1"/>
          </p:cNvSpPr>
          <p:nvPr>
            <p:ph type="title"/>
          </p:nvPr>
        </p:nvSpPr>
        <p:spPr/>
        <p:txBody>
          <a:bodyPr>
            <a:normAutofit/>
          </a:bodyPr>
          <a:lstStyle/>
          <a:p>
            <a:r>
              <a:rPr lang="en-GB" b="1" dirty="0"/>
              <a:t>MARI: Now add the Direct Activations (DA)</a:t>
            </a:r>
          </a:p>
        </p:txBody>
      </p:sp>
      <p:sp>
        <p:nvSpPr>
          <p:cNvPr id="6" name="Title 1"/>
          <p:cNvSpPr txBox="1">
            <a:spLocks/>
          </p:cNvSpPr>
          <p:nvPr/>
        </p:nvSpPr>
        <p:spPr>
          <a:xfrm>
            <a:off x="157560" y="4752179"/>
            <a:ext cx="11882040" cy="1963580"/>
          </a:xfrm>
          <a:prstGeom prst="rect">
            <a:avLst/>
          </a:prstGeom>
          <a:ln>
            <a:noFill/>
          </a:ln>
        </p:spPr>
        <p:txBody>
          <a:bodyPr vert="horz" lIns="0" tIns="0" rIns="0" bIns="0" rtlCol="0" anchor="t" anchorCtr="0">
            <a:normAutofit lnSpcReduction="10000"/>
          </a:bodyPr>
          <a:lstStyle>
            <a:lvl1pPr algn="l" defTabSz="914400" rtl="0" eaLnBrk="1" latinLnBrk="0" hangingPunct="1">
              <a:spcBef>
                <a:spcPct val="0"/>
              </a:spcBef>
              <a:buNone/>
              <a:defRPr sz="2000" u="none" kern="1200" baseline="0">
                <a:solidFill>
                  <a:schemeClr val="tx2"/>
                </a:solidFill>
                <a:uFill>
                  <a:solidFill>
                    <a:schemeClr val="bg1"/>
                  </a:solidFill>
                </a:uFill>
                <a:latin typeface="+mj-lt"/>
                <a:ea typeface="+mj-ea"/>
                <a:cs typeface="+mj-cs"/>
              </a:defRPr>
            </a:lvl1pPr>
          </a:lstStyle>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The process timings for Direct Activation are assumed to be mostly the same as for SA. (The DA algorithm will have 20 seconds to complete, compared to 1 minute for the SA – but the ‘problem’ should be simpler to solve).</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Here we have added a typical DA </a:t>
            </a:r>
            <a:r>
              <a:rPr lang="en-GB" sz="1467" dirty="0">
                <a:solidFill>
                  <a:srgbClr val="00B050"/>
                </a:solidFill>
                <a:latin typeface="Arial Unicode MS" panose="020B0604020202020204" pitchFamily="34" charset="-128"/>
                <a:ea typeface="Arial Unicode MS" panose="020B0604020202020204" pitchFamily="34" charset="-128"/>
                <a:cs typeface="Arial Unicode MS" panose="020B0604020202020204" pitchFamily="34" charset="-128"/>
              </a:rPr>
              <a:t>(green line).</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As a BSP, your GCT remains at T-25. You receive an activation signal and have 12.5 mins (FAT) to reach full power.</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DA for QH-0 occur </a:t>
            </a:r>
            <a:r>
              <a:rPr lang="en-GB" sz="1467" b="1" u="sng"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after</a:t>
            </a:r>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 the SA. (This has consequences for settlement – more on this later.)</a:t>
            </a: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All DA cease at T+25 (regardless of when they were initiated).</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8" name="Rectangle: Top Corners Snipped 7"/>
          <p:cNvSpPr/>
          <p:nvPr/>
        </p:nvSpPr>
        <p:spPr>
          <a:xfrm>
            <a:off x="10001733" y="5612050"/>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333" dirty="0"/>
              <a:t>IF: Article 6</a:t>
            </a:r>
          </a:p>
        </p:txBody>
      </p:sp>
    </p:spTree>
    <p:extLst>
      <p:ext uri="{BB962C8B-B14F-4D97-AF65-F5344CB8AC3E}">
        <p14:creationId xmlns:p14="http://schemas.microsoft.com/office/powerpoint/2010/main" val="42082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22854"/>
            <a:ext cx="12192000" cy="3299404"/>
          </a:xfrm>
          <a:prstGeom prst="rect">
            <a:avLst/>
          </a:prstGeom>
        </p:spPr>
      </p:pic>
      <p:sp>
        <p:nvSpPr>
          <p:cNvPr id="2" name="Title 1"/>
          <p:cNvSpPr>
            <a:spLocks noGrp="1"/>
          </p:cNvSpPr>
          <p:nvPr>
            <p:ph type="title"/>
          </p:nvPr>
        </p:nvSpPr>
        <p:spPr/>
        <p:txBody>
          <a:bodyPr/>
          <a:lstStyle/>
          <a:p>
            <a:r>
              <a:rPr lang="en-GB" b="1" dirty="0"/>
              <a:t>MARI: The Direct Activation</a:t>
            </a:r>
          </a:p>
        </p:txBody>
      </p:sp>
      <p:sp>
        <p:nvSpPr>
          <p:cNvPr id="246" name="Slide Number Placeholder 3"/>
          <p:cNvSpPr txBox="1">
            <a:spLocks/>
          </p:cNvSpPr>
          <p:nvPr/>
        </p:nvSpPr>
        <p:spPr>
          <a:xfrm>
            <a:off x="11464473" y="8474757"/>
            <a:ext cx="3657600" cy="486833"/>
          </a:xfrm>
          <a:prstGeom prst="rect">
            <a:avLst/>
          </a:prstGeom>
        </p:spPr>
        <p:txBody>
          <a:bodyPr vert="horz" lIns="121920" tIns="60960" rIns="121920" bIns="60960" rtlCol="0" anchor="ctr"/>
          <a:lstStyle>
            <a:defPPr>
              <a:defRPr lang="cs-CZ"/>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ED2080-A6AC-4D27-ABC0-DC394804A868}" type="slidenum">
              <a:rPr lang="cs-CZ" sz="1200">
                <a:solidFill>
                  <a:srgbClr val="7F7E82">
                    <a:tint val="75000"/>
                  </a:srgbClr>
                </a:solidFill>
                <a:latin typeface="Calibri" panose="020F0502020204030204"/>
              </a:rPr>
              <a:pPr/>
              <a:t>18</a:t>
            </a:fld>
            <a:endParaRPr lang="cs-CZ" sz="1200">
              <a:solidFill>
                <a:srgbClr val="7F7E82">
                  <a:tint val="75000"/>
                </a:srgbClr>
              </a:solidFill>
              <a:latin typeface="Calibri" panose="020F0502020204030204"/>
            </a:endParaRPr>
          </a:p>
        </p:txBody>
      </p:sp>
      <p:sp>
        <p:nvSpPr>
          <p:cNvPr id="133" name="Title 1"/>
          <p:cNvSpPr txBox="1">
            <a:spLocks/>
          </p:cNvSpPr>
          <p:nvPr/>
        </p:nvSpPr>
        <p:spPr>
          <a:xfrm>
            <a:off x="154980" y="4342523"/>
            <a:ext cx="11882040" cy="1963684"/>
          </a:xfrm>
          <a:prstGeom prst="rect">
            <a:avLst/>
          </a:prstGeom>
          <a:ln>
            <a:noFill/>
          </a:ln>
        </p:spPr>
        <p:txBody>
          <a:bodyPr vert="horz" lIns="0" tIns="0" rIns="0" bIns="0" rtlCol="0" anchor="t" anchorCtr="0">
            <a:normAutofit/>
          </a:bodyPr>
          <a:lstStyle>
            <a:lvl1pPr algn="l" defTabSz="914400" rtl="0" eaLnBrk="1" latinLnBrk="0" hangingPunct="1">
              <a:spcBef>
                <a:spcPct val="0"/>
              </a:spcBef>
              <a:buNone/>
              <a:defRPr sz="2000" u="none" kern="1200" baseline="0">
                <a:solidFill>
                  <a:schemeClr val="tx2"/>
                </a:solidFill>
                <a:uFill>
                  <a:solidFill>
                    <a:schemeClr val="bg1"/>
                  </a:solidFill>
                </a:uFill>
                <a:latin typeface="+mj-lt"/>
                <a:ea typeface="+mj-ea"/>
                <a:cs typeface="+mj-cs"/>
              </a:defRPr>
            </a:lvl1pPr>
          </a:lstStyle>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Direct activation occurs continuously between schedule activations (here shown one each minute)</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The BSP may receive an activation signal between T-7.5 and T+7.5 (for DA bids submitted for QH0 starting at time, T)</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Gate closure (for BSPs) for both Scheduled and Direct bids occurs at T-25.</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Note: Your bid, submitted for QH-0, is delivering most of its energy in QH+1</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7" name="Rectangle: Top Corners Snipped 6"/>
          <p:cNvSpPr/>
          <p:nvPr/>
        </p:nvSpPr>
        <p:spPr>
          <a:xfrm>
            <a:off x="6606891" y="5612050"/>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067" dirty="0"/>
              <a:t>ED: Chapter 2.2</a:t>
            </a:r>
          </a:p>
        </p:txBody>
      </p:sp>
      <p:sp>
        <p:nvSpPr>
          <p:cNvPr id="8" name="Rectangle: Top Corners Snipped 7"/>
          <p:cNvSpPr/>
          <p:nvPr/>
        </p:nvSpPr>
        <p:spPr>
          <a:xfrm>
            <a:off x="8726340" y="4342523"/>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067" dirty="0"/>
              <a:t>ED: Page 10</a:t>
            </a:r>
          </a:p>
        </p:txBody>
      </p:sp>
    </p:spTree>
    <p:extLst>
      <p:ext uri="{BB962C8B-B14F-4D97-AF65-F5344CB8AC3E}">
        <p14:creationId xmlns:p14="http://schemas.microsoft.com/office/powerpoint/2010/main" val="4074858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FC156-0F97-43D2-8F25-627E02C9D24D}"/>
              </a:ext>
            </a:extLst>
          </p:cNvPr>
          <p:cNvSpPr>
            <a:spLocks noGrp="1"/>
          </p:cNvSpPr>
          <p:nvPr>
            <p:ph type="ctrTitle"/>
          </p:nvPr>
        </p:nvSpPr>
        <p:spPr/>
        <p:txBody>
          <a:bodyPr/>
          <a:lstStyle/>
          <a:p>
            <a:r>
              <a:rPr lang="en-GB" dirty="0"/>
              <a:t>DA Standard Product shape</a:t>
            </a:r>
            <a:endParaRPr lang="en-US" dirty="0"/>
          </a:p>
        </p:txBody>
      </p:sp>
    </p:spTree>
    <p:extLst>
      <p:ext uri="{BB962C8B-B14F-4D97-AF65-F5344CB8AC3E}">
        <p14:creationId xmlns:p14="http://schemas.microsoft.com/office/powerpoint/2010/main" val="131533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F27FD5-8F3B-4C4E-9969-9D056E6A7438}"/>
              </a:ext>
            </a:extLst>
          </p:cNvPr>
          <p:cNvSpPr>
            <a:spLocks noGrp="1"/>
          </p:cNvSpPr>
          <p:nvPr>
            <p:ph type="title"/>
          </p:nvPr>
        </p:nvSpPr>
        <p:spPr/>
        <p:txBody>
          <a:bodyPr/>
          <a:lstStyle/>
          <a:p>
            <a:r>
              <a:rPr lang="en-GB" dirty="0"/>
              <a:t>Agenda</a:t>
            </a:r>
            <a:endParaRPr lang="en-US" dirty="0"/>
          </a:p>
        </p:txBody>
      </p:sp>
      <p:sp>
        <p:nvSpPr>
          <p:cNvPr id="4" name="Text Placeholder 3">
            <a:extLst>
              <a:ext uri="{FF2B5EF4-FFF2-40B4-BE49-F238E27FC236}">
                <a16:creationId xmlns:a16="http://schemas.microsoft.com/office/drawing/2014/main" id="{F6B53748-5D0B-4B81-93C2-C55EE7C256C5}"/>
              </a:ext>
            </a:extLst>
          </p:cNvPr>
          <p:cNvSpPr>
            <a:spLocks noGrp="1"/>
          </p:cNvSpPr>
          <p:nvPr>
            <p:ph type="body" sz="quarter" idx="16"/>
          </p:nvPr>
        </p:nvSpPr>
        <p:spPr>
          <a:xfrm>
            <a:off x="462845" y="1416669"/>
            <a:ext cx="11266311" cy="5674374"/>
          </a:xfrm>
        </p:spPr>
        <p:txBody>
          <a:bodyPr/>
          <a:lstStyle/>
          <a:p>
            <a:pPr marL="342900" indent="-342900">
              <a:buFont typeface="Arial" panose="020B0604020202020204" pitchFamily="34" charset="0"/>
              <a:buChar char="•"/>
            </a:pPr>
            <a:r>
              <a:rPr lang="en-US" b="0" dirty="0"/>
              <a:t>Stacking Scheduled Activations (SA) and Direct Activations (DA) across a border</a:t>
            </a:r>
          </a:p>
          <a:p>
            <a:pPr marL="342900" indent="-342900">
              <a:buFont typeface="Arial" panose="020B0604020202020204" pitchFamily="34" charset="0"/>
              <a:buChar char="•"/>
            </a:pPr>
            <a:r>
              <a:rPr lang="en-US" b="0" dirty="0"/>
              <a:t>TSO-TSO product shape </a:t>
            </a:r>
          </a:p>
          <a:p>
            <a:pPr marL="342900" indent="-342900">
              <a:buFont typeface="Arial" panose="020B0604020202020204" pitchFamily="34" charset="0"/>
              <a:buChar char="•"/>
            </a:pPr>
            <a:r>
              <a:rPr lang="en-US" b="0" dirty="0"/>
              <a:t>DA Standard Product Shape </a:t>
            </a:r>
          </a:p>
          <a:p>
            <a:pPr marL="342900" indent="-342900">
              <a:buFont typeface="Arial" panose="020B0604020202020204" pitchFamily="34" charset="0"/>
              <a:buChar char="•"/>
            </a:pPr>
            <a:r>
              <a:rPr lang="en-US" b="0" dirty="0"/>
              <a:t>Shape Proposal and </a:t>
            </a:r>
            <a:r>
              <a:rPr lang="en-US" b="0" dirty="0" err="1"/>
              <a:t>Incentivisation</a:t>
            </a:r>
            <a:r>
              <a:rPr lang="en-US" b="0" dirty="0"/>
              <a:t> of product shape </a:t>
            </a:r>
          </a:p>
          <a:p>
            <a:pPr marL="342900" indent="-342900">
              <a:buFont typeface="Arial" panose="020B0604020202020204" pitchFamily="34" charset="0"/>
              <a:buChar char="•"/>
            </a:pPr>
            <a:r>
              <a:rPr lang="en-US" b="0" dirty="0"/>
              <a:t>mFRR Instruction Deviation Cashflow </a:t>
            </a:r>
          </a:p>
          <a:p>
            <a:pPr marL="342900" indent="-342900">
              <a:buFont typeface="Arial" panose="020B0604020202020204" pitchFamily="34" charset="0"/>
              <a:buChar char="•"/>
            </a:pPr>
            <a:r>
              <a:rPr lang="en-US" b="0" dirty="0"/>
              <a:t>How will NGESO use MARI?</a:t>
            </a:r>
          </a:p>
          <a:p>
            <a:pPr marL="342900" indent="-342900">
              <a:buFont typeface="Arial" panose="020B0604020202020204" pitchFamily="34" charset="0"/>
              <a:buChar char="•"/>
            </a:pPr>
            <a:r>
              <a:rPr lang="en-US" b="0" dirty="0"/>
              <a:t>BM/RR and MFRR interactions</a:t>
            </a:r>
          </a:p>
          <a:p>
            <a:pPr marL="342900" indent="-342900">
              <a:buFont typeface="Arial" panose="020B0604020202020204" pitchFamily="34" charset="0"/>
              <a:buChar char="•"/>
            </a:pPr>
            <a:r>
              <a:rPr lang="en-US" b="0" dirty="0"/>
              <a:t>mFRR dispatch scenarios </a:t>
            </a:r>
          </a:p>
          <a:p>
            <a:pPr marL="342900" indent="-342900">
              <a:buFont typeface="Arial" panose="020B0604020202020204" pitchFamily="34" charset="0"/>
              <a:buChar char="•"/>
            </a:pPr>
            <a:r>
              <a:rPr lang="en-US" b="0" dirty="0"/>
              <a:t>DNO Workgroup discussion </a:t>
            </a:r>
          </a:p>
          <a:p>
            <a:pPr marL="342900" indent="-342900">
              <a:buFont typeface="Arial" panose="020B0604020202020204" pitchFamily="34" charset="0"/>
              <a:buChar char="•"/>
            </a:pPr>
            <a:r>
              <a:rPr lang="en-US" b="0" dirty="0"/>
              <a:t>Imbalance Price Calculation</a:t>
            </a:r>
          </a:p>
          <a:p>
            <a:pPr marL="342900" indent="-342900">
              <a:buFont typeface="Arial" panose="020B0604020202020204" pitchFamily="34" charset="0"/>
              <a:buChar char="•"/>
            </a:pPr>
            <a:r>
              <a:rPr lang="en-US" b="0" dirty="0"/>
              <a:t>Grid Code Dynamic Parameters </a:t>
            </a:r>
          </a:p>
          <a:p>
            <a:pPr marL="342900" indent="-342900">
              <a:buFont typeface="Arial" panose="020B0604020202020204" pitchFamily="34" charset="0"/>
              <a:buChar char="•"/>
            </a:pPr>
            <a:r>
              <a:rPr lang="en-US" b="0" dirty="0"/>
              <a:t>AOB </a:t>
            </a:r>
          </a:p>
          <a:p>
            <a:pPr marL="342900" indent="-342900">
              <a:buFont typeface="Arial" panose="020B0604020202020204" pitchFamily="34" charset="0"/>
              <a:buChar char="•"/>
            </a:pPr>
            <a:r>
              <a:rPr lang="en-US" b="0" dirty="0"/>
              <a:t>Close </a:t>
            </a:r>
            <a:br>
              <a:rPr lang="en-US" dirty="0"/>
            </a:br>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341078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5222615" y="3182312"/>
            <a:ext cx="379399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p:cNvSpPr>
            <a:spLocks noGrp="1"/>
          </p:cNvSpPr>
          <p:nvPr>
            <p:ph type="title"/>
          </p:nvPr>
        </p:nvSpPr>
        <p:spPr/>
        <p:txBody>
          <a:bodyPr/>
          <a:lstStyle/>
          <a:p>
            <a:r>
              <a:rPr lang="en-GB" sz="2600" dirty="0"/>
              <a:t>UPDATE – DA Standard Product Shape</a:t>
            </a:r>
          </a:p>
        </p:txBody>
      </p:sp>
      <p:sp>
        <p:nvSpPr>
          <p:cNvPr id="3" name="Text Placeholder 2"/>
          <p:cNvSpPr>
            <a:spLocks noGrp="1"/>
          </p:cNvSpPr>
          <p:nvPr>
            <p:ph type="body" sz="quarter" idx="10"/>
          </p:nvPr>
        </p:nvSpPr>
        <p:spPr/>
        <p:txBody>
          <a:bodyPr>
            <a:normAutofit lnSpcReduction="10000"/>
          </a:bodyPr>
          <a:lstStyle/>
          <a:p>
            <a:r>
              <a:rPr lang="en-US" dirty="0"/>
              <a:t>‘Delivery of balancing energy for direct activations, including ramping, may </a:t>
            </a:r>
            <a:r>
              <a:rPr lang="en-US" dirty="0">
                <a:solidFill>
                  <a:schemeClr val="accent3"/>
                </a:solidFill>
              </a:rPr>
              <a:t>start at any point in time between T-5 and T+10</a:t>
            </a:r>
            <a:r>
              <a:rPr lang="en-US" dirty="0"/>
              <a:t>, depending on when the demand(s) arrived on the platform. </a:t>
            </a:r>
            <a:r>
              <a:rPr lang="en-US" dirty="0">
                <a:solidFill>
                  <a:srgbClr val="FF0000"/>
                </a:solidFill>
              </a:rPr>
              <a:t>The delivery will always end at T+35</a:t>
            </a:r>
            <a:r>
              <a:rPr lang="en-US" dirty="0"/>
              <a:t>. This is also the time interval during which corresponding </a:t>
            </a:r>
            <a:r>
              <a:rPr lang="en-US" dirty="0" err="1"/>
              <a:t>signalling</a:t>
            </a:r>
            <a:r>
              <a:rPr lang="en-US" dirty="0"/>
              <a:t> will occur.‘</a:t>
            </a:r>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GB" b="1" dirty="0"/>
          </a:p>
          <a:p>
            <a:r>
              <a:rPr lang="en-GB" b="1" dirty="0"/>
              <a:t>SA &amp; DA auction results to be issued by Activation Period:</a:t>
            </a:r>
          </a:p>
          <a:p>
            <a:endParaRPr lang="en-GB" b="1" dirty="0"/>
          </a:p>
          <a:p>
            <a:r>
              <a:rPr lang="en-US" u="sng" dirty="0"/>
              <a:t>‘For the </a:t>
            </a:r>
            <a:r>
              <a:rPr lang="en-US" u="sng" dirty="0" err="1"/>
              <a:t>mFRR</a:t>
            </a:r>
            <a:r>
              <a:rPr lang="en-US" u="sng" dirty="0"/>
              <a:t> standard product, the activation period starts in the middle of ramp-up and ends in the middle of ramp-down</a:t>
            </a:r>
            <a:r>
              <a:rPr lang="en-US" dirty="0"/>
              <a:t>. For scheduled activations the activation period is equal to 15 minutes and coincides with the MTU period that is being optimized by the AOF. For direct activations the activation period may have a duration from 15 minutes up to 30 minutes, starting during the MTU period being optimized by the AOF and ending with the following MTU period.’</a:t>
            </a:r>
            <a:endParaRPr lang="en-GB" b="1" dirty="0"/>
          </a:p>
          <a:p>
            <a:endParaRPr lang="en-US"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9" name="Straight Connector 8"/>
          <p:cNvCxnSpPr/>
          <p:nvPr/>
        </p:nvCxnSpPr>
        <p:spPr>
          <a:xfrm>
            <a:off x="1435126" y="2144590"/>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025630" y="2167358"/>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51857" y="2167358"/>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0378" y="2168442"/>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32520" y="2144590"/>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645358" y="44686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23" name="TextBox 22"/>
          <p:cNvSpPr txBox="1"/>
          <p:nvPr/>
        </p:nvSpPr>
        <p:spPr>
          <a:xfrm>
            <a:off x="6560363" y="44686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24" name="TextBox 23"/>
          <p:cNvSpPr txBox="1"/>
          <p:nvPr/>
        </p:nvSpPr>
        <p:spPr>
          <a:xfrm>
            <a:off x="850106" y="447127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T-30</a:t>
            </a:r>
          </a:p>
        </p:txBody>
      </p:sp>
      <p:sp>
        <p:nvSpPr>
          <p:cNvPr id="25" name="TextBox 24"/>
          <p:cNvSpPr txBox="1"/>
          <p:nvPr/>
        </p:nvSpPr>
        <p:spPr>
          <a:xfrm>
            <a:off x="2765111" y="447127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26" name="TextBox 25"/>
          <p:cNvSpPr txBox="1"/>
          <p:nvPr/>
        </p:nvSpPr>
        <p:spPr>
          <a:xfrm>
            <a:off x="8440610" y="44686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T+30</a:t>
            </a:r>
          </a:p>
        </p:txBody>
      </p:sp>
      <p:sp>
        <p:nvSpPr>
          <p:cNvPr id="27" name="Oval 26"/>
          <p:cNvSpPr/>
          <p:nvPr/>
        </p:nvSpPr>
        <p:spPr>
          <a:xfrm>
            <a:off x="4602304" y="4260384"/>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Oval 27"/>
          <p:cNvSpPr/>
          <p:nvPr/>
        </p:nvSpPr>
        <p:spPr>
          <a:xfrm>
            <a:off x="5762449" y="3125387"/>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2" name="Straight Connector 31"/>
          <p:cNvCxnSpPr/>
          <p:nvPr/>
        </p:nvCxnSpPr>
        <p:spPr>
          <a:xfrm flipH="1">
            <a:off x="4637551" y="3174584"/>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600378" y="216735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704936" y="1901958"/>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39" name="TextBox 38"/>
          <p:cNvSpPr txBox="1"/>
          <p:nvPr/>
        </p:nvSpPr>
        <p:spPr>
          <a:xfrm>
            <a:off x="5337735" y="1915685"/>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49" name="Straight Arrow Connector 48"/>
          <p:cNvCxnSpPr/>
          <p:nvPr/>
        </p:nvCxnSpPr>
        <p:spPr>
          <a:xfrm>
            <a:off x="5230378" y="2168676"/>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609624" y="1901958"/>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51" name="Straight Arrow Connector 50"/>
          <p:cNvCxnSpPr/>
          <p:nvPr/>
        </p:nvCxnSpPr>
        <p:spPr>
          <a:xfrm>
            <a:off x="6502267" y="2154949"/>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6521608" y="4283030"/>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3" name="Oval 52"/>
          <p:cNvSpPr/>
          <p:nvPr/>
        </p:nvSpPr>
        <p:spPr>
          <a:xfrm>
            <a:off x="7665851" y="3132131"/>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4" name="Straight Connector 53"/>
          <p:cNvCxnSpPr/>
          <p:nvPr/>
        </p:nvCxnSpPr>
        <p:spPr>
          <a:xfrm flipH="1">
            <a:off x="6556855" y="3197230"/>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258484" y="190139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57" name="Straight Arrow Connector 56"/>
          <p:cNvCxnSpPr/>
          <p:nvPr/>
        </p:nvCxnSpPr>
        <p:spPr>
          <a:xfrm>
            <a:off x="7151127" y="215438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4095096" y="444745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T-5</a:t>
            </a:r>
          </a:p>
        </p:txBody>
      </p:sp>
      <p:sp>
        <p:nvSpPr>
          <p:cNvPr id="59" name="TextBox 58"/>
          <p:cNvSpPr txBox="1"/>
          <p:nvPr/>
        </p:nvSpPr>
        <p:spPr>
          <a:xfrm>
            <a:off x="5992442" y="44708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T+10</a:t>
            </a:r>
          </a:p>
        </p:txBody>
      </p:sp>
      <p:sp>
        <p:nvSpPr>
          <p:cNvPr id="60" name="TextBox 59"/>
          <p:cNvSpPr txBox="1"/>
          <p:nvPr/>
        </p:nvSpPr>
        <p:spPr>
          <a:xfrm>
            <a:off x="9114484" y="191175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61" name="Straight Arrow Connector 60"/>
          <p:cNvCxnSpPr/>
          <p:nvPr/>
        </p:nvCxnSpPr>
        <p:spPr>
          <a:xfrm>
            <a:off x="9007127" y="216474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8493967" y="191175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63" name="Straight Arrow Connector 62"/>
          <p:cNvCxnSpPr/>
          <p:nvPr/>
        </p:nvCxnSpPr>
        <p:spPr>
          <a:xfrm>
            <a:off x="8386610" y="216474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flipH="1">
            <a:off x="8449168" y="313173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5" name="Oval 64"/>
          <p:cNvSpPr/>
          <p:nvPr/>
        </p:nvSpPr>
        <p:spPr>
          <a:xfrm flipH="1">
            <a:off x="9610649" y="4283030"/>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66" name="Straight Connector 65"/>
          <p:cNvCxnSpPr>
            <a:stCxn id="64" idx="3"/>
          </p:cNvCxnSpPr>
          <p:nvPr/>
        </p:nvCxnSpPr>
        <p:spPr>
          <a:xfrm>
            <a:off x="8541352" y="3223920"/>
            <a:ext cx="1132531" cy="1148939"/>
          </a:xfrm>
          <a:prstGeom prst="line">
            <a:avLst/>
          </a:prstGeom>
          <a:ln w="1905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53" idx="2"/>
          </p:cNvCxnSpPr>
          <p:nvPr/>
        </p:nvCxnSpPr>
        <p:spPr>
          <a:xfrm flipV="1">
            <a:off x="7665851" y="3182536"/>
            <a:ext cx="837317" cy="3595"/>
          </a:xfrm>
          <a:prstGeom prst="line">
            <a:avLst/>
          </a:prstGeom>
          <a:ln w="127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5780086" y="3177346"/>
            <a:ext cx="1911728" cy="4966"/>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0022655" y="2662582"/>
            <a:ext cx="1387468"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Therefore a maximum delivery period of 20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15235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Reference Information – MOL File</a:t>
            </a:r>
          </a:p>
        </p:txBody>
      </p:sp>
      <p:sp>
        <p:nvSpPr>
          <p:cNvPr id="3" name="Text Placeholder 2"/>
          <p:cNvSpPr>
            <a:spLocks noGrp="1"/>
          </p:cNvSpPr>
          <p:nvPr>
            <p:ph type="body" sz="quarter" idx="10"/>
          </p:nvPr>
        </p:nvSpPr>
        <p:spPr/>
        <p:txBody>
          <a:bodyPr>
            <a:noAutofit/>
          </a:bodyPr>
          <a:lstStyle/>
          <a:p>
            <a:r>
              <a:rPr lang="en-GB" b="1" dirty="0"/>
              <a:t>MOL File Contents</a:t>
            </a:r>
          </a:p>
          <a:p>
            <a:endParaRPr lang="en-GB" b="1" dirty="0"/>
          </a:p>
          <a:p>
            <a:r>
              <a:rPr lang="en-GB" b="1" dirty="0"/>
              <a:t>Document Header</a:t>
            </a:r>
          </a:p>
          <a:p>
            <a:r>
              <a:rPr lang="en-US" dirty="0" err="1"/>
              <a:t>period.timeInterval</a:t>
            </a:r>
            <a:r>
              <a:rPr lang="en-US" dirty="0"/>
              <a:t> 		The duration of the activation period: 15 minutes for scheduled activation (and </a:t>
            </a:r>
            <a:r>
              <a:rPr lang="en-US" u="sng" dirty="0"/>
              <a:t>up to 30 minutes for direct</a:t>
            </a:r>
            <a:r>
              <a:rPr lang="en-US" dirty="0"/>
              <a:t> 			</a:t>
            </a:r>
            <a:r>
              <a:rPr lang="en-US" u="sng" dirty="0"/>
              <a:t>activation</a:t>
            </a:r>
            <a:r>
              <a:rPr lang="en-US" dirty="0"/>
              <a:t>) </a:t>
            </a:r>
          </a:p>
          <a:p>
            <a:endParaRPr lang="en-US" dirty="0"/>
          </a:p>
          <a:p>
            <a:r>
              <a:rPr lang="en-US" b="1" dirty="0"/>
              <a:t>Bid Time Series</a:t>
            </a:r>
          </a:p>
          <a:p>
            <a:r>
              <a:rPr lang="en-US" dirty="0"/>
              <a:t>bid_Period.timeInterval 	The activation period: Duration is fixed to 15 minutes for scheduled activation and from 15 </a:t>
            </a:r>
            <a:r>
              <a:rPr lang="en-US" u="sng" dirty="0"/>
              <a:t>up to</a:t>
            </a:r>
            <a:r>
              <a:rPr lang="en-US" dirty="0"/>
              <a:t> 				</a:t>
            </a:r>
            <a:r>
              <a:rPr lang="en-US" u="sng" dirty="0"/>
              <a:t>30 minutes for direct activation</a:t>
            </a:r>
            <a:r>
              <a:rPr lang="en-US" dirty="0"/>
              <a:t>. 	</a:t>
            </a:r>
          </a:p>
          <a:p>
            <a:endParaRPr lang="en-US" dirty="0"/>
          </a:p>
          <a:p>
            <a:r>
              <a:rPr lang="en-US" b="1" dirty="0"/>
              <a:t>Period</a:t>
            </a:r>
          </a:p>
          <a:p>
            <a:r>
              <a:rPr lang="en-US" dirty="0"/>
              <a:t>timeInterval 		The activation period. Shall be the same value as in bid_Period.timeInterval 	</a:t>
            </a:r>
          </a:p>
          <a:p>
            <a:endParaRPr lang="en-US" dirty="0"/>
          </a:p>
          <a:p>
            <a:endParaRPr lang="en-US" dirty="0"/>
          </a:p>
          <a:p>
            <a:endParaRPr lang="en-US" dirty="0"/>
          </a:p>
          <a:p>
            <a:endParaRPr lang="en-US" dirty="0"/>
          </a:p>
          <a:p>
            <a:endParaRPr lang="en-US" dirty="0"/>
          </a:p>
          <a:p>
            <a:endParaRPr lang="en-US" dirty="0"/>
          </a:p>
          <a:p>
            <a:r>
              <a:rPr lang="en-US" dirty="0"/>
              <a:t>	</a:t>
            </a:r>
          </a:p>
          <a:p>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1645384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err="1"/>
              <a:t>mFRR</a:t>
            </a:r>
            <a:r>
              <a:rPr lang="en-GB" sz="2600" dirty="0"/>
              <a:t> Standard Product Shape</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94" name="Text Placeholder 2"/>
          <p:cNvSpPr>
            <a:spLocks noGrp="1"/>
          </p:cNvSpPr>
          <p:nvPr>
            <p:ph type="body" sz="quarter" idx="12"/>
          </p:nvPr>
        </p:nvSpPr>
        <p:spPr>
          <a:xfrm>
            <a:off x="317536" y="1155700"/>
            <a:ext cx="11556556" cy="5170646"/>
          </a:xfrm>
        </p:spPr>
        <p:txBody>
          <a:bodyPr/>
          <a:lstStyle/>
          <a:p>
            <a:pPr algn="l">
              <a:buNone/>
            </a:pPr>
            <a:r>
              <a:rPr lang="en-GB" sz="1400" b="1" dirty="0">
                <a:solidFill>
                  <a:schemeClr val="tx1"/>
                </a:solidFill>
                <a:latin typeface="+mn-lt"/>
                <a:cs typeface="+mn-cs"/>
              </a:rPr>
              <a:t>Schedule Activations</a:t>
            </a:r>
          </a:p>
          <a:p>
            <a:pPr algn="l">
              <a:buNone/>
            </a:pPr>
            <a:endParaRPr lang="en-GB" sz="1400" b="1" dirty="0">
              <a:solidFill>
                <a:schemeClr val="tx1"/>
              </a:solidFill>
              <a:latin typeface="+mn-lt"/>
              <a:cs typeface="+mn-cs"/>
            </a:endParaRPr>
          </a:p>
          <a:p>
            <a:pPr algn="l">
              <a:buNone/>
            </a:pPr>
            <a:r>
              <a:rPr lang="en-GB" sz="1400" dirty="0">
                <a:solidFill>
                  <a:schemeClr val="tx1"/>
                </a:solidFill>
                <a:latin typeface="+mn-lt"/>
                <a:cs typeface="+mn-cs"/>
              </a:rPr>
              <a:t>Point variables will be created  with a defined logic (i.e. they will create a standard shape) e.g.  </a:t>
            </a:r>
          </a:p>
          <a:p>
            <a:pPr algn="l">
              <a:buNone/>
            </a:pPr>
            <a:endParaRPr lang="en-GB" sz="1400" dirty="0">
              <a:solidFill>
                <a:schemeClr val="tx1"/>
              </a:solidFill>
              <a:latin typeface="+mn-lt"/>
              <a:cs typeface="+mn-cs"/>
            </a:endParaRPr>
          </a:p>
          <a:p>
            <a:pPr algn="l">
              <a:buNone/>
            </a:pPr>
            <a:r>
              <a:rPr lang="en-GB" sz="1400" dirty="0">
                <a:solidFill>
                  <a:schemeClr val="tx1"/>
                </a:solidFill>
                <a:latin typeface="+mn-lt"/>
                <a:cs typeface="+mn-cs"/>
              </a:rPr>
              <a:t>For each SA the SAA will deem:</a:t>
            </a:r>
          </a:p>
          <a:p>
            <a:pPr algn="l">
              <a:buNone/>
            </a:pPr>
            <a:endParaRPr lang="en-GB" sz="1400" dirty="0">
              <a:solidFill>
                <a:schemeClr val="tx1"/>
              </a:solidFill>
              <a:latin typeface="+mn-lt"/>
              <a:cs typeface="+mn-cs"/>
            </a:endParaRPr>
          </a:p>
          <a:p>
            <a:pPr marL="742950" lvl="1" indent="-285750">
              <a:buFont typeface="Arial" panose="020B0604020202020204" pitchFamily="34" charset="0"/>
              <a:buChar char="•"/>
            </a:pPr>
            <a:r>
              <a:rPr lang="en-GB" sz="1400" dirty="0"/>
              <a:t> a point variable at AP-5 to be the start of the trapezoid</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AP+5</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AP+10</a:t>
            </a:r>
          </a:p>
          <a:p>
            <a:pPr marL="742950" lvl="1" indent="-285750">
              <a:buFont typeface="Arial" panose="020B0604020202020204" pitchFamily="34" charset="0"/>
              <a:buChar char="•"/>
            </a:pPr>
            <a:r>
              <a:rPr lang="en-GB" sz="1400" dirty="0"/>
              <a:t> a point variable at AP+20 to be the end of the trapezoid</a:t>
            </a:r>
          </a:p>
          <a:p>
            <a:pPr lvl="1">
              <a:buNone/>
            </a:pPr>
            <a:endParaRPr lang="en-GB" sz="1400" dirty="0"/>
          </a:p>
          <a:p>
            <a:pPr algn="l">
              <a:buNone/>
            </a:pPr>
            <a:endParaRPr lang="en-GB" sz="1400" dirty="0">
              <a:solidFill>
                <a:schemeClr val="tx1"/>
              </a:solidFill>
              <a:latin typeface="+mn-lt"/>
              <a:cs typeface="+mn-cs"/>
            </a:endParaRPr>
          </a:p>
          <a:p>
            <a:pPr algn="l">
              <a:buNone/>
            </a:pPr>
            <a:r>
              <a:rPr lang="en-GB" sz="1400" b="1" dirty="0">
                <a:solidFill>
                  <a:schemeClr val="tx1"/>
                </a:solidFill>
                <a:latin typeface="+mn-lt"/>
                <a:cs typeface="+mn-cs"/>
              </a:rPr>
              <a:t>Direct Activations</a:t>
            </a:r>
          </a:p>
          <a:p>
            <a:pPr algn="l">
              <a:buNone/>
            </a:pPr>
            <a:endParaRPr lang="en-GB" sz="1400" dirty="0">
              <a:solidFill>
                <a:schemeClr val="tx1"/>
              </a:solidFill>
              <a:latin typeface="+mn-lt"/>
              <a:cs typeface="+mn-cs"/>
            </a:endParaRPr>
          </a:p>
          <a:p>
            <a:pPr algn="l">
              <a:buNone/>
            </a:pPr>
            <a:r>
              <a:rPr lang="en-GB" sz="1400" dirty="0">
                <a:solidFill>
                  <a:schemeClr val="tx1"/>
                </a:solidFill>
              </a:rPr>
              <a:t>Point variables will be created  with a defined logic (i.e. they will create a standard shape) e.g.  </a:t>
            </a:r>
          </a:p>
          <a:p>
            <a:pPr algn="l">
              <a:buNone/>
            </a:pPr>
            <a:endParaRPr lang="en-GB" sz="1400" dirty="0">
              <a:solidFill>
                <a:schemeClr val="tx1"/>
              </a:solidFill>
            </a:endParaRPr>
          </a:p>
          <a:p>
            <a:pPr algn="l">
              <a:buNone/>
            </a:pPr>
            <a:r>
              <a:rPr lang="en-GB" sz="1400" dirty="0">
                <a:solidFill>
                  <a:schemeClr val="tx1"/>
                </a:solidFill>
              </a:rPr>
              <a:t>For each DA the SAA will deem:</a:t>
            </a:r>
          </a:p>
          <a:p>
            <a:pPr algn="l">
              <a:buNone/>
            </a:pPr>
            <a:endParaRPr lang="en-GB" sz="1400" dirty="0">
              <a:solidFill>
                <a:schemeClr val="tx1"/>
              </a:solidFill>
            </a:endParaRPr>
          </a:p>
          <a:p>
            <a:pPr marL="742950" lvl="1" indent="-285750">
              <a:buFont typeface="Arial" panose="020B0604020202020204" pitchFamily="34" charset="0"/>
              <a:buChar char="•"/>
            </a:pPr>
            <a:r>
              <a:rPr lang="en-GB" sz="1400" dirty="0"/>
              <a:t> a point variable at AP-5 to be the start of the trapezoid</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AP+5</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AP+25</a:t>
            </a:r>
          </a:p>
          <a:p>
            <a:pPr marL="742950" lvl="1" indent="-285750">
              <a:buFont typeface="Arial" panose="020B0604020202020204" pitchFamily="34" charset="0"/>
              <a:buChar char="•"/>
            </a:pPr>
            <a:r>
              <a:rPr lang="en-GB" sz="1400" dirty="0"/>
              <a:t> a point variable at AP+35 to be the end of the trapezoid</a:t>
            </a:r>
          </a:p>
          <a:p>
            <a:pPr marL="742950" lvl="1" indent="-285750">
              <a:buFont typeface="Arial" panose="020B0604020202020204" pitchFamily="34" charset="0"/>
              <a:buChar char="•"/>
            </a:pPr>
            <a:endParaRPr lang="en-GB" sz="1400" dirty="0"/>
          </a:p>
          <a:p>
            <a:pPr lvl="1"/>
            <a:r>
              <a:rPr lang="en-GB" sz="1400" dirty="0"/>
              <a:t>*** Where AP = Activation Period ***</a:t>
            </a:r>
          </a:p>
        </p:txBody>
      </p:sp>
      <p:sp>
        <p:nvSpPr>
          <p:cNvPr id="95" name="Oval 94"/>
          <p:cNvSpPr/>
          <p:nvPr/>
        </p:nvSpPr>
        <p:spPr>
          <a:xfrm>
            <a:off x="8196003" y="2726351"/>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6" name="Oval 95"/>
          <p:cNvSpPr/>
          <p:nvPr/>
        </p:nvSpPr>
        <p:spPr>
          <a:xfrm>
            <a:off x="9324344" y="1559550"/>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7" name="Oval 96"/>
          <p:cNvSpPr/>
          <p:nvPr/>
        </p:nvSpPr>
        <p:spPr>
          <a:xfrm>
            <a:off x="11237238" y="2749119"/>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8" name="Oval 97"/>
          <p:cNvSpPr/>
          <p:nvPr/>
        </p:nvSpPr>
        <p:spPr>
          <a:xfrm>
            <a:off x="10067109" y="1560315"/>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99" name="Straight Connector 98"/>
          <p:cNvCxnSpPr/>
          <p:nvPr/>
        </p:nvCxnSpPr>
        <p:spPr>
          <a:xfrm>
            <a:off x="10121109" y="1632600"/>
            <a:ext cx="1170129" cy="1152801"/>
          </a:xfrm>
          <a:prstGeom prst="line">
            <a:avLst/>
          </a:prstGeom>
          <a:ln w="2857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8223299" y="1632600"/>
            <a:ext cx="1170129" cy="1152801"/>
          </a:xfrm>
          <a:prstGeom prst="line">
            <a:avLst/>
          </a:prstGeom>
          <a:ln w="2857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9393405" y="1622559"/>
            <a:ext cx="727681" cy="0"/>
          </a:xfrm>
          <a:prstGeom prst="line">
            <a:avLst/>
          </a:prstGeom>
          <a:ln w="2857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8164602" y="1461817"/>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8819980" y="1461817"/>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10175109" y="1461817"/>
            <a:ext cx="51064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0715706" y="1461817"/>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8255520" y="1158783"/>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07" name="TextBox 106"/>
          <p:cNvSpPr txBox="1"/>
          <p:nvPr/>
        </p:nvSpPr>
        <p:spPr>
          <a:xfrm>
            <a:off x="8896473" y="1157349"/>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08" name="TextBox 107"/>
          <p:cNvSpPr txBox="1"/>
          <p:nvPr/>
        </p:nvSpPr>
        <p:spPr>
          <a:xfrm>
            <a:off x="10179991" y="1157134"/>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09" name="TextBox 108"/>
          <p:cNvSpPr txBox="1"/>
          <p:nvPr/>
        </p:nvSpPr>
        <p:spPr>
          <a:xfrm>
            <a:off x="10807296" y="1155700"/>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110" name="Straight Arrow Connector 109"/>
          <p:cNvCxnSpPr/>
          <p:nvPr/>
        </p:nvCxnSpPr>
        <p:spPr>
          <a:xfrm flipV="1">
            <a:off x="9423929" y="1461817"/>
            <a:ext cx="697157" cy="224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9514070" y="1159589"/>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112" name="Straight Connector 111"/>
          <p:cNvCxnSpPr/>
          <p:nvPr/>
        </p:nvCxnSpPr>
        <p:spPr>
          <a:xfrm>
            <a:off x="10695225" y="1057119"/>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8806332" y="1053641"/>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8246546" y="3048753"/>
            <a:ext cx="1170039" cy="589072"/>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a:t>
            </a:r>
          </a:p>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a:t>
            </a:r>
          </a:p>
        </p:txBody>
      </p:sp>
      <p:sp>
        <p:nvSpPr>
          <p:cNvPr id="115" name="TextBox 114"/>
          <p:cNvSpPr txBox="1"/>
          <p:nvPr/>
        </p:nvSpPr>
        <p:spPr>
          <a:xfrm>
            <a:off x="10175199" y="3048753"/>
            <a:ext cx="1170039" cy="589072"/>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QH+15</a:t>
            </a:r>
          </a:p>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AP+15</a:t>
            </a:r>
          </a:p>
        </p:txBody>
      </p:sp>
      <p:sp>
        <p:nvSpPr>
          <p:cNvPr id="116" name="Oval 115"/>
          <p:cNvSpPr/>
          <p:nvPr/>
        </p:nvSpPr>
        <p:spPr>
          <a:xfrm>
            <a:off x="7384974" y="5423769"/>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7" name="Oval 116"/>
          <p:cNvSpPr/>
          <p:nvPr/>
        </p:nvSpPr>
        <p:spPr>
          <a:xfrm>
            <a:off x="8513315" y="4256968"/>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8" name="Oval 117"/>
          <p:cNvSpPr/>
          <p:nvPr/>
        </p:nvSpPr>
        <p:spPr>
          <a:xfrm>
            <a:off x="11237238" y="5446537"/>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9" name="Oval 118"/>
          <p:cNvSpPr/>
          <p:nvPr/>
        </p:nvSpPr>
        <p:spPr>
          <a:xfrm>
            <a:off x="10067109" y="4257733"/>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20" name="Straight Connector 119"/>
          <p:cNvCxnSpPr/>
          <p:nvPr/>
        </p:nvCxnSpPr>
        <p:spPr>
          <a:xfrm>
            <a:off x="10121109" y="4330018"/>
            <a:ext cx="1170129" cy="1152801"/>
          </a:xfrm>
          <a:prstGeom prst="line">
            <a:avLst/>
          </a:prstGeom>
          <a:ln w="28575" cmpd="sng">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7412270" y="4330018"/>
            <a:ext cx="1170129" cy="1152801"/>
          </a:xfrm>
          <a:prstGeom prst="line">
            <a:avLst/>
          </a:prstGeom>
          <a:ln w="28575" cmpd="sng">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117" idx="6"/>
          </p:cNvCxnSpPr>
          <p:nvPr/>
        </p:nvCxnSpPr>
        <p:spPr>
          <a:xfrm>
            <a:off x="8621315" y="4310968"/>
            <a:ext cx="1499771" cy="9009"/>
          </a:xfrm>
          <a:prstGeom prst="line">
            <a:avLst/>
          </a:prstGeom>
          <a:ln w="28575" cmpd="sng">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7353573" y="4159235"/>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8000320" y="4156695"/>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10175109" y="4159235"/>
            <a:ext cx="51064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10715706" y="4159235"/>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7444491" y="3856201"/>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28" name="TextBox 127"/>
          <p:cNvSpPr txBox="1"/>
          <p:nvPr/>
        </p:nvSpPr>
        <p:spPr>
          <a:xfrm>
            <a:off x="8076813" y="385222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29" name="TextBox 128"/>
          <p:cNvSpPr txBox="1"/>
          <p:nvPr/>
        </p:nvSpPr>
        <p:spPr>
          <a:xfrm>
            <a:off x="10179991" y="3854552"/>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30" name="TextBox 129"/>
          <p:cNvSpPr txBox="1"/>
          <p:nvPr/>
        </p:nvSpPr>
        <p:spPr>
          <a:xfrm>
            <a:off x="10807296" y="3853118"/>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133" name="Straight Connector 132"/>
          <p:cNvCxnSpPr/>
          <p:nvPr/>
        </p:nvCxnSpPr>
        <p:spPr>
          <a:xfrm>
            <a:off x="10695225" y="3754537"/>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7995303" y="3751059"/>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7435517" y="5746171"/>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a:t>
            </a:r>
          </a:p>
        </p:txBody>
      </p:sp>
      <p:sp>
        <p:nvSpPr>
          <p:cNvPr id="136" name="TextBox 135"/>
          <p:cNvSpPr txBox="1"/>
          <p:nvPr/>
        </p:nvSpPr>
        <p:spPr>
          <a:xfrm>
            <a:off x="10175199" y="5746171"/>
            <a:ext cx="1170039" cy="589072"/>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QH+15</a:t>
            </a:r>
          </a:p>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AP+30</a:t>
            </a:r>
          </a:p>
        </p:txBody>
      </p:sp>
      <p:cxnSp>
        <p:nvCxnSpPr>
          <p:cNvPr id="137" name="Straight Connector 136"/>
          <p:cNvCxnSpPr/>
          <p:nvPr/>
        </p:nvCxnSpPr>
        <p:spPr>
          <a:xfrm>
            <a:off x="8806332" y="3786235"/>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8247292" y="5783179"/>
            <a:ext cx="1170039" cy="242823"/>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a:t>
            </a:r>
          </a:p>
        </p:txBody>
      </p:sp>
    </p:spTree>
    <p:extLst>
      <p:ext uri="{BB962C8B-B14F-4D97-AF65-F5344CB8AC3E}">
        <p14:creationId xmlns:p14="http://schemas.microsoft.com/office/powerpoint/2010/main" val="427979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17500" y="846829"/>
            <a:ext cx="11557000" cy="5083200"/>
          </a:xfrm>
        </p:spPr>
        <p:txBody>
          <a:bodyPr>
            <a:normAutofit/>
          </a:bodyPr>
          <a:lstStyle/>
          <a:p>
            <a:r>
              <a:rPr lang="en-US" b="1" dirty="0"/>
              <a:t>Does this impact DA </a:t>
            </a:r>
            <a:r>
              <a:rPr lang="en-US" b="1" dirty="0" err="1"/>
              <a:t>mFRR</a:t>
            </a:r>
            <a:r>
              <a:rPr lang="en-US" b="1" dirty="0"/>
              <a:t> </a:t>
            </a:r>
            <a:r>
              <a:rPr lang="en-US" b="1" dirty="0" err="1"/>
              <a:t>Cashflow</a:t>
            </a:r>
            <a:r>
              <a:rPr lang="en-US" b="1" dirty="0"/>
              <a:t>?</a:t>
            </a:r>
          </a:p>
          <a:p>
            <a:endParaRPr lang="en-US" dirty="0"/>
          </a:p>
          <a:p>
            <a:r>
              <a:rPr lang="en-US" dirty="0"/>
              <a:t>Yes and No.</a:t>
            </a:r>
          </a:p>
          <a:p>
            <a:endParaRPr lang="en-US" dirty="0"/>
          </a:p>
          <a:p>
            <a:r>
              <a:rPr lang="en-US" u="sng" dirty="0"/>
              <a:t>No</a:t>
            </a:r>
            <a:r>
              <a:rPr lang="en-US" dirty="0"/>
              <a:t> as we can still settle the </a:t>
            </a:r>
            <a:r>
              <a:rPr lang="en-US" dirty="0" err="1"/>
              <a:t>Cashflow</a:t>
            </a:r>
            <a:r>
              <a:rPr lang="en-US" dirty="0"/>
              <a:t> on a ‘block’ basis using the Activation Period as the ‘block’ volume still equals the DA Standard Product Shape volume.</a:t>
            </a:r>
          </a:p>
          <a:p>
            <a:endParaRPr lang="en-US" dirty="0"/>
          </a:p>
          <a:p>
            <a:r>
              <a:rPr lang="en-US" u="sng" dirty="0"/>
              <a:t>Yes</a:t>
            </a:r>
            <a:r>
              <a:rPr lang="en-US" dirty="0"/>
              <a:t> as it is now possible for the DA </a:t>
            </a:r>
            <a:r>
              <a:rPr lang="en-US" dirty="0" err="1"/>
              <a:t>mFRR</a:t>
            </a:r>
            <a:r>
              <a:rPr lang="en-US" dirty="0"/>
              <a:t> </a:t>
            </a:r>
            <a:r>
              <a:rPr lang="en-US" dirty="0" err="1"/>
              <a:t>Cashflow</a:t>
            </a:r>
            <a:r>
              <a:rPr lang="en-US" dirty="0"/>
              <a:t> to span settlement periods.  </a:t>
            </a:r>
            <a:r>
              <a:rPr lang="en-US" b="1" dirty="0"/>
              <a:t>Propose</a:t>
            </a:r>
            <a:r>
              <a:rPr lang="en-US" dirty="0"/>
              <a:t> to pay the </a:t>
            </a:r>
            <a:r>
              <a:rPr lang="en-US" dirty="0" err="1"/>
              <a:t>cashflow</a:t>
            </a:r>
            <a:r>
              <a:rPr lang="en-US" dirty="0"/>
              <a:t> by ‘block’ by Settlement Period.</a:t>
            </a:r>
          </a:p>
          <a:p>
            <a:endParaRPr lang="en-US" dirty="0"/>
          </a:p>
          <a:p>
            <a:r>
              <a:rPr lang="en-GB" dirty="0">
                <a:latin typeface="Tahoma" panose="020B0604030504040204" pitchFamily="34" charset="0"/>
                <a:ea typeface="Tahoma" panose="020B0604030504040204" pitchFamily="34" charset="0"/>
                <a:cs typeface="Tahoma" panose="020B0604030504040204" pitchFamily="34" charset="0"/>
              </a:rPr>
              <a:t>Where </a:t>
            </a:r>
            <a:r>
              <a:rPr lang="en-GB" b="1" dirty="0">
                <a:latin typeface="Tahoma" panose="020B0604030504040204" pitchFamily="34" charset="0"/>
                <a:ea typeface="Tahoma" panose="020B0604030504040204" pitchFamily="34" charset="0"/>
                <a:cs typeface="Tahoma" panose="020B0604030504040204" pitchFamily="34" charset="0"/>
              </a:rPr>
              <a:t>DA £ </a:t>
            </a:r>
            <a:r>
              <a:rPr lang="en-GB" b="1" dirty="0" err="1">
                <a:latin typeface="Tahoma" panose="020B0604030504040204" pitchFamily="34" charset="0"/>
                <a:ea typeface="Tahoma" panose="020B0604030504040204" pitchFamily="34" charset="0"/>
                <a:cs typeface="Tahoma" panose="020B0604030504040204" pitchFamily="34" charset="0"/>
              </a:rPr>
              <a:t>mFRR</a:t>
            </a:r>
            <a:r>
              <a:rPr lang="en-GB" b="1" dirty="0">
                <a:latin typeface="Tahoma" panose="020B0604030504040204" pitchFamily="34" charset="0"/>
                <a:ea typeface="Tahoma" panose="020B0604030504040204" pitchFamily="34" charset="0"/>
                <a:cs typeface="Tahoma" panose="020B0604030504040204" pitchFamily="34" charset="0"/>
              </a:rPr>
              <a:t> </a:t>
            </a:r>
            <a:r>
              <a:rPr lang="en-GB" b="1" dirty="0" err="1">
                <a:latin typeface="Tahoma" panose="020B0604030504040204" pitchFamily="34" charset="0"/>
                <a:ea typeface="Tahoma" panose="020B0604030504040204" pitchFamily="34" charset="0"/>
                <a:cs typeface="Tahoma" panose="020B0604030504040204" pitchFamily="34" charset="0"/>
              </a:rPr>
              <a:t>Cashflow</a:t>
            </a:r>
            <a:r>
              <a:rPr lang="en-GB" dirty="0">
                <a:latin typeface="Tahoma" panose="020B0604030504040204" pitchFamily="34" charset="0"/>
                <a:ea typeface="Tahoma" panose="020B0604030504040204" pitchFamily="34" charset="0"/>
                <a:cs typeface="Tahoma" panose="020B0604030504040204" pitchFamily="34" charset="0"/>
              </a:rPr>
              <a:t> = volume</a:t>
            </a:r>
            <a:r>
              <a:rPr lang="en-GB" baseline="-25000" dirty="0">
                <a:latin typeface="Tahoma" panose="020B0604030504040204" pitchFamily="34" charset="0"/>
                <a:ea typeface="Tahoma" panose="020B0604030504040204" pitchFamily="34" charset="0"/>
                <a:cs typeface="Tahoma" panose="020B0604030504040204" pitchFamily="34" charset="0"/>
              </a:rPr>
              <a:t> </a:t>
            </a:r>
            <a:r>
              <a:rPr lang="en-GB" dirty="0">
                <a:latin typeface="Tahoma" panose="020B0604030504040204" pitchFamily="34" charset="0"/>
                <a:ea typeface="Tahoma" panose="020B0604030504040204" pitchFamily="34" charset="0"/>
                <a:cs typeface="Tahoma" panose="020B0604030504040204" pitchFamily="34" charset="0"/>
              </a:rPr>
              <a:t>* </a:t>
            </a:r>
            <a:r>
              <a:rPr lang="en-GB"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GB" dirty="0">
                <a:solidFill>
                  <a:srgbClr val="FF0000"/>
                </a:solidFill>
                <a:latin typeface="Tahoma" panose="020B0604030504040204" pitchFamily="34" charset="0"/>
                <a:ea typeface="Tahoma" panose="020B0604030504040204" pitchFamily="34" charset="0"/>
                <a:cs typeface="Tahoma" panose="020B0604030504040204" pitchFamily="34" charset="0"/>
              </a:rPr>
              <a:t>Settlement Price</a:t>
            </a:r>
            <a:r>
              <a:rPr lang="en-GB" dirty="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GB" baseline="-25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en-US" dirty="0"/>
          </a:p>
          <a:p>
            <a:endParaRPr lang="en-US" dirty="0"/>
          </a:p>
          <a:p>
            <a:endParaRPr lang="en-US" dirty="0"/>
          </a:p>
          <a:p>
            <a:endParaRPr lang="en-US" dirty="0"/>
          </a:p>
          <a:p>
            <a:endParaRPr lang="en-US" dirty="0"/>
          </a:p>
          <a:p>
            <a:endParaRPr lang="en-US" dirty="0"/>
          </a:p>
          <a:p>
            <a:r>
              <a:rPr lang="en-US" dirty="0"/>
              <a:t>	</a:t>
            </a:r>
          </a:p>
          <a:p>
            <a:endParaRPr lang="en-GB" dirty="0"/>
          </a:p>
        </p:txBody>
      </p:sp>
      <p:sp>
        <p:nvSpPr>
          <p:cNvPr id="44" name="Rectangle 43"/>
          <p:cNvSpPr/>
          <p:nvPr/>
        </p:nvSpPr>
        <p:spPr>
          <a:xfrm>
            <a:off x="3754117" y="4729571"/>
            <a:ext cx="147010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77" name="Straight Connector 76"/>
          <p:cNvCxnSpPr>
            <a:stCxn id="75" idx="3"/>
          </p:cNvCxnSpPr>
          <p:nvPr/>
        </p:nvCxnSpPr>
        <p:spPr>
          <a:xfrm>
            <a:off x="6664846" y="4771179"/>
            <a:ext cx="1132531" cy="1148939"/>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5789345" y="4729795"/>
            <a:ext cx="837317" cy="359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sz="2600" dirty="0"/>
              <a:t>Discussion Point – DA Standard Product Shape Solution Impacts</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45" name="Straight Connector 44"/>
          <p:cNvCxnSpPr/>
          <p:nvPr/>
        </p:nvCxnSpPr>
        <p:spPr>
          <a:xfrm>
            <a:off x="1435126" y="369184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25630" y="371461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151857" y="371461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230378" y="3715701"/>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332520" y="369184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645358" y="601594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1" name="TextBox 50"/>
          <p:cNvSpPr txBox="1"/>
          <p:nvPr/>
        </p:nvSpPr>
        <p:spPr>
          <a:xfrm>
            <a:off x="6560363" y="601594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2" name="TextBox 51"/>
          <p:cNvSpPr txBox="1"/>
          <p:nvPr/>
        </p:nvSpPr>
        <p:spPr>
          <a:xfrm>
            <a:off x="850106" y="601853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08:30</a:t>
            </a:r>
          </a:p>
        </p:txBody>
      </p:sp>
      <p:sp>
        <p:nvSpPr>
          <p:cNvPr id="53" name="TextBox 52"/>
          <p:cNvSpPr txBox="1"/>
          <p:nvPr/>
        </p:nvSpPr>
        <p:spPr>
          <a:xfrm>
            <a:off x="2765111" y="601853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08:45</a:t>
            </a:r>
          </a:p>
        </p:txBody>
      </p:sp>
      <p:sp>
        <p:nvSpPr>
          <p:cNvPr id="54" name="TextBox 53"/>
          <p:cNvSpPr txBox="1"/>
          <p:nvPr/>
        </p:nvSpPr>
        <p:spPr>
          <a:xfrm>
            <a:off x="8440610" y="601594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5" name="Oval 54"/>
          <p:cNvSpPr/>
          <p:nvPr/>
        </p:nvSpPr>
        <p:spPr>
          <a:xfrm>
            <a:off x="3147214" y="5807643"/>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6" name="Oval 55"/>
          <p:cNvSpPr/>
          <p:nvPr/>
        </p:nvSpPr>
        <p:spPr>
          <a:xfrm>
            <a:off x="4307359" y="467264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7" name="Straight Connector 56"/>
          <p:cNvCxnSpPr/>
          <p:nvPr/>
        </p:nvCxnSpPr>
        <p:spPr>
          <a:xfrm flipH="1">
            <a:off x="3182461" y="4721843"/>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6572662" y="4678995"/>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6" name="Oval 75"/>
          <p:cNvSpPr/>
          <p:nvPr/>
        </p:nvSpPr>
        <p:spPr>
          <a:xfrm flipH="1">
            <a:off x="7734143" y="5830289"/>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79" name="Straight Connector 78"/>
          <p:cNvCxnSpPr/>
          <p:nvPr/>
        </p:nvCxnSpPr>
        <p:spPr>
          <a:xfrm flipV="1">
            <a:off x="4399636" y="4724605"/>
            <a:ext cx="1415672" cy="1185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9856512" y="3503095"/>
            <a:ext cx="1895516" cy="28931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a:t>
            </a:r>
            <a:r>
              <a:rPr kumimoji="0" lang="en-US" sz="1400" b="0" i="0" u="none" strike="noStrike" kern="1200" cap="none" spc="0" normalizeH="0" baseline="0" noProof="0" dirty="0">
                <a:ln>
                  <a:noFill/>
                </a:ln>
                <a:solidFill>
                  <a:srgbClr val="FF0000"/>
                </a:solidFill>
                <a:effectLst/>
                <a:uLnTx/>
                <a:uFillTx/>
                <a:latin typeface="Arial" panose="020B0604020202020204"/>
                <a:ea typeface="+mn-ea"/>
                <a:cs typeface="+mn-cs"/>
              </a:rPr>
              <a:t>red</a:t>
            </a: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 volume will be paid in SP01 at the correct DA Settlement price; 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a:t>
            </a:r>
            <a:r>
              <a:rPr kumimoji="0" lang="en-US" sz="1400" b="0" i="0" u="none" strike="noStrike" kern="1200" cap="none" spc="0" normalizeH="0" baseline="0" noProof="0" dirty="0">
                <a:ln>
                  <a:noFill/>
                </a:ln>
                <a:solidFill>
                  <a:srgbClr val="FFD518"/>
                </a:solidFill>
                <a:effectLst/>
                <a:uLnTx/>
                <a:uFillTx/>
                <a:latin typeface="Arial" panose="020B0604020202020204"/>
                <a:ea typeface="+mn-ea"/>
                <a:cs typeface="+mn-cs"/>
              </a:rPr>
              <a:t>yellow</a:t>
            </a: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 volume in SP02 at the correct DA Settlement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8B"/>
                </a:solidFill>
                <a:effectLst/>
                <a:uLnTx/>
                <a:uFillTx/>
                <a:latin typeface="Arial" panose="020B0604020202020204"/>
                <a:ea typeface="+mn-ea"/>
                <a:cs typeface="+mn-cs"/>
              </a:rPr>
              <a:t>Question:</a:t>
            </a: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 Does the WG agree that the proposed solution change?</a:t>
            </a: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p:txBody>
      </p:sp>
      <p:cxnSp>
        <p:nvCxnSpPr>
          <p:cNvPr id="82" name="Straight Arrow Connector 81"/>
          <p:cNvCxnSpPr/>
          <p:nvPr/>
        </p:nvCxnSpPr>
        <p:spPr>
          <a:xfrm>
            <a:off x="1435126" y="3501245"/>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5224222" y="3519259"/>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5238044" y="4727728"/>
            <a:ext cx="1907655" cy="1132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6" name="TextBox 85"/>
          <p:cNvSpPr txBox="1"/>
          <p:nvPr/>
        </p:nvSpPr>
        <p:spPr>
          <a:xfrm>
            <a:off x="2747500" y="315163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SP01</a:t>
            </a:r>
          </a:p>
        </p:txBody>
      </p:sp>
      <p:sp>
        <p:nvSpPr>
          <p:cNvPr id="87" name="TextBox 86"/>
          <p:cNvSpPr txBox="1"/>
          <p:nvPr/>
        </p:nvSpPr>
        <p:spPr>
          <a:xfrm>
            <a:off x="6560362" y="315163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SP02</a:t>
            </a:r>
          </a:p>
        </p:txBody>
      </p:sp>
    </p:spTree>
    <p:extLst>
      <p:ext uri="{BB962C8B-B14F-4D97-AF65-F5344CB8AC3E}">
        <p14:creationId xmlns:p14="http://schemas.microsoft.com/office/powerpoint/2010/main" val="1115569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5"/>
          <p:cNvSpPr txBox="1">
            <a:spLocks/>
          </p:cNvSpPr>
          <p:nvPr/>
        </p:nvSpPr>
        <p:spPr>
          <a:xfrm>
            <a:off x="440155" y="5371346"/>
            <a:ext cx="9917674" cy="852028"/>
          </a:xfrm>
          <a:prstGeom prst="rect">
            <a:avLst/>
          </a:prstGeom>
          <a:noFill/>
        </p:spPr>
        <p:txBody>
          <a:bodyPr vert="horz" wrap="square" lIns="0" tIns="0" rIns="0" bIns="0" rtlCol="0">
            <a:spAutoFit/>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marL="0" marR="0" lvl="0" indent="0" algn="l" defTabSz="1043056" rtl="0" eaLnBrk="1" fontAlgn="auto" latinLnBrk="0" hangingPunct="1">
              <a:lnSpc>
                <a:spcPct val="110000"/>
              </a:lnSpc>
              <a:spcBef>
                <a:spcPts val="0"/>
              </a:spcBef>
              <a:spcAft>
                <a:spcPts val="1135"/>
              </a:spcAft>
              <a:buClr>
                <a:srgbClr val="231F20"/>
              </a:buClr>
              <a:buSzTx/>
              <a:buFont typeface="Proxima Nova Rg"/>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My expectation is that both a positive and negative Settlement Price will be provided for each QH within the DA MTU period (30 min).  I.e. a price will be provided per QH to apply to the ‘block’ volume within that QH for the appropriate Auction. </a:t>
            </a:r>
          </a:p>
          <a:p>
            <a:pPr marL="0" marR="0" lvl="0" indent="0" algn="l" defTabSz="1043056" rtl="0" eaLnBrk="1" fontAlgn="auto" latinLnBrk="0" hangingPunct="1">
              <a:lnSpc>
                <a:spcPct val="110000"/>
              </a:lnSpc>
              <a:spcBef>
                <a:spcPts val="0"/>
              </a:spcBef>
              <a:spcAft>
                <a:spcPts val="1135"/>
              </a:spcAft>
              <a:buClr>
                <a:srgbClr val="231F20"/>
              </a:buClr>
              <a:buSzTx/>
              <a:buFont typeface="Proxima Nova Rg"/>
              <a:buNone/>
              <a:tabLst/>
              <a:defRPr/>
            </a:pPr>
            <a:r>
              <a:rPr kumimoji="0" lang="en-US"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Action</a:t>
            </a:r>
            <a:r>
              <a:rPr kumimoji="0" lang="en-GB"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 </a:t>
            </a: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Clarity is needed before further work on the solution can be done.  </a:t>
            </a:r>
            <a:endParaRPr kumimoji="0" lang="en-GB"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9" name="Straight Connector 8"/>
          <p:cNvCxnSpPr/>
          <p:nvPr/>
        </p:nvCxnSpPr>
        <p:spPr>
          <a:xfrm>
            <a:off x="1435126" y="233021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025630" y="235298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28004" y="235298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0378" y="2330218"/>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32520" y="233021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17534" y="779408"/>
            <a:ext cx="11556557"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StarSymbol"/>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 central platform will produce the following:</a:t>
            </a:r>
          </a:p>
          <a:p>
            <a:pPr marL="0" marR="0" lvl="0" indent="0" algn="l" defTabSz="914400" rtl="0" eaLnBrk="1" fontAlgn="auto" latinLnBrk="0" hangingPunct="1">
              <a:lnSpc>
                <a:spcPct val="100000"/>
              </a:lnSpc>
              <a:spcBef>
                <a:spcPts val="0"/>
              </a:spcBef>
              <a:spcAft>
                <a:spcPts val="0"/>
              </a:spcAft>
              <a:buClrTx/>
              <a:buSzTx/>
              <a:buFont typeface="StarSymbol"/>
              <a:buNone/>
              <a:tabLst/>
              <a:defRPr/>
            </a:pP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a:p>
            <a:pPr marL="293451"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SA clearing price per SA MTU (QH / 15 min)			</a:t>
            </a:r>
            <a:r>
              <a:rPr kumimoji="0" lang="en-US" sz="1400" b="0" i="0" u="none" strike="noStrike" kern="1200" cap="none" spc="0" normalizeH="0" baseline="0" noProof="0" dirty="0">
                <a:ln>
                  <a:noFill/>
                </a:ln>
                <a:solidFill>
                  <a:srgbClr val="00B050"/>
                </a:solidFill>
                <a:effectLst/>
                <a:uLnTx/>
                <a:uFillTx/>
                <a:latin typeface="Arial" panose="020B0604020202020204"/>
                <a:ea typeface="+mn-ea"/>
                <a:cs typeface="+mn-cs"/>
              </a:rPr>
              <a:t>As expected</a:t>
            </a:r>
          </a:p>
          <a:p>
            <a:pPr marL="293451"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DA settlement price per DA MTU (30 min)			</a:t>
            </a:r>
            <a:r>
              <a:rPr kumimoji="0" lang="en-US" sz="1400" b="0" i="0" u="none" strike="noStrike" kern="1200" cap="none" spc="0" normalizeH="0" baseline="0" noProof="0" dirty="0">
                <a:ln>
                  <a:noFill/>
                </a:ln>
                <a:solidFill>
                  <a:srgbClr val="FF3F3F"/>
                </a:solidFill>
                <a:effectLst/>
                <a:uLnTx/>
                <a:uFillTx/>
                <a:latin typeface="Arial" panose="020B0604020202020204"/>
                <a:ea typeface="+mn-ea"/>
                <a:cs typeface="+mn-cs"/>
              </a:rPr>
              <a:t>Not as expected</a:t>
            </a:r>
          </a:p>
          <a:p>
            <a:pPr marL="0" marR="0" lvl="0" indent="0" algn="l" defTabSz="914400" rtl="0" eaLnBrk="1" fontAlgn="auto" latinLnBrk="0" hangingPunct="1">
              <a:lnSpc>
                <a:spcPct val="100000"/>
              </a:lnSpc>
              <a:spcBef>
                <a:spcPts val="0"/>
              </a:spcBef>
              <a:spcAft>
                <a:spcPts val="0"/>
              </a:spcAft>
              <a:buClrTx/>
              <a:buSzTx/>
              <a:buFont typeface="StarSymbol"/>
              <a:buNone/>
              <a:tabLst/>
              <a:defRPr/>
            </a:pP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
        <p:nvSpPr>
          <p:cNvPr id="24" name="Title 1"/>
          <p:cNvSpPr>
            <a:spLocks noGrp="1"/>
          </p:cNvSpPr>
          <p:nvPr>
            <p:ph type="title"/>
          </p:nvPr>
        </p:nvSpPr>
        <p:spPr>
          <a:xfrm>
            <a:off x="317535" y="274320"/>
            <a:ext cx="11556557" cy="447822"/>
          </a:xfrm>
        </p:spPr>
        <p:txBody>
          <a:bodyPr/>
          <a:lstStyle/>
          <a:p>
            <a:r>
              <a:rPr lang="en-GB" sz="2600" dirty="0"/>
              <a:t>Discussion Point – DA Settlement Price</a:t>
            </a:r>
          </a:p>
        </p:txBody>
      </p:sp>
      <p:sp>
        <p:nvSpPr>
          <p:cNvPr id="26" name="Rectangle 25"/>
          <p:cNvSpPr/>
          <p:nvPr/>
        </p:nvSpPr>
        <p:spPr>
          <a:xfrm>
            <a:off x="3755504" y="3356369"/>
            <a:ext cx="147010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27" name="Straight Connector 26"/>
          <p:cNvCxnSpPr>
            <a:stCxn id="32" idx="3"/>
          </p:cNvCxnSpPr>
          <p:nvPr/>
        </p:nvCxnSpPr>
        <p:spPr>
          <a:xfrm>
            <a:off x="6657180" y="3397977"/>
            <a:ext cx="1132531" cy="1148939"/>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5781679" y="3356593"/>
            <a:ext cx="837317" cy="359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139548" y="4434441"/>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0" name="Oval 29"/>
          <p:cNvSpPr/>
          <p:nvPr/>
        </p:nvSpPr>
        <p:spPr>
          <a:xfrm>
            <a:off x="4299693" y="3299444"/>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1" name="Straight Connector 30"/>
          <p:cNvCxnSpPr/>
          <p:nvPr/>
        </p:nvCxnSpPr>
        <p:spPr>
          <a:xfrm flipH="1">
            <a:off x="3174795" y="3348641"/>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flipH="1">
            <a:off x="6564996" y="3305793"/>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Oval 32"/>
          <p:cNvSpPr/>
          <p:nvPr/>
        </p:nvSpPr>
        <p:spPr>
          <a:xfrm flipH="1">
            <a:off x="7726477" y="4457087"/>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4" name="Straight Connector 33"/>
          <p:cNvCxnSpPr/>
          <p:nvPr/>
        </p:nvCxnSpPr>
        <p:spPr>
          <a:xfrm flipV="1">
            <a:off x="4391970" y="3351403"/>
            <a:ext cx="1415672" cy="1185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5230378" y="3354526"/>
            <a:ext cx="1907655" cy="1132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6" name="Straight Arrow Connector 35"/>
          <p:cNvCxnSpPr/>
          <p:nvPr/>
        </p:nvCxnSpPr>
        <p:spPr>
          <a:xfrm flipV="1">
            <a:off x="3343250" y="4667949"/>
            <a:ext cx="3794783" cy="41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332520" y="4773598"/>
            <a:ext cx="3795249" cy="26930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DA MTU Period</a:t>
            </a:r>
          </a:p>
        </p:txBody>
      </p:sp>
      <p:cxnSp>
        <p:nvCxnSpPr>
          <p:cNvPr id="43" name="Straight Arrow Connector 42"/>
          <p:cNvCxnSpPr/>
          <p:nvPr/>
        </p:nvCxnSpPr>
        <p:spPr>
          <a:xfrm>
            <a:off x="1435126" y="2242826"/>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5224222" y="2260840"/>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747500" y="1893214"/>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SP01</a:t>
            </a:r>
          </a:p>
        </p:txBody>
      </p:sp>
      <p:sp>
        <p:nvSpPr>
          <p:cNvPr id="46" name="TextBox 45"/>
          <p:cNvSpPr txBox="1"/>
          <p:nvPr/>
        </p:nvSpPr>
        <p:spPr>
          <a:xfrm>
            <a:off x="6560362" y="1893214"/>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SP02</a:t>
            </a:r>
          </a:p>
        </p:txBody>
      </p:sp>
      <p:sp>
        <p:nvSpPr>
          <p:cNvPr id="47" name="Rectangle 46"/>
          <p:cNvSpPr/>
          <p:nvPr/>
        </p:nvSpPr>
        <p:spPr>
          <a:xfrm>
            <a:off x="9291576" y="2260759"/>
            <a:ext cx="2582516" cy="28931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NOTE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At this point it is unclear whether the ‘Settlement Price’</a:t>
            </a:r>
            <a:r>
              <a:rPr kumimoji="0" lang="en-US"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 </a:t>
            </a: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takes into account any Scheduled Activation clearing prices or not.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E.g.     £ DA = max ( DA , SA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The documentation suggests so but does not explicitly state it. </a:t>
            </a:r>
          </a:p>
        </p:txBody>
      </p:sp>
    </p:spTree>
    <p:extLst>
      <p:ext uri="{BB962C8B-B14F-4D97-AF65-F5344CB8AC3E}">
        <p14:creationId xmlns:p14="http://schemas.microsoft.com/office/powerpoint/2010/main" val="3474344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ight Triangle 20"/>
          <p:cNvSpPr/>
          <p:nvPr/>
        </p:nvSpPr>
        <p:spPr>
          <a:xfrm flipH="1">
            <a:off x="6328627" y="1981395"/>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ight Triangle 26"/>
          <p:cNvSpPr/>
          <p:nvPr/>
        </p:nvSpPr>
        <p:spPr>
          <a:xfrm flipH="1">
            <a:off x="6616343" y="1989486"/>
            <a:ext cx="1170152" cy="120231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Right Triangle 28"/>
          <p:cNvSpPr/>
          <p:nvPr/>
        </p:nvSpPr>
        <p:spPr>
          <a:xfrm flipH="1">
            <a:off x="6619922" y="1987373"/>
            <a:ext cx="1170152" cy="120231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ext Placeholder 2"/>
          <p:cNvSpPr>
            <a:spLocks noGrp="1"/>
          </p:cNvSpPr>
          <p:nvPr>
            <p:ph type="body" sz="quarter" idx="10"/>
          </p:nvPr>
        </p:nvSpPr>
        <p:spPr/>
        <p:txBody>
          <a:bodyPr>
            <a:normAutofit/>
          </a:bodyPr>
          <a:lstStyle/>
          <a:p>
            <a:r>
              <a:rPr lang="en-US" b="1" dirty="0"/>
              <a:t>Does this impact DA Instruction Deviation </a:t>
            </a:r>
            <a:r>
              <a:rPr lang="en-US" b="1" dirty="0" err="1"/>
              <a:t>Cashflow</a:t>
            </a:r>
            <a:r>
              <a:rPr lang="en-US" b="1" dirty="0"/>
              <a:t>?</a:t>
            </a:r>
          </a:p>
          <a:p>
            <a:endParaRPr lang="en-US" dirty="0"/>
          </a:p>
          <a:p>
            <a:r>
              <a:rPr lang="en-US" dirty="0"/>
              <a:t>No – propose to use the ‘new’ DA Standard Product Shape</a:t>
            </a:r>
          </a:p>
          <a:p>
            <a:r>
              <a:rPr lang="en-US" dirty="0"/>
              <a:t>         and Settlement Price</a:t>
            </a:r>
          </a:p>
          <a:p>
            <a:endParaRPr lang="en-US" dirty="0"/>
          </a:p>
          <a:p>
            <a:endParaRPr lang="en-US" b="1" dirty="0"/>
          </a:p>
          <a:p>
            <a:endParaRPr lang="en-US" b="1" dirty="0"/>
          </a:p>
          <a:p>
            <a:endParaRPr lang="en-US" b="1" dirty="0"/>
          </a:p>
          <a:p>
            <a:r>
              <a:rPr lang="en-US" b="1" dirty="0"/>
              <a:t>Does this impact Non Delivery?</a:t>
            </a:r>
          </a:p>
          <a:p>
            <a:endParaRPr lang="en-US" dirty="0"/>
          </a:p>
          <a:p>
            <a:r>
              <a:rPr lang="en-US" dirty="0"/>
              <a:t>No – propose to use the ‘new’ DA Standard Product Shape</a:t>
            </a:r>
          </a:p>
          <a:p>
            <a:r>
              <a:rPr lang="en-US" dirty="0"/>
              <a:t>        and Settlement Price</a:t>
            </a:r>
          </a:p>
          <a:p>
            <a:endParaRPr lang="en-US" dirty="0"/>
          </a:p>
          <a:p>
            <a:endParaRPr lang="en-US" dirty="0"/>
          </a:p>
          <a:p>
            <a:endParaRPr lang="en-US" dirty="0"/>
          </a:p>
          <a:p>
            <a:r>
              <a:rPr lang="en-US" b="1" dirty="0"/>
              <a:t>Does this impact Imbalance Price Calculation?</a:t>
            </a:r>
          </a:p>
          <a:p>
            <a:endParaRPr lang="en-US" dirty="0"/>
          </a:p>
          <a:p>
            <a:r>
              <a:rPr lang="en-US" dirty="0"/>
              <a:t>Yes – lets run through it</a:t>
            </a:r>
          </a:p>
          <a:p>
            <a:endParaRPr lang="en-US" dirty="0"/>
          </a:p>
          <a:p>
            <a:endParaRPr lang="en-US" dirty="0"/>
          </a:p>
          <a:p>
            <a:endParaRPr lang="en-US" dirty="0"/>
          </a:p>
        </p:txBody>
      </p:sp>
      <p:sp>
        <p:nvSpPr>
          <p:cNvPr id="2" name="Title 1"/>
          <p:cNvSpPr>
            <a:spLocks noGrp="1"/>
          </p:cNvSpPr>
          <p:nvPr>
            <p:ph type="title"/>
          </p:nvPr>
        </p:nvSpPr>
        <p:spPr/>
        <p:txBody>
          <a:bodyPr/>
          <a:lstStyle/>
          <a:p>
            <a:r>
              <a:rPr lang="en-GB" sz="2600" dirty="0"/>
              <a:t>Discussion Point – DA Standard Product Shape Solution Impacts</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19" name="Straight Connector 18"/>
          <p:cNvCxnSpPr/>
          <p:nvPr/>
        </p:nvCxnSpPr>
        <p:spPr>
          <a:xfrm>
            <a:off x="9092423" y="1817110"/>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194564" y="1817114"/>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ight Triangle 21"/>
          <p:cNvSpPr/>
          <p:nvPr/>
        </p:nvSpPr>
        <p:spPr>
          <a:xfrm>
            <a:off x="10417997" y="1981394"/>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ight Triangle 25"/>
          <p:cNvSpPr/>
          <p:nvPr/>
        </p:nvSpPr>
        <p:spPr>
          <a:xfrm>
            <a:off x="10400382" y="1999112"/>
            <a:ext cx="1170152" cy="11955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Rectangle 27"/>
          <p:cNvSpPr/>
          <p:nvPr/>
        </p:nvSpPr>
        <p:spPr>
          <a:xfrm>
            <a:off x="7784722" y="1983508"/>
            <a:ext cx="2634072" cy="12082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0" name="Right Triangle 29"/>
          <p:cNvSpPr/>
          <p:nvPr/>
        </p:nvSpPr>
        <p:spPr>
          <a:xfrm>
            <a:off x="10397085" y="1996751"/>
            <a:ext cx="1170152" cy="119553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1" name="Straight Connector 30"/>
          <p:cNvCxnSpPr/>
          <p:nvPr/>
        </p:nvCxnSpPr>
        <p:spPr>
          <a:xfrm flipV="1">
            <a:off x="7194564" y="1981394"/>
            <a:ext cx="3752667" cy="8092"/>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617564" y="321031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33" name="TextBox 32"/>
          <p:cNvSpPr txBox="1"/>
          <p:nvPr/>
        </p:nvSpPr>
        <p:spPr>
          <a:xfrm>
            <a:off x="8532569" y="321031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34" name="TextBox 33"/>
          <p:cNvSpPr txBox="1"/>
          <p:nvPr/>
        </p:nvSpPr>
        <p:spPr>
          <a:xfrm>
            <a:off x="10363229" y="3248244"/>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T+30</a:t>
            </a:r>
          </a:p>
        </p:txBody>
      </p:sp>
      <p:cxnSp>
        <p:nvCxnSpPr>
          <p:cNvPr id="25" name="Straight Connector 24"/>
          <p:cNvCxnSpPr/>
          <p:nvPr/>
        </p:nvCxnSpPr>
        <p:spPr>
          <a:xfrm>
            <a:off x="10947231" y="1807762"/>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4216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Shape Proposal and </a:t>
            </a:r>
            <a:r>
              <a:rPr lang="en-US" dirty="0" err="1"/>
              <a:t>Incentivisation</a:t>
            </a:r>
            <a:r>
              <a:rPr lang="en-US" dirty="0"/>
              <a:t> of product shape </a:t>
            </a:r>
          </a:p>
        </p:txBody>
      </p:sp>
    </p:spTree>
    <p:extLst>
      <p:ext uri="{BB962C8B-B14F-4D97-AF65-F5344CB8AC3E}">
        <p14:creationId xmlns:p14="http://schemas.microsoft.com/office/powerpoint/2010/main" val="3561888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79C56-1147-42B2-AF47-42B4F4BBE974}"/>
              </a:ext>
            </a:extLst>
          </p:cNvPr>
          <p:cNvSpPr>
            <a:spLocks noGrp="1"/>
          </p:cNvSpPr>
          <p:nvPr>
            <p:ph type="title"/>
          </p:nvPr>
        </p:nvSpPr>
        <p:spPr/>
        <p:txBody>
          <a:bodyPr/>
          <a:lstStyle/>
          <a:p>
            <a:r>
              <a:rPr lang="en-GB"/>
              <a:t>mFRR TSO-BSP product shape </a:t>
            </a:r>
            <a:endParaRPr lang="en-US"/>
          </a:p>
        </p:txBody>
      </p:sp>
      <p:sp>
        <p:nvSpPr>
          <p:cNvPr id="3" name="Text Placeholder 2">
            <a:extLst>
              <a:ext uri="{FF2B5EF4-FFF2-40B4-BE49-F238E27FC236}">
                <a16:creationId xmlns:a16="http://schemas.microsoft.com/office/drawing/2014/main" id="{4A3787EF-86D6-469A-B7EB-79F74A21D888}"/>
              </a:ext>
            </a:extLst>
          </p:cNvPr>
          <p:cNvSpPr>
            <a:spLocks noGrp="1"/>
          </p:cNvSpPr>
          <p:nvPr>
            <p:ph type="body" sz="quarter" idx="16"/>
          </p:nvPr>
        </p:nvSpPr>
        <p:spPr>
          <a:xfrm>
            <a:off x="263047" y="1097826"/>
            <a:ext cx="11496353" cy="5942268"/>
          </a:xfrm>
        </p:spPr>
        <p:txBody>
          <a:bodyPr/>
          <a:lstStyle/>
          <a:p>
            <a:pPr marL="342900" indent="-342900">
              <a:buFont typeface="Arial" panose="020B0604020202020204" pitchFamily="34" charset="0"/>
              <a:buChar char="•"/>
            </a:pPr>
            <a:r>
              <a:rPr lang="en-GB" b="0" dirty="0">
                <a:solidFill>
                  <a:schemeClr val="tx1"/>
                </a:solidFill>
              </a:rPr>
              <a:t>Do we want a block or profile? </a:t>
            </a:r>
          </a:p>
          <a:p>
            <a:pPr marL="342900" indent="-342900">
              <a:buFont typeface="Arial" panose="020B0604020202020204" pitchFamily="34" charset="0"/>
              <a:buChar char="•"/>
            </a:pPr>
            <a:r>
              <a:rPr lang="en-US" b="0" dirty="0">
                <a:solidFill>
                  <a:schemeClr val="tx1"/>
                </a:solidFill>
              </a:rPr>
              <a:t>What characteristics do we want? </a:t>
            </a:r>
          </a:p>
          <a:p>
            <a:pPr marL="342900" indent="-342900">
              <a:buFont typeface="Arial" panose="020B0604020202020204" pitchFamily="34" charset="0"/>
              <a:buChar char="•"/>
            </a:pPr>
            <a:r>
              <a:rPr lang="en-GB" b="0" dirty="0">
                <a:solidFill>
                  <a:schemeClr val="tx1"/>
                </a:solidFill>
              </a:rPr>
              <a:t>Does NGESO want the delivery period to be</a:t>
            </a:r>
          </a:p>
          <a:p>
            <a:r>
              <a:rPr lang="en-GB" b="0" dirty="0">
                <a:solidFill>
                  <a:schemeClr val="tx1"/>
                </a:solidFill>
              </a:rPr>
              <a:t>     &gt;5 mins for DA? </a:t>
            </a:r>
          </a:p>
          <a:p>
            <a:pPr marL="342900" indent="-342900">
              <a:buFont typeface="Arial" panose="020B0604020202020204" pitchFamily="34" charset="0"/>
              <a:buChar char="•"/>
            </a:pPr>
            <a:r>
              <a:rPr lang="en-GB" b="0" dirty="0">
                <a:solidFill>
                  <a:schemeClr val="tx1"/>
                </a:solidFill>
              </a:rPr>
              <a:t>Do we want to </a:t>
            </a:r>
            <a:r>
              <a:rPr lang="en-GB" sz="1800" b="0" dirty="0">
                <a:solidFill>
                  <a:schemeClr val="tx1"/>
                </a:solidFill>
              </a:rPr>
              <a:t>incentivise the mFRR Standard Product Shape?</a:t>
            </a:r>
          </a:p>
          <a:p>
            <a:endParaRPr lang="en-US" b="0" dirty="0">
              <a:solidFill>
                <a:schemeClr val="tx1"/>
              </a:solidFill>
            </a:endParaRPr>
          </a:p>
          <a:p>
            <a:r>
              <a:rPr lang="en-US" sz="2000" dirty="0"/>
              <a:t>Proposal </a:t>
            </a:r>
          </a:p>
          <a:p>
            <a:endParaRPr lang="en-US" b="0" dirty="0"/>
          </a:p>
          <a:p>
            <a:pPr marL="342900" indent="-342900" rtl="0" fontAlgn="base">
              <a:buFont typeface="Arial" panose="020B0604020202020204" pitchFamily="34" charset="0"/>
              <a:buChar char="•"/>
            </a:pPr>
            <a:r>
              <a:rPr lang="en-US" b="0" dirty="0">
                <a:solidFill>
                  <a:schemeClr val="tx1"/>
                </a:solidFill>
              </a:rPr>
              <a:t>Keep the BSP-TSO shape as a ramp profile, aligned with </a:t>
            </a:r>
          </a:p>
          <a:p>
            <a:pPr rtl="0" fontAlgn="base"/>
            <a:r>
              <a:rPr lang="en-US" b="0" dirty="0">
                <a:solidFill>
                  <a:schemeClr val="tx1"/>
                </a:solidFill>
              </a:rPr>
              <a:t>      the TSO-TSO standard product shape. </a:t>
            </a:r>
          </a:p>
          <a:p>
            <a:pPr marL="342900" indent="-342900" rtl="0" fontAlgn="base">
              <a:buFont typeface="Arial" panose="020B0604020202020204" pitchFamily="34" charset="0"/>
              <a:buChar char="•"/>
            </a:pPr>
            <a:r>
              <a:rPr lang="en-US" b="0" dirty="0">
                <a:solidFill>
                  <a:schemeClr val="tx1"/>
                </a:solidFill>
              </a:rPr>
              <a:t>Activation characteristics: a linear run-up and run-down</a:t>
            </a:r>
          </a:p>
          <a:p>
            <a:pPr rtl="0" fontAlgn="base"/>
            <a:r>
              <a:rPr lang="en-US" b="0" dirty="0">
                <a:solidFill>
                  <a:schemeClr val="tx1"/>
                </a:solidFill>
              </a:rPr>
              <a:t>     ramp of 10 mins. 5 mins activation for scheduled activation.</a:t>
            </a:r>
          </a:p>
          <a:p>
            <a:pPr marL="342900" indent="-342900">
              <a:buFont typeface="Arial" panose="020B0604020202020204" pitchFamily="34" charset="0"/>
              <a:buChar char="•"/>
            </a:pPr>
            <a:r>
              <a:rPr lang="en-US" b="0" dirty="0">
                <a:solidFill>
                  <a:schemeClr val="tx1"/>
                </a:solidFill>
              </a:rPr>
              <a:t>For direct activation, the</a:t>
            </a:r>
            <a:r>
              <a:rPr lang="en-GB" b="0" dirty="0">
                <a:solidFill>
                  <a:schemeClr val="tx1"/>
                </a:solidFill>
              </a:rPr>
              <a:t> ramping times will be the same,</a:t>
            </a:r>
          </a:p>
          <a:p>
            <a:r>
              <a:rPr lang="en-GB" b="0" dirty="0">
                <a:solidFill>
                  <a:schemeClr val="tx1"/>
                </a:solidFill>
              </a:rPr>
              <a:t>     but the activation period varies depending on the time that </a:t>
            </a:r>
          </a:p>
          <a:p>
            <a:r>
              <a:rPr lang="en-GB" b="0" dirty="0">
                <a:solidFill>
                  <a:schemeClr val="tx1"/>
                </a:solidFill>
              </a:rPr>
              <a:t>     the BSP is instructed (</a:t>
            </a:r>
            <a:r>
              <a:rPr lang="en-US" b="0" dirty="0">
                <a:solidFill>
                  <a:schemeClr val="tx1"/>
                </a:solidFill>
              </a:rPr>
              <a:t>the activation period for direct </a:t>
            </a:r>
          </a:p>
          <a:p>
            <a:r>
              <a:rPr lang="en-US" b="0" dirty="0">
                <a:solidFill>
                  <a:schemeClr val="tx1"/>
                </a:solidFill>
              </a:rPr>
              <a:t>     activations stretches until T+30, i.e. until end of following quarter hour)</a:t>
            </a:r>
          </a:p>
          <a:p>
            <a:endParaRPr lang="en-US" b="0" dirty="0"/>
          </a:p>
        </p:txBody>
      </p:sp>
      <p:pic>
        <p:nvPicPr>
          <p:cNvPr id="4" name="Picture 3">
            <a:extLst>
              <a:ext uri="{FF2B5EF4-FFF2-40B4-BE49-F238E27FC236}">
                <a16:creationId xmlns:a16="http://schemas.microsoft.com/office/drawing/2014/main" id="{A69F8627-65C6-4A88-A6D5-F4E2E080C3DE}"/>
              </a:ext>
            </a:extLst>
          </p:cNvPr>
          <p:cNvPicPr>
            <a:picLocks noChangeAspect="1"/>
          </p:cNvPicPr>
          <p:nvPr/>
        </p:nvPicPr>
        <p:blipFill>
          <a:blip r:embed="rId2"/>
          <a:stretch>
            <a:fillRect/>
          </a:stretch>
        </p:blipFill>
        <p:spPr>
          <a:xfrm>
            <a:off x="7396684" y="465511"/>
            <a:ext cx="4795316" cy="1844301"/>
          </a:xfrm>
          <a:prstGeom prst="rect">
            <a:avLst/>
          </a:prstGeom>
        </p:spPr>
      </p:pic>
      <p:pic>
        <p:nvPicPr>
          <p:cNvPr id="1026" name="Picture 2">
            <a:extLst>
              <a:ext uri="{FF2B5EF4-FFF2-40B4-BE49-F238E27FC236}">
                <a16:creationId xmlns:a16="http://schemas.microsoft.com/office/drawing/2014/main" id="{5EABCA6E-3613-47C3-B6C2-726DFE62D3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773" y="4038789"/>
            <a:ext cx="5171227" cy="2135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5812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4D590-06A4-4659-AB62-6D3F35430D39}"/>
              </a:ext>
            </a:extLst>
          </p:cNvPr>
          <p:cNvSpPr>
            <a:spLocks noGrp="1"/>
          </p:cNvSpPr>
          <p:nvPr>
            <p:ph type="title"/>
          </p:nvPr>
        </p:nvSpPr>
        <p:spPr/>
        <p:txBody>
          <a:bodyPr/>
          <a:lstStyle/>
          <a:p>
            <a:r>
              <a:rPr lang="en-US" dirty="0" err="1"/>
              <a:t>Incentivising</a:t>
            </a:r>
            <a:r>
              <a:rPr lang="en-US" dirty="0"/>
              <a:t> the BSP Product Shape</a:t>
            </a:r>
          </a:p>
        </p:txBody>
      </p:sp>
      <p:sp>
        <p:nvSpPr>
          <p:cNvPr id="3" name="Text Placeholder 2">
            <a:extLst>
              <a:ext uri="{FF2B5EF4-FFF2-40B4-BE49-F238E27FC236}">
                <a16:creationId xmlns:a16="http://schemas.microsoft.com/office/drawing/2014/main" id="{4530B2F7-B96A-4ED4-9404-35AA7C0BF1F4}"/>
              </a:ext>
            </a:extLst>
          </p:cNvPr>
          <p:cNvSpPr>
            <a:spLocks noGrp="1"/>
          </p:cNvSpPr>
          <p:nvPr>
            <p:ph type="body" sz="quarter" idx="16"/>
          </p:nvPr>
        </p:nvSpPr>
        <p:spPr>
          <a:xfrm>
            <a:off x="431410" y="835096"/>
            <a:ext cx="10015297" cy="4418389"/>
          </a:xfrm>
        </p:spPr>
        <p:txBody>
          <a:bodyPr/>
          <a:lstStyle/>
          <a:p>
            <a:endParaRPr lang="en-US" dirty="0">
              <a:solidFill>
                <a:schemeClr val="tx1"/>
              </a:solidFill>
            </a:endParaRPr>
          </a:p>
          <a:p>
            <a:pPr marL="342900" indent="-342900">
              <a:buFont typeface="Arial" panose="020B0604020202020204" pitchFamily="34" charset="0"/>
              <a:buChar char="•"/>
            </a:pPr>
            <a:r>
              <a:rPr lang="en-US" b="0" dirty="0">
                <a:solidFill>
                  <a:schemeClr val="tx1"/>
                </a:solidFill>
              </a:rPr>
              <a:t>The MARI market will pay for any volume delivered within the standard allowable ramping period of 10 minutes, starting from 5 minutes before the activation period and ending 5 minutes after the activation period. This volume aligns with the TSO-TSO shape and TSO-BSP shape.  </a:t>
            </a:r>
          </a:p>
          <a:p>
            <a:pPr marL="342900" indent="-342900">
              <a:buFont typeface="Arial" panose="020B0604020202020204" pitchFamily="34" charset="0"/>
              <a:buChar char="•"/>
            </a:pPr>
            <a:endParaRPr lang="en-US" b="0" dirty="0">
              <a:solidFill>
                <a:schemeClr val="tx1"/>
              </a:solidFill>
            </a:endParaRPr>
          </a:p>
          <a:p>
            <a:pPr marL="342900" indent="-342900">
              <a:buFont typeface="Arial" panose="020B0604020202020204" pitchFamily="34" charset="0"/>
              <a:buChar char="•"/>
            </a:pPr>
            <a:r>
              <a:rPr lang="en-US" b="0" dirty="0">
                <a:solidFill>
                  <a:schemeClr val="tx1"/>
                </a:solidFill>
              </a:rPr>
              <a:t>Any deviation from this shape will be settled at the Balancing Energy Deviation Price (BEDP) which has been (currently) set to zero. Therefore, any volume delivered outside of the standard product shape will not be paid for. </a:t>
            </a:r>
          </a:p>
          <a:p>
            <a:pPr marL="342900" indent="-342900">
              <a:buFont typeface="Arial" panose="020B0604020202020204" pitchFamily="34" charset="0"/>
              <a:buChar char="•"/>
            </a:pPr>
            <a:endParaRPr lang="en-US" b="0" dirty="0">
              <a:solidFill>
                <a:schemeClr val="tx1"/>
              </a:solidFill>
            </a:endParaRPr>
          </a:p>
          <a:p>
            <a:pPr marL="342900" indent="-342900">
              <a:buFont typeface="Arial" panose="020B0604020202020204" pitchFamily="34" charset="0"/>
              <a:buChar char="•"/>
            </a:pPr>
            <a:r>
              <a:rPr lang="en-US" b="0" dirty="0">
                <a:solidFill>
                  <a:schemeClr val="tx1"/>
                </a:solidFill>
              </a:rPr>
              <a:t>For units with longer ramps than the standard product shape, the ramp will not be paid for (i.e. the grey area in the below). For quicker ramps, as long as the volume is the same as the volume of the standard product shape, the BSP will not be penalised. </a:t>
            </a:r>
          </a:p>
          <a:p>
            <a:pPr marL="342900" indent="-342900">
              <a:buFont typeface="Arial" panose="020B0604020202020204" pitchFamily="34" charset="0"/>
              <a:buChar char="•"/>
            </a:pPr>
            <a:endParaRPr lang="en-US" b="0" dirty="0">
              <a:solidFill>
                <a:schemeClr val="tx1"/>
              </a:solidFill>
            </a:endParaRPr>
          </a:p>
          <a:p>
            <a:pPr marL="342900" indent="-342900">
              <a:buFont typeface="Arial" panose="020B0604020202020204" pitchFamily="34" charset="0"/>
              <a:buChar char="•"/>
            </a:pPr>
            <a:r>
              <a:rPr lang="en-US" b="0" dirty="0">
                <a:solidFill>
                  <a:schemeClr val="tx1"/>
                </a:solidFill>
              </a:rPr>
              <a:t>These settlement principles align with the TERRE market</a:t>
            </a:r>
          </a:p>
        </p:txBody>
      </p:sp>
    </p:spTree>
    <p:extLst>
      <p:ext uri="{BB962C8B-B14F-4D97-AF65-F5344CB8AC3E}">
        <p14:creationId xmlns:p14="http://schemas.microsoft.com/office/powerpoint/2010/main" val="2967648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F5D22-A7BD-454F-8458-8B5FCDAEE961}"/>
              </a:ext>
            </a:extLst>
          </p:cNvPr>
          <p:cNvSpPr>
            <a:spLocks noGrp="1"/>
          </p:cNvSpPr>
          <p:nvPr>
            <p:ph type="title"/>
          </p:nvPr>
        </p:nvSpPr>
        <p:spPr/>
        <p:txBody>
          <a:bodyPr/>
          <a:lstStyle/>
          <a:p>
            <a:r>
              <a:rPr lang="en-US" dirty="0" err="1"/>
              <a:t>Incentivising</a:t>
            </a:r>
            <a:r>
              <a:rPr lang="en-US" dirty="0"/>
              <a:t> the BSP Product Shape</a:t>
            </a:r>
            <a:br>
              <a:rPr lang="en-US" dirty="0"/>
            </a:br>
            <a:r>
              <a:rPr lang="en-US" b="0" dirty="0"/>
              <a:t>Example below is for TERRE but same principles apply for mFRR product shape </a:t>
            </a:r>
          </a:p>
        </p:txBody>
      </p:sp>
      <p:pic>
        <p:nvPicPr>
          <p:cNvPr id="4" name="Picture 2">
            <a:extLst>
              <a:ext uri="{FF2B5EF4-FFF2-40B4-BE49-F238E27FC236}">
                <a16:creationId xmlns:a16="http://schemas.microsoft.com/office/drawing/2014/main" id="{1F0538B9-43C6-42CB-BB23-78EB8F48B8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055" y="1288457"/>
            <a:ext cx="97536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609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Stacking Scheduled Activations (SA) and Direct Activations (DA) across a border</a:t>
            </a:r>
          </a:p>
        </p:txBody>
      </p:sp>
    </p:spTree>
    <p:extLst>
      <p:ext uri="{BB962C8B-B14F-4D97-AF65-F5344CB8AC3E}">
        <p14:creationId xmlns:p14="http://schemas.microsoft.com/office/powerpoint/2010/main" val="2420261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F08D2-B421-40BD-81BD-1C69A1060871}"/>
              </a:ext>
            </a:extLst>
          </p:cNvPr>
          <p:cNvSpPr>
            <a:spLocks noGrp="1"/>
          </p:cNvSpPr>
          <p:nvPr>
            <p:ph type="ctrTitle"/>
          </p:nvPr>
        </p:nvSpPr>
        <p:spPr/>
        <p:txBody>
          <a:bodyPr/>
          <a:lstStyle/>
          <a:p>
            <a:r>
              <a:rPr lang="en-GB" dirty="0" err="1"/>
              <a:t>Mfrr</a:t>
            </a:r>
            <a:r>
              <a:rPr lang="en-GB" dirty="0"/>
              <a:t> instruction deviation </a:t>
            </a:r>
            <a:r>
              <a:rPr lang="en-GB" dirty="0" err="1"/>
              <a:t>cashflow</a:t>
            </a:r>
            <a:endParaRPr lang="en-US" dirty="0"/>
          </a:p>
        </p:txBody>
      </p:sp>
    </p:spTree>
    <p:extLst>
      <p:ext uri="{BB962C8B-B14F-4D97-AF65-F5344CB8AC3E}">
        <p14:creationId xmlns:p14="http://schemas.microsoft.com/office/powerpoint/2010/main" val="2812249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5230378" y="2353798"/>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32520" y="2353799"/>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sz="2600" dirty="0"/>
              <a:t>Instruction Deviation </a:t>
            </a:r>
            <a:r>
              <a:rPr lang="en-GB" sz="2600" dirty="0" err="1"/>
              <a:t>Cashflow</a:t>
            </a:r>
            <a:r>
              <a:rPr lang="en-GB" sz="2600" dirty="0"/>
              <a:t> Discussion Point</a:t>
            </a:r>
          </a:p>
        </p:txBody>
      </p:sp>
      <p:sp>
        <p:nvSpPr>
          <p:cNvPr id="3" name="Text Placeholder 2"/>
          <p:cNvSpPr>
            <a:spLocks noGrp="1"/>
          </p:cNvSpPr>
          <p:nvPr>
            <p:ph type="body" sz="quarter" idx="10"/>
          </p:nvPr>
        </p:nvSpPr>
        <p:spPr/>
        <p:txBody>
          <a:bodyPr>
            <a:normAutofit/>
          </a:bodyPr>
          <a:lstStyle/>
          <a:p>
            <a:r>
              <a:rPr lang="en-GB" sz="1600" dirty="0">
                <a:latin typeface="Tahoma" panose="020B0604030504040204" pitchFamily="34" charset="0"/>
                <a:ea typeface="Tahoma" panose="020B0604030504040204" pitchFamily="34" charset="0"/>
                <a:cs typeface="Tahoma" panose="020B0604030504040204" pitchFamily="34" charset="0"/>
              </a:rPr>
              <a:t>‘Workgroup to look at Instruction Deviation </a:t>
            </a:r>
            <a:r>
              <a:rPr lang="en-GB" sz="1600" dirty="0" err="1">
                <a:latin typeface="Tahoma" panose="020B0604030504040204" pitchFamily="34" charset="0"/>
                <a:ea typeface="Tahoma" panose="020B0604030504040204" pitchFamily="34" charset="0"/>
                <a:cs typeface="Tahoma" panose="020B0604030504040204" pitchFamily="34" charset="0"/>
              </a:rPr>
              <a:t>Cashflow</a:t>
            </a:r>
            <a:r>
              <a:rPr lang="en-GB" sz="1600" dirty="0">
                <a:latin typeface="Tahoma" panose="020B0604030504040204" pitchFamily="34" charset="0"/>
                <a:ea typeface="Tahoma" panose="020B0604030504040204" pitchFamily="34" charset="0"/>
                <a:cs typeface="Tahoma" panose="020B0604030504040204" pitchFamily="34" charset="0"/>
              </a:rPr>
              <a:t> in detail and, having agreed that activation specific </a:t>
            </a:r>
            <a:r>
              <a:rPr lang="en-GB" sz="1600" dirty="0" err="1">
                <a:latin typeface="Tahoma" panose="020B0604030504040204" pitchFamily="34" charset="0"/>
                <a:ea typeface="Tahoma" panose="020B0604030504040204" pitchFamily="34" charset="0"/>
                <a:cs typeface="Tahoma" panose="020B0604030504040204" pitchFamily="34" charset="0"/>
              </a:rPr>
              <a:t>cashflows</a:t>
            </a:r>
            <a:r>
              <a:rPr lang="en-GB" sz="1600" dirty="0">
                <a:latin typeface="Tahoma" panose="020B0604030504040204" pitchFamily="34" charset="0"/>
                <a:ea typeface="Tahoma" panose="020B0604030504040204" pitchFamily="34" charset="0"/>
                <a:cs typeface="Tahoma" panose="020B0604030504040204" pitchFamily="34" charset="0"/>
              </a:rPr>
              <a:t> are needed, consider if harmonisation is needed’</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ight Triangle 6"/>
          <p:cNvSpPr/>
          <p:nvPr/>
        </p:nvSpPr>
        <p:spPr>
          <a:xfrm flipH="1">
            <a:off x="2447777" y="2518080"/>
            <a:ext cx="1456095" cy="1207685"/>
          </a:xfrm>
          <a:prstGeom prst="rtTriangle">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ight Triangle 7"/>
          <p:cNvSpPr/>
          <p:nvPr/>
        </p:nvSpPr>
        <p:spPr>
          <a:xfrm>
            <a:off x="4675096" y="2518079"/>
            <a:ext cx="1456095" cy="1207685"/>
          </a:xfrm>
          <a:prstGeom prst="rtTriangle">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9" name="Straight Connector 8"/>
          <p:cNvCxnSpPr/>
          <p:nvPr/>
        </p:nvCxnSpPr>
        <p:spPr>
          <a:xfrm>
            <a:off x="1435126" y="2353799"/>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025630" y="2376567"/>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28004" y="2376567"/>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ight Triangle 15"/>
          <p:cNvSpPr/>
          <p:nvPr/>
        </p:nvSpPr>
        <p:spPr>
          <a:xfrm>
            <a:off x="4657481" y="2535797"/>
            <a:ext cx="1170152" cy="11955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ight Triangle 16"/>
          <p:cNvSpPr/>
          <p:nvPr/>
        </p:nvSpPr>
        <p:spPr>
          <a:xfrm flipH="1">
            <a:off x="2735499" y="2526171"/>
            <a:ext cx="1170152" cy="120231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17"/>
          <p:cNvSpPr/>
          <p:nvPr/>
        </p:nvSpPr>
        <p:spPr>
          <a:xfrm>
            <a:off x="3917054" y="2512103"/>
            <a:ext cx="748411" cy="12082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Right Triangle 18"/>
          <p:cNvSpPr/>
          <p:nvPr/>
        </p:nvSpPr>
        <p:spPr>
          <a:xfrm flipH="1">
            <a:off x="2747387" y="2524058"/>
            <a:ext cx="1170152" cy="120231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ight Triangle 19"/>
          <p:cNvSpPr/>
          <p:nvPr/>
        </p:nvSpPr>
        <p:spPr>
          <a:xfrm>
            <a:off x="4662505" y="2525707"/>
            <a:ext cx="1170152" cy="119553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2" name="Rectangle 21"/>
          <p:cNvSpPr/>
          <p:nvPr/>
        </p:nvSpPr>
        <p:spPr>
          <a:xfrm>
            <a:off x="317500" y="1866730"/>
            <a:ext cx="9899280" cy="361637"/>
          </a:xfrm>
          <a:prstGeom prst="rect">
            <a:avLst/>
          </a:prstGeom>
        </p:spPr>
        <p:txBody>
          <a:bodyPr wrap="square">
            <a:spAutoFit/>
          </a:bodyPr>
          <a:lstStyle/>
          <a:p>
            <a:pPr marL="0" marR="0" lvl="0" indent="0" algn="l"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SA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mFRR</a:t>
            </a: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Cashflow</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  </a:t>
            </a:r>
            <a:r>
              <a:rPr kumimoji="0" lang="en-GB" sz="1600" b="0" i="0" u="none" strike="noStrike" kern="12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SA Deviation Volume</a:t>
            </a:r>
            <a:r>
              <a:rPr kumimoji="0" lang="en-GB" sz="1600" b="0" i="0" u="none" strike="noStrike" kern="1200" cap="none" spc="0" normalizeH="0" baseline="-2500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sng"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SA BEDP</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en-GB" sz="1600" b="0" i="0" u="none" strike="noStrike" kern="1200" cap="none" spc="0" normalizeH="0" baseline="-2500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24" name="Straight Connector 23"/>
          <p:cNvCxnSpPr/>
          <p:nvPr/>
        </p:nvCxnSpPr>
        <p:spPr>
          <a:xfrm>
            <a:off x="3332463" y="2504903"/>
            <a:ext cx="191009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222359" y="4768128"/>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324500" y="4768132"/>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ight Triangle 26"/>
          <p:cNvSpPr/>
          <p:nvPr/>
        </p:nvSpPr>
        <p:spPr>
          <a:xfrm flipH="1">
            <a:off x="3979790" y="4932413"/>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Right Triangle 27"/>
          <p:cNvSpPr/>
          <p:nvPr/>
        </p:nvSpPr>
        <p:spPr>
          <a:xfrm>
            <a:off x="6207109" y="4932412"/>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29" name="Straight Connector 28"/>
          <p:cNvCxnSpPr/>
          <p:nvPr/>
        </p:nvCxnSpPr>
        <p:spPr>
          <a:xfrm>
            <a:off x="1683778" y="4768132"/>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017610" y="4790900"/>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077167" y="4758780"/>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ight Triangle 31"/>
          <p:cNvSpPr/>
          <p:nvPr/>
        </p:nvSpPr>
        <p:spPr>
          <a:xfrm>
            <a:off x="6189494" y="4950130"/>
            <a:ext cx="1170152" cy="11955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Right Triangle 32"/>
          <p:cNvSpPr/>
          <p:nvPr/>
        </p:nvSpPr>
        <p:spPr>
          <a:xfrm flipH="1">
            <a:off x="4267512" y="4940504"/>
            <a:ext cx="1170152" cy="120231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4" name="Rectangle 33"/>
          <p:cNvSpPr/>
          <p:nvPr/>
        </p:nvSpPr>
        <p:spPr>
          <a:xfrm>
            <a:off x="5449067" y="4942478"/>
            <a:ext cx="748411" cy="12082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5" name="Right Triangle 34"/>
          <p:cNvSpPr/>
          <p:nvPr/>
        </p:nvSpPr>
        <p:spPr>
          <a:xfrm flipH="1">
            <a:off x="4279400" y="4938391"/>
            <a:ext cx="1170152" cy="120231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6" name="Right Triangle 35"/>
          <p:cNvSpPr/>
          <p:nvPr/>
        </p:nvSpPr>
        <p:spPr>
          <a:xfrm>
            <a:off x="6194518" y="4956082"/>
            <a:ext cx="1170152" cy="119553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7" name="Rectangle 36"/>
          <p:cNvSpPr/>
          <p:nvPr/>
        </p:nvSpPr>
        <p:spPr>
          <a:xfrm>
            <a:off x="309480" y="4281063"/>
            <a:ext cx="9899280" cy="361637"/>
          </a:xfrm>
          <a:prstGeom prst="rect">
            <a:avLst/>
          </a:prstGeom>
        </p:spPr>
        <p:txBody>
          <a:bodyPr wrap="square">
            <a:spAutoFit/>
          </a:bodyPr>
          <a:lstStyle/>
          <a:p>
            <a:pPr marL="0" marR="0" lvl="0" indent="0" algn="l"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DA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mFRR</a:t>
            </a: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Cashflow</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  </a:t>
            </a:r>
            <a:r>
              <a:rPr kumimoji="0" lang="en-GB" sz="1600" b="0" i="0" u="none" strike="noStrike" kern="1200" cap="none" spc="0" normalizeH="0" baseline="0" noProof="0" dirty="0">
                <a:ln>
                  <a:noFill/>
                </a:ln>
                <a:solidFill>
                  <a:srgbClr val="FFFFFF">
                    <a:lumMod val="65000"/>
                  </a:srgbClr>
                </a:solidFill>
                <a:effectLst/>
                <a:uLnTx/>
                <a:uFillTx/>
                <a:latin typeface="Tahoma" panose="020B0604030504040204" pitchFamily="34" charset="0"/>
                <a:ea typeface="Tahoma" panose="020B0604030504040204" pitchFamily="34" charset="0"/>
                <a:cs typeface="Tahoma" panose="020B0604030504040204" pitchFamily="34" charset="0"/>
              </a:rPr>
              <a:t>DA Deviation Volume</a:t>
            </a:r>
            <a:r>
              <a:rPr kumimoji="0" lang="en-GB" sz="1600" b="0" i="0" u="none" strike="noStrike" kern="1200" cap="none" spc="0" normalizeH="0" baseline="-25000" noProof="0" dirty="0">
                <a:ln>
                  <a:noFill/>
                </a:ln>
                <a:solidFill>
                  <a:srgbClr val="FFFFFF">
                    <a:lumMod val="65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sng"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DA BEDP </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a:t>
            </a:r>
            <a:endParaRPr kumimoji="0" lang="en-GB" sz="1600" b="0" i="0" u="none" strike="noStrike" kern="1200" cap="none" spc="0" normalizeH="0" baseline="-2500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38" name="Straight Connector 37"/>
          <p:cNvCxnSpPr/>
          <p:nvPr/>
        </p:nvCxnSpPr>
        <p:spPr>
          <a:xfrm>
            <a:off x="4864476" y="4919236"/>
            <a:ext cx="191009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747500" y="3738980"/>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40" name="TextBox 39"/>
          <p:cNvSpPr txBox="1"/>
          <p:nvPr/>
        </p:nvSpPr>
        <p:spPr>
          <a:xfrm>
            <a:off x="4662505" y="3738980"/>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41" name="TextBox 40"/>
          <p:cNvSpPr txBox="1"/>
          <p:nvPr/>
        </p:nvSpPr>
        <p:spPr>
          <a:xfrm>
            <a:off x="2747500" y="6161336"/>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42" name="TextBox 41"/>
          <p:cNvSpPr txBox="1"/>
          <p:nvPr/>
        </p:nvSpPr>
        <p:spPr>
          <a:xfrm>
            <a:off x="4662505" y="6161336"/>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43" name="Text Placeholder 2"/>
          <p:cNvSpPr txBox="1">
            <a:spLocks/>
          </p:cNvSpPr>
          <p:nvPr/>
        </p:nvSpPr>
        <p:spPr>
          <a:xfrm>
            <a:off x="9188550" y="2353797"/>
            <a:ext cx="2838349" cy="3994639"/>
          </a:xfrm>
          <a:prstGeom prst="rect">
            <a:avLst/>
          </a:prstGeom>
        </p:spPr>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 name="Text Placeholder 2"/>
          <p:cNvSpPr txBox="1">
            <a:spLocks/>
          </p:cNvSpPr>
          <p:nvPr/>
        </p:nvSpPr>
        <p:spPr>
          <a:xfrm>
            <a:off x="9188550" y="2228367"/>
            <a:ext cx="2635518" cy="4120069"/>
          </a:xfrm>
          <a:prstGeom prst="rect">
            <a:avLst/>
          </a:prstGeom>
        </p:spPr>
        <p:txBody>
          <a:bodyPr vert="horz" lIns="0" tIns="0" rIns="0" bIns="0" rtlCol="0">
            <a:no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1"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NOTE</a:t>
            </a: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a:t>
            </a: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BEDP = Balancing Energy Deviation Price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RR BEDP set to £0</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The DA Standard Product Shape can have a maximum delivery duration &gt; 5 min</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 name="TextBox 44"/>
          <p:cNvSpPr txBox="1"/>
          <p:nvPr/>
        </p:nvSpPr>
        <p:spPr>
          <a:xfrm>
            <a:off x="6493165" y="619926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Tree>
    <p:extLst>
      <p:ext uri="{BB962C8B-B14F-4D97-AF65-F5344CB8AC3E}">
        <p14:creationId xmlns:p14="http://schemas.microsoft.com/office/powerpoint/2010/main" val="1664460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Discussion Point – Instruction Deviation </a:t>
            </a:r>
            <a:r>
              <a:rPr lang="en-GB" sz="2600" dirty="0" err="1"/>
              <a:t>Cashflow</a:t>
            </a:r>
            <a:endParaRPr lang="en-GB" sz="2600" dirty="0"/>
          </a:p>
        </p:txBody>
      </p:sp>
      <p:sp>
        <p:nvSpPr>
          <p:cNvPr id="3" name="Text Placeholder 2"/>
          <p:cNvSpPr>
            <a:spLocks noGrp="1"/>
          </p:cNvSpPr>
          <p:nvPr>
            <p:ph type="body" sz="quarter" idx="10"/>
          </p:nvPr>
        </p:nvSpPr>
        <p:spPr>
          <a:xfrm>
            <a:off x="317500" y="1112837"/>
            <a:ext cx="11557000" cy="541396"/>
          </a:xfrm>
        </p:spPr>
        <p:txBody>
          <a:bodyPr>
            <a:normAutofit/>
          </a:bodyPr>
          <a:lstStyle/>
          <a:p>
            <a:r>
              <a:rPr lang="en-GB" sz="1600" dirty="0">
                <a:latin typeface="Tahoma" panose="020B0604030504040204" pitchFamily="34" charset="0"/>
                <a:ea typeface="Tahoma" panose="020B0604030504040204" pitchFamily="34" charset="0"/>
                <a:cs typeface="Tahoma" panose="020B0604030504040204" pitchFamily="34" charset="0"/>
              </a:rPr>
              <a:t>‘Workgroup to look at Instruction Deviation </a:t>
            </a:r>
            <a:r>
              <a:rPr lang="en-GB" sz="1600" dirty="0" err="1">
                <a:latin typeface="Tahoma" panose="020B0604030504040204" pitchFamily="34" charset="0"/>
                <a:ea typeface="Tahoma" panose="020B0604030504040204" pitchFamily="34" charset="0"/>
                <a:cs typeface="Tahoma" panose="020B0604030504040204" pitchFamily="34" charset="0"/>
              </a:rPr>
              <a:t>Cashflow</a:t>
            </a:r>
            <a:r>
              <a:rPr lang="en-GB" sz="1600" dirty="0">
                <a:latin typeface="Tahoma" panose="020B0604030504040204" pitchFamily="34" charset="0"/>
                <a:ea typeface="Tahoma" panose="020B0604030504040204" pitchFamily="34" charset="0"/>
                <a:cs typeface="Tahoma" panose="020B0604030504040204" pitchFamily="34" charset="0"/>
              </a:rPr>
              <a:t> in detail and, having agreed that activation specific </a:t>
            </a:r>
            <a:r>
              <a:rPr lang="en-GB" sz="1600" dirty="0" err="1">
                <a:latin typeface="Tahoma" panose="020B0604030504040204" pitchFamily="34" charset="0"/>
                <a:ea typeface="Tahoma" panose="020B0604030504040204" pitchFamily="34" charset="0"/>
                <a:cs typeface="Tahoma" panose="020B0604030504040204" pitchFamily="34" charset="0"/>
              </a:rPr>
              <a:t>cashflows</a:t>
            </a:r>
            <a:r>
              <a:rPr lang="en-GB" sz="1600" dirty="0">
                <a:latin typeface="Tahoma" panose="020B0604030504040204" pitchFamily="34" charset="0"/>
                <a:ea typeface="Tahoma" panose="020B0604030504040204" pitchFamily="34" charset="0"/>
                <a:cs typeface="Tahoma" panose="020B0604030504040204" pitchFamily="34" charset="0"/>
              </a:rPr>
              <a:t> are needed, consider if harmonisation is needed’</a:t>
            </a:r>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3" name="Text Placeholder 2"/>
          <p:cNvSpPr txBox="1">
            <a:spLocks/>
          </p:cNvSpPr>
          <p:nvPr/>
        </p:nvSpPr>
        <p:spPr>
          <a:xfrm>
            <a:off x="9188550" y="2353797"/>
            <a:ext cx="2838349" cy="3994639"/>
          </a:xfrm>
          <a:prstGeom prst="rect">
            <a:avLst/>
          </a:prstGeom>
        </p:spPr>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7" name="Text Placeholder 6"/>
          <p:cNvSpPr txBox="1">
            <a:spLocks/>
          </p:cNvSpPr>
          <p:nvPr/>
        </p:nvSpPr>
        <p:spPr>
          <a:xfrm>
            <a:off x="9095466" y="1920982"/>
            <a:ext cx="2778626" cy="4275056"/>
          </a:xfrm>
          <a:prstGeom prst="rect">
            <a:avLst/>
          </a:prstGeom>
          <a:ln>
            <a:solidFill>
              <a:schemeClr val="tx1"/>
            </a:solidFill>
          </a:ln>
        </p:spPr>
        <p:txBody>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sng" strike="noStrike" kern="1200" cap="none" spc="15" normalizeH="0" baseline="0" noProof="0" dirty="0">
                <a:ln>
                  <a:noFill/>
                </a:ln>
                <a:solidFill>
                  <a:srgbClr val="00008B"/>
                </a:solidFill>
                <a:effectLst/>
                <a:uLnTx/>
                <a:uFillTx/>
                <a:latin typeface="Arial"/>
                <a:ea typeface="+mn-ea"/>
                <a:cs typeface="Arial"/>
              </a:rPr>
              <a:t>Disadvantages</a:t>
            </a: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Specific activation types / products not incentivised</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Is this suitable for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mFRR</a:t>
            </a:r>
            <a:r>
              <a:rPr kumimoji="0" lang="en-GB" sz="1400" b="0" i="0" u="none" strike="noStrike" kern="1200" cap="none" spc="15" normalizeH="0" baseline="0" noProof="0" dirty="0">
                <a:ln>
                  <a:noFill/>
                </a:ln>
                <a:solidFill>
                  <a:srgbClr val="00008B"/>
                </a:solidFill>
                <a:effectLst/>
                <a:uLnTx/>
                <a:uFillTx/>
                <a:latin typeface="Arial"/>
                <a:ea typeface="+mn-ea"/>
                <a:cs typeface="Arial"/>
              </a:rPr>
              <a:t>?</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Specific activation types not incentivised</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Not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mFRR</a:t>
            </a:r>
            <a:r>
              <a:rPr kumimoji="0" lang="en-GB" sz="1400" b="0" i="0" u="none" strike="noStrike" kern="1200" cap="none" spc="15" normalizeH="0" baseline="0" noProof="0" dirty="0">
                <a:ln>
                  <a:noFill/>
                </a:ln>
                <a:solidFill>
                  <a:srgbClr val="00008B"/>
                </a:solidFill>
                <a:effectLst/>
                <a:uLnTx/>
                <a:uFillTx/>
                <a:latin typeface="Arial"/>
                <a:ea typeface="+mn-ea"/>
                <a:cs typeface="Arial"/>
              </a:rPr>
              <a:t> specific</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Overly punitive?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More complex and needs development / maintenance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Most complex solution</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p:txBody>
      </p:sp>
      <p:sp>
        <p:nvSpPr>
          <p:cNvPr id="48" name="Text Placeholder 6"/>
          <p:cNvSpPr txBox="1">
            <a:spLocks/>
          </p:cNvSpPr>
          <p:nvPr/>
        </p:nvSpPr>
        <p:spPr>
          <a:xfrm>
            <a:off x="6206420" y="1921722"/>
            <a:ext cx="2778626" cy="4274315"/>
          </a:xfrm>
          <a:prstGeom prst="rect">
            <a:avLst/>
          </a:prstGeom>
          <a:ln>
            <a:solidFill>
              <a:schemeClr val="tx1"/>
            </a:solidFill>
          </a:ln>
        </p:spPr>
        <p:txBody>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sng" strike="noStrike" kern="1200" cap="none" spc="15" normalizeH="0" baseline="0" noProof="0" dirty="0">
                <a:ln>
                  <a:noFill/>
                </a:ln>
                <a:solidFill>
                  <a:srgbClr val="00008B"/>
                </a:solidFill>
                <a:effectLst/>
                <a:uLnTx/>
                <a:uFillTx/>
                <a:latin typeface="Arial"/>
                <a:ea typeface="+mn-ea"/>
                <a:cs typeface="Arial"/>
              </a:rPr>
              <a:t>Benefits</a:t>
            </a: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Simple and consistent across markets</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Some control over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genral</a:t>
            </a:r>
            <a:r>
              <a:rPr kumimoji="0" lang="en-GB" sz="1400" b="0" i="0" u="none" strike="noStrike" kern="1200" cap="none" spc="15" normalizeH="0" baseline="0" noProof="0" dirty="0">
                <a:ln>
                  <a:noFill/>
                </a:ln>
                <a:solidFill>
                  <a:srgbClr val="00008B"/>
                </a:solidFill>
                <a:effectLst/>
                <a:uLnTx/>
                <a:uFillTx/>
                <a:latin typeface="Arial"/>
                <a:ea typeface="+mn-ea"/>
                <a:cs typeface="Arial"/>
              </a:rPr>
              <a:t>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mFRR</a:t>
            </a:r>
            <a:r>
              <a:rPr kumimoji="0" lang="en-GB" sz="1400" b="0" i="0" u="none" strike="noStrike" kern="1200" cap="none" spc="15" normalizeH="0" baseline="0" noProof="0" dirty="0">
                <a:ln>
                  <a:noFill/>
                </a:ln>
                <a:solidFill>
                  <a:srgbClr val="00008B"/>
                </a:solidFill>
                <a:effectLst/>
                <a:uLnTx/>
                <a:uFillTx/>
                <a:latin typeface="Arial"/>
                <a:ea typeface="+mn-ea"/>
                <a:cs typeface="Arial"/>
              </a:rPr>
              <a:t> delivery shape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Easy to implement</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Easy to implement</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Most cost reflective option</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Greatest control over delivery shape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p:txBody>
      </p:sp>
      <p:sp>
        <p:nvSpPr>
          <p:cNvPr id="51" name="Text Placeholder 6"/>
          <p:cNvSpPr txBox="1">
            <a:spLocks/>
          </p:cNvSpPr>
          <p:nvPr/>
        </p:nvSpPr>
        <p:spPr>
          <a:xfrm>
            <a:off x="317500" y="1921722"/>
            <a:ext cx="5778313" cy="4274315"/>
          </a:xfrm>
          <a:prstGeom prst="rect">
            <a:avLst/>
          </a:prstGeom>
          <a:ln>
            <a:solidFill>
              <a:schemeClr val="tx1"/>
            </a:solidFill>
          </a:ln>
        </p:spPr>
        <p:txBody>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Option A – SA &amp; DA BEDP harmonised with RR and set to £0</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Option B – SA &amp; DA BEDP harmonised with each other but not harmonised with RR and set to a price that is cost reflective.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What is cost reflective?</a:t>
            </a:r>
          </a:p>
          <a:p>
            <a:pPr marL="644525"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Imbalance price?</a:t>
            </a:r>
          </a:p>
          <a:p>
            <a:pPr marL="644525"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SA / DA clearing price?</a:t>
            </a:r>
          </a:p>
          <a:p>
            <a:pPr marL="644525"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New methodology?</a:t>
            </a:r>
          </a:p>
          <a:p>
            <a:pPr marL="358775"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Option C – SA &amp; DA BEDP are not harmonised with each other nor RR and set to individual prices that are cost reflective.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p:txBody>
      </p:sp>
    </p:spTree>
    <p:extLst>
      <p:ext uri="{BB962C8B-B14F-4D97-AF65-F5344CB8AC3E}">
        <p14:creationId xmlns:p14="http://schemas.microsoft.com/office/powerpoint/2010/main" val="2680735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sz="2800" dirty="0"/>
              <a:t>How will NGESO use MARI?</a:t>
            </a:r>
            <a:br>
              <a:rPr lang="en-US" b="0" dirty="0"/>
            </a:br>
            <a:endParaRPr lang="en-US" dirty="0"/>
          </a:p>
        </p:txBody>
      </p:sp>
    </p:spTree>
    <p:extLst>
      <p:ext uri="{BB962C8B-B14F-4D97-AF65-F5344CB8AC3E}">
        <p14:creationId xmlns:p14="http://schemas.microsoft.com/office/powerpoint/2010/main" val="7503551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8702A-CF55-4778-ACC0-AE5361E160FD}"/>
              </a:ext>
            </a:extLst>
          </p:cNvPr>
          <p:cNvSpPr>
            <a:spLocks noGrp="1"/>
          </p:cNvSpPr>
          <p:nvPr>
            <p:ph type="title"/>
          </p:nvPr>
        </p:nvSpPr>
        <p:spPr>
          <a:xfrm>
            <a:off x="0" y="0"/>
            <a:ext cx="3970751" cy="439025"/>
          </a:xfrm>
        </p:spPr>
        <p:txBody>
          <a:bodyPr>
            <a:noAutofit/>
          </a:bodyPr>
          <a:lstStyle/>
          <a:p>
            <a:r>
              <a:rPr lang="en-GB" sz="3600" b="1" dirty="0">
                <a:latin typeface="Helvetica Neue Light"/>
                <a:ea typeface="Gungsuh" panose="02030600000101010101" pitchFamily="18" charset="-127"/>
              </a:rPr>
              <a:t>How will the </a:t>
            </a:r>
            <a:br>
              <a:rPr lang="en-GB" sz="3600" b="1" dirty="0">
                <a:latin typeface="Helvetica Neue Light"/>
                <a:ea typeface="Gungsuh" panose="02030600000101010101" pitchFamily="18" charset="-127"/>
              </a:rPr>
            </a:br>
            <a:r>
              <a:rPr lang="en-GB" sz="3600" b="1" dirty="0">
                <a:latin typeface="Helvetica Neue Light"/>
                <a:ea typeface="Gungsuh" panose="02030600000101010101" pitchFamily="18" charset="-127"/>
              </a:rPr>
              <a:t>control room use</a:t>
            </a:r>
            <a:br>
              <a:rPr lang="en-GB" sz="3600" b="1" dirty="0">
                <a:latin typeface="Helvetica Neue Light"/>
                <a:ea typeface="Gungsuh" panose="02030600000101010101" pitchFamily="18" charset="-127"/>
              </a:rPr>
            </a:br>
            <a:r>
              <a:rPr lang="en-GB" sz="3600" b="1" dirty="0">
                <a:latin typeface="Helvetica Neue Light"/>
                <a:ea typeface="Gungsuh" panose="02030600000101010101" pitchFamily="18" charset="-127"/>
              </a:rPr>
              <a:t>MARI? High level decision</a:t>
            </a:r>
            <a:br>
              <a:rPr lang="en-GB" sz="3600" b="1" dirty="0">
                <a:latin typeface="Helvetica Neue Light"/>
                <a:ea typeface="Gungsuh" panose="02030600000101010101" pitchFamily="18" charset="-127"/>
              </a:rPr>
            </a:br>
            <a:r>
              <a:rPr lang="en-GB" sz="3600" b="1" dirty="0">
                <a:latin typeface="Helvetica Neue Light"/>
                <a:ea typeface="Gungsuh" panose="02030600000101010101" pitchFamily="18" charset="-127"/>
              </a:rPr>
              <a:t>tree</a:t>
            </a:r>
            <a:endParaRPr lang="en-GB" sz="3600" dirty="0">
              <a:solidFill>
                <a:srgbClr val="FFCE2C"/>
              </a:solidFill>
              <a:latin typeface="Helvetica Neue Light"/>
              <a:ea typeface="Gungsuh" panose="02030600000101010101" pitchFamily="18" charset="-127"/>
            </a:endParaRPr>
          </a:p>
        </p:txBody>
      </p:sp>
      <p:pic>
        <p:nvPicPr>
          <p:cNvPr id="3" name="Picture 2">
            <a:extLst>
              <a:ext uri="{FF2B5EF4-FFF2-40B4-BE49-F238E27FC236}">
                <a16:creationId xmlns:a16="http://schemas.microsoft.com/office/drawing/2014/main" id="{4C08C5C6-EC88-40ED-BDD4-482DC401E8BA}"/>
              </a:ext>
            </a:extLst>
          </p:cNvPr>
          <p:cNvPicPr>
            <a:picLocks noChangeAspect="1"/>
          </p:cNvPicPr>
          <p:nvPr/>
        </p:nvPicPr>
        <p:blipFill>
          <a:blip r:embed="rId3"/>
          <a:stretch>
            <a:fillRect/>
          </a:stretch>
        </p:blipFill>
        <p:spPr>
          <a:xfrm>
            <a:off x="3810000" y="0"/>
            <a:ext cx="8382000" cy="6858000"/>
          </a:xfrm>
          <a:prstGeom prst="rect">
            <a:avLst/>
          </a:prstGeom>
        </p:spPr>
      </p:pic>
      <p:sp>
        <p:nvSpPr>
          <p:cNvPr id="5" name="TextBox 4">
            <a:extLst>
              <a:ext uri="{FF2B5EF4-FFF2-40B4-BE49-F238E27FC236}">
                <a16:creationId xmlns:a16="http://schemas.microsoft.com/office/drawing/2014/main" id="{8FD685D6-70B1-4365-902D-82F472C7A68C}"/>
              </a:ext>
            </a:extLst>
          </p:cNvPr>
          <p:cNvSpPr txBox="1"/>
          <p:nvPr/>
        </p:nvSpPr>
        <p:spPr>
          <a:xfrm>
            <a:off x="3809999" y="5671595"/>
            <a:ext cx="1313145" cy="1186405"/>
          </a:xfrm>
          <a:prstGeom prst="rect">
            <a:avLst/>
          </a:prstGeom>
          <a:solidFill>
            <a:schemeClr val="bg1"/>
          </a:solidFill>
        </p:spPr>
        <p:txBody>
          <a:bodyPr wrap="square" rtlCol="0">
            <a:spAutoFit/>
          </a:bodyPr>
          <a:lstStyle/>
          <a:p>
            <a:endParaRPr lang="en-US"/>
          </a:p>
        </p:txBody>
      </p:sp>
      <p:sp>
        <p:nvSpPr>
          <p:cNvPr id="6" name="TextBox 5">
            <a:extLst>
              <a:ext uri="{FF2B5EF4-FFF2-40B4-BE49-F238E27FC236}">
                <a16:creationId xmlns:a16="http://schemas.microsoft.com/office/drawing/2014/main" id="{9318A90E-A6B5-4462-B67D-C9DEB1D0B767}"/>
              </a:ext>
            </a:extLst>
          </p:cNvPr>
          <p:cNvSpPr txBox="1"/>
          <p:nvPr/>
        </p:nvSpPr>
        <p:spPr>
          <a:xfrm>
            <a:off x="138332" y="2420359"/>
            <a:ext cx="2705076" cy="3970318"/>
          </a:xfrm>
          <a:prstGeom prst="rect">
            <a:avLst/>
          </a:prstGeom>
          <a:noFill/>
        </p:spPr>
        <p:txBody>
          <a:bodyPr wrap="square" rtlCol="0">
            <a:spAutoFit/>
          </a:bodyPr>
          <a:lstStyle/>
          <a:p>
            <a:endParaRPr lang="en-US" dirty="0"/>
          </a:p>
          <a:p>
            <a:r>
              <a:rPr lang="en-US" b="1" i="1" dirty="0"/>
              <a:t>*and is there volume available within this market?</a:t>
            </a:r>
          </a:p>
          <a:p>
            <a:r>
              <a:rPr lang="en-US" b="1" i="1" dirty="0"/>
              <a:t>**an inelastic request is not priced (the volume is absolutely required by the TSO)</a:t>
            </a:r>
          </a:p>
          <a:p>
            <a:r>
              <a:rPr lang="en-US" b="1" i="1" dirty="0"/>
              <a:t>***an elastic request is one or more request levels with volume and max/min price NGESO is willing to accept for up-/down activation.</a:t>
            </a:r>
            <a:endParaRPr lang="en-US" dirty="0"/>
          </a:p>
        </p:txBody>
      </p:sp>
    </p:spTree>
    <p:extLst>
      <p:ext uri="{BB962C8B-B14F-4D97-AF65-F5344CB8AC3E}">
        <p14:creationId xmlns:p14="http://schemas.microsoft.com/office/powerpoint/2010/main" val="32046918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2100" dirty="0"/>
              <a:t>Decision Tree Example </a:t>
            </a:r>
          </a:p>
        </p:txBody>
      </p:sp>
      <p:sp>
        <p:nvSpPr>
          <p:cNvPr id="4" name="Oval 3"/>
          <p:cNvSpPr/>
          <p:nvPr/>
        </p:nvSpPr>
        <p:spPr bwMode="auto">
          <a:xfrm>
            <a:off x="5844873" y="143766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3" name="TextBox 12"/>
          <p:cNvSpPr txBox="1"/>
          <p:nvPr/>
        </p:nvSpPr>
        <p:spPr bwMode="auto">
          <a:xfrm rot="21169259">
            <a:off x="3930270" y="1607230"/>
            <a:ext cx="916918"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Buoyant</a:t>
            </a:r>
            <a:r>
              <a:rPr kumimoji="0" lang="en-GB" sz="825" b="0" i="0" u="none" strike="noStrike" kern="1200" cap="none" spc="0" normalizeH="0" baseline="0" noProof="0" dirty="0">
                <a:ln>
                  <a:noFill/>
                </a:ln>
                <a:solidFill>
                  <a:srgbClr val="454545"/>
                </a:solidFill>
                <a:effectLst/>
                <a:uLnTx/>
                <a:uFillTx/>
                <a:latin typeface="Arial" panose="020B0604020202020204"/>
                <a:ea typeface="+mn-ea"/>
                <a:cs typeface="+mn-cs"/>
              </a:rPr>
              <a:t> (&gt;500MW)</a:t>
            </a:r>
            <a:endPar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4" name="TextBox 13"/>
          <p:cNvSpPr txBox="1"/>
          <p:nvPr/>
        </p:nvSpPr>
        <p:spPr bwMode="auto">
          <a:xfrm>
            <a:off x="5686029" y="1818800"/>
            <a:ext cx="823944"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Tight </a:t>
            </a:r>
            <a:r>
              <a:rPr kumimoji="0" lang="en-GB" sz="825" b="0" i="0" u="none" strike="noStrike" kern="1200" cap="none" spc="0" normalizeH="0" baseline="0" noProof="0" dirty="0">
                <a:ln>
                  <a:noFill/>
                </a:ln>
                <a:solidFill>
                  <a:srgbClr val="454545"/>
                </a:solidFill>
                <a:effectLst/>
                <a:uLnTx/>
                <a:uFillTx/>
                <a:latin typeface="Arial" panose="020B0604020202020204"/>
                <a:ea typeface="+mn-ea"/>
                <a:cs typeface="+mn-cs"/>
              </a:rPr>
              <a:t> (0-500MW)</a:t>
            </a:r>
            <a:endPar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5" name="TextBox 14"/>
          <p:cNvSpPr txBox="1"/>
          <p:nvPr/>
        </p:nvSpPr>
        <p:spPr bwMode="auto">
          <a:xfrm rot="368399">
            <a:off x="7261735" y="1588729"/>
            <a:ext cx="721351"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Shorth </a:t>
            </a:r>
            <a:r>
              <a:rPr kumimoji="0" lang="en-GB" sz="825" b="0" i="0" u="none" strike="noStrike" kern="1200" cap="none" spc="0" normalizeH="0" baseline="0" noProof="0" dirty="0">
                <a:ln>
                  <a:noFill/>
                </a:ln>
                <a:solidFill>
                  <a:srgbClr val="454545"/>
                </a:solidFill>
                <a:effectLst/>
                <a:uLnTx/>
                <a:uFillTx/>
                <a:latin typeface="Arial" panose="020B0604020202020204"/>
                <a:ea typeface="+mn-ea"/>
                <a:cs typeface="+mn-cs"/>
              </a:rPr>
              <a:t>(&lt;0MW)</a:t>
            </a:r>
            <a:endPar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6" name="Oval 15"/>
          <p:cNvSpPr/>
          <p:nvPr/>
        </p:nvSpPr>
        <p:spPr bwMode="auto">
          <a:xfrm>
            <a:off x="2807290" y="1994071"/>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7" name="Oval 16"/>
          <p:cNvSpPr/>
          <p:nvPr/>
        </p:nvSpPr>
        <p:spPr bwMode="auto">
          <a:xfrm>
            <a:off x="2206462" y="2947115"/>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8" name="Oval 17"/>
          <p:cNvSpPr/>
          <p:nvPr/>
        </p:nvSpPr>
        <p:spPr bwMode="auto">
          <a:xfrm>
            <a:off x="3540618" y="2948827"/>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25" name="Oval 24"/>
          <p:cNvSpPr/>
          <p:nvPr/>
        </p:nvSpPr>
        <p:spPr bwMode="auto">
          <a:xfrm>
            <a:off x="5844873" y="2068260"/>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26" name="Oval 25"/>
          <p:cNvSpPr/>
          <p:nvPr/>
        </p:nvSpPr>
        <p:spPr bwMode="auto">
          <a:xfrm>
            <a:off x="9007752" y="195318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cxnSp>
        <p:nvCxnSpPr>
          <p:cNvPr id="30" name="Straight Arrow Connector 29"/>
          <p:cNvCxnSpPr>
            <a:stCxn id="4" idx="2"/>
            <a:endCxn id="16" idx="0"/>
          </p:cNvCxnSpPr>
          <p:nvPr/>
        </p:nvCxnSpPr>
        <p:spPr bwMode="auto">
          <a:xfrm flipH="1">
            <a:off x="2932586" y="1555712"/>
            <a:ext cx="2912285" cy="43836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Arrow Connector 31"/>
          <p:cNvCxnSpPr>
            <a:stCxn id="4" idx="4"/>
            <a:endCxn id="25" idx="0"/>
          </p:cNvCxnSpPr>
          <p:nvPr/>
        </p:nvCxnSpPr>
        <p:spPr bwMode="auto">
          <a:xfrm>
            <a:off x="5970168" y="1673759"/>
            <a:ext cx="0" cy="39450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Arrow Connector 33"/>
          <p:cNvCxnSpPr>
            <a:stCxn id="4" idx="6"/>
            <a:endCxn id="26" idx="1"/>
          </p:cNvCxnSpPr>
          <p:nvPr/>
        </p:nvCxnSpPr>
        <p:spPr bwMode="auto">
          <a:xfrm>
            <a:off x="6095465" y="1555713"/>
            <a:ext cx="2948984" cy="43204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Oval 35"/>
          <p:cNvSpPr/>
          <p:nvPr/>
        </p:nvSpPr>
        <p:spPr bwMode="auto">
          <a:xfrm>
            <a:off x="5345877" y="2925724"/>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37" name="Oval 36"/>
          <p:cNvSpPr/>
          <p:nvPr/>
        </p:nvSpPr>
        <p:spPr bwMode="auto">
          <a:xfrm>
            <a:off x="6522660" y="289721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38" name="Oval 37"/>
          <p:cNvSpPr/>
          <p:nvPr/>
        </p:nvSpPr>
        <p:spPr bwMode="auto">
          <a:xfrm>
            <a:off x="8313954" y="290168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39" name="Oval 38"/>
          <p:cNvSpPr/>
          <p:nvPr/>
        </p:nvSpPr>
        <p:spPr bwMode="auto">
          <a:xfrm>
            <a:off x="9768972" y="2923836"/>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cxnSp>
        <p:nvCxnSpPr>
          <p:cNvPr id="55" name="Straight Arrow Connector 54"/>
          <p:cNvCxnSpPr>
            <a:stCxn id="16" idx="3"/>
            <a:endCxn id="17" idx="7"/>
          </p:cNvCxnSpPr>
          <p:nvPr/>
        </p:nvCxnSpPr>
        <p:spPr bwMode="auto">
          <a:xfrm flipH="1">
            <a:off x="2420357" y="2195593"/>
            <a:ext cx="423631" cy="78610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Arrow Connector 56"/>
          <p:cNvCxnSpPr>
            <a:stCxn id="16" idx="5"/>
            <a:endCxn id="18" idx="1"/>
          </p:cNvCxnSpPr>
          <p:nvPr/>
        </p:nvCxnSpPr>
        <p:spPr bwMode="auto">
          <a:xfrm>
            <a:off x="3021184" y="2195592"/>
            <a:ext cx="556131" cy="78781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Arrow Connector 58"/>
          <p:cNvCxnSpPr>
            <a:stCxn id="25" idx="3"/>
            <a:endCxn id="36" idx="0"/>
          </p:cNvCxnSpPr>
          <p:nvPr/>
        </p:nvCxnSpPr>
        <p:spPr bwMode="auto">
          <a:xfrm flipH="1">
            <a:off x="5471172" y="2269780"/>
            <a:ext cx="410397" cy="65594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Arrow Connector 60"/>
          <p:cNvCxnSpPr>
            <a:stCxn id="25" idx="5"/>
            <a:endCxn id="37" idx="1"/>
          </p:cNvCxnSpPr>
          <p:nvPr/>
        </p:nvCxnSpPr>
        <p:spPr bwMode="auto">
          <a:xfrm>
            <a:off x="6058767" y="2269780"/>
            <a:ext cx="500589" cy="66201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Arrow Connector 64"/>
          <p:cNvCxnSpPr>
            <a:stCxn id="26" idx="3"/>
            <a:endCxn id="38" idx="7"/>
          </p:cNvCxnSpPr>
          <p:nvPr/>
        </p:nvCxnSpPr>
        <p:spPr bwMode="auto">
          <a:xfrm flipH="1">
            <a:off x="8527849" y="2154703"/>
            <a:ext cx="516601" cy="78155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Arrow Connector 66"/>
          <p:cNvCxnSpPr>
            <a:stCxn id="26" idx="5"/>
            <a:endCxn id="39" idx="1"/>
          </p:cNvCxnSpPr>
          <p:nvPr/>
        </p:nvCxnSpPr>
        <p:spPr bwMode="auto">
          <a:xfrm>
            <a:off x="9221646" y="2154702"/>
            <a:ext cx="584023" cy="80371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Arrow Connector 70"/>
          <p:cNvCxnSpPr>
            <a:stCxn id="17" idx="3"/>
          </p:cNvCxnSpPr>
          <p:nvPr/>
        </p:nvCxnSpPr>
        <p:spPr bwMode="auto">
          <a:xfrm flipH="1">
            <a:off x="1846780" y="3148636"/>
            <a:ext cx="396379" cy="71273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Arrow Connector 72"/>
          <p:cNvCxnSpPr>
            <a:stCxn id="17" idx="5"/>
          </p:cNvCxnSpPr>
          <p:nvPr/>
        </p:nvCxnSpPr>
        <p:spPr bwMode="auto">
          <a:xfrm>
            <a:off x="2420356" y="3148636"/>
            <a:ext cx="302880" cy="71273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Arrow Connector 74"/>
          <p:cNvCxnSpPr>
            <a:stCxn id="18" idx="4"/>
          </p:cNvCxnSpPr>
          <p:nvPr/>
        </p:nvCxnSpPr>
        <p:spPr bwMode="auto">
          <a:xfrm flipH="1">
            <a:off x="3349099" y="3184923"/>
            <a:ext cx="316816" cy="66489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Arrow Connector 76"/>
          <p:cNvCxnSpPr>
            <a:stCxn id="18" idx="5"/>
          </p:cNvCxnSpPr>
          <p:nvPr/>
        </p:nvCxnSpPr>
        <p:spPr bwMode="auto">
          <a:xfrm>
            <a:off x="3754512" y="3150348"/>
            <a:ext cx="559640" cy="74560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Arrow Connector 79"/>
          <p:cNvCxnSpPr>
            <a:stCxn id="36" idx="3"/>
          </p:cNvCxnSpPr>
          <p:nvPr/>
        </p:nvCxnSpPr>
        <p:spPr bwMode="auto">
          <a:xfrm flipH="1">
            <a:off x="4968415" y="3127244"/>
            <a:ext cx="414159" cy="74334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Arrow Connector 81"/>
          <p:cNvCxnSpPr>
            <a:stCxn id="36" idx="5"/>
          </p:cNvCxnSpPr>
          <p:nvPr/>
        </p:nvCxnSpPr>
        <p:spPr bwMode="auto">
          <a:xfrm>
            <a:off x="5559771" y="3127245"/>
            <a:ext cx="303708" cy="72257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Straight Arrow Connector 83"/>
          <p:cNvCxnSpPr>
            <a:stCxn id="37" idx="4"/>
          </p:cNvCxnSpPr>
          <p:nvPr/>
        </p:nvCxnSpPr>
        <p:spPr bwMode="auto">
          <a:xfrm flipH="1">
            <a:off x="6328511" y="3133310"/>
            <a:ext cx="319444" cy="72780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Arrow Connector 85"/>
          <p:cNvCxnSpPr>
            <a:stCxn id="37" idx="5"/>
          </p:cNvCxnSpPr>
          <p:nvPr/>
        </p:nvCxnSpPr>
        <p:spPr bwMode="auto">
          <a:xfrm>
            <a:off x="6736553" y="3098735"/>
            <a:ext cx="445400" cy="78340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Arrow Connector 87"/>
          <p:cNvCxnSpPr>
            <a:stCxn id="38" idx="3"/>
          </p:cNvCxnSpPr>
          <p:nvPr/>
        </p:nvCxnSpPr>
        <p:spPr bwMode="auto">
          <a:xfrm flipH="1">
            <a:off x="8062715" y="3103202"/>
            <a:ext cx="287936" cy="76738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Arrow Connector 89"/>
          <p:cNvCxnSpPr>
            <a:stCxn id="38" idx="5"/>
          </p:cNvCxnSpPr>
          <p:nvPr/>
        </p:nvCxnSpPr>
        <p:spPr bwMode="auto">
          <a:xfrm>
            <a:off x="8527849" y="3103203"/>
            <a:ext cx="328721" cy="74833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Arrow Connector 94"/>
          <p:cNvCxnSpPr>
            <a:stCxn id="39" idx="3"/>
          </p:cNvCxnSpPr>
          <p:nvPr/>
        </p:nvCxnSpPr>
        <p:spPr bwMode="auto">
          <a:xfrm flipH="1">
            <a:off x="9565455" y="3125356"/>
            <a:ext cx="240213" cy="73601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Straight Arrow Connector 96"/>
          <p:cNvCxnSpPr>
            <a:stCxn id="39" idx="5"/>
          </p:cNvCxnSpPr>
          <p:nvPr/>
        </p:nvCxnSpPr>
        <p:spPr bwMode="auto">
          <a:xfrm>
            <a:off x="9982865" y="3125358"/>
            <a:ext cx="325451" cy="74522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1" name="TextBox 100"/>
          <p:cNvSpPr txBox="1"/>
          <p:nvPr/>
        </p:nvSpPr>
        <p:spPr bwMode="auto">
          <a:xfrm rot="18113634">
            <a:off x="2233710" y="2450050"/>
            <a:ext cx="532197"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High</a:t>
            </a:r>
          </a:p>
        </p:txBody>
      </p:sp>
      <p:sp>
        <p:nvSpPr>
          <p:cNvPr id="107" name="TextBox 106"/>
          <p:cNvSpPr txBox="1"/>
          <p:nvPr/>
        </p:nvSpPr>
        <p:spPr bwMode="auto">
          <a:xfrm rot="3270908">
            <a:off x="3144327" y="2483795"/>
            <a:ext cx="508152"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Low</a:t>
            </a:r>
          </a:p>
        </p:txBody>
      </p:sp>
      <p:sp>
        <p:nvSpPr>
          <p:cNvPr id="110" name="TextBox 109"/>
          <p:cNvSpPr txBox="1"/>
          <p:nvPr/>
        </p:nvSpPr>
        <p:spPr bwMode="auto">
          <a:xfrm rot="18113634">
            <a:off x="1406302" y="3423105"/>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18" name="TextBox 117"/>
          <p:cNvSpPr txBox="1"/>
          <p:nvPr/>
        </p:nvSpPr>
        <p:spPr bwMode="auto">
          <a:xfrm rot="18113634">
            <a:off x="5270832" y="2420751"/>
            <a:ext cx="532197"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High</a:t>
            </a:r>
          </a:p>
        </p:txBody>
      </p:sp>
      <p:sp>
        <p:nvSpPr>
          <p:cNvPr id="119" name="TextBox 118"/>
          <p:cNvSpPr txBox="1"/>
          <p:nvPr/>
        </p:nvSpPr>
        <p:spPr bwMode="auto">
          <a:xfrm rot="18113634">
            <a:off x="8396513" y="2381495"/>
            <a:ext cx="532197"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High</a:t>
            </a:r>
          </a:p>
        </p:txBody>
      </p:sp>
      <p:sp>
        <p:nvSpPr>
          <p:cNvPr id="120" name="TextBox 119"/>
          <p:cNvSpPr txBox="1"/>
          <p:nvPr/>
        </p:nvSpPr>
        <p:spPr bwMode="auto">
          <a:xfrm rot="3270908">
            <a:off x="6200624" y="2495351"/>
            <a:ext cx="508152"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Low</a:t>
            </a:r>
          </a:p>
        </p:txBody>
      </p:sp>
      <p:sp>
        <p:nvSpPr>
          <p:cNvPr id="121" name="TextBox 120"/>
          <p:cNvSpPr txBox="1"/>
          <p:nvPr/>
        </p:nvSpPr>
        <p:spPr bwMode="auto">
          <a:xfrm rot="3270908">
            <a:off x="9384677" y="2420751"/>
            <a:ext cx="508152"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Low</a:t>
            </a:r>
          </a:p>
        </p:txBody>
      </p:sp>
      <p:sp>
        <p:nvSpPr>
          <p:cNvPr id="122" name="TextBox 121"/>
          <p:cNvSpPr txBox="1"/>
          <p:nvPr/>
        </p:nvSpPr>
        <p:spPr bwMode="auto">
          <a:xfrm rot="18113634">
            <a:off x="2854742" y="3482962"/>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3" name="TextBox 122"/>
          <p:cNvSpPr txBox="1"/>
          <p:nvPr/>
        </p:nvSpPr>
        <p:spPr bwMode="auto">
          <a:xfrm rot="18113634">
            <a:off x="4538281" y="3427610"/>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4" name="TextBox 123"/>
          <p:cNvSpPr txBox="1"/>
          <p:nvPr/>
        </p:nvSpPr>
        <p:spPr bwMode="auto">
          <a:xfrm rot="17668423">
            <a:off x="5843173" y="3410786"/>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6" name="TextBox 125"/>
          <p:cNvSpPr txBox="1"/>
          <p:nvPr/>
        </p:nvSpPr>
        <p:spPr bwMode="auto">
          <a:xfrm rot="17668423">
            <a:off x="7549419" y="3429885"/>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7" name="TextBox 126"/>
          <p:cNvSpPr txBox="1"/>
          <p:nvPr/>
        </p:nvSpPr>
        <p:spPr bwMode="auto">
          <a:xfrm rot="17668423">
            <a:off x="9026574" y="3429886"/>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8" name="TextBox 127"/>
          <p:cNvSpPr txBox="1"/>
          <p:nvPr/>
        </p:nvSpPr>
        <p:spPr bwMode="auto">
          <a:xfrm rot="3901652">
            <a:off x="2320220" y="3433731"/>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29" name="TextBox 128"/>
          <p:cNvSpPr txBox="1"/>
          <p:nvPr/>
        </p:nvSpPr>
        <p:spPr bwMode="auto">
          <a:xfrm rot="3354319">
            <a:off x="3749336" y="3414705"/>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0" name="TextBox 129"/>
          <p:cNvSpPr txBox="1"/>
          <p:nvPr/>
        </p:nvSpPr>
        <p:spPr bwMode="auto">
          <a:xfrm rot="4117381">
            <a:off x="5415441" y="3414705"/>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2" name="TextBox 131"/>
          <p:cNvSpPr txBox="1"/>
          <p:nvPr/>
        </p:nvSpPr>
        <p:spPr bwMode="auto">
          <a:xfrm rot="3567137">
            <a:off x="6653670" y="3413262"/>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5" name="TextBox 134"/>
          <p:cNvSpPr txBox="1"/>
          <p:nvPr/>
        </p:nvSpPr>
        <p:spPr bwMode="auto">
          <a:xfrm rot="3892168">
            <a:off x="8406656" y="3413261"/>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6" name="TextBox 135"/>
          <p:cNvSpPr txBox="1"/>
          <p:nvPr/>
        </p:nvSpPr>
        <p:spPr bwMode="auto">
          <a:xfrm rot="3892168">
            <a:off x="9872556" y="3423105"/>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43" name="Rectangle 142"/>
          <p:cNvSpPr/>
          <p:nvPr/>
        </p:nvSpPr>
        <p:spPr bwMode="auto">
          <a:xfrm>
            <a:off x="1524001" y="4338609"/>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all bids</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6" name="Rectangle 145"/>
          <p:cNvSpPr/>
          <p:nvPr/>
        </p:nvSpPr>
        <p:spPr bwMode="auto">
          <a:xfrm>
            <a:off x="2332311" y="4349253"/>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Offer&lt;surplus</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7" name="Rectangle 146"/>
          <p:cNvSpPr/>
          <p:nvPr/>
        </p:nvSpPr>
        <p:spPr bwMode="auto">
          <a:xfrm>
            <a:off x="3363588" y="4338607"/>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Offer&lt;surplus</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8" name="Rectangle 147"/>
          <p:cNvSpPr/>
          <p:nvPr/>
        </p:nvSpPr>
        <p:spPr bwMode="auto">
          <a:xfrm>
            <a:off x="4246521" y="4338607"/>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250MW</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9" name="Rectangle 148"/>
          <p:cNvSpPr/>
          <p:nvPr/>
        </p:nvSpPr>
        <p:spPr bwMode="auto">
          <a:xfrm>
            <a:off x="5168847" y="4349253"/>
            <a:ext cx="861839"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0" name="Rectangle 149"/>
          <p:cNvSpPr/>
          <p:nvPr/>
        </p:nvSpPr>
        <p:spPr bwMode="auto">
          <a:xfrm>
            <a:off x="6091171" y="4349253"/>
            <a:ext cx="868083"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250 MW</a:t>
            </a: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1" name="Rectangle 150"/>
          <p:cNvSpPr/>
          <p:nvPr/>
        </p:nvSpPr>
        <p:spPr bwMode="auto">
          <a:xfrm>
            <a:off x="7066844" y="4345313"/>
            <a:ext cx="870573"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2" name="Rectangle 151"/>
          <p:cNvSpPr/>
          <p:nvPr/>
        </p:nvSpPr>
        <p:spPr bwMode="auto">
          <a:xfrm>
            <a:off x="8132105" y="4349253"/>
            <a:ext cx="9506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3" name="Rectangle 152"/>
          <p:cNvSpPr/>
          <p:nvPr/>
        </p:nvSpPr>
        <p:spPr bwMode="auto">
          <a:xfrm>
            <a:off x="9518039" y="4345313"/>
            <a:ext cx="915573"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cxnSp>
        <p:nvCxnSpPr>
          <p:cNvPr id="155" name="Straight Arrow Connector 154"/>
          <p:cNvCxnSpPr/>
          <p:nvPr/>
        </p:nvCxnSpPr>
        <p:spPr bwMode="auto">
          <a:xfrm>
            <a:off x="1846780" y="4097469"/>
            <a:ext cx="0" cy="23882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Straight Arrow Connector 156"/>
          <p:cNvCxnSpPr>
            <a:endCxn id="146" idx="0"/>
          </p:cNvCxnSpPr>
          <p:nvPr/>
        </p:nvCxnSpPr>
        <p:spPr bwMode="auto">
          <a:xfrm flipH="1">
            <a:off x="2723236" y="4097469"/>
            <a:ext cx="1" cy="25178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Straight Arrow Connector 158"/>
          <p:cNvCxnSpPr>
            <a:endCxn id="147" idx="0"/>
          </p:cNvCxnSpPr>
          <p:nvPr/>
        </p:nvCxnSpPr>
        <p:spPr bwMode="auto">
          <a:xfrm>
            <a:off x="3349098" y="4085914"/>
            <a:ext cx="405415" cy="25269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Straight Arrow Connector 160"/>
          <p:cNvCxnSpPr>
            <a:endCxn id="147" idx="0"/>
          </p:cNvCxnSpPr>
          <p:nvPr/>
        </p:nvCxnSpPr>
        <p:spPr bwMode="auto">
          <a:xfrm flipH="1">
            <a:off x="3754512" y="4097468"/>
            <a:ext cx="471043" cy="24113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 name="Straight Arrow Connector 163"/>
          <p:cNvCxnSpPr>
            <a:endCxn id="148" idx="0"/>
          </p:cNvCxnSpPr>
          <p:nvPr/>
        </p:nvCxnSpPr>
        <p:spPr bwMode="auto">
          <a:xfrm flipH="1">
            <a:off x="4637446" y="4106681"/>
            <a:ext cx="330969" cy="23192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6" name="Straight Arrow Connector 165"/>
          <p:cNvCxnSpPr>
            <a:endCxn id="149" idx="0"/>
          </p:cNvCxnSpPr>
          <p:nvPr/>
        </p:nvCxnSpPr>
        <p:spPr bwMode="auto">
          <a:xfrm flipH="1">
            <a:off x="5599766" y="4085912"/>
            <a:ext cx="263713" cy="26333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Straight Arrow Connector 168"/>
          <p:cNvCxnSpPr>
            <a:endCxn id="150" idx="0"/>
          </p:cNvCxnSpPr>
          <p:nvPr/>
        </p:nvCxnSpPr>
        <p:spPr bwMode="auto">
          <a:xfrm>
            <a:off x="6328511" y="4097208"/>
            <a:ext cx="196701" cy="25204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 name="Straight Arrow Connector 173"/>
          <p:cNvCxnSpPr>
            <a:endCxn id="151" idx="0"/>
          </p:cNvCxnSpPr>
          <p:nvPr/>
        </p:nvCxnSpPr>
        <p:spPr bwMode="auto">
          <a:xfrm>
            <a:off x="7270552" y="4083661"/>
            <a:ext cx="231579" cy="26165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Straight Arrow Connector 175"/>
          <p:cNvCxnSpPr>
            <a:endCxn id="152" idx="0"/>
          </p:cNvCxnSpPr>
          <p:nvPr/>
        </p:nvCxnSpPr>
        <p:spPr bwMode="auto">
          <a:xfrm>
            <a:off x="8151314" y="4072104"/>
            <a:ext cx="456116" cy="27714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Straight Arrow Connector 177"/>
          <p:cNvCxnSpPr>
            <a:endCxn id="152" idx="0"/>
          </p:cNvCxnSpPr>
          <p:nvPr/>
        </p:nvCxnSpPr>
        <p:spPr bwMode="auto">
          <a:xfrm flipH="1">
            <a:off x="8607430" y="4087630"/>
            <a:ext cx="249140" cy="26162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Straight Arrow Connector 179"/>
          <p:cNvCxnSpPr>
            <a:endCxn id="153" idx="0"/>
          </p:cNvCxnSpPr>
          <p:nvPr/>
        </p:nvCxnSpPr>
        <p:spPr bwMode="auto">
          <a:xfrm>
            <a:off x="9654054" y="4062892"/>
            <a:ext cx="321772" cy="28241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Straight Arrow Connector 184"/>
          <p:cNvCxnSpPr>
            <a:endCxn id="153" idx="0"/>
          </p:cNvCxnSpPr>
          <p:nvPr/>
        </p:nvCxnSpPr>
        <p:spPr bwMode="auto">
          <a:xfrm flipH="1">
            <a:off x="9975825" y="4106681"/>
            <a:ext cx="332491" cy="23863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8" name="TextBox 187"/>
          <p:cNvSpPr txBox="1"/>
          <p:nvPr/>
        </p:nvSpPr>
        <p:spPr bwMode="auto">
          <a:xfrm>
            <a:off x="4508450" y="5859935"/>
            <a:ext cx="2781211" cy="387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51" b="0" i="0" u="none" strike="noStrike" kern="1200" cap="none" spc="0" normalizeH="0" baseline="0" noProof="0" dirty="0">
                <a:ln>
                  <a:noFill/>
                </a:ln>
                <a:solidFill>
                  <a:srgbClr val="454545"/>
                </a:solidFill>
                <a:effectLst/>
                <a:uLnTx/>
                <a:uFillTx/>
                <a:latin typeface="Arial" panose="020B0604020202020204"/>
                <a:ea typeface="+mn-ea"/>
                <a:cs typeface="+mn-cs"/>
              </a:rPr>
              <a:t>* In S8 and s10  assume 100% mFRR delivery</a:t>
            </a:r>
          </a:p>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51" b="0" i="0" u="none" strike="noStrike" kern="1200" cap="none" spc="0" normalizeH="0" baseline="0" noProof="0" dirty="0">
                <a:ln>
                  <a:noFill/>
                </a:ln>
                <a:solidFill>
                  <a:srgbClr val="454545"/>
                </a:solidFill>
                <a:effectLst/>
                <a:uLnTx/>
                <a:uFillTx/>
                <a:latin typeface="Arial" panose="020B0604020202020204"/>
                <a:ea typeface="+mn-ea"/>
                <a:cs typeface="+mn-cs"/>
              </a:rPr>
              <a:t>   in S9 and S11 assume 0% mFRR delivery</a:t>
            </a:r>
            <a:endParaRPr kumimoji="0" lang="en-GB" sz="1051"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90" name="TextBox 189"/>
          <p:cNvSpPr txBox="1"/>
          <p:nvPr/>
        </p:nvSpPr>
        <p:spPr bwMode="auto">
          <a:xfrm>
            <a:off x="1769662" y="3859848"/>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s1</a:t>
            </a:r>
          </a:p>
        </p:txBody>
      </p:sp>
      <p:sp>
        <p:nvSpPr>
          <p:cNvPr id="191" name="TextBox 190"/>
          <p:cNvSpPr txBox="1"/>
          <p:nvPr/>
        </p:nvSpPr>
        <p:spPr bwMode="auto">
          <a:xfrm>
            <a:off x="2591094" y="385380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s2</a:t>
            </a:r>
          </a:p>
        </p:txBody>
      </p:sp>
      <p:sp>
        <p:nvSpPr>
          <p:cNvPr id="192" name="TextBox 191"/>
          <p:cNvSpPr txBox="1"/>
          <p:nvPr/>
        </p:nvSpPr>
        <p:spPr bwMode="auto">
          <a:xfrm>
            <a:off x="3260113" y="385961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s3</a:t>
            </a:r>
          </a:p>
        </p:txBody>
      </p:sp>
      <p:sp>
        <p:nvSpPr>
          <p:cNvPr id="193" name="TextBox 192"/>
          <p:cNvSpPr txBox="1"/>
          <p:nvPr/>
        </p:nvSpPr>
        <p:spPr bwMode="auto">
          <a:xfrm>
            <a:off x="4169667" y="3887057"/>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s4</a:t>
            </a:r>
          </a:p>
        </p:txBody>
      </p:sp>
      <p:sp>
        <p:nvSpPr>
          <p:cNvPr id="194" name="TextBox 193"/>
          <p:cNvSpPr txBox="1"/>
          <p:nvPr/>
        </p:nvSpPr>
        <p:spPr bwMode="auto">
          <a:xfrm>
            <a:off x="4848983" y="388090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s5</a:t>
            </a:r>
          </a:p>
        </p:txBody>
      </p:sp>
      <p:sp>
        <p:nvSpPr>
          <p:cNvPr id="195" name="TextBox 194"/>
          <p:cNvSpPr txBox="1"/>
          <p:nvPr/>
        </p:nvSpPr>
        <p:spPr bwMode="auto">
          <a:xfrm>
            <a:off x="5779499" y="388705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s6</a:t>
            </a:r>
          </a:p>
        </p:txBody>
      </p:sp>
      <p:sp>
        <p:nvSpPr>
          <p:cNvPr id="196" name="TextBox 195"/>
          <p:cNvSpPr txBox="1"/>
          <p:nvPr/>
        </p:nvSpPr>
        <p:spPr bwMode="auto">
          <a:xfrm>
            <a:off x="6231361" y="3868944"/>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s7</a:t>
            </a:r>
          </a:p>
        </p:txBody>
      </p:sp>
      <p:sp>
        <p:nvSpPr>
          <p:cNvPr id="197" name="TextBox 196"/>
          <p:cNvSpPr txBox="1"/>
          <p:nvPr/>
        </p:nvSpPr>
        <p:spPr bwMode="auto">
          <a:xfrm>
            <a:off x="7131023" y="385380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s7</a:t>
            </a:r>
          </a:p>
        </p:txBody>
      </p:sp>
      <p:sp>
        <p:nvSpPr>
          <p:cNvPr id="199" name="TextBox 198"/>
          <p:cNvSpPr txBox="1"/>
          <p:nvPr/>
        </p:nvSpPr>
        <p:spPr bwMode="auto">
          <a:xfrm>
            <a:off x="8029925" y="3868944"/>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s8</a:t>
            </a:r>
          </a:p>
        </p:txBody>
      </p:sp>
      <p:sp>
        <p:nvSpPr>
          <p:cNvPr id="200" name="TextBox 199"/>
          <p:cNvSpPr txBox="1"/>
          <p:nvPr/>
        </p:nvSpPr>
        <p:spPr bwMode="auto">
          <a:xfrm>
            <a:off x="8777418" y="3906428"/>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s9</a:t>
            </a:r>
          </a:p>
        </p:txBody>
      </p:sp>
      <p:sp>
        <p:nvSpPr>
          <p:cNvPr id="201" name="TextBox 200"/>
          <p:cNvSpPr txBox="1"/>
          <p:nvPr/>
        </p:nvSpPr>
        <p:spPr bwMode="auto">
          <a:xfrm>
            <a:off x="9524846" y="3868647"/>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s10</a:t>
            </a:r>
          </a:p>
        </p:txBody>
      </p:sp>
      <p:sp>
        <p:nvSpPr>
          <p:cNvPr id="202" name="TextBox 201"/>
          <p:cNvSpPr txBox="1"/>
          <p:nvPr/>
        </p:nvSpPr>
        <p:spPr bwMode="auto">
          <a:xfrm>
            <a:off x="10259958" y="3884030"/>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s11</a:t>
            </a:r>
          </a:p>
        </p:txBody>
      </p:sp>
      <p:sp>
        <p:nvSpPr>
          <p:cNvPr id="89" name="TextBox 88"/>
          <p:cNvSpPr txBox="1"/>
          <p:nvPr/>
        </p:nvSpPr>
        <p:spPr bwMode="auto">
          <a:xfrm>
            <a:off x="7858621" y="530593"/>
            <a:ext cx="2484655" cy="62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67" b="0" i="0" u="none" strike="noStrike" kern="0" cap="none" spc="0" normalizeH="0" baseline="0" noProof="0" dirty="0">
                <a:ln>
                  <a:noFill/>
                </a:ln>
                <a:solidFill>
                  <a:srgbClr val="454545"/>
                </a:solidFill>
                <a:effectLst/>
                <a:uLnTx/>
                <a:uFillTx/>
                <a:latin typeface="Arial" panose="020B0604020202020204"/>
                <a:ea typeface="+mn-ea"/>
                <a:cs typeface="+mn-cs"/>
              </a:rPr>
              <a:t>I. C. = Imbalance Confidence</a:t>
            </a:r>
          </a:p>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67" b="0" i="0" u="none" strike="noStrike" kern="1200" cap="none" spc="0" normalizeH="0" baseline="0" noProof="0" dirty="0">
                <a:ln>
                  <a:noFill/>
                </a:ln>
                <a:solidFill>
                  <a:srgbClr val="454545"/>
                </a:solidFill>
                <a:effectLst/>
                <a:uLnTx/>
                <a:uFillTx/>
                <a:latin typeface="Arial" panose="020B0604020202020204"/>
                <a:ea typeface="+mn-ea"/>
                <a:cs typeface="+mn-cs"/>
              </a:rPr>
              <a:t>mFRR D.C = mFRR Delivery Confidence</a:t>
            </a:r>
          </a:p>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67" b="0" i="0" u="none" strike="noStrike" kern="0" cap="none" spc="0" normalizeH="0" baseline="0" noProof="0" dirty="0">
                <a:ln>
                  <a:noFill/>
                </a:ln>
                <a:solidFill>
                  <a:srgbClr val="454545"/>
                </a:solidFill>
                <a:effectLst/>
                <a:uLnTx/>
                <a:uFillTx/>
                <a:latin typeface="Arial" panose="020B0604020202020204"/>
                <a:ea typeface="+mn-ea"/>
                <a:cs typeface="+mn-cs"/>
              </a:rPr>
              <a:t>SA=Scheduled Activation</a:t>
            </a:r>
          </a:p>
        </p:txBody>
      </p:sp>
    </p:spTree>
    <p:extLst>
      <p:ext uri="{BB962C8B-B14F-4D97-AF65-F5344CB8AC3E}">
        <p14:creationId xmlns:p14="http://schemas.microsoft.com/office/powerpoint/2010/main" val="177838389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4C577E-0223-45AC-A058-A2E10F0C59DB}"/>
              </a:ext>
            </a:extLst>
          </p:cNvPr>
          <p:cNvSpPr>
            <a:spLocks noGrp="1"/>
          </p:cNvSpPr>
          <p:nvPr>
            <p:ph type="body" sz="quarter" idx="11"/>
          </p:nvPr>
        </p:nvSpPr>
        <p:spPr>
          <a:xfrm>
            <a:off x="462844" y="1166941"/>
            <a:ext cx="11359962" cy="5773440"/>
          </a:xfrm>
        </p:spPr>
        <p:txBody>
          <a:bodyPr/>
          <a:lstStyle/>
          <a:p>
            <a:r>
              <a:rPr lang="en-GB" dirty="0"/>
              <a:t>What are mFRR instructions? </a:t>
            </a:r>
          </a:p>
          <a:p>
            <a:r>
              <a:rPr lang="en-US" sz="1600" b="0" dirty="0">
                <a:solidFill>
                  <a:schemeClr val="tx1"/>
                </a:solidFill>
              </a:rPr>
              <a:t>Satisfied demands and bids to be activated will be sent from the central platform to NGESO via a ‘MOL document’ (a ‘Merit Order List’ document’). NGESO will then send mFRR instructions to the relevant BSP’s who have been successful in the auction. mFRR instructions are BOA like instructions</a:t>
            </a:r>
          </a:p>
          <a:p>
            <a:endParaRPr lang="en-US" sz="1870" b="0" dirty="0">
              <a:solidFill>
                <a:schemeClr val="tx1"/>
              </a:solidFill>
            </a:endParaRPr>
          </a:p>
          <a:p>
            <a:r>
              <a:rPr lang="en-US" sz="1870" dirty="0"/>
              <a:t>mFRR instruction dependencies </a:t>
            </a:r>
          </a:p>
          <a:p>
            <a:r>
              <a:rPr lang="en-US" sz="1600" b="0" dirty="0">
                <a:solidFill>
                  <a:schemeClr val="tx1"/>
                </a:solidFill>
              </a:rPr>
              <a:t>NGESO will use mFRR in conjunction with RR and the BM, so there will be times were standard European products (RR and mFRR) and specific GB products (the BM) interact because BSP’s can participate in all three markets. As a result of this interaction, and due to the complexity of the GB market, NGESO will hold the right not to instruct all mFRR activations (see next slide for different scenarios). </a:t>
            </a:r>
          </a:p>
          <a:p>
            <a:endParaRPr lang="en-US" sz="1870" b="0" dirty="0">
              <a:solidFill>
                <a:schemeClr val="tx1"/>
              </a:solidFill>
            </a:endParaRPr>
          </a:p>
          <a:p>
            <a:r>
              <a:rPr lang="en-US" sz="1870" dirty="0"/>
              <a:t>mFRR Interactions with RR </a:t>
            </a:r>
          </a:p>
          <a:p>
            <a:r>
              <a:rPr lang="en-US" sz="1600" b="0" dirty="0">
                <a:solidFill>
                  <a:schemeClr val="tx1"/>
                </a:solidFill>
              </a:rPr>
              <a:t>TERRE results are published at T-35 and concern the delivery period T to T+60. As the MARI gate closure time for BSPs (for QH0) is at T-25 for scheduled activations, then there appears to be enough time for a BSP to update their position following a TERRE instruction and the two products will stack.</a:t>
            </a: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870" dirty="0"/>
          </a:p>
        </p:txBody>
      </p:sp>
      <p:sp>
        <p:nvSpPr>
          <p:cNvPr id="3" name="Title 2">
            <a:extLst>
              <a:ext uri="{FF2B5EF4-FFF2-40B4-BE49-F238E27FC236}">
                <a16:creationId xmlns:a16="http://schemas.microsoft.com/office/drawing/2014/main" id="{6702D134-4D5B-4229-9145-9B2493AF80F5}"/>
              </a:ext>
            </a:extLst>
          </p:cNvPr>
          <p:cNvSpPr>
            <a:spLocks noGrp="1"/>
          </p:cNvSpPr>
          <p:nvPr>
            <p:ph type="title"/>
          </p:nvPr>
        </p:nvSpPr>
        <p:spPr/>
        <p:txBody>
          <a:bodyPr/>
          <a:lstStyle/>
          <a:p>
            <a:r>
              <a:rPr lang="en-US" dirty="0"/>
              <a:t>Generating mFRR Instructions and Interaction with other products</a:t>
            </a:r>
            <a:br>
              <a:rPr lang="en-US" dirty="0"/>
            </a:br>
            <a:endParaRPr lang="en-US" dirty="0"/>
          </a:p>
        </p:txBody>
      </p:sp>
    </p:spTree>
    <p:extLst>
      <p:ext uri="{BB962C8B-B14F-4D97-AF65-F5344CB8AC3E}">
        <p14:creationId xmlns:p14="http://schemas.microsoft.com/office/powerpoint/2010/main" val="61316085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B1E35B-9E19-4528-891E-8D403E0024C9}"/>
              </a:ext>
            </a:extLst>
          </p:cNvPr>
          <p:cNvSpPr>
            <a:spLocks noGrp="1"/>
          </p:cNvSpPr>
          <p:nvPr>
            <p:ph type="ctrTitle"/>
          </p:nvPr>
        </p:nvSpPr>
        <p:spPr/>
        <p:txBody>
          <a:bodyPr/>
          <a:lstStyle/>
          <a:p>
            <a:r>
              <a:rPr lang="en-GB" dirty="0"/>
              <a:t>BM / RR / </a:t>
            </a:r>
            <a:r>
              <a:rPr lang="en-GB" dirty="0" err="1"/>
              <a:t>mfrr</a:t>
            </a:r>
            <a:r>
              <a:rPr lang="en-GB" dirty="0"/>
              <a:t> product interactions</a:t>
            </a:r>
            <a:endParaRPr lang="en-US" dirty="0"/>
          </a:p>
        </p:txBody>
      </p:sp>
    </p:spTree>
    <p:extLst>
      <p:ext uri="{BB962C8B-B14F-4D97-AF65-F5344CB8AC3E}">
        <p14:creationId xmlns:p14="http://schemas.microsoft.com/office/powerpoint/2010/main" val="19359868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5665615" y="5700453"/>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7" name="Rectangle 86"/>
          <p:cNvSpPr/>
          <p:nvPr/>
        </p:nvSpPr>
        <p:spPr>
          <a:xfrm>
            <a:off x="6140133" y="4972858"/>
            <a:ext cx="2877567"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8" name="TextBox 127"/>
          <p:cNvSpPr txBox="1"/>
          <p:nvPr/>
        </p:nvSpPr>
        <p:spPr>
          <a:xfrm>
            <a:off x="5665615" y="5658928"/>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27" name="TextBox 126"/>
          <p:cNvSpPr txBox="1"/>
          <p:nvPr/>
        </p:nvSpPr>
        <p:spPr>
          <a:xfrm>
            <a:off x="6167203" y="4924378"/>
            <a:ext cx="285049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2" name="Title 1"/>
          <p:cNvSpPr>
            <a:spLocks noGrp="1"/>
          </p:cNvSpPr>
          <p:nvPr>
            <p:ph type="title"/>
          </p:nvPr>
        </p:nvSpPr>
        <p:spPr/>
        <p:txBody>
          <a:bodyPr/>
          <a:lstStyle/>
          <a:p>
            <a:r>
              <a:rPr lang="en-GB" sz="2600" dirty="0"/>
              <a:t>BM / RR / </a:t>
            </a:r>
            <a:r>
              <a:rPr lang="en-GB" sz="2600" dirty="0" err="1"/>
              <a:t>mFRR</a:t>
            </a:r>
            <a:r>
              <a:rPr lang="en-GB" sz="2600" dirty="0"/>
              <a:t> Product Timings</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8753"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 name="Straight Connector 4"/>
          <p:cNvCxnSpPr/>
          <p:nvPr/>
        </p:nvCxnSpPr>
        <p:spPr>
          <a:xfrm>
            <a:off x="368753" y="123507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68753" y="244625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80831" y="365743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0831" y="486861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68753" y="607979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0505309"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8" name="Straight Connector 47"/>
          <p:cNvCxnSpPr/>
          <p:nvPr/>
        </p:nvCxnSpPr>
        <p:spPr>
          <a:xfrm>
            <a:off x="3259718" y="1235074"/>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703318" y="1235073"/>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138989"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29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0265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481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4" name="TextBox 53"/>
          <p:cNvSpPr txBox="1"/>
          <p:nvPr/>
        </p:nvSpPr>
        <p:spPr>
          <a:xfrm>
            <a:off x="14923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5" name="TextBox 54"/>
          <p:cNvSpPr txBox="1"/>
          <p:nvPr/>
        </p:nvSpPr>
        <p:spPr>
          <a:xfrm>
            <a:off x="295517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6" name="TextBox 55"/>
          <p:cNvSpPr txBox="1"/>
          <p:nvPr/>
        </p:nvSpPr>
        <p:spPr>
          <a:xfrm>
            <a:off x="4383278"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09:45</a:t>
            </a:r>
          </a:p>
        </p:txBody>
      </p:sp>
      <p:sp>
        <p:nvSpPr>
          <p:cNvPr id="57" name="TextBox 56"/>
          <p:cNvSpPr txBox="1"/>
          <p:nvPr/>
        </p:nvSpPr>
        <p:spPr>
          <a:xfrm>
            <a:off x="58267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10:00</a:t>
            </a:r>
          </a:p>
        </p:txBody>
      </p:sp>
      <p:sp>
        <p:nvSpPr>
          <p:cNvPr id="58" name="TextBox 57"/>
          <p:cNvSpPr txBox="1"/>
          <p:nvPr/>
        </p:nvSpPr>
        <p:spPr>
          <a:xfrm>
            <a:off x="7274656" y="862126"/>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10:15</a:t>
            </a:r>
          </a:p>
        </p:txBody>
      </p:sp>
      <p:sp>
        <p:nvSpPr>
          <p:cNvPr id="59" name="TextBox 58"/>
          <p:cNvSpPr txBox="1"/>
          <p:nvPr/>
        </p:nvSpPr>
        <p:spPr>
          <a:xfrm>
            <a:off x="8706533" y="86212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10:30</a:t>
            </a:r>
          </a:p>
        </p:txBody>
      </p:sp>
      <p:sp>
        <p:nvSpPr>
          <p:cNvPr id="60" name="TextBox 59"/>
          <p:cNvSpPr txBox="1"/>
          <p:nvPr/>
        </p:nvSpPr>
        <p:spPr>
          <a:xfrm>
            <a:off x="10185269" y="862124"/>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10:45</a:t>
            </a:r>
          </a:p>
        </p:txBody>
      </p:sp>
      <p:sp>
        <p:nvSpPr>
          <p:cNvPr id="61" name="TextBox 60"/>
          <p:cNvSpPr txBox="1"/>
          <p:nvPr/>
        </p:nvSpPr>
        <p:spPr>
          <a:xfrm>
            <a:off x="11666249" y="862123"/>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11:00</a:t>
            </a:r>
          </a:p>
        </p:txBody>
      </p:sp>
      <p:sp>
        <p:nvSpPr>
          <p:cNvPr id="62" name="Rectangle 61"/>
          <p:cNvSpPr/>
          <p:nvPr/>
        </p:nvSpPr>
        <p:spPr>
          <a:xfrm>
            <a:off x="368753" y="1358186"/>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3" name="Rectangle 62"/>
          <p:cNvSpPr/>
          <p:nvPr/>
        </p:nvSpPr>
        <p:spPr>
          <a:xfrm>
            <a:off x="3240460" y="1910241"/>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4" name="Rectangle 63"/>
          <p:cNvSpPr/>
          <p:nvPr/>
        </p:nvSpPr>
        <p:spPr>
          <a:xfrm>
            <a:off x="368753" y="2570116"/>
            <a:ext cx="5778000"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5" name="Rectangle 64"/>
          <p:cNvSpPr/>
          <p:nvPr/>
        </p:nvSpPr>
        <p:spPr>
          <a:xfrm>
            <a:off x="359891" y="3130065"/>
            <a:ext cx="2914571" cy="433136"/>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6" name="Rectangle 65"/>
          <p:cNvSpPr/>
          <p:nvPr/>
        </p:nvSpPr>
        <p:spPr>
          <a:xfrm>
            <a:off x="6137297" y="1352311"/>
            <a:ext cx="2873399"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7" name="Rectangle 66"/>
          <p:cNvSpPr/>
          <p:nvPr/>
        </p:nvSpPr>
        <p:spPr>
          <a:xfrm>
            <a:off x="9017701" y="1907304"/>
            <a:ext cx="2915166"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8" name="Rectangle 67"/>
          <p:cNvSpPr/>
          <p:nvPr/>
        </p:nvSpPr>
        <p:spPr>
          <a:xfrm>
            <a:off x="5627718" y="3126646"/>
            <a:ext cx="6564282" cy="433136"/>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2" name="Rectangle 71"/>
          <p:cNvSpPr/>
          <p:nvPr/>
        </p:nvSpPr>
        <p:spPr>
          <a:xfrm>
            <a:off x="6138475" y="2566276"/>
            <a:ext cx="1435801"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6" name="Multiply 85"/>
          <p:cNvSpPr/>
          <p:nvPr/>
        </p:nvSpPr>
        <p:spPr>
          <a:xfrm>
            <a:off x="3142131" y="323449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0" name="TextBox 99"/>
          <p:cNvSpPr txBox="1"/>
          <p:nvPr/>
        </p:nvSpPr>
        <p:spPr>
          <a:xfrm>
            <a:off x="648393" y="1414990"/>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1" name="TextBox 100"/>
          <p:cNvSpPr txBox="1"/>
          <p:nvPr/>
        </p:nvSpPr>
        <p:spPr>
          <a:xfrm>
            <a:off x="3609993" y="1975188"/>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2" name="TextBox 101"/>
          <p:cNvSpPr txBox="1"/>
          <p:nvPr/>
        </p:nvSpPr>
        <p:spPr>
          <a:xfrm>
            <a:off x="648320" y="2632722"/>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EU Balancing Energy Gate Closure Time (BEGCT)</a:t>
            </a:r>
          </a:p>
        </p:txBody>
      </p:sp>
      <p:sp>
        <p:nvSpPr>
          <p:cNvPr id="109" name="Rectangle 108"/>
          <p:cNvSpPr/>
          <p:nvPr/>
        </p:nvSpPr>
        <p:spPr>
          <a:xfrm>
            <a:off x="7573469" y="2568974"/>
            <a:ext cx="1464249"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0" name="Rectangle 109"/>
          <p:cNvSpPr/>
          <p:nvPr/>
        </p:nvSpPr>
        <p:spPr>
          <a:xfrm>
            <a:off x="9039862" y="2570117"/>
            <a:ext cx="1465447"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1" name="Rectangle 110"/>
          <p:cNvSpPr/>
          <p:nvPr/>
        </p:nvSpPr>
        <p:spPr>
          <a:xfrm>
            <a:off x="10509358" y="2566276"/>
            <a:ext cx="1439386"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2" name="TextBox 111"/>
          <p:cNvSpPr txBox="1"/>
          <p:nvPr/>
        </p:nvSpPr>
        <p:spPr>
          <a:xfrm>
            <a:off x="6140681" y="1425949"/>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3" name="TextBox 112"/>
          <p:cNvSpPr txBox="1"/>
          <p:nvPr/>
        </p:nvSpPr>
        <p:spPr>
          <a:xfrm>
            <a:off x="9069638" y="1967836"/>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4" name="TextBox 113"/>
          <p:cNvSpPr txBox="1"/>
          <p:nvPr/>
        </p:nvSpPr>
        <p:spPr>
          <a:xfrm>
            <a:off x="6146225" y="264442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5" name="TextBox 114"/>
          <p:cNvSpPr txBox="1"/>
          <p:nvPr/>
        </p:nvSpPr>
        <p:spPr>
          <a:xfrm>
            <a:off x="7523880" y="2623189"/>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6" name="TextBox 115"/>
          <p:cNvSpPr txBox="1"/>
          <p:nvPr/>
        </p:nvSpPr>
        <p:spPr>
          <a:xfrm>
            <a:off x="8958489"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7" name="TextBox 116"/>
          <p:cNvSpPr txBox="1"/>
          <p:nvPr/>
        </p:nvSpPr>
        <p:spPr>
          <a:xfrm>
            <a:off x="10487957"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21" name="TextBox 120"/>
          <p:cNvSpPr txBox="1"/>
          <p:nvPr/>
        </p:nvSpPr>
        <p:spPr>
          <a:xfrm>
            <a:off x="5622550" y="3208592"/>
            <a:ext cx="65694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24" name="Oval 123"/>
          <p:cNvSpPr/>
          <p:nvPr/>
        </p:nvSpPr>
        <p:spPr>
          <a:xfrm>
            <a:off x="74817" y="3030015"/>
            <a:ext cx="3535176" cy="67479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5" name="TextBox 124"/>
          <p:cNvSpPr txBox="1"/>
          <p:nvPr/>
        </p:nvSpPr>
        <p:spPr>
          <a:xfrm>
            <a:off x="379882" y="3823705"/>
            <a:ext cx="3202747" cy="2893100"/>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In TERRE it was possible for NGESO to instruct a BMU in the BM after the RR BEGCT.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If products (BM &amp; RR) were to always stack on top off each other this could lead to Parties delivering volumes at a net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 TERRE solution priorities TERRE volumes in this situation to ensure they are settled under the pricing conditions which they bid.</a:t>
            </a:r>
          </a:p>
        </p:txBody>
      </p:sp>
      <p:sp>
        <p:nvSpPr>
          <p:cNvPr id="82" name="Rectangle 81"/>
          <p:cNvSpPr/>
          <p:nvPr/>
        </p:nvSpPr>
        <p:spPr>
          <a:xfrm>
            <a:off x="6143718" y="3783266"/>
            <a:ext cx="1422245" cy="230180"/>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3" name="Rectangle 82"/>
          <p:cNvSpPr/>
          <p:nvPr/>
        </p:nvSpPr>
        <p:spPr>
          <a:xfrm>
            <a:off x="5627718" y="4525856"/>
            <a:ext cx="2435630"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5" name="Rectangle 84"/>
          <p:cNvSpPr/>
          <p:nvPr/>
        </p:nvSpPr>
        <p:spPr>
          <a:xfrm>
            <a:off x="3762328" y="4196207"/>
            <a:ext cx="1690824"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9" name="Rectangle 88"/>
          <p:cNvSpPr/>
          <p:nvPr/>
        </p:nvSpPr>
        <p:spPr>
          <a:xfrm>
            <a:off x="3762328" y="5336559"/>
            <a:ext cx="3005400"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3" name="Multiply 92"/>
          <p:cNvSpPr/>
          <p:nvPr/>
        </p:nvSpPr>
        <p:spPr>
          <a:xfrm>
            <a:off x="5330141" y="419473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5" name="Multiply 94"/>
          <p:cNvSpPr/>
          <p:nvPr/>
        </p:nvSpPr>
        <p:spPr>
          <a:xfrm>
            <a:off x="6650907" y="5324582"/>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6" name="Multiply 95"/>
          <p:cNvSpPr/>
          <p:nvPr/>
        </p:nvSpPr>
        <p:spPr>
          <a:xfrm>
            <a:off x="5371517" y="5321008"/>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3" name="Multiply 102"/>
          <p:cNvSpPr/>
          <p:nvPr/>
        </p:nvSpPr>
        <p:spPr>
          <a:xfrm>
            <a:off x="6272273"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7" name="Multiply 106"/>
          <p:cNvSpPr/>
          <p:nvPr/>
        </p:nvSpPr>
        <p:spPr>
          <a:xfrm>
            <a:off x="5758714"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1" name="TextBox 130"/>
          <p:cNvSpPr txBox="1"/>
          <p:nvPr/>
        </p:nvSpPr>
        <p:spPr>
          <a:xfrm>
            <a:off x="5622550" y="4475750"/>
            <a:ext cx="24407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32" name="TextBox 131"/>
          <p:cNvSpPr txBox="1"/>
          <p:nvPr/>
        </p:nvSpPr>
        <p:spPr>
          <a:xfrm>
            <a:off x="6164154" y="374446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69" name="TextBox 68"/>
          <p:cNvSpPr txBox="1"/>
          <p:nvPr/>
        </p:nvSpPr>
        <p:spPr>
          <a:xfrm>
            <a:off x="-42767" y="123112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BM</a:t>
            </a:r>
          </a:p>
        </p:txBody>
      </p:sp>
      <p:sp>
        <p:nvSpPr>
          <p:cNvPr id="70" name="TextBox 69"/>
          <p:cNvSpPr txBox="1"/>
          <p:nvPr/>
        </p:nvSpPr>
        <p:spPr>
          <a:xfrm>
            <a:off x="-34286" y="2436308"/>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TERRE</a:t>
            </a:r>
          </a:p>
        </p:txBody>
      </p:sp>
      <p:sp>
        <p:nvSpPr>
          <p:cNvPr id="71" name="TextBox 70"/>
          <p:cNvSpPr txBox="1"/>
          <p:nvPr/>
        </p:nvSpPr>
        <p:spPr>
          <a:xfrm>
            <a:off x="-35848" y="3647487"/>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(SA)</a:t>
            </a:r>
          </a:p>
        </p:txBody>
      </p:sp>
      <p:sp>
        <p:nvSpPr>
          <p:cNvPr id="73" name="TextBox 72"/>
          <p:cNvSpPr txBox="1"/>
          <p:nvPr/>
        </p:nvSpPr>
        <p:spPr>
          <a:xfrm>
            <a:off x="-34610" y="486867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(DA)</a:t>
            </a:r>
          </a:p>
        </p:txBody>
      </p:sp>
      <p:sp>
        <p:nvSpPr>
          <p:cNvPr id="79" name="Rectangle 78"/>
          <p:cNvSpPr/>
          <p:nvPr/>
        </p:nvSpPr>
        <p:spPr>
          <a:xfrm>
            <a:off x="3762327" y="4967049"/>
            <a:ext cx="2381391"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0" name="TextBox 79"/>
          <p:cNvSpPr txBox="1"/>
          <p:nvPr/>
        </p:nvSpPr>
        <p:spPr>
          <a:xfrm>
            <a:off x="3762327" y="4961278"/>
            <a:ext cx="239158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81" name="Rectangle 80"/>
          <p:cNvSpPr/>
          <p:nvPr/>
        </p:nvSpPr>
        <p:spPr>
          <a:xfrm>
            <a:off x="3762327" y="3785770"/>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1" name="TextBox 90"/>
          <p:cNvSpPr txBox="1"/>
          <p:nvPr/>
        </p:nvSpPr>
        <p:spPr>
          <a:xfrm>
            <a:off x="3762327" y="3779626"/>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Tree>
    <p:extLst>
      <p:ext uri="{BB962C8B-B14F-4D97-AF65-F5344CB8AC3E}">
        <p14:creationId xmlns:p14="http://schemas.microsoft.com/office/powerpoint/2010/main" val="194402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BOA before Auction Results Problem</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21715" y="2045135"/>
            <a:ext cx="3089255" cy="1263493"/>
          </a:xfrm>
          <a:prstGeom prst="rect">
            <a:avLst/>
          </a:prstGeom>
          <a:gradFill flip="none" rotWithShape="1">
            <a:gsLst>
              <a:gs pos="100000">
                <a:srgbClr val="167895">
                  <a:alpha val="86000"/>
                </a:srgbClr>
              </a:gs>
              <a:gs pos="0">
                <a:srgbClr val="167895">
                  <a:alpha val="3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cxnSp>
        <p:nvCxnSpPr>
          <p:cNvPr id="8" name="Straight Connector 7"/>
          <p:cNvCxnSpPr/>
          <p:nvPr/>
        </p:nvCxnSpPr>
        <p:spPr>
          <a:xfrm>
            <a:off x="3275309" y="3303520"/>
            <a:ext cx="3538080" cy="1316"/>
          </a:xfrm>
          <a:prstGeom prst="line">
            <a:avLst/>
          </a:prstGeom>
          <a:ln>
            <a:solidFill>
              <a:schemeClr val="tx2"/>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622360" y="2888937"/>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622360" y="2470405"/>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622360" y="1633341"/>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622360" y="1213493"/>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622360" y="2051873"/>
            <a:ext cx="3137196" cy="1316"/>
          </a:xfrm>
          <a:prstGeom prst="line">
            <a:avLst/>
          </a:prstGeom>
          <a:ln w="41275">
            <a:solidFill>
              <a:srgbClr val="C1D82F"/>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2285737" y="2157907"/>
            <a:ext cx="2674392" cy="1145"/>
          </a:xfrm>
          <a:prstGeom prst="line">
            <a:avLst/>
          </a:prstGeom>
          <a:ln>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6742376" y="1091092"/>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£50/MWh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6" name="Rectangle 15"/>
          <p:cNvSpPr/>
          <p:nvPr/>
        </p:nvSpPr>
        <p:spPr>
          <a:xfrm>
            <a:off x="6742376" y="1505676"/>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7" name="Rectangle 16"/>
          <p:cNvSpPr/>
          <p:nvPr/>
        </p:nvSpPr>
        <p:spPr>
          <a:xfrm>
            <a:off x="6742376" y="2336158"/>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£15/MWh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8" name="Rectangle 17"/>
          <p:cNvSpPr/>
          <p:nvPr/>
        </p:nvSpPr>
        <p:spPr>
          <a:xfrm>
            <a:off x="6742376" y="2750742"/>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9" name="Rectangle 18"/>
          <p:cNvSpPr/>
          <p:nvPr/>
        </p:nvSpPr>
        <p:spPr>
          <a:xfrm>
            <a:off x="7378711" y="1913678"/>
            <a:ext cx="642559" cy="238848"/>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a:ln>
                  <a:noFill/>
                </a:ln>
                <a:solidFill>
                  <a:prstClr val="black"/>
                </a:solidFill>
                <a:effectLst/>
                <a:uLnTx/>
                <a:uFillTx/>
                <a:latin typeface="Tahoma" pitchFamily="34" charset="0"/>
                <a:ea typeface="+mn-ea"/>
                <a:cs typeface="Tahoma" pitchFamily="34" charset="0"/>
              </a:rPr>
              <a:t>FPN</a:t>
            </a:r>
            <a:endParaRPr kumimoji="0" lang="en-US" sz="952" b="1" i="0" u="none" strike="noStrike" kern="1200" cap="none" spc="0" normalizeH="0" baseline="0" noProof="0">
              <a:ln>
                <a:noFill/>
              </a:ln>
              <a:solidFill>
                <a:prstClr val="black"/>
              </a:solidFill>
              <a:effectLst/>
              <a:uLnTx/>
              <a:uFillTx/>
              <a:latin typeface="Tahoma"/>
              <a:ea typeface="+mn-ea"/>
              <a:cs typeface="+mn-cs"/>
            </a:endParaRPr>
          </a:p>
        </p:txBody>
      </p:sp>
      <p:sp>
        <p:nvSpPr>
          <p:cNvPr id="20" name="Rectangle 19"/>
          <p:cNvSpPr/>
          <p:nvPr/>
        </p:nvSpPr>
        <p:spPr>
          <a:xfrm>
            <a:off x="7753251" y="1332719"/>
            <a:ext cx="879652"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UP</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sp>
        <p:nvSpPr>
          <p:cNvPr id="21" name="Rectangle 20"/>
          <p:cNvSpPr/>
          <p:nvPr/>
        </p:nvSpPr>
        <p:spPr>
          <a:xfrm>
            <a:off x="7737215" y="2566874"/>
            <a:ext cx="673483"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DOWN</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cxnSp>
        <p:nvCxnSpPr>
          <p:cNvPr id="22" name="Straight Connector 21"/>
          <p:cNvCxnSpPr/>
          <p:nvPr/>
        </p:nvCxnSpPr>
        <p:spPr>
          <a:xfrm rot="5400000">
            <a:off x="7165518" y="1349799"/>
            <a:ext cx="1052910" cy="1145"/>
          </a:xfrm>
          <a:prstGeom prst="line">
            <a:avLst/>
          </a:prstGeom>
          <a:ln w="12700">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7165518" y="2710685"/>
            <a:ext cx="1052910" cy="1145"/>
          </a:xfrm>
          <a:prstGeom prst="line">
            <a:avLst/>
          </a:prstGeom>
          <a:ln w="12700">
            <a:solidFill>
              <a:schemeClr val="tx2"/>
            </a:solidFill>
            <a:headEnd type="none" w="lg" len="lg"/>
            <a:tailEnd type="stealth" w="lg" len="lg"/>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4657784" y="3453634"/>
            <a:ext cx="1017097"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Time</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5" name="Rectangle 24"/>
          <p:cNvSpPr/>
          <p:nvPr/>
        </p:nvSpPr>
        <p:spPr>
          <a:xfrm rot="16200000">
            <a:off x="2013349" y="2142451"/>
            <a:ext cx="1183208"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Energy</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6" name="Rectangle 37"/>
          <p:cNvSpPr/>
          <p:nvPr/>
        </p:nvSpPr>
        <p:spPr>
          <a:xfrm>
            <a:off x="2952312" y="1098989"/>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7" name="Rectangle 26"/>
          <p:cNvSpPr/>
          <p:nvPr/>
        </p:nvSpPr>
        <p:spPr>
          <a:xfrm>
            <a:off x="2952312" y="1513573"/>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125MW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8" name="Rectangle 27"/>
          <p:cNvSpPr/>
          <p:nvPr/>
        </p:nvSpPr>
        <p:spPr>
          <a:xfrm>
            <a:off x="2952312" y="1929472"/>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100MW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9" name="Rectangle 28"/>
          <p:cNvSpPr/>
          <p:nvPr/>
        </p:nvSpPr>
        <p:spPr>
          <a:xfrm>
            <a:off x="3024472" y="2344055"/>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75MW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30" name="Rectangle 29"/>
          <p:cNvSpPr/>
          <p:nvPr/>
        </p:nvSpPr>
        <p:spPr>
          <a:xfrm>
            <a:off x="3024472" y="2758639"/>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31" name="Trapezoid 30"/>
          <p:cNvSpPr/>
          <p:nvPr/>
        </p:nvSpPr>
        <p:spPr bwMode="auto">
          <a:xfrm>
            <a:off x="4179260" y="1631868"/>
            <a:ext cx="2049859" cy="391819"/>
          </a:xfrm>
          <a:prstGeom prst="trapezoid">
            <a:avLst>
              <a:gd name="adj" fmla="val 69706"/>
            </a:avLst>
          </a:prstGeom>
          <a:solidFill>
            <a:schemeClr val="accent1">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33" name="Rectangle 32"/>
          <p:cNvSpPr/>
          <p:nvPr/>
        </p:nvSpPr>
        <p:spPr>
          <a:xfrm>
            <a:off x="3621715" y="4927368"/>
            <a:ext cx="3089255" cy="1263493"/>
          </a:xfrm>
          <a:prstGeom prst="rect">
            <a:avLst/>
          </a:prstGeom>
          <a:gradFill flip="none" rotWithShape="1">
            <a:gsLst>
              <a:gs pos="100000">
                <a:srgbClr val="167895">
                  <a:alpha val="86000"/>
                </a:srgbClr>
              </a:gs>
              <a:gs pos="0">
                <a:srgbClr val="167895">
                  <a:alpha val="3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cxnSp>
        <p:nvCxnSpPr>
          <p:cNvPr id="34" name="Straight Connector 33"/>
          <p:cNvCxnSpPr/>
          <p:nvPr/>
        </p:nvCxnSpPr>
        <p:spPr>
          <a:xfrm>
            <a:off x="3275309" y="6185753"/>
            <a:ext cx="3538080" cy="1316"/>
          </a:xfrm>
          <a:prstGeom prst="line">
            <a:avLst/>
          </a:prstGeom>
          <a:ln>
            <a:solidFill>
              <a:schemeClr val="tx2"/>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3622360" y="5771170"/>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622360" y="5352638"/>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3622360" y="4515574"/>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3622360" y="4095726"/>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3622360" y="4934106"/>
            <a:ext cx="3137196" cy="1316"/>
          </a:xfrm>
          <a:prstGeom prst="line">
            <a:avLst/>
          </a:prstGeom>
          <a:ln w="41275">
            <a:solidFill>
              <a:srgbClr val="C1D82F"/>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rot="5400000">
            <a:off x="2285737" y="5040140"/>
            <a:ext cx="2674392" cy="1145"/>
          </a:xfrm>
          <a:prstGeom prst="line">
            <a:avLst/>
          </a:prstGeom>
          <a:ln>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sp>
        <p:nvSpPr>
          <p:cNvPr id="41" name="Rectangle 40"/>
          <p:cNvSpPr/>
          <p:nvPr/>
        </p:nvSpPr>
        <p:spPr>
          <a:xfrm>
            <a:off x="6742376" y="3973325"/>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£50/MWh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2" name="Rectangle 41"/>
          <p:cNvSpPr/>
          <p:nvPr/>
        </p:nvSpPr>
        <p:spPr>
          <a:xfrm>
            <a:off x="6742376" y="4387909"/>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3" name="Rectangle 42"/>
          <p:cNvSpPr/>
          <p:nvPr/>
        </p:nvSpPr>
        <p:spPr>
          <a:xfrm>
            <a:off x="6742376" y="5218391"/>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£15/MWh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4" name="Rectangle 43"/>
          <p:cNvSpPr/>
          <p:nvPr/>
        </p:nvSpPr>
        <p:spPr>
          <a:xfrm>
            <a:off x="6742376" y="5632975"/>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5" name="Rectangle 44"/>
          <p:cNvSpPr/>
          <p:nvPr/>
        </p:nvSpPr>
        <p:spPr>
          <a:xfrm>
            <a:off x="7378711" y="4795911"/>
            <a:ext cx="642559" cy="238848"/>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a:ln>
                  <a:noFill/>
                </a:ln>
                <a:solidFill>
                  <a:prstClr val="black"/>
                </a:solidFill>
                <a:effectLst/>
                <a:uLnTx/>
                <a:uFillTx/>
                <a:latin typeface="Tahoma" pitchFamily="34" charset="0"/>
                <a:ea typeface="+mn-ea"/>
                <a:cs typeface="Tahoma" pitchFamily="34" charset="0"/>
              </a:rPr>
              <a:t>FPN</a:t>
            </a:r>
            <a:endParaRPr kumimoji="0" lang="en-US" sz="952" b="1" i="0" u="none" strike="noStrike" kern="1200" cap="none" spc="0" normalizeH="0" baseline="0" noProof="0">
              <a:ln>
                <a:noFill/>
              </a:ln>
              <a:solidFill>
                <a:prstClr val="black"/>
              </a:solidFill>
              <a:effectLst/>
              <a:uLnTx/>
              <a:uFillTx/>
              <a:latin typeface="Tahoma"/>
              <a:ea typeface="+mn-ea"/>
              <a:cs typeface="+mn-cs"/>
            </a:endParaRPr>
          </a:p>
        </p:txBody>
      </p:sp>
      <p:sp>
        <p:nvSpPr>
          <p:cNvPr id="46" name="Rectangle 45"/>
          <p:cNvSpPr/>
          <p:nvPr/>
        </p:nvSpPr>
        <p:spPr>
          <a:xfrm>
            <a:off x="7753251" y="4214952"/>
            <a:ext cx="879652"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UP</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sp>
        <p:nvSpPr>
          <p:cNvPr id="47" name="Rectangle 46"/>
          <p:cNvSpPr/>
          <p:nvPr/>
        </p:nvSpPr>
        <p:spPr>
          <a:xfrm>
            <a:off x="7737215" y="5449107"/>
            <a:ext cx="673483"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DOWN</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cxnSp>
        <p:nvCxnSpPr>
          <p:cNvPr id="48" name="Straight Connector 47"/>
          <p:cNvCxnSpPr/>
          <p:nvPr/>
        </p:nvCxnSpPr>
        <p:spPr>
          <a:xfrm rot="5400000">
            <a:off x="7165518" y="4232032"/>
            <a:ext cx="1052910" cy="1145"/>
          </a:xfrm>
          <a:prstGeom prst="line">
            <a:avLst/>
          </a:prstGeom>
          <a:ln w="12700">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5400000">
            <a:off x="7165518" y="5592918"/>
            <a:ext cx="1052910" cy="1145"/>
          </a:xfrm>
          <a:prstGeom prst="line">
            <a:avLst/>
          </a:prstGeom>
          <a:ln w="12700">
            <a:solidFill>
              <a:schemeClr val="tx2"/>
            </a:solidFill>
            <a:headEnd type="none" w="lg" len="lg"/>
            <a:tailEnd type="stealth" w="lg" len="lg"/>
          </a:ln>
          <a:effectLst/>
        </p:spPr>
        <p:style>
          <a:lnRef idx="2">
            <a:schemeClr val="accent1"/>
          </a:lnRef>
          <a:fillRef idx="0">
            <a:schemeClr val="accent1"/>
          </a:fillRef>
          <a:effectRef idx="1">
            <a:schemeClr val="accent1"/>
          </a:effectRef>
          <a:fontRef idx="minor">
            <a:schemeClr val="tx1"/>
          </a:fontRef>
        </p:style>
      </p:cxnSp>
      <p:sp>
        <p:nvSpPr>
          <p:cNvPr id="50" name="Rectangle 49"/>
          <p:cNvSpPr/>
          <p:nvPr/>
        </p:nvSpPr>
        <p:spPr>
          <a:xfrm>
            <a:off x="4657784" y="6202863"/>
            <a:ext cx="1017097"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Time</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51" name="Rectangle 50"/>
          <p:cNvSpPr/>
          <p:nvPr/>
        </p:nvSpPr>
        <p:spPr>
          <a:xfrm rot="16200000">
            <a:off x="2013349" y="5024684"/>
            <a:ext cx="1183208"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Energy</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52" name="Rectangle 37"/>
          <p:cNvSpPr/>
          <p:nvPr/>
        </p:nvSpPr>
        <p:spPr>
          <a:xfrm>
            <a:off x="2952312" y="3981222"/>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3" name="Rectangle 52"/>
          <p:cNvSpPr/>
          <p:nvPr/>
        </p:nvSpPr>
        <p:spPr>
          <a:xfrm>
            <a:off x="2952312" y="4395806"/>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125MW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4" name="Rectangle 53"/>
          <p:cNvSpPr/>
          <p:nvPr/>
        </p:nvSpPr>
        <p:spPr>
          <a:xfrm>
            <a:off x="2952312" y="4811705"/>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100MW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5" name="Rectangle 54"/>
          <p:cNvSpPr/>
          <p:nvPr/>
        </p:nvSpPr>
        <p:spPr>
          <a:xfrm>
            <a:off x="3024472" y="5226288"/>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75MW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6" name="Rectangle 55"/>
          <p:cNvSpPr/>
          <p:nvPr/>
        </p:nvSpPr>
        <p:spPr>
          <a:xfrm>
            <a:off x="3024472" y="5640872"/>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7" name="Trapezoid 56"/>
          <p:cNvSpPr/>
          <p:nvPr/>
        </p:nvSpPr>
        <p:spPr bwMode="auto">
          <a:xfrm>
            <a:off x="4179260" y="4095726"/>
            <a:ext cx="2049859" cy="407846"/>
          </a:xfrm>
          <a:prstGeom prst="trapezoid">
            <a:avLst>
              <a:gd name="adj" fmla="val 69706"/>
            </a:avLst>
          </a:prstGeom>
          <a:solidFill>
            <a:schemeClr val="accent1">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59" name="Trapezoid 58"/>
          <p:cNvSpPr/>
          <p:nvPr/>
        </p:nvSpPr>
        <p:spPr bwMode="auto">
          <a:xfrm>
            <a:off x="3924377" y="4500484"/>
            <a:ext cx="2556000" cy="392686"/>
          </a:xfrm>
          <a:prstGeom prst="trapezoid">
            <a:avLst>
              <a:gd name="adj" fmla="val 69706"/>
            </a:avLst>
          </a:prstGeom>
          <a:solidFill>
            <a:schemeClr val="accent2">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60" name="Rectangle 59"/>
          <p:cNvSpPr/>
          <p:nvPr/>
        </p:nvSpPr>
        <p:spPr>
          <a:xfrm>
            <a:off x="429215" y="1929472"/>
            <a:ext cx="1659178" cy="307777"/>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a:ea typeface="+mn-ea"/>
                <a:cs typeface="+mn-cs"/>
              </a:rPr>
              <a:t>1. BSP @ BEGCT</a:t>
            </a:r>
          </a:p>
        </p:txBody>
      </p:sp>
      <p:sp>
        <p:nvSpPr>
          <p:cNvPr id="61" name="Rectangle 60"/>
          <p:cNvSpPr/>
          <p:nvPr/>
        </p:nvSpPr>
        <p:spPr>
          <a:xfrm>
            <a:off x="429214" y="4562955"/>
            <a:ext cx="1659179" cy="523220"/>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a:ea typeface="+mn-ea"/>
                <a:cs typeface="+mn-cs"/>
              </a:rPr>
              <a:t>2. BSP after Auction Results</a:t>
            </a:r>
          </a:p>
        </p:txBody>
      </p:sp>
      <p:sp>
        <p:nvSpPr>
          <p:cNvPr id="62" name="Rectangle 61"/>
          <p:cNvSpPr/>
          <p:nvPr/>
        </p:nvSpPr>
        <p:spPr>
          <a:xfrm>
            <a:off x="8407954" y="827151"/>
            <a:ext cx="3466138" cy="1815882"/>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Diagram shows the scaling costs of deviating from FPN.</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Knowing their costs the BSP bids into RR @ £40 per MW for deviating 25 MW</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Tahoma"/>
                <a:ea typeface="+mn-ea"/>
                <a:cs typeface="+mn-cs"/>
              </a:rPr>
              <a:t>If activated BSP would make £10 per MW profit</a:t>
            </a:r>
          </a:p>
        </p:txBody>
      </p:sp>
      <p:sp>
        <p:nvSpPr>
          <p:cNvPr id="63" name="Rectangle 62"/>
          <p:cNvSpPr/>
          <p:nvPr/>
        </p:nvSpPr>
        <p:spPr>
          <a:xfrm>
            <a:off x="8407954" y="3713385"/>
            <a:ext cx="3466138" cy="2246769"/>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However a BOA is issued after BEGCT but before the RR Auction Results are known (and therefore instruction issued).</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If products stack in all instances then now costs for RR activation are £50 per MW but bid is only at £40 per MW</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Tahoma"/>
                <a:ea typeface="+mn-ea"/>
                <a:cs typeface="+mn-cs"/>
              </a:rPr>
              <a:t>If activated BSP would make £10 per MW loss</a:t>
            </a:r>
          </a:p>
        </p:txBody>
      </p:sp>
    </p:spTree>
    <p:extLst>
      <p:ext uri="{BB962C8B-B14F-4D97-AF65-F5344CB8AC3E}">
        <p14:creationId xmlns:p14="http://schemas.microsoft.com/office/powerpoint/2010/main" val="2046554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0" y="-22201"/>
            <a:ext cx="11480800" cy="1289948"/>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latin typeface="Helvetica Neue Light" panose="02000403000000020004"/>
              </a:rPr>
              <a:t>Stacking Scheduled Activations (SA) and Direct Activations (DA) across a border</a:t>
            </a:r>
            <a:br>
              <a:rPr lang="en-GB" dirty="0"/>
            </a:b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TextBox 5">
            <a:extLst>
              <a:ext uri="{FF2B5EF4-FFF2-40B4-BE49-F238E27FC236}">
                <a16:creationId xmlns:a16="http://schemas.microsoft.com/office/drawing/2014/main" id="{FD357C19-1773-482A-879D-A9A7717A8ECB}"/>
              </a:ext>
            </a:extLst>
          </p:cNvPr>
          <p:cNvSpPr txBox="1"/>
          <p:nvPr/>
        </p:nvSpPr>
        <p:spPr>
          <a:xfrm>
            <a:off x="0" y="1374514"/>
            <a:ext cx="12264887" cy="5078313"/>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Helvetica Neue Light" panose="02000403000000020004"/>
              </a:rPr>
              <a:t>In workgroup 5 we discussed the following slides (examples on slides 3-9)</a:t>
            </a:r>
          </a:p>
          <a:p>
            <a:pPr marL="285750" indent="-285750">
              <a:buFont typeface="Arial" panose="020B0604020202020204" pitchFamily="34" charset="0"/>
              <a:buChar char="•"/>
            </a:pPr>
            <a:endParaRPr lang="en-GB" dirty="0">
              <a:solidFill>
                <a:schemeClr val="accent1"/>
              </a:solidFill>
              <a:latin typeface="Helvetica Neue Light" panose="02000403000000020004"/>
            </a:endParaRPr>
          </a:p>
          <a:p>
            <a:r>
              <a:rPr lang="en-GB" dirty="0">
                <a:solidFill>
                  <a:schemeClr val="accent1"/>
                </a:solidFill>
                <a:latin typeface="Helvetica Neue Light" panose="02000403000000020004"/>
              </a:rPr>
              <a:t>Ask to WG- Having reviewed the shapes on the presentation last time and in pre-reading, please can you advise if there are going to be any issues with achieving these levels and what they explicitly are. </a:t>
            </a:r>
          </a:p>
          <a:p>
            <a:endParaRPr lang="en-GB" dirty="0">
              <a:solidFill>
                <a:schemeClr val="accent1"/>
              </a:solidFill>
              <a:latin typeface="Helvetica Neue Light" panose="02000403000000020004"/>
            </a:endParaRPr>
          </a:p>
          <a:p>
            <a:r>
              <a:rPr lang="en-GB" dirty="0">
                <a:solidFill>
                  <a:schemeClr val="accent1"/>
                </a:solidFill>
                <a:latin typeface="Helvetica Neue Light" panose="02000403000000020004"/>
              </a:rPr>
              <a:t>(If there is a meeting required outside of the workgroup we can arrange this)</a:t>
            </a:r>
          </a:p>
          <a:p>
            <a:pPr marL="285750" indent="-285750">
              <a:buFont typeface="Arial" panose="020B0604020202020204" pitchFamily="34" charset="0"/>
              <a:buChar char="•"/>
            </a:pPr>
            <a:endParaRPr lang="en-GB" dirty="0">
              <a:latin typeface="Helvetica Neue Light" panose="02000403000000020004"/>
            </a:endParaRPr>
          </a:p>
          <a:p>
            <a:pPr marL="285750" indent="-285750">
              <a:buFont typeface="Arial" panose="020B0604020202020204" pitchFamily="34" charset="0"/>
              <a:buChar char="•"/>
            </a:pPr>
            <a:endParaRPr lang="en-GB" dirty="0">
              <a:latin typeface="Helvetica Neue Light" panose="02000403000000020004"/>
            </a:endParaRPr>
          </a:p>
          <a:p>
            <a:endParaRPr lang="en-GB" dirty="0">
              <a:latin typeface="Helvetica Neue Light" panose="02000403000000020004"/>
            </a:endParaRPr>
          </a:p>
          <a:p>
            <a:pPr marL="285750" indent="-285750">
              <a:buFont typeface="Arial" panose="020B0604020202020204" pitchFamily="34" charset="0"/>
              <a:buChar char="•"/>
            </a:pPr>
            <a:r>
              <a:rPr lang="en-GB" dirty="0">
                <a:latin typeface="Helvetica Neue Light" panose="02000403000000020004"/>
              </a:rPr>
              <a:t>Please note:</a:t>
            </a:r>
          </a:p>
          <a:p>
            <a:pPr marL="285750" indent="-285750">
              <a:buFont typeface="Arial" panose="020B0604020202020204" pitchFamily="34" charset="0"/>
              <a:buChar char="•"/>
            </a:pPr>
            <a:r>
              <a:rPr lang="en-GB" i="1" dirty="0">
                <a:latin typeface="Helvetica Neue Light" panose="02000403000000020004"/>
              </a:rPr>
              <a:t>The examples on the slides taken from the MARI project attached are to help illustrate the complexity of MARI and how SA and DA can stack against each other. </a:t>
            </a:r>
          </a:p>
          <a:p>
            <a:pPr marL="285750" indent="-285750">
              <a:buFont typeface="Arial" panose="020B0604020202020204" pitchFamily="34" charset="0"/>
              <a:buChar char="•"/>
            </a:pPr>
            <a:r>
              <a:rPr lang="en-GB" i="1" dirty="0">
                <a:latin typeface="Helvetica Neue Light" panose="02000403000000020004"/>
              </a:rPr>
              <a:t>We do need to do some work on this to define how this will work in practice.</a:t>
            </a:r>
          </a:p>
          <a:p>
            <a:pPr marL="285750" indent="-285750">
              <a:buFont typeface="Arial" panose="020B0604020202020204" pitchFamily="34" charset="0"/>
              <a:buChar char="•"/>
            </a:pPr>
            <a:r>
              <a:rPr lang="en-GB" i="1" dirty="0">
                <a:latin typeface="Helvetica Neue Light" panose="02000403000000020004"/>
              </a:rPr>
              <a:t>This does not happen with TERRE as the timeframes are greater. </a:t>
            </a:r>
          </a:p>
          <a:p>
            <a:pPr marL="285750" indent="-285750">
              <a:buFont typeface="Arial" panose="020B0604020202020204" pitchFamily="34" charset="0"/>
              <a:buChar char="•"/>
            </a:pPr>
            <a:r>
              <a:rPr lang="en-GB" i="1" dirty="0">
                <a:latin typeface="Helvetica Neue Light" panose="02000403000000020004"/>
              </a:rPr>
              <a:t>Please remember, these shapes are the cross border exchanges not the individual BSP shapes</a:t>
            </a:r>
          </a:p>
          <a:p>
            <a:pPr marL="285750" indent="-285750">
              <a:buFont typeface="Arial" panose="020B0604020202020204" pitchFamily="34" charset="0"/>
              <a:buChar char="•"/>
            </a:pPr>
            <a:endParaRPr lang="en-GB" i="1" dirty="0">
              <a:latin typeface="Helvetica Neue Light" panose="02000403000000020004"/>
            </a:endParaRPr>
          </a:p>
          <a:p>
            <a:pPr marL="285750" indent="-285750">
              <a:buFont typeface="Arial" panose="020B0604020202020204" pitchFamily="34" charset="0"/>
              <a:buChar char="•"/>
            </a:pPr>
            <a:endParaRPr lang="en-GB" dirty="0">
              <a:latin typeface="Helvetica Neue Light" panose="02000403000000020004"/>
            </a:endParaRPr>
          </a:p>
          <a:p>
            <a:endParaRPr lang="en-GB" dirty="0">
              <a:latin typeface="Helvetica Neue Light" panose="02000403000000020004"/>
            </a:endParaRPr>
          </a:p>
        </p:txBody>
      </p:sp>
    </p:spTree>
    <p:extLst>
      <p:ext uri="{BB962C8B-B14F-4D97-AF65-F5344CB8AC3E}">
        <p14:creationId xmlns:p14="http://schemas.microsoft.com/office/powerpoint/2010/main" val="31655276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BOA before Auction Results Solution</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21715" y="2978007"/>
            <a:ext cx="3089255" cy="1263493"/>
          </a:xfrm>
          <a:prstGeom prst="rect">
            <a:avLst/>
          </a:prstGeom>
          <a:gradFill flip="none" rotWithShape="1">
            <a:gsLst>
              <a:gs pos="100000">
                <a:srgbClr val="167895">
                  <a:alpha val="86000"/>
                </a:srgbClr>
              </a:gs>
              <a:gs pos="0">
                <a:srgbClr val="167895">
                  <a:alpha val="3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cxnSp>
        <p:nvCxnSpPr>
          <p:cNvPr id="8" name="Straight Connector 7"/>
          <p:cNvCxnSpPr/>
          <p:nvPr/>
        </p:nvCxnSpPr>
        <p:spPr>
          <a:xfrm>
            <a:off x="3275309" y="4236392"/>
            <a:ext cx="3538080" cy="1316"/>
          </a:xfrm>
          <a:prstGeom prst="line">
            <a:avLst/>
          </a:prstGeom>
          <a:ln>
            <a:solidFill>
              <a:schemeClr val="tx2"/>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622360" y="3821809"/>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622360" y="3403277"/>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622360" y="2566213"/>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622360" y="2146365"/>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622360" y="2984745"/>
            <a:ext cx="3137196" cy="1316"/>
          </a:xfrm>
          <a:prstGeom prst="line">
            <a:avLst/>
          </a:prstGeom>
          <a:ln w="41275">
            <a:solidFill>
              <a:srgbClr val="C1D82F"/>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2285737" y="3090779"/>
            <a:ext cx="2674392" cy="1145"/>
          </a:xfrm>
          <a:prstGeom prst="line">
            <a:avLst/>
          </a:prstGeom>
          <a:ln>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6742376" y="2023964"/>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£50/MWh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6" name="Rectangle 15"/>
          <p:cNvSpPr/>
          <p:nvPr/>
        </p:nvSpPr>
        <p:spPr>
          <a:xfrm>
            <a:off x="6742376" y="2438548"/>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7" name="Rectangle 16"/>
          <p:cNvSpPr/>
          <p:nvPr/>
        </p:nvSpPr>
        <p:spPr>
          <a:xfrm>
            <a:off x="6742376" y="3269030"/>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£15/MWh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8" name="Rectangle 17"/>
          <p:cNvSpPr/>
          <p:nvPr/>
        </p:nvSpPr>
        <p:spPr>
          <a:xfrm>
            <a:off x="6742376" y="3683614"/>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9" name="Rectangle 18"/>
          <p:cNvSpPr/>
          <p:nvPr/>
        </p:nvSpPr>
        <p:spPr>
          <a:xfrm>
            <a:off x="7378711" y="2846550"/>
            <a:ext cx="642559" cy="238848"/>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a:ln>
                  <a:noFill/>
                </a:ln>
                <a:solidFill>
                  <a:prstClr val="black"/>
                </a:solidFill>
                <a:effectLst/>
                <a:uLnTx/>
                <a:uFillTx/>
                <a:latin typeface="Tahoma" pitchFamily="34" charset="0"/>
                <a:ea typeface="+mn-ea"/>
                <a:cs typeface="Tahoma" pitchFamily="34" charset="0"/>
              </a:rPr>
              <a:t>FPN</a:t>
            </a:r>
            <a:endParaRPr kumimoji="0" lang="en-US" sz="952" b="1" i="0" u="none" strike="noStrike" kern="1200" cap="none" spc="0" normalizeH="0" baseline="0" noProof="0">
              <a:ln>
                <a:noFill/>
              </a:ln>
              <a:solidFill>
                <a:prstClr val="black"/>
              </a:solidFill>
              <a:effectLst/>
              <a:uLnTx/>
              <a:uFillTx/>
              <a:latin typeface="Tahoma"/>
              <a:ea typeface="+mn-ea"/>
              <a:cs typeface="+mn-cs"/>
            </a:endParaRPr>
          </a:p>
        </p:txBody>
      </p:sp>
      <p:sp>
        <p:nvSpPr>
          <p:cNvPr id="20" name="Rectangle 19"/>
          <p:cNvSpPr/>
          <p:nvPr/>
        </p:nvSpPr>
        <p:spPr>
          <a:xfrm>
            <a:off x="7753251" y="2265591"/>
            <a:ext cx="879652"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UP</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sp>
        <p:nvSpPr>
          <p:cNvPr id="21" name="Rectangle 20"/>
          <p:cNvSpPr/>
          <p:nvPr/>
        </p:nvSpPr>
        <p:spPr>
          <a:xfrm>
            <a:off x="7737215" y="3499746"/>
            <a:ext cx="673483"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DOWN</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cxnSp>
        <p:nvCxnSpPr>
          <p:cNvPr id="22" name="Straight Connector 21"/>
          <p:cNvCxnSpPr/>
          <p:nvPr/>
        </p:nvCxnSpPr>
        <p:spPr>
          <a:xfrm rot="5400000">
            <a:off x="7165518" y="2282671"/>
            <a:ext cx="1052910" cy="1145"/>
          </a:xfrm>
          <a:prstGeom prst="line">
            <a:avLst/>
          </a:prstGeom>
          <a:ln w="12700">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7165518" y="3643557"/>
            <a:ext cx="1052910" cy="1145"/>
          </a:xfrm>
          <a:prstGeom prst="line">
            <a:avLst/>
          </a:prstGeom>
          <a:ln w="12700">
            <a:solidFill>
              <a:schemeClr val="tx2"/>
            </a:solidFill>
            <a:headEnd type="none" w="lg" len="lg"/>
            <a:tailEnd type="stealth" w="lg" len="lg"/>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4657784" y="4386506"/>
            <a:ext cx="1017097"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Time</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5" name="Rectangle 24"/>
          <p:cNvSpPr/>
          <p:nvPr/>
        </p:nvSpPr>
        <p:spPr>
          <a:xfrm rot="16200000">
            <a:off x="2013349" y="3075323"/>
            <a:ext cx="1183208"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Energy</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6" name="Rectangle 37"/>
          <p:cNvSpPr/>
          <p:nvPr/>
        </p:nvSpPr>
        <p:spPr>
          <a:xfrm>
            <a:off x="2952312" y="2031861"/>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7" name="Rectangle 26"/>
          <p:cNvSpPr/>
          <p:nvPr/>
        </p:nvSpPr>
        <p:spPr>
          <a:xfrm>
            <a:off x="2952312" y="2446445"/>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125MW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8" name="Rectangle 27"/>
          <p:cNvSpPr/>
          <p:nvPr/>
        </p:nvSpPr>
        <p:spPr>
          <a:xfrm>
            <a:off x="2952312" y="2862344"/>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100MW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9" name="Rectangle 28"/>
          <p:cNvSpPr/>
          <p:nvPr/>
        </p:nvSpPr>
        <p:spPr>
          <a:xfrm>
            <a:off x="3024472" y="3276927"/>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75MW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30" name="Rectangle 29"/>
          <p:cNvSpPr/>
          <p:nvPr/>
        </p:nvSpPr>
        <p:spPr>
          <a:xfrm>
            <a:off x="3024472" y="3691511"/>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9" name="Trapezoid 58"/>
          <p:cNvSpPr/>
          <p:nvPr/>
        </p:nvSpPr>
        <p:spPr bwMode="auto">
          <a:xfrm>
            <a:off x="3924377" y="2551612"/>
            <a:ext cx="2556000" cy="392686"/>
          </a:xfrm>
          <a:prstGeom prst="trapezoid">
            <a:avLst>
              <a:gd name="adj" fmla="val 69706"/>
            </a:avLst>
          </a:prstGeom>
          <a:solidFill>
            <a:schemeClr val="accent2">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60" name="Rectangle 59"/>
          <p:cNvSpPr/>
          <p:nvPr/>
        </p:nvSpPr>
        <p:spPr>
          <a:xfrm>
            <a:off x="429215" y="2862344"/>
            <a:ext cx="1659178" cy="523220"/>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a:ea typeface="+mn-ea"/>
                <a:cs typeface="+mn-cs"/>
              </a:rPr>
              <a:t>3. BSP @ Settlement</a:t>
            </a:r>
          </a:p>
        </p:txBody>
      </p:sp>
      <p:sp>
        <p:nvSpPr>
          <p:cNvPr id="62" name="Rectangle 61"/>
          <p:cNvSpPr/>
          <p:nvPr/>
        </p:nvSpPr>
        <p:spPr>
          <a:xfrm>
            <a:off x="8407954" y="1492167"/>
            <a:ext cx="3466138" cy="3108543"/>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To ensure that BSP is paid RR volumes as they were bid and to ensure system remains balanced:</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NGESO developed a TERRE dispatch guide; and</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Settlement was changed so that (as per the diagram) the BSP </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B050"/>
                </a:solidFill>
                <a:effectLst/>
                <a:uLnTx/>
                <a:uFillTx/>
                <a:latin typeface="Tahoma"/>
                <a:ea typeface="+mn-ea"/>
                <a:cs typeface="+mn-cs"/>
              </a:rPr>
              <a:t>RR</a:t>
            </a:r>
            <a:r>
              <a:rPr kumimoji="0" lang="en-US" sz="1400" b="0" i="0" u="none" strike="noStrike" kern="1200" cap="none" spc="0" normalizeH="0" baseline="0" noProof="0" dirty="0">
                <a:ln>
                  <a:noFill/>
                </a:ln>
                <a:solidFill>
                  <a:prstClr val="black"/>
                </a:solidFill>
                <a:effectLst/>
                <a:uLnTx/>
                <a:uFillTx/>
                <a:latin typeface="Tahoma"/>
                <a:ea typeface="+mn-ea"/>
                <a:cs typeface="+mn-cs"/>
              </a:rPr>
              <a:t> </a:t>
            </a:r>
            <a:r>
              <a:rPr kumimoji="0" lang="en-US" sz="1400" b="0" i="0" u="none" strike="noStrike" kern="1200" cap="none" spc="0" normalizeH="0" baseline="0" noProof="0" dirty="0">
                <a:ln>
                  <a:noFill/>
                </a:ln>
                <a:solidFill>
                  <a:srgbClr val="00B050"/>
                </a:solidFill>
                <a:effectLst/>
                <a:uLnTx/>
                <a:uFillTx/>
                <a:latin typeface="Tahoma"/>
                <a:ea typeface="+mn-ea"/>
                <a:cs typeface="+mn-cs"/>
              </a:rPr>
              <a:t>volumes paid @ £40 per MW</a:t>
            </a: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B050"/>
                </a:solidFill>
                <a:effectLst/>
                <a:uLnTx/>
                <a:uFillTx/>
                <a:latin typeface="Tahoma"/>
                <a:ea typeface="+mn-ea"/>
                <a:cs typeface="+mn-cs"/>
              </a:rPr>
              <a:t>Remaining BOA volumes paid @ £BOD</a:t>
            </a:r>
          </a:p>
        </p:txBody>
      </p:sp>
      <p:sp>
        <p:nvSpPr>
          <p:cNvPr id="64" name="Trapezoid 63"/>
          <p:cNvSpPr/>
          <p:nvPr/>
        </p:nvSpPr>
        <p:spPr bwMode="auto">
          <a:xfrm>
            <a:off x="4188422" y="2547819"/>
            <a:ext cx="2049859" cy="396479"/>
          </a:xfrm>
          <a:prstGeom prst="trapezoid">
            <a:avLst>
              <a:gd name="adj" fmla="val 69706"/>
            </a:avLst>
          </a:prstGeom>
          <a:solidFill>
            <a:schemeClr val="accent1">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Tree>
    <p:extLst>
      <p:ext uri="{BB962C8B-B14F-4D97-AF65-F5344CB8AC3E}">
        <p14:creationId xmlns:p14="http://schemas.microsoft.com/office/powerpoint/2010/main" val="4243291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p:cNvCxnSpPr/>
          <p:nvPr/>
        </p:nvCxnSpPr>
        <p:spPr>
          <a:xfrm>
            <a:off x="4703318" y="1235073"/>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Rectangle 78"/>
          <p:cNvSpPr/>
          <p:nvPr/>
        </p:nvSpPr>
        <p:spPr>
          <a:xfrm>
            <a:off x="3762327" y="4967049"/>
            <a:ext cx="2381391"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6" name="TextBox 105"/>
          <p:cNvSpPr txBox="1"/>
          <p:nvPr/>
        </p:nvSpPr>
        <p:spPr>
          <a:xfrm>
            <a:off x="3762327" y="4961278"/>
            <a:ext cx="239158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71" name="Rectangle 70"/>
          <p:cNvSpPr/>
          <p:nvPr/>
        </p:nvSpPr>
        <p:spPr>
          <a:xfrm>
            <a:off x="3762327" y="3785770"/>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4" name="TextBox 103"/>
          <p:cNvSpPr txBox="1"/>
          <p:nvPr/>
        </p:nvSpPr>
        <p:spPr>
          <a:xfrm>
            <a:off x="3762327" y="3779626"/>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92" name="Rectangle 91"/>
          <p:cNvSpPr/>
          <p:nvPr/>
        </p:nvSpPr>
        <p:spPr>
          <a:xfrm>
            <a:off x="5665615" y="5700453"/>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3" name="Rectangle 92"/>
          <p:cNvSpPr/>
          <p:nvPr/>
        </p:nvSpPr>
        <p:spPr>
          <a:xfrm>
            <a:off x="6140133" y="4972858"/>
            <a:ext cx="2877567"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p:cNvSpPr>
            <a:spLocks noGrp="1"/>
          </p:cNvSpPr>
          <p:nvPr>
            <p:ph type="title"/>
          </p:nvPr>
        </p:nvSpPr>
        <p:spPr/>
        <p:txBody>
          <a:bodyPr/>
          <a:lstStyle/>
          <a:p>
            <a:r>
              <a:rPr lang="en-GB" sz="2600" dirty="0"/>
              <a:t>Discussion Point – BM / RR / </a:t>
            </a:r>
            <a:r>
              <a:rPr lang="en-GB" sz="2600" dirty="0" err="1"/>
              <a:t>mFRR</a:t>
            </a:r>
            <a:r>
              <a:rPr lang="en-GB" sz="2600" dirty="0"/>
              <a:t> Product Interaction</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8753"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 name="Straight Connector 4"/>
          <p:cNvCxnSpPr/>
          <p:nvPr/>
        </p:nvCxnSpPr>
        <p:spPr>
          <a:xfrm>
            <a:off x="368753" y="123507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68753" y="244625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80831" y="365743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0831" y="486861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68753" y="607979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0505309"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8" name="Straight Connector 47"/>
          <p:cNvCxnSpPr/>
          <p:nvPr/>
        </p:nvCxnSpPr>
        <p:spPr>
          <a:xfrm>
            <a:off x="3259718" y="1235074"/>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138989"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29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0265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481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4" name="TextBox 53"/>
          <p:cNvSpPr txBox="1"/>
          <p:nvPr/>
        </p:nvSpPr>
        <p:spPr>
          <a:xfrm>
            <a:off x="14923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5" name="TextBox 54"/>
          <p:cNvSpPr txBox="1"/>
          <p:nvPr/>
        </p:nvSpPr>
        <p:spPr>
          <a:xfrm>
            <a:off x="295517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6" name="TextBox 55"/>
          <p:cNvSpPr txBox="1"/>
          <p:nvPr/>
        </p:nvSpPr>
        <p:spPr>
          <a:xfrm>
            <a:off x="4383278"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09:45</a:t>
            </a:r>
          </a:p>
        </p:txBody>
      </p:sp>
      <p:sp>
        <p:nvSpPr>
          <p:cNvPr id="57" name="TextBox 56"/>
          <p:cNvSpPr txBox="1"/>
          <p:nvPr/>
        </p:nvSpPr>
        <p:spPr>
          <a:xfrm>
            <a:off x="58267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10:00</a:t>
            </a:r>
          </a:p>
        </p:txBody>
      </p:sp>
      <p:sp>
        <p:nvSpPr>
          <p:cNvPr id="58" name="TextBox 57"/>
          <p:cNvSpPr txBox="1"/>
          <p:nvPr/>
        </p:nvSpPr>
        <p:spPr>
          <a:xfrm>
            <a:off x="7274656" y="862126"/>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10:15</a:t>
            </a:r>
          </a:p>
        </p:txBody>
      </p:sp>
      <p:sp>
        <p:nvSpPr>
          <p:cNvPr id="59" name="TextBox 58"/>
          <p:cNvSpPr txBox="1"/>
          <p:nvPr/>
        </p:nvSpPr>
        <p:spPr>
          <a:xfrm>
            <a:off x="8706533" y="86212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10:30</a:t>
            </a:r>
          </a:p>
        </p:txBody>
      </p:sp>
      <p:sp>
        <p:nvSpPr>
          <p:cNvPr id="60" name="TextBox 59"/>
          <p:cNvSpPr txBox="1"/>
          <p:nvPr/>
        </p:nvSpPr>
        <p:spPr>
          <a:xfrm>
            <a:off x="10185269" y="862124"/>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10:45</a:t>
            </a:r>
          </a:p>
        </p:txBody>
      </p:sp>
      <p:sp>
        <p:nvSpPr>
          <p:cNvPr id="61" name="TextBox 60"/>
          <p:cNvSpPr txBox="1"/>
          <p:nvPr/>
        </p:nvSpPr>
        <p:spPr>
          <a:xfrm>
            <a:off x="11666249" y="862123"/>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11:00</a:t>
            </a:r>
          </a:p>
        </p:txBody>
      </p:sp>
      <p:sp>
        <p:nvSpPr>
          <p:cNvPr id="62" name="Rectangle 61"/>
          <p:cNvSpPr/>
          <p:nvPr/>
        </p:nvSpPr>
        <p:spPr>
          <a:xfrm>
            <a:off x="368753" y="1358186"/>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3" name="Rectangle 62"/>
          <p:cNvSpPr/>
          <p:nvPr/>
        </p:nvSpPr>
        <p:spPr>
          <a:xfrm>
            <a:off x="3240460" y="1910241"/>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4" name="Rectangle 63"/>
          <p:cNvSpPr/>
          <p:nvPr/>
        </p:nvSpPr>
        <p:spPr>
          <a:xfrm>
            <a:off x="368753" y="2570116"/>
            <a:ext cx="5778000"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5" name="Rectangle 64"/>
          <p:cNvSpPr/>
          <p:nvPr/>
        </p:nvSpPr>
        <p:spPr>
          <a:xfrm>
            <a:off x="359891" y="3130065"/>
            <a:ext cx="2914571" cy="433136"/>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6" name="Rectangle 65"/>
          <p:cNvSpPr/>
          <p:nvPr/>
        </p:nvSpPr>
        <p:spPr>
          <a:xfrm>
            <a:off x="6137297" y="1361836"/>
            <a:ext cx="2873399"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7" name="Rectangle 66"/>
          <p:cNvSpPr/>
          <p:nvPr/>
        </p:nvSpPr>
        <p:spPr>
          <a:xfrm>
            <a:off x="9017701" y="1907304"/>
            <a:ext cx="2915166"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8" name="Rectangle 67"/>
          <p:cNvSpPr/>
          <p:nvPr/>
        </p:nvSpPr>
        <p:spPr>
          <a:xfrm>
            <a:off x="5627718" y="3126646"/>
            <a:ext cx="6321191" cy="433136"/>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9" name="Rectangle 68"/>
          <p:cNvSpPr/>
          <p:nvPr/>
        </p:nvSpPr>
        <p:spPr>
          <a:xfrm>
            <a:off x="6143718" y="3783266"/>
            <a:ext cx="1422245" cy="230180"/>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0" name="Rectangle 69"/>
          <p:cNvSpPr/>
          <p:nvPr/>
        </p:nvSpPr>
        <p:spPr>
          <a:xfrm>
            <a:off x="5627718" y="4525856"/>
            <a:ext cx="2435630"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2" name="Rectangle 71"/>
          <p:cNvSpPr/>
          <p:nvPr/>
        </p:nvSpPr>
        <p:spPr>
          <a:xfrm>
            <a:off x="6138475" y="2566276"/>
            <a:ext cx="1435801"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3" name="Rectangle 72"/>
          <p:cNvSpPr/>
          <p:nvPr/>
        </p:nvSpPr>
        <p:spPr>
          <a:xfrm>
            <a:off x="3762328" y="4196207"/>
            <a:ext cx="1690824"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0" name="Rectangle 79"/>
          <p:cNvSpPr/>
          <p:nvPr/>
        </p:nvSpPr>
        <p:spPr>
          <a:xfrm>
            <a:off x="3762328" y="5336559"/>
            <a:ext cx="3005400"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6" name="Multiply 85"/>
          <p:cNvSpPr/>
          <p:nvPr/>
        </p:nvSpPr>
        <p:spPr>
          <a:xfrm>
            <a:off x="3142131" y="323449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1" name="Multiply 90"/>
          <p:cNvSpPr/>
          <p:nvPr/>
        </p:nvSpPr>
        <p:spPr>
          <a:xfrm>
            <a:off x="5330141" y="419473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4" name="Multiply 93"/>
          <p:cNvSpPr/>
          <p:nvPr/>
        </p:nvSpPr>
        <p:spPr>
          <a:xfrm>
            <a:off x="6650907" y="5324582"/>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7" name="Multiply 96"/>
          <p:cNvSpPr/>
          <p:nvPr/>
        </p:nvSpPr>
        <p:spPr>
          <a:xfrm>
            <a:off x="5371517" y="5321008"/>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8" name="Multiply 97"/>
          <p:cNvSpPr/>
          <p:nvPr/>
        </p:nvSpPr>
        <p:spPr>
          <a:xfrm>
            <a:off x="6272273"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9" name="Multiply 98"/>
          <p:cNvSpPr/>
          <p:nvPr/>
        </p:nvSpPr>
        <p:spPr>
          <a:xfrm>
            <a:off x="5758714"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0" name="TextBox 99"/>
          <p:cNvSpPr txBox="1"/>
          <p:nvPr/>
        </p:nvSpPr>
        <p:spPr>
          <a:xfrm>
            <a:off x="648393" y="1414990"/>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1" name="TextBox 100"/>
          <p:cNvSpPr txBox="1"/>
          <p:nvPr/>
        </p:nvSpPr>
        <p:spPr>
          <a:xfrm>
            <a:off x="3609993" y="1975188"/>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2" name="TextBox 101"/>
          <p:cNvSpPr txBox="1"/>
          <p:nvPr/>
        </p:nvSpPr>
        <p:spPr>
          <a:xfrm>
            <a:off x="648320" y="2632722"/>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EU Balancing Energy Gate Closure Time (BEGCT)</a:t>
            </a:r>
          </a:p>
        </p:txBody>
      </p:sp>
      <p:sp>
        <p:nvSpPr>
          <p:cNvPr id="109" name="Rectangle 108"/>
          <p:cNvSpPr/>
          <p:nvPr/>
        </p:nvSpPr>
        <p:spPr>
          <a:xfrm>
            <a:off x="7573469" y="2568974"/>
            <a:ext cx="1464249"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0" name="Rectangle 109"/>
          <p:cNvSpPr/>
          <p:nvPr/>
        </p:nvSpPr>
        <p:spPr>
          <a:xfrm>
            <a:off x="9039862" y="2570117"/>
            <a:ext cx="1465447"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1" name="Rectangle 110"/>
          <p:cNvSpPr/>
          <p:nvPr/>
        </p:nvSpPr>
        <p:spPr>
          <a:xfrm>
            <a:off x="10509358" y="2566276"/>
            <a:ext cx="1439386"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2" name="TextBox 111"/>
          <p:cNvSpPr txBox="1"/>
          <p:nvPr/>
        </p:nvSpPr>
        <p:spPr>
          <a:xfrm>
            <a:off x="6140681" y="1435474"/>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3" name="TextBox 112"/>
          <p:cNvSpPr txBox="1"/>
          <p:nvPr/>
        </p:nvSpPr>
        <p:spPr>
          <a:xfrm>
            <a:off x="9069638" y="1967836"/>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4" name="TextBox 113"/>
          <p:cNvSpPr txBox="1"/>
          <p:nvPr/>
        </p:nvSpPr>
        <p:spPr>
          <a:xfrm>
            <a:off x="6146225" y="264442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5" name="TextBox 114"/>
          <p:cNvSpPr txBox="1"/>
          <p:nvPr/>
        </p:nvSpPr>
        <p:spPr>
          <a:xfrm>
            <a:off x="7523880" y="2623189"/>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6" name="TextBox 115"/>
          <p:cNvSpPr txBox="1"/>
          <p:nvPr/>
        </p:nvSpPr>
        <p:spPr>
          <a:xfrm>
            <a:off x="8958489"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7" name="TextBox 116"/>
          <p:cNvSpPr txBox="1"/>
          <p:nvPr/>
        </p:nvSpPr>
        <p:spPr>
          <a:xfrm>
            <a:off x="10487957"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8" name="TextBox 117"/>
          <p:cNvSpPr txBox="1"/>
          <p:nvPr/>
        </p:nvSpPr>
        <p:spPr>
          <a:xfrm>
            <a:off x="6164154" y="374446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21" name="TextBox 120"/>
          <p:cNvSpPr txBox="1"/>
          <p:nvPr/>
        </p:nvSpPr>
        <p:spPr>
          <a:xfrm>
            <a:off x="5622550" y="3208592"/>
            <a:ext cx="632619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82" name="Oval 81"/>
          <p:cNvSpPr/>
          <p:nvPr/>
        </p:nvSpPr>
        <p:spPr>
          <a:xfrm>
            <a:off x="3654144" y="4095746"/>
            <a:ext cx="1922940" cy="4092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4" name="TextBox 83"/>
          <p:cNvSpPr txBox="1"/>
          <p:nvPr/>
        </p:nvSpPr>
        <p:spPr>
          <a:xfrm>
            <a:off x="366747" y="3808668"/>
            <a:ext cx="3158155" cy="2677656"/>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For </a:t>
            </a:r>
            <a:r>
              <a:rPr kumimoji="0" lang="en-GB" sz="1400" b="0"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SA and DA we have a similar scenario.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It is possible for NGESO to instruct a BMU in the BM (TERRE activations will be known) after the </a:t>
            </a:r>
            <a:r>
              <a:rPr kumimoji="0" lang="en-GB" sz="1400" b="0"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BEGCT.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rPr>
              <a:t>Question:</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Should the solution settle </a:t>
            </a:r>
            <a:r>
              <a:rPr kumimoji="0" lang="en-GB" sz="1400" b="0"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volumes (like TERRE) to ensure BMU are settled under the pricing conditions they bid?</a:t>
            </a:r>
          </a:p>
        </p:txBody>
      </p:sp>
      <p:sp>
        <p:nvSpPr>
          <p:cNvPr id="85" name="Oval 84"/>
          <p:cNvSpPr/>
          <p:nvPr/>
        </p:nvSpPr>
        <p:spPr>
          <a:xfrm>
            <a:off x="3654144" y="5236626"/>
            <a:ext cx="3364615" cy="4092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7" name="TextBox 86"/>
          <p:cNvSpPr txBox="1"/>
          <p:nvPr/>
        </p:nvSpPr>
        <p:spPr>
          <a:xfrm>
            <a:off x="5622550" y="4475750"/>
            <a:ext cx="24407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74" name="TextBox 73"/>
          <p:cNvSpPr txBox="1"/>
          <p:nvPr/>
        </p:nvSpPr>
        <p:spPr>
          <a:xfrm>
            <a:off x="-42767" y="123112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BM</a:t>
            </a:r>
          </a:p>
        </p:txBody>
      </p:sp>
      <p:sp>
        <p:nvSpPr>
          <p:cNvPr id="75" name="TextBox 74"/>
          <p:cNvSpPr txBox="1"/>
          <p:nvPr/>
        </p:nvSpPr>
        <p:spPr>
          <a:xfrm>
            <a:off x="-34286" y="2436308"/>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TERRE</a:t>
            </a:r>
          </a:p>
        </p:txBody>
      </p:sp>
      <p:sp>
        <p:nvSpPr>
          <p:cNvPr id="76" name="TextBox 75"/>
          <p:cNvSpPr txBox="1"/>
          <p:nvPr/>
        </p:nvSpPr>
        <p:spPr>
          <a:xfrm>
            <a:off x="-35848" y="3647487"/>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(SA)</a:t>
            </a:r>
          </a:p>
        </p:txBody>
      </p:sp>
      <p:sp>
        <p:nvSpPr>
          <p:cNvPr id="77" name="TextBox 76"/>
          <p:cNvSpPr txBox="1"/>
          <p:nvPr/>
        </p:nvSpPr>
        <p:spPr>
          <a:xfrm>
            <a:off x="-34610" y="486867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(DA)</a:t>
            </a:r>
          </a:p>
        </p:txBody>
      </p:sp>
      <p:sp>
        <p:nvSpPr>
          <p:cNvPr id="83" name="TextBox 82"/>
          <p:cNvSpPr txBox="1"/>
          <p:nvPr/>
        </p:nvSpPr>
        <p:spPr>
          <a:xfrm>
            <a:off x="5665615" y="5658928"/>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88" name="TextBox 87"/>
          <p:cNvSpPr txBox="1"/>
          <p:nvPr/>
        </p:nvSpPr>
        <p:spPr>
          <a:xfrm>
            <a:off x="6167203" y="4924378"/>
            <a:ext cx="285049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Tree>
    <p:extLst>
      <p:ext uri="{BB962C8B-B14F-4D97-AF65-F5344CB8AC3E}">
        <p14:creationId xmlns:p14="http://schemas.microsoft.com/office/powerpoint/2010/main" val="9530263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a:xfrm>
            <a:off x="462845" y="493056"/>
            <a:ext cx="3426178" cy="393955"/>
          </a:xfrm>
        </p:spPr>
        <p:txBody>
          <a:bodyPr/>
          <a:lstStyle/>
          <a:p>
            <a:r>
              <a:rPr lang="en-US" sz="2800" dirty="0"/>
              <a:t>mFRR Dispatch Scenarios</a:t>
            </a:r>
            <a:br>
              <a:rPr lang="en-US" b="0" dirty="0"/>
            </a:br>
            <a:endParaRPr lang="en-US" dirty="0"/>
          </a:p>
        </p:txBody>
      </p:sp>
    </p:spTree>
    <p:extLst>
      <p:ext uri="{BB962C8B-B14F-4D97-AF65-F5344CB8AC3E}">
        <p14:creationId xmlns:p14="http://schemas.microsoft.com/office/powerpoint/2010/main" val="33386887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48AB0F-3190-416C-B545-048EE0AC573E}"/>
              </a:ext>
            </a:extLst>
          </p:cNvPr>
          <p:cNvSpPr>
            <a:spLocks noGrp="1"/>
          </p:cNvSpPr>
          <p:nvPr>
            <p:ph type="title"/>
          </p:nvPr>
        </p:nvSpPr>
        <p:spPr>
          <a:xfrm>
            <a:off x="173068" y="178329"/>
            <a:ext cx="11265913" cy="393955"/>
          </a:xfrm>
        </p:spPr>
        <p:txBody>
          <a:bodyPr/>
          <a:lstStyle/>
          <a:p>
            <a:r>
              <a:rPr lang="en-US" dirty="0"/>
              <a:t>Generating mFRR Instructions and Interaction with other products – </a:t>
            </a:r>
            <a:br>
              <a:rPr lang="en-US" dirty="0"/>
            </a:br>
            <a:r>
              <a:rPr lang="en-US" dirty="0"/>
              <a:t>Potential Scenarios </a:t>
            </a:r>
          </a:p>
        </p:txBody>
      </p:sp>
      <p:graphicFrame>
        <p:nvGraphicFramePr>
          <p:cNvPr id="7" name="Table 7">
            <a:extLst>
              <a:ext uri="{FF2B5EF4-FFF2-40B4-BE49-F238E27FC236}">
                <a16:creationId xmlns:a16="http://schemas.microsoft.com/office/drawing/2014/main" id="{35D0B9E7-05F1-48C1-AF66-512DB96AF320}"/>
              </a:ext>
            </a:extLst>
          </p:cNvPr>
          <p:cNvGraphicFramePr>
            <a:graphicFrameLocks noGrp="1"/>
          </p:cNvGraphicFramePr>
          <p:nvPr>
            <p:extLst>
              <p:ext uri="{D42A27DB-BD31-4B8C-83A1-F6EECF244321}">
                <p14:modId xmlns:p14="http://schemas.microsoft.com/office/powerpoint/2010/main" val="3265135775"/>
              </p:ext>
            </p:extLst>
          </p:nvPr>
        </p:nvGraphicFramePr>
        <p:xfrm>
          <a:off x="173068" y="838985"/>
          <a:ext cx="11845864" cy="5938430"/>
        </p:xfrm>
        <a:graphic>
          <a:graphicData uri="http://schemas.openxmlformats.org/drawingml/2006/table">
            <a:tbl>
              <a:tblPr firstRow="1" bandRow="1">
                <a:tableStyleId>{5C22544A-7EE6-4342-B048-85BDC9FD1C3A}</a:tableStyleId>
              </a:tblPr>
              <a:tblGrid>
                <a:gridCol w="407098">
                  <a:extLst>
                    <a:ext uri="{9D8B030D-6E8A-4147-A177-3AD203B41FA5}">
                      <a16:colId xmlns:a16="http://schemas.microsoft.com/office/drawing/2014/main" val="1644175437"/>
                    </a:ext>
                  </a:extLst>
                </a:gridCol>
                <a:gridCol w="3706084">
                  <a:extLst>
                    <a:ext uri="{9D8B030D-6E8A-4147-A177-3AD203B41FA5}">
                      <a16:colId xmlns:a16="http://schemas.microsoft.com/office/drawing/2014/main" val="3256520786"/>
                    </a:ext>
                  </a:extLst>
                </a:gridCol>
                <a:gridCol w="1371600">
                  <a:extLst>
                    <a:ext uri="{9D8B030D-6E8A-4147-A177-3AD203B41FA5}">
                      <a16:colId xmlns:a16="http://schemas.microsoft.com/office/drawing/2014/main" val="3049173707"/>
                    </a:ext>
                  </a:extLst>
                </a:gridCol>
                <a:gridCol w="6361082">
                  <a:extLst>
                    <a:ext uri="{9D8B030D-6E8A-4147-A177-3AD203B41FA5}">
                      <a16:colId xmlns:a16="http://schemas.microsoft.com/office/drawing/2014/main" val="253753311"/>
                    </a:ext>
                  </a:extLst>
                </a:gridCol>
              </a:tblGrid>
              <a:tr h="604104">
                <a:tc>
                  <a:txBody>
                    <a:bodyPr/>
                    <a:lstStyle/>
                    <a:p>
                      <a:endParaRPr lang="en-US" dirty="0"/>
                    </a:p>
                  </a:txBody>
                  <a:tcPr/>
                </a:tc>
                <a:tc>
                  <a:txBody>
                    <a:bodyPr/>
                    <a:lstStyle/>
                    <a:p>
                      <a:r>
                        <a:rPr lang="en-GB" dirty="0"/>
                        <a:t>Scenario</a:t>
                      </a:r>
                      <a:endParaRPr lang="en-US" dirty="0"/>
                    </a:p>
                  </a:txBody>
                  <a:tcPr/>
                </a:tc>
                <a:tc>
                  <a:txBody>
                    <a:bodyPr/>
                    <a:lstStyle/>
                    <a:p>
                      <a:r>
                        <a:rPr lang="en-GB" dirty="0"/>
                        <a:t>Activation Type</a:t>
                      </a:r>
                      <a:endParaRPr lang="en-US" dirty="0"/>
                    </a:p>
                  </a:txBody>
                  <a:tcPr/>
                </a:tc>
                <a:tc>
                  <a:txBody>
                    <a:bodyPr/>
                    <a:lstStyle/>
                    <a:p>
                      <a:r>
                        <a:rPr lang="en-GB" dirty="0"/>
                        <a:t>Action</a:t>
                      </a:r>
                      <a:endParaRPr lang="en-US" dirty="0"/>
                    </a:p>
                  </a:txBody>
                  <a:tcPr/>
                </a:tc>
                <a:extLst>
                  <a:ext uri="{0D108BD9-81ED-4DB2-BD59-A6C34878D82A}">
                    <a16:rowId xmlns:a16="http://schemas.microsoft.com/office/drawing/2014/main" val="1330989826"/>
                  </a:ext>
                </a:extLst>
              </a:tr>
              <a:tr h="546571">
                <a:tc>
                  <a:txBody>
                    <a:bodyPr/>
                    <a:lstStyle/>
                    <a:p>
                      <a:r>
                        <a:rPr lang="en-GB" dirty="0"/>
                        <a:t>1</a:t>
                      </a:r>
                      <a:endParaRPr lang="en-US" dirty="0"/>
                    </a:p>
                  </a:txBody>
                  <a:tcPr/>
                </a:tc>
                <a:tc>
                  <a:txBody>
                    <a:bodyPr/>
                    <a:lstStyle/>
                    <a:p>
                      <a:r>
                        <a:rPr lang="en-US" sz="1600" dirty="0"/>
                        <a:t>No BM BOA (post gate closure) or RRI has not been issued to the BMU</a:t>
                      </a:r>
                    </a:p>
                  </a:txBody>
                  <a:tcPr/>
                </a:tc>
                <a:tc>
                  <a:txBody>
                    <a:bodyPr/>
                    <a:lstStyle/>
                    <a:p>
                      <a:pPr algn="ctr"/>
                      <a:r>
                        <a:rPr lang="en-GB" sz="1600" dirty="0"/>
                        <a:t>SA</a:t>
                      </a:r>
                      <a:endParaRPr lang="en-US" sz="1600" dirty="0"/>
                    </a:p>
                  </a:txBody>
                  <a:tcPr/>
                </a:tc>
                <a:tc>
                  <a:txBody>
                    <a:bodyPr/>
                    <a:lstStyle/>
                    <a:p>
                      <a:r>
                        <a:rPr lang="en-US" sz="1600" dirty="0">
                          <a:solidFill>
                            <a:schemeClr val="dk1"/>
                          </a:solidFill>
                          <a:effectLst/>
                          <a:latin typeface="+mn-lt"/>
                          <a:ea typeface="+mn-ea"/>
                          <a:cs typeface="+mn-cs"/>
                        </a:rPr>
                        <a:t>mFRR instruction sent </a:t>
                      </a:r>
                      <a:endParaRPr lang="en-US" sz="1600" dirty="0"/>
                    </a:p>
                  </a:txBody>
                  <a:tcPr/>
                </a:tc>
                <a:extLst>
                  <a:ext uri="{0D108BD9-81ED-4DB2-BD59-A6C34878D82A}">
                    <a16:rowId xmlns:a16="http://schemas.microsoft.com/office/drawing/2014/main" val="2256775380"/>
                  </a:ext>
                </a:extLst>
              </a:tr>
              <a:tr h="1467111">
                <a:tc>
                  <a:txBody>
                    <a:bodyPr/>
                    <a:lstStyle/>
                    <a:p>
                      <a:r>
                        <a:rPr lang="en-GB" dirty="0"/>
                        <a:t>2</a:t>
                      </a:r>
                      <a:endParaRPr lang="en-US" dirty="0"/>
                    </a:p>
                  </a:txBody>
                  <a:tcPr/>
                </a:tc>
                <a:tc>
                  <a:txBody>
                    <a:bodyPr/>
                    <a:lstStyle/>
                    <a:p>
                      <a:r>
                        <a:rPr lang="en-GB" sz="1600" dirty="0">
                          <a:solidFill>
                            <a:schemeClr val="dk1"/>
                          </a:solidFill>
                          <a:effectLst/>
                          <a:latin typeface="+mn-lt"/>
                          <a:ea typeface="+mn-ea"/>
                          <a:cs typeface="+mn-cs"/>
                        </a:rPr>
                        <a:t>A BM BOA (post gate closure) or RRI has already been issued to the BMU in the same direction and auction period as the requested mFRR, </a:t>
                      </a:r>
                      <a:r>
                        <a:rPr lang="en-US" sz="1600" dirty="0">
                          <a:solidFill>
                            <a:schemeClr val="dk1"/>
                          </a:solidFill>
                          <a:effectLst/>
                          <a:latin typeface="+mn-lt"/>
                          <a:ea typeface="+mn-ea"/>
                          <a:cs typeface="+mn-cs"/>
                        </a:rPr>
                        <a:t>and the target MW is greater than the existing BOA/RRI</a:t>
                      </a:r>
                      <a:r>
                        <a:rPr lang="en-US" sz="1600" dirty="0">
                          <a:effectLst/>
                        </a:rPr>
                        <a:t> </a:t>
                      </a:r>
                      <a:r>
                        <a:rPr lang="en-US" sz="1600" dirty="0">
                          <a:solidFill>
                            <a:schemeClr val="dk1"/>
                          </a:solidFill>
                          <a:effectLst/>
                          <a:latin typeface="+mn-lt"/>
                          <a:ea typeface="+mn-ea"/>
                          <a:cs typeface="+mn-cs"/>
                        </a:rPr>
                        <a:t> </a:t>
                      </a:r>
                    </a:p>
                  </a:txBody>
                  <a:tcPr/>
                </a:tc>
                <a:tc>
                  <a:txBody>
                    <a:bodyPr/>
                    <a:lstStyle/>
                    <a:p>
                      <a:pPr algn="ctr"/>
                      <a:r>
                        <a:rPr lang="en-GB" sz="1600" dirty="0"/>
                        <a:t>SA</a:t>
                      </a:r>
                      <a:endParaRPr lang="en-US" sz="1600" dirty="0"/>
                    </a:p>
                  </a:txBody>
                  <a:tcPr/>
                </a:tc>
                <a:tc>
                  <a:txBody>
                    <a:bodyPr/>
                    <a:lstStyle/>
                    <a:p>
                      <a:r>
                        <a:rPr lang="en-US" sz="1600" dirty="0">
                          <a:solidFill>
                            <a:schemeClr val="dk1"/>
                          </a:solidFill>
                          <a:effectLst/>
                          <a:latin typeface="+mn-lt"/>
                          <a:ea typeface="+mn-ea"/>
                          <a:cs typeface="+mn-cs"/>
                        </a:rPr>
                        <a:t>mFRR instruction sent and the products will stack (see scenario 2 figure) </a:t>
                      </a:r>
                      <a:endParaRPr lang="en-US" sz="1600" dirty="0"/>
                    </a:p>
                  </a:txBody>
                  <a:tcPr/>
                </a:tc>
                <a:extLst>
                  <a:ext uri="{0D108BD9-81ED-4DB2-BD59-A6C34878D82A}">
                    <a16:rowId xmlns:a16="http://schemas.microsoft.com/office/drawing/2014/main" val="3689040660"/>
                  </a:ext>
                </a:extLst>
              </a:tr>
              <a:tr h="1467111">
                <a:tc>
                  <a:txBody>
                    <a:bodyPr/>
                    <a:lstStyle/>
                    <a:p>
                      <a:r>
                        <a:rPr lang="en-GB" dirty="0"/>
                        <a:t>3</a:t>
                      </a:r>
                      <a:endParaRPr lang="en-US"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A BM BOA </a:t>
                      </a:r>
                      <a:r>
                        <a:rPr lang="en-US" sz="1600" dirty="0"/>
                        <a:t>(post gate closure) </a:t>
                      </a:r>
                      <a:r>
                        <a:rPr lang="en-GB" sz="1600" dirty="0">
                          <a:solidFill>
                            <a:schemeClr val="dk1"/>
                          </a:solidFill>
                          <a:effectLst/>
                          <a:latin typeface="+mn-lt"/>
                          <a:ea typeface="+mn-ea"/>
                          <a:cs typeface="+mn-cs"/>
                        </a:rPr>
                        <a:t>or RRI has already been issued to the BMU in the same direction and auction period as the requested mFRR, </a:t>
                      </a:r>
                      <a:r>
                        <a:rPr lang="en-US" sz="1600" dirty="0">
                          <a:solidFill>
                            <a:schemeClr val="dk1"/>
                          </a:solidFill>
                          <a:effectLst/>
                          <a:latin typeface="+mn-lt"/>
                          <a:ea typeface="+mn-ea"/>
                          <a:cs typeface="+mn-cs"/>
                        </a:rPr>
                        <a:t>and the target MW is less than or equal to the existing BOA/RRI </a:t>
                      </a:r>
                    </a:p>
                  </a:txBody>
                  <a:tcPr/>
                </a:tc>
                <a:tc>
                  <a:txBody>
                    <a:bodyPr/>
                    <a:lstStyle/>
                    <a:p>
                      <a:pPr algn="ctr"/>
                      <a:r>
                        <a:rPr lang="en-GB" sz="1600" dirty="0"/>
                        <a:t>SA</a:t>
                      </a:r>
                      <a:endParaRPr lang="en-US" sz="1600" dirty="0"/>
                    </a:p>
                  </a:txBody>
                  <a:tcPr/>
                </a:tc>
                <a:tc>
                  <a:txBody>
                    <a:bodyPr/>
                    <a:lstStyle/>
                    <a:p>
                      <a:r>
                        <a:rPr lang="en-GB" sz="1600" dirty="0"/>
                        <a:t>mFRR instruction will not be sent</a:t>
                      </a:r>
                      <a:endParaRPr lang="en-US" sz="1600" dirty="0"/>
                    </a:p>
                  </a:txBody>
                  <a:tcPr/>
                </a:tc>
                <a:extLst>
                  <a:ext uri="{0D108BD9-81ED-4DB2-BD59-A6C34878D82A}">
                    <a16:rowId xmlns:a16="http://schemas.microsoft.com/office/drawing/2014/main" val="298698687"/>
                  </a:ext>
                </a:extLst>
              </a:tr>
              <a:tr h="1610270">
                <a:tc>
                  <a:txBody>
                    <a:bodyPr/>
                    <a:lstStyle/>
                    <a:p>
                      <a:r>
                        <a:rPr lang="en-GB" dirty="0"/>
                        <a:t>4</a:t>
                      </a:r>
                      <a:endParaRPr lang="en-US" dirty="0"/>
                    </a:p>
                  </a:txBody>
                  <a:tcPr/>
                </a:tc>
                <a:tc>
                  <a:txBody>
                    <a:bodyPr/>
                    <a:lstStyle/>
                    <a:p>
                      <a:r>
                        <a:rPr lang="en-US" sz="1600" dirty="0"/>
                        <a:t>A BM BOA (post gate closure) or RRI has already been issued to the BMU, the BOA/RRI is in the opposite direction to the mFRR requested volume, but the mFRR activation is required </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600" dirty="0"/>
                        <a:t>SA</a:t>
                      </a:r>
                      <a:endParaRPr lang="en-US" sz="1600" dirty="0"/>
                    </a:p>
                    <a:p>
                      <a:pPr algn="ctr"/>
                      <a:endParaRPr lang="en-US" sz="1600" dirty="0"/>
                    </a:p>
                  </a:txBody>
                  <a:tcPr/>
                </a:tc>
                <a:tc>
                  <a:txBody>
                    <a:bodyPr/>
                    <a:lstStyle/>
                    <a:p>
                      <a:r>
                        <a:rPr lang="en-US" sz="1600" dirty="0"/>
                        <a:t>If an ‘opposite action’ is required to amend the position, then the mFRR instruction will be sent to adjust the output of the BMU</a:t>
                      </a:r>
                    </a:p>
                    <a:p>
                      <a:r>
                        <a:rPr lang="en-US" sz="1600" i="1" dirty="0"/>
                        <a:t>NB – although this is the ideal solution, this is subject to change. NGESO needs to further </a:t>
                      </a:r>
                      <a:r>
                        <a:rPr lang="en-US" sz="1600" i="1" dirty="0" err="1"/>
                        <a:t>analyse</a:t>
                      </a:r>
                      <a:r>
                        <a:rPr lang="en-US" sz="1600" i="1" dirty="0"/>
                        <a:t> what is feasible within the mFRR timescales (NGESO has 30 seconds for the communication from TSOs to BSPs)</a:t>
                      </a:r>
                    </a:p>
                  </a:txBody>
                  <a:tcPr/>
                </a:tc>
                <a:extLst>
                  <a:ext uri="{0D108BD9-81ED-4DB2-BD59-A6C34878D82A}">
                    <a16:rowId xmlns:a16="http://schemas.microsoft.com/office/drawing/2014/main" val="788630887"/>
                  </a:ext>
                </a:extLst>
              </a:tr>
            </a:tbl>
          </a:graphicData>
        </a:graphic>
      </p:graphicFrame>
    </p:spTree>
    <p:extLst>
      <p:ext uri="{BB962C8B-B14F-4D97-AF65-F5344CB8AC3E}">
        <p14:creationId xmlns:p14="http://schemas.microsoft.com/office/powerpoint/2010/main" val="397985076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48AB0F-3190-416C-B545-048EE0AC573E}"/>
              </a:ext>
            </a:extLst>
          </p:cNvPr>
          <p:cNvSpPr>
            <a:spLocks noGrp="1"/>
          </p:cNvSpPr>
          <p:nvPr>
            <p:ph type="title"/>
          </p:nvPr>
        </p:nvSpPr>
        <p:spPr>
          <a:xfrm>
            <a:off x="231023" y="235479"/>
            <a:ext cx="11265913" cy="393955"/>
          </a:xfrm>
        </p:spPr>
        <p:txBody>
          <a:bodyPr/>
          <a:lstStyle/>
          <a:p>
            <a:r>
              <a:rPr lang="en-US" dirty="0"/>
              <a:t>Generating mFRR Instructions and Interaction with other products</a:t>
            </a:r>
          </a:p>
        </p:txBody>
      </p:sp>
      <p:graphicFrame>
        <p:nvGraphicFramePr>
          <p:cNvPr id="7" name="Table 7">
            <a:extLst>
              <a:ext uri="{FF2B5EF4-FFF2-40B4-BE49-F238E27FC236}">
                <a16:creationId xmlns:a16="http://schemas.microsoft.com/office/drawing/2014/main" id="{35D0B9E7-05F1-48C1-AF66-512DB96AF320}"/>
              </a:ext>
            </a:extLst>
          </p:cNvPr>
          <p:cNvGraphicFramePr>
            <a:graphicFrameLocks noGrp="1"/>
          </p:cNvGraphicFramePr>
          <p:nvPr>
            <p:extLst>
              <p:ext uri="{D42A27DB-BD31-4B8C-83A1-F6EECF244321}">
                <p14:modId xmlns:p14="http://schemas.microsoft.com/office/powerpoint/2010/main" val="648588271"/>
              </p:ext>
            </p:extLst>
          </p:nvPr>
        </p:nvGraphicFramePr>
        <p:xfrm>
          <a:off x="231023" y="629434"/>
          <a:ext cx="11578903" cy="4815840"/>
        </p:xfrm>
        <a:graphic>
          <a:graphicData uri="http://schemas.openxmlformats.org/drawingml/2006/table">
            <a:tbl>
              <a:tblPr firstRow="1" bandRow="1">
                <a:tableStyleId>{5C22544A-7EE6-4342-B048-85BDC9FD1C3A}</a:tableStyleId>
              </a:tblPr>
              <a:tblGrid>
                <a:gridCol w="397924">
                  <a:extLst>
                    <a:ext uri="{9D8B030D-6E8A-4147-A177-3AD203B41FA5}">
                      <a16:colId xmlns:a16="http://schemas.microsoft.com/office/drawing/2014/main" val="1644175437"/>
                    </a:ext>
                  </a:extLst>
                </a:gridCol>
                <a:gridCol w="4172531">
                  <a:extLst>
                    <a:ext uri="{9D8B030D-6E8A-4147-A177-3AD203B41FA5}">
                      <a16:colId xmlns:a16="http://schemas.microsoft.com/office/drawing/2014/main" val="3256520786"/>
                    </a:ext>
                  </a:extLst>
                </a:gridCol>
                <a:gridCol w="1341745">
                  <a:extLst>
                    <a:ext uri="{9D8B030D-6E8A-4147-A177-3AD203B41FA5}">
                      <a16:colId xmlns:a16="http://schemas.microsoft.com/office/drawing/2014/main" val="3049173707"/>
                    </a:ext>
                  </a:extLst>
                </a:gridCol>
                <a:gridCol w="5666703">
                  <a:extLst>
                    <a:ext uri="{9D8B030D-6E8A-4147-A177-3AD203B41FA5}">
                      <a16:colId xmlns:a16="http://schemas.microsoft.com/office/drawing/2014/main" val="253753311"/>
                    </a:ext>
                  </a:extLst>
                </a:gridCol>
              </a:tblGrid>
              <a:tr h="370840">
                <a:tc>
                  <a:txBody>
                    <a:bodyPr/>
                    <a:lstStyle/>
                    <a:p>
                      <a:endParaRPr lang="en-US" dirty="0"/>
                    </a:p>
                  </a:txBody>
                  <a:tcPr/>
                </a:tc>
                <a:tc>
                  <a:txBody>
                    <a:bodyPr/>
                    <a:lstStyle/>
                    <a:p>
                      <a:r>
                        <a:rPr lang="en-GB" dirty="0"/>
                        <a:t>Scenario</a:t>
                      </a:r>
                      <a:endParaRPr lang="en-US" dirty="0"/>
                    </a:p>
                  </a:txBody>
                  <a:tcPr/>
                </a:tc>
                <a:tc>
                  <a:txBody>
                    <a:bodyPr/>
                    <a:lstStyle/>
                    <a:p>
                      <a:r>
                        <a:rPr lang="en-GB" dirty="0"/>
                        <a:t>Activation Type</a:t>
                      </a:r>
                      <a:endParaRPr lang="en-US" dirty="0"/>
                    </a:p>
                  </a:txBody>
                  <a:tcPr/>
                </a:tc>
                <a:tc>
                  <a:txBody>
                    <a:bodyPr/>
                    <a:lstStyle/>
                    <a:p>
                      <a:r>
                        <a:rPr lang="en-GB" dirty="0"/>
                        <a:t>Action</a:t>
                      </a:r>
                      <a:endParaRPr lang="en-US" dirty="0"/>
                    </a:p>
                  </a:txBody>
                  <a:tcPr/>
                </a:tc>
                <a:extLst>
                  <a:ext uri="{0D108BD9-81ED-4DB2-BD59-A6C34878D82A}">
                    <a16:rowId xmlns:a16="http://schemas.microsoft.com/office/drawing/2014/main" val="1330989826"/>
                  </a:ext>
                </a:extLst>
              </a:tr>
              <a:tr h="370840">
                <a:tc>
                  <a:txBody>
                    <a:bodyPr/>
                    <a:lstStyle/>
                    <a:p>
                      <a:r>
                        <a:rPr lang="en-GB" sz="1600" b="1" dirty="0"/>
                        <a:t>5</a:t>
                      </a:r>
                      <a:endParaRPr lang="en-US" sz="1600" b="1" dirty="0"/>
                    </a:p>
                  </a:txBody>
                  <a:tcPr/>
                </a:tc>
                <a:tc>
                  <a:txBody>
                    <a:bodyPr/>
                    <a:lstStyle/>
                    <a:p>
                      <a:r>
                        <a:rPr lang="en-US" sz="1600" dirty="0"/>
                        <a:t>A BM BOA (post gate closure) or RRI has already been issued to the BMU in the mFRR auction period, the BOA/RRI is in the opposite direction to the mFRR requested volume, but the mFRR activation is not required </a:t>
                      </a:r>
                    </a:p>
                  </a:txBody>
                  <a:tcPr/>
                </a:tc>
                <a:tc>
                  <a:txBody>
                    <a:bodyPr/>
                    <a:lstStyle/>
                    <a:p>
                      <a:pPr algn="ctr"/>
                      <a:r>
                        <a:rPr lang="en-GB" sz="1600" dirty="0">
                          <a:solidFill>
                            <a:schemeClr val="dk1"/>
                          </a:solidFill>
                          <a:effectLst/>
                          <a:latin typeface="+mn-lt"/>
                          <a:ea typeface="+mn-ea"/>
                          <a:cs typeface="+mn-cs"/>
                        </a:rPr>
                        <a:t>S</a:t>
                      </a:r>
                      <a:r>
                        <a:rPr lang="en-US" sz="1600" dirty="0">
                          <a:solidFill>
                            <a:schemeClr val="dk1"/>
                          </a:solidFill>
                          <a:effectLst/>
                          <a:latin typeface="+mn-lt"/>
                          <a:ea typeface="+mn-ea"/>
                          <a:cs typeface="+mn-cs"/>
                        </a:rPr>
                        <a:t>A</a:t>
                      </a:r>
                      <a:endParaRPr lang="en-US" sz="1600" dirty="0"/>
                    </a:p>
                  </a:txBody>
                  <a:tcPr/>
                </a:tc>
                <a:tc>
                  <a:txBody>
                    <a:bodyPr/>
                    <a:lstStyle/>
                    <a:p>
                      <a:r>
                        <a:rPr lang="en-US" sz="1600" dirty="0">
                          <a:solidFill>
                            <a:schemeClr val="dk1"/>
                          </a:solidFill>
                          <a:effectLst/>
                          <a:latin typeface="+mn-lt"/>
                          <a:ea typeface="+mn-ea"/>
                          <a:cs typeface="+mn-cs"/>
                        </a:rPr>
                        <a:t>mFRR instruction is not sent  </a:t>
                      </a:r>
                    </a:p>
                    <a:p>
                      <a:r>
                        <a:rPr lang="en-US" sz="1600" dirty="0">
                          <a:solidFill>
                            <a:schemeClr val="dk1"/>
                          </a:solidFill>
                          <a:effectLst/>
                          <a:latin typeface="+mn-lt"/>
                          <a:ea typeface="+mn-ea"/>
                          <a:cs typeface="+mn-cs"/>
                        </a:rPr>
                        <a:t> </a:t>
                      </a:r>
                    </a:p>
                    <a:p>
                      <a:r>
                        <a:rPr lang="en-US" sz="1600" i="1" dirty="0">
                          <a:solidFill>
                            <a:schemeClr val="dk1"/>
                          </a:solidFill>
                          <a:effectLst/>
                          <a:latin typeface="+mn-lt"/>
                          <a:ea typeface="+mn-ea"/>
                          <a:cs typeface="+mn-cs"/>
                        </a:rPr>
                        <a:t>NB – although this is the ideal solution, this is subject to change. NGESO needs to further </a:t>
                      </a:r>
                      <a:r>
                        <a:rPr lang="en-US" sz="1600" i="1" dirty="0" err="1">
                          <a:solidFill>
                            <a:schemeClr val="dk1"/>
                          </a:solidFill>
                          <a:effectLst/>
                          <a:latin typeface="+mn-lt"/>
                          <a:ea typeface="+mn-ea"/>
                          <a:cs typeface="+mn-cs"/>
                        </a:rPr>
                        <a:t>analyse</a:t>
                      </a:r>
                      <a:r>
                        <a:rPr lang="en-US" sz="1600" i="1" dirty="0">
                          <a:solidFill>
                            <a:schemeClr val="dk1"/>
                          </a:solidFill>
                          <a:effectLst/>
                          <a:latin typeface="+mn-lt"/>
                          <a:ea typeface="+mn-ea"/>
                          <a:cs typeface="+mn-cs"/>
                        </a:rPr>
                        <a:t> what is feasible within the mFRR timescales (NGESO has 30 seconds for the communication from TSOs to BSPs)</a:t>
                      </a:r>
                      <a:endParaRPr lang="en-US" sz="1600" dirty="0"/>
                    </a:p>
                  </a:txBody>
                  <a:tcPr/>
                </a:tc>
                <a:extLst>
                  <a:ext uri="{0D108BD9-81ED-4DB2-BD59-A6C34878D82A}">
                    <a16:rowId xmlns:a16="http://schemas.microsoft.com/office/drawing/2014/main" val="2256775380"/>
                  </a:ext>
                </a:extLst>
              </a:tr>
              <a:tr h="370840">
                <a:tc>
                  <a:txBody>
                    <a:bodyPr/>
                    <a:lstStyle/>
                    <a:p>
                      <a:r>
                        <a:rPr lang="en-GB" sz="1600" b="1" dirty="0"/>
                        <a:t>6</a:t>
                      </a:r>
                      <a:endParaRPr lang="en-US" sz="1600" b="1" dirty="0"/>
                    </a:p>
                  </a:txBody>
                  <a:tcPr/>
                </a:tc>
                <a:tc>
                  <a:txBody>
                    <a:bodyPr/>
                    <a:lstStyle/>
                    <a:p>
                      <a:r>
                        <a:rPr lang="en-US" sz="1600" dirty="0">
                          <a:solidFill>
                            <a:schemeClr val="dk1"/>
                          </a:solidFill>
                          <a:effectLst/>
                          <a:latin typeface="+mn-lt"/>
                          <a:ea typeface="+mn-ea"/>
                          <a:cs typeface="+mn-cs"/>
                        </a:rPr>
                        <a:t>No BM BOA (post gate closure) or RRI has been issued to the BMU</a:t>
                      </a:r>
                    </a:p>
                  </a:txBody>
                  <a:tcPr/>
                </a:tc>
                <a:tc>
                  <a:txBody>
                    <a:bodyPr/>
                    <a:lstStyle/>
                    <a:p>
                      <a:pPr algn="ctr"/>
                      <a:r>
                        <a:rPr lang="en-GB" sz="1600" dirty="0"/>
                        <a:t>DA</a:t>
                      </a:r>
                      <a:endParaRPr lang="en-US" sz="1600" dirty="0"/>
                    </a:p>
                  </a:txBody>
                  <a:tcPr/>
                </a:tc>
                <a:tc>
                  <a:txBody>
                    <a:bodyPr/>
                    <a:lstStyle/>
                    <a:p>
                      <a:r>
                        <a:rPr lang="en-US" sz="1600" dirty="0">
                          <a:solidFill>
                            <a:schemeClr val="dk1"/>
                          </a:solidFill>
                          <a:effectLst/>
                          <a:latin typeface="+mn-lt"/>
                          <a:ea typeface="+mn-ea"/>
                          <a:cs typeface="+mn-cs"/>
                        </a:rPr>
                        <a:t>Send mFRR instruction. </a:t>
                      </a:r>
                    </a:p>
                    <a:p>
                      <a:r>
                        <a:rPr lang="en-US" sz="1600" dirty="0">
                          <a:solidFill>
                            <a:schemeClr val="dk1"/>
                          </a:solidFill>
                          <a:effectLst/>
                          <a:latin typeface="+mn-lt"/>
                          <a:ea typeface="+mn-ea"/>
                          <a:cs typeface="+mn-cs"/>
                        </a:rPr>
                        <a:t> </a:t>
                      </a:r>
                      <a:endParaRPr lang="en-US" sz="1600" dirty="0"/>
                    </a:p>
                  </a:txBody>
                  <a:tcPr/>
                </a:tc>
                <a:extLst>
                  <a:ext uri="{0D108BD9-81ED-4DB2-BD59-A6C34878D82A}">
                    <a16:rowId xmlns:a16="http://schemas.microsoft.com/office/drawing/2014/main" val="3689040660"/>
                  </a:ext>
                </a:extLst>
              </a:tr>
              <a:tr h="370840">
                <a:tc>
                  <a:txBody>
                    <a:bodyPr/>
                    <a:lstStyle/>
                    <a:p>
                      <a:r>
                        <a:rPr lang="en-GB" sz="1600" b="1" dirty="0"/>
                        <a:t>7</a:t>
                      </a:r>
                      <a:endParaRPr lang="en-US" sz="1600" b="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solidFill>
                            <a:schemeClr val="dk1"/>
                          </a:solidFill>
                          <a:effectLst/>
                          <a:latin typeface="+mn-lt"/>
                          <a:ea typeface="+mn-ea"/>
                          <a:cs typeface="+mn-cs"/>
                        </a:rPr>
                        <a:t>A DA for QH-1 has been requested along with RR volume for QH0 (either in the same or opposite direction)</a:t>
                      </a:r>
                    </a:p>
                  </a:txBody>
                  <a:tcPr/>
                </a:tc>
                <a:tc>
                  <a:txBody>
                    <a:bodyPr/>
                    <a:lstStyle/>
                    <a:p>
                      <a:pPr algn="ctr"/>
                      <a:r>
                        <a:rPr lang="en-GB" sz="1600" dirty="0"/>
                        <a:t>DA</a:t>
                      </a:r>
                      <a:endParaRPr lang="en-US" sz="1600" dirty="0"/>
                    </a:p>
                  </a:txBody>
                  <a:tcPr/>
                </a:tc>
                <a:tc>
                  <a:txBody>
                    <a:bodyPr/>
                    <a:lstStyle/>
                    <a:p>
                      <a:r>
                        <a:rPr lang="en-US" sz="1600" dirty="0">
                          <a:solidFill>
                            <a:schemeClr val="dk1"/>
                          </a:solidFill>
                          <a:effectLst/>
                          <a:latin typeface="+mn-lt"/>
                          <a:ea typeface="+mn-ea"/>
                          <a:cs typeface="+mn-cs"/>
                        </a:rPr>
                        <a:t>Send mFRR instruction. </a:t>
                      </a:r>
                    </a:p>
                    <a:p>
                      <a:r>
                        <a:rPr lang="en-US" sz="1600" dirty="0">
                          <a:solidFill>
                            <a:schemeClr val="dk1"/>
                          </a:solidFill>
                          <a:effectLst/>
                          <a:latin typeface="+mn-lt"/>
                          <a:ea typeface="+mn-ea"/>
                          <a:cs typeface="+mn-cs"/>
                        </a:rPr>
                        <a:t> </a:t>
                      </a:r>
                    </a:p>
                    <a:p>
                      <a:r>
                        <a:rPr lang="en-US" sz="1600" dirty="0">
                          <a:solidFill>
                            <a:schemeClr val="dk1"/>
                          </a:solidFill>
                          <a:effectLst/>
                          <a:latin typeface="+mn-lt"/>
                          <a:ea typeface="+mn-ea"/>
                          <a:cs typeface="+mn-cs"/>
                        </a:rPr>
                        <a:t>There is an overlap that could occur. The TERRE activation should be signaled to the BSP at T-30 but this is after the MARI gate closure time for QH-1 which occurs at T-40. In such circumstances, NGESO would instruct the mFRR direct activation and not instruct the RRI. (see scenario 7 figure for overlap). </a:t>
                      </a:r>
                    </a:p>
                  </a:txBody>
                  <a:tcPr/>
                </a:tc>
                <a:extLst>
                  <a:ext uri="{0D108BD9-81ED-4DB2-BD59-A6C34878D82A}">
                    <a16:rowId xmlns:a16="http://schemas.microsoft.com/office/drawing/2014/main" val="298698687"/>
                  </a:ext>
                </a:extLst>
              </a:tr>
            </a:tbl>
          </a:graphicData>
        </a:graphic>
      </p:graphicFrame>
    </p:spTree>
    <p:extLst>
      <p:ext uri="{BB962C8B-B14F-4D97-AF65-F5344CB8AC3E}">
        <p14:creationId xmlns:p14="http://schemas.microsoft.com/office/powerpoint/2010/main" val="2906718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3192FB-AADD-478C-B7A3-E7A1A8D8F723}"/>
              </a:ext>
            </a:extLst>
          </p:cNvPr>
          <p:cNvSpPr>
            <a:spLocks noGrp="1"/>
          </p:cNvSpPr>
          <p:nvPr>
            <p:ph type="body" sz="quarter" idx="11"/>
          </p:nvPr>
        </p:nvSpPr>
        <p:spPr>
          <a:xfrm>
            <a:off x="462843" y="1051031"/>
            <a:ext cx="11553145" cy="5955669"/>
          </a:xfrm>
        </p:spPr>
        <p:txBody>
          <a:bodyPr/>
          <a:lstStyle/>
          <a:p>
            <a:r>
              <a:rPr lang="en-US" sz="1600" b="0" dirty="0">
                <a:solidFill>
                  <a:schemeClr val="tx1"/>
                </a:solidFill>
              </a:rPr>
              <a:t>A BM BOA or RRI has already been issued to the BMU prior to the receipt of the results for the prevailing auction period, the BOA/RRI is in the same direction and auction period, and the PRCL target MW is greater than the existing BOA/RRI. </a:t>
            </a: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r>
              <a:rPr lang="en-US" sz="1600" b="0" dirty="0">
                <a:solidFill>
                  <a:schemeClr val="tx1"/>
                </a:solidFill>
              </a:rPr>
              <a:t>TERRE results are published at T-35 and concern the delivery period T to T+60. As the MARI gate closure time for BSPs (for QH0) is at T-25 for scheduled activations, then there appears to be enough time for a BSP to update their position following a TERRE instruction and the two products will stack.</a:t>
            </a:r>
          </a:p>
          <a:p>
            <a:endParaRPr lang="en-US" sz="1600" b="0" dirty="0">
              <a:solidFill>
                <a:schemeClr val="tx1"/>
              </a:solidFill>
            </a:endParaRPr>
          </a:p>
        </p:txBody>
      </p:sp>
      <p:sp>
        <p:nvSpPr>
          <p:cNvPr id="3" name="Title 2">
            <a:extLst>
              <a:ext uri="{FF2B5EF4-FFF2-40B4-BE49-F238E27FC236}">
                <a16:creationId xmlns:a16="http://schemas.microsoft.com/office/drawing/2014/main" id="{D6CB127B-0D6B-4E1B-A164-9F94620FE150}"/>
              </a:ext>
            </a:extLst>
          </p:cNvPr>
          <p:cNvSpPr>
            <a:spLocks noGrp="1"/>
          </p:cNvSpPr>
          <p:nvPr>
            <p:ph type="title"/>
          </p:nvPr>
        </p:nvSpPr>
        <p:spPr/>
        <p:txBody>
          <a:bodyPr/>
          <a:lstStyle/>
          <a:p>
            <a:r>
              <a:rPr lang="en-GB" dirty="0"/>
              <a:t>Scenario 2 Example</a:t>
            </a:r>
            <a:endParaRPr lang="en-US" dirty="0"/>
          </a:p>
        </p:txBody>
      </p:sp>
      <p:pic>
        <p:nvPicPr>
          <p:cNvPr id="4" name="Picture 3">
            <a:extLst>
              <a:ext uri="{FF2B5EF4-FFF2-40B4-BE49-F238E27FC236}">
                <a16:creationId xmlns:a16="http://schemas.microsoft.com/office/drawing/2014/main" id="{4204FF66-9D36-4BF0-AF29-03442A449CCE}"/>
              </a:ext>
            </a:extLst>
          </p:cNvPr>
          <p:cNvPicPr/>
          <p:nvPr/>
        </p:nvPicPr>
        <p:blipFill>
          <a:blip r:embed="rId3">
            <a:extLst>
              <a:ext uri="{28A0092B-C50C-407E-A947-70E740481C1C}">
                <a14:useLocalDpi xmlns:a14="http://schemas.microsoft.com/office/drawing/2010/main" val="0"/>
              </a:ext>
            </a:extLst>
          </a:blip>
          <a:stretch>
            <a:fillRect/>
          </a:stretch>
        </p:blipFill>
        <p:spPr>
          <a:xfrm>
            <a:off x="677214" y="2252040"/>
            <a:ext cx="10676585" cy="3144207"/>
          </a:xfrm>
          <a:prstGeom prst="rect">
            <a:avLst/>
          </a:prstGeom>
        </p:spPr>
      </p:pic>
    </p:spTree>
    <p:extLst>
      <p:ext uri="{BB962C8B-B14F-4D97-AF65-F5344CB8AC3E}">
        <p14:creationId xmlns:p14="http://schemas.microsoft.com/office/powerpoint/2010/main" val="125610079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3192FB-AADD-478C-B7A3-E7A1A8D8F723}"/>
              </a:ext>
            </a:extLst>
          </p:cNvPr>
          <p:cNvSpPr>
            <a:spLocks noGrp="1"/>
          </p:cNvSpPr>
          <p:nvPr>
            <p:ph type="body" sz="quarter" idx="11"/>
          </p:nvPr>
        </p:nvSpPr>
        <p:spPr>
          <a:xfrm>
            <a:off x="462843" y="1051031"/>
            <a:ext cx="11553145" cy="6078587"/>
          </a:xfrm>
        </p:spPr>
        <p:txBody>
          <a:bodyPr/>
          <a:lstStyle/>
          <a:p>
            <a:r>
              <a:rPr lang="en-US" sz="1600" b="0" dirty="0">
                <a:solidFill>
                  <a:schemeClr val="tx1"/>
                </a:solidFill>
              </a:rPr>
              <a:t>pre-existing TERRE activation with Direct Activation. A DA for QH-1 has been requested along with RR volume for QH0 (either in the same or opposite direction)</a:t>
            </a: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r>
              <a:rPr lang="en-US" sz="1600" b="0" dirty="0">
                <a:solidFill>
                  <a:schemeClr val="tx1"/>
                </a:solidFill>
              </a:rPr>
              <a:t>If we consider mFRR direct activation with a preexisting TERRE activation there is a problem. The MARI BSP gate closure for QH-1 is at T-40 (where T is the start of QH0). If the BSP receives a DA for QH-1 and a TERRE activation for QH0 there is an overlap that could occur. The TERRE activation would be signaled to the BSP at T-30 but this is after the MARI gate closure time for QH-1 which occurs at T-40. </a:t>
            </a:r>
          </a:p>
          <a:p>
            <a:r>
              <a:rPr lang="en-US" sz="1600" b="0" dirty="0">
                <a:solidFill>
                  <a:schemeClr val="tx1"/>
                </a:solidFill>
              </a:rPr>
              <a:t>The BSP does not have the opportunity to update their bid availability following the TERRE results. </a:t>
            </a:r>
          </a:p>
          <a:p>
            <a:endParaRPr lang="en-US" sz="1600" b="0" dirty="0">
              <a:solidFill>
                <a:schemeClr val="tx1"/>
              </a:solidFill>
            </a:endParaRPr>
          </a:p>
        </p:txBody>
      </p:sp>
      <p:sp>
        <p:nvSpPr>
          <p:cNvPr id="3" name="Title 2">
            <a:extLst>
              <a:ext uri="{FF2B5EF4-FFF2-40B4-BE49-F238E27FC236}">
                <a16:creationId xmlns:a16="http://schemas.microsoft.com/office/drawing/2014/main" id="{D6CB127B-0D6B-4E1B-A164-9F94620FE150}"/>
              </a:ext>
            </a:extLst>
          </p:cNvPr>
          <p:cNvSpPr>
            <a:spLocks noGrp="1"/>
          </p:cNvSpPr>
          <p:nvPr>
            <p:ph type="title"/>
          </p:nvPr>
        </p:nvSpPr>
        <p:spPr/>
        <p:txBody>
          <a:bodyPr/>
          <a:lstStyle/>
          <a:p>
            <a:r>
              <a:rPr lang="en-GB" dirty="0"/>
              <a:t>Scenario 7 Example</a:t>
            </a:r>
            <a:endParaRPr lang="en-US" dirty="0"/>
          </a:p>
        </p:txBody>
      </p:sp>
      <p:pic>
        <p:nvPicPr>
          <p:cNvPr id="5" name="Picture 4">
            <a:extLst>
              <a:ext uri="{FF2B5EF4-FFF2-40B4-BE49-F238E27FC236}">
                <a16:creationId xmlns:a16="http://schemas.microsoft.com/office/drawing/2014/main" id="{888BE8D0-81D7-4E05-A52A-E8307F14D3E2}"/>
              </a:ext>
            </a:extLst>
          </p:cNvPr>
          <p:cNvPicPr/>
          <p:nvPr/>
        </p:nvPicPr>
        <p:blipFill>
          <a:blip r:embed="rId3">
            <a:extLst>
              <a:ext uri="{28A0092B-C50C-407E-A947-70E740481C1C}">
                <a14:useLocalDpi xmlns:a14="http://schemas.microsoft.com/office/drawing/2010/main" val="0"/>
              </a:ext>
            </a:extLst>
          </a:blip>
          <a:stretch>
            <a:fillRect/>
          </a:stretch>
        </p:blipFill>
        <p:spPr>
          <a:xfrm>
            <a:off x="462843" y="1751528"/>
            <a:ext cx="11265914" cy="3322748"/>
          </a:xfrm>
          <a:prstGeom prst="rect">
            <a:avLst/>
          </a:prstGeom>
        </p:spPr>
      </p:pic>
    </p:spTree>
    <p:extLst>
      <p:ext uri="{BB962C8B-B14F-4D97-AF65-F5344CB8AC3E}">
        <p14:creationId xmlns:p14="http://schemas.microsoft.com/office/powerpoint/2010/main" val="259346932"/>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a:xfrm>
            <a:off x="348545" y="454956"/>
            <a:ext cx="3426178" cy="393955"/>
          </a:xfrm>
        </p:spPr>
        <p:txBody>
          <a:bodyPr/>
          <a:lstStyle/>
          <a:p>
            <a:r>
              <a:rPr lang="en-US" sz="2800" dirty="0"/>
              <a:t>DNO Workgroup discussion </a:t>
            </a:r>
            <a:br>
              <a:rPr lang="en-US" sz="2800" dirty="0"/>
            </a:br>
            <a:endParaRPr lang="en-US" sz="2800" dirty="0"/>
          </a:p>
        </p:txBody>
      </p:sp>
    </p:spTree>
    <p:extLst>
      <p:ext uri="{BB962C8B-B14F-4D97-AF65-F5344CB8AC3E}">
        <p14:creationId xmlns:p14="http://schemas.microsoft.com/office/powerpoint/2010/main" val="17054436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8702A-CF55-4778-ACC0-AE5361E160FD}"/>
              </a:ext>
            </a:extLst>
          </p:cNvPr>
          <p:cNvSpPr>
            <a:spLocks noGrp="1"/>
          </p:cNvSpPr>
          <p:nvPr>
            <p:ph type="title"/>
          </p:nvPr>
        </p:nvSpPr>
        <p:spPr>
          <a:xfrm>
            <a:off x="449948" y="312815"/>
            <a:ext cx="9145156" cy="439025"/>
          </a:xfrm>
        </p:spPr>
        <p:txBody>
          <a:bodyPr>
            <a:normAutofit fontScale="90000"/>
          </a:bodyPr>
          <a:lstStyle/>
          <a:p>
            <a:r>
              <a:rPr lang="en-US" sz="3600" dirty="0">
                <a:solidFill>
                  <a:srgbClr val="FFCE2C"/>
                </a:solidFill>
                <a:latin typeface="Helvetica Neue Light" panose="02000403000000020004"/>
              </a:rPr>
              <a:t>DNO Workgroup discussion  </a:t>
            </a:r>
            <a:endParaRPr lang="en-GB" sz="3600" dirty="0">
              <a:solidFill>
                <a:srgbClr val="FFCE2C"/>
              </a:solidFill>
              <a:latin typeface="Helvetica Neue Light" panose="02000403000000020004"/>
            </a:endParaRPr>
          </a:p>
        </p:txBody>
      </p:sp>
      <p:sp>
        <p:nvSpPr>
          <p:cNvPr id="4" name="Text Placeholder 3">
            <a:extLst>
              <a:ext uri="{FF2B5EF4-FFF2-40B4-BE49-F238E27FC236}">
                <a16:creationId xmlns:a16="http://schemas.microsoft.com/office/drawing/2014/main" id="{29AA67EA-92EE-457D-AF33-FE04FD1C9C83}"/>
              </a:ext>
            </a:extLst>
          </p:cNvPr>
          <p:cNvSpPr>
            <a:spLocks noGrp="1"/>
          </p:cNvSpPr>
          <p:nvPr>
            <p:ph type="body" sz="quarter" idx="15"/>
          </p:nvPr>
        </p:nvSpPr>
        <p:spPr>
          <a:xfrm>
            <a:off x="160369" y="1115455"/>
            <a:ext cx="11871261" cy="1771650"/>
          </a:xfrm>
        </p:spPr>
        <p:txBody>
          <a:bodyPr>
            <a:normAutofit/>
          </a:bodyPr>
          <a:lstStyle/>
          <a:p>
            <a:r>
              <a:rPr lang="en-GB" sz="2000" b="0" dirty="0">
                <a:solidFill>
                  <a:schemeClr val="tx1"/>
                </a:solidFill>
              </a:rPr>
              <a:t>TOR (L)</a:t>
            </a:r>
          </a:p>
          <a:p>
            <a:r>
              <a:rPr lang="en-GB" sz="2000" b="0" dirty="0">
                <a:solidFill>
                  <a:schemeClr val="tx1"/>
                </a:solidFill>
              </a:rPr>
              <a:t>Consider if there are any implications, for example specific connection requirements, information / data exchange, for DNOs where the assets providing a MARI service are connected to a distribution network</a:t>
            </a:r>
            <a:endParaRPr lang="en-GB" sz="3600" b="0" i="0" dirty="0">
              <a:solidFill>
                <a:schemeClr val="tx1"/>
              </a:solidFill>
            </a:endParaRPr>
          </a:p>
          <a:p>
            <a:endParaRPr lang="en-US" i="0"/>
          </a:p>
        </p:txBody>
      </p:sp>
    </p:spTree>
    <p:extLst>
      <p:ext uri="{BB962C8B-B14F-4D97-AF65-F5344CB8AC3E}">
        <p14:creationId xmlns:p14="http://schemas.microsoft.com/office/powerpoint/2010/main" val="26161312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A80F30-1FEA-4982-9276-58235831C5E5}"/>
              </a:ext>
            </a:extLst>
          </p:cNvPr>
          <p:cNvSpPr>
            <a:spLocks noGrp="1"/>
          </p:cNvSpPr>
          <p:nvPr>
            <p:ph type="ctrTitle"/>
          </p:nvPr>
        </p:nvSpPr>
        <p:spPr/>
        <p:txBody>
          <a:bodyPr/>
          <a:lstStyle/>
          <a:p>
            <a:r>
              <a:rPr lang="en-GB" dirty="0"/>
              <a:t>Imbalance price calculation</a:t>
            </a:r>
            <a:endParaRPr lang="en-US" dirty="0"/>
          </a:p>
        </p:txBody>
      </p:sp>
    </p:spTree>
    <p:extLst>
      <p:ext uri="{BB962C8B-B14F-4D97-AF65-F5344CB8AC3E}">
        <p14:creationId xmlns:p14="http://schemas.microsoft.com/office/powerpoint/2010/main" val="999419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Example scenario from MARI project</a:t>
            </a:r>
            <a:endParaRPr lang="en-US"/>
          </a:p>
        </p:txBody>
      </p:sp>
      <p:sp>
        <p:nvSpPr>
          <p:cNvPr id="3" name="Content Placeholder 2"/>
          <p:cNvSpPr>
            <a:spLocks noGrp="1"/>
          </p:cNvSpPr>
          <p:nvPr>
            <p:ph idx="1"/>
          </p:nvPr>
        </p:nvSpPr>
        <p:spPr/>
        <p:txBody>
          <a:bodyPr/>
          <a:lstStyle/>
          <a:p>
            <a:pPr marL="514350" indent="-514350">
              <a:buFont typeface="+mj-lt"/>
              <a:buAutoNum type="alphaUcPeriod"/>
            </a:pPr>
            <a:r>
              <a:rPr lang="en-US"/>
              <a:t>Scheduled Activation of 100 MW from 13:00 to 13:15 (QH1)</a:t>
            </a:r>
          </a:p>
          <a:p>
            <a:pPr marL="514350" indent="-514350">
              <a:buFont typeface="+mj-lt"/>
              <a:buAutoNum type="alphaUcPeriod"/>
            </a:pPr>
            <a:r>
              <a:rPr lang="en-US"/>
              <a:t>Direct Activation of 50 MW from 13:07 to 13:30 (QH1+QH2)</a:t>
            </a:r>
          </a:p>
          <a:p>
            <a:pPr marL="514350" indent="-514350">
              <a:buFont typeface="+mj-lt"/>
              <a:buAutoNum type="alphaUcPeriod"/>
            </a:pPr>
            <a:r>
              <a:rPr lang="en-US"/>
              <a:t>Direct Activation of 20 MW from 13:10 to 13:30 (QH1+QH2)</a:t>
            </a:r>
          </a:p>
          <a:p>
            <a:pPr marL="514350" indent="-514350">
              <a:buFont typeface="+mj-lt"/>
              <a:buAutoNum type="alphaUcPeriod"/>
            </a:pPr>
            <a:r>
              <a:rPr lang="en-US"/>
              <a:t>Scheduled Activation of 11 MW from 13:15 to 13:30 (QH2)</a:t>
            </a:r>
          </a:p>
          <a:p>
            <a:pPr marL="514350" indent="-514350">
              <a:buFont typeface="+mj-lt"/>
              <a:buAutoNum type="alphaUcPeriod"/>
            </a:pPr>
            <a:r>
              <a:rPr lang="en-US"/>
              <a:t>Direct Activation of 33 MW from 13:21 to 13:45 (QH2+QH3)</a:t>
            </a:r>
          </a:p>
          <a:p>
            <a:endParaRPr lang="en-US"/>
          </a:p>
        </p:txBody>
      </p:sp>
    </p:spTree>
    <p:extLst>
      <p:ext uri="{BB962C8B-B14F-4D97-AF65-F5344CB8AC3E}">
        <p14:creationId xmlns:p14="http://schemas.microsoft.com/office/powerpoint/2010/main" val="32481829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Imbalance Price Proposal</a:t>
            </a:r>
          </a:p>
        </p:txBody>
      </p:sp>
      <p:sp>
        <p:nvSpPr>
          <p:cNvPr id="88" name="Rounded Rectangle 87"/>
          <p:cNvSpPr/>
          <p:nvPr/>
        </p:nvSpPr>
        <p:spPr bwMode="auto">
          <a:xfrm>
            <a:off x="324589" y="3736477"/>
            <a:ext cx="3343275" cy="362368"/>
          </a:xfrm>
          <a:prstGeom prst="roundRect">
            <a:avLst>
              <a:gd name="adj" fmla="val 13316"/>
            </a:avLst>
          </a:pr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grpSp>
        <p:nvGrpSpPr>
          <p:cNvPr id="89" name="Group 19"/>
          <p:cNvGrpSpPr>
            <a:grpSpLocks/>
          </p:cNvGrpSpPr>
          <p:nvPr/>
        </p:nvGrpSpPr>
        <p:grpSpPr bwMode="auto">
          <a:xfrm>
            <a:off x="4585211" y="1377517"/>
            <a:ext cx="2915661" cy="611468"/>
            <a:chOff x="732031" y="1870958"/>
            <a:chExt cx="3342552" cy="1113542"/>
          </a:xfrm>
          <a:noFill/>
        </p:grpSpPr>
        <p:sp>
          <p:nvSpPr>
            <p:cNvPr id="90" name="Rounded Rectangle 89"/>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91" name="Rectangle 7"/>
            <p:cNvSpPr>
              <a:spLocks noChangeArrowheads="1"/>
            </p:cNvSpPr>
            <p:nvPr/>
          </p:nvSpPr>
          <p:spPr bwMode="auto">
            <a:xfrm>
              <a:off x="905029" y="1931552"/>
              <a:ext cx="2996552" cy="984665"/>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BOA Offer</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 MW @ £70</a:t>
              </a:r>
            </a:p>
          </p:txBody>
        </p:sp>
      </p:grpSp>
      <p:grpSp>
        <p:nvGrpSpPr>
          <p:cNvPr id="92" name="Group 19"/>
          <p:cNvGrpSpPr>
            <a:grpSpLocks/>
          </p:cNvGrpSpPr>
          <p:nvPr/>
        </p:nvGrpSpPr>
        <p:grpSpPr bwMode="auto">
          <a:xfrm>
            <a:off x="7701535" y="1379158"/>
            <a:ext cx="2858797" cy="618048"/>
            <a:chOff x="732031" y="1870958"/>
            <a:chExt cx="3342552" cy="1125524"/>
          </a:xfrm>
          <a:noFill/>
        </p:grpSpPr>
        <p:sp>
          <p:nvSpPr>
            <p:cNvPr id="93" name="Rounded Rectangle 92"/>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94" name="Rectangle 7"/>
            <p:cNvSpPr>
              <a:spLocks noChangeArrowheads="1"/>
            </p:cNvSpPr>
            <p:nvPr/>
          </p:nvSpPr>
          <p:spPr bwMode="auto">
            <a:xfrm>
              <a:off x="905029" y="1931551"/>
              <a:ext cx="2996552" cy="1064931"/>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BOA Bid</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100 MW @ £40</a:t>
              </a:r>
            </a:p>
          </p:txBody>
        </p:sp>
      </p:grpSp>
      <p:grpSp>
        <p:nvGrpSpPr>
          <p:cNvPr id="95" name="Group 19"/>
          <p:cNvGrpSpPr>
            <a:grpSpLocks/>
          </p:cNvGrpSpPr>
          <p:nvPr/>
        </p:nvGrpSpPr>
        <p:grpSpPr bwMode="auto">
          <a:xfrm>
            <a:off x="4585209" y="2155162"/>
            <a:ext cx="2915661" cy="611468"/>
            <a:chOff x="732031" y="1870958"/>
            <a:chExt cx="3342552" cy="1113542"/>
          </a:xfrm>
          <a:noFill/>
        </p:grpSpPr>
        <p:sp>
          <p:nvSpPr>
            <p:cNvPr id="96" name="Rounded Rectangle 95"/>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97" name="Rectangle 7"/>
            <p:cNvSpPr>
              <a:spLocks noChangeArrowheads="1"/>
            </p:cNvSpPr>
            <p:nvPr/>
          </p:nvSpPr>
          <p:spPr bwMode="auto">
            <a:xfrm>
              <a:off x="905029" y="1931552"/>
              <a:ext cx="2996552" cy="984665"/>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Buy BSAA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 MW @ £70</a:t>
              </a:r>
            </a:p>
          </p:txBody>
        </p:sp>
      </p:grpSp>
      <p:grpSp>
        <p:nvGrpSpPr>
          <p:cNvPr id="98" name="Group 19"/>
          <p:cNvGrpSpPr>
            <a:grpSpLocks/>
          </p:cNvGrpSpPr>
          <p:nvPr/>
        </p:nvGrpSpPr>
        <p:grpSpPr bwMode="auto">
          <a:xfrm>
            <a:off x="7700024" y="2157689"/>
            <a:ext cx="2858797" cy="611468"/>
            <a:chOff x="732031" y="1870958"/>
            <a:chExt cx="3342552" cy="1113542"/>
          </a:xfrm>
          <a:noFill/>
        </p:grpSpPr>
        <p:sp>
          <p:nvSpPr>
            <p:cNvPr id="99" name="Rounded Rectangle 98"/>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0" name="Rectangle 7"/>
            <p:cNvSpPr>
              <a:spLocks noChangeArrowheads="1"/>
            </p:cNvSpPr>
            <p:nvPr/>
          </p:nvSpPr>
          <p:spPr bwMode="auto">
            <a:xfrm>
              <a:off x="905029" y="1931552"/>
              <a:ext cx="2996552" cy="984665"/>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Sell BSAA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100 MW @ £40</a:t>
              </a:r>
            </a:p>
          </p:txBody>
        </p:sp>
      </p:grpSp>
      <p:grpSp>
        <p:nvGrpSpPr>
          <p:cNvPr id="101" name="Group 19"/>
          <p:cNvGrpSpPr>
            <a:grpSpLocks/>
          </p:cNvGrpSpPr>
          <p:nvPr/>
        </p:nvGrpSpPr>
        <p:grpSpPr bwMode="auto">
          <a:xfrm>
            <a:off x="4586711" y="456506"/>
            <a:ext cx="2915661" cy="839450"/>
            <a:chOff x="732031" y="1870958"/>
            <a:chExt cx="3342552" cy="1113542"/>
          </a:xfrm>
          <a:solidFill>
            <a:schemeClr val="accent6">
              <a:lumMod val="60000"/>
              <a:lumOff val="40000"/>
            </a:schemeClr>
          </a:solidFill>
        </p:grpSpPr>
        <p:sp>
          <p:nvSpPr>
            <p:cNvPr id="102" name="Rounded Rectangle 101"/>
            <p:cNvSpPr/>
            <p:nvPr/>
          </p:nvSpPr>
          <p:spPr>
            <a:xfrm>
              <a:off x="732031" y="1870958"/>
              <a:ext cx="3342552" cy="1113542"/>
            </a:xfrm>
            <a:prstGeom prst="roundRect">
              <a:avLst>
                <a:gd name="adj" fmla="val 13316"/>
              </a:avLst>
            </a:prstGeom>
            <a:grpFill/>
            <a:ln w="3175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3" name="Rectangle 7"/>
            <p:cNvSpPr>
              <a:spLocks noChangeArrowheads="1"/>
            </p:cNvSpPr>
            <p:nvPr/>
          </p:nvSpPr>
          <p:spPr bwMode="auto">
            <a:xfrm>
              <a:off x="903307" y="2152305"/>
              <a:ext cx="2996552" cy="508966"/>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System Buy Action</a:t>
              </a:r>
            </a:p>
          </p:txBody>
        </p:sp>
      </p:grpSp>
      <p:grpSp>
        <p:nvGrpSpPr>
          <p:cNvPr id="104" name="Group 19"/>
          <p:cNvGrpSpPr>
            <a:grpSpLocks/>
          </p:cNvGrpSpPr>
          <p:nvPr/>
        </p:nvGrpSpPr>
        <p:grpSpPr bwMode="auto">
          <a:xfrm>
            <a:off x="7701535" y="455761"/>
            <a:ext cx="2858797" cy="841669"/>
            <a:chOff x="732031" y="1870958"/>
            <a:chExt cx="3342552" cy="1113542"/>
          </a:xfrm>
          <a:solidFill>
            <a:schemeClr val="accent6">
              <a:lumMod val="60000"/>
              <a:lumOff val="40000"/>
            </a:schemeClr>
          </a:solidFill>
        </p:grpSpPr>
        <p:sp>
          <p:nvSpPr>
            <p:cNvPr id="105" name="Rounded Rectangle 104"/>
            <p:cNvSpPr/>
            <p:nvPr/>
          </p:nvSpPr>
          <p:spPr>
            <a:xfrm>
              <a:off x="732031" y="1870958"/>
              <a:ext cx="3342552" cy="1113542"/>
            </a:xfrm>
            <a:prstGeom prst="roundRect">
              <a:avLst>
                <a:gd name="adj" fmla="val 13316"/>
              </a:avLst>
            </a:prstGeom>
            <a:grpFill/>
            <a:ln w="3175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6" name="Rectangle 7"/>
            <p:cNvSpPr>
              <a:spLocks noChangeArrowheads="1"/>
            </p:cNvSpPr>
            <p:nvPr/>
          </p:nvSpPr>
          <p:spPr bwMode="auto">
            <a:xfrm>
              <a:off x="902393" y="2181223"/>
              <a:ext cx="2996552" cy="508967"/>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System Sell Action</a:t>
              </a:r>
            </a:p>
          </p:txBody>
        </p:sp>
      </p:grpSp>
      <p:grpSp>
        <p:nvGrpSpPr>
          <p:cNvPr id="107" name="Group 19"/>
          <p:cNvGrpSpPr>
            <a:grpSpLocks/>
          </p:cNvGrpSpPr>
          <p:nvPr/>
        </p:nvGrpSpPr>
        <p:grpSpPr bwMode="auto">
          <a:xfrm>
            <a:off x="335069" y="1377517"/>
            <a:ext cx="3891025" cy="611469"/>
            <a:chOff x="-3468008" y="3886645"/>
            <a:chExt cx="3342552" cy="1113542"/>
          </a:xfrm>
          <a:noFill/>
        </p:grpSpPr>
        <p:sp>
          <p:nvSpPr>
            <p:cNvPr id="108" name="Rounded Rectangle 107"/>
            <p:cNvSpPr/>
            <p:nvPr/>
          </p:nvSpPr>
          <p:spPr>
            <a:xfrm>
              <a:off x="-3468008" y="3886645"/>
              <a:ext cx="3342552" cy="1113542"/>
            </a:xfrm>
            <a:prstGeom prst="roundRect">
              <a:avLst>
                <a:gd name="adj" fmla="val 13316"/>
              </a:avLst>
            </a:prstGeom>
            <a:grpFill/>
            <a:ln w="317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9" name="Rectangle 7"/>
            <p:cNvSpPr>
              <a:spLocks noChangeArrowheads="1"/>
            </p:cNvSpPr>
            <p:nvPr/>
          </p:nvSpPr>
          <p:spPr bwMode="auto">
            <a:xfrm>
              <a:off x="-3295008" y="4185958"/>
              <a:ext cx="2996552" cy="570068"/>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Actions taken in the BM</a:t>
              </a:r>
              <a:endParaRPr kumimoji="0" lang="en-GB" altLang="zh-CN" sz="1600" b="1" i="0" u="none" strike="noStrike" kern="1200" cap="none" spc="0" normalizeH="0" baseline="-25000" noProof="0" dirty="0">
                <a:ln>
                  <a:noFill/>
                </a:ln>
                <a:solidFill>
                  <a:srgbClr val="00008B"/>
                </a:solidFill>
                <a:effectLst/>
                <a:uLnTx/>
                <a:uFillTx/>
                <a:latin typeface="Tahoma" pitchFamily="34" charset="0"/>
                <a:ea typeface="黑体" panose="02010609060101010101" pitchFamily="49" charset="-122"/>
                <a:cs typeface="Tahoma" pitchFamily="34" charset="0"/>
              </a:endParaRPr>
            </a:p>
          </p:txBody>
        </p:sp>
      </p:grpSp>
      <p:grpSp>
        <p:nvGrpSpPr>
          <p:cNvPr id="110" name="Group 19"/>
          <p:cNvGrpSpPr>
            <a:grpSpLocks/>
          </p:cNvGrpSpPr>
          <p:nvPr/>
        </p:nvGrpSpPr>
        <p:grpSpPr bwMode="auto">
          <a:xfrm>
            <a:off x="326229" y="2156535"/>
            <a:ext cx="3899863" cy="606421"/>
            <a:chOff x="-3468008" y="3886645"/>
            <a:chExt cx="3350144" cy="1113542"/>
          </a:xfrm>
          <a:noFill/>
        </p:grpSpPr>
        <p:sp>
          <p:nvSpPr>
            <p:cNvPr id="111" name="Rounded Rectangle 110"/>
            <p:cNvSpPr/>
            <p:nvPr/>
          </p:nvSpPr>
          <p:spPr>
            <a:xfrm>
              <a:off x="-3468008" y="3886645"/>
              <a:ext cx="3342552" cy="1113542"/>
            </a:xfrm>
            <a:prstGeom prst="roundRect">
              <a:avLst>
                <a:gd name="adj" fmla="val 13316"/>
              </a:avLst>
            </a:prstGeom>
            <a:grpFill/>
            <a:ln w="317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12" name="Rectangle 7"/>
            <p:cNvSpPr>
              <a:spLocks noChangeArrowheads="1"/>
            </p:cNvSpPr>
            <p:nvPr/>
          </p:nvSpPr>
          <p:spPr bwMode="auto">
            <a:xfrm>
              <a:off x="-3454465" y="4107943"/>
              <a:ext cx="3336601" cy="574813"/>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Actions taken outside the BM</a:t>
              </a:r>
              <a:endParaRPr kumimoji="0" lang="en-GB" altLang="zh-CN" sz="1600" b="1" i="0" u="none" strike="noStrike" kern="1200" cap="none" spc="0" normalizeH="0" baseline="-25000" noProof="0" dirty="0">
                <a:ln>
                  <a:noFill/>
                </a:ln>
                <a:solidFill>
                  <a:srgbClr val="00008B"/>
                </a:solidFill>
                <a:effectLst/>
                <a:uLnTx/>
                <a:uFillTx/>
                <a:latin typeface="Tahoma" pitchFamily="34" charset="0"/>
                <a:ea typeface="黑体" panose="02010609060101010101" pitchFamily="49" charset="-122"/>
                <a:cs typeface="Tahoma" pitchFamily="34" charset="0"/>
              </a:endParaRPr>
            </a:p>
          </p:txBody>
        </p:sp>
      </p:grpSp>
      <p:sp>
        <p:nvSpPr>
          <p:cNvPr id="113" name="Right Arrow 112"/>
          <p:cNvSpPr/>
          <p:nvPr/>
        </p:nvSpPr>
        <p:spPr>
          <a:xfrm>
            <a:off x="4276446" y="1559963"/>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4" name="Right Arrow 113"/>
          <p:cNvSpPr/>
          <p:nvPr/>
        </p:nvSpPr>
        <p:spPr>
          <a:xfrm>
            <a:off x="4264162" y="2345094"/>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5" name="Rounded Rectangle 114"/>
          <p:cNvSpPr/>
          <p:nvPr/>
        </p:nvSpPr>
        <p:spPr bwMode="auto">
          <a:xfrm>
            <a:off x="7699528" y="2914023"/>
            <a:ext cx="2858797" cy="633879"/>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16" name="Rectangle 7"/>
          <p:cNvSpPr>
            <a:spLocks noChangeArrowheads="1"/>
          </p:cNvSpPr>
          <p:nvPr/>
        </p:nvSpPr>
        <p:spPr bwMode="auto">
          <a:xfrm>
            <a:off x="7847489" y="2969707"/>
            <a:ext cx="2562873"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TERRE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XBMP</a:t>
            </a:r>
          </a:p>
        </p:txBody>
      </p:sp>
      <p:sp>
        <p:nvSpPr>
          <p:cNvPr id="117" name="Rounded Rectangle 116"/>
          <p:cNvSpPr/>
          <p:nvPr/>
        </p:nvSpPr>
        <p:spPr bwMode="auto">
          <a:xfrm>
            <a:off x="4607524" y="3535879"/>
            <a:ext cx="2915661" cy="611468"/>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18" name="Rectangle 7"/>
          <p:cNvSpPr>
            <a:spLocks noChangeArrowheads="1"/>
          </p:cNvSpPr>
          <p:nvPr/>
        </p:nvSpPr>
        <p:spPr bwMode="auto">
          <a:xfrm>
            <a:off x="4758431" y="3541016"/>
            <a:ext cx="2613858"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RR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19" name="Rounded Rectangle 118"/>
          <p:cNvSpPr/>
          <p:nvPr/>
        </p:nvSpPr>
        <p:spPr bwMode="auto">
          <a:xfrm>
            <a:off x="7699280" y="3539266"/>
            <a:ext cx="2858797" cy="611468"/>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0" name="Rectangle 7"/>
          <p:cNvSpPr>
            <a:spLocks noChangeArrowheads="1"/>
          </p:cNvSpPr>
          <p:nvPr/>
        </p:nvSpPr>
        <p:spPr bwMode="auto">
          <a:xfrm>
            <a:off x="7847241" y="3586607"/>
            <a:ext cx="2562873"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RR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21" name="Rounded Rectangle 120"/>
          <p:cNvSpPr/>
          <p:nvPr/>
        </p:nvSpPr>
        <p:spPr bwMode="auto">
          <a:xfrm>
            <a:off x="4600967" y="2914091"/>
            <a:ext cx="2915661" cy="611468"/>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2" name="Rectangle 7"/>
          <p:cNvSpPr>
            <a:spLocks noChangeArrowheads="1"/>
          </p:cNvSpPr>
          <p:nvPr/>
        </p:nvSpPr>
        <p:spPr bwMode="auto">
          <a:xfrm>
            <a:off x="4751874" y="2947364"/>
            <a:ext cx="2613858"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TERRE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XBMP</a:t>
            </a:r>
          </a:p>
        </p:txBody>
      </p:sp>
      <p:sp>
        <p:nvSpPr>
          <p:cNvPr id="123" name="Rounded Rectangle 122"/>
          <p:cNvSpPr/>
          <p:nvPr/>
        </p:nvSpPr>
        <p:spPr bwMode="auto">
          <a:xfrm>
            <a:off x="319303" y="2990058"/>
            <a:ext cx="3347415" cy="358968"/>
          </a:xfrm>
          <a:prstGeom prst="roundRect">
            <a:avLst>
              <a:gd name="adj" fmla="val 13316"/>
            </a:avLst>
          </a:prstGeom>
          <a:noFill/>
          <a:ln w="31750">
            <a:solidFill>
              <a:schemeClr val="tx1">
                <a:lumMod val="95000"/>
                <a:lumOff val="5000"/>
              </a:schemeClr>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4" name="Rectangle 7"/>
          <p:cNvSpPr>
            <a:spLocks noChangeArrowheads="1"/>
          </p:cNvSpPr>
          <p:nvPr/>
        </p:nvSpPr>
        <p:spPr bwMode="auto">
          <a:xfrm>
            <a:off x="334410" y="2987969"/>
            <a:ext cx="3322635"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TERRE GB Need Met</a:t>
            </a:r>
          </a:p>
        </p:txBody>
      </p:sp>
      <p:sp>
        <p:nvSpPr>
          <p:cNvPr id="125" name="Rounded Rectangle 124"/>
          <p:cNvSpPr/>
          <p:nvPr/>
        </p:nvSpPr>
        <p:spPr bwMode="auto">
          <a:xfrm>
            <a:off x="326229" y="3354085"/>
            <a:ext cx="3343274" cy="379042"/>
          </a:xfrm>
          <a:prstGeom prst="roundRect">
            <a:avLst>
              <a:gd name="adj" fmla="val 13316"/>
            </a:avLst>
          </a:pr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6" name="Rectangle 7"/>
          <p:cNvSpPr>
            <a:spLocks noChangeArrowheads="1"/>
          </p:cNvSpPr>
          <p:nvPr/>
        </p:nvSpPr>
        <p:spPr bwMode="auto">
          <a:xfrm>
            <a:off x="504183" y="3374329"/>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Interconnector Schedule</a:t>
            </a:r>
          </a:p>
        </p:txBody>
      </p:sp>
      <p:sp>
        <p:nvSpPr>
          <p:cNvPr id="127" name="Rectangle 7"/>
          <p:cNvSpPr>
            <a:spLocks noChangeArrowheads="1"/>
          </p:cNvSpPr>
          <p:nvPr/>
        </p:nvSpPr>
        <p:spPr bwMode="auto">
          <a:xfrm>
            <a:off x="480749" y="3751264"/>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RR Schedule Volumes</a:t>
            </a:r>
          </a:p>
        </p:txBody>
      </p:sp>
      <p:sp>
        <p:nvSpPr>
          <p:cNvPr id="128" name="Rounded Rectangle 127"/>
          <p:cNvSpPr/>
          <p:nvPr/>
        </p:nvSpPr>
        <p:spPr bwMode="auto">
          <a:xfrm>
            <a:off x="3717070" y="2969706"/>
            <a:ext cx="493258" cy="1161223"/>
          </a:xfrm>
          <a:prstGeom prst="roundRect">
            <a:avLst>
              <a:gd name="adj" fmla="val 13316"/>
            </a:avLst>
          </a:pr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9" name="TextBox 128"/>
          <p:cNvSpPr txBox="1"/>
          <p:nvPr/>
        </p:nvSpPr>
        <p:spPr>
          <a:xfrm>
            <a:off x="3789000" y="3374329"/>
            <a:ext cx="275012" cy="264475"/>
          </a:xfrm>
          <a:prstGeom prst="rect">
            <a:avLst/>
          </a:prstGeom>
          <a:noFill/>
          <a:ln>
            <a:noFill/>
          </a:ln>
        </p:spPr>
        <p:txBody>
          <a:bodyPr vert="wordArtVert"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Arial" panose="020B0604020202020204"/>
                <a:ea typeface="+mn-ea"/>
                <a:cs typeface="+mn-cs"/>
              </a:rPr>
              <a:t>∑</a:t>
            </a:r>
          </a:p>
        </p:txBody>
      </p:sp>
      <p:sp>
        <p:nvSpPr>
          <p:cNvPr id="130" name="Right Arrow 129"/>
          <p:cNvSpPr/>
          <p:nvPr/>
        </p:nvSpPr>
        <p:spPr>
          <a:xfrm>
            <a:off x="4260680" y="3169374"/>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1" name="Right Arrow 130"/>
          <p:cNvSpPr/>
          <p:nvPr/>
        </p:nvSpPr>
        <p:spPr>
          <a:xfrm>
            <a:off x="4270353" y="3891054"/>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2" name="Text Placeholder 5"/>
          <p:cNvSpPr txBox="1">
            <a:spLocks/>
          </p:cNvSpPr>
          <p:nvPr/>
        </p:nvSpPr>
        <p:spPr>
          <a:xfrm>
            <a:off x="7389955" y="5896198"/>
            <a:ext cx="3508744" cy="961802"/>
          </a:xfrm>
          <a:prstGeom prst="rect">
            <a:avLst/>
          </a:prstGeom>
          <a:solidFill>
            <a:schemeClr val="bg1"/>
          </a:solidFill>
        </p:spPr>
        <p:txBody>
          <a:bodyPr vert="horz" wrap="square" lIns="0" tIns="0" rIns="0" bIns="0" rtlCol="0">
            <a:spAutoFit/>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marL="0" marR="0" lvl="0" indent="0" algn="l" defTabSz="1043056" rtl="0" eaLnBrk="1" fontAlgn="auto" latinLnBrk="0" hangingPunct="1">
              <a:lnSpc>
                <a:spcPts val="2100"/>
              </a:lnSpc>
              <a:spcBef>
                <a:spcPts val="0"/>
              </a:spcBef>
              <a:spcAft>
                <a:spcPts val="560"/>
              </a:spcAft>
              <a:buClr>
                <a:srgbClr val="231F20"/>
              </a:buClr>
              <a:buSzTx/>
              <a:buFont typeface="Proxima Nova Rg"/>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1043056" rtl="0" eaLnBrk="1" fontAlgn="auto" latinLnBrk="0" hangingPunct="1">
              <a:lnSpc>
                <a:spcPts val="2100"/>
              </a:lnSpc>
              <a:spcBef>
                <a:spcPts val="0"/>
              </a:spcBef>
              <a:spcAft>
                <a:spcPts val="560"/>
              </a:spcAft>
              <a:buClr>
                <a:srgbClr val="231F20"/>
              </a:buClr>
              <a:buSzTx/>
              <a:buFont typeface="Proxima Nova Rg"/>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1043056" rtl="0" eaLnBrk="1" fontAlgn="auto" latinLnBrk="0" hangingPunct="1">
              <a:lnSpc>
                <a:spcPts val="2100"/>
              </a:lnSpc>
              <a:spcBef>
                <a:spcPts val="0"/>
              </a:spcBef>
              <a:spcAft>
                <a:spcPts val="560"/>
              </a:spcAft>
              <a:buClr>
                <a:srgbClr val="231F20"/>
              </a:buClr>
              <a:buSzTx/>
              <a:buFont typeface="Proxima Nova Rg"/>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
        <p:nvSpPr>
          <p:cNvPr id="133" name="Rounded Rectangle 132"/>
          <p:cNvSpPr/>
          <p:nvPr/>
        </p:nvSpPr>
        <p:spPr bwMode="auto">
          <a:xfrm>
            <a:off x="324341" y="5125115"/>
            <a:ext cx="3343275" cy="3623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4" name="Rounded Rectangle 133"/>
          <p:cNvSpPr/>
          <p:nvPr/>
        </p:nvSpPr>
        <p:spPr bwMode="auto">
          <a:xfrm>
            <a:off x="7699776" y="4265214"/>
            <a:ext cx="2858797"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5" name="Rectangle 7"/>
          <p:cNvSpPr>
            <a:spLocks noChangeArrowheads="1"/>
          </p:cNvSpPr>
          <p:nvPr/>
        </p:nvSpPr>
        <p:spPr bwMode="auto">
          <a:xfrm>
            <a:off x="7847737" y="4298487"/>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36" name="Rounded Rectangle 135"/>
          <p:cNvSpPr/>
          <p:nvPr/>
        </p:nvSpPr>
        <p:spPr bwMode="auto">
          <a:xfrm>
            <a:off x="4607276" y="4864298"/>
            <a:ext cx="2915661"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7" name="Rectangle 7"/>
          <p:cNvSpPr>
            <a:spLocks noChangeArrowheads="1"/>
          </p:cNvSpPr>
          <p:nvPr/>
        </p:nvSpPr>
        <p:spPr bwMode="auto">
          <a:xfrm>
            <a:off x="4758183" y="4897571"/>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38" name="Rounded Rectangle 137"/>
          <p:cNvSpPr/>
          <p:nvPr/>
        </p:nvSpPr>
        <p:spPr bwMode="auto">
          <a:xfrm>
            <a:off x="7699528" y="4882114"/>
            <a:ext cx="2858797"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9" name="Rectangle 7"/>
          <p:cNvSpPr>
            <a:spLocks noChangeArrowheads="1"/>
          </p:cNvSpPr>
          <p:nvPr/>
        </p:nvSpPr>
        <p:spPr bwMode="auto">
          <a:xfrm>
            <a:off x="7847489" y="4915387"/>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40" name="Rounded Rectangle 139"/>
          <p:cNvSpPr/>
          <p:nvPr/>
        </p:nvSpPr>
        <p:spPr bwMode="auto">
          <a:xfrm>
            <a:off x="4600719" y="4270646"/>
            <a:ext cx="2915661"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1" name="Rectangle 7"/>
          <p:cNvSpPr>
            <a:spLocks noChangeArrowheads="1"/>
          </p:cNvSpPr>
          <p:nvPr/>
        </p:nvSpPr>
        <p:spPr bwMode="auto">
          <a:xfrm>
            <a:off x="4751626" y="4303919"/>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42" name="Rounded Rectangle 141"/>
          <p:cNvSpPr/>
          <p:nvPr/>
        </p:nvSpPr>
        <p:spPr bwMode="auto">
          <a:xfrm>
            <a:off x="319054" y="4298007"/>
            <a:ext cx="3347415" cy="371286"/>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3" name="Rectangle 7"/>
          <p:cNvSpPr>
            <a:spLocks noChangeArrowheads="1"/>
          </p:cNvSpPr>
          <p:nvPr/>
        </p:nvSpPr>
        <p:spPr bwMode="auto">
          <a:xfrm>
            <a:off x="317783" y="4310477"/>
            <a:ext cx="3322635"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p:txBody>
      </p:sp>
      <p:sp>
        <p:nvSpPr>
          <p:cNvPr id="144" name="Rounded Rectangle 143"/>
          <p:cNvSpPr/>
          <p:nvPr/>
        </p:nvSpPr>
        <p:spPr bwMode="auto">
          <a:xfrm>
            <a:off x="325981" y="4710639"/>
            <a:ext cx="3343274" cy="379042"/>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5" name="Rectangle 7"/>
          <p:cNvSpPr>
            <a:spLocks noChangeArrowheads="1"/>
          </p:cNvSpPr>
          <p:nvPr/>
        </p:nvSpPr>
        <p:spPr bwMode="auto">
          <a:xfrm>
            <a:off x="503935" y="4730883"/>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Interconnector Schedule</a:t>
            </a:r>
          </a:p>
        </p:txBody>
      </p:sp>
      <p:sp>
        <p:nvSpPr>
          <p:cNvPr id="146" name="Rectangle 7"/>
          <p:cNvSpPr>
            <a:spLocks noChangeArrowheads="1"/>
          </p:cNvSpPr>
          <p:nvPr/>
        </p:nvSpPr>
        <p:spPr bwMode="auto">
          <a:xfrm>
            <a:off x="480501" y="5139902"/>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Volumes</a:t>
            </a:r>
          </a:p>
        </p:txBody>
      </p:sp>
      <p:sp>
        <p:nvSpPr>
          <p:cNvPr id="147" name="Rounded Rectangle 146"/>
          <p:cNvSpPr/>
          <p:nvPr/>
        </p:nvSpPr>
        <p:spPr bwMode="auto">
          <a:xfrm>
            <a:off x="3716822" y="4298486"/>
            <a:ext cx="493258" cy="118899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8" name="TextBox 147"/>
          <p:cNvSpPr txBox="1"/>
          <p:nvPr/>
        </p:nvSpPr>
        <p:spPr>
          <a:xfrm>
            <a:off x="3788752" y="4730883"/>
            <a:ext cx="275012" cy="264475"/>
          </a:xfrm>
          <a:prstGeom prst="rect">
            <a:avLst/>
          </a:prstGeom>
          <a:noFill/>
          <a:ln>
            <a:noFill/>
          </a:ln>
        </p:spPr>
        <p:txBody>
          <a:bodyPr vert="wordArtVert"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Arial" panose="020B0604020202020204"/>
                <a:ea typeface="+mn-ea"/>
                <a:cs typeface="+mn-cs"/>
              </a:rPr>
              <a:t>∑</a:t>
            </a:r>
          </a:p>
        </p:txBody>
      </p:sp>
      <p:sp>
        <p:nvSpPr>
          <p:cNvPr id="149" name="Right Arrow 148"/>
          <p:cNvSpPr/>
          <p:nvPr/>
        </p:nvSpPr>
        <p:spPr>
          <a:xfrm>
            <a:off x="4260432" y="4525928"/>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0" name="Right Arrow 149"/>
          <p:cNvSpPr/>
          <p:nvPr/>
        </p:nvSpPr>
        <p:spPr>
          <a:xfrm>
            <a:off x="4270105" y="5057723"/>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1" name="Rounded Rectangle 150"/>
          <p:cNvSpPr/>
          <p:nvPr/>
        </p:nvSpPr>
        <p:spPr bwMode="auto">
          <a:xfrm>
            <a:off x="324093" y="6481190"/>
            <a:ext cx="3343275" cy="3623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2" name="Rounded Rectangle 151"/>
          <p:cNvSpPr/>
          <p:nvPr/>
        </p:nvSpPr>
        <p:spPr bwMode="auto">
          <a:xfrm>
            <a:off x="7699528" y="5621289"/>
            <a:ext cx="2858797"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3" name="Rectangle 7"/>
          <p:cNvSpPr>
            <a:spLocks noChangeArrowheads="1"/>
          </p:cNvSpPr>
          <p:nvPr/>
        </p:nvSpPr>
        <p:spPr bwMode="auto">
          <a:xfrm>
            <a:off x="7847489" y="5654562"/>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54" name="Rounded Rectangle 153"/>
          <p:cNvSpPr/>
          <p:nvPr/>
        </p:nvSpPr>
        <p:spPr bwMode="auto">
          <a:xfrm>
            <a:off x="4607028" y="6220373"/>
            <a:ext cx="2915661"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5" name="Rectangle 7"/>
          <p:cNvSpPr>
            <a:spLocks noChangeArrowheads="1"/>
          </p:cNvSpPr>
          <p:nvPr/>
        </p:nvSpPr>
        <p:spPr bwMode="auto">
          <a:xfrm>
            <a:off x="4757935" y="6253646"/>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56" name="Rounded Rectangle 155"/>
          <p:cNvSpPr/>
          <p:nvPr/>
        </p:nvSpPr>
        <p:spPr bwMode="auto">
          <a:xfrm>
            <a:off x="7699280" y="6238189"/>
            <a:ext cx="2858797"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7" name="Rectangle 7"/>
          <p:cNvSpPr>
            <a:spLocks noChangeArrowheads="1"/>
          </p:cNvSpPr>
          <p:nvPr/>
        </p:nvSpPr>
        <p:spPr bwMode="auto">
          <a:xfrm>
            <a:off x="7847241" y="6271462"/>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58" name="Rounded Rectangle 157"/>
          <p:cNvSpPr/>
          <p:nvPr/>
        </p:nvSpPr>
        <p:spPr bwMode="auto">
          <a:xfrm>
            <a:off x="4600471" y="5626721"/>
            <a:ext cx="2915661"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9" name="Rectangle 7"/>
          <p:cNvSpPr>
            <a:spLocks noChangeArrowheads="1"/>
          </p:cNvSpPr>
          <p:nvPr/>
        </p:nvSpPr>
        <p:spPr bwMode="auto">
          <a:xfrm>
            <a:off x="4751378" y="5659994"/>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60" name="Rounded Rectangle 159"/>
          <p:cNvSpPr/>
          <p:nvPr/>
        </p:nvSpPr>
        <p:spPr bwMode="auto">
          <a:xfrm>
            <a:off x="318807" y="5626065"/>
            <a:ext cx="3346082" cy="399304"/>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61" name="Rectangle 7"/>
          <p:cNvSpPr>
            <a:spLocks noChangeArrowheads="1"/>
          </p:cNvSpPr>
          <p:nvPr/>
        </p:nvSpPr>
        <p:spPr bwMode="auto">
          <a:xfrm>
            <a:off x="317535" y="5698636"/>
            <a:ext cx="3322635"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p:txBody>
      </p:sp>
      <p:sp>
        <p:nvSpPr>
          <p:cNvPr id="162" name="Rounded Rectangle 161"/>
          <p:cNvSpPr/>
          <p:nvPr/>
        </p:nvSpPr>
        <p:spPr bwMode="auto">
          <a:xfrm>
            <a:off x="325733" y="6066714"/>
            <a:ext cx="3343274" cy="379042"/>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63" name="Rectangle 7"/>
          <p:cNvSpPr>
            <a:spLocks noChangeArrowheads="1"/>
          </p:cNvSpPr>
          <p:nvPr/>
        </p:nvSpPr>
        <p:spPr bwMode="auto">
          <a:xfrm>
            <a:off x="503687" y="6086958"/>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Interconnector Schedule</a:t>
            </a:r>
          </a:p>
        </p:txBody>
      </p:sp>
      <p:sp>
        <p:nvSpPr>
          <p:cNvPr id="164" name="Rectangle 7"/>
          <p:cNvSpPr>
            <a:spLocks noChangeArrowheads="1"/>
          </p:cNvSpPr>
          <p:nvPr/>
        </p:nvSpPr>
        <p:spPr bwMode="auto">
          <a:xfrm>
            <a:off x="480253" y="6495977"/>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Volumes</a:t>
            </a:r>
          </a:p>
        </p:txBody>
      </p:sp>
      <p:sp>
        <p:nvSpPr>
          <p:cNvPr id="165" name="Rounded Rectangle 164"/>
          <p:cNvSpPr/>
          <p:nvPr/>
        </p:nvSpPr>
        <p:spPr bwMode="auto">
          <a:xfrm>
            <a:off x="3716574" y="5654561"/>
            <a:ext cx="493258" cy="118899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66" name="TextBox 165"/>
          <p:cNvSpPr txBox="1"/>
          <p:nvPr/>
        </p:nvSpPr>
        <p:spPr>
          <a:xfrm>
            <a:off x="3788504" y="6086958"/>
            <a:ext cx="275012" cy="264475"/>
          </a:xfrm>
          <a:prstGeom prst="rect">
            <a:avLst/>
          </a:prstGeom>
          <a:noFill/>
          <a:ln>
            <a:noFill/>
          </a:ln>
        </p:spPr>
        <p:txBody>
          <a:bodyPr vert="wordArtVert"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Arial" panose="020B0604020202020204"/>
                <a:ea typeface="+mn-ea"/>
                <a:cs typeface="+mn-cs"/>
              </a:rPr>
              <a:t>∑</a:t>
            </a:r>
          </a:p>
        </p:txBody>
      </p:sp>
      <p:sp>
        <p:nvSpPr>
          <p:cNvPr id="167" name="Right Arrow 166"/>
          <p:cNvSpPr/>
          <p:nvPr/>
        </p:nvSpPr>
        <p:spPr>
          <a:xfrm>
            <a:off x="4260184" y="5882003"/>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8" name="Right Arrow 167"/>
          <p:cNvSpPr/>
          <p:nvPr/>
        </p:nvSpPr>
        <p:spPr>
          <a:xfrm>
            <a:off x="4270105" y="6445756"/>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4003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5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6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6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6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6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13" grpId="0" animBg="1"/>
      <p:bldP spid="114" grpId="0" animBg="1"/>
      <p:bldP spid="123" grpId="0" animBg="1"/>
      <p:bldP spid="124" grpId="0"/>
      <p:bldP spid="125" grpId="0" animBg="1"/>
      <p:bldP spid="126" grpId="0"/>
      <p:bldP spid="127" grpId="0"/>
      <p:bldP spid="128" grpId="0" animBg="1"/>
      <p:bldP spid="129" grpId="0"/>
      <p:bldP spid="130" grpId="0" animBg="1"/>
      <p:bldP spid="131" grpId="0" animBg="1"/>
      <p:bldP spid="133" grpId="0" animBg="1"/>
      <p:bldP spid="142" grpId="0" animBg="1"/>
      <p:bldP spid="143" grpId="0"/>
      <p:bldP spid="144" grpId="0" animBg="1"/>
      <p:bldP spid="145" grpId="0"/>
      <p:bldP spid="146" grpId="0"/>
      <p:bldP spid="147" grpId="0" animBg="1"/>
      <p:bldP spid="148" grpId="0"/>
      <p:bldP spid="149" grpId="0" animBg="1"/>
      <p:bldP spid="150" grpId="0" animBg="1"/>
      <p:bldP spid="151" grpId="0" animBg="1"/>
      <p:bldP spid="160" grpId="0" animBg="1"/>
      <p:bldP spid="161" grpId="0"/>
      <p:bldP spid="162" grpId="0" animBg="1"/>
      <p:bldP spid="163" grpId="0"/>
      <p:bldP spid="164" grpId="0"/>
      <p:bldP spid="165" grpId="0" animBg="1"/>
      <p:bldP spid="166" grpId="0"/>
      <p:bldP spid="167" grpId="0" animBg="1"/>
      <p:bldP spid="16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Discussion Point – GB Need Met</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Text Placeholder 2"/>
          <p:cNvSpPr>
            <a:spLocks noGrp="1"/>
          </p:cNvSpPr>
          <p:nvPr>
            <p:ph type="body" sz="quarter" idx="10"/>
          </p:nvPr>
        </p:nvSpPr>
        <p:spPr>
          <a:xfrm>
            <a:off x="317500" y="886506"/>
            <a:ext cx="11557000" cy="5083200"/>
          </a:xfrm>
        </p:spPr>
        <p:txBody>
          <a:bodyPr>
            <a:normAutofit/>
          </a:bodyPr>
          <a:lstStyle/>
          <a:p>
            <a:r>
              <a:rPr lang="en-GB" b="1" dirty="0"/>
              <a:t>Does the ‘block’ settlement of direct activation proposed represent the true cost of balancing for each settlement period?</a:t>
            </a:r>
            <a:endParaRPr lang="en-GB" dirty="0"/>
          </a:p>
          <a:p>
            <a:endParaRPr lang="en-GB" b="1" dirty="0"/>
          </a:p>
          <a:p>
            <a:r>
              <a:rPr lang="en-US" b="1" dirty="0"/>
              <a:t>What we will know for each Auction (SA &amp; DA):</a:t>
            </a:r>
          </a:p>
          <a:p>
            <a:endParaRPr lang="en-US" dirty="0"/>
          </a:p>
          <a:p>
            <a:pPr marL="293451" indent="-285750">
              <a:buFont typeface="Arial" panose="020B0604020202020204" pitchFamily="34" charset="0"/>
              <a:buChar char="•"/>
            </a:pPr>
            <a:r>
              <a:rPr lang="en-US" dirty="0"/>
              <a:t>the MW GB Need Met per Auction </a:t>
            </a:r>
          </a:p>
          <a:p>
            <a:pPr marL="293451" indent="-285750">
              <a:buFont typeface="Arial" panose="020B0604020202020204" pitchFamily="34" charset="0"/>
              <a:buChar char="•"/>
            </a:pPr>
            <a:r>
              <a:rPr lang="en-US" dirty="0"/>
              <a:t>the Activation Period of the GB Need Met</a:t>
            </a:r>
          </a:p>
          <a:p>
            <a:pPr marL="293451" indent="-285750">
              <a:buFont typeface="Arial" panose="020B0604020202020204" pitchFamily="34" charset="0"/>
              <a:buChar char="•"/>
            </a:pPr>
            <a:r>
              <a:rPr lang="en-US" dirty="0"/>
              <a:t>that we can calculate blocks to allocate volume per Settlement Period (just like the RR </a:t>
            </a:r>
            <a:r>
              <a:rPr lang="en-US" dirty="0" err="1"/>
              <a:t>Cashflow</a:t>
            </a:r>
            <a:r>
              <a:rPr lang="en-US" dirty="0"/>
              <a:t>)</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 SA clearing price per SA MTU (15 min)</a:t>
            </a:r>
          </a:p>
          <a:p>
            <a:pPr marL="293451" indent="-285750">
              <a:buFont typeface="Arial" panose="020B0604020202020204" pitchFamily="34" charset="0"/>
              <a:buChar char="•"/>
            </a:pPr>
            <a:r>
              <a:rPr lang="en-US" dirty="0"/>
              <a:t>the DA settlement price per DA MTU (30 min) [assumed £ per direction per 15 min]</a:t>
            </a:r>
          </a:p>
          <a:p>
            <a:pPr marL="293451" indent="-285750">
              <a:buFont typeface="Arial" panose="020B0604020202020204" pitchFamily="34" charset="0"/>
              <a:buChar char="•"/>
            </a:pPr>
            <a:endParaRPr lang="en-US" dirty="0"/>
          </a:p>
          <a:p>
            <a:endParaRPr lang="en-GB" b="1" dirty="0"/>
          </a:p>
        </p:txBody>
      </p:sp>
      <p:sp>
        <p:nvSpPr>
          <p:cNvPr id="31" name="Rectangle 30"/>
          <p:cNvSpPr/>
          <p:nvPr/>
        </p:nvSpPr>
        <p:spPr>
          <a:xfrm>
            <a:off x="3754117" y="4818021"/>
            <a:ext cx="147010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2" name="Straight Connector 31"/>
          <p:cNvCxnSpPr>
            <a:stCxn id="47" idx="3"/>
          </p:cNvCxnSpPr>
          <p:nvPr/>
        </p:nvCxnSpPr>
        <p:spPr>
          <a:xfrm>
            <a:off x="6664846" y="4859629"/>
            <a:ext cx="1132531" cy="1148939"/>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89345" y="4818245"/>
            <a:ext cx="837317" cy="359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435126" y="378029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9025630" y="380306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151857" y="380306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230378" y="3804151"/>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332520" y="378029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645358" y="610439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40" name="TextBox 39"/>
          <p:cNvSpPr txBox="1"/>
          <p:nvPr/>
        </p:nvSpPr>
        <p:spPr>
          <a:xfrm>
            <a:off x="6560363" y="610439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41" name="TextBox 40"/>
          <p:cNvSpPr txBox="1"/>
          <p:nvPr/>
        </p:nvSpPr>
        <p:spPr>
          <a:xfrm>
            <a:off x="850106" y="610698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08:30</a:t>
            </a:r>
          </a:p>
        </p:txBody>
      </p:sp>
      <p:sp>
        <p:nvSpPr>
          <p:cNvPr id="42" name="TextBox 41"/>
          <p:cNvSpPr txBox="1"/>
          <p:nvPr/>
        </p:nvSpPr>
        <p:spPr>
          <a:xfrm>
            <a:off x="2765111" y="610698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08:45</a:t>
            </a:r>
          </a:p>
        </p:txBody>
      </p:sp>
      <p:sp>
        <p:nvSpPr>
          <p:cNvPr id="43" name="TextBox 42"/>
          <p:cNvSpPr txBox="1"/>
          <p:nvPr/>
        </p:nvSpPr>
        <p:spPr>
          <a:xfrm>
            <a:off x="8440610" y="610439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44" name="Oval 43"/>
          <p:cNvSpPr/>
          <p:nvPr/>
        </p:nvSpPr>
        <p:spPr>
          <a:xfrm>
            <a:off x="3147214" y="5896093"/>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Oval 44"/>
          <p:cNvSpPr/>
          <p:nvPr/>
        </p:nvSpPr>
        <p:spPr>
          <a:xfrm>
            <a:off x="4307359" y="476109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6" name="Straight Connector 45"/>
          <p:cNvCxnSpPr/>
          <p:nvPr/>
        </p:nvCxnSpPr>
        <p:spPr>
          <a:xfrm flipH="1">
            <a:off x="3182461" y="4810293"/>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flipH="1">
            <a:off x="6572662" y="4767445"/>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8" name="Oval 47"/>
          <p:cNvSpPr/>
          <p:nvPr/>
        </p:nvSpPr>
        <p:spPr>
          <a:xfrm flipH="1">
            <a:off x="7734143" y="5918739"/>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9" name="Straight Connector 48"/>
          <p:cNvCxnSpPr/>
          <p:nvPr/>
        </p:nvCxnSpPr>
        <p:spPr>
          <a:xfrm flipV="1">
            <a:off x="4399636" y="4813055"/>
            <a:ext cx="1415672" cy="1185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1435126" y="3589695"/>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224222" y="3607709"/>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5238044" y="4816178"/>
            <a:ext cx="1907655" cy="1132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4" name="TextBox 53"/>
          <p:cNvSpPr txBox="1"/>
          <p:nvPr/>
        </p:nvSpPr>
        <p:spPr>
          <a:xfrm>
            <a:off x="2747500" y="324008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SP01</a:t>
            </a:r>
          </a:p>
        </p:txBody>
      </p:sp>
      <p:sp>
        <p:nvSpPr>
          <p:cNvPr id="55" name="TextBox 54"/>
          <p:cNvSpPr txBox="1"/>
          <p:nvPr/>
        </p:nvSpPr>
        <p:spPr>
          <a:xfrm>
            <a:off x="6560362" y="324008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SP02</a:t>
            </a:r>
          </a:p>
        </p:txBody>
      </p:sp>
    </p:spTree>
    <p:extLst>
      <p:ext uri="{BB962C8B-B14F-4D97-AF65-F5344CB8AC3E}">
        <p14:creationId xmlns:p14="http://schemas.microsoft.com/office/powerpoint/2010/main" val="3367007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17500" y="878186"/>
            <a:ext cx="11557000" cy="5395865"/>
          </a:xfrm>
        </p:spPr>
        <p:txBody>
          <a:bodyPr>
            <a:normAutofit/>
          </a:bodyPr>
          <a:lstStyle/>
          <a:p>
            <a:r>
              <a:rPr lang="en-US" dirty="0"/>
              <a:t>As soon as the AOF has finished processing a set of demands for direct activations the cross-border flows, remaining capacity and net positions are sent to TSOs together with the selected bids and satisfied demands. It should be noted that the activation period for direct activations stretches until T+30, i.e. until end of following quarter hour. </a:t>
            </a:r>
          </a:p>
          <a:p>
            <a:endParaRPr lang="en-US" b="1" dirty="0"/>
          </a:p>
          <a:p>
            <a:r>
              <a:rPr lang="en-US" b="1" dirty="0"/>
              <a:t>What we will know for each Auction (SA &amp; DA):</a:t>
            </a:r>
          </a:p>
          <a:p>
            <a:endParaRPr lang="en-US" dirty="0"/>
          </a:p>
          <a:p>
            <a:pPr marL="293451" indent="-285750">
              <a:buFont typeface="Arial" panose="020B0604020202020204" pitchFamily="34" charset="0"/>
              <a:buChar char="•"/>
            </a:pPr>
            <a:r>
              <a:rPr lang="en-US" dirty="0"/>
              <a:t>the MW GB Need Met per Auction </a:t>
            </a:r>
          </a:p>
          <a:p>
            <a:pPr marL="293451" indent="-285750">
              <a:buFont typeface="Arial" panose="020B0604020202020204" pitchFamily="34" charset="0"/>
              <a:buChar char="•"/>
            </a:pPr>
            <a:r>
              <a:rPr lang="en-US" dirty="0"/>
              <a:t>the Activation Period of the GB Need Met</a:t>
            </a:r>
          </a:p>
          <a:p>
            <a:pPr marL="293451" indent="-285750">
              <a:buFont typeface="Arial" panose="020B0604020202020204" pitchFamily="34" charset="0"/>
              <a:buChar char="•"/>
            </a:pPr>
            <a:r>
              <a:rPr lang="en-US" dirty="0"/>
              <a:t>that we can calculate blocks to allocate volume per Settlement Period (just like the RR </a:t>
            </a:r>
            <a:r>
              <a:rPr lang="en-US" dirty="0" err="1"/>
              <a:t>Cashflow</a:t>
            </a:r>
            <a:r>
              <a:rPr lang="en-US" dirty="0"/>
              <a:t>)</a:t>
            </a:r>
          </a:p>
          <a:p>
            <a:endParaRPr lang="en-US" dirty="0"/>
          </a:p>
          <a:p>
            <a:pPr marL="293451" indent="-285750">
              <a:buFont typeface="Arial" panose="020B0604020202020204" pitchFamily="34" charset="0"/>
              <a:buChar char="•"/>
            </a:pPr>
            <a:r>
              <a:rPr lang="en-US" dirty="0"/>
              <a:t>the interconnector Schedule will be sent both with a ‘net position’ and ‘auction specific XB flows’ </a:t>
            </a:r>
          </a:p>
          <a:p>
            <a:pPr marL="293451" indent="-285750">
              <a:buFont typeface="Arial" panose="020B0604020202020204" pitchFamily="34" charset="0"/>
              <a:buChar char="•"/>
            </a:pPr>
            <a:r>
              <a:rPr lang="en-US" dirty="0"/>
              <a:t>the XB flows / Net Position for direct activation in MTU1 will be aggregated on top of the resulting flows from the schedule activations during MTU1 and any earlier direct activations in MTU1 or MTU0</a:t>
            </a:r>
          </a:p>
          <a:p>
            <a:endParaRPr lang="en-US" dirty="0"/>
          </a:p>
          <a:p>
            <a:pPr marL="293451" indent="-285750">
              <a:buFont typeface="Arial" panose="020B0604020202020204" pitchFamily="34" charset="0"/>
              <a:buChar char="•"/>
            </a:pPr>
            <a:r>
              <a:rPr lang="en-US" dirty="0"/>
              <a:t>the SA clearing price per SA MTU (15 min)</a:t>
            </a:r>
          </a:p>
          <a:p>
            <a:pPr marL="293451" indent="-285750">
              <a:buFont typeface="Arial" panose="020B0604020202020204" pitchFamily="34" charset="0"/>
              <a:buChar char="•"/>
            </a:pPr>
            <a:r>
              <a:rPr lang="en-US" dirty="0"/>
              <a:t>the DA settlement price per DA MTU (30 min) [assumed per 15 min)</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 </a:t>
            </a:r>
            <a:r>
              <a:rPr lang="en-US" dirty="0" err="1"/>
              <a:t>mFRR</a:t>
            </a:r>
            <a:r>
              <a:rPr lang="en-US" dirty="0"/>
              <a:t> volumes of GB BMU from </a:t>
            </a:r>
            <a:r>
              <a:rPr lang="en-US" dirty="0" err="1"/>
              <a:t>mFRR</a:t>
            </a:r>
            <a:r>
              <a:rPr lang="en-US" dirty="0"/>
              <a:t> activations</a:t>
            </a:r>
          </a:p>
          <a:p>
            <a:endParaRPr lang="en-US" dirty="0"/>
          </a:p>
          <a:p>
            <a:r>
              <a:rPr lang="en-US" b="1" dirty="0"/>
              <a:t>What we don’t know (yet):</a:t>
            </a:r>
          </a:p>
          <a:p>
            <a:endParaRPr lang="en-US" dirty="0"/>
          </a:p>
          <a:p>
            <a:pPr marL="293451" indent="-285750">
              <a:buFont typeface="Arial" panose="020B0604020202020204" pitchFamily="34" charset="0"/>
              <a:buChar char="•"/>
            </a:pPr>
            <a:r>
              <a:rPr lang="en-US" dirty="0"/>
              <a:t>whether the Interconnector Schedule will be ‘profile’ or ‘block’ (both options available to NGESO but likely to be ‘profile from previous WG discussion)</a:t>
            </a:r>
          </a:p>
          <a:p>
            <a:endParaRPr lang="en-US" dirty="0"/>
          </a:p>
          <a:p>
            <a:endParaRPr lang="en-US"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Footer Placeholder 4"/>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Title 1"/>
          <p:cNvSpPr>
            <a:spLocks noGrp="1"/>
          </p:cNvSpPr>
          <p:nvPr>
            <p:ph type="title"/>
          </p:nvPr>
        </p:nvSpPr>
        <p:spPr>
          <a:xfrm>
            <a:off x="317535" y="274320"/>
            <a:ext cx="11556557" cy="447822"/>
          </a:xfrm>
        </p:spPr>
        <p:txBody>
          <a:bodyPr/>
          <a:lstStyle/>
          <a:p>
            <a:r>
              <a:rPr lang="en-GB" sz="2600" dirty="0"/>
              <a:t>Reference Information - Imbalance Price MARI Input</a:t>
            </a:r>
          </a:p>
        </p:txBody>
      </p:sp>
    </p:spTree>
    <p:extLst>
      <p:ext uri="{BB962C8B-B14F-4D97-AF65-F5344CB8AC3E}">
        <p14:creationId xmlns:p14="http://schemas.microsoft.com/office/powerpoint/2010/main" val="9836497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For a given MTU period, the XB flows and net positions resulting from scheduled and direct activations, respectively, shall be sent in separate documents.</a:t>
            </a:r>
          </a:p>
          <a:p>
            <a:endParaRPr lang="en-US" dirty="0"/>
          </a:p>
          <a:p>
            <a:r>
              <a:rPr lang="en-US" dirty="0"/>
              <a:t>The resulting XB flows from the optimization for scheduled activation in MTU1 will be aggregated on top of the resulting flows from the direct activations during MTU0.</a:t>
            </a:r>
          </a:p>
          <a:p>
            <a:endParaRPr lang="en-US" dirty="0"/>
          </a:p>
          <a:p>
            <a:r>
              <a:rPr lang="en-US" dirty="0"/>
              <a:t>The resulting net positions from the optimization for scheduled activation in MTU1 will be aggregated on top of the net positions from the direct activations during MTU0. </a:t>
            </a:r>
          </a:p>
          <a:p>
            <a:endParaRPr lang="en-US" dirty="0"/>
          </a:p>
          <a:p>
            <a:r>
              <a:rPr lang="en-US" dirty="0"/>
              <a:t>The resulting XB flows from an optimization for direct activation in MTU0 will be aggregated on top of the resulting flows from the scheduled activation for MTU0 and any earlier optimizations for direct activations in MTU0 or MTU-1. The resulting flows from subsequent direct activations for the same MTU period will be sent as higher versions of the same document. </a:t>
            </a:r>
          </a:p>
          <a:p>
            <a:endParaRPr lang="en-US" dirty="0"/>
          </a:p>
          <a:p>
            <a:r>
              <a:rPr lang="en-US" dirty="0"/>
              <a:t>The resulting net positions from an optimization for direct activation in MTU0 will be aggregated on top of the resulting net positions from the scheduled activation for MTU0 and any earlier optimizations for direct activations in MTU0 or MTU-1. The resulting net positions from subsequent direct activations for the same MTU period will be sent as higher versions of the same document. </a:t>
            </a:r>
          </a:p>
          <a:p>
            <a:endParaRPr lang="en-US" dirty="0"/>
          </a:p>
          <a:p>
            <a:r>
              <a:rPr lang="en-US" dirty="0"/>
              <a:t>Data consumer has a choice between receiving the resulting cross-border flows and net positions with or without ramping. When the documents with the resulting cross-border flows and net positions sent to TSOs describe the ramping, they may partially cover up to three MTU periods for scheduled activations and for direct activations partially up to four MTU periods. When the documents do not describe ramping, they will cover exactly one MTU period for scheduled activation and up to two MTU periods for direct activations</a:t>
            </a:r>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Title 1"/>
          <p:cNvSpPr>
            <a:spLocks noGrp="1"/>
          </p:cNvSpPr>
          <p:nvPr>
            <p:ph type="title"/>
          </p:nvPr>
        </p:nvSpPr>
        <p:spPr>
          <a:xfrm>
            <a:off x="317535" y="274320"/>
            <a:ext cx="11556557" cy="447822"/>
          </a:xfrm>
        </p:spPr>
        <p:txBody>
          <a:bodyPr/>
          <a:lstStyle/>
          <a:p>
            <a:r>
              <a:rPr lang="en-GB" sz="2600" dirty="0"/>
              <a:t>Reference information – Interconnector schedule</a:t>
            </a:r>
          </a:p>
        </p:txBody>
      </p:sp>
    </p:spTree>
    <p:extLst>
      <p:ext uri="{BB962C8B-B14F-4D97-AF65-F5344CB8AC3E}">
        <p14:creationId xmlns:p14="http://schemas.microsoft.com/office/powerpoint/2010/main" val="3432347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167202" y="1147646"/>
            <a:ext cx="2840995" cy="484049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9" name="Straight Connector 48"/>
          <p:cNvCxnSpPr/>
          <p:nvPr/>
        </p:nvCxnSpPr>
        <p:spPr>
          <a:xfrm>
            <a:off x="4703318" y="114764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708540"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68753" y="1147648"/>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8" name="Straight Connector 47"/>
          <p:cNvCxnSpPr/>
          <p:nvPr/>
        </p:nvCxnSpPr>
        <p:spPr>
          <a:xfrm>
            <a:off x="3259718" y="114764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152524"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596124"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80831" y="235948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259718" y="2359489"/>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4703318" y="235948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6138989" y="235948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582973" y="235948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9024786"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71778" y="356511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6143471"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7587071"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8" name="Rectangle 187"/>
          <p:cNvSpPr/>
          <p:nvPr/>
        </p:nvSpPr>
        <p:spPr>
          <a:xfrm>
            <a:off x="10496256" y="4776960"/>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91" name="Straight Connector 190"/>
          <p:cNvCxnSpPr/>
          <p:nvPr/>
        </p:nvCxnSpPr>
        <p:spPr>
          <a:xfrm>
            <a:off x="6148042" y="477695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7573920" y="477695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a:off x="9017520" y="477695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9015733"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1" name="Rectangle 180"/>
          <p:cNvSpPr/>
          <p:nvPr/>
        </p:nvSpPr>
        <p:spPr>
          <a:xfrm>
            <a:off x="7561508" y="4881204"/>
            <a:ext cx="2934748"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3" name="TextBox 182"/>
          <p:cNvSpPr txBox="1"/>
          <p:nvPr/>
        </p:nvSpPr>
        <p:spPr>
          <a:xfrm>
            <a:off x="7588579" y="4832724"/>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87" name="Rectangle 86"/>
          <p:cNvSpPr/>
          <p:nvPr/>
        </p:nvSpPr>
        <p:spPr>
          <a:xfrm>
            <a:off x="3243022" y="1251892"/>
            <a:ext cx="2924181"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0" name="Rectangle 89"/>
          <p:cNvSpPr/>
          <p:nvPr/>
        </p:nvSpPr>
        <p:spPr>
          <a:xfrm>
            <a:off x="2768505" y="1979487"/>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8" name="TextBox 127"/>
          <p:cNvSpPr txBox="1"/>
          <p:nvPr/>
        </p:nvSpPr>
        <p:spPr>
          <a:xfrm>
            <a:off x="2768505" y="1937962"/>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42" name="Straight Connector 41"/>
          <p:cNvCxnSpPr/>
          <p:nvPr/>
        </p:nvCxnSpPr>
        <p:spPr>
          <a:xfrm>
            <a:off x="380831" y="1147648"/>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68753" y="2358828"/>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0505309" y="1147648"/>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3" name="TextBox 52"/>
          <p:cNvSpPr txBox="1"/>
          <p:nvPr/>
        </p:nvSpPr>
        <p:spPr>
          <a:xfrm>
            <a:off x="74817"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4" name="TextBox 53"/>
          <p:cNvSpPr txBox="1"/>
          <p:nvPr/>
        </p:nvSpPr>
        <p:spPr>
          <a:xfrm>
            <a:off x="1492313"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5" name="TextBox 54"/>
          <p:cNvSpPr txBox="1"/>
          <p:nvPr/>
        </p:nvSpPr>
        <p:spPr>
          <a:xfrm>
            <a:off x="2955177"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6" name="TextBox 55"/>
          <p:cNvSpPr txBox="1"/>
          <p:nvPr/>
        </p:nvSpPr>
        <p:spPr>
          <a:xfrm>
            <a:off x="4383278"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09:45</a:t>
            </a:r>
          </a:p>
        </p:txBody>
      </p:sp>
      <p:sp>
        <p:nvSpPr>
          <p:cNvPr id="57" name="TextBox 56"/>
          <p:cNvSpPr txBox="1"/>
          <p:nvPr/>
        </p:nvSpPr>
        <p:spPr>
          <a:xfrm>
            <a:off x="5826713"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10:00</a:t>
            </a:r>
          </a:p>
        </p:txBody>
      </p:sp>
      <p:sp>
        <p:nvSpPr>
          <p:cNvPr id="58" name="TextBox 57"/>
          <p:cNvSpPr txBox="1"/>
          <p:nvPr/>
        </p:nvSpPr>
        <p:spPr>
          <a:xfrm>
            <a:off x="7274656" y="771594"/>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10:15</a:t>
            </a:r>
          </a:p>
        </p:txBody>
      </p:sp>
      <p:sp>
        <p:nvSpPr>
          <p:cNvPr id="59" name="TextBox 58"/>
          <p:cNvSpPr txBox="1"/>
          <p:nvPr/>
        </p:nvSpPr>
        <p:spPr>
          <a:xfrm>
            <a:off x="8706533" y="771593"/>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10:30</a:t>
            </a:r>
          </a:p>
        </p:txBody>
      </p:sp>
      <p:sp>
        <p:nvSpPr>
          <p:cNvPr id="60" name="TextBox 59"/>
          <p:cNvSpPr txBox="1"/>
          <p:nvPr/>
        </p:nvSpPr>
        <p:spPr>
          <a:xfrm>
            <a:off x="10185269" y="771592"/>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10:45</a:t>
            </a:r>
          </a:p>
        </p:txBody>
      </p:sp>
      <p:sp>
        <p:nvSpPr>
          <p:cNvPr id="61" name="TextBox 60"/>
          <p:cNvSpPr txBox="1"/>
          <p:nvPr/>
        </p:nvSpPr>
        <p:spPr>
          <a:xfrm>
            <a:off x="11666249" y="771591"/>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11:00</a:t>
            </a:r>
          </a:p>
        </p:txBody>
      </p:sp>
      <p:sp>
        <p:nvSpPr>
          <p:cNvPr id="89" name="Rectangle 88"/>
          <p:cNvSpPr/>
          <p:nvPr/>
        </p:nvSpPr>
        <p:spPr>
          <a:xfrm>
            <a:off x="2556041" y="1615593"/>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5" name="Multiply 94"/>
          <p:cNvSpPr/>
          <p:nvPr/>
        </p:nvSpPr>
        <p:spPr>
          <a:xfrm>
            <a:off x="3753797" y="160361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6" name="Multiply 95"/>
          <p:cNvSpPr/>
          <p:nvPr/>
        </p:nvSpPr>
        <p:spPr>
          <a:xfrm>
            <a:off x="2474407" y="1600042"/>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3" name="Multiply 102"/>
          <p:cNvSpPr/>
          <p:nvPr/>
        </p:nvSpPr>
        <p:spPr>
          <a:xfrm>
            <a:off x="3375163" y="1603034"/>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7" name="Multiply 106"/>
          <p:cNvSpPr/>
          <p:nvPr/>
        </p:nvSpPr>
        <p:spPr>
          <a:xfrm>
            <a:off x="2861604" y="1603034"/>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1" name="Rectangle 90"/>
          <p:cNvSpPr/>
          <p:nvPr/>
        </p:nvSpPr>
        <p:spPr>
          <a:xfrm>
            <a:off x="4718754" y="2463733"/>
            <a:ext cx="2876724"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2" name="Rectangle 91"/>
          <p:cNvSpPr/>
          <p:nvPr/>
        </p:nvSpPr>
        <p:spPr>
          <a:xfrm>
            <a:off x="4244236" y="3191328"/>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4" name="TextBox 93"/>
          <p:cNvSpPr txBox="1"/>
          <p:nvPr/>
        </p:nvSpPr>
        <p:spPr>
          <a:xfrm>
            <a:off x="4745825" y="2415253"/>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97" name="TextBox 96"/>
          <p:cNvSpPr txBox="1"/>
          <p:nvPr/>
        </p:nvSpPr>
        <p:spPr>
          <a:xfrm>
            <a:off x="4244236" y="3149803"/>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98" name="Rectangle 97"/>
          <p:cNvSpPr/>
          <p:nvPr/>
        </p:nvSpPr>
        <p:spPr>
          <a:xfrm>
            <a:off x="368753" y="235948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04" name="Straight Connector 103"/>
          <p:cNvCxnSpPr/>
          <p:nvPr/>
        </p:nvCxnSpPr>
        <p:spPr>
          <a:xfrm>
            <a:off x="368753" y="357066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a:off x="10505309" y="235948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22" name="Straight Connector 121"/>
          <p:cNvCxnSpPr/>
          <p:nvPr/>
        </p:nvCxnSpPr>
        <p:spPr>
          <a:xfrm>
            <a:off x="9026573" y="235948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4031772" y="2827434"/>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0" name="Multiply 129"/>
          <p:cNvSpPr/>
          <p:nvPr/>
        </p:nvSpPr>
        <p:spPr>
          <a:xfrm>
            <a:off x="5229528" y="2815457"/>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3" name="Multiply 132"/>
          <p:cNvSpPr/>
          <p:nvPr/>
        </p:nvSpPr>
        <p:spPr>
          <a:xfrm>
            <a:off x="3950138" y="2811883"/>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4" name="Multiply 133"/>
          <p:cNvSpPr/>
          <p:nvPr/>
        </p:nvSpPr>
        <p:spPr>
          <a:xfrm>
            <a:off x="4850894" y="281487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5" name="Multiply 134"/>
          <p:cNvSpPr/>
          <p:nvPr/>
        </p:nvSpPr>
        <p:spPr>
          <a:xfrm>
            <a:off x="4337335" y="281487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1" name="Rectangle 160"/>
          <p:cNvSpPr/>
          <p:nvPr/>
        </p:nvSpPr>
        <p:spPr>
          <a:xfrm>
            <a:off x="6131081" y="3669363"/>
            <a:ext cx="2876724"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2" name="Rectangle 161"/>
          <p:cNvSpPr/>
          <p:nvPr/>
        </p:nvSpPr>
        <p:spPr>
          <a:xfrm>
            <a:off x="5656563" y="4396958"/>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3" name="TextBox 162"/>
          <p:cNvSpPr txBox="1"/>
          <p:nvPr/>
        </p:nvSpPr>
        <p:spPr>
          <a:xfrm>
            <a:off x="6158152" y="3620883"/>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164" name="TextBox 163"/>
          <p:cNvSpPr txBox="1"/>
          <p:nvPr/>
        </p:nvSpPr>
        <p:spPr>
          <a:xfrm>
            <a:off x="5656563" y="4355433"/>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65" name="Rectangle 164"/>
          <p:cNvSpPr/>
          <p:nvPr/>
        </p:nvSpPr>
        <p:spPr>
          <a:xfrm>
            <a:off x="359700" y="356511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67" name="Straight Connector 166"/>
          <p:cNvCxnSpPr/>
          <p:nvPr/>
        </p:nvCxnSpPr>
        <p:spPr>
          <a:xfrm>
            <a:off x="359700" y="477629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8" name="Rectangle 167"/>
          <p:cNvSpPr/>
          <p:nvPr/>
        </p:nvSpPr>
        <p:spPr>
          <a:xfrm>
            <a:off x="10496256" y="356511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69" name="Straight Connector 168"/>
          <p:cNvCxnSpPr/>
          <p:nvPr/>
        </p:nvCxnSpPr>
        <p:spPr>
          <a:xfrm>
            <a:off x="3250665" y="3565119"/>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4694265" y="356511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4699487"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5" name="Rectangle 174"/>
          <p:cNvSpPr/>
          <p:nvPr/>
        </p:nvSpPr>
        <p:spPr>
          <a:xfrm>
            <a:off x="5444099" y="4033064"/>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6" name="Multiply 175"/>
          <p:cNvSpPr/>
          <p:nvPr/>
        </p:nvSpPr>
        <p:spPr>
          <a:xfrm>
            <a:off x="6641855" y="4021087"/>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7" name="Multiply 176"/>
          <p:cNvSpPr/>
          <p:nvPr/>
        </p:nvSpPr>
        <p:spPr>
          <a:xfrm>
            <a:off x="5362465" y="4017513"/>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8" name="Multiply 177"/>
          <p:cNvSpPr/>
          <p:nvPr/>
        </p:nvSpPr>
        <p:spPr>
          <a:xfrm>
            <a:off x="6263221" y="402050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9" name="Multiply 178"/>
          <p:cNvSpPr/>
          <p:nvPr/>
        </p:nvSpPr>
        <p:spPr>
          <a:xfrm>
            <a:off x="5749662" y="402050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2" name="Rectangle 181"/>
          <p:cNvSpPr/>
          <p:nvPr/>
        </p:nvSpPr>
        <p:spPr>
          <a:xfrm>
            <a:off x="7086990" y="5608799"/>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4" name="TextBox 183"/>
          <p:cNvSpPr txBox="1"/>
          <p:nvPr/>
        </p:nvSpPr>
        <p:spPr>
          <a:xfrm>
            <a:off x="7086990" y="5567274"/>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85" name="Rectangle 184"/>
          <p:cNvSpPr/>
          <p:nvPr/>
        </p:nvSpPr>
        <p:spPr>
          <a:xfrm>
            <a:off x="359700" y="4776960"/>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86" name="Straight Connector 185"/>
          <p:cNvCxnSpPr/>
          <p:nvPr/>
        </p:nvCxnSpPr>
        <p:spPr>
          <a:xfrm>
            <a:off x="371778" y="4776960"/>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359700" y="5988140"/>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3250665" y="4776960"/>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4694265" y="4776959"/>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5" name="Rectangle 194"/>
          <p:cNvSpPr/>
          <p:nvPr/>
        </p:nvSpPr>
        <p:spPr>
          <a:xfrm>
            <a:off x="6874526" y="5244905"/>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6" name="Multiply 195"/>
          <p:cNvSpPr/>
          <p:nvPr/>
        </p:nvSpPr>
        <p:spPr>
          <a:xfrm>
            <a:off x="8072282" y="5232928"/>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7" name="Multiply 196"/>
          <p:cNvSpPr/>
          <p:nvPr/>
        </p:nvSpPr>
        <p:spPr>
          <a:xfrm>
            <a:off x="6792892" y="5229354"/>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8" name="Multiply 197"/>
          <p:cNvSpPr/>
          <p:nvPr/>
        </p:nvSpPr>
        <p:spPr>
          <a:xfrm>
            <a:off x="7693648" y="523234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9" name="Multiply 198"/>
          <p:cNvSpPr/>
          <p:nvPr/>
        </p:nvSpPr>
        <p:spPr>
          <a:xfrm>
            <a:off x="7180089" y="523234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2" name="Title 1"/>
          <p:cNvSpPr>
            <a:spLocks noGrp="1"/>
          </p:cNvSpPr>
          <p:nvPr>
            <p:ph type="title"/>
          </p:nvPr>
        </p:nvSpPr>
        <p:spPr/>
        <p:txBody>
          <a:bodyPr/>
          <a:lstStyle/>
          <a:p>
            <a:r>
              <a:rPr lang="en-GB" sz="2600" dirty="0"/>
              <a:t>Discussion Point – Direct Activations Inputs</a:t>
            </a:r>
          </a:p>
        </p:txBody>
      </p:sp>
      <p:sp>
        <p:nvSpPr>
          <p:cNvPr id="127" name="TextBox 126"/>
          <p:cNvSpPr txBox="1"/>
          <p:nvPr/>
        </p:nvSpPr>
        <p:spPr>
          <a:xfrm>
            <a:off x="3270094" y="1203412"/>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203" name="TextBox 202"/>
          <p:cNvSpPr txBox="1"/>
          <p:nvPr/>
        </p:nvSpPr>
        <p:spPr>
          <a:xfrm>
            <a:off x="8151424" y="1156496"/>
            <a:ext cx="4023360" cy="1815882"/>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However we also know that DA MTU’s will overlap.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Each MTU will have associated volumes and prices [assumed per direction per QH].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Therefore we may need multiple sets of DA inputs per Settlement Period</a:t>
            </a:r>
          </a:p>
        </p:txBody>
      </p:sp>
      <p:cxnSp>
        <p:nvCxnSpPr>
          <p:cNvPr id="204" name="Straight Arrow Connector 203"/>
          <p:cNvCxnSpPr/>
          <p:nvPr/>
        </p:nvCxnSpPr>
        <p:spPr>
          <a:xfrm flipV="1">
            <a:off x="6068019" y="6056767"/>
            <a:ext cx="2985446" cy="424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5" name="TextBox 204"/>
          <p:cNvSpPr txBox="1"/>
          <p:nvPr/>
        </p:nvSpPr>
        <p:spPr>
          <a:xfrm>
            <a:off x="6143471" y="6101676"/>
            <a:ext cx="2864334" cy="26930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Settlement Period</a:t>
            </a:r>
          </a:p>
        </p:txBody>
      </p:sp>
      <p:sp>
        <p:nvSpPr>
          <p:cNvPr id="206" name="TextBox 205"/>
          <p:cNvSpPr txBox="1"/>
          <p:nvPr/>
        </p:nvSpPr>
        <p:spPr>
          <a:xfrm>
            <a:off x="366827" y="4174906"/>
            <a:ext cx="3909943" cy="1815882"/>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 Imbalance Price is meant to represent the cost of balancing for any particular Settlement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rPr>
              <a:t>Question: Does the WG agree that all </a:t>
            </a:r>
            <a:r>
              <a:rPr kumimoji="0" lang="en-GB" sz="1400" b="1"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rPr>
              <a:t> actions should be included in the imbalance price calculation?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
        <p:nvSpPr>
          <p:cNvPr id="108" name="Rectangle 107"/>
          <p:cNvSpPr/>
          <p:nvPr/>
        </p:nvSpPr>
        <p:spPr>
          <a:xfrm>
            <a:off x="875879" y="1251572"/>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9" name="TextBox 108"/>
          <p:cNvSpPr txBox="1"/>
          <p:nvPr/>
        </p:nvSpPr>
        <p:spPr>
          <a:xfrm>
            <a:off x="875879" y="1245428"/>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110" name="Rectangle 109"/>
          <p:cNvSpPr/>
          <p:nvPr/>
        </p:nvSpPr>
        <p:spPr>
          <a:xfrm>
            <a:off x="2343181" y="2451947"/>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1" name="TextBox 110"/>
          <p:cNvSpPr txBox="1"/>
          <p:nvPr/>
        </p:nvSpPr>
        <p:spPr>
          <a:xfrm>
            <a:off x="2343181" y="2445803"/>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112" name="Rectangle 111"/>
          <p:cNvSpPr/>
          <p:nvPr/>
        </p:nvSpPr>
        <p:spPr>
          <a:xfrm>
            <a:off x="3759839" y="3670380"/>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3" name="TextBox 112"/>
          <p:cNvSpPr txBox="1"/>
          <p:nvPr/>
        </p:nvSpPr>
        <p:spPr>
          <a:xfrm>
            <a:off x="3759839" y="3664236"/>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114" name="Rectangle 113"/>
          <p:cNvSpPr/>
          <p:nvPr/>
        </p:nvSpPr>
        <p:spPr>
          <a:xfrm>
            <a:off x="5181196" y="4881239"/>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5" name="TextBox 114"/>
          <p:cNvSpPr txBox="1"/>
          <p:nvPr/>
        </p:nvSpPr>
        <p:spPr>
          <a:xfrm>
            <a:off x="5181196" y="4875095"/>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Tree>
    <p:extLst>
      <p:ext uri="{BB962C8B-B14F-4D97-AF65-F5344CB8AC3E}">
        <p14:creationId xmlns:p14="http://schemas.microsoft.com/office/powerpoint/2010/main" val="20624634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Grid Code Dynamic Parameters </a:t>
            </a:r>
          </a:p>
        </p:txBody>
      </p:sp>
    </p:spTree>
    <p:extLst>
      <p:ext uri="{BB962C8B-B14F-4D97-AF65-F5344CB8AC3E}">
        <p14:creationId xmlns:p14="http://schemas.microsoft.com/office/powerpoint/2010/main" val="6842718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0" y="0"/>
            <a:ext cx="12192000" cy="1289948"/>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dirty="0">
                <a:latin typeface="Helvetica Neue Light" panose="02000403000000020004"/>
              </a:rPr>
              <a:t>Grid Code Dynamic Parameters </a:t>
            </a:r>
            <a:br>
              <a:rPr lang="en-US" dirty="0">
                <a:latin typeface="Helvetica Neue Light" panose="02000403000000020004"/>
              </a:rPr>
            </a:br>
            <a:endParaRPr lang="en-US" dirty="0">
              <a:latin typeface="Helvetica Neue Light" panose="02000403000000020004"/>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3"/>
          <a:stretch>
            <a:fillRect/>
          </a:stretch>
        </p:blipFill>
        <p:spPr>
          <a:xfrm>
            <a:off x="0" y="5816600"/>
            <a:ext cx="12192000" cy="1041400"/>
          </a:xfrm>
          <a:prstGeom prst="rect">
            <a:avLst/>
          </a:prstGeom>
        </p:spPr>
      </p:pic>
      <p:sp>
        <p:nvSpPr>
          <p:cNvPr id="4" name="Rectangle 3">
            <a:extLst>
              <a:ext uri="{FF2B5EF4-FFF2-40B4-BE49-F238E27FC236}">
                <a16:creationId xmlns:a16="http://schemas.microsoft.com/office/drawing/2014/main" id="{5F0355D5-7252-4AEF-ACE5-3FB3F6E61D8A}"/>
              </a:ext>
            </a:extLst>
          </p:cNvPr>
          <p:cNvSpPr/>
          <p:nvPr/>
        </p:nvSpPr>
        <p:spPr>
          <a:xfrm>
            <a:off x="0" y="1289948"/>
            <a:ext cx="11744057" cy="923330"/>
          </a:xfrm>
          <a:prstGeom prst="rect">
            <a:avLst/>
          </a:prstGeom>
        </p:spPr>
        <p:txBody>
          <a:bodyPr wrap="square">
            <a:spAutoFit/>
          </a:bodyPr>
          <a:lstStyle/>
          <a:p>
            <a:endParaRPr lang="en-GB">
              <a:latin typeface="Helvetica Neue Light" panose="02000403000000020004"/>
            </a:endParaRPr>
          </a:p>
          <a:p>
            <a:endParaRPr lang="en-GB">
              <a:latin typeface="Helvetica Neue Light" panose="02000403000000020004"/>
            </a:endParaRPr>
          </a:p>
          <a:p>
            <a:endParaRPr lang="en-GB"/>
          </a:p>
        </p:txBody>
      </p:sp>
      <p:sp>
        <p:nvSpPr>
          <p:cNvPr id="7" name="Rectangle 6">
            <a:extLst>
              <a:ext uri="{FF2B5EF4-FFF2-40B4-BE49-F238E27FC236}">
                <a16:creationId xmlns:a16="http://schemas.microsoft.com/office/drawing/2014/main" id="{2E3D8E81-B091-40A4-9B57-361B27071A67}"/>
              </a:ext>
            </a:extLst>
          </p:cNvPr>
          <p:cNvSpPr/>
          <p:nvPr/>
        </p:nvSpPr>
        <p:spPr>
          <a:xfrm>
            <a:off x="8886968" y="411020"/>
            <a:ext cx="3035421" cy="3139321"/>
          </a:xfrm>
          <a:prstGeom prst="rect">
            <a:avLst/>
          </a:prstGeom>
        </p:spPr>
        <p:txBody>
          <a:bodyPr wrap="square">
            <a:spAutoFit/>
          </a:bodyPr>
          <a:lstStyle/>
          <a:p>
            <a:r>
              <a:rPr lang="en-GB" dirty="0">
                <a:solidFill>
                  <a:schemeClr val="accent1"/>
                </a:solidFill>
                <a:latin typeface="Helvetica Neue Light" panose="02000403000000020004"/>
              </a:rPr>
              <a:t>Workgroup to confirm if the agreed parameters are suitable for MARI </a:t>
            </a:r>
          </a:p>
          <a:p>
            <a:endParaRPr lang="en-GB" dirty="0">
              <a:solidFill>
                <a:schemeClr val="accent1"/>
              </a:solidFill>
              <a:latin typeface="Helvetica Neue Light" panose="02000403000000020004"/>
            </a:endParaRPr>
          </a:p>
          <a:p>
            <a:r>
              <a:rPr lang="en-GB" dirty="0">
                <a:solidFill>
                  <a:schemeClr val="accent1"/>
                </a:solidFill>
                <a:latin typeface="Helvetica Neue Light" panose="02000403000000020004"/>
              </a:rPr>
              <a:t>With suggestions for filtering and cleansing prior to the bids entering the central platform we should have all of this information. Does this impact participants? </a:t>
            </a:r>
          </a:p>
          <a:p>
            <a:endParaRPr lang="en-GB" dirty="0">
              <a:solidFill>
                <a:schemeClr val="accent1"/>
              </a:solidFill>
              <a:latin typeface="Helvetica Neue Light" panose="02000403000000020004"/>
            </a:endParaRPr>
          </a:p>
        </p:txBody>
      </p:sp>
      <p:graphicFrame>
        <p:nvGraphicFramePr>
          <p:cNvPr id="9" name="Table 8">
            <a:extLst>
              <a:ext uri="{FF2B5EF4-FFF2-40B4-BE49-F238E27FC236}">
                <a16:creationId xmlns:a16="http://schemas.microsoft.com/office/drawing/2014/main" id="{F6DC83A8-8F04-4420-8B87-20C157128EB3}"/>
              </a:ext>
            </a:extLst>
          </p:cNvPr>
          <p:cNvGraphicFramePr>
            <a:graphicFrameLocks noGrp="1"/>
          </p:cNvGraphicFramePr>
          <p:nvPr>
            <p:extLst>
              <p:ext uri="{D42A27DB-BD31-4B8C-83A1-F6EECF244321}">
                <p14:modId xmlns:p14="http://schemas.microsoft.com/office/powerpoint/2010/main" val="2667109290"/>
              </p:ext>
            </p:extLst>
          </p:nvPr>
        </p:nvGraphicFramePr>
        <p:xfrm>
          <a:off x="134806" y="644974"/>
          <a:ext cx="8128000" cy="6004560"/>
        </p:xfrm>
        <a:graphic>
          <a:graphicData uri="http://schemas.openxmlformats.org/drawingml/2006/table">
            <a:tbl>
              <a:tblPr firstRow="1" bandRow="1">
                <a:tableStyleId>{00A15C55-8517-42AA-B614-E9B94910E393}</a:tableStyleId>
              </a:tblPr>
              <a:tblGrid>
                <a:gridCol w="2032000">
                  <a:extLst>
                    <a:ext uri="{9D8B030D-6E8A-4147-A177-3AD203B41FA5}">
                      <a16:colId xmlns:a16="http://schemas.microsoft.com/office/drawing/2014/main" val="729476643"/>
                    </a:ext>
                  </a:extLst>
                </a:gridCol>
                <a:gridCol w="2032000">
                  <a:extLst>
                    <a:ext uri="{9D8B030D-6E8A-4147-A177-3AD203B41FA5}">
                      <a16:colId xmlns:a16="http://schemas.microsoft.com/office/drawing/2014/main" val="3057825970"/>
                    </a:ext>
                  </a:extLst>
                </a:gridCol>
                <a:gridCol w="2032000">
                  <a:extLst>
                    <a:ext uri="{9D8B030D-6E8A-4147-A177-3AD203B41FA5}">
                      <a16:colId xmlns:a16="http://schemas.microsoft.com/office/drawing/2014/main" val="3314985529"/>
                    </a:ext>
                  </a:extLst>
                </a:gridCol>
                <a:gridCol w="2032000">
                  <a:extLst>
                    <a:ext uri="{9D8B030D-6E8A-4147-A177-3AD203B41FA5}">
                      <a16:colId xmlns:a16="http://schemas.microsoft.com/office/drawing/2014/main" val="1087684095"/>
                    </a:ext>
                  </a:extLst>
                </a:gridCol>
              </a:tblGrid>
              <a:tr h="365041">
                <a:tc>
                  <a:txBody>
                    <a:bodyPr/>
                    <a:lstStyle/>
                    <a:p>
                      <a:r>
                        <a:rPr lang="en-GB" dirty="0">
                          <a:solidFill>
                            <a:schemeClr val="tx1"/>
                          </a:solidFill>
                          <a:latin typeface="Helvetica Neue Light" panose="02000403000000020004"/>
                        </a:rPr>
                        <a:t>Data Item</a:t>
                      </a:r>
                    </a:p>
                  </a:txBody>
                  <a:tcPr/>
                </a:tc>
                <a:tc>
                  <a:txBody>
                    <a:bodyPr/>
                    <a:lstStyle/>
                    <a:p>
                      <a:r>
                        <a:rPr lang="en-GB" dirty="0">
                          <a:solidFill>
                            <a:schemeClr val="tx1"/>
                          </a:solidFill>
                          <a:latin typeface="Helvetica Neue Light" panose="02000403000000020004"/>
                        </a:rPr>
                        <a:t>Used for BM</a:t>
                      </a:r>
                    </a:p>
                  </a:txBody>
                  <a:tcPr/>
                </a:tc>
                <a:tc>
                  <a:txBody>
                    <a:bodyPr/>
                    <a:lstStyle/>
                    <a:p>
                      <a:r>
                        <a:rPr lang="en-GB" dirty="0">
                          <a:solidFill>
                            <a:schemeClr val="tx1"/>
                          </a:solidFill>
                          <a:latin typeface="Helvetica Neue Light" panose="02000403000000020004"/>
                        </a:rPr>
                        <a:t>Used for TERRE</a:t>
                      </a:r>
                    </a:p>
                  </a:txBody>
                  <a:tcPr/>
                </a:tc>
                <a:tc>
                  <a:txBody>
                    <a:bodyPr/>
                    <a:lstStyle/>
                    <a:p>
                      <a:r>
                        <a:rPr lang="en-GB" dirty="0">
                          <a:solidFill>
                            <a:schemeClr val="tx1"/>
                          </a:solidFill>
                          <a:latin typeface="Helvetica Neue Light" panose="02000403000000020004"/>
                        </a:rPr>
                        <a:t>Proposal for MARI</a:t>
                      </a:r>
                    </a:p>
                  </a:txBody>
                  <a:tcPr/>
                </a:tc>
                <a:extLst>
                  <a:ext uri="{0D108BD9-81ED-4DB2-BD59-A6C34878D82A}">
                    <a16:rowId xmlns:a16="http://schemas.microsoft.com/office/drawing/2014/main" val="3294994498"/>
                  </a:ext>
                </a:extLst>
              </a:tr>
              <a:tr h="855095">
                <a:tc>
                  <a:txBody>
                    <a:bodyPr/>
                    <a:lstStyle/>
                    <a:p>
                      <a:r>
                        <a:rPr lang="en-GB" sz="1700" dirty="0">
                          <a:latin typeface="Helvetica Neue Light" panose="02000403000000020004"/>
                        </a:rPr>
                        <a:t>Physical Notification (PN)</a:t>
                      </a:r>
                    </a:p>
                  </a:txBody>
                  <a:tcPr/>
                </a:tc>
                <a:tc>
                  <a:txBody>
                    <a:bodyPr/>
                    <a:lstStyle/>
                    <a:p>
                      <a:r>
                        <a:rPr lang="en-GB" sz="1700" dirty="0">
                          <a:latin typeface="Helvetica Neue Light" panose="02000403000000020004"/>
                        </a:rPr>
                        <a:t>Yes- used as a base line for any BOA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used as a base line for any RRI</a:t>
                      </a:r>
                    </a:p>
                  </a:txBody>
                  <a:tcPr/>
                </a:tc>
                <a:tc>
                  <a:txBody>
                    <a:bodyPr/>
                    <a:lstStyle/>
                    <a:p>
                      <a:r>
                        <a:rPr lang="en-GB" sz="1700" dirty="0">
                          <a:latin typeface="Helvetica Neue Light" panose="02000403000000020004"/>
                        </a:rPr>
                        <a:t>Yes- used as a base line for any mFRR Instruction</a:t>
                      </a:r>
                    </a:p>
                  </a:txBody>
                  <a:tcPr/>
                </a:tc>
                <a:extLst>
                  <a:ext uri="{0D108BD9-81ED-4DB2-BD59-A6C34878D82A}">
                    <a16:rowId xmlns:a16="http://schemas.microsoft.com/office/drawing/2014/main" val="2487884422"/>
                  </a:ext>
                </a:extLst>
              </a:tr>
              <a:tr h="1110124">
                <a:tc>
                  <a:txBody>
                    <a:bodyPr/>
                    <a:lstStyle/>
                    <a:p>
                      <a:r>
                        <a:rPr lang="en-GB" sz="1700" dirty="0">
                          <a:latin typeface="Helvetica Neue Light" panose="02000403000000020004"/>
                        </a:rPr>
                        <a:t>Run up/ run down rates</a:t>
                      </a:r>
                    </a:p>
                  </a:txBody>
                  <a:tcPr/>
                </a:tc>
                <a:tc>
                  <a:txBody>
                    <a:bodyPr/>
                    <a:lstStyle/>
                    <a:p>
                      <a:r>
                        <a:rPr lang="en-GB" sz="1700" dirty="0">
                          <a:latin typeface="Helvetica Neue Light" panose="02000403000000020004"/>
                        </a:rPr>
                        <a:t>Yes- used to calculate instruction profile</a:t>
                      </a:r>
                    </a:p>
                    <a:p>
                      <a:endParaRPr lang="en-GB" sz="1700" dirty="0">
                        <a:latin typeface="Helvetica Neue Light" panose="02000403000000020004"/>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used to calculate instruction profile</a:t>
                      </a:r>
                    </a:p>
                    <a:p>
                      <a:endParaRPr lang="en-GB" sz="1700" dirty="0">
                        <a:latin typeface="Helvetica Neue Light" panose="02000403000000020004"/>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used to calculate instruction profile</a:t>
                      </a:r>
                    </a:p>
                    <a:p>
                      <a:endParaRPr lang="en-GB" sz="1700" dirty="0">
                        <a:latin typeface="Helvetica Neue Light" panose="02000403000000020004"/>
                      </a:endParaRPr>
                    </a:p>
                  </a:txBody>
                  <a:tcPr/>
                </a:tc>
                <a:extLst>
                  <a:ext uri="{0D108BD9-81ED-4DB2-BD59-A6C34878D82A}">
                    <a16:rowId xmlns:a16="http://schemas.microsoft.com/office/drawing/2014/main" val="3545801937"/>
                  </a:ext>
                </a:extLst>
              </a:tr>
              <a:tr h="1110124">
                <a:tc>
                  <a:txBody>
                    <a:bodyPr/>
                    <a:lstStyle/>
                    <a:p>
                      <a:r>
                        <a:rPr lang="en-GB" sz="1700" dirty="0">
                          <a:latin typeface="Helvetica Neue Light" panose="02000403000000020004"/>
                        </a:rPr>
                        <a:t>Minimum Export Limit (MEL), Maximum Import Limit (MIL)</a:t>
                      </a:r>
                    </a:p>
                  </a:txBody>
                  <a:tcPr/>
                </a:tc>
                <a:tc>
                  <a:txBody>
                    <a:bodyPr/>
                    <a:lstStyle/>
                    <a:p>
                      <a:r>
                        <a:rPr lang="en-GB" sz="1700" dirty="0">
                          <a:latin typeface="Helvetica Neue Light" panose="02000403000000020004"/>
                        </a:rPr>
                        <a:t>Yes</a:t>
                      </a:r>
                    </a:p>
                  </a:txBody>
                  <a:tcPr/>
                </a:tc>
                <a:tc>
                  <a:txBody>
                    <a:bodyPr/>
                    <a:lstStyle/>
                    <a:p>
                      <a:r>
                        <a:rPr lang="en-GB" sz="1700" dirty="0">
                          <a:latin typeface="Helvetica Neue Light" panose="02000403000000020004"/>
                        </a:rPr>
                        <a:t>Yes (we will use this to indicate a fault on the unit)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(we will use this to indicate a fault on the unit)</a:t>
                      </a:r>
                    </a:p>
                    <a:p>
                      <a:endParaRPr lang="en-GB" sz="1700" dirty="0">
                        <a:latin typeface="Helvetica Neue Light" panose="02000403000000020004"/>
                      </a:endParaRPr>
                    </a:p>
                  </a:txBody>
                  <a:tcPr/>
                </a:tc>
                <a:extLst>
                  <a:ext uri="{0D108BD9-81ED-4DB2-BD59-A6C34878D82A}">
                    <a16:rowId xmlns:a16="http://schemas.microsoft.com/office/drawing/2014/main" val="4165939332"/>
                  </a:ext>
                </a:extLst>
              </a:tr>
              <a:tr h="1365152">
                <a:tc>
                  <a:txBody>
                    <a:bodyPr/>
                    <a:lstStyle/>
                    <a:p>
                      <a:r>
                        <a:rPr lang="en-GB" sz="1700" dirty="0">
                          <a:latin typeface="Helvetica Neue Light" panose="02000403000000020004"/>
                        </a:rPr>
                        <a:t>Stable Export Limit (SEL), Stable Import Limit (SIL)</a:t>
                      </a:r>
                    </a:p>
                  </a:txBody>
                  <a:tcPr/>
                </a:tc>
                <a:tc>
                  <a:txBody>
                    <a:bodyPr/>
                    <a:lstStyle/>
                    <a:p>
                      <a:r>
                        <a:rPr lang="en-GB" sz="1700" dirty="0">
                          <a:latin typeface="Helvetica Neue Light" panose="02000403000000020004"/>
                        </a:rPr>
                        <a:t>Yes</a:t>
                      </a:r>
                    </a:p>
                  </a:txBody>
                  <a:tcPr/>
                </a:tc>
                <a:tc>
                  <a:txBody>
                    <a:bodyPr/>
                    <a:lstStyle/>
                    <a:p>
                      <a:r>
                        <a:rPr lang="en-GB" sz="1700" dirty="0">
                          <a:latin typeface="Helvetica Neue Light" panose="02000403000000020004"/>
                        </a:rPr>
                        <a:t>No</a:t>
                      </a:r>
                    </a:p>
                  </a:txBody>
                  <a:tcPr/>
                </a:tc>
                <a:tc>
                  <a:txBody>
                    <a:bodyPr/>
                    <a:lstStyle/>
                    <a:p>
                      <a:r>
                        <a:rPr lang="en-GB" sz="1700" dirty="0">
                          <a:latin typeface="Helvetica Neue Light" panose="02000403000000020004"/>
                        </a:rPr>
                        <a:t>Yes (we will use this to indicate the min value in MW in which  the unit can export power)</a:t>
                      </a:r>
                    </a:p>
                  </a:txBody>
                  <a:tcPr/>
                </a:tc>
                <a:extLst>
                  <a:ext uri="{0D108BD9-81ED-4DB2-BD59-A6C34878D82A}">
                    <a16:rowId xmlns:a16="http://schemas.microsoft.com/office/drawing/2014/main" val="1787317038"/>
                  </a:ext>
                </a:extLst>
              </a:tr>
              <a:tr h="1110124">
                <a:tc>
                  <a:txBody>
                    <a:bodyPr/>
                    <a:lstStyle/>
                    <a:p>
                      <a:r>
                        <a:rPr lang="en-GB" sz="1700" dirty="0">
                          <a:latin typeface="Helvetica Neue Light" panose="02000403000000020004"/>
                        </a:rPr>
                        <a:t>Minimum Zero Time (MZT), Minimum Non- Zero Time (MNZT)</a:t>
                      </a:r>
                    </a:p>
                  </a:txBody>
                  <a:tcPr/>
                </a:tc>
                <a:tc>
                  <a:txBody>
                    <a:bodyPr/>
                    <a:lstStyle/>
                    <a:p>
                      <a:r>
                        <a:rPr lang="en-GB" sz="1700" dirty="0">
                          <a:latin typeface="Helvetica Neue Light" panose="02000403000000020004"/>
                        </a:rPr>
                        <a:t>Yes</a:t>
                      </a:r>
                    </a:p>
                  </a:txBody>
                  <a:tcPr/>
                </a:tc>
                <a:tc>
                  <a:txBody>
                    <a:bodyPr/>
                    <a:lstStyle/>
                    <a:p>
                      <a:r>
                        <a:rPr lang="en-GB" sz="1700" dirty="0">
                          <a:latin typeface="Helvetica Neue Light" panose="02000403000000020004"/>
                        </a:rPr>
                        <a:t>No</a:t>
                      </a:r>
                    </a:p>
                  </a:txBody>
                  <a:tcPr/>
                </a:tc>
                <a:tc>
                  <a:txBody>
                    <a:bodyPr/>
                    <a:lstStyle/>
                    <a:p>
                      <a:r>
                        <a:rPr lang="en-GB" sz="1700" dirty="0">
                          <a:latin typeface="Helvetica Neue Light" panose="02000403000000020004"/>
                        </a:rPr>
                        <a:t>Yes (we will use this to indicate feasibility of bids)</a:t>
                      </a:r>
                    </a:p>
                  </a:txBody>
                  <a:tcPr/>
                </a:tc>
                <a:extLst>
                  <a:ext uri="{0D108BD9-81ED-4DB2-BD59-A6C34878D82A}">
                    <a16:rowId xmlns:a16="http://schemas.microsoft.com/office/drawing/2014/main" val="266949661"/>
                  </a:ext>
                </a:extLst>
              </a:tr>
            </a:tbl>
          </a:graphicData>
        </a:graphic>
      </p:graphicFrame>
    </p:spTree>
    <p:extLst>
      <p:ext uri="{BB962C8B-B14F-4D97-AF65-F5344CB8AC3E}">
        <p14:creationId xmlns:p14="http://schemas.microsoft.com/office/powerpoint/2010/main" val="27568558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AOB</a:t>
            </a:r>
          </a:p>
        </p:txBody>
      </p:sp>
    </p:spTree>
    <p:extLst>
      <p:ext uri="{BB962C8B-B14F-4D97-AF65-F5344CB8AC3E}">
        <p14:creationId xmlns:p14="http://schemas.microsoft.com/office/powerpoint/2010/main" val="15463712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p:txBody>
          <a:bodyPr/>
          <a:lstStyle/>
          <a:p>
            <a:endParaRPr lang="en-US"/>
          </a:p>
        </p:txBody>
      </p:sp>
      <p:pic>
        <p:nvPicPr>
          <p:cNvPr id="3" name="Picture Placeholder 4" descr="A body of water with a mountain in the background&#10;&#10;Description automatically generated">
            <a:extLst>
              <a:ext uri="{FF2B5EF4-FFF2-40B4-BE49-F238E27FC236}">
                <a16:creationId xmlns:a16="http://schemas.microsoft.com/office/drawing/2014/main" id="{394787F6-A732-3944-8982-0414A0ED0657}"/>
              </a:ext>
            </a:extLst>
          </p:cNvPr>
          <p:cNvPicPr>
            <a:picLocks noChangeAspect="1"/>
          </p:cNvPicPr>
          <p:nvPr/>
        </p:nvPicPr>
        <p:blipFill>
          <a:blip r:embed="rId3"/>
          <a:srcRect/>
          <a:stretch>
            <a:fillRect/>
          </a:stretch>
        </p:blipFill>
        <p:spPr>
          <a:xfrm>
            <a:off x="0" y="13155"/>
            <a:ext cx="12192000" cy="6858000"/>
          </a:xfrm>
          <a:prstGeom prst="rect">
            <a:avLst/>
          </a:prstGeom>
        </p:spPr>
      </p:pic>
      <p:pic>
        <p:nvPicPr>
          <p:cNvPr id="4" name="Picture 3">
            <a:extLst>
              <a:ext uri="{FF2B5EF4-FFF2-40B4-BE49-F238E27FC236}">
                <a16:creationId xmlns:a16="http://schemas.microsoft.com/office/drawing/2014/main" id="{0A3A967C-6908-594E-BBB2-45A615082817}"/>
              </a:ext>
            </a:extLst>
          </p:cNvPr>
          <p:cNvPicPr>
            <a:picLocks noChangeAspect="1"/>
          </p:cNvPicPr>
          <p:nvPr/>
        </p:nvPicPr>
        <p:blipFill rotWithShape="1">
          <a:blip r:embed="rId4"/>
          <a:srcRect l="-1" t="289" r="-1"/>
          <a:stretch/>
        </p:blipFill>
        <p:spPr>
          <a:xfrm>
            <a:off x="0" y="5814297"/>
            <a:ext cx="12192000" cy="1038386"/>
          </a:xfrm>
          <a:prstGeom prst="rect">
            <a:avLst/>
          </a:prstGeom>
        </p:spPr>
      </p:pic>
      <p:sp>
        <p:nvSpPr>
          <p:cNvPr id="5" name="Text Placeholder 13">
            <a:extLst>
              <a:ext uri="{FF2B5EF4-FFF2-40B4-BE49-F238E27FC236}">
                <a16:creationId xmlns:a16="http://schemas.microsoft.com/office/drawing/2014/main" id="{F69DB0EF-82DE-4C88-9943-72249CF908F1}"/>
              </a:ext>
            </a:extLst>
          </p:cNvPr>
          <p:cNvSpPr txBox="1">
            <a:spLocks/>
          </p:cNvSpPr>
          <p:nvPr/>
        </p:nvSpPr>
        <p:spPr>
          <a:xfrm>
            <a:off x="596108" y="376884"/>
            <a:ext cx="6599068" cy="3739666"/>
          </a:xfrm>
          <a:prstGeom prst="rect">
            <a:avLst/>
          </a:prstGeom>
          <a:noFill/>
        </p:spPr>
        <p:txBody>
          <a:bodyPr vert="horz" lIns="91440" tIns="45720" rIns="91440" bIns="45720" rtlCol="0" anchor="ctr"/>
          <a:lstStyle>
            <a:defPPr>
              <a:defRPr lang="en-US"/>
            </a:defPPr>
            <a:lvl1pPr marL="0" indent="0" algn="l" defTabSz="914400" rtl="0" eaLnBrk="1" latinLnBrk="0" hangingPunct="1">
              <a:buNone/>
              <a:defRPr sz="3600" b="0" i="0" kern="1200">
                <a:solidFill>
                  <a:srgbClr val="FFCE2C"/>
                </a:solidFill>
                <a:latin typeface="Helvetica Neue LT Std 65 Medium" panose="020B0604020202020204" pitchFamily="34" charset="0"/>
                <a:ea typeface="+mn-ea"/>
                <a:cs typeface="+mn-cs"/>
              </a:defRPr>
            </a:lvl1pPr>
            <a:lvl2pPr marL="457189" indent="0" algn="l" defTabSz="914400" rtl="0" eaLnBrk="1" latinLnBrk="0" hangingPunct="1">
              <a:buNone/>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800" b="1" dirty="0">
                <a:solidFill>
                  <a:schemeClr val="tx1"/>
                </a:solidFill>
                <a:latin typeface="Century Gothic" panose="020B0502020202020204" pitchFamily="34" charset="0"/>
              </a:rPr>
              <a:t>GC0145- Work Group 6</a:t>
            </a:r>
          </a:p>
          <a:p>
            <a:endParaRPr lang="en-GB" sz="2800" b="1" dirty="0">
              <a:solidFill>
                <a:schemeClr val="tx1"/>
              </a:solidFill>
              <a:latin typeface="Century Gothic" panose="020B0502020202020204" pitchFamily="34" charset="0"/>
            </a:endParaRPr>
          </a:p>
          <a:p>
            <a:endParaRPr lang="en-GB" sz="2800" b="1" dirty="0">
              <a:solidFill>
                <a:schemeClr val="tx1"/>
              </a:solidFill>
              <a:latin typeface="Century Gothic" panose="020B0502020202020204" pitchFamily="34" charset="0"/>
            </a:endParaRPr>
          </a:p>
          <a:p>
            <a:r>
              <a:rPr lang="en-GB" sz="2800" b="1" dirty="0">
                <a:solidFill>
                  <a:schemeClr val="tx1"/>
                </a:solidFill>
                <a:latin typeface="Century Gothic" panose="020B0502020202020204" pitchFamily="34" charset="0"/>
              </a:rPr>
              <a:t>Thank You </a:t>
            </a:r>
          </a:p>
          <a:p>
            <a:endParaRPr lang="en-GB" sz="3200" dirty="0"/>
          </a:p>
          <a:p>
            <a:endParaRPr lang="en-GB" sz="3200" b="1" dirty="0">
              <a:highlight>
                <a:srgbClr val="808080"/>
              </a:highlight>
            </a:endParaRPr>
          </a:p>
        </p:txBody>
      </p:sp>
      <p:sp>
        <p:nvSpPr>
          <p:cNvPr id="6" name="Rectangle 5">
            <a:extLst>
              <a:ext uri="{FF2B5EF4-FFF2-40B4-BE49-F238E27FC236}">
                <a16:creationId xmlns:a16="http://schemas.microsoft.com/office/drawing/2014/main" id="{F079F1A0-EB78-4208-9E0B-A666C7C9FD41}"/>
              </a:ext>
            </a:extLst>
          </p:cNvPr>
          <p:cNvSpPr/>
          <p:nvPr/>
        </p:nvSpPr>
        <p:spPr>
          <a:xfrm>
            <a:off x="0" y="6475513"/>
            <a:ext cx="5137625" cy="369332"/>
          </a:xfrm>
          <a:prstGeom prst="rect">
            <a:avLst/>
          </a:prstGeom>
        </p:spPr>
        <p:txBody>
          <a:bodyPr wrap="none">
            <a:spAutoFit/>
          </a:bodyPr>
          <a:lstStyle/>
          <a:p>
            <a:r>
              <a:rPr lang="en-GB" b="1" dirty="0"/>
              <a:t>Louise Trodden, Tony Johnson and Camille Gilsenan </a:t>
            </a:r>
          </a:p>
        </p:txBody>
      </p:sp>
    </p:spTree>
    <p:extLst>
      <p:ext uri="{BB962C8B-B14F-4D97-AF65-F5344CB8AC3E}">
        <p14:creationId xmlns:p14="http://schemas.microsoft.com/office/powerpoint/2010/main" val="3876667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E94DF6-49D9-46A3-BD2A-05BCF11007F1}"/>
              </a:ext>
            </a:extLst>
          </p:cNvPr>
          <p:cNvSpPr>
            <a:spLocks noGrp="1"/>
          </p:cNvSpPr>
          <p:nvPr>
            <p:ph type="ctrTitle"/>
          </p:nvPr>
        </p:nvSpPr>
        <p:spPr/>
        <p:txBody>
          <a:bodyPr/>
          <a:lstStyle/>
          <a:p>
            <a:r>
              <a:rPr lang="en-GB" sz="1800" dirty="0"/>
              <a:t>Matt Roper – Design Authority</a:t>
            </a:r>
          </a:p>
        </p:txBody>
      </p:sp>
      <p:sp>
        <p:nvSpPr>
          <p:cNvPr id="5" name="Subtitle 4">
            <a:extLst>
              <a:ext uri="{FF2B5EF4-FFF2-40B4-BE49-F238E27FC236}">
                <a16:creationId xmlns:a16="http://schemas.microsoft.com/office/drawing/2014/main" id="{7C57F180-10C2-4CC9-A962-5A44F636AC97}"/>
              </a:ext>
            </a:extLst>
          </p:cNvPr>
          <p:cNvSpPr>
            <a:spLocks noGrp="1"/>
          </p:cNvSpPr>
          <p:nvPr>
            <p:ph type="subTitle" idx="1"/>
          </p:nvPr>
        </p:nvSpPr>
        <p:spPr/>
        <p:txBody>
          <a:bodyPr/>
          <a:lstStyle/>
          <a:p>
            <a:r>
              <a:rPr lang="en-GB" sz="1800" dirty="0"/>
              <a:t>Matthew.roper@elexon.co.uk</a:t>
            </a:r>
          </a:p>
        </p:txBody>
      </p:sp>
      <p:sp>
        <p:nvSpPr>
          <p:cNvPr id="6" name="Text Placeholder 5">
            <a:extLst>
              <a:ext uri="{FF2B5EF4-FFF2-40B4-BE49-F238E27FC236}">
                <a16:creationId xmlns:a16="http://schemas.microsoft.com/office/drawing/2014/main" id="{31FD8731-6258-4112-8D0B-B32530EBDD7A}"/>
              </a:ext>
            </a:extLst>
          </p:cNvPr>
          <p:cNvSpPr>
            <a:spLocks noGrp="1"/>
          </p:cNvSpPr>
          <p:nvPr>
            <p:ph type="body" sz="quarter" idx="11"/>
          </p:nvPr>
        </p:nvSpPr>
        <p:spPr/>
        <p:txBody>
          <a:bodyPr>
            <a:noAutofit/>
          </a:bodyPr>
          <a:lstStyle/>
          <a:p>
            <a:r>
              <a:rPr lang="en-GB" sz="1800" dirty="0"/>
              <a:t>03 November 2020</a:t>
            </a:r>
          </a:p>
        </p:txBody>
      </p:sp>
    </p:spTree>
    <p:extLst>
      <p:ext uri="{BB962C8B-B14F-4D97-AF65-F5344CB8AC3E}">
        <p14:creationId xmlns:p14="http://schemas.microsoft.com/office/powerpoint/2010/main" val="1054444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9FB931C-F573-401B-9C43-104B72804EDF}"/>
              </a:ext>
            </a:extLst>
          </p:cNvPr>
          <p:cNvSpPr>
            <a:spLocks noGrp="1"/>
          </p:cNvSpPr>
          <p:nvPr>
            <p:ph type="title"/>
          </p:nvPr>
        </p:nvSpPr>
        <p:spPr/>
        <p:txBody>
          <a:bodyPr/>
          <a:lstStyle/>
          <a:p>
            <a:r>
              <a:rPr lang="en-GB"/>
              <a:t>Calculation of VTL and PTL (A)</a:t>
            </a:r>
          </a:p>
        </p:txBody>
      </p:sp>
      <p:sp>
        <p:nvSpPr>
          <p:cNvPr id="3" name="Plassholder for innhold 2">
            <a:extLst>
              <a:ext uri="{FF2B5EF4-FFF2-40B4-BE49-F238E27FC236}">
                <a16:creationId xmlns:a16="http://schemas.microsoft.com/office/drawing/2014/main" id="{4A5FE0CD-430F-487E-A218-0C1674B04FE5}"/>
              </a:ext>
            </a:extLst>
          </p:cNvPr>
          <p:cNvSpPr>
            <a:spLocks noGrp="1"/>
          </p:cNvSpPr>
          <p:nvPr>
            <p:ph sz="half" idx="1"/>
          </p:nvPr>
        </p:nvSpPr>
        <p:spPr/>
        <p:txBody>
          <a:bodyPr/>
          <a:lstStyle/>
          <a:p>
            <a:r>
              <a:rPr lang="en-GB"/>
              <a:t>VTL and PTL is calculated from the sum of all Scheduled and Direct Activation for a given period</a:t>
            </a:r>
          </a:p>
          <a:p>
            <a:r>
              <a:rPr lang="en-GB"/>
              <a:t>Ramping rules are applied, starting 5 minutes before delivery, ramp for 10 minutes and similar for ramping back</a:t>
            </a:r>
          </a:p>
          <a:p>
            <a:r>
              <a:rPr lang="en-GB"/>
              <a:t>A single Scheduled Activation will be a simple shape as shown</a:t>
            </a:r>
          </a:p>
        </p:txBody>
      </p:sp>
      <p:graphicFrame>
        <p:nvGraphicFramePr>
          <p:cNvPr id="5" name="Plassholder for innhold 4">
            <a:extLst>
              <a:ext uri="{FF2B5EF4-FFF2-40B4-BE49-F238E27FC236}">
                <a16:creationId xmlns:a16="http://schemas.microsoft.com/office/drawing/2014/main" id="{D6F3FE9F-0CE4-46B0-9B21-187ECACF1C41}"/>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80236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C86A7F7-D1AE-431D-9534-6D208F74451F}"/>
              </a:ext>
            </a:extLst>
          </p:cNvPr>
          <p:cNvSpPr>
            <a:spLocks noGrp="1"/>
          </p:cNvSpPr>
          <p:nvPr>
            <p:ph type="title"/>
          </p:nvPr>
        </p:nvSpPr>
        <p:spPr/>
        <p:txBody>
          <a:bodyPr/>
          <a:lstStyle/>
          <a:p>
            <a:r>
              <a:rPr lang="en-GB"/>
              <a:t>Calculation of VTL and PTL (B)</a:t>
            </a:r>
          </a:p>
        </p:txBody>
      </p:sp>
      <p:sp>
        <p:nvSpPr>
          <p:cNvPr id="3" name="Plassholder for innhold 2">
            <a:extLst>
              <a:ext uri="{FF2B5EF4-FFF2-40B4-BE49-F238E27FC236}">
                <a16:creationId xmlns:a16="http://schemas.microsoft.com/office/drawing/2014/main" id="{F0829C08-7102-4483-8F21-AEA087C3C74A}"/>
              </a:ext>
            </a:extLst>
          </p:cNvPr>
          <p:cNvSpPr>
            <a:spLocks noGrp="1"/>
          </p:cNvSpPr>
          <p:nvPr>
            <p:ph sz="half" idx="1"/>
          </p:nvPr>
        </p:nvSpPr>
        <p:spPr/>
        <p:txBody>
          <a:bodyPr/>
          <a:lstStyle/>
          <a:p>
            <a:r>
              <a:rPr lang="en-GB"/>
              <a:t>A Direct Activation will have the same shape (10 minutes ramp in each direction), but a longer delivery time and the start can be anywhere within a quarter hour</a:t>
            </a:r>
          </a:p>
        </p:txBody>
      </p:sp>
      <p:graphicFrame>
        <p:nvGraphicFramePr>
          <p:cNvPr id="5" name="Plassholder for innhold 4">
            <a:extLst>
              <a:ext uri="{FF2B5EF4-FFF2-40B4-BE49-F238E27FC236}">
                <a16:creationId xmlns:a16="http://schemas.microsoft.com/office/drawing/2014/main" id="{9BEAAD5A-861D-468A-B145-DC40B5F954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46543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5FFA342-028D-4A75-94D6-D65117F06EF1}"/>
              </a:ext>
            </a:extLst>
          </p:cNvPr>
          <p:cNvSpPr>
            <a:spLocks noGrp="1"/>
          </p:cNvSpPr>
          <p:nvPr>
            <p:ph type="title"/>
          </p:nvPr>
        </p:nvSpPr>
        <p:spPr/>
        <p:txBody>
          <a:bodyPr/>
          <a:lstStyle/>
          <a:p>
            <a:r>
              <a:rPr lang="en-GB"/>
              <a:t>Calculation of VTL and PTL (B)</a:t>
            </a:r>
          </a:p>
        </p:txBody>
      </p:sp>
      <p:sp>
        <p:nvSpPr>
          <p:cNvPr id="3" name="Plassholder for innhold 2">
            <a:extLst>
              <a:ext uri="{FF2B5EF4-FFF2-40B4-BE49-F238E27FC236}">
                <a16:creationId xmlns:a16="http://schemas.microsoft.com/office/drawing/2014/main" id="{67A51845-0B52-45F4-B77C-9B1F4B13D809}"/>
              </a:ext>
            </a:extLst>
          </p:cNvPr>
          <p:cNvSpPr>
            <a:spLocks noGrp="1"/>
          </p:cNvSpPr>
          <p:nvPr>
            <p:ph sz="half" idx="1"/>
          </p:nvPr>
        </p:nvSpPr>
        <p:spPr/>
        <p:txBody>
          <a:bodyPr/>
          <a:lstStyle/>
          <a:p>
            <a:r>
              <a:rPr lang="en-GB"/>
              <a:t>After a Scheduled Activation (A) and a subsequent Direct Activation (B), the combined plan will be a sum of these</a:t>
            </a:r>
          </a:p>
          <a:p>
            <a:r>
              <a:rPr lang="en-GB"/>
              <a:t>Even though the shapes themselves are uniform, the combined plan is less well formed due to different ramping rates, start and duration</a:t>
            </a:r>
          </a:p>
        </p:txBody>
      </p:sp>
      <p:graphicFrame>
        <p:nvGraphicFramePr>
          <p:cNvPr id="5" name="Plassholder for innhold 4">
            <a:extLst>
              <a:ext uri="{FF2B5EF4-FFF2-40B4-BE49-F238E27FC236}">
                <a16:creationId xmlns:a16="http://schemas.microsoft.com/office/drawing/2014/main" id="{11C597A6-DDC6-4138-8526-3900D83410AA}"/>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78389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65DDB7D-113B-4588-8022-B1D8B9665A30}"/>
              </a:ext>
            </a:extLst>
          </p:cNvPr>
          <p:cNvSpPr>
            <a:spLocks noGrp="1"/>
          </p:cNvSpPr>
          <p:nvPr>
            <p:ph type="title"/>
          </p:nvPr>
        </p:nvSpPr>
        <p:spPr/>
        <p:txBody>
          <a:bodyPr/>
          <a:lstStyle/>
          <a:p>
            <a:r>
              <a:rPr lang="en-GB"/>
              <a:t>Calculation of VTL and PTL (C)</a:t>
            </a:r>
          </a:p>
        </p:txBody>
      </p:sp>
      <p:sp>
        <p:nvSpPr>
          <p:cNvPr id="3" name="Plassholder for innhold 2">
            <a:extLst>
              <a:ext uri="{FF2B5EF4-FFF2-40B4-BE49-F238E27FC236}">
                <a16:creationId xmlns:a16="http://schemas.microsoft.com/office/drawing/2014/main" id="{CD199070-2894-40FA-BB17-92BEC777126A}"/>
              </a:ext>
            </a:extLst>
          </p:cNvPr>
          <p:cNvSpPr>
            <a:spLocks noGrp="1"/>
          </p:cNvSpPr>
          <p:nvPr>
            <p:ph sz="half" idx="1"/>
          </p:nvPr>
        </p:nvSpPr>
        <p:spPr/>
        <p:txBody>
          <a:bodyPr/>
          <a:lstStyle/>
          <a:p>
            <a:r>
              <a:rPr lang="en-GB"/>
              <a:t>The next Direct Activation (C) will have the same shape and be added in the same way</a:t>
            </a:r>
          </a:p>
        </p:txBody>
      </p:sp>
      <p:graphicFrame>
        <p:nvGraphicFramePr>
          <p:cNvPr id="7" name="Plassholder for innhold 6">
            <a:extLst>
              <a:ext uri="{FF2B5EF4-FFF2-40B4-BE49-F238E27FC236}">
                <a16:creationId xmlns:a16="http://schemas.microsoft.com/office/drawing/2014/main" id="{1288AC5C-E072-4D50-9620-CCEA8CC8E8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5681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mFRROverview_ComplianceProgAwayDay_20181011_v0.1" id="{9766C532-0031-493E-8BC0-D1A29E6C04AF}" vid="{F93779E3-7251-4729-8BEE-3898A411A45F}"/>
    </a:ext>
  </a:extLst>
</a:theme>
</file>

<file path=ppt/theme/theme3.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potx [Read-Only]" id="{9413F447-FB8F-4D9E-BBAC-F0436A4AB870}" vid="{8EF08CBA-D96F-4175-98A2-1C1ED0B92CB0}"/>
    </a:ext>
  </a:extLst>
</a:theme>
</file>

<file path=ppt/theme/theme4.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6D827E7FA3BF940826F8BFC00472608" ma:contentTypeVersion="12" ma:contentTypeDescription="Create a new document." ma:contentTypeScope="" ma:versionID="602f8bc30f54c39c2bfc2199499fbe2e">
  <xsd:schema xmlns:xsd="http://www.w3.org/2001/XMLSchema" xmlns:xs="http://www.w3.org/2001/XMLSchema" xmlns:p="http://schemas.microsoft.com/office/2006/metadata/properties" xmlns:ns2="dec74c4c-1639-4502-8f90-b4ce03410dfb" xmlns:ns3="97b6fe81-1556-4112-94ca-31043ca39b71" targetNamespace="http://schemas.microsoft.com/office/2006/metadata/properties" ma:root="true" ma:fieldsID="e991611b92c05ebad96601fa61622e09" ns2:_="" ns3:_="">
    <xsd:import namespace="dec74c4c-1639-4502-8f90-b4ce03410dfb"/>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c74c4c-1639-4502-8f90-b4ce03410d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
        <AccountId xsi:nil="true"/>
        <AccountType/>
      </UserInfo>
    </SharedWithUsers>
  </documentManagement>
</p:properties>
</file>

<file path=customXml/itemProps1.xml><?xml version="1.0" encoding="utf-8"?>
<ds:datastoreItem xmlns:ds="http://schemas.openxmlformats.org/officeDocument/2006/customXml" ds:itemID="{B71AA6AD-7283-41FD-B146-517D23185C41}">
  <ds:schemaRefs>
    <ds:schemaRef ds:uri="http://schemas.microsoft.com/sharepoint/v3/contenttype/forms"/>
  </ds:schemaRefs>
</ds:datastoreItem>
</file>

<file path=customXml/itemProps2.xml><?xml version="1.0" encoding="utf-8"?>
<ds:datastoreItem xmlns:ds="http://schemas.openxmlformats.org/officeDocument/2006/customXml" ds:itemID="{84972181-5CB2-4032-89E7-89C8FB8B1C59}"/>
</file>

<file path=customXml/itemProps3.xml><?xml version="1.0" encoding="utf-8"?>
<ds:datastoreItem xmlns:ds="http://schemas.openxmlformats.org/officeDocument/2006/customXml" ds:itemID="{286A63A6-2796-40FA-95BA-F478FB3C854D}">
  <ds:schemaRefs>
    <ds:schemaRef ds:uri="http://purl.org/dc/elements/1.1/"/>
    <ds:schemaRef ds:uri="http://www.w3.org/XML/1998/namespace"/>
    <ds:schemaRef ds:uri="http://schemas.microsoft.com/office/infopath/2007/PartnerControls"/>
    <ds:schemaRef ds:uri="http://schemas.microsoft.com/office/2006/metadata/properties"/>
    <ds:schemaRef ds:uri="c5d811f4-7523-4668-9f09-f852c9e005fb"/>
    <ds:schemaRef ds:uri="http://purl.org/dc/terms/"/>
    <ds:schemaRef ds:uri="http://schemas.microsoft.com/office/2006/documentManagement/types"/>
    <ds:schemaRef ds:uri="http://schemas.openxmlformats.org/package/2006/metadata/core-properties"/>
    <ds:schemaRef ds:uri="993b64f0-84ed-44d5-b9a7-abe5b79272e7"/>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1726</TotalTime>
  <Words>5649</Words>
  <Application>Microsoft Office PowerPoint</Application>
  <PresentationFormat>Widescreen</PresentationFormat>
  <Paragraphs>962</Paragraphs>
  <Slides>59</Slides>
  <Notes>20</Notes>
  <HiddenSlides>0</HiddenSlides>
  <MMClips>0</MMClips>
  <ScaleCrop>false</ScaleCrop>
  <HeadingPairs>
    <vt:vector size="6" baseType="variant">
      <vt:variant>
        <vt:lpstr>Fonts Used</vt:lpstr>
      </vt:variant>
      <vt:variant>
        <vt:i4>16</vt:i4>
      </vt:variant>
      <vt:variant>
        <vt:lpstr>Theme</vt:lpstr>
      </vt:variant>
      <vt:variant>
        <vt:i4>4</vt:i4>
      </vt:variant>
      <vt:variant>
        <vt:lpstr>Slide Titles</vt:lpstr>
      </vt:variant>
      <vt:variant>
        <vt:i4>59</vt:i4>
      </vt:variant>
    </vt:vector>
  </HeadingPairs>
  <TitlesOfParts>
    <vt:vector size="79" baseType="lpstr">
      <vt:lpstr>Arial Unicode MS</vt:lpstr>
      <vt:lpstr>Arial</vt:lpstr>
      <vt:lpstr>Calibri</vt:lpstr>
      <vt:lpstr>Calibri Light</vt:lpstr>
      <vt:lpstr>Century Gothic</vt:lpstr>
      <vt:lpstr>Helvetica Neue Light</vt:lpstr>
      <vt:lpstr>Helvetica Neue LT Std 35 Thin</vt:lpstr>
      <vt:lpstr>Helvetica Neue LT Std 45 Light</vt:lpstr>
      <vt:lpstr>Helvetica Neue LT Std 65 Medium</vt:lpstr>
      <vt:lpstr>Helvetica Neue LT Std 87 Heavy </vt:lpstr>
      <vt:lpstr>Proxima Nova Rg</vt:lpstr>
      <vt:lpstr>StarSymbol</vt:lpstr>
      <vt:lpstr>Symbol</vt:lpstr>
      <vt:lpstr>Tahoma</vt:lpstr>
      <vt:lpstr>Wingdings</vt:lpstr>
      <vt:lpstr>Wingdings 2</vt:lpstr>
      <vt:lpstr>Office Theme</vt:lpstr>
      <vt:lpstr>1_Office Theme</vt:lpstr>
      <vt:lpstr>2_Office Theme</vt:lpstr>
      <vt:lpstr>Elexon v1</vt:lpstr>
      <vt:lpstr>PowerPoint Presentation</vt:lpstr>
      <vt:lpstr>Agenda</vt:lpstr>
      <vt:lpstr>Stacking Scheduled Activations (SA) and Direct Activations (DA) across a border</vt:lpstr>
      <vt:lpstr>Stacking Scheduled Activations (SA) and Direct Activations (DA) across a border </vt:lpstr>
      <vt:lpstr>Example scenario from MARI project</vt:lpstr>
      <vt:lpstr>Calculation of VTL and PTL (A)</vt:lpstr>
      <vt:lpstr>Calculation of VTL and PTL (B)</vt:lpstr>
      <vt:lpstr>Calculation of VTL and PTL (B)</vt:lpstr>
      <vt:lpstr>Calculation of VTL and PTL (C)</vt:lpstr>
      <vt:lpstr>Calculation of VTL and PTL (D)</vt:lpstr>
      <vt:lpstr>Calculation of VTL and PTL (E)</vt:lpstr>
      <vt:lpstr>Representation of VTL and PTL as breakpoints</vt:lpstr>
      <vt:lpstr>TSO-TSO product shape  </vt:lpstr>
      <vt:lpstr>mFRR TSO-TSO exchanged shape</vt:lpstr>
      <vt:lpstr>MARI: TSO-TSO exchanged shape (SA)</vt:lpstr>
      <vt:lpstr>MARI: TSO-TSO exchanged shape (SA)</vt:lpstr>
      <vt:lpstr>MARI: Now add the Direct Activations (DA)</vt:lpstr>
      <vt:lpstr>MARI: The Direct Activation</vt:lpstr>
      <vt:lpstr>DA Standard Product shape</vt:lpstr>
      <vt:lpstr>UPDATE – DA Standard Product Shape</vt:lpstr>
      <vt:lpstr>Reference Information – MOL File</vt:lpstr>
      <vt:lpstr>mFRR Standard Product Shape</vt:lpstr>
      <vt:lpstr>Discussion Point – DA Standard Product Shape Solution Impacts</vt:lpstr>
      <vt:lpstr>Discussion Point – DA Settlement Price</vt:lpstr>
      <vt:lpstr>Discussion Point – DA Standard Product Shape Solution Impacts</vt:lpstr>
      <vt:lpstr>Shape Proposal and Incentivisation of product shape </vt:lpstr>
      <vt:lpstr>mFRR TSO-BSP product shape </vt:lpstr>
      <vt:lpstr>Incentivising the BSP Product Shape</vt:lpstr>
      <vt:lpstr>Incentivising the BSP Product Shape Example below is for TERRE but same principles apply for mFRR product shape </vt:lpstr>
      <vt:lpstr>Mfrr instruction deviation cashflow</vt:lpstr>
      <vt:lpstr>Instruction Deviation Cashflow Discussion Point</vt:lpstr>
      <vt:lpstr>Discussion Point – Instruction Deviation Cashflow</vt:lpstr>
      <vt:lpstr>How will NGESO use MARI? </vt:lpstr>
      <vt:lpstr>How will the  control room use MARI? High level decision tree</vt:lpstr>
      <vt:lpstr>Decision Tree Example </vt:lpstr>
      <vt:lpstr>Generating mFRR Instructions and Interaction with other products </vt:lpstr>
      <vt:lpstr>BM / RR / mfrr product interactions</vt:lpstr>
      <vt:lpstr>BM / RR / mFRR Product Timings</vt:lpstr>
      <vt:lpstr>BOA before Auction Results Problem</vt:lpstr>
      <vt:lpstr>BOA before Auction Results Solution</vt:lpstr>
      <vt:lpstr>Discussion Point – BM / RR / mFRR Product Interaction</vt:lpstr>
      <vt:lpstr>mFRR Dispatch Scenarios </vt:lpstr>
      <vt:lpstr>Generating mFRR Instructions and Interaction with other products –  Potential Scenarios </vt:lpstr>
      <vt:lpstr>Generating mFRR Instructions and Interaction with other products</vt:lpstr>
      <vt:lpstr>Scenario 2 Example</vt:lpstr>
      <vt:lpstr>Scenario 7 Example</vt:lpstr>
      <vt:lpstr>DNO Workgroup discussion  </vt:lpstr>
      <vt:lpstr>DNO Workgroup discussion  </vt:lpstr>
      <vt:lpstr>Imbalance price calculation</vt:lpstr>
      <vt:lpstr>Imbalance Price Proposal</vt:lpstr>
      <vt:lpstr>Discussion Point – GB Need Met</vt:lpstr>
      <vt:lpstr>Reference Information - Imbalance Price MARI Input</vt:lpstr>
      <vt:lpstr>Reference information – Interconnector schedule</vt:lpstr>
      <vt:lpstr>Discussion Point – Direct Activations Inputs</vt:lpstr>
      <vt:lpstr>Grid Code Dynamic Parameters </vt:lpstr>
      <vt:lpstr>Grid Code Dynamic Parameters  </vt:lpstr>
      <vt:lpstr>AOB</vt:lpstr>
      <vt:lpstr>PowerPoint Presentation</vt:lpstr>
      <vt:lpstr>Matt Roper – Design Authority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Teare</dc:creator>
  <cp:lastModifiedBy>Gilsenan (ESO), Camille</cp:lastModifiedBy>
  <cp:revision>18</cp:revision>
  <dcterms:created xsi:type="dcterms:W3CDTF">2020-02-10T16:14:05Z</dcterms:created>
  <dcterms:modified xsi:type="dcterms:W3CDTF">2020-10-28T12:13:59Z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0x010100D6D827E7FA3BF940826F8BFC00472608</vt:lpwstr>
  </property>
  <property fmtid="{D5CDD505-2E9C-101B-9397-08002B2CF9AE}" pid="3" name="Order">
    <vt:r8>4411800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