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5" r:id="rId5"/>
  </p:sldMasterIdLst>
  <p:notesMasterIdLst>
    <p:notesMasterId r:id="rId23"/>
  </p:notesMasterIdLst>
  <p:handoutMasterIdLst>
    <p:handoutMasterId r:id="rId24"/>
  </p:handoutMasterIdLst>
  <p:sldIdLst>
    <p:sldId id="256"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28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F22"/>
    <a:srgbClr val="C85412"/>
    <a:srgbClr val="E61E84"/>
    <a:srgbClr val="FFCE2C"/>
    <a:srgbClr val="FF5D00"/>
    <a:srgbClr val="20201E"/>
    <a:srgbClr val="0079C1"/>
    <a:srgbClr val="6A2C91"/>
    <a:srgbClr val="E75400"/>
    <a:srgbClr val="5BCB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177DF6-019E-4C25-BCC1-C68A097729E5}" v="84" dt="2020-09-03T11:03:05.9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389"/>
    <p:restoredTop sz="94694"/>
  </p:normalViewPr>
  <p:slideViewPr>
    <p:cSldViewPr snapToGrid="0" snapToObjects="1">
      <p:cViewPr varScale="1">
        <p:scale>
          <a:sx n="63" d="100"/>
          <a:sy n="63" d="100"/>
        </p:scale>
        <p:origin x="596" y="64"/>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hmed (ESO), Nisar" userId="f30917ef-812b-492b-924f-4dbaf69b61a4" providerId="ADAL" clId="{06177DF6-019E-4C25-BCC1-C68A097729E5}"/>
    <pc:docChg chg="undo custSel modSld">
      <pc:chgData name="Ahmed (ESO), Nisar" userId="f30917ef-812b-492b-924f-4dbaf69b61a4" providerId="ADAL" clId="{06177DF6-019E-4C25-BCC1-C68A097729E5}" dt="2020-09-03T11:03:05.985" v="83" actId="14100"/>
      <pc:docMkLst>
        <pc:docMk/>
      </pc:docMkLst>
      <pc:sldChg chg="delSp modSp">
        <pc:chgData name="Ahmed (ESO), Nisar" userId="f30917ef-812b-492b-924f-4dbaf69b61a4" providerId="ADAL" clId="{06177DF6-019E-4C25-BCC1-C68A097729E5}" dt="2020-09-03T11:03:05.985" v="83" actId="14100"/>
        <pc:sldMkLst>
          <pc:docMk/>
          <pc:sldMk cId="639182411" sldId="299"/>
        </pc:sldMkLst>
        <pc:spChg chg="del">
          <ac:chgData name="Ahmed (ESO), Nisar" userId="f30917ef-812b-492b-924f-4dbaf69b61a4" providerId="ADAL" clId="{06177DF6-019E-4C25-BCC1-C68A097729E5}" dt="2020-09-03T11:02:47.417" v="59" actId="478"/>
          <ac:spMkLst>
            <pc:docMk/>
            <pc:sldMk cId="639182411" sldId="299"/>
            <ac:spMk id="3" creationId="{838A271B-E262-4372-AE32-FE91AF1DAA7B}"/>
          </ac:spMkLst>
        </pc:spChg>
        <pc:graphicFrameChg chg="mod modGraphic">
          <ac:chgData name="Ahmed (ESO), Nisar" userId="f30917ef-812b-492b-924f-4dbaf69b61a4" providerId="ADAL" clId="{06177DF6-019E-4C25-BCC1-C68A097729E5}" dt="2020-09-03T11:03:05.985" v="83" actId="14100"/>
          <ac:graphicFrameMkLst>
            <pc:docMk/>
            <pc:sldMk cId="639182411" sldId="299"/>
            <ac:graphicFrameMk id="2" creationId="{89375179-2DE7-4CE9-88B5-B9B1898783E4}"/>
          </ac:graphicFrameMkLst>
        </pc:graphicFrameChg>
      </pc:sldChg>
    </pc:docChg>
  </pc:docChgLst>
  <pc:docChgLst>
    <pc:chgData name="Smith(ESO), Philip" userId="f47c59aa-4a06-40cf-bd17-46498a73b86a" providerId="ADAL" clId="{0591EA5E-2FD7-4C3D-BEC5-5E4831D0DF24}"/>
    <pc:docChg chg="modSld">
      <pc:chgData name="Smith(ESO), Philip" userId="f47c59aa-4a06-40cf-bd17-46498a73b86a" providerId="ADAL" clId="{0591EA5E-2FD7-4C3D-BEC5-5E4831D0DF24}" dt="2020-07-22T09:52:36.735" v="89" actId="1036"/>
      <pc:docMkLst>
        <pc:docMk/>
      </pc:docMkLst>
      <pc:sldChg chg="modSp">
        <pc:chgData name="Smith(ESO), Philip" userId="f47c59aa-4a06-40cf-bd17-46498a73b86a" providerId="ADAL" clId="{0591EA5E-2FD7-4C3D-BEC5-5E4831D0DF24}" dt="2020-07-22T09:52:36.735" v="89" actId="1036"/>
        <pc:sldMkLst>
          <pc:docMk/>
          <pc:sldMk cId="2704666972" sldId="256"/>
        </pc:sldMkLst>
        <pc:spChg chg="mod">
          <ac:chgData name="Smith(ESO), Philip" userId="f47c59aa-4a06-40cf-bd17-46498a73b86a" providerId="ADAL" clId="{0591EA5E-2FD7-4C3D-BEC5-5E4831D0DF24}" dt="2020-07-22T09:52:36.735" v="89" actId="1036"/>
          <ac:spMkLst>
            <pc:docMk/>
            <pc:sldMk cId="2704666972" sldId="256"/>
            <ac:spMk id="2" creationId="{00000000-0000-0000-0000-000000000000}"/>
          </ac:spMkLst>
        </pc:spChg>
        <pc:spChg chg="mod">
          <ac:chgData name="Smith(ESO), Philip" userId="f47c59aa-4a06-40cf-bd17-46498a73b86a" providerId="ADAL" clId="{0591EA5E-2FD7-4C3D-BEC5-5E4831D0DF24}" dt="2020-07-22T09:52:06.421" v="77" actId="113"/>
          <ac:spMkLst>
            <pc:docMk/>
            <pc:sldMk cId="2704666972" sldId="256"/>
            <ac:spMk id="4" creationId="{00000000-0000-0000-0000-000000000000}"/>
          </ac:spMkLst>
        </pc:spChg>
      </pc:sldChg>
      <pc:sldChg chg="modSp">
        <pc:chgData name="Smith(ESO), Philip" userId="f47c59aa-4a06-40cf-bd17-46498a73b86a" providerId="ADAL" clId="{0591EA5E-2FD7-4C3D-BEC5-5E4831D0DF24}" dt="2020-07-22T09:48:48.093" v="24" actId="1035"/>
        <pc:sldMkLst>
          <pc:docMk/>
          <pc:sldMk cId="259757566" sldId="286"/>
        </pc:sldMkLst>
        <pc:graphicFrameChg chg="mod modGraphic">
          <ac:chgData name="Smith(ESO), Philip" userId="f47c59aa-4a06-40cf-bd17-46498a73b86a" providerId="ADAL" clId="{0591EA5E-2FD7-4C3D-BEC5-5E4831D0DF24}" dt="2020-07-22T09:48:48.093" v="24" actId="1035"/>
          <ac:graphicFrameMkLst>
            <pc:docMk/>
            <pc:sldMk cId="259757566" sldId="286"/>
            <ac:graphicFrameMk id="2" creationId="{89375179-2DE7-4CE9-88B5-B9B1898783E4}"/>
          </ac:graphicFrameMkLst>
        </pc:graphicFrameChg>
      </pc:sldChg>
      <pc:sldChg chg="modSp">
        <pc:chgData name="Smith(ESO), Philip" userId="f47c59aa-4a06-40cf-bd17-46498a73b86a" providerId="ADAL" clId="{0591EA5E-2FD7-4C3D-BEC5-5E4831D0DF24}" dt="2020-07-22T09:49:00.103" v="25" actId="20577"/>
        <pc:sldMkLst>
          <pc:docMk/>
          <pc:sldMk cId="316058746" sldId="290"/>
        </pc:sldMkLst>
        <pc:graphicFrameChg chg="modGraphic">
          <ac:chgData name="Smith(ESO), Philip" userId="f47c59aa-4a06-40cf-bd17-46498a73b86a" providerId="ADAL" clId="{0591EA5E-2FD7-4C3D-BEC5-5E4831D0DF24}" dt="2020-07-22T09:49:00.103" v="25" actId="20577"/>
          <ac:graphicFrameMkLst>
            <pc:docMk/>
            <pc:sldMk cId="316058746" sldId="290"/>
            <ac:graphicFrameMk id="12" creationId="{F814CFA3-CB69-49F2-AA45-5345510FF3FD}"/>
          </ac:graphicFrameMkLst>
        </pc:graphicFrameChg>
      </pc:sldChg>
      <pc:sldChg chg="modSp">
        <pc:chgData name="Smith(ESO), Philip" userId="f47c59aa-4a06-40cf-bd17-46498a73b86a" providerId="ADAL" clId="{0591EA5E-2FD7-4C3D-BEC5-5E4831D0DF24}" dt="2020-07-22T09:49:19.125" v="28" actId="255"/>
        <pc:sldMkLst>
          <pc:docMk/>
          <pc:sldMk cId="3983936150" sldId="291"/>
        </pc:sldMkLst>
        <pc:graphicFrameChg chg="modGraphic">
          <ac:chgData name="Smith(ESO), Philip" userId="f47c59aa-4a06-40cf-bd17-46498a73b86a" providerId="ADAL" clId="{0591EA5E-2FD7-4C3D-BEC5-5E4831D0DF24}" dt="2020-07-22T09:49:19.125" v="28" actId="255"/>
          <ac:graphicFrameMkLst>
            <pc:docMk/>
            <pc:sldMk cId="3983936150" sldId="291"/>
            <ac:graphicFrameMk id="12" creationId="{F814CFA3-CB69-49F2-AA45-5345510FF3FD}"/>
          </ac:graphicFrameMkLst>
        </pc:graphicFrameChg>
      </pc:sldChg>
      <pc:sldChg chg="modSp">
        <pc:chgData name="Smith(ESO), Philip" userId="f47c59aa-4a06-40cf-bd17-46498a73b86a" providerId="ADAL" clId="{0591EA5E-2FD7-4C3D-BEC5-5E4831D0DF24}" dt="2020-07-22T09:49:45.755" v="29" actId="207"/>
        <pc:sldMkLst>
          <pc:docMk/>
          <pc:sldMk cId="2580927859" sldId="293"/>
        </pc:sldMkLst>
        <pc:spChg chg="mod">
          <ac:chgData name="Smith(ESO), Philip" userId="f47c59aa-4a06-40cf-bd17-46498a73b86a" providerId="ADAL" clId="{0591EA5E-2FD7-4C3D-BEC5-5E4831D0DF24}" dt="2020-07-22T09:49:45.755" v="29" actId="207"/>
          <ac:spMkLst>
            <pc:docMk/>
            <pc:sldMk cId="2580927859" sldId="293"/>
            <ac:spMk id="7" creationId="{C3481D05-E462-46BF-9798-B7CCADF88598}"/>
          </ac:spMkLst>
        </pc:spChg>
      </pc:sldChg>
      <pc:sldChg chg="modSp">
        <pc:chgData name="Smith(ESO), Philip" userId="f47c59aa-4a06-40cf-bd17-46498a73b86a" providerId="ADAL" clId="{0591EA5E-2FD7-4C3D-BEC5-5E4831D0DF24}" dt="2020-07-22T09:50:02.896" v="39" actId="14100"/>
        <pc:sldMkLst>
          <pc:docMk/>
          <pc:sldMk cId="1061984470" sldId="294"/>
        </pc:sldMkLst>
        <pc:spChg chg="mod">
          <ac:chgData name="Smith(ESO), Philip" userId="f47c59aa-4a06-40cf-bd17-46498a73b86a" providerId="ADAL" clId="{0591EA5E-2FD7-4C3D-BEC5-5E4831D0DF24}" dt="2020-07-22T09:50:02.896" v="39" actId="14100"/>
          <ac:spMkLst>
            <pc:docMk/>
            <pc:sldMk cId="1061984470" sldId="294"/>
            <ac:spMk id="7" creationId="{C3481D05-E462-46BF-9798-B7CCADF8859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9/3/2020</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9/3/2020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18 March 2020 to 25 March 2020 </a:t>
            </a:r>
          </a:p>
          <a:p>
            <a:r>
              <a:rPr lang="en-GB" dirty="0"/>
              <a:t>  </a:t>
            </a:r>
          </a:p>
          <a:p>
            <a:r>
              <a:rPr lang="en-GB" dirty="0"/>
              <a:t>31 March 2020 </a:t>
            </a:r>
          </a:p>
          <a:p>
            <a:r>
              <a:rPr lang="en-GB" dirty="0"/>
              <a:t>  </a:t>
            </a:r>
          </a:p>
          <a:p>
            <a:r>
              <a:rPr lang="en-GB" dirty="0"/>
              <a:t>Workgroup Consultation (5 working days) </a:t>
            </a:r>
          </a:p>
          <a:p>
            <a:r>
              <a:rPr lang="en-GB" dirty="0"/>
              <a:t> 1 April 2020 to 7 April 2020 </a:t>
            </a:r>
          </a:p>
          <a:p>
            <a:r>
              <a:rPr lang="en-GB" dirty="0"/>
              <a:t>  </a:t>
            </a:r>
          </a:p>
          <a:p>
            <a:r>
              <a:rPr lang="en-GB" dirty="0"/>
              <a:t>Workgroup 2 (to discuss Workgroup Consultation Responses and hold Workgroup Vote) </a:t>
            </a:r>
          </a:p>
          <a:p>
            <a:r>
              <a:rPr lang="en-GB" dirty="0"/>
              <a:t> 9 April 2020 </a:t>
            </a:r>
          </a:p>
          <a:p>
            <a:r>
              <a:rPr lang="en-GB" dirty="0"/>
              <a:t>  </a:t>
            </a:r>
          </a:p>
          <a:p>
            <a:r>
              <a:rPr lang="en-GB" dirty="0"/>
              <a:t>Workgroup Report issued to Panel </a:t>
            </a:r>
          </a:p>
          <a:p>
            <a:r>
              <a:rPr lang="en-GB" dirty="0"/>
              <a:t> 16 April 2020 </a:t>
            </a:r>
          </a:p>
          <a:p>
            <a:r>
              <a:rPr lang="en-GB" dirty="0"/>
              <a:t>  </a:t>
            </a:r>
          </a:p>
          <a:p>
            <a:r>
              <a:rPr lang="en-GB" dirty="0"/>
              <a:t>Workgroup Report presented to Panel </a:t>
            </a:r>
          </a:p>
          <a:p>
            <a:r>
              <a:rPr lang="en-GB" dirty="0"/>
              <a:t> 24 April 2020 </a:t>
            </a:r>
          </a:p>
          <a:p>
            <a:r>
              <a:rPr lang="en-GB" dirty="0"/>
              <a:t>  </a:t>
            </a:r>
          </a:p>
          <a:p>
            <a:r>
              <a:rPr lang="en-GB" dirty="0"/>
              <a:t>Code Administrator Consultation </a:t>
            </a:r>
          </a:p>
          <a:p>
            <a:r>
              <a:rPr lang="en-GB" dirty="0"/>
              <a:t> 27 April 2020 to 19 May 2020 </a:t>
            </a:r>
          </a:p>
          <a:p>
            <a:r>
              <a:rPr lang="en-GB" dirty="0"/>
              <a:t>  </a:t>
            </a:r>
          </a:p>
          <a:p>
            <a:r>
              <a:rPr lang="en-GB" dirty="0"/>
              <a:t>Draft Final Modification Report presented to Panel </a:t>
            </a:r>
          </a:p>
          <a:p>
            <a:r>
              <a:rPr lang="en-GB" dirty="0"/>
              <a:t> 20 May 2020 </a:t>
            </a:r>
          </a:p>
          <a:p>
            <a:r>
              <a:rPr lang="en-GB" dirty="0"/>
              <a:t>  </a:t>
            </a:r>
          </a:p>
          <a:p>
            <a:r>
              <a:rPr lang="en-GB" dirty="0"/>
              <a:t>Modification Panel decision </a:t>
            </a:r>
          </a:p>
          <a:p>
            <a:r>
              <a:rPr lang="en-GB" dirty="0"/>
              <a:t> 29 May 2020 </a:t>
            </a:r>
          </a:p>
          <a:p>
            <a:r>
              <a:rPr lang="en-GB" dirty="0"/>
              <a:t>  </a:t>
            </a:r>
          </a:p>
          <a:p>
            <a:r>
              <a:rPr lang="en-GB" dirty="0"/>
              <a:t>Final Modification Report issued to the Authority </a:t>
            </a:r>
          </a:p>
          <a:p>
            <a:r>
              <a:rPr lang="en-GB" dirty="0"/>
              <a:t> 9 June 2020 </a:t>
            </a:r>
          </a:p>
          <a:p>
            <a:r>
              <a:rPr lang="en-GB" dirty="0"/>
              <a:t>  </a:t>
            </a:r>
          </a:p>
          <a:p>
            <a:r>
              <a:rPr lang="en-GB" dirty="0"/>
              <a:t>Decision implemented in CUSC </a:t>
            </a:r>
          </a:p>
          <a:p>
            <a:r>
              <a:rPr lang="en-GB" dirty="0"/>
              <a:t> 1 April 2021 </a:t>
            </a:r>
          </a:p>
          <a:p>
            <a:r>
              <a:rPr lang="en-GB" dirty="0"/>
              <a:t>  </a:t>
            </a:r>
          </a:p>
          <a:p>
            <a:endParaRPr lang="en-GB"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3</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812568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9</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61697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14</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6203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16</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029302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335386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a:t>
            </a:r>
            <a:endParaRPr lang="en-US" dirty="0"/>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dirty="0"/>
              <a:t>Click to edit Master</a:t>
            </a:r>
            <a:endParaRPr lang="en-US" dirty="0"/>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065433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572112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92883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811020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706779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67582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457422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694796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2465020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92167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3745967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297  C55/M0/Y0/K0  </a:t>
            </a:r>
            <a:r>
              <a:rPr sz="806" b="1" spc="12" dirty="0">
                <a:solidFill>
                  <a:srgbClr val="FFFFFF"/>
                </a:solidFill>
                <a:latin typeface="HelveticaNeueLTPro-Blk"/>
                <a:cs typeface="HelveticaNeueLTPro-Blk"/>
              </a:rPr>
              <a:t>R</a:t>
            </a:r>
            <a:r>
              <a:rPr sz="806" b="1" spc="-28" dirty="0">
                <a:solidFill>
                  <a:srgbClr val="FFFFFF"/>
                </a:solidFill>
                <a:latin typeface="HelveticaNeueLTPro-Blk"/>
                <a:cs typeface="HelveticaNeueLTPro-Blk"/>
              </a:rPr>
              <a:t>9</a:t>
            </a:r>
            <a:r>
              <a:rPr sz="806" b="1" spc="-40" dirty="0">
                <a:solidFill>
                  <a:srgbClr val="FFFFFF"/>
                </a:solidFill>
                <a:latin typeface="HelveticaNeueLTPro-Blk"/>
                <a:cs typeface="HelveticaNeueLTPro-Blk"/>
              </a:rPr>
              <a:t>1</a:t>
            </a:r>
            <a:r>
              <a:rPr sz="806" b="1" spc="-20" dirty="0">
                <a:solidFill>
                  <a:srgbClr val="FFFFFF"/>
                </a:solidFill>
                <a:latin typeface="HelveticaNeueLTPro-Blk"/>
                <a:cs typeface="HelveticaNeueLTPro-Blk"/>
              </a:rPr>
              <a:t>/</a:t>
            </a:r>
            <a:r>
              <a:rPr sz="806" b="1" spc="8" dirty="0">
                <a:solidFill>
                  <a:srgbClr val="FFFFFF"/>
                </a:solidFill>
                <a:latin typeface="HelveticaNeueLTPro-Blk"/>
                <a:cs typeface="HelveticaNeueLTPro-Blk"/>
              </a:rPr>
              <a:t>G2</a:t>
            </a:r>
            <a:r>
              <a:rPr sz="806" b="1" spc="4" dirty="0">
                <a:solidFill>
                  <a:srgbClr val="FFFFFF"/>
                </a:solidFill>
                <a:latin typeface="HelveticaNeueLTPro-Blk"/>
                <a:cs typeface="HelveticaNeueLTPro-Blk"/>
              </a:rPr>
              <a:t>0</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dirty="0">
                <a:solidFill>
                  <a:srgbClr val="FFFFFF"/>
                </a:solidFill>
                <a:latin typeface="HelveticaNeueLTPro-Blk"/>
                <a:cs typeface="HelveticaNeueLTPro-Blk"/>
              </a:rPr>
              <a:t>B</a:t>
            </a:r>
            <a:r>
              <a:rPr sz="806" b="1" spc="8" dirty="0">
                <a:solidFill>
                  <a:srgbClr val="FFFFFF"/>
                </a:solidFill>
                <a:latin typeface="HelveticaNeueLTPro-Blk"/>
                <a:cs typeface="HelveticaNeueLTPro-Blk"/>
              </a:rPr>
              <a:t>2</a:t>
            </a:r>
            <a:r>
              <a:rPr sz="806" b="1" spc="16" dirty="0">
                <a:solidFill>
                  <a:srgbClr val="FFFFFF"/>
                </a:solidFill>
                <a:latin typeface="HelveticaNeueLTPro-Blk"/>
                <a:cs typeface="HelveticaNeueLTPro-Blk"/>
              </a:rPr>
              <a:t>4</a:t>
            </a:r>
            <a:r>
              <a:rPr sz="806" b="1" dirty="0">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390  </a:t>
            </a:r>
            <a:r>
              <a:rPr sz="806" b="1" dirty="0">
                <a:solidFill>
                  <a:srgbClr val="FFFFFF"/>
                </a:solidFill>
                <a:latin typeface="HelveticaNeueLTPro-Blk"/>
                <a:cs typeface="HelveticaNeueLTPro-Blk"/>
              </a:rPr>
              <a:t>C</a:t>
            </a:r>
            <a:r>
              <a:rPr sz="806" b="1" spc="12" dirty="0">
                <a:solidFill>
                  <a:srgbClr val="FFFFFF"/>
                </a:solidFill>
                <a:latin typeface="HelveticaNeueLTPro-Blk"/>
                <a:cs typeface="HelveticaNeueLTPro-Blk"/>
              </a:rPr>
              <a:t>2</a:t>
            </a:r>
            <a:r>
              <a:rPr sz="806" b="1" spc="20" dirty="0">
                <a:solidFill>
                  <a:srgbClr val="FFFFFF"/>
                </a:solidFill>
                <a:latin typeface="HelveticaNeueLTPro-Blk"/>
                <a:cs typeface="HelveticaNeueLTPro-Blk"/>
              </a:rPr>
              <a:t>2</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36" dirty="0">
                <a:solidFill>
                  <a:srgbClr val="FFFFFF"/>
                </a:solidFill>
                <a:latin typeface="HelveticaNeueLTPro-Blk"/>
                <a:cs typeface="HelveticaNeueLTPro-Blk"/>
              </a:rPr>
              <a:t>Y1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K</a:t>
            </a:r>
            <a:r>
              <a:rPr sz="806" b="1" dirty="0">
                <a:solidFill>
                  <a:srgbClr val="FFFFFF"/>
                </a:solidFill>
                <a:latin typeface="HelveticaNeueLTPro-Blk"/>
                <a:cs typeface="HelveticaNeueLTPro-Blk"/>
              </a:rPr>
              <a:t>8  </a:t>
            </a:r>
            <a:r>
              <a:rPr sz="806" b="1" spc="-4" dirty="0">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12" dirty="0">
                <a:solidFill>
                  <a:srgbClr val="FFFFFF"/>
                </a:solidFill>
                <a:latin typeface="HelveticaNeueLTPro-Blk"/>
                <a:cs typeface="HelveticaNeueLTPro-Blk"/>
              </a:rPr>
              <a:t>7408  </a:t>
            </a:r>
            <a:r>
              <a:rPr sz="806" b="1" spc="4" dirty="0">
                <a:solidFill>
                  <a:srgbClr val="FFFFFF"/>
                </a:solidFill>
                <a:latin typeface="HelveticaNeueLTPro-Blk"/>
                <a:cs typeface="HelveticaNeueLTPro-Blk"/>
              </a:rPr>
              <a:t>C</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M2</a:t>
            </a:r>
            <a:r>
              <a:rPr sz="806" b="1" spc="-12" dirty="0">
                <a:solidFill>
                  <a:srgbClr val="FFFFFF"/>
                </a:solidFill>
                <a:latin typeface="HelveticaNeueLTPro-Blk"/>
                <a:cs typeface="HelveticaNeueLTPro-Blk"/>
              </a:rPr>
              <a:t>5</a:t>
            </a:r>
            <a:r>
              <a:rPr sz="806" b="1" spc="44" dirty="0">
                <a:solidFill>
                  <a:srgbClr val="FFFFFF"/>
                </a:solidFill>
                <a:latin typeface="HelveticaNeueLTPro-Blk"/>
                <a:cs typeface="HelveticaNeueLTPro-Blk"/>
              </a:rPr>
              <a:t>/</a:t>
            </a:r>
            <a:r>
              <a:rPr sz="806" b="1" spc="-12" dirty="0">
                <a:solidFill>
                  <a:srgbClr val="FFFFFF"/>
                </a:solidFill>
                <a:latin typeface="HelveticaNeueLTPro-Blk"/>
                <a:cs typeface="HelveticaNeueLTPro-Blk"/>
              </a:rPr>
              <a:t>Y</a:t>
            </a:r>
            <a:r>
              <a:rPr sz="806" b="1" spc="4" dirty="0">
                <a:solidFill>
                  <a:srgbClr val="FFFFFF"/>
                </a:solidFill>
                <a:latin typeface="HelveticaNeueLTPro-Blk"/>
                <a:cs typeface="HelveticaNeueLTPro-Blk"/>
              </a:rPr>
              <a:t>9</a:t>
            </a:r>
            <a:r>
              <a:rPr sz="806" b="1" spc="-12" dirty="0">
                <a:solidFill>
                  <a:srgbClr val="FFFFFF"/>
                </a:solidFill>
                <a:latin typeface="HelveticaNeueLTPro-Blk"/>
                <a:cs typeface="HelveticaNeueLTPro-Blk"/>
              </a:rPr>
              <a:t>5</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R255/G191/B34</a:t>
            </a:r>
            <a:endParaRPr sz="806" dirty="0">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rgbClr val="FFFFFF"/>
                </a:solidFill>
                <a:latin typeface="HelveticaNeueLTPro-Blk"/>
                <a:cs typeface="HelveticaNeueLTPro-Blk"/>
              </a:rPr>
              <a:t>PANTONE</a:t>
            </a:r>
            <a:r>
              <a:rPr sz="806" b="1" spc="-8" dirty="0">
                <a:solidFill>
                  <a:srgbClr val="FFFFFF"/>
                </a:solidFill>
                <a:latin typeface="HelveticaNeueLTPro-Blk"/>
                <a:cs typeface="HelveticaNeueLTPro-Blk"/>
              </a:rPr>
              <a:t> </a:t>
            </a:r>
            <a:r>
              <a:rPr sz="806" b="1" spc="-16" dirty="0">
                <a:solidFill>
                  <a:srgbClr val="FFFFFF"/>
                </a:solidFill>
                <a:latin typeface="HelveticaNeueLTPro-Blk"/>
                <a:cs typeface="HelveticaNeueLTPro-Blk"/>
              </a:rPr>
              <a:t>166</a:t>
            </a:r>
            <a:endParaRPr sz="806" dirty="0">
              <a:solidFill>
                <a:prstClr val="black"/>
              </a:solidFill>
              <a:latin typeface="HelveticaNeueLTPro-Blk"/>
              <a:cs typeface="HelveticaNeueLTPro-Blk"/>
            </a:endParaRPr>
          </a:p>
          <a:p>
            <a:pPr marL="10241" marR="4097" defTabSz="368686">
              <a:lnSpc>
                <a:spcPts val="887"/>
              </a:lnSpc>
              <a:spcBef>
                <a:spcPts val="56"/>
              </a:spcBef>
            </a:pPr>
            <a:r>
              <a:rPr sz="806" b="1" spc="4" dirty="0">
                <a:solidFill>
                  <a:srgbClr val="FFFFFF"/>
                </a:solidFill>
                <a:latin typeface="HelveticaNeueLTPro-Blk"/>
                <a:cs typeface="HelveticaNeueLTPro-Blk"/>
              </a:rPr>
              <a:t>C:0 </a:t>
            </a:r>
            <a:r>
              <a:rPr sz="806" b="1" spc="-8" dirty="0">
                <a:solidFill>
                  <a:srgbClr val="FFFFFF"/>
                </a:solidFill>
                <a:latin typeface="HelveticaNeueLTPro-Blk"/>
                <a:cs typeface="HelveticaNeueLTPro-Blk"/>
              </a:rPr>
              <a:t>M:75 </a:t>
            </a:r>
            <a:r>
              <a:rPr sz="806" b="1" spc="-20" dirty="0">
                <a:solidFill>
                  <a:srgbClr val="FFFFFF"/>
                </a:solidFill>
                <a:latin typeface="HelveticaNeueLTPro-Blk"/>
                <a:cs typeface="HelveticaNeueLTPro-Blk"/>
              </a:rPr>
              <a:t>Y:100</a:t>
            </a:r>
            <a:r>
              <a:rPr sz="806" b="1" spc="-4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K:0  R:242 </a:t>
            </a:r>
            <a:r>
              <a:rPr sz="806" b="1" spc="-20" dirty="0">
                <a:solidFill>
                  <a:srgbClr val="FFFFFF"/>
                </a:solidFill>
                <a:latin typeface="HelveticaNeueLTPro-Blk"/>
                <a:cs typeface="HelveticaNeueLTPro-Blk"/>
              </a:rPr>
              <a:t>G:101</a:t>
            </a:r>
            <a:r>
              <a:rPr sz="806" b="1" spc="-28" dirty="0">
                <a:solidFill>
                  <a:srgbClr val="FFFFFF"/>
                </a:solidFill>
                <a:latin typeface="HelveticaNeueLTPro-Blk"/>
                <a:cs typeface="HelveticaNeueLTPro-Blk"/>
              </a:rPr>
              <a:t> </a:t>
            </a:r>
            <a:r>
              <a:rPr sz="806" b="1" spc="4" dirty="0">
                <a:solidFill>
                  <a:srgbClr val="FFFFFF"/>
                </a:solidFill>
                <a:latin typeface="HelveticaNeueLTPro-Blk"/>
                <a:cs typeface="HelveticaNeueLTPro-Blk"/>
              </a:rPr>
              <a:t>B:34</a:t>
            </a:r>
            <a:endParaRPr sz="806" dirty="0">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6D6E71"/>
                </a:solidFill>
                <a:latin typeface="HelveticaNeueLTPro-Blk"/>
                <a:cs typeface="HelveticaNeueLTPro-Blk"/>
              </a:rPr>
              <a:t>PANTONE </a:t>
            </a:r>
            <a:r>
              <a:rPr sz="806" b="1" spc="-12" dirty="0">
                <a:solidFill>
                  <a:srgbClr val="6D6E71"/>
                </a:solidFill>
                <a:latin typeface="HelveticaNeueLTPro-Blk"/>
                <a:cs typeface="HelveticaNeueLTPro-Blk"/>
              </a:rPr>
              <a:t>108  </a:t>
            </a:r>
            <a:r>
              <a:rPr sz="806" b="1" spc="4" dirty="0">
                <a:solidFill>
                  <a:srgbClr val="6D6E71"/>
                </a:solidFill>
                <a:latin typeface="HelveticaNeueLTPro-Blk"/>
                <a:cs typeface="HelveticaNeueLTPro-Blk"/>
              </a:rPr>
              <a:t>C:0 </a:t>
            </a:r>
            <a:r>
              <a:rPr sz="806" b="1" spc="8" dirty="0">
                <a:solidFill>
                  <a:srgbClr val="6D6E71"/>
                </a:solidFill>
                <a:latin typeface="HelveticaNeueLTPro-Blk"/>
                <a:cs typeface="HelveticaNeueLTPro-Blk"/>
              </a:rPr>
              <a:t>M:0 </a:t>
            </a:r>
            <a:r>
              <a:rPr sz="806" b="1" spc="-20" dirty="0">
                <a:solidFill>
                  <a:srgbClr val="6D6E71"/>
                </a:solidFill>
                <a:latin typeface="HelveticaNeueLTPro-Blk"/>
                <a:cs typeface="HelveticaNeueLTPro-Blk"/>
              </a:rPr>
              <a:t>Y:100</a:t>
            </a:r>
            <a:r>
              <a:rPr sz="806" b="1" spc="-69" dirty="0">
                <a:solidFill>
                  <a:srgbClr val="6D6E71"/>
                </a:solidFill>
                <a:latin typeface="HelveticaNeueLTPro-Blk"/>
                <a:cs typeface="HelveticaNeueLTPro-Blk"/>
              </a:rPr>
              <a:t> </a:t>
            </a:r>
            <a:r>
              <a:rPr sz="806" b="1" spc="4" dirty="0">
                <a:solidFill>
                  <a:srgbClr val="6D6E71"/>
                </a:solidFill>
                <a:latin typeface="HelveticaNeueLTPro-Blk"/>
                <a:cs typeface="HelveticaNeueLTPro-Blk"/>
              </a:rPr>
              <a:t>K:0  </a:t>
            </a:r>
            <a:r>
              <a:rPr sz="806" b="1" spc="8" dirty="0">
                <a:solidFill>
                  <a:srgbClr val="6D6E71"/>
                </a:solidFill>
                <a:latin typeface="HelveticaNeueLTPro-Blk"/>
                <a:cs typeface="HelveticaNeueLTPro-Blk"/>
              </a:rPr>
              <a:t>R:255 </a:t>
            </a:r>
            <a:r>
              <a:rPr sz="806" b="1" spc="4" dirty="0">
                <a:solidFill>
                  <a:srgbClr val="6D6E71"/>
                </a:solidFill>
                <a:latin typeface="HelveticaNeueLTPro-Blk"/>
                <a:cs typeface="HelveticaNeueLTPro-Blk"/>
              </a:rPr>
              <a:t>G:230</a:t>
            </a:r>
            <a:r>
              <a:rPr sz="806" b="1" spc="-40" dirty="0">
                <a:solidFill>
                  <a:srgbClr val="6D6E71"/>
                </a:solidFill>
                <a:latin typeface="HelveticaNeueLTPro-Blk"/>
                <a:cs typeface="HelveticaNeueLTPro-Blk"/>
              </a:rPr>
              <a:t> </a:t>
            </a:r>
            <a:r>
              <a:rPr sz="806" b="1" spc="8" dirty="0">
                <a:solidFill>
                  <a:srgbClr val="6D6E71"/>
                </a:solidFill>
                <a:latin typeface="HelveticaNeueLTPro-Blk"/>
                <a:cs typeface="HelveticaNeueLTPro-Blk"/>
              </a:rPr>
              <a:t>B:0</a:t>
            </a:r>
            <a:endParaRPr sz="806" dirty="0">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FFBF22"/>
                </a:solidFill>
                <a:latin typeface="HelveticaNeueLTPro-Hv"/>
                <a:cs typeface="HelveticaNeueLTPro-Hv"/>
              </a:rPr>
              <a:t>Primary</a:t>
            </a:r>
            <a:endParaRPr sz="968" dirty="0">
              <a:solidFill>
                <a:srgbClr val="FFBF22"/>
              </a:solidFill>
              <a:latin typeface="HelveticaNeueLTPro-Hv"/>
              <a:cs typeface="HelveticaNeueLTPro-Hv"/>
            </a:endParaRPr>
          </a:p>
          <a:p>
            <a:pPr marL="10241" marR="4097" defTabSz="737372">
              <a:lnSpc>
                <a:spcPct val="125000"/>
              </a:lnSpc>
              <a:spcAft>
                <a:spcPts val="484"/>
              </a:spcAft>
            </a:pPr>
            <a:r>
              <a:rPr sz="806" spc="-4" dirty="0">
                <a:solidFill>
                  <a:srgbClr val="6D6E71"/>
                </a:solidFill>
                <a:latin typeface="HelveticaNeueLTPro-Roman"/>
                <a:cs typeface="HelveticaNeueLTPro-Roman"/>
              </a:rPr>
              <a:t>This </a:t>
            </a:r>
            <a:r>
              <a:rPr sz="806" spc="-8" dirty="0">
                <a:solidFill>
                  <a:srgbClr val="6D6E71"/>
                </a:solidFill>
                <a:latin typeface="HelveticaNeueLTPro-Roman"/>
                <a:cs typeface="HelveticaNeueLTPro-Roman"/>
              </a:rPr>
              <a:t>palette </a:t>
            </a:r>
            <a:r>
              <a:rPr sz="806" spc="-4" dirty="0">
                <a:solidFill>
                  <a:srgbClr val="6D6E71"/>
                </a:solidFill>
                <a:latin typeface="HelveticaNeueLTPro-Roman"/>
                <a:cs typeface="HelveticaNeueLTPro-Roman"/>
              </a:rPr>
              <a:t>consists </a:t>
            </a:r>
            <a:r>
              <a:rPr sz="806" spc="-8" dirty="0">
                <a:solidFill>
                  <a:srgbClr val="6D6E71"/>
                </a:solidFill>
                <a:latin typeface="HelveticaNeueLTPro-Roman"/>
                <a:cs typeface="HelveticaNeueLTPro-Roman"/>
              </a:rPr>
              <a:t>of </a:t>
            </a:r>
            <a:r>
              <a:rPr sz="806" spc="-12" dirty="0">
                <a:solidFill>
                  <a:srgbClr val="6D6E71"/>
                </a:solidFill>
                <a:latin typeface="HelveticaNeueLTPro-Roman"/>
                <a:cs typeface="HelveticaNeueLTPro-Roman"/>
              </a:rPr>
              <a:t>yellows </a:t>
            </a:r>
            <a:r>
              <a:rPr sz="806" spc="-4" dirty="0">
                <a:solidFill>
                  <a:srgbClr val="6D6E71"/>
                </a:solidFill>
                <a:latin typeface="HelveticaNeueLTPro-Roman"/>
                <a:cs typeface="HelveticaNeueLTPro-Roman"/>
              </a:rPr>
              <a:t>and oranges, which </a:t>
            </a:r>
            <a:r>
              <a:rPr sz="806" spc="-12" dirty="0">
                <a:solidFill>
                  <a:srgbClr val="6D6E71"/>
                </a:solidFill>
                <a:latin typeface="HelveticaNeueLTPro-Roman"/>
                <a:cs typeface="HelveticaNeueLTPro-Roman"/>
              </a:rPr>
              <a:t>radiate </a:t>
            </a:r>
            <a:r>
              <a:rPr sz="806" spc="-8" dirty="0">
                <a:solidFill>
                  <a:srgbClr val="6D6E71"/>
                </a:solidFill>
                <a:latin typeface="HelveticaNeueLTPro-Roman"/>
                <a:cs typeface="HelveticaNeueLTPro-Roman"/>
              </a:rPr>
              <a:t>ambition, </a:t>
            </a:r>
            <a:r>
              <a:rPr sz="806" spc="-12" dirty="0">
                <a:solidFill>
                  <a:srgbClr val="6D6E71"/>
                </a:solidFill>
                <a:latin typeface="HelveticaNeueLTPro-Roman"/>
                <a:cs typeface="HelveticaNeueLTPro-Roman"/>
              </a:rPr>
              <a:t>energy, </a:t>
            </a:r>
            <a:r>
              <a:rPr sz="806" spc="-8" dirty="0">
                <a:solidFill>
                  <a:srgbClr val="6D6E71"/>
                </a:solidFill>
                <a:latin typeface="HelveticaNeueLTPro-Roman"/>
                <a:cs typeface="HelveticaNeueLTPro-Roman"/>
              </a:rPr>
              <a:t>warmth, </a:t>
            </a:r>
            <a:r>
              <a:rPr sz="806" spc="-4" dirty="0">
                <a:solidFill>
                  <a:srgbClr val="6D6E71"/>
                </a:solidFill>
                <a:latin typeface="HelveticaNeueLTPro-Roman"/>
                <a:cs typeface="HelveticaNeueLTPro-Roman"/>
              </a:rPr>
              <a:t>passion and </a:t>
            </a:r>
            <a:r>
              <a:rPr sz="806" spc="-12" dirty="0">
                <a:solidFill>
                  <a:srgbClr val="6D6E71"/>
                </a:solidFill>
                <a:latin typeface="HelveticaNeueLTPro-Roman"/>
                <a:cs typeface="HelveticaNeueLTPro-Roman"/>
              </a:rPr>
              <a:t>originality. </a:t>
            </a:r>
            <a:br>
              <a:rPr lang="en-GB" sz="806" spc="-12" dirty="0">
                <a:solidFill>
                  <a:srgbClr val="6D6E71"/>
                </a:solidFill>
                <a:latin typeface="HelveticaNeueLTPro-Roman"/>
                <a:cs typeface="HelveticaNeueLTPro-Roman"/>
              </a:rPr>
            </a:br>
            <a:r>
              <a:rPr sz="806" spc="-32" dirty="0">
                <a:solidFill>
                  <a:srgbClr val="6D6E71"/>
                </a:solidFill>
                <a:latin typeface="HelveticaNeueLTPro-Roman"/>
                <a:cs typeface="HelveticaNeueLTPro-Roman"/>
              </a:rPr>
              <a:t>You </a:t>
            </a:r>
            <a:r>
              <a:rPr sz="806" dirty="0">
                <a:solidFill>
                  <a:srgbClr val="6D6E71"/>
                </a:solidFill>
                <a:latin typeface="HelveticaNeueLTPro-Roman"/>
                <a:cs typeface="HelveticaNeueLTPro-Roman"/>
              </a:rPr>
              <a:t>can </a:t>
            </a:r>
            <a:r>
              <a:rPr sz="806" spc="-4" dirty="0">
                <a:solidFill>
                  <a:srgbClr val="6D6E71"/>
                </a:solidFill>
                <a:latin typeface="HelveticaNeueLTPro-Roman"/>
                <a:cs typeface="HelveticaNeueLTPro-Roman"/>
              </a:rPr>
              <a:t>use </a:t>
            </a:r>
            <a:r>
              <a:rPr sz="806" dirty="0">
                <a:solidFill>
                  <a:srgbClr val="6D6E71"/>
                </a:solidFill>
                <a:latin typeface="HelveticaNeueLTPro-Roman"/>
                <a:cs typeface="HelveticaNeueLTPro-Roman"/>
              </a:rPr>
              <a:t>a </a:t>
            </a:r>
            <a:r>
              <a:rPr sz="806" spc="-8" dirty="0">
                <a:solidFill>
                  <a:srgbClr val="6D6E71"/>
                </a:solidFill>
                <a:latin typeface="HelveticaNeueLTPro-Roman"/>
                <a:cs typeface="HelveticaNeueLTPro-Roman"/>
              </a:rPr>
              <a:t>gradient of </a:t>
            </a:r>
            <a:r>
              <a:rPr sz="806" spc="-4" dirty="0">
                <a:solidFill>
                  <a:srgbClr val="6D6E71"/>
                </a:solidFill>
                <a:latin typeface="HelveticaNeueLTPro-Roman"/>
                <a:cs typeface="HelveticaNeueLTPro-Roman"/>
              </a:rPr>
              <a:t>these colours </a:t>
            </a:r>
            <a:r>
              <a:rPr sz="806" dirty="0">
                <a:solidFill>
                  <a:srgbClr val="6D6E71"/>
                </a:solidFill>
                <a:latin typeface="HelveticaNeueLTPro-Roman"/>
                <a:cs typeface="HelveticaNeueLTPro-Roman"/>
              </a:rPr>
              <a:t>as a</a:t>
            </a:r>
            <a:r>
              <a:rPr sz="806" spc="20" dirty="0">
                <a:solidFill>
                  <a:srgbClr val="6D6E71"/>
                </a:solidFill>
                <a:latin typeface="HelveticaNeueLTPro-Roman"/>
                <a:cs typeface="HelveticaNeueLTPro-Roman"/>
              </a:rPr>
              <a:t> </a:t>
            </a:r>
            <a:r>
              <a:rPr sz="806" spc="-8" dirty="0">
                <a:solidFill>
                  <a:srgbClr val="6D6E71"/>
                </a:solidFill>
                <a:latin typeface="HelveticaNeueLTPro-Roman"/>
                <a:cs typeface="HelveticaNeueLTPro-Roman"/>
              </a:rPr>
              <a:t>background.</a:t>
            </a:r>
            <a:endParaRPr lang="en-GB" sz="806" spc="-8" dirty="0">
              <a:solidFill>
                <a:srgbClr val="6D6E71"/>
              </a:solidFill>
              <a:latin typeface="HelveticaNeueLTPro-Roman"/>
              <a:cs typeface="HelveticaNeueLTPro-Roman"/>
            </a:endParaRPr>
          </a:p>
          <a:p>
            <a:pPr marL="10241" defTabSz="737372"/>
            <a:r>
              <a:rPr lang="en-GB" sz="968" b="1" dirty="0">
                <a:solidFill>
                  <a:srgbClr val="FFBF22"/>
                </a:solidFill>
                <a:latin typeface="HelveticaNeueLTPro-Hv"/>
                <a:cs typeface="HelveticaNeueLTPro-Hv"/>
              </a:rPr>
              <a:t>Complementary</a:t>
            </a:r>
            <a:endParaRPr lang="en-GB" sz="968" dirty="0">
              <a:solidFill>
                <a:srgbClr val="FFBF22"/>
              </a:solidFill>
              <a:latin typeface="HelveticaNeueLTPro-Hv"/>
              <a:cs typeface="HelveticaNeueLTPro-Hv"/>
            </a:endParaRPr>
          </a:p>
          <a:p>
            <a:pPr marL="10241" marR="4097" defTabSz="737372">
              <a:lnSpc>
                <a:spcPct val="125000"/>
              </a:lnSpc>
              <a:spcAft>
                <a:spcPts val="484"/>
              </a:spcAft>
            </a:pPr>
            <a:r>
              <a:rPr lang="en-GB" sz="806" spc="-8" dirty="0">
                <a:solidFill>
                  <a:srgbClr val="6D6E71"/>
                </a:solidFill>
                <a:latin typeface="HelveticaNeueLTPro-Roman"/>
                <a:cs typeface="HelveticaNeueLTPro-Roman"/>
              </a:rPr>
              <a:t>Consisting of </a:t>
            </a:r>
            <a:r>
              <a:rPr lang="en-GB" sz="806" dirty="0">
                <a:solidFill>
                  <a:srgbClr val="6D6E71"/>
                </a:solidFill>
                <a:latin typeface="HelveticaNeueLTPro-Roman"/>
                <a:cs typeface="HelveticaNeueLTPro-Roman"/>
              </a:rPr>
              <a:t>a secondary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tertiary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This </a:t>
            </a:r>
            <a:r>
              <a:rPr lang="en-GB" sz="806" spc="-8" dirty="0">
                <a:solidFill>
                  <a:srgbClr val="6D6E71"/>
                </a:solidFill>
                <a:latin typeface="HelveticaNeueLTPro-Roman"/>
                <a:cs typeface="HelveticaNeueLTPro-Roman"/>
              </a:rPr>
              <a:t>palette </a:t>
            </a:r>
            <a:r>
              <a:rPr lang="en-GB" sz="806" spc="-4" dirty="0">
                <a:solidFill>
                  <a:srgbClr val="6D6E71"/>
                </a:solidFill>
                <a:latin typeface="HelveticaNeueLTPro-Roman"/>
                <a:cs typeface="HelveticaNeueLTPro-Roman"/>
              </a:rPr>
              <a:t>is  designed </a:t>
            </a:r>
            <a:r>
              <a:rPr lang="en-GB" sz="806" spc="-12" dirty="0">
                <a:solidFill>
                  <a:srgbClr val="6D6E71"/>
                </a:solidFill>
                <a:latin typeface="HelveticaNeueLTPro-Roman"/>
                <a:cs typeface="HelveticaNeueLTPro-Roman"/>
              </a:rPr>
              <a:t>to </a:t>
            </a:r>
            <a:r>
              <a:rPr lang="en-GB" sz="806" dirty="0">
                <a:solidFill>
                  <a:srgbClr val="6D6E71"/>
                </a:solidFill>
                <a:latin typeface="HelveticaNeueLTPro-Roman"/>
                <a:cs typeface="HelveticaNeueLTPro-Roman"/>
              </a:rPr>
              <a:t>support </a:t>
            </a:r>
            <a:r>
              <a:rPr lang="en-GB" sz="806" spc="-8" dirty="0">
                <a:solidFill>
                  <a:srgbClr val="6D6E71"/>
                </a:solidFill>
                <a:latin typeface="HelveticaNeueLTPro-Roman"/>
                <a:cs typeface="HelveticaNeueLTPro-Roman"/>
              </a:rPr>
              <a:t>the </a:t>
            </a:r>
            <a:r>
              <a:rPr lang="en-GB" sz="806" dirty="0">
                <a:solidFill>
                  <a:srgbClr val="6D6E71"/>
                </a:solidFill>
                <a:latin typeface="HelveticaNeueLTPro-Roman"/>
                <a:cs typeface="HelveticaNeueLTPro-Roman"/>
              </a:rPr>
              <a:t>primary </a:t>
            </a:r>
            <a:r>
              <a:rPr lang="en-GB" sz="806" spc="-4" dirty="0">
                <a:solidFill>
                  <a:srgbClr val="6D6E71"/>
                </a:solidFill>
                <a:latin typeface="HelveticaNeueLTPro-Roman"/>
                <a:cs typeface="HelveticaNeueLTPro-Roman"/>
              </a:rPr>
              <a:t>colours. Ideal if </a:t>
            </a:r>
            <a:r>
              <a:rPr lang="en-GB" sz="806" spc="-8" dirty="0">
                <a:solidFill>
                  <a:srgbClr val="6D6E71"/>
                </a:solidFill>
                <a:latin typeface="HelveticaNeueLTPro-Roman"/>
                <a:cs typeface="HelveticaNeueLTPro-Roman"/>
              </a:rPr>
              <a:t>communication </a:t>
            </a:r>
            <a:r>
              <a:rPr lang="en-GB" sz="806" dirty="0">
                <a:solidFill>
                  <a:srgbClr val="6D6E71"/>
                </a:solidFill>
                <a:latin typeface="HelveticaNeueLTPro-Roman"/>
                <a:cs typeface="HelveticaNeueLTPro-Roman"/>
              </a:rPr>
              <a:t>needs further </a:t>
            </a:r>
            <a:r>
              <a:rPr lang="en-GB" sz="806" spc="-4" dirty="0">
                <a:solidFill>
                  <a:srgbClr val="6D6E71"/>
                </a:solidFill>
                <a:latin typeface="HelveticaNeueLTPro-Roman"/>
                <a:cs typeface="HelveticaNeueLTPro-Roman"/>
              </a:rPr>
              <a:t>stand out. </a:t>
            </a:r>
            <a:r>
              <a:rPr lang="en-GB" sz="806" dirty="0">
                <a:solidFill>
                  <a:srgbClr val="6D6E71"/>
                </a:solidFill>
                <a:latin typeface="HelveticaNeueLTPro-Roman"/>
                <a:cs typeface="HelveticaNeueLTPro-Roman"/>
              </a:rPr>
              <a:t>These </a:t>
            </a:r>
            <a:r>
              <a:rPr lang="en-GB" sz="806" spc="-4" dirty="0">
                <a:solidFill>
                  <a:srgbClr val="6D6E71"/>
                </a:solidFill>
                <a:latin typeface="HelveticaNeueLTPro-Roman"/>
                <a:cs typeface="HelveticaNeueLTPro-Roman"/>
              </a:rPr>
              <a:t>colours are also designed </a:t>
            </a:r>
            <a:r>
              <a:rPr lang="en-GB" sz="806" spc="-8" dirty="0">
                <a:solidFill>
                  <a:srgbClr val="6D6E71"/>
                </a:solidFill>
                <a:latin typeface="HelveticaNeueLTPro-Roman"/>
                <a:cs typeface="HelveticaNeueLTPro-Roman"/>
              </a:rPr>
              <a:t>with </a:t>
            </a:r>
            <a:r>
              <a:rPr lang="en-GB" sz="806" dirty="0">
                <a:solidFill>
                  <a:srgbClr val="6D6E71"/>
                </a:solidFill>
                <a:latin typeface="HelveticaNeueLTPro-Roman"/>
                <a:cs typeface="HelveticaNeueLTPro-Roman"/>
              </a:rPr>
              <a:t>charts </a:t>
            </a:r>
            <a:r>
              <a:rPr lang="en-GB" sz="806" spc="-4" dirty="0">
                <a:solidFill>
                  <a:srgbClr val="6D6E71"/>
                </a:solidFill>
                <a:latin typeface="HelveticaNeueLTPro-Roman"/>
                <a:cs typeface="HelveticaNeueLTPro-Roman"/>
              </a:rPr>
              <a:t>and colour </a:t>
            </a:r>
            <a:r>
              <a:rPr lang="en-GB" sz="806" spc="-8" dirty="0">
                <a:solidFill>
                  <a:srgbClr val="6D6E71"/>
                </a:solidFill>
                <a:latin typeface="HelveticaNeueLTPro-Roman"/>
                <a:cs typeface="HelveticaNeueLTPro-Roman"/>
              </a:rPr>
              <a:t>coordinating </a:t>
            </a:r>
            <a:r>
              <a:rPr lang="en-GB" sz="806" spc="-4" dirty="0">
                <a:solidFill>
                  <a:srgbClr val="6D6E71"/>
                </a:solidFill>
                <a:latin typeface="HelveticaNeueLTPro-Roman"/>
                <a:cs typeface="HelveticaNeueLTPro-Roman"/>
              </a:rPr>
              <a:t>in</a:t>
            </a:r>
            <a:r>
              <a:rPr lang="en-GB" sz="806" spc="8" dirty="0">
                <a:solidFill>
                  <a:srgbClr val="6D6E71"/>
                </a:solidFill>
                <a:latin typeface="HelveticaNeueLTPro-Roman"/>
                <a:cs typeface="HelveticaNeueLTPro-Roman"/>
              </a:rPr>
              <a:t> </a:t>
            </a:r>
            <a:r>
              <a:rPr lang="en-GB" sz="806" spc="-8" dirty="0">
                <a:solidFill>
                  <a:srgbClr val="6D6E71"/>
                </a:solidFill>
                <a:latin typeface="HelveticaNeueLTPro-Roman"/>
                <a:cs typeface="HelveticaNeueLTPro-Roman"/>
              </a:rPr>
              <a:t>mind.</a:t>
            </a:r>
          </a:p>
          <a:p>
            <a:pPr marL="10241" defTabSz="737372">
              <a:spcBef>
                <a:spcPts val="81"/>
              </a:spcBef>
            </a:pPr>
            <a:r>
              <a:rPr lang="en-GB" sz="968" b="1" spc="-4" dirty="0">
                <a:solidFill>
                  <a:srgbClr val="FFBF22"/>
                </a:solidFill>
                <a:latin typeface="HelveticaNeueLTPro-Hv"/>
                <a:cs typeface="HelveticaNeueLTPro-Hv"/>
              </a:rPr>
              <a:t>Note</a:t>
            </a:r>
            <a:endParaRPr lang="en-GB" sz="968" dirty="0">
              <a:solidFill>
                <a:srgbClr val="FFBF22"/>
              </a:solidFill>
              <a:latin typeface="HelveticaNeueLTPro-Hv"/>
              <a:cs typeface="HelveticaNeueLTPro-Hv"/>
            </a:endParaRPr>
          </a:p>
          <a:p>
            <a:pPr marL="10241" marR="4097" defTabSz="737372">
              <a:lnSpc>
                <a:spcPct val="125000"/>
              </a:lnSpc>
            </a:pPr>
            <a:r>
              <a:rPr lang="en-GB" sz="806" spc="-4" dirty="0">
                <a:solidFill>
                  <a:srgbClr val="6D6E71"/>
                </a:solidFill>
                <a:latin typeface="HelveticaNeueLTPro-Roman"/>
                <a:cs typeface="HelveticaNeueLTPro-Roman"/>
              </a:rPr>
              <a:t>When using </a:t>
            </a:r>
            <a:r>
              <a:rPr lang="en-GB" sz="806" spc="-8" dirty="0">
                <a:solidFill>
                  <a:srgbClr val="6D6E71"/>
                </a:solidFill>
                <a:latin typeface="HelveticaNeueLTPro-Roman"/>
                <a:cs typeface="HelveticaNeueLTPro-Roman"/>
              </a:rPr>
              <a:t>the </a:t>
            </a:r>
            <a:r>
              <a:rPr lang="en-GB" sz="806" spc="-4" dirty="0">
                <a:solidFill>
                  <a:srgbClr val="6D6E71"/>
                </a:solidFill>
                <a:latin typeface="HelveticaNeueLTPro-Roman"/>
                <a:cs typeface="HelveticaNeueLTPro-Roman"/>
              </a:rPr>
              <a:t>colour </a:t>
            </a:r>
            <a:r>
              <a:rPr lang="en-GB" sz="806" spc="-8" dirty="0">
                <a:solidFill>
                  <a:srgbClr val="6D6E71"/>
                </a:solidFill>
                <a:latin typeface="HelveticaNeueLTPro-Roman"/>
                <a:cs typeface="HelveticaNeueLTPro-Roman"/>
              </a:rPr>
              <a:t>palette, refer </a:t>
            </a:r>
            <a:r>
              <a:rPr lang="en-GB" sz="806" spc="-12" dirty="0">
                <a:solidFill>
                  <a:srgbClr val="6D6E71"/>
                </a:solidFill>
                <a:latin typeface="HelveticaNeueLTPro-Roman"/>
                <a:cs typeface="HelveticaNeueLTPro-Roman"/>
              </a:rPr>
              <a:t>to </a:t>
            </a:r>
            <a:r>
              <a:rPr lang="en-GB" sz="806" spc="-8" dirty="0">
                <a:solidFill>
                  <a:srgbClr val="6D6E71"/>
                </a:solidFill>
                <a:latin typeface="HelveticaNeueLTPro-Roman"/>
                <a:cs typeface="HelveticaNeueLTPro-Roman"/>
              </a:rPr>
              <a:t>the templates provided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be </a:t>
            </a:r>
            <a:r>
              <a:rPr lang="en-GB" sz="806" spc="-8" dirty="0">
                <a:solidFill>
                  <a:srgbClr val="6D6E71"/>
                </a:solidFill>
                <a:latin typeface="HelveticaNeueLTPro-Roman"/>
                <a:cs typeface="HelveticaNeueLTPro-Roman"/>
              </a:rPr>
              <a:t>mindful of </a:t>
            </a:r>
            <a:r>
              <a:rPr lang="en-GB" sz="806" spc="-4" dirty="0">
                <a:solidFill>
                  <a:srgbClr val="6D6E71"/>
                </a:solidFill>
                <a:latin typeface="HelveticaNeueLTPro-Roman"/>
                <a:cs typeface="HelveticaNeueLTPro-Roman"/>
              </a:rPr>
              <a:t>using </a:t>
            </a:r>
            <a:r>
              <a:rPr lang="en-GB" sz="806" spc="-8" dirty="0">
                <a:solidFill>
                  <a:srgbClr val="6D6E71"/>
                </a:solidFill>
                <a:latin typeface="HelveticaNeueLTPro-Roman"/>
                <a:cs typeface="HelveticaNeueLTPro-Roman"/>
              </a:rPr>
              <a:t>too many </a:t>
            </a:r>
            <a:r>
              <a:rPr lang="en-GB" sz="806" spc="-4" dirty="0">
                <a:solidFill>
                  <a:srgbClr val="6D6E71"/>
                </a:solidFill>
                <a:latin typeface="HelveticaNeueLTPro-Roman"/>
                <a:cs typeface="HelveticaNeueLTPro-Roman"/>
              </a:rPr>
              <a:t>colours on one </a:t>
            </a:r>
            <a:br>
              <a:rPr lang="en-GB" sz="806" spc="-4" dirty="0">
                <a:solidFill>
                  <a:srgbClr val="6D6E71"/>
                </a:solidFill>
                <a:latin typeface="HelveticaNeueLTPro-Roman"/>
                <a:cs typeface="HelveticaNeueLTPro-Roman"/>
              </a:rPr>
            </a:br>
            <a:r>
              <a:rPr lang="en-GB" sz="806" spc="-4" dirty="0">
                <a:solidFill>
                  <a:srgbClr val="6D6E71"/>
                </a:solidFill>
                <a:latin typeface="HelveticaNeueLTPro-Roman"/>
                <a:cs typeface="HelveticaNeueLTPro-Roman"/>
              </a:rPr>
              <a:t>piece </a:t>
            </a:r>
            <a:r>
              <a:rPr lang="en-GB" sz="806" spc="-8" dirty="0">
                <a:solidFill>
                  <a:srgbClr val="6D6E71"/>
                </a:solidFill>
                <a:latin typeface="HelveticaNeueLTPro-Roman"/>
                <a:cs typeface="HelveticaNeueLTPro-Roman"/>
              </a:rPr>
              <a:t>of communication. </a:t>
            </a:r>
            <a:r>
              <a:rPr lang="en-GB" sz="806" spc="-12" dirty="0">
                <a:solidFill>
                  <a:srgbClr val="6D6E71"/>
                </a:solidFill>
                <a:latin typeface="HelveticaNeueLTPro-Roman"/>
                <a:cs typeface="HelveticaNeueLTPro-Roman"/>
              </a:rPr>
              <a:t>Make </a:t>
            </a:r>
            <a:r>
              <a:rPr lang="en-GB" sz="806" spc="-4" dirty="0">
                <a:solidFill>
                  <a:srgbClr val="6D6E71"/>
                </a:solidFill>
                <a:latin typeface="HelveticaNeueLTPro-Roman"/>
                <a:cs typeface="HelveticaNeueLTPro-Roman"/>
              </a:rPr>
              <a:t>sure </a:t>
            </a:r>
            <a:r>
              <a:rPr lang="en-GB" sz="806" spc="-8" dirty="0">
                <a:solidFill>
                  <a:srgbClr val="6D6E71"/>
                </a:solidFill>
                <a:latin typeface="HelveticaNeueLTPro-Roman"/>
                <a:cs typeface="HelveticaNeueLTPro-Roman"/>
              </a:rPr>
              <a:t>the copy </a:t>
            </a:r>
            <a:r>
              <a:rPr lang="en-GB" sz="806" spc="-4" dirty="0">
                <a:solidFill>
                  <a:srgbClr val="6D6E71"/>
                </a:solidFill>
                <a:latin typeface="HelveticaNeueLTPro-Roman"/>
                <a:cs typeface="HelveticaNeueLTPro-Roman"/>
              </a:rPr>
              <a:t>and </a:t>
            </a:r>
            <a:r>
              <a:rPr lang="en-GB" sz="806" dirty="0">
                <a:solidFill>
                  <a:srgbClr val="6D6E71"/>
                </a:solidFill>
                <a:latin typeface="HelveticaNeueLTPro-Roman"/>
                <a:cs typeface="HelveticaNeueLTPro-Roman"/>
              </a:rPr>
              <a:t>imagery </a:t>
            </a:r>
            <a:r>
              <a:rPr lang="en-GB" sz="806" spc="-4" dirty="0">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dirty="0">
                <a:solidFill>
                  <a:srgbClr val="6D6E71"/>
                </a:solidFill>
                <a:latin typeface="HelveticaNeueLTPro-Roman"/>
                <a:cs typeface="HelveticaNeueLTPro-Roman"/>
              </a:rPr>
              <a:t>that </a:t>
            </a:r>
            <a:r>
              <a:rPr lang="en-GB" sz="806" spc="-4" dirty="0">
                <a:solidFill>
                  <a:srgbClr val="6D6E71"/>
                </a:solidFill>
                <a:latin typeface="HelveticaNeueLTPro-Roman"/>
                <a:cs typeface="HelveticaNeueLTPro-Roman"/>
              </a:rPr>
              <a:t>colours are used</a:t>
            </a:r>
            <a:r>
              <a:rPr lang="en-GB" sz="806" spc="16" dirty="0">
                <a:solidFill>
                  <a:srgbClr val="6D6E71"/>
                </a:solidFill>
                <a:latin typeface="HelveticaNeueLTPro-Roman"/>
                <a:cs typeface="HelveticaNeueLTPro-Roman"/>
              </a:rPr>
              <a:t> </a:t>
            </a:r>
            <a:r>
              <a:rPr lang="en-GB" sz="806" spc="-12" dirty="0">
                <a:solidFill>
                  <a:srgbClr val="6D6E71"/>
                </a:solidFill>
                <a:latin typeface="HelveticaNeueLTPro-Roman"/>
                <a:cs typeface="HelveticaNeueLTPro-Roman"/>
              </a:rPr>
              <a:t>sparingly.</a:t>
            </a:r>
            <a:endParaRPr lang="en-GB" sz="806" dirty="0">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Primary</a:t>
            </a:r>
            <a:endParaRPr lang="en-GB" sz="806" dirty="0">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dirty="0">
                <a:solidFill>
                  <a:srgbClr val="FFBF22"/>
                </a:solidFill>
                <a:latin typeface="HelveticaNeueLTPro-Hv"/>
                <a:cs typeface="HelveticaNeueLTPro-Hv"/>
              </a:rPr>
              <a:t>Complementary</a:t>
            </a:r>
            <a:endParaRPr lang="en-GB" sz="806" dirty="0">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dirty="0">
                <a:latin typeface="Helvetica Neue LT Pro 55 Roman" panose="020B0604020202020204" pitchFamily="34" charset="77"/>
              </a:rPr>
              <a:t>Title Slide Header</a:t>
            </a:r>
          </a:p>
          <a:p>
            <a:pPr defTabSz="737354"/>
            <a:r>
              <a:rPr lang="en-US" sz="1129" dirty="0">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dirty="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dirty="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dirty="0" err="1">
                <a:solidFill>
                  <a:srgbClr val="000000">
                    <a:lumMod val="65000"/>
                    <a:lumOff val="35000"/>
                  </a:srgbClr>
                </a:solidFill>
                <a:latin typeface="Helvetica Neue LT Pro 55 Roman" panose="020B0604020202020204" pitchFamily="34" charset="77"/>
              </a:rPr>
              <a:t>urna</a:t>
            </a:r>
            <a:r>
              <a:rPr lang="en-GB" sz="1290" dirty="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dirty="0">
                <a:latin typeface="Helvetica Neue LT Pro 55 Roman" panose="020B0604020202020204" pitchFamily="34" charset="77"/>
              </a:rPr>
              <a:t>Intro copy – Helvetica Neue LT Pro – 16pt </a:t>
            </a:r>
          </a:p>
          <a:p>
            <a:pPr defTabSz="737354">
              <a:spcBef>
                <a:spcPts val="806"/>
              </a:spcBef>
              <a:defRPr/>
            </a:pPr>
            <a:endParaRPr lang="en-GB" sz="1290" dirty="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dirty="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dirty="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Ab </a:t>
            </a:r>
            <a:r>
              <a:rPr lang="en-US" sz="887" dirty="0" err="1">
                <a:solidFill>
                  <a:prstClr val="black">
                    <a:lumMod val="65000"/>
                    <a:lumOff val="35000"/>
                  </a:prstClr>
                </a:solidFill>
                <a:latin typeface="Helvetica Neue LT Pro 45 Light" panose="020B0403020202020204" pitchFamily="34" charset="77"/>
              </a:rPr>
              <a:t>inis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voloriae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Genesseria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ipicatur</a:t>
            </a:r>
            <a:r>
              <a:rPr lang="en-US" sz="887" dirty="0">
                <a:solidFill>
                  <a:prstClr val="black">
                    <a:lumMod val="65000"/>
                    <a:lumOff val="35000"/>
                  </a:prstClr>
                </a:solidFill>
                <a:latin typeface="Helvetica Neue LT Pro 45 Light" panose="020B0403020202020204" pitchFamily="34" charset="77"/>
              </a:rPr>
              <a:t> ad </a:t>
            </a:r>
            <a:r>
              <a:rPr lang="en-US" sz="887" dirty="0" err="1">
                <a:solidFill>
                  <a:prstClr val="black">
                    <a:lumMod val="65000"/>
                    <a:lumOff val="35000"/>
                  </a:prstClr>
                </a:solidFill>
                <a:latin typeface="Helvetica Neue LT Pro 45 Light" panose="020B0403020202020204" pitchFamily="34" charset="77"/>
              </a:rPr>
              <a:t>quia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dit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eatur</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repudae</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doluptat</a:t>
            </a:r>
            <a:br>
              <a:rPr lang="en-GB" sz="887" dirty="0">
                <a:solidFill>
                  <a:srgbClr val="000000">
                    <a:lumMod val="65000"/>
                    <a:lumOff val="35000"/>
                  </a:srgbClr>
                </a:solidFill>
                <a:latin typeface="Helvetica Neue LT Pro 45 Light" panose="020B0403020202020204" pitchFamily="34" charset="77"/>
              </a:rPr>
            </a:br>
            <a:br>
              <a:rPr lang="en-GB" sz="887" dirty="0">
                <a:solidFill>
                  <a:srgbClr val="000000">
                    <a:lumMod val="65000"/>
                    <a:lumOff val="35000"/>
                  </a:srgbClr>
                </a:solidFill>
                <a:latin typeface="Helvetica Neue LT Pro 45 Light" panose="020B0403020202020204" pitchFamily="34" charset="77"/>
              </a:rPr>
            </a:b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br>
              <a:rPr lang="en-US" sz="887" dirty="0">
                <a:solidFill>
                  <a:prstClr val="black">
                    <a:lumMod val="65000"/>
                    <a:lumOff val="35000"/>
                  </a:prstClr>
                </a:solidFill>
                <a:latin typeface="Helvetica Neue LT Pro 45 Light" panose="020B0403020202020204" pitchFamily="34" charset="77"/>
              </a:rPr>
            </a:b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dirty="0">
                <a:solidFill>
                  <a:prstClr val="black">
                    <a:lumMod val="65000"/>
                    <a:lumOff val="35000"/>
                  </a:prstClr>
                </a:solidFill>
                <a:latin typeface="Helvetica Neue LT Pro 45 Light" panose="020B0403020202020204" pitchFamily="34" charset="77"/>
              </a:rPr>
              <a:t>Quid </a:t>
            </a:r>
            <a:r>
              <a:rPr lang="en-US" sz="887" dirty="0" err="1">
                <a:solidFill>
                  <a:prstClr val="black">
                    <a:lumMod val="65000"/>
                    <a:lumOff val="35000"/>
                  </a:prstClr>
                </a:solidFill>
                <a:latin typeface="Helvetica Neue LT Pro 45 Light" panose="020B0403020202020204" pitchFamily="34" charset="77"/>
              </a:rPr>
              <a:t>est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sunti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officiist</a:t>
            </a:r>
            <a:r>
              <a:rPr lang="en-US" sz="887" dirty="0">
                <a:solidFill>
                  <a:prstClr val="black">
                    <a:lumMod val="65000"/>
                    <a:lumOff val="35000"/>
                  </a:prstClr>
                </a:solidFill>
                <a:latin typeface="Helvetica Neue LT Pro 45 Light" panose="020B0403020202020204" pitchFamily="34" charset="77"/>
              </a:rPr>
              <a:t>, to </a:t>
            </a:r>
            <a:r>
              <a:rPr lang="en-US" sz="887" dirty="0" err="1">
                <a:solidFill>
                  <a:prstClr val="black">
                    <a:lumMod val="65000"/>
                    <a:lumOff val="35000"/>
                  </a:prstClr>
                </a:solidFill>
                <a:latin typeface="Helvetica Neue LT Pro 45 Light" panose="020B0403020202020204" pitchFamily="34" charset="77"/>
              </a:rPr>
              <a:t>volut</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aut</a:t>
            </a:r>
            <a:r>
              <a:rPr lang="en-US" sz="887" dirty="0">
                <a:solidFill>
                  <a:prstClr val="black">
                    <a:lumMod val="65000"/>
                    <a:lumOff val="35000"/>
                  </a:prstClr>
                </a:solidFill>
                <a:latin typeface="Helvetica Neue LT Pro 45 Light" panose="020B0403020202020204" pitchFamily="34" charset="77"/>
              </a:rPr>
              <a:t> et qui </a:t>
            </a:r>
            <a:r>
              <a:rPr lang="en-US" sz="887" dirty="0" err="1">
                <a:solidFill>
                  <a:prstClr val="black">
                    <a:lumMod val="65000"/>
                    <a:lumOff val="35000"/>
                  </a:prstClr>
                </a:solidFill>
                <a:latin typeface="Helvetica Neue LT Pro 45 Light" panose="020B0403020202020204" pitchFamily="34" charset="77"/>
              </a:rPr>
              <a:t>dolupta</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cus</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velecti</a:t>
            </a:r>
            <a:r>
              <a:rPr lang="en-US" sz="887" dirty="0">
                <a:solidFill>
                  <a:prstClr val="black">
                    <a:lumMod val="65000"/>
                    <a:lumOff val="35000"/>
                  </a:prstClr>
                </a:solidFill>
                <a:latin typeface="Helvetica Neue LT Pro 45 Light" panose="020B0403020202020204" pitchFamily="34" charset="77"/>
              </a:rPr>
              <a:t> </a:t>
            </a:r>
            <a:r>
              <a:rPr lang="en-US" sz="887" dirty="0" err="1">
                <a:solidFill>
                  <a:prstClr val="black">
                    <a:lumMod val="65000"/>
                    <a:lumOff val="35000"/>
                  </a:prstClr>
                </a:solidFill>
                <a:latin typeface="Helvetica Neue LT Pro 45 Light" panose="020B0403020202020204" pitchFamily="34" charset="77"/>
              </a:rPr>
              <a:t>berios</a:t>
            </a:r>
            <a:r>
              <a:rPr lang="en-US" sz="887" dirty="0">
                <a:solidFill>
                  <a:prstClr val="black">
                    <a:lumMod val="65000"/>
                    <a:lumOff val="35000"/>
                  </a:prstClr>
                </a:solidFill>
                <a:latin typeface="Helvetica Neue LT Pro 45 Light" panose="020B0403020202020204" pitchFamily="34" charset="77"/>
              </a:rPr>
              <a:t> se </a:t>
            </a:r>
            <a:r>
              <a:rPr lang="en-US" sz="887" dirty="0" err="1">
                <a:solidFill>
                  <a:prstClr val="black">
                    <a:lumMod val="65000"/>
                    <a:lumOff val="35000"/>
                  </a:prstClr>
                </a:solidFill>
                <a:latin typeface="Helvetica Neue LT Pro 45 Light" panose="020B0403020202020204" pitchFamily="34" charset="77"/>
              </a:rPr>
              <a:t>laborporitio</a:t>
            </a:r>
            <a:endParaRPr lang="en-US" sz="887" dirty="0">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dirty="0">
                <a:solidFill>
                  <a:srgbClr val="000000">
                    <a:lumMod val="65000"/>
                    <a:lumOff val="35000"/>
                  </a:srgbClr>
                </a:solidFill>
                <a:latin typeface="Helvetica Neue LT Pro 45 Light" panose="020B0403020202020204" pitchFamily="34" charset="77"/>
              </a:rPr>
              <a:t>Body Copy – </a:t>
            </a:r>
            <a:br>
              <a:rPr lang="en-US" sz="1129" dirty="0">
                <a:solidFill>
                  <a:srgbClr val="000000">
                    <a:lumMod val="65000"/>
                    <a:lumOff val="35000"/>
                  </a:srgbClr>
                </a:solidFill>
                <a:latin typeface="Helvetica Neue LT Pro 45 Light" panose="020B0403020202020204" pitchFamily="34" charset="77"/>
              </a:rPr>
            </a:br>
            <a:r>
              <a:rPr lang="en-US" sz="1129" dirty="0" err="1">
                <a:solidFill>
                  <a:srgbClr val="000000">
                    <a:lumMod val="65000"/>
                    <a:lumOff val="35000"/>
                  </a:srgbClr>
                </a:solidFill>
                <a:latin typeface="Helvetica Neue LT Pro 45 Light" panose="020B0403020202020204" pitchFamily="34" charset="77"/>
              </a:rPr>
              <a:t>Hevetica</a:t>
            </a:r>
            <a:r>
              <a:rPr lang="en-US" sz="1129" dirty="0">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dirty="0">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25680268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543313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1447119120"/>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344121189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dirty="0"/>
          </a:p>
        </p:txBody>
      </p:sp>
    </p:spTree>
    <p:extLst>
      <p:ext uri="{BB962C8B-B14F-4D97-AF65-F5344CB8AC3E}">
        <p14:creationId xmlns:p14="http://schemas.microsoft.com/office/powerpoint/2010/main" val="11160641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7621856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3983452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07865467"/>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71426505"/>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434039315"/>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561878840"/>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894213796"/>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785246886"/>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543658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4283781505"/>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967790622"/>
      </p:ext>
    </p:extLst>
  </p:cSld>
  <p:clrMapOvr>
    <a:masterClrMapping/>
  </p:clrMapOvr>
  <p:extLst>
    <p:ext uri="{DCECCB84-F9BA-43D5-87BE-67443E8EF086}">
      <p15:sldGuideLst xmlns:p15="http://schemas.microsoft.com/office/powerpoint/2012/main"/>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693875309"/>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008904390"/>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9/3/2020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spTree>
    <p:extLst>
      <p:ext uri="{BB962C8B-B14F-4D97-AF65-F5344CB8AC3E}">
        <p14:creationId xmlns:p14="http://schemas.microsoft.com/office/powerpoint/2010/main" val="1217673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26762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93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19" Type="http://schemas.openxmlformats.org/officeDocument/2006/relationships/image" Target="../media/image11.emf"/><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74" r:id="rId8"/>
    <p:sldLayoutId id="2147483686" r:id="rId9"/>
    <p:sldLayoutId id="2147483675" r:id="rId10"/>
    <p:sldLayoutId id="2147483676" r:id="rId11"/>
    <p:sldLayoutId id="2147483684" r:id="rId12"/>
    <p:sldLayoutId id="2147483677" r:id="rId13"/>
    <p:sldLayoutId id="2147483681" r:id="rId14"/>
    <p:sldLayoutId id="2147483687" r:id="rId15"/>
    <p:sldLayoutId id="2147483683" r:id="rId16"/>
    <p:sldLayoutId id="2147483685" r:id="rId17"/>
    <p:sldLayoutId id="2147483682" r:id="rId18"/>
    <p:sldLayoutId id="2147483706" r:id="rId19"/>
    <p:sldLayoutId id="2147483680" r:id="rId20"/>
    <p:sldLayoutId id="2147483690" r:id="rId21"/>
    <p:sldLayoutId id="2147483691" r:id="rId22"/>
    <p:sldLayoutId id="2147483688" r:id="rId23"/>
    <p:sldLayoutId id="2147483678" r:id="rId24"/>
    <p:sldLayoutId id="2147483679" r:id="rId25"/>
    <p:sldLayoutId id="2147483705" r:id="rId26"/>
    <p:sldLayoutId id="2147483693"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9"/>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61390505"/>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data.nationalgrideso.com/ancillary-services/optional-downward-flexibility-management-odfm1" TargetMode="Externa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hyperlink" Target="https://www.nationalgrideso.com/industry-information/codes/grid-code-old/modifications/gc0143-last-resort-disconnection-embedded" TargetMode="External"/><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4"/>
          <p:cNvSpPr txBox="1">
            <a:spLocks noGrp="1"/>
          </p:cNvSpPr>
          <p:nvPr>
            <p:ph type="body" sz="quarter" idx="10"/>
          </p:nvPr>
        </p:nvSpPr>
        <p:spPr>
          <a:xfrm>
            <a:off x="280821" y="4423433"/>
            <a:ext cx="8242075" cy="1655763"/>
          </a:xfrm>
          <a:prstGeom prst="rect">
            <a:avLst/>
          </a:prstGeom>
        </p:spPr>
        <p:txBody>
          <a:bodyPr>
            <a:noAutofit/>
          </a:bodyPr>
          <a:lstStyle/>
          <a:p>
            <a:pPr defTabSz="859515">
              <a:defRPr sz="3008"/>
            </a:pPr>
            <a:r>
              <a:rPr lang="en-GB" sz="6600" dirty="0"/>
              <a:t>GC0147</a:t>
            </a:r>
          </a:p>
          <a:p>
            <a:pPr defTabSz="859515">
              <a:defRPr sz="3008"/>
            </a:pPr>
            <a:r>
              <a:rPr lang="en-GB" sz="3200" b="1" dirty="0"/>
              <a:t>Last resort disconnection of Embedded Generation – enduring solution</a:t>
            </a:r>
            <a:endParaRPr sz="3200" b="1" i="1" dirty="0"/>
          </a:p>
        </p:txBody>
      </p:sp>
      <p:sp>
        <p:nvSpPr>
          <p:cNvPr id="2" name="Rectangle 1"/>
          <p:cNvSpPr/>
          <p:nvPr/>
        </p:nvSpPr>
        <p:spPr>
          <a:xfrm>
            <a:off x="280821" y="638647"/>
            <a:ext cx="9186737" cy="1384995"/>
          </a:xfrm>
          <a:prstGeom prst="rect">
            <a:avLst/>
          </a:prstGeom>
        </p:spPr>
        <p:txBody>
          <a:bodyPr wrap="square">
            <a:spAutoFit/>
          </a:bodyPr>
          <a:lstStyle/>
          <a:p>
            <a:r>
              <a:rPr lang="en-GB" sz="2800" b="1" dirty="0"/>
              <a:t>Rob Wilson</a:t>
            </a:r>
          </a:p>
          <a:p>
            <a:r>
              <a:rPr lang="en-GB" sz="2800" b="1" dirty="0"/>
              <a:t>Presentation to recap and summarise GC0147 proposal</a:t>
            </a:r>
          </a:p>
          <a:p>
            <a:r>
              <a:rPr lang="en-GB" sz="2800" b="1" dirty="0"/>
              <a:t>1</a:t>
            </a:r>
            <a:r>
              <a:rPr lang="en-GB" sz="2800" b="1" baseline="30000" dirty="0"/>
              <a:t>st</a:t>
            </a:r>
            <a:r>
              <a:rPr lang="en-GB" sz="2800" b="1" dirty="0"/>
              <a:t> Workgroup meeting - 8</a:t>
            </a:r>
            <a:r>
              <a:rPr lang="en-GB" sz="2800" b="1" baseline="30000" dirty="0"/>
              <a:t>th</a:t>
            </a:r>
            <a:r>
              <a:rPr lang="en-GB" sz="2800" b="1" dirty="0"/>
              <a:t> Sept 2020</a:t>
            </a:r>
          </a:p>
        </p:txBody>
      </p:sp>
    </p:spTree>
    <p:extLst>
      <p:ext uri="{BB962C8B-B14F-4D97-AF65-F5344CB8AC3E}">
        <p14:creationId xmlns:p14="http://schemas.microsoft.com/office/powerpoint/2010/main" val="270466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431401" y="387400"/>
            <a:ext cx="11327999" cy="393955"/>
          </a:xfrm>
        </p:spPr>
        <p:txBody>
          <a:bodyPr/>
          <a:lstStyle/>
          <a:p>
            <a:r>
              <a:rPr lang="en-US" dirty="0">
                <a:solidFill>
                  <a:schemeClr val="accent6"/>
                </a:solidFill>
                <a:ea typeface="+mj-lt"/>
                <a:cs typeface="+mj-lt"/>
              </a:rPr>
              <a:t>Optional Downwards Flexibility Management (ODFM)</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431401" y="932724"/>
            <a:ext cx="11404383" cy="5744201"/>
          </a:xfrm>
        </p:spPr>
        <p:txBody>
          <a:bodyPr vert="horz" wrap="square" lIns="0" tIns="0" rIns="0" bIns="0" rtlCol="0" anchor="t">
            <a:spAutoFit/>
          </a:bodyPr>
          <a:lstStyle/>
          <a:p>
            <a:pPr marL="380990" indent="-380990">
              <a:buFont typeface="Arial" panose="020B0604020202020204" pitchFamily="34" charset="0"/>
              <a:buChar char="•"/>
            </a:pPr>
            <a:r>
              <a:rPr lang="en-US" sz="2133" b="0" dirty="0">
                <a:solidFill>
                  <a:schemeClr val="tx1"/>
                </a:solidFill>
                <a:cs typeface="Arial"/>
              </a:rPr>
              <a:t>The ESO balances balance generation and demand in real time.</a:t>
            </a:r>
          </a:p>
          <a:p>
            <a:pPr marL="380990" indent="-380990">
              <a:buFont typeface="Arial" panose="020B0604020202020204" pitchFamily="34" charset="0"/>
              <a:buChar char="•"/>
            </a:pPr>
            <a:r>
              <a:rPr lang="en-US" sz="2133" b="0" dirty="0">
                <a:solidFill>
                  <a:schemeClr val="tx1"/>
                </a:solidFill>
                <a:cs typeface="Arial"/>
              </a:rPr>
              <a:t>To allow us to do this we need to hold enough reserve to turn generation up or down to meet demand second by second.</a:t>
            </a:r>
          </a:p>
          <a:p>
            <a:pPr marL="380990" indent="-380990">
              <a:buFont typeface="Arial" panose="020B0604020202020204" pitchFamily="34" charset="0"/>
              <a:buChar char="•"/>
            </a:pPr>
            <a:r>
              <a:rPr lang="en-US" sz="2133" b="0" dirty="0">
                <a:solidFill>
                  <a:schemeClr val="tx1"/>
                </a:solidFill>
                <a:cs typeface="Arial"/>
              </a:rPr>
              <a:t>When demand is low, we would expect embedded generation to be running along with nuclear, any transmission connected renewable generation, interconnectors and some conventional generation running at minimum stable export limit (SEL).</a:t>
            </a:r>
          </a:p>
          <a:p>
            <a:pPr marL="380990" indent="-380990">
              <a:buFont typeface="Arial" panose="020B0604020202020204" pitchFamily="34" charset="0"/>
              <a:buChar char="•"/>
            </a:pPr>
            <a:r>
              <a:rPr lang="en-US" sz="2133" b="0" dirty="0">
                <a:solidFill>
                  <a:schemeClr val="tx1"/>
                </a:solidFill>
                <a:cs typeface="Arial"/>
              </a:rPr>
              <a:t>With this profile, there may be a requirement for additional flexibility to balance generation and demand, as well as to achieve sufficient negative reserve and high frequency response.</a:t>
            </a:r>
          </a:p>
          <a:p>
            <a:pPr marL="380990" indent="-380990">
              <a:buFont typeface="Arial" panose="020B0604020202020204" pitchFamily="34" charset="0"/>
              <a:buChar char="•"/>
            </a:pPr>
            <a:r>
              <a:rPr lang="en-US" sz="2133" b="0" dirty="0">
                <a:solidFill>
                  <a:schemeClr val="tx1"/>
                </a:solidFill>
                <a:cs typeface="Arial"/>
              </a:rPr>
              <a:t>ODFM is a new optional service for non-BM parties to allow the ESO to access flexibility that is not currently available in real time.</a:t>
            </a:r>
          </a:p>
          <a:p>
            <a:pPr marL="380990" indent="-380990">
              <a:buFont typeface="Arial" panose="020B0604020202020204" pitchFamily="34" charset="0"/>
              <a:buChar char="•"/>
            </a:pPr>
            <a:r>
              <a:rPr lang="en-GB" sz="2133" b="0" dirty="0">
                <a:solidFill>
                  <a:schemeClr val="tx1"/>
                </a:solidFill>
                <a:cs typeface="Arial"/>
              </a:rPr>
              <a:t>ODFM in its current form will time out on 25 October 2020.</a:t>
            </a:r>
          </a:p>
          <a:p>
            <a:pPr marL="380990" indent="-380990">
              <a:buFont typeface="Arial" panose="020B0604020202020204" pitchFamily="34" charset="0"/>
              <a:buChar char="•"/>
            </a:pPr>
            <a:r>
              <a:rPr lang="en-GB" sz="2133" b="0" dirty="0">
                <a:solidFill>
                  <a:schemeClr val="tx1"/>
                </a:solidFill>
                <a:cs typeface="Arial"/>
              </a:rPr>
              <a:t>A new product will be developed for use in 2021.</a:t>
            </a:r>
            <a:endParaRPr lang="en-US" sz="2133" b="0" dirty="0">
              <a:solidFill>
                <a:schemeClr val="tx1"/>
              </a:solidFill>
              <a:cs typeface="Arial"/>
            </a:endParaRPr>
          </a:p>
          <a:p>
            <a:pPr marL="342900" indent="-342900">
              <a:buFont typeface="Arial" panose="020B0604020202020204" pitchFamily="34" charset="0"/>
              <a:buChar char="•"/>
            </a:pPr>
            <a:r>
              <a:rPr lang="en-US" sz="2133" b="0" dirty="0">
                <a:solidFill>
                  <a:srgbClr val="0070C0"/>
                </a:solidFill>
                <a:cs typeface="Arial"/>
                <a:hlinkClick r:id="rId2">
                  <a:extLst>
                    <a:ext uri="{A12FA001-AC4F-418D-AE19-62706E023703}">
                      <ahyp:hlinkClr xmlns:ahyp="http://schemas.microsoft.com/office/drawing/2018/hyperlinkcolor" val="tx"/>
                    </a:ext>
                  </a:extLst>
                </a:hlinkClick>
              </a:rPr>
              <a:t>https://data.nationalgrideso.com/ancillary-services/optional-downward-flexibility-management-odfm1</a:t>
            </a:r>
            <a:endParaRPr lang="en-US" sz="2133" b="0" dirty="0">
              <a:solidFill>
                <a:srgbClr val="0070C0"/>
              </a:solidFill>
              <a:cs typeface="Arial"/>
            </a:endParaRPr>
          </a:p>
          <a:p>
            <a:pPr marL="380990" indent="-380990">
              <a:buFont typeface="Arial" panose="020B0604020202020204" pitchFamily="34" charset="0"/>
              <a:buChar char="•"/>
            </a:pPr>
            <a:endParaRPr lang="en-US" sz="2133" b="0" dirty="0">
              <a:solidFill>
                <a:schemeClr val="tx1"/>
              </a:solidFill>
              <a:cs typeface="Arial"/>
            </a:endParaRPr>
          </a:p>
        </p:txBody>
      </p:sp>
    </p:spTree>
    <p:extLst>
      <p:ext uri="{BB962C8B-B14F-4D97-AF65-F5344CB8AC3E}">
        <p14:creationId xmlns:p14="http://schemas.microsoft.com/office/powerpoint/2010/main" val="2580927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431401" y="266631"/>
            <a:ext cx="11327999" cy="393955"/>
          </a:xfrm>
        </p:spPr>
        <p:txBody>
          <a:bodyPr/>
          <a:lstStyle/>
          <a:p>
            <a:r>
              <a:rPr lang="en-US" dirty="0">
                <a:solidFill>
                  <a:schemeClr val="accent6"/>
                </a:solidFill>
                <a:ea typeface="+mj-lt"/>
                <a:cs typeface="+mj-lt"/>
              </a:rPr>
              <a:t>Use of Emergency Instructions and ODFM in May 2020</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911425" y="836713"/>
            <a:ext cx="10647972" cy="5746125"/>
          </a:xfrm>
        </p:spPr>
        <p:txBody>
          <a:bodyPr vert="horz" wrap="square" lIns="0" tIns="0" rIns="0" bIns="0" rtlCol="0" anchor="t">
            <a:spAutoFit/>
          </a:bodyPr>
          <a:lstStyle/>
          <a:p>
            <a:r>
              <a:rPr lang="en-US" sz="1867" dirty="0">
                <a:solidFill>
                  <a:schemeClr val="tx1"/>
                </a:solidFill>
                <a:cs typeface="Arial"/>
              </a:rPr>
              <a:t>Use of Emergency Instructions:</a:t>
            </a:r>
          </a:p>
          <a:p>
            <a:r>
              <a:rPr lang="en-US" sz="1867" b="0" dirty="0">
                <a:solidFill>
                  <a:schemeClr val="tx1"/>
                </a:solidFill>
                <a:cs typeface="Arial"/>
              </a:rPr>
              <a:t>None – EIs are a last resort to be used only when all commercial alternatives are exhausted</a:t>
            </a:r>
          </a:p>
          <a:p>
            <a:endParaRPr lang="en-US" sz="800" dirty="0">
              <a:solidFill>
                <a:schemeClr val="tx1"/>
              </a:solidFill>
              <a:cs typeface="Arial"/>
            </a:endParaRPr>
          </a:p>
          <a:p>
            <a:r>
              <a:rPr lang="en-US" sz="1867" dirty="0">
                <a:solidFill>
                  <a:schemeClr val="tx1"/>
                </a:solidFill>
                <a:cs typeface="Arial"/>
              </a:rPr>
              <a:t>Use of ODFM:</a:t>
            </a:r>
          </a:p>
          <a:p>
            <a:r>
              <a:rPr lang="en-US" sz="1867" b="0" dirty="0">
                <a:solidFill>
                  <a:schemeClr val="tx1"/>
                </a:solidFill>
                <a:cs typeface="Arial"/>
              </a:rPr>
              <a:t>Sunday 10 May</a:t>
            </a:r>
          </a:p>
          <a:p>
            <a:pPr marL="380990" indent="-380990">
              <a:buFont typeface="Arial" panose="020B0604020202020204" pitchFamily="34" charset="0"/>
              <a:buChar char="•"/>
            </a:pPr>
            <a:r>
              <a:rPr lang="en-US" sz="1867" b="0" dirty="0">
                <a:solidFill>
                  <a:schemeClr val="tx1"/>
                </a:solidFill>
                <a:cs typeface="Arial"/>
              </a:rPr>
              <a:t>Demand of 15.5GW, 238MW used for 3 hours</a:t>
            </a:r>
          </a:p>
          <a:p>
            <a:r>
              <a:rPr lang="en-US" sz="1867" b="0" dirty="0">
                <a:solidFill>
                  <a:schemeClr val="tx1"/>
                </a:solidFill>
                <a:cs typeface="Arial"/>
              </a:rPr>
              <a:t>Saturday 23 May</a:t>
            </a:r>
          </a:p>
          <a:p>
            <a:pPr marL="380990" indent="-380990">
              <a:buFont typeface="Arial" panose="020B0604020202020204" pitchFamily="34" charset="0"/>
              <a:buChar char="•"/>
            </a:pPr>
            <a:r>
              <a:rPr lang="en-US" sz="1867" b="0" dirty="0">
                <a:solidFill>
                  <a:schemeClr val="tx1"/>
                </a:solidFill>
                <a:cs typeface="Arial"/>
              </a:rPr>
              <a:t>Demand of 14.8GW over 1B period (1GW of ODFM used)</a:t>
            </a:r>
          </a:p>
          <a:p>
            <a:pPr marL="380990" indent="-380990">
              <a:buFont typeface="Arial" panose="020B0604020202020204" pitchFamily="34" charset="0"/>
              <a:buChar char="•"/>
            </a:pPr>
            <a:r>
              <a:rPr lang="en-US" sz="1867" b="0" dirty="0">
                <a:solidFill>
                  <a:schemeClr val="tx1"/>
                </a:solidFill>
                <a:cs typeface="Arial"/>
              </a:rPr>
              <a:t>Demand of 16.7MW over 3B period (1938MW of ODFM used)</a:t>
            </a:r>
          </a:p>
          <a:p>
            <a:r>
              <a:rPr lang="en-US" sz="1867" b="0" dirty="0">
                <a:solidFill>
                  <a:schemeClr val="tx1"/>
                </a:solidFill>
                <a:cs typeface="Arial"/>
              </a:rPr>
              <a:t>Sunday 24 May</a:t>
            </a:r>
          </a:p>
          <a:p>
            <a:pPr marL="380990" indent="-380990">
              <a:buFont typeface="Arial" panose="020B0604020202020204" pitchFamily="34" charset="0"/>
              <a:buChar char="•"/>
            </a:pPr>
            <a:r>
              <a:rPr lang="en-US" sz="1867" b="0" dirty="0">
                <a:solidFill>
                  <a:schemeClr val="tx1"/>
                </a:solidFill>
                <a:cs typeface="Arial"/>
              </a:rPr>
              <a:t>1B demand of 14.5GW (800MW of ODFM used)</a:t>
            </a:r>
          </a:p>
          <a:p>
            <a:pPr marL="380990" indent="-380990">
              <a:buFont typeface="Arial" panose="020B0604020202020204" pitchFamily="34" charset="0"/>
              <a:buChar char="•"/>
            </a:pPr>
            <a:r>
              <a:rPr lang="en-US" sz="1867" b="0" dirty="0">
                <a:solidFill>
                  <a:schemeClr val="tx1"/>
                </a:solidFill>
                <a:cs typeface="Arial"/>
              </a:rPr>
              <a:t>3B demand of 17GW (no ODFM used)</a:t>
            </a:r>
          </a:p>
          <a:p>
            <a:r>
              <a:rPr lang="en-US" sz="1867" b="0" dirty="0">
                <a:solidFill>
                  <a:schemeClr val="tx1"/>
                </a:solidFill>
                <a:cs typeface="Arial"/>
              </a:rPr>
              <a:t>Monday 25 May</a:t>
            </a:r>
          </a:p>
          <a:p>
            <a:pPr marL="380990" indent="-380990">
              <a:buFont typeface="Arial" panose="020B0604020202020204" pitchFamily="34" charset="0"/>
              <a:buChar char="•"/>
            </a:pPr>
            <a:r>
              <a:rPr lang="en-US" sz="1867" b="0" dirty="0">
                <a:solidFill>
                  <a:schemeClr val="tx1"/>
                </a:solidFill>
                <a:cs typeface="Arial"/>
              </a:rPr>
              <a:t>1B demand of 16.8GW (no ODFM used) </a:t>
            </a:r>
          </a:p>
          <a:p>
            <a:pPr marL="380990" indent="-380990">
              <a:buFont typeface="Arial" panose="020B0604020202020204" pitchFamily="34" charset="0"/>
              <a:buChar char="•"/>
            </a:pPr>
            <a:r>
              <a:rPr lang="en-US" sz="1867" b="0" dirty="0">
                <a:solidFill>
                  <a:schemeClr val="tx1"/>
                </a:solidFill>
                <a:cs typeface="Arial"/>
              </a:rPr>
              <a:t>3B demand of 16.45GW (1020MW of ODFM used)</a:t>
            </a:r>
          </a:p>
        </p:txBody>
      </p:sp>
      <p:sp>
        <p:nvSpPr>
          <p:cNvPr id="3" name="TextBox 2"/>
          <p:cNvSpPr txBox="1"/>
          <p:nvPr/>
        </p:nvSpPr>
        <p:spPr>
          <a:xfrm flipH="1">
            <a:off x="7632171" y="5445225"/>
            <a:ext cx="4271797" cy="1149289"/>
          </a:xfrm>
          <a:prstGeom prst="rect">
            <a:avLst/>
          </a:prstGeom>
          <a:solidFill>
            <a:srgbClr val="92D050"/>
          </a:solidFill>
        </p:spPr>
        <p:txBody>
          <a:bodyPr wrap="square" lIns="0" tIns="0" rIns="0" bIns="0" rtlCol="0">
            <a:spAutoFit/>
          </a:bodyPr>
          <a:lstStyle/>
          <a:p>
            <a:pPr defTabSz="554478"/>
            <a:r>
              <a:rPr lang="en-GB" sz="1867" b="1" dirty="0">
                <a:solidFill>
                  <a:srgbClr val="454545"/>
                </a:solidFill>
                <a:latin typeface="Arial" panose="020B0604020202020204"/>
              </a:rPr>
              <a:t>1B – night/early morning minimum</a:t>
            </a:r>
          </a:p>
          <a:p>
            <a:pPr defTabSz="554478"/>
            <a:r>
              <a:rPr lang="en-GB" sz="1867" dirty="0">
                <a:solidFill>
                  <a:srgbClr val="454545"/>
                </a:solidFill>
                <a:latin typeface="Arial" panose="020B0604020202020204"/>
              </a:rPr>
              <a:t>(</a:t>
            </a:r>
            <a:r>
              <a:rPr lang="en-GB" sz="1867" dirty="0" err="1">
                <a:solidFill>
                  <a:srgbClr val="454545"/>
                </a:solidFill>
                <a:latin typeface="Arial" panose="020B0604020202020204"/>
              </a:rPr>
              <a:t>ie</a:t>
            </a:r>
            <a:r>
              <a:rPr lang="en-GB" sz="1867" dirty="0">
                <a:solidFill>
                  <a:srgbClr val="454545"/>
                </a:solidFill>
                <a:latin typeface="Arial" panose="020B0604020202020204"/>
              </a:rPr>
              <a:t> low demand but no solar)</a:t>
            </a:r>
          </a:p>
          <a:p>
            <a:pPr defTabSz="554478"/>
            <a:r>
              <a:rPr lang="en-GB" sz="1867" b="1" dirty="0">
                <a:solidFill>
                  <a:srgbClr val="454545"/>
                </a:solidFill>
                <a:latin typeface="Arial" panose="020B0604020202020204"/>
              </a:rPr>
              <a:t>3B – afternoon minimum</a:t>
            </a:r>
          </a:p>
          <a:p>
            <a:pPr defTabSz="554478"/>
            <a:r>
              <a:rPr lang="en-GB" sz="1867" dirty="0">
                <a:solidFill>
                  <a:srgbClr val="454545"/>
                </a:solidFill>
                <a:latin typeface="Arial" panose="020B0604020202020204"/>
              </a:rPr>
              <a:t>(slightly higher demand but with solar)</a:t>
            </a:r>
            <a:endParaRPr lang="en-US" sz="1867" dirty="0">
              <a:solidFill>
                <a:srgbClr val="454545"/>
              </a:solidFill>
              <a:latin typeface="Arial" panose="020B0604020202020204"/>
            </a:endParaRPr>
          </a:p>
        </p:txBody>
      </p:sp>
    </p:spTree>
    <p:extLst>
      <p:ext uri="{BB962C8B-B14F-4D97-AF65-F5344CB8AC3E}">
        <p14:creationId xmlns:p14="http://schemas.microsoft.com/office/powerpoint/2010/main" val="1061984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431401" y="163113"/>
            <a:ext cx="11327999" cy="393955"/>
          </a:xfrm>
        </p:spPr>
        <p:txBody>
          <a:bodyPr/>
          <a:lstStyle/>
          <a:p>
            <a:r>
              <a:rPr lang="en-US" sz="2667" dirty="0">
                <a:solidFill>
                  <a:schemeClr val="accent6"/>
                </a:solidFill>
                <a:ea typeface="+mj-lt"/>
                <a:cs typeface="+mj-lt"/>
              </a:rPr>
              <a:t>Joint ESO/DNO Guidance - High Level Principles</a:t>
            </a:r>
            <a:endParaRPr lang="en-US" sz="2667" dirty="0">
              <a:solidFill>
                <a:schemeClr val="accent6"/>
              </a:solidFill>
            </a:endParaRPr>
          </a:p>
        </p:txBody>
      </p:sp>
      <p:pic>
        <p:nvPicPr>
          <p:cNvPr id="4" name="Picture 3"/>
          <p:cNvPicPr>
            <a:picLocks noChangeAspect="1"/>
          </p:cNvPicPr>
          <p:nvPr/>
        </p:nvPicPr>
        <p:blipFill>
          <a:blip r:embed="rId2"/>
          <a:stretch>
            <a:fillRect/>
          </a:stretch>
        </p:blipFill>
        <p:spPr>
          <a:xfrm>
            <a:off x="462808" y="2620194"/>
            <a:ext cx="11266384" cy="1617612"/>
          </a:xfrm>
          <a:prstGeom prst="rect">
            <a:avLst/>
          </a:prstGeom>
        </p:spPr>
      </p:pic>
      <p:pic>
        <p:nvPicPr>
          <p:cNvPr id="5" name="Picture 4"/>
          <p:cNvPicPr>
            <a:picLocks noChangeAspect="1"/>
          </p:cNvPicPr>
          <p:nvPr/>
        </p:nvPicPr>
        <p:blipFill rotWithShape="1">
          <a:blip r:embed="rId3"/>
          <a:srcRect l="17713" t="19186" r="35038" b="9380"/>
          <a:stretch/>
        </p:blipFill>
        <p:spPr>
          <a:xfrm>
            <a:off x="1775520" y="506544"/>
            <a:ext cx="7680853" cy="6528725"/>
          </a:xfrm>
          <a:prstGeom prst="rect">
            <a:avLst/>
          </a:prstGeom>
        </p:spPr>
      </p:pic>
    </p:spTree>
    <p:extLst>
      <p:ext uri="{BB962C8B-B14F-4D97-AF65-F5344CB8AC3E}">
        <p14:creationId xmlns:p14="http://schemas.microsoft.com/office/powerpoint/2010/main" val="587121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371" y="260648"/>
            <a:ext cx="11327999" cy="393955"/>
          </a:xfrm>
        </p:spPr>
        <p:txBody>
          <a:bodyPr/>
          <a:lstStyle/>
          <a:p>
            <a:r>
              <a:rPr lang="en-GB" sz="2667" dirty="0">
                <a:solidFill>
                  <a:schemeClr val="accent6"/>
                </a:solidFill>
              </a:rPr>
              <a:t>Joint ESO/DNO Guidance - Priorities for maintaining connection</a:t>
            </a:r>
            <a:endParaRPr lang="en-US" sz="2667" dirty="0">
              <a:solidFill>
                <a:schemeClr val="accent6"/>
              </a:solidFill>
            </a:endParaRPr>
          </a:p>
        </p:txBody>
      </p:sp>
      <p:pic>
        <p:nvPicPr>
          <p:cNvPr id="4" name="Picture 3"/>
          <p:cNvPicPr>
            <a:picLocks noChangeAspect="1"/>
          </p:cNvPicPr>
          <p:nvPr/>
        </p:nvPicPr>
        <p:blipFill rotWithShape="1">
          <a:blip r:embed="rId2"/>
          <a:srcRect l="16926" t="16384" r="35038" b="7980"/>
          <a:stretch/>
        </p:blipFill>
        <p:spPr>
          <a:xfrm>
            <a:off x="2159563" y="653508"/>
            <a:ext cx="7008779" cy="6204493"/>
          </a:xfrm>
          <a:prstGeom prst="rect">
            <a:avLst/>
          </a:prstGeom>
        </p:spPr>
      </p:pic>
    </p:spTree>
    <p:extLst>
      <p:ext uri="{BB962C8B-B14F-4D97-AF65-F5344CB8AC3E}">
        <p14:creationId xmlns:p14="http://schemas.microsoft.com/office/powerpoint/2010/main" val="549162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431401" y="249378"/>
            <a:ext cx="11327999" cy="393955"/>
          </a:xfrm>
        </p:spPr>
        <p:txBody>
          <a:bodyPr/>
          <a:lstStyle/>
          <a:p>
            <a:r>
              <a:rPr lang="en-US" dirty="0">
                <a:solidFill>
                  <a:schemeClr val="accent6"/>
                </a:solidFill>
                <a:ea typeface="+mj-lt"/>
                <a:cs typeface="+mj-lt"/>
              </a:rPr>
              <a:t>Areas to Address in Enduring Solution</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911425" y="740702"/>
            <a:ext cx="11404383" cy="5909888"/>
          </a:xfrm>
        </p:spPr>
        <p:txBody>
          <a:bodyPr vert="horz" wrap="square" lIns="0" tIns="0" rIns="0" bIns="0" rtlCol="0" anchor="t">
            <a:spAutoFit/>
          </a:bodyPr>
          <a:lstStyle/>
          <a:p>
            <a:pPr marL="380990" indent="-380990">
              <a:buFont typeface="Arial" panose="020B0604020202020204" pitchFamily="34" charset="0"/>
              <a:buChar char="•"/>
            </a:pPr>
            <a:r>
              <a:rPr lang="en-US" sz="1867" b="0" dirty="0">
                <a:solidFill>
                  <a:schemeClr val="tx1"/>
                </a:solidFill>
                <a:cs typeface="Arial"/>
              </a:rPr>
              <a:t>Symmetry with demand control instructions and protocols in section OC6 of the Grid Code</a:t>
            </a:r>
          </a:p>
          <a:p>
            <a:pPr marL="380990" indent="-380990">
              <a:buFont typeface="Arial" panose="020B0604020202020204" pitchFamily="34" charset="0"/>
              <a:buChar char="•"/>
            </a:pPr>
            <a:r>
              <a:rPr lang="en-US" sz="1867" b="0" dirty="0">
                <a:solidFill>
                  <a:schemeClr val="tx1"/>
                </a:solidFill>
                <a:cs typeface="Arial"/>
              </a:rPr>
              <a:t>System warnings as covered under section OC7.4 of the Grid Code</a:t>
            </a:r>
          </a:p>
          <a:p>
            <a:pPr marL="380990" indent="-380990">
              <a:buFont typeface="Arial" panose="020B0604020202020204" pitchFamily="34" charset="0"/>
              <a:buChar char="•"/>
            </a:pPr>
            <a:r>
              <a:rPr lang="en-US" sz="1867" b="0" dirty="0">
                <a:solidFill>
                  <a:schemeClr val="tx1"/>
                </a:solidFill>
                <a:cs typeface="Arial"/>
              </a:rPr>
              <a:t>Compensation arrangements – not covered under the Grid Code but need to be considered. Also whether Article 13 paragraph 7 of the Clean Energy Package applies.</a:t>
            </a:r>
          </a:p>
          <a:p>
            <a:r>
              <a:rPr lang="en-US" sz="1600" b="0" dirty="0">
                <a:solidFill>
                  <a:schemeClr val="tx1"/>
                </a:solidFill>
                <a:cs typeface="Arial"/>
              </a:rPr>
              <a:t>	</a:t>
            </a:r>
            <a:r>
              <a:rPr lang="en-US" sz="1600" b="0" i="1" dirty="0">
                <a:solidFill>
                  <a:schemeClr val="tx1"/>
                </a:solidFill>
                <a:cs typeface="Arial"/>
              </a:rPr>
              <a:t>NB This requires that “where non-market based </a:t>
            </a:r>
            <a:r>
              <a:rPr lang="en-US" sz="1600" b="0" i="1" dirty="0" err="1">
                <a:solidFill>
                  <a:schemeClr val="tx1"/>
                </a:solidFill>
                <a:cs typeface="Arial"/>
              </a:rPr>
              <a:t>redispatching</a:t>
            </a:r>
            <a:r>
              <a:rPr lang="en-US" sz="1600" b="0" i="1" dirty="0">
                <a:solidFill>
                  <a:schemeClr val="tx1"/>
                </a:solidFill>
                <a:cs typeface="Arial"/>
              </a:rPr>
              <a:t> is used, it shall be subject to financial 	compensation by the system operator requesting the </a:t>
            </a:r>
            <a:r>
              <a:rPr lang="en-US" sz="1600" b="0" i="1" dirty="0" err="1">
                <a:solidFill>
                  <a:schemeClr val="tx1"/>
                </a:solidFill>
                <a:cs typeface="Arial"/>
              </a:rPr>
              <a:t>redispatching</a:t>
            </a:r>
            <a:r>
              <a:rPr lang="en-US" sz="1600" b="0" i="1" dirty="0">
                <a:solidFill>
                  <a:schemeClr val="tx1"/>
                </a:solidFill>
                <a:cs typeface="Arial"/>
              </a:rPr>
              <a:t>….except in the case of producers that have 	accepted a connection agreement under which there is no guarantee of firm delivery of energy”.</a:t>
            </a:r>
          </a:p>
          <a:p>
            <a:pPr marL="380990" indent="-380990">
              <a:buFont typeface="Arial" panose="020B0604020202020204" pitchFamily="34" charset="0"/>
              <a:buChar char="•"/>
            </a:pPr>
            <a:r>
              <a:rPr lang="en-US" sz="1867" b="0" dirty="0">
                <a:solidFill>
                  <a:schemeClr val="tx1"/>
                </a:solidFill>
                <a:cs typeface="Arial"/>
              </a:rPr>
              <a:t>Definition of last resort. Although in an emergency the ESO and DNOs have to maintain some flexibility to avoid worse disruption for consumers.</a:t>
            </a:r>
          </a:p>
          <a:p>
            <a:pPr marL="380990" indent="-380990">
              <a:buFont typeface="Arial" panose="020B0604020202020204" pitchFamily="34" charset="0"/>
              <a:buChar char="•"/>
            </a:pPr>
            <a:r>
              <a:rPr lang="en-GB" sz="1867" b="0" dirty="0">
                <a:solidFill>
                  <a:schemeClr val="tx1"/>
                </a:solidFill>
                <a:cs typeface="Arial"/>
              </a:rPr>
              <a:t>Any other options such as turndown short of disconnections</a:t>
            </a:r>
          </a:p>
          <a:p>
            <a:pPr marL="380990" indent="-380990">
              <a:buFont typeface="Arial" panose="020B0604020202020204" pitchFamily="34" charset="0"/>
              <a:buChar char="•"/>
            </a:pPr>
            <a:r>
              <a:rPr lang="en-GB" sz="1867" b="0" dirty="0">
                <a:solidFill>
                  <a:schemeClr val="tx1"/>
                </a:solidFill>
                <a:cs typeface="Arial"/>
              </a:rPr>
              <a:t>How an instruction will be implemented. Including:</a:t>
            </a:r>
          </a:p>
          <a:p>
            <a:pPr marL="860978" lvl="3" indent="-380990">
              <a:buFont typeface="Arial" panose="020B0604020202020204" pitchFamily="34" charset="0"/>
              <a:buChar char="•"/>
            </a:pPr>
            <a:r>
              <a:rPr lang="en-GB" sz="1600" dirty="0">
                <a:cs typeface="Arial"/>
              </a:rPr>
              <a:t>Order of priority</a:t>
            </a:r>
          </a:p>
          <a:p>
            <a:pPr marL="860978" lvl="3" indent="-380990">
              <a:buFont typeface="Arial" panose="020B0604020202020204" pitchFamily="34" charset="0"/>
              <a:buChar char="•"/>
            </a:pPr>
            <a:r>
              <a:rPr lang="en-GB" sz="1600" dirty="0">
                <a:cs typeface="Arial"/>
              </a:rPr>
              <a:t>Considerations around damage to equipment/environmental impact	</a:t>
            </a:r>
          </a:p>
          <a:p>
            <a:pPr marL="860978" lvl="3" indent="-380990">
              <a:buFont typeface="Arial" panose="020B0604020202020204" pitchFamily="34" charset="0"/>
              <a:buChar char="•"/>
            </a:pPr>
            <a:r>
              <a:rPr lang="en-GB" sz="1600" dirty="0">
                <a:cs typeface="Arial"/>
              </a:rPr>
              <a:t>Restoration process</a:t>
            </a:r>
            <a:endParaRPr lang="en-US" sz="1600" dirty="0">
              <a:cs typeface="Arial"/>
            </a:endParaRPr>
          </a:p>
          <a:p>
            <a:pPr marL="380990" indent="-380990">
              <a:buFont typeface="Arial" panose="020B0604020202020204" pitchFamily="34" charset="0"/>
              <a:buChar char="•"/>
            </a:pPr>
            <a:r>
              <a:rPr lang="en-GB" sz="1867" b="0" dirty="0">
                <a:solidFill>
                  <a:schemeClr val="tx1"/>
                </a:solidFill>
                <a:cs typeface="Arial"/>
              </a:rPr>
              <a:t>Reporting post-event</a:t>
            </a:r>
          </a:p>
          <a:p>
            <a:pPr marL="380990" indent="-380990">
              <a:buFont typeface="Arial" panose="020B0604020202020204" pitchFamily="34" charset="0"/>
              <a:buChar char="•"/>
            </a:pPr>
            <a:r>
              <a:rPr lang="en-GB" sz="1867" b="0" dirty="0">
                <a:solidFill>
                  <a:schemeClr val="tx1"/>
                </a:solidFill>
                <a:cs typeface="Arial"/>
              </a:rPr>
              <a:t>Any cross-code impacts</a:t>
            </a:r>
            <a:endParaRPr lang="en-US" sz="1867" b="0" dirty="0">
              <a:solidFill>
                <a:schemeClr val="tx1"/>
              </a:solidFill>
              <a:cs typeface="Arial"/>
            </a:endParaRPr>
          </a:p>
          <a:p>
            <a:pPr marL="380990" indent="-380990">
              <a:buFont typeface="Arial" panose="020B0604020202020204" pitchFamily="34" charset="0"/>
              <a:buChar char="•"/>
            </a:pPr>
            <a:endParaRPr lang="en-US" sz="2133" b="0" dirty="0">
              <a:solidFill>
                <a:schemeClr val="tx1"/>
              </a:solidFill>
              <a:cs typeface="Arial"/>
            </a:endParaRPr>
          </a:p>
        </p:txBody>
      </p:sp>
    </p:spTree>
    <p:extLst>
      <p:ext uri="{BB962C8B-B14F-4D97-AF65-F5344CB8AC3E}">
        <p14:creationId xmlns:p14="http://schemas.microsoft.com/office/powerpoint/2010/main" val="656483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396895" y="387402"/>
            <a:ext cx="11327999" cy="393955"/>
          </a:xfrm>
        </p:spPr>
        <p:txBody>
          <a:bodyPr/>
          <a:lstStyle/>
          <a:p>
            <a:r>
              <a:rPr lang="en-US" dirty="0">
                <a:solidFill>
                  <a:schemeClr val="accent6"/>
                </a:solidFill>
                <a:ea typeface="+mj-lt"/>
                <a:cs typeface="+mj-lt"/>
              </a:rPr>
              <a:t>GC0147 Legal Text – proposed changes</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375266" y="930248"/>
            <a:ext cx="11817268" cy="328231"/>
          </a:xfrm>
        </p:spPr>
        <p:txBody>
          <a:bodyPr vert="horz" wrap="square" lIns="0" tIns="0" rIns="0" bIns="0" rtlCol="0" anchor="t">
            <a:spAutoFit/>
          </a:bodyPr>
          <a:lstStyle/>
          <a:p>
            <a:r>
              <a:rPr lang="en-GB" sz="2133" b="0" dirty="0">
                <a:solidFill>
                  <a:schemeClr val="tx1"/>
                </a:solidFill>
                <a:cs typeface="Arial"/>
              </a:rPr>
              <a:t>The following sections have been updated in the proposed draft legal text for GC0147</a:t>
            </a:r>
          </a:p>
        </p:txBody>
      </p:sp>
      <p:graphicFrame>
        <p:nvGraphicFramePr>
          <p:cNvPr id="4" name="Table 3">
            <a:extLst>
              <a:ext uri="{FF2B5EF4-FFF2-40B4-BE49-F238E27FC236}">
                <a16:creationId xmlns:a16="http://schemas.microsoft.com/office/drawing/2014/main" id="{9F7F5C36-92B2-4D6B-B4FE-A98771F3E4A1}"/>
              </a:ext>
            </a:extLst>
          </p:cNvPr>
          <p:cNvGraphicFramePr>
            <a:graphicFrameLocks noGrp="1"/>
          </p:cNvGraphicFramePr>
          <p:nvPr>
            <p:extLst>
              <p:ext uri="{D42A27DB-BD31-4B8C-83A1-F6EECF244321}">
                <p14:modId xmlns:p14="http://schemas.microsoft.com/office/powerpoint/2010/main" val="465600832"/>
              </p:ext>
            </p:extLst>
          </p:nvPr>
        </p:nvGraphicFramePr>
        <p:xfrm>
          <a:off x="375267" y="1412776"/>
          <a:ext cx="11481374" cy="4194395"/>
        </p:xfrm>
        <a:graphic>
          <a:graphicData uri="http://schemas.openxmlformats.org/drawingml/2006/table">
            <a:tbl>
              <a:tblPr firstRow="1" bandRow="1">
                <a:tableStyleId>{93296810-A885-4BE3-A3E7-6D5BEEA58F35}</a:tableStyleId>
              </a:tblPr>
              <a:tblGrid>
                <a:gridCol w="3706827">
                  <a:extLst>
                    <a:ext uri="{9D8B030D-6E8A-4147-A177-3AD203B41FA5}">
                      <a16:colId xmlns:a16="http://schemas.microsoft.com/office/drawing/2014/main" val="3344758788"/>
                    </a:ext>
                  </a:extLst>
                </a:gridCol>
                <a:gridCol w="7774547">
                  <a:extLst>
                    <a:ext uri="{9D8B030D-6E8A-4147-A177-3AD203B41FA5}">
                      <a16:colId xmlns:a16="http://schemas.microsoft.com/office/drawing/2014/main" val="2941548857"/>
                    </a:ext>
                  </a:extLst>
                </a:gridCol>
              </a:tblGrid>
              <a:tr h="479566">
                <a:tc>
                  <a:txBody>
                    <a:bodyPr/>
                    <a:lstStyle/>
                    <a:p>
                      <a:r>
                        <a:rPr lang="en-GB" sz="1600" dirty="0"/>
                        <a:t>Section</a:t>
                      </a:r>
                    </a:p>
                  </a:txBody>
                  <a:tcPr marL="121920" marR="121920" marT="60960" marB="60960"/>
                </a:tc>
                <a:tc>
                  <a:txBody>
                    <a:bodyPr/>
                    <a:lstStyle/>
                    <a:p>
                      <a:r>
                        <a:rPr lang="en-GB" sz="1600" dirty="0"/>
                        <a:t>Changes</a:t>
                      </a:r>
                    </a:p>
                  </a:txBody>
                  <a:tcPr marL="121920" marR="121920" marT="60960" marB="60960"/>
                </a:tc>
                <a:extLst>
                  <a:ext uri="{0D108BD9-81ED-4DB2-BD59-A6C34878D82A}">
                    <a16:rowId xmlns:a16="http://schemas.microsoft.com/office/drawing/2014/main" val="1019530033"/>
                  </a:ext>
                </a:extLst>
              </a:tr>
              <a:tr h="1039062">
                <a:tc>
                  <a:txBody>
                    <a:bodyPr/>
                    <a:lstStyle/>
                    <a:p>
                      <a:r>
                        <a:rPr lang="en-GB" sz="1600" dirty="0"/>
                        <a:t>OC6B (new section)</a:t>
                      </a:r>
                    </a:p>
                  </a:txBody>
                  <a:tcPr marL="121920" marR="121920" marT="60960" marB="60960"/>
                </a:tc>
                <a:tc>
                  <a:txBody>
                    <a:bodyPr/>
                    <a:lstStyle/>
                    <a:p>
                      <a:pPr marL="171450" indent="-171450">
                        <a:buFont typeface="Arial" panose="020B0604020202020204" pitchFamily="34" charset="0"/>
                        <a:buChar char="•"/>
                      </a:pPr>
                      <a:r>
                        <a:rPr lang="en-GB" sz="1600" dirty="0"/>
                        <a:t>New section added, OC6B: Embedded Generation Control, which outlines the procedures for Embedded Generation Control and Disconnection</a:t>
                      </a:r>
                    </a:p>
                    <a:p>
                      <a:pPr marL="171450" indent="-171450">
                        <a:buFont typeface="Arial" panose="020B0604020202020204" pitchFamily="34" charset="0"/>
                        <a:buChar char="•"/>
                      </a:pPr>
                      <a:r>
                        <a:rPr lang="en-GB" sz="1600" dirty="0"/>
                        <a:t>Broadly symmetrical with the current </a:t>
                      </a:r>
                      <a:r>
                        <a:rPr lang="en-US" sz="1600" dirty="0"/>
                        <a:t>OC6: Demand Control </a:t>
                      </a:r>
                      <a:endParaRPr lang="en-GB" sz="1600" b="0" dirty="0"/>
                    </a:p>
                  </a:txBody>
                  <a:tcPr marL="121920" marR="121920" marT="60960" marB="60960"/>
                </a:tc>
                <a:extLst>
                  <a:ext uri="{0D108BD9-81ED-4DB2-BD59-A6C34878D82A}">
                    <a16:rowId xmlns:a16="http://schemas.microsoft.com/office/drawing/2014/main" val="1183882508"/>
                  </a:ext>
                </a:extLst>
              </a:tr>
              <a:tr h="452924">
                <a:tc>
                  <a:txBody>
                    <a:bodyPr/>
                    <a:lstStyle/>
                    <a:p>
                      <a:r>
                        <a:rPr lang="en-GB" sz="1600" dirty="0"/>
                        <a:t>OC7</a:t>
                      </a:r>
                    </a:p>
                  </a:txBody>
                  <a:tcPr marL="121920" marR="121920" marT="60960" marB="60960"/>
                </a:tc>
                <a:tc>
                  <a:txBody>
                    <a:bodyPr/>
                    <a:lstStyle/>
                    <a:p>
                      <a:pPr marL="171450" indent="-171450">
                        <a:buFont typeface="Arial" panose="020B0604020202020204" pitchFamily="34" charset="0"/>
                        <a:buChar char="•"/>
                      </a:pPr>
                      <a:r>
                        <a:rPr lang="en-GB" sz="1600" dirty="0"/>
                        <a:t>New System Warnings added to cover Embedded Generation Control. </a:t>
                      </a:r>
                      <a:endParaRPr lang="en-GB" sz="1600" b="0" dirty="0">
                        <a:solidFill>
                          <a:schemeClr val="dk1"/>
                        </a:solidFill>
                        <a:highlight>
                          <a:srgbClr val="FFFF00"/>
                        </a:highlight>
                        <a:latin typeface="+mn-lt"/>
                        <a:ea typeface="+mn-ea"/>
                        <a:cs typeface="+mn-cs"/>
                      </a:endParaRPr>
                    </a:p>
                  </a:txBody>
                  <a:tcPr marL="121920" marR="121920" marT="60960" marB="60960"/>
                </a:tc>
                <a:extLst>
                  <a:ext uri="{0D108BD9-81ED-4DB2-BD59-A6C34878D82A}">
                    <a16:rowId xmlns:a16="http://schemas.microsoft.com/office/drawing/2014/main" val="3556973274"/>
                  </a:ext>
                </a:extLst>
              </a:tr>
              <a:tr h="452924">
                <a:tc>
                  <a:txBody>
                    <a:bodyPr/>
                    <a:lstStyle/>
                    <a:p>
                      <a:r>
                        <a:rPr lang="en-GB" sz="1600" dirty="0"/>
                        <a:t>Glossary &amp; Definitions</a:t>
                      </a:r>
                    </a:p>
                  </a:txBody>
                  <a:tcPr marL="121920" marR="121920" marT="60960" marB="60960"/>
                </a:tc>
                <a:tc>
                  <a:txBody>
                    <a:bodyPr/>
                    <a:lstStyle/>
                    <a:p>
                      <a:pPr marL="171450" indent="-171450">
                        <a:buFont typeface="Arial" panose="020B0604020202020204" pitchFamily="34" charset="0"/>
                        <a:buChar char="•"/>
                      </a:pPr>
                      <a:r>
                        <a:rPr lang="en-GB" sz="1600" dirty="0"/>
                        <a:t>Various new and amended defined terms including the new System Warnings</a:t>
                      </a:r>
                      <a:endParaRPr lang="en-GB" sz="1600" b="0" dirty="0"/>
                    </a:p>
                  </a:txBody>
                  <a:tcPr marL="121920" marR="121920" marT="60960" marB="60960"/>
                </a:tc>
                <a:extLst>
                  <a:ext uri="{0D108BD9-81ED-4DB2-BD59-A6C34878D82A}">
                    <a16:rowId xmlns:a16="http://schemas.microsoft.com/office/drawing/2014/main" val="1873250246"/>
                  </a:ext>
                </a:extLst>
              </a:tr>
              <a:tr h="1023926">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600" dirty="0"/>
                        <a:t>BC2.6.3 Communication With Network Operators In Emergency Circumstances</a:t>
                      </a:r>
                    </a:p>
                  </a:txBody>
                  <a:tcPr marL="121920" marR="121920" marT="60960" marB="60960"/>
                </a:tc>
                <a:tc>
                  <a:txBody>
                    <a:bodyPr/>
                    <a:lstStyle/>
                    <a:p>
                      <a:pPr marL="171450" indent="-171450">
                        <a:buFont typeface="Arial" panose="020B0604020202020204" pitchFamily="34" charset="0"/>
                        <a:buChar char="•"/>
                      </a:pPr>
                      <a:r>
                        <a:rPr lang="en-GB" sz="1600" dirty="0"/>
                        <a:t>Updated to include Embedded Generation Control (symmetry with Demand Control)</a:t>
                      </a:r>
                      <a:endParaRPr lang="en-GB" sz="1600" b="0" dirty="0"/>
                    </a:p>
                  </a:txBody>
                  <a:tcPr marL="121920" marR="121920" marT="60960" marB="60960"/>
                </a:tc>
                <a:extLst>
                  <a:ext uri="{0D108BD9-81ED-4DB2-BD59-A6C34878D82A}">
                    <a16:rowId xmlns:a16="http://schemas.microsoft.com/office/drawing/2014/main" val="58433268"/>
                  </a:ext>
                </a:extLst>
              </a:tr>
              <a:tr h="745993">
                <a:tc>
                  <a:txBody>
                    <a:bodyPr/>
                    <a:lstStyle/>
                    <a:p>
                      <a:r>
                        <a:rPr lang="en-GB" sz="1600" dirty="0"/>
                        <a:t>BC2.9.1 Emergency Actions</a:t>
                      </a:r>
                    </a:p>
                  </a:txBody>
                  <a:tcPr marL="121920" marR="121920" marT="60960" marB="60960"/>
                </a:tc>
                <a:tc>
                  <a:txBody>
                    <a:bodyPr/>
                    <a:lstStyle/>
                    <a:p>
                      <a:pPr marL="171450" indent="-171450">
                        <a:buFont typeface="Arial" panose="020B0604020202020204" pitchFamily="34" charset="0"/>
                        <a:buChar char="•"/>
                      </a:pPr>
                      <a:r>
                        <a:rPr lang="en-GB" sz="1600" dirty="0"/>
                        <a:t>Timed out GC0143 solution with sunset clause removed</a:t>
                      </a:r>
                    </a:p>
                    <a:p>
                      <a:pPr marL="171450" indent="-171450">
                        <a:buFont typeface="Arial" panose="020B0604020202020204" pitchFamily="34" charset="0"/>
                        <a:buChar char="•"/>
                      </a:pPr>
                      <a:r>
                        <a:rPr lang="en-GB" sz="1600" dirty="0"/>
                        <a:t>Embedded Generation Control added to Emergency Actions</a:t>
                      </a:r>
                      <a:endParaRPr lang="en-GB" sz="1600" b="0" dirty="0"/>
                    </a:p>
                  </a:txBody>
                  <a:tcPr marL="121920" marR="121920" marT="60960" marB="60960"/>
                </a:tc>
                <a:extLst>
                  <a:ext uri="{0D108BD9-81ED-4DB2-BD59-A6C34878D82A}">
                    <a16:rowId xmlns:a16="http://schemas.microsoft.com/office/drawing/2014/main" val="2940958136"/>
                  </a:ext>
                </a:extLst>
              </a:tr>
            </a:tbl>
          </a:graphicData>
        </a:graphic>
      </p:graphicFrame>
    </p:spTree>
    <p:extLst>
      <p:ext uri="{BB962C8B-B14F-4D97-AF65-F5344CB8AC3E}">
        <p14:creationId xmlns:p14="http://schemas.microsoft.com/office/powerpoint/2010/main" val="3362090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altLang="en-US" dirty="0">
                <a:solidFill>
                  <a:schemeClr val="accent6"/>
                </a:solidFill>
              </a:rPr>
              <a:t>Draft Timeline for Development of Enduring Solution</a:t>
            </a: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defTabSz="554478" eaLnBrk="1" hangingPunct="1"/>
            <a:r>
              <a:rPr lang="en-US" altLang="en-US" sz="1200" dirty="0">
                <a:solidFill>
                  <a:prstClr val="white"/>
                </a:solidFill>
                <a:latin typeface="Arial" charset="0"/>
                <a:ea typeface="ＭＳ Ｐゴシック" pitchFamily="34" charset="-128"/>
              </a:rPr>
              <a:t>1</a:t>
            </a:r>
          </a:p>
        </p:txBody>
      </p:sp>
      <p:graphicFrame>
        <p:nvGraphicFramePr>
          <p:cNvPr id="2" name="Table 1">
            <a:extLst>
              <a:ext uri="{FF2B5EF4-FFF2-40B4-BE49-F238E27FC236}">
                <a16:creationId xmlns:a16="http://schemas.microsoft.com/office/drawing/2014/main" id="{89375179-2DE7-4CE9-88B5-B9B1898783E4}"/>
              </a:ext>
            </a:extLst>
          </p:cNvPr>
          <p:cNvGraphicFramePr>
            <a:graphicFrameLocks noGrp="1"/>
          </p:cNvGraphicFramePr>
          <p:nvPr>
            <p:extLst>
              <p:ext uri="{D42A27DB-BD31-4B8C-83A1-F6EECF244321}">
                <p14:modId xmlns:p14="http://schemas.microsoft.com/office/powerpoint/2010/main" val="1418623704"/>
              </p:ext>
            </p:extLst>
          </p:nvPr>
        </p:nvGraphicFramePr>
        <p:xfrm>
          <a:off x="701041" y="1028734"/>
          <a:ext cx="10647680" cy="4854471"/>
        </p:xfrm>
        <a:graphic>
          <a:graphicData uri="http://schemas.openxmlformats.org/drawingml/2006/table">
            <a:tbl>
              <a:tblPr firstRow="1" bandRow="1">
                <a:tableStyleId>{93296810-A885-4BE3-A3E7-6D5BEEA58F35}</a:tableStyleId>
              </a:tblPr>
              <a:tblGrid>
                <a:gridCol w="7777895">
                  <a:extLst>
                    <a:ext uri="{9D8B030D-6E8A-4147-A177-3AD203B41FA5}">
                      <a16:colId xmlns:a16="http://schemas.microsoft.com/office/drawing/2014/main" val="3344758788"/>
                    </a:ext>
                  </a:extLst>
                </a:gridCol>
                <a:gridCol w="2869785">
                  <a:extLst>
                    <a:ext uri="{9D8B030D-6E8A-4147-A177-3AD203B41FA5}">
                      <a16:colId xmlns:a16="http://schemas.microsoft.com/office/drawing/2014/main" val="2941548857"/>
                    </a:ext>
                  </a:extLst>
                </a:gridCol>
              </a:tblGrid>
              <a:tr h="365760">
                <a:tc>
                  <a:txBody>
                    <a:bodyPr/>
                    <a:lstStyle/>
                    <a:p>
                      <a:r>
                        <a:rPr lang="en-GB" sz="2000" dirty="0"/>
                        <a:t>Milestone</a:t>
                      </a:r>
                    </a:p>
                  </a:txBody>
                  <a:tcPr marL="121920" marR="121920" marT="60960" marB="60960"/>
                </a:tc>
                <a:tc>
                  <a:txBody>
                    <a:bodyPr/>
                    <a:lstStyle/>
                    <a:p>
                      <a:r>
                        <a:rPr lang="en-GB" sz="2000" dirty="0"/>
                        <a:t>Date</a:t>
                      </a:r>
                    </a:p>
                  </a:txBody>
                  <a:tcPr marL="121920" marR="121920" marT="60960" marB="60960"/>
                </a:tc>
                <a:extLst>
                  <a:ext uri="{0D108BD9-81ED-4DB2-BD59-A6C34878D82A}">
                    <a16:rowId xmlns:a16="http://schemas.microsoft.com/office/drawing/2014/main" val="1019530033"/>
                  </a:ext>
                </a:extLst>
              </a:tr>
              <a:tr h="465351">
                <a:tc>
                  <a:txBody>
                    <a:bodyPr/>
                    <a:lstStyle/>
                    <a:p>
                      <a:r>
                        <a:rPr lang="en-GB" sz="1800" dirty="0"/>
                        <a:t>Raise modification at Grid Code Review</a:t>
                      </a:r>
                      <a:r>
                        <a:rPr lang="en-GB" sz="1800" baseline="0" dirty="0"/>
                        <a:t> Panel</a:t>
                      </a:r>
                      <a:endParaRPr lang="en-GB" sz="1800" dirty="0"/>
                    </a:p>
                  </a:txBody>
                  <a:tcPr marL="121920" marR="121920" marT="60960" marB="60960"/>
                </a:tc>
                <a:tc>
                  <a:txBody>
                    <a:bodyPr/>
                    <a:lstStyle/>
                    <a:p>
                      <a:r>
                        <a:rPr lang="en-GB" sz="1800" dirty="0"/>
                        <a:t>30 July 2020</a:t>
                      </a:r>
                    </a:p>
                  </a:txBody>
                  <a:tcPr marL="121920" marR="121920" marT="60960" marB="60960"/>
                </a:tc>
                <a:extLst>
                  <a:ext uri="{0D108BD9-81ED-4DB2-BD59-A6C34878D82A}">
                    <a16:rowId xmlns:a16="http://schemas.microsoft.com/office/drawing/2014/main" val="390463094"/>
                  </a:ext>
                </a:extLst>
              </a:tr>
              <a:tr h="372280">
                <a:tc>
                  <a:txBody>
                    <a:bodyPr/>
                    <a:lstStyle/>
                    <a:p>
                      <a:r>
                        <a:rPr lang="en-GB" sz="1800" dirty="0"/>
                        <a:t>Workgroup</a:t>
                      </a:r>
                      <a:r>
                        <a:rPr lang="en-GB" sz="1800" baseline="0" dirty="0"/>
                        <a:t> nominations sought</a:t>
                      </a:r>
                      <a:endParaRPr lang="en-GB" sz="1800" dirty="0"/>
                    </a:p>
                  </a:txBody>
                  <a:tcPr marL="121920" marR="121920" marT="60960" marB="60960"/>
                </a:tc>
                <a:tc>
                  <a:txBody>
                    <a:bodyPr/>
                    <a:lstStyle/>
                    <a:p>
                      <a:r>
                        <a:rPr lang="en-GB" sz="1800" dirty="0"/>
                        <a:t>19 August 2020</a:t>
                      </a:r>
                    </a:p>
                  </a:txBody>
                  <a:tcPr marL="121920" marR="121920" marT="60960" marB="60960"/>
                </a:tc>
                <a:extLst>
                  <a:ext uri="{0D108BD9-81ED-4DB2-BD59-A6C34878D82A}">
                    <a16:rowId xmlns:a16="http://schemas.microsoft.com/office/drawing/2014/main" val="3743916476"/>
                  </a:ext>
                </a:extLst>
              </a:tr>
              <a:tr h="345440">
                <a:tc>
                  <a:txBody>
                    <a:bodyPr/>
                    <a:lstStyle/>
                    <a:p>
                      <a:r>
                        <a:rPr lang="en-GB" sz="1800" dirty="0"/>
                        <a:t>Workgroup meetings x 3</a:t>
                      </a:r>
                    </a:p>
                  </a:txBody>
                  <a:tcPr marL="121920" marR="121920" marT="60960" marB="60960"/>
                </a:tc>
                <a:tc>
                  <a:txBody>
                    <a:bodyPr/>
                    <a:lstStyle/>
                    <a:p>
                      <a:r>
                        <a:rPr lang="en-GB" sz="1800" dirty="0"/>
                        <a:t>Sep – Oct 2020</a:t>
                      </a:r>
                    </a:p>
                  </a:txBody>
                  <a:tcPr marL="121920" marR="121920" marT="60960" marB="60960"/>
                </a:tc>
                <a:extLst>
                  <a:ext uri="{0D108BD9-81ED-4DB2-BD59-A6C34878D82A}">
                    <a16:rowId xmlns:a16="http://schemas.microsoft.com/office/drawing/2014/main" val="2940958136"/>
                  </a:ext>
                </a:extLst>
              </a:tr>
              <a:tr h="372280">
                <a:tc>
                  <a:txBody>
                    <a:bodyPr/>
                    <a:lstStyle/>
                    <a:p>
                      <a:r>
                        <a:rPr lang="en-GB" sz="1800" dirty="0"/>
                        <a:t>Workgroup</a:t>
                      </a:r>
                      <a:r>
                        <a:rPr lang="en-GB" sz="1800" baseline="0" dirty="0"/>
                        <a:t> consultation (normally 15 working days)</a:t>
                      </a:r>
                      <a:endParaRPr lang="en-GB" sz="1800" dirty="0"/>
                    </a:p>
                  </a:txBody>
                  <a:tcPr marL="121920" marR="121920" marT="60960" marB="60960"/>
                </a:tc>
                <a:tc>
                  <a:txBody>
                    <a:bodyPr/>
                    <a:lstStyle/>
                    <a:p>
                      <a:r>
                        <a:rPr lang="en-GB" sz="1800" dirty="0"/>
                        <a:t>Oct 2020</a:t>
                      </a:r>
                    </a:p>
                  </a:txBody>
                  <a:tcPr marL="121920" marR="121920" marT="60960" marB="60960"/>
                </a:tc>
                <a:extLst>
                  <a:ext uri="{0D108BD9-81ED-4DB2-BD59-A6C34878D82A}">
                    <a16:rowId xmlns:a16="http://schemas.microsoft.com/office/drawing/2014/main" val="3033311256"/>
                  </a:ext>
                </a:extLst>
              </a:tr>
              <a:tr h="372280">
                <a:tc>
                  <a:txBody>
                    <a:bodyPr/>
                    <a:lstStyle/>
                    <a:p>
                      <a:r>
                        <a:rPr lang="en-GB" sz="1800" dirty="0"/>
                        <a:t>Workgroup vote on solution</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800" dirty="0"/>
                        <a:t>Nov 2020</a:t>
                      </a:r>
                    </a:p>
                  </a:txBody>
                  <a:tcPr marL="121920" marR="121920" marT="60960" marB="60960"/>
                </a:tc>
                <a:extLst>
                  <a:ext uri="{0D108BD9-81ED-4DB2-BD59-A6C34878D82A}">
                    <a16:rowId xmlns:a16="http://schemas.microsoft.com/office/drawing/2014/main" val="4125379661"/>
                  </a:ext>
                </a:extLst>
              </a:tr>
              <a:tr h="372280">
                <a:tc>
                  <a:txBody>
                    <a:bodyPr/>
                    <a:lstStyle/>
                    <a:p>
                      <a:r>
                        <a:rPr lang="en-GB" sz="1800" dirty="0"/>
                        <a:t>Workgroup</a:t>
                      </a:r>
                      <a:r>
                        <a:rPr lang="en-GB" sz="1800" baseline="0" dirty="0"/>
                        <a:t> report presented to panel</a:t>
                      </a:r>
                      <a:endParaRPr lang="en-GB" sz="1800" dirty="0"/>
                    </a:p>
                  </a:txBody>
                  <a:tcPr marL="121920" marR="121920" marT="60960" marB="60960"/>
                </a:tc>
                <a:tc>
                  <a:txBody>
                    <a:bodyPr/>
                    <a:lstStyle/>
                    <a:p>
                      <a:r>
                        <a:rPr lang="en-GB" sz="1800" dirty="0"/>
                        <a:t>26 Nov 2020</a:t>
                      </a:r>
                    </a:p>
                  </a:txBody>
                  <a:tcPr marL="121920" marR="121920" marT="60960" marB="60960"/>
                </a:tc>
                <a:extLst>
                  <a:ext uri="{0D108BD9-81ED-4DB2-BD59-A6C34878D82A}">
                    <a16:rowId xmlns:a16="http://schemas.microsoft.com/office/drawing/2014/main" val="697752658"/>
                  </a:ext>
                </a:extLst>
              </a:tr>
              <a:tr h="372280">
                <a:tc>
                  <a:txBody>
                    <a:bodyPr/>
                    <a:lstStyle/>
                    <a:p>
                      <a:r>
                        <a:rPr lang="en-GB" sz="1800" dirty="0"/>
                        <a:t>Code Administrator consultation (1 month)</a:t>
                      </a:r>
                    </a:p>
                  </a:txBody>
                  <a:tcPr marL="121920" marR="121920" marT="60960" marB="60960"/>
                </a:tc>
                <a:tc>
                  <a:txBody>
                    <a:bodyPr/>
                    <a:lstStyle/>
                    <a:p>
                      <a:r>
                        <a:rPr lang="en-GB" sz="1800" dirty="0"/>
                        <a:t>Dec 2020</a:t>
                      </a:r>
                    </a:p>
                  </a:txBody>
                  <a:tcPr marL="121920" marR="121920" marT="60960" marB="60960"/>
                </a:tc>
                <a:extLst>
                  <a:ext uri="{0D108BD9-81ED-4DB2-BD59-A6C34878D82A}">
                    <a16:rowId xmlns:a16="http://schemas.microsoft.com/office/drawing/2014/main" val="3730164757"/>
                  </a:ext>
                </a:extLst>
              </a:tr>
              <a:tr h="372280">
                <a:tc>
                  <a:txBody>
                    <a:bodyPr/>
                    <a:lstStyle/>
                    <a:p>
                      <a:r>
                        <a:rPr lang="en-GB" sz="1800" dirty="0"/>
                        <a:t>Draft</a:t>
                      </a:r>
                      <a:r>
                        <a:rPr lang="en-GB" sz="1800" baseline="0" dirty="0"/>
                        <a:t> final modification report presented to panel &amp; recommendation vote</a:t>
                      </a:r>
                      <a:endParaRPr lang="en-GB" sz="1800" dirty="0"/>
                    </a:p>
                  </a:txBody>
                  <a:tcPr marL="121920" marR="121920" marT="60960" marB="60960"/>
                </a:tc>
                <a:tc>
                  <a:txBody>
                    <a:bodyPr/>
                    <a:lstStyle/>
                    <a:p>
                      <a:r>
                        <a:rPr lang="en-GB" sz="1800" dirty="0"/>
                        <a:t>Jan 2021</a:t>
                      </a:r>
                    </a:p>
                  </a:txBody>
                  <a:tcPr marL="121920" marR="121920" marT="60960" marB="60960"/>
                </a:tc>
                <a:extLst>
                  <a:ext uri="{0D108BD9-81ED-4DB2-BD59-A6C34878D82A}">
                    <a16:rowId xmlns:a16="http://schemas.microsoft.com/office/drawing/2014/main" val="603854857"/>
                  </a:ext>
                </a:extLst>
              </a:tr>
              <a:tr h="372280">
                <a:tc>
                  <a:txBody>
                    <a:bodyPr/>
                    <a:lstStyle/>
                    <a:p>
                      <a:r>
                        <a:rPr lang="en-GB" sz="1800" dirty="0"/>
                        <a:t>Submission of final modification report to Ofgem</a:t>
                      </a:r>
                    </a:p>
                  </a:txBody>
                  <a:tcPr marL="121920" marR="121920" marT="60960" marB="60960"/>
                </a:tc>
                <a:tc>
                  <a:txBody>
                    <a:bodyPr/>
                    <a:lstStyle/>
                    <a:p>
                      <a:r>
                        <a:rPr lang="en-GB" sz="1800" dirty="0"/>
                        <a:t>Feb 2021</a:t>
                      </a:r>
                    </a:p>
                  </a:txBody>
                  <a:tcPr marL="121920" marR="121920" marT="60960" marB="60960"/>
                </a:tc>
                <a:extLst>
                  <a:ext uri="{0D108BD9-81ED-4DB2-BD59-A6C34878D82A}">
                    <a16:rowId xmlns:a16="http://schemas.microsoft.com/office/drawing/2014/main" val="3942164874"/>
                  </a:ext>
                </a:extLst>
              </a:tr>
              <a:tr h="372280">
                <a:tc>
                  <a:txBody>
                    <a:bodyPr/>
                    <a:lstStyle/>
                    <a:p>
                      <a:r>
                        <a:rPr lang="en-GB" sz="1800" dirty="0"/>
                        <a:t>Ofgem decision (25 working</a:t>
                      </a:r>
                      <a:r>
                        <a:rPr lang="en-GB" sz="1800" baseline="0" dirty="0"/>
                        <a:t> </a:t>
                      </a:r>
                      <a:r>
                        <a:rPr lang="en-GB" sz="1800" dirty="0"/>
                        <a:t>day KPI)</a:t>
                      </a:r>
                    </a:p>
                  </a:txBody>
                  <a:tcPr marL="121920" marR="121920" marT="60960" marB="60960"/>
                </a:tc>
                <a:tc>
                  <a:txBody>
                    <a:bodyPr/>
                    <a:lstStyle/>
                    <a:p>
                      <a:r>
                        <a:rPr lang="en-GB" sz="1800" dirty="0"/>
                        <a:t>March 2021</a:t>
                      </a:r>
                    </a:p>
                  </a:txBody>
                  <a:tcPr marL="121920" marR="121920" marT="60960" marB="60960"/>
                </a:tc>
                <a:extLst>
                  <a:ext uri="{0D108BD9-81ED-4DB2-BD59-A6C34878D82A}">
                    <a16:rowId xmlns:a16="http://schemas.microsoft.com/office/drawing/2014/main" val="2510961261"/>
                  </a:ext>
                </a:extLst>
              </a:tr>
              <a:tr h="372280">
                <a:tc>
                  <a:txBody>
                    <a:bodyPr/>
                    <a:lstStyle/>
                    <a:p>
                      <a:r>
                        <a:rPr lang="en-GB" sz="1800" dirty="0"/>
                        <a:t>Implementation</a:t>
                      </a:r>
                    </a:p>
                  </a:txBody>
                  <a:tcPr marL="121920" marR="121920" marT="60960" marB="60960"/>
                </a:tc>
                <a:tc>
                  <a:txBody>
                    <a:bodyPr/>
                    <a:lstStyle/>
                    <a:p>
                      <a:r>
                        <a:rPr lang="en-GB" sz="1800" dirty="0"/>
                        <a:t>+ 10 days</a:t>
                      </a:r>
                    </a:p>
                  </a:txBody>
                  <a:tcPr marL="121920" marR="121920" marT="60960" marB="60960"/>
                </a:tc>
                <a:extLst>
                  <a:ext uri="{0D108BD9-81ED-4DB2-BD59-A6C34878D82A}">
                    <a16:rowId xmlns:a16="http://schemas.microsoft.com/office/drawing/2014/main" val="708747932"/>
                  </a:ext>
                </a:extLst>
              </a:tr>
            </a:tbl>
          </a:graphicData>
        </a:graphic>
      </p:graphicFrame>
      <p:sp>
        <p:nvSpPr>
          <p:cNvPr id="4" name="TextBox 3"/>
          <p:cNvSpPr txBox="1"/>
          <p:nvPr/>
        </p:nvSpPr>
        <p:spPr>
          <a:xfrm>
            <a:off x="1252025" y="6049108"/>
            <a:ext cx="7090117" cy="492443"/>
          </a:xfrm>
          <a:prstGeom prst="rect">
            <a:avLst/>
          </a:prstGeom>
          <a:noFill/>
        </p:spPr>
        <p:txBody>
          <a:bodyPr wrap="square" lIns="0" tIns="0" rIns="0" bIns="0" rtlCol="0">
            <a:spAutoFit/>
          </a:bodyPr>
          <a:lstStyle/>
          <a:p>
            <a:pPr algn="l"/>
            <a:r>
              <a:rPr lang="en-GB" sz="1600" b="1" dirty="0">
                <a:solidFill>
                  <a:srgbClr val="FF0000"/>
                </a:solidFill>
              </a:rPr>
              <a:t>NB The driver is that implementation is required in time for the May 2021 Bank Holiday anticipated low demand periods</a:t>
            </a:r>
            <a:endParaRPr lang="en-US" sz="1600" b="1" dirty="0">
              <a:solidFill>
                <a:srgbClr val="FF0000"/>
              </a:solidFill>
            </a:endParaRPr>
          </a:p>
        </p:txBody>
      </p:sp>
    </p:spTree>
    <p:extLst>
      <p:ext uri="{BB962C8B-B14F-4D97-AF65-F5344CB8AC3E}">
        <p14:creationId xmlns:p14="http://schemas.microsoft.com/office/powerpoint/2010/main" val="639182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8602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431401" y="356298"/>
            <a:ext cx="11327999" cy="393955"/>
          </a:xfrm>
        </p:spPr>
        <p:txBody>
          <a:bodyPr/>
          <a:lstStyle/>
          <a:p>
            <a:r>
              <a:rPr lang="en-US" dirty="0">
                <a:solidFill>
                  <a:srgbClr val="FFBF22"/>
                </a:solidFill>
                <a:ea typeface="+mj-lt"/>
                <a:cs typeface="+mj-lt"/>
              </a:rPr>
              <a:t>The defect - recap of GC0143 background and urgency</a:t>
            </a:r>
            <a:endParaRPr lang="en-US" dirty="0">
              <a:solidFill>
                <a:srgbClr val="FFBF22"/>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540913" y="930249"/>
            <a:ext cx="10908405" cy="5210785"/>
          </a:xfrm>
        </p:spPr>
        <p:txBody>
          <a:bodyPr vert="horz" wrap="square" lIns="0" tIns="0" rIns="0" bIns="0" rtlCol="0" anchor="t">
            <a:spAutoFit/>
          </a:bodyPr>
          <a:lstStyle/>
          <a:p>
            <a:pPr marL="380990" indent="-380990">
              <a:buFont typeface="Arial" panose="020B0604020202020204" pitchFamily="34" charset="0"/>
              <a:buChar char="•"/>
            </a:pPr>
            <a:r>
              <a:rPr lang="en-US" sz="2133" b="0" dirty="0">
                <a:solidFill>
                  <a:schemeClr val="tx1"/>
                </a:solidFill>
                <a:cs typeface="Arial"/>
              </a:rPr>
              <a:t>Under emergency conditions the Electricity System Operator (ESO) may need to instruct a Distribution Network Operator (DNO) to disconnect embedded generators connected to its system</a:t>
            </a:r>
          </a:p>
          <a:p>
            <a:pPr marL="380990" indent="-380990">
              <a:buFont typeface="Arial" panose="020B0604020202020204" pitchFamily="34" charset="0"/>
              <a:buChar char="•"/>
            </a:pPr>
            <a:r>
              <a:rPr lang="en-US" sz="2133" b="0" dirty="0">
                <a:solidFill>
                  <a:schemeClr val="tx1"/>
                </a:solidFill>
                <a:cs typeface="Arial"/>
              </a:rPr>
              <a:t>Existing ability under the Grid Code to do this was felt to lack detail and be legally ambiguous</a:t>
            </a:r>
          </a:p>
          <a:p>
            <a:pPr marL="380990" indent="-380990">
              <a:buFont typeface="Arial" panose="020B0604020202020204" pitchFamily="34" charset="0"/>
              <a:buChar char="•"/>
            </a:pPr>
            <a:r>
              <a:rPr lang="en-US" sz="2133" b="0" dirty="0">
                <a:solidFill>
                  <a:schemeClr val="tx1"/>
                </a:solidFill>
                <a:cs typeface="Arial"/>
              </a:rPr>
              <a:t>GC0143 clarified the format of instructions and removed the ambiguity</a:t>
            </a:r>
          </a:p>
          <a:p>
            <a:pPr marL="380990" indent="-380990">
              <a:buFont typeface="Arial" panose="020B0604020202020204" pitchFamily="34" charset="0"/>
              <a:buChar char="•"/>
            </a:pPr>
            <a:r>
              <a:rPr lang="en-US" sz="2133" b="0" dirty="0">
                <a:solidFill>
                  <a:schemeClr val="tx1"/>
                </a:solidFill>
                <a:cs typeface="Arial"/>
              </a:rPr>
              <a:t>The requirement for this was due to the unprecedented societal changes brought about by the COVID-19 pandemic which has led to demands out-turning up to 20% lower than predicted</a:t>
            </a:r>
          </a:p>
          <a:p>
            <a:pPr marL="380990" indent="-380990">
              <a:buFont typeface="Arial" panose="020B0604020202020204" pitchFamily="34" charset="0"/>
              <a:buChar char="•"/>
            </a:pPr>
            <a:r>
              <a:rPr lang="en-GB" sz="2133" b="0" dirty="0">
                <a:solidFill>
                  <a:schemeClr val="tx1"/>
                </a:solidFill>
                <a:cs typeface="Arial"/>
              </a:rPr>
              <a:t>During very low demand periods very few controllable larger generators will be running</a:t>
            </a:r>
            <a:endParaRPr lang="en-US" sz="2133" b="0" dirty="0">
              <a:solidFill>
                <a:schemeClr val="tx1"/>
              </a:solidFill>
              <a:cs typeface="Arial"/>
            </a:endParaRPr>
          </a:p>
          <a:p>
            <a:pPr marL="380990" indent="-380990">
              <a:buFont typeface="Arial" panose="020B0604020202020204" pitchFamily="34" charset="0"/>
              <a:buChar char="•"/>
            </a:pPr>
            <a:r>
              <a:rPr lang="en-US" sz="2133" b="0" dirty="0">
                <a:solidFill>
                  <a:schemeClr val="tx1"/>
                </a:solidFill>
                <a:cs typeface="Arial"/>
              </a:rPr>
              <a:t>Urgency was required to achieve a solution before the Bank Holiday weekend on 8 May 2020</a:t>
            </a:r>
          </a:p>
          <a:p>
            <a:pPr marL="380990" indent="-380990">
              <a:buFont typeface="Arial" panose="020B0604020202020204" pitchFamily="34" charset="0"/>
              <a:buChar char="•"/>
            </a:pPr>
            <a:r>
              <a:rPr lang="en-GB" sz="2133" b="0" dirty="0">
                <a:solidFill>
                  <a:schemeClr val="tx1"/>
                </a:solidFill>
                <a:cs typeface="Arial"/>
              </a:rPr>
              <a:t>Sunset clause included in solution times out on 25 Oct 2020 after which the original defect will return</a:t>
            </a:r>
          </a:p>
        </p:txBody>
      </p:sp>
    </p:spTree>
    <p:extLst>
      <p:ext uri="{BB962C8B-B14F-4D97-AF65-F5344CB8AC3E}">
        <p14:creationId xmlns:p14="http://schemas.microsoft.com/office/powerpoint/2010/main" val="3011244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GB" altLang="en-US" dirty="0">
                <a:solidFill>
                  <a:schemeClr val="accent6"/>
                </a:solidFill>
              </a:rPr>
              <a:t>GC0143 Timeline</a:t>
            </a: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defTabSz="554478" eaLnBrk="1" hangingPunct="1">
              <a:defRPr/>
            </a:pPr>
            <a:r>
              <a:rPr lang="en-US" altLang="en-US" sz="1200" dirty="0">
                <a:solidFill>
                  <a:prstClr val="white"/>
                </a:solidFill>
                <a:latin typeface="Arial" charset="0"/>
                <a:ea typeface="ＭＳ Ｐゴシック" pitchFamily="34" charset="-128"/>
              </a:rPr>
              <a:t>1</a:t>
            </a:r>
          </a:p>
        </p:txBody>
      </p:sp>
      <p:graphicFrame>
        <p:nvGraphicFramePr>
          <p:cNvPr id="2" name="Table 1">
            <a:extLst>
              <a:ext uri="{FF2B5EF4-FFF2-40B4-BE49-F238E27FC236}">
                <a16:creationId xmlns:a16="http://schemas.microsoft.com/office/drawing/2014/main" id="{89375179-2DE7-4CE9-88B5-B9B1898783E4}"/>
              </a:ext>
            </a:extLst>
          </p:cNvPr>
          <p:cNvGraphicFramePr>
            <a:graphicFrameLocks noGrp="1"/>
          </p:cNvGraphicFramePr>
          <p:nvPr>
            <p:extLst>
              <p:ext uri="{D42A27DB-BD31-4B8C-83A1-F6EECF244321}">
                <p14:modId xmlns:p14="http://schemas.microsoft.com/office/powerpoint/2010/main" val="1820299487"/>
              </p:ext>
            </p:extLst>
          </p:nvPr>
        </p:nvGraphicFramePr>
        <p:xfrm>
          <a:off x="444279" y="1123959"/>
          <a:ext cx="11425240" cy="3048000"/>
        </p:xfrm>
        <a:graphic>
          <a:graphicData uri="http://schemas.openxmlformats.org/drawingml/2006/table">
            <a:tbl>
              <a:tblPr firstRow="1" bandRow="1">
                <a:tableStyleId>{93296810-A885-4BE3-A3E7-6D5BEEA58F35}</a:tableStyleId>
              </a:tblPr>
              <a:tblGrid>
                <a:gridCol w="6681141">
                  <a:extLst>
                    <a:ext uri="{9D8B030D-6E8A-4147-A177-3AD203B41FA5}">
                      <a16:colId xmlns:a16="http://schemas.microsoft.com/office/drawing/2014/main" val="3344758788"/>
                    </a:ext>
                  </a:extLst>
                </a:gridCol>
                <a:gridCol w="4744099">
                  <a:extLst>
                    <a:ext uri="{9D8B030D-6E8A-4147-A177-3AD203B41FA5}">
                      <a16:colId xmlns:a16="http://schemas.microsoft.com/office/drawing/2014/main" val="2941548857"/>
                    </a:ext>
                  </a:extLst>
                </a:gridCol>
              </a:tblGrid>
              <a:tr h="365760">
                <a:tc>
                  <a:txBody>
                    <a:bodyPr/>
                    <a:lstStyle/>
                    <a:p>
                      <a:r>
                        <a:rPr lang="en-GB" sz="2400" dirty="0"/>
                        <a:t>Milestone</a:t>
                      </a:r>
                    </a:p>
                  </a:txBody>
                  <a:tcPr marL="121920" marR="121920" marT="60960" marB="60960"/>
                </a:tc>
                <a:tc>
                  <a:txBody>
                    <a:bodyPr/>
                    <a:lstStyle/>
                    <a:p>
                      <a:r>
                        <a:rPr lang="en-GB" sz="2400" dirty="0"/>
                        <a:t>Date</a:t>
                      </a:r>
                    </a:p>
                  </a:txBody>
                  <a:tcPr marL="121920" marR="121920" marT="60960" marB="60960"/>
                </a:tc>
                <a:extLst>
                  <a:ext uri="{0D108BD9-81ED-4DB2-BD59-A6C34878D82A}">
                    <a16:rowId xmlns:a16="http://schemas.microsoft.com/office/drawing/2014/main" val="1019530033"/>
                  </a:ext>
                </a:extLst>
              </a:tr>
              <a:tr h="372280">
                <a:tc>
                  <a:txBody>
                    <a:bodyPr/>
                    <a:lstStyle/>
                    <a:p>
                      <a:r>
                        <a:rPr lang="en-GB" sz="2000" dirty="0"/>
                        <a:t>Raised at Grid Code panel</a:t>
                      </a:r>
                    </a:p>
                  </a:txBody>
                  <a:tcPr marL="121920" marR="121920" marT="60960" marB="60960"/>
                </a:tc>
                <a:tc>
                  <a:txBody>
                    <a:bodyPr/>
                    <a:lstStyle/>
                    <a:p>
                      <a:r>
                        <a:rPr lang="en-GB" sz="2000" dirty="0"/>
                        <a:t>1 May 2020</a:t>
                      </a:r>
                    </a:p>
                  </a:txBody>
                  <a:tcPr marL="121920" marR="121920" marT="60960" marB="60960"/>
                </a:tc>
                <a:extLst>
                  <a:ext uri="{0D108BD9-81ED-4DB2-BD59-A6C34878D82A}">
                    <a16:rowId xmlns:a16="http://schemas.microsoft.com/office/drawing/2014/main" val="1183882508"/>
                  </a:ext>
                </a:extLst>
              </a:tr>
              <a:tr h="372280">
                <a:tc>
                  <a:txBody>
                    <a:bodyPr/>
                    <a:lstStyle/>
                    <a:p>
                      <a:r>
                        <a:rPr lang="en-GB" sz="2000" dirty="0"/>
                        <a:t>Ofgem agree urgency</a:t>
                      </a:r>
                    </a:p>
                  </a:txBody>
                  <a:tcPr marL="121920" marR="121920" marT="60960" marB="60960"/>
                </a:tc>
                <a:tc>
                  <a:txBody>
                    <a:bodyPr/>
                    <a:lstStyle/>
                    <a:p>
                      <a:r>
                        <a:rPr lang="en-GB" sz="2000" dirty="0"/>
                        <a:t>1 May 2020</a:t>
                      </a:r>
                    </a:p>
                  </a:txBody>
                  <a:tcPr marL="121920" marR="121920" marT="60960" marB="60960"/>
                </a:tc>
                <a:extLst>
                  <a:ext uri="{0D108BD9-81ED-4DB2-BD59-A6C34878D82A}">
                    <a16:rowId xmlns:a16="http://schemas.microsoft.com/office/drawing/2014/main" val="3556973274"/>
                  </a:ext>
                </a:extLst>
              </a:tr>
              <a:tr h="372280">
                <a:tc>
                  <a:txBody>
                    <a:bodyPr/>
                    <a:lstStyle/>
                    <a:p>
                      <a:r>
                        <a:rPr lang="en-GB" sz="2000" dirty="0"/>
                        <a:t>Code Administrator Consultation</a:t>
                      </a:r>
                    </a:p>
                  </a:txBody>
                  <a:tcPr marL="121920" marR="121920" marT="60960" marB="60960"/>
                </a:tc>
                <a:tc>
                  <a:txBody>
                    <a:bodyPr/>
                    <a:lstStyle/>
                    <a:p>
                      <a:r>
                        <a:rPr lang="en-GB" sz="2000" dirty="0"/>
                        <a:t>1 May 2020 to 5pm on 5 May 2020</a:t>
                      </a:r>
                    </a:p>
                  </a:txBody>
                  <a:tcPr marL="121920" marR="121920" marT="60960" marB="60960"/>
                </a:tc>
                <a:extLst>
                  <a:ext uri="{0D108BD9-81ED-4DB2-BD59-A6C34878D82A}">
                    <a16:rowId xmlns:a16="http://schemas.microsoft.com/office/drawing/2014/main" val="1873250246"/>
                  </a:ext>
                </a:extLst>
              </a:tr>
              <a:tr h="372280">
                <a:tc>
                  <a:txBody>
                    <a:bodyPr/>
                    <a:lstStyle/>
                    <a:p>
                      <a:r>
                        <a:rPr lang="en-GB" sz="2000" dirty="0"/>
                        <a:t>Panel meeting to approve Final Modification Report</a:t>
                      </a:r>
                    </a:p>
                  </a:txBody>
                  <a:tcPr marL="121920" marR="121920" marT="60960" marB="60960"/>
                </a:tc>
                <a:tc>
                  <a:txBody>
                    <a:bodyPr/>
                    <a:lstStyle/>
                    <a:p>
                      <a:r>
                        <a:rPr lang="en-GB" sz="2000" dirty="0"/>
                        <a:t>6 May</a:t>
                      </a:r>
                      <a:r>
                        <a:rPr lang="en-GB" sz="2000" baseline="0" dirty="0"/>
                        <a:t> 2020</a:t>
                      </a:r>
                      <a:endParaRPr lang="en-GB" sz="2000" dirty="0"/>
                    </a:p>
                  </a:txBody>
                  <a:tcPr marL="121920" marR="121920" marT="60960" marB="60960"/>
                </a:tc>
                <a:extLst>
                  <a:ext uri="{0D108BD9-81ED-4DB2-BD59-A6C34878D82A}">
                    <a16:rowId xmlns:a16="http://schemas.microsoft.com/office/drawing/2014/main" val="58433268"/>
                  </a:ext>
                </a:extLst>
              </a:tr>
              <a:tr h="345440">
                <a:tc>
                  <a:txBody>
                    <a:bodyPr/>
                    <a:lstStyle/>
                    <a:p>
                      <a:r>
                        <a:rPr lang="en-GB" sz="2000" dirty="0"/>
                        <a:t>Ofgem approval</a:t>
                      </a:r>
                    </a:p>
                  </a:txBody>
                  <a:tcPr marL="121920" marR="121920" marT="60960" marB="60960"/>
                </a:tc>
                <a:tc>
                  <a:txBody>
                    <a:bodyPr/>
                    <a:lstStyle/>
                    <a:p>
                      <a:r>
                        <a:rPr lang="en-GB" sz="2000" dirty="0"/>
                        <a:t>7 May 2020</a:t>
                      </a:r>
                    </a:p>
                  </a:txBody>
                  <a:tcPr marL="121920" marR="121920" marT="60960" marB="60960"/>
                </a:tc>
                <a:extLst>
                  <a:ext uri="{0D108BD9-81ED-4DB2-BD59-A6C34878D82A}">
                    <a16:rowId xmlns:a16="http://schemas.microsoft.com/office/drawing/2014/main" val="2940958136"/>
                  </a:ext>
                </a:extLst>
              </a:tr>
              <a:tr h="372280">
                <a:tc>
                  <a:txBody>
                    <a:bodyPr/>
                    <a:lstStyle/>
                    <a:p>
                      <a:r>
                        <a:rPr lang="en-GB" sz="2000" dirty="0"/>
                        <a:t>Implementation</a:t>
                      </a:r>
                    </a:p>
                  </a:txBody>
                  <a:tcPr marL="121920" marR="121920" marT="60960" marB="60960"/>
                </a:tc>
                <a:tc>
                  <a:txBody>
                    <a:bodyPr/>
                    <a:lstStyle/>
                    <a:p>
                      <a:r>
                        <a:rPr lang="en-GB" sz="2000" dirty="0"/>
                        <a:t>7 May 2020</a:t>
                      </a:r>
                    </a:p>
                  </a:txBody>
                  <a:tcPr marL="121920" marR="121920" marT="60960" marB="60960"/>
                </a:tc>
                <a:extLst>
                  <a:ext uri="{0D108BD9-81ED-4DB2-BD59-A6C34878D82A}">
                    <a16:rowId xmlns:a16="http://schemas.microsoft.com/office/drawing/2014/main" val="3033311256"/>
                  </a:ext>
                </a:extLst>
              </a:tr>
            </a:tbl>
          </a:graphicData>
        </a:graphic>
      </p:graphicFrame>
    </p:spTree>
    <p:extLst>
      <p:ext uri="{BB962C8B-B14F-4D97-AF65-F5344CB8AC3E}">
        <p14:creationId xmlns:p14="http://schemas.microsoft.com/office/powerpoint/2010/main" val="259757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397306" y="438627"/>
            <a:ext cx="11327999" cy="393955"/>
          </a:xfrm>
        </p:spPr>
        <p:txBody>
          <a:bodyPr/>
          <a:lstStyle/>
          <a:p>
            <a:r>
              <a:rPr lang="en-US" dirty="0">
                <a:solidFill>
                  <a:schemeClr val="accent6"/>
                </a:solidFill>
                <a:ea typeface="+mj-lt"/>
                <a:cs typeface="+mj-lt"/>
              </a:rPr>
              <a:t>GC0143 Ofgem decision – key points</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417679" y="1007670"/>
            <a:ext cx="11327999" cy="5129418"/>
          </a:xfrm>
        </p:spPr>
        <p:txBody>
          <a:bodyPr vert="horz" wrap="square" lIns="0" tIns="0" rIns="0" bIns="0" rtlCol="0" anchor="t">
            <a:spAutoFit/>
          </a:bodyPr>
          <a:lstStyle/>
          <a:p>
            <a:r>
              <a:rPr lang="en-GB" b="0" dirty="0">
                <a:solidFill>
                  <a:schemeClr val="tx1"/>
                </a:solidFill>
              </a:rPr>
              <a:t>In approving GC0143 Ofgem’s decision noted the following key points:</a:t>
            </a:r>
          </a:p>
          <a:p>
            <a:pPr marL="380990" indent="-380990">
              <a:buFont typeface="Arial" panose="020B0604020202020204" pitchFamily="34" charset="0"/>
              <a:buChar char="•"/>
            </a:pPr>
            <a:r>
              <a:rPr lang="en-GB" b="0" dirty="0">
                <a:solidFill>
                  <a:schemeClr val="tx1"/>
                </a:solidFill>
              </a:rPr>
              <a:t>The need for urgency</a:t>
            </a:r>
          </a:p>
          <a:p>
            <a:pPr marL="380990" indent="-380990">
              <a:buFont typeface="Arial" panose="020B0604020202020204" pitchFamily="34" charset="0"/>
              <a:buChar char="•"/>
            </a:pPr>
            <a:r>
              <a:rPr lang="en-GB" b="0" dirty="0">
                <a:solidFill>
                  <a:schemeClr val="tx1"/>
                </a:solidFill>
              </a:rPr>
              <a:t>The time-limited nature of the GC0143 solution</a:t>
            </a:r>
          </a:p>
          <a:p>
            <a:pPr marL="380990" indent="-380990">
              <a:buFont typeface="Arial" panose="020B0604020202020204" pitchFamily="34" charset="0"/>
              <a:buChar char="•"/>
            </a:pPr>
            <a:r>
              <a:rPr lang="en-GB" b="0" dirty="0">
                <a:solidFill>
                  <a:schemeClr val="tx1"/>
                </a:solidFill>
              </a:rPr>
              <a:t>Use of disconnections as a last resort only following the exhaustion of all commercial alternatives</a:t>
            </a:r>
          </a:p>
          <a:p>
            <a:pPr marL="380990" indent="-380990">
              <a:buFont typeface="Arial" panose="020B0604020202020204" pitchFamily="34" charset="0"/>
              <a:buChar char="•"/>
            </a:pPr>
            <a:r>
              <a:rPr lang="en-GB" b="0" dirty="0">
                <a:solidFill>
                  <a:schemeClr val="tx1"/>
                </a:solidFill>
              </a:rPr>
              <a:t>T</a:t>
            </a:r>
            <a:r>
              <a:rPr lang="en-US" b="0" dirty="0">
                <a:solidFill>
                  <a:schemeClr val="tx1"/>
                </a:solidFill>
              </a:rPr>
              <a:t>he concerns of respondents on environmental impact, safety issues and impacts on industrial processes, and an expectation on the ESO and DNOs to consider the order in which generation could be disconnected to minimize risks</a:t>
            </a:r>
          </a:p>
          <a:p>
            <a:pPr marL="380990" indent="-380990">
              <a:buFont typeface="Arial" panose="020B0604020202020204" pitchFamily="34" charset="0"/>
              <a:buChar char="•"/>
            </a:pPr>
            <a:r>
              <a:rPr lang="en-GB" b="0" dirty="0">
                <a:solidFill>
                  <a:schemeClr val="tx1"/>
                </a:solidFill>
              </a:rPr>
              <a:t>The need for an enduring solution which would:</a:t>
            </a:r>
          </a:p>
          <a:p>
            <a:pPr marL="620713" lvl="2" indent="-379413">
              <a:buFont typeface="Arial" panose="020B0604020202020204" pitchFamily="34" charset="0"/>
              <a:buChar char="•"/>
            </a:pPr>
            <a:r>
              <a:rPr lang="en-GB" b="0" dirty="0">
                <a:solidFill>
                  <a:schemeClr val="tx1"/>
                </a:solidFill>
              </a:rPr>
              <a:t>Be progressed imminently</a:t>
            </a:r>
          </a:p>
          <a:p>
            <a:pPr marL="620713" lvl="2" indent="-379413">
              <a:buFont typeface="Arial" panose="020B0604020202020204" pitchFamily="34" charset="0"/>
              <a:buChar char="•"/>
            </a:pPr>
            <a:r>
              <a:rPr lang="en-GB" b="0" dirty="0">
                <a:solidFill>
                  <a:schemeClr val="tx1"/>
                </a:solidFill>
              </a:rPr>
              <a:t>Allow for full engagement and consultation</a:t>
            </a:r>
          </a:p>
          <a:p>
            <a:pPr marL="620713" lvl="2" indent="-379413">
              <a:buFont typeface="Arial" panose="020B0604020202020204" pitchFamily="34" charset="0"/>
              <a:buChar char="•"/>
            </a:pPr>
            <a:r>
              <a:rPr lang="en-GB" b="0" dirty="0">
                <a:solidFill>
                  <a:schemeClr val="tx1"/>
                </a:solidFill>
              </a:rPr>
              <a:t>Take account of the responses received to the GC0143 consultation</a:t>
            </a:r>
          </a:p>
        </p:txBody>
      </p:sp>
    </p:spTree>
    <p:extLst>
      <p:ext uri="{BB962C8B-B14F-4D97-AF65-F5344CB8AC3E}">
        <p14:creationId xmlns:p14="http://schemas.microsoft.com/office/powerpoint/2010/main" val="480471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839D8-EBD0-492A-9188-2F52952158FA}"/>
              </a:ext>
            </a:extLst>
          </p:cNvPr>
          <p:cNvSpPr>
            <a:spLocks noGrp="1"/>
          </p:cNvSpPr>
          <p:nvPr>
            <p:ph type="title"/>
          </p:nvPr>
        </p:nvSpPr>
        <p:spPr>
          <a:xfrm>
            <a:off x="397306" y="528780"/>
            <a:ext cx="11327999" cy="393955"/>
          </a:xfrm>
        </p:spPr>
        <p:txBody>
          <a:bodyPr/>
          <a:lstStyle/>
          <a:p>
            <a:r>
              <a:rPr lang="en-US" dirty="0">
                <a:solidFill>
                  <a:schemeClr val="accent6"/>
                </a:solidFill>
                <a:ea typeface="+mj-lt"/>
                <a:cs typeface="+mj-lt"/>
              </a:rPr>
              <a:t>Consultation responses – summary &amp; key themes</a:t>
            </a:r>
            <a:endParaRPr lang="en-US" dirty="0">
              <a:solidFill>
                <a:schemeClr val="accent6"/>
              </a:solidFill>
            </a:endParaRPr>
          </a:p>
        </p:txBody>
      </p:sp>
      <p:sp>
        <p:nvSpPr>
          <p:cNvPr id="7" name="Content Placeholder 6">
            <a:extLst>
              <a:ext uri="{FF2B5EF4-FFF2-40B4-BE49-F238E27FC236}">
                <a16:creationId xmlns:a16="http://schemas.microsoft.com/office/drawing/2014/main" id="{C3481D05-E462-46BF-9798-B7CCADF88598}"/>
              </a:ext>
            </a:extLst>
          </p:cNvPr>
          <p:cNvSpPr>
            <a:spLocks noGrp="1"/>
          </p:cNvSpPr>
          <p:nvPr>
            <p:ph idx="1"/>
          </p:nvPr>
        </p:nvSpPr>
        <p:spPr>
          <a:xfrm>
            <a:off x="413534" y="1237168"/>
            <a:ext cx="10044112" cy="3924151"/>
          </a:xfrm>
        </p:spPr>
        <p:txBody>
          <a:bodyPr vert="horz" wrap="square" lIns="0" tIns="0" rIns="0" bIns="0" rtlCol="0" anchor="t">
            <a:spAutoFit/>
          </a:bodyPr>
          <a:lstStyle/>
          <a:p>
            <a:pPr>
              <a:spcAft>
                <a:spcPts val="1800"/>
              </a:spcAft>
            </a:pPr>
            <a:r>
              <a:rPr lang="en-GB" b="0" dirty="0">
                <a:solidFill>
                  <a:schemeClr val="tx1"/>
                </a:solidFill>
              </a:rPr>
              <a:t>Most respondents stated that they understand the reasoning behind the modification being raised and the threat to Security of Supply that the current situation (COVID-19) poses for the GB National Electricity Transmission System (NETS).  </a:t>
            </a:r>
          </a:p>
          <a:p>
            <a:pPr>
              <a:spcAft>
                <a:spcPts val="1800"/>
              </a:spcAft>
            </a:pPr>
            <a:r>
              <a:rPr lang="en-GB" b="0" dirty="0">
                <a:solidFill>
                  <a:schemeClr val="tx1"/>
                </a:solidFill>
              </a:rPr>
              <a:t>Whilst there was broad understanding of the issue facing National Grid ESO there were concerns raised around the approach outlined in this modification. Questions were raised around the approach through urgency and whether there would be unintended consequences to the modification being implemented as a result, plus the need for a more considered enduring solution. </a:t>
            </a:r>
          </a:p>
        </p:txBody>
      </p:sp>
    </p:spTree>
    <p:extLst>
      <p:ext uri="{BB962C8B-B14F-4D97-AF65-F5344CB8AC3E}">
        <p14:creationId xmlns:p14="http://schemas.microsoft.com/office/powerpoint/2010/main" val="317893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1AB4-82FF-461A-9CCB-DEACC5B31BE5}"/>
              </a:ext>
            </a:extLst>
          </p:cNvPr>
          <p:cNvSpPr>
            <a:spLocks noGrp="1"/>
          </p:cNvSpPr>
          <p:nvPr>
            <p:ph type="title"/>
          </p:nvPr>
        </p:nvSpPr>
        <p:spPr/>
        <p:txBody>
          <a:bodyPr/>
          <a:lstStyle/>
          <a:p>
            <a:r>
              <a:rPr lang="en-US" dirty="0">
                <a:solidFill>
                  <a:schemeClr val="accent6"/>
                </a:solidFill>
                <a:ea typeface="+mj-lt"/>
                <a:cs typeface="+mj-lt"/>
              </a:rPr>
              <a:t>Theme #1 - The development of modification GC0143</a:t>
            </a:r>
            <a:endParaRPr lang="en-US" dirty="0">
              <a:solidFill>
                <a:schemeClr val="accent6"/>
              </a:solidFill>
            </a:endParaRPr>
          </a:p>
        </p:txBody>
      </p:sp>
      <p:graphicFrame>
        <p:nvGraphicFramePr>
          <p:cNvPr id="12" name="Table 11">
            <a:extLst>
              <a:ext uri="{FF2B5EF4-FFF2-40B4-BE49-F238E27FC236}">
                <a16:creationId xmlns:a16="http://schemas.microsoft.com/office/drawing/2014/main" id="{F814CFA3-CB69-49F2-AA45-5345510FF3FD}"/>
              </a:ext>
            </a:extLst>
          </p:cNvPr>
          <p:cNvGraphicFramePr>
            <a:graphicFrameLocks noGrp="1"/>
          </p:cNvGraphicFramePr>
          <p:nvPr>
            <p:extLst>
              <p:ext uri="{D42A27DB-BD31-4B8C-83A1-F6EECF244321}">
                <p14:modId xmlns:p14="http://schemas.microsoft.com/office/powerpoint/2010/main" val="2674546220"/>
              </p:ext>
            </p:extLst>
          </p:nvPr>
        </p:nvGraphicFramePr>
        <p:xfrm>
          <a:off x="436538" y="932723"/>
          <a:ext cx="11322861" cy="5184576"/>
        </p:xfrm>
        <a:graphic>
          <a:graphicData uri="http://schemas.openxmlformats.org/drawingml/2006/table">
            <a:tbl>
              <a:tblPr firstRow="1" bandRow="1">
                <a:tableStyleId>{93296810-A885-4BE3-A3E7-6D5BEEA58F35}</a:tableStyleId>
              </a:tblPr>
              <a:tblGrid>
                <a:gridCol w="2858753">
                  <a:extLst>
                    <a:ext uri="{9D8B030D-6E8A-4147-A177-3AD203B41FA5}">
                      <a16:colId xmlns:a16="http://schemas.microsoft.com/office/drawing/2014/main" val="2600751550"/>
                    </a:ext>
                  </a:extLst>
                </a:gridCol>
                <a:gridCol w="8464108">
                  <a:extLst>
                    <a:ext uri="{9D8B030D-6E8A-4147-A177-3AD203B41FA5}">
                      <a16:colId xmlns:a16="http://schemas.microsoft.com/office/drawing/2014/main" val="3953350833"/>
                    </a:ext>
                  </a:extLst>
                </a:gridCol>
              </a:tblGrid>
              <a:tr h="562368">
                <a:tc>
                  <a:txBody>
                    <a:bodyPr/>
                    <a:lstStyle/>
                    <a:p>
                      <a:r>
                        <a:rPr lang="en-GB" sz="2400" dirty="0"/>
                        <a:t>Concern</a:t>
                      </a:r>
                    </a:p>
                  </a:txBody>
                  <a:tcPr marL="121920" marR="121920" marT="60960" marB="60960"/>
                </a:tc>
                <a:tc>
                  <a:txBody>
                    <a:bodyPr/>
                    <a:lstStyle/>
                    <a:p>
                      <a:r>
                        <a:rPr lang="en-GB" sz="2400" dirty="0"/>
                        <a:t>Detail</a:t>
                      </a:r>
                    </a:p>
                  </a:txBody>
                  <a:tcPr marL="121920" marR="121920" marT="60960" marB="60960"/>
                </a:tc>
                <a:extLst>
                  <a:ext uri="{0D108BD9-81ED-4DB2-BD59-A6C34878D82A}">
                    <a16:rowId xmlns:a16="http://schemas.microsoft.com/office/drawing/2014/main" val="1009977557"/>
                  </a:ext>
                </a:extLst>
              </a:tr>
              <a:tr h="693332">
                <a:tc>
                  <a:txBody>
                    <a:bodyPr/>
                    <a:lstStyle/>
                    <a:p>
                      <a:pPr algn="ctr">
                        <a:lnSpc>
                          <a:spcPct val="100000"/>
                        </a:lnSpc>
                        <a:spcBef>
                          <a:spcPts val="600"/>
                        </a:spcBef>
                        <a:spcAft>
                          <a:spcPts val="600"/>
                        </a:spcAft>
                      </a:pPr>
                      <a:r>
                        <a:rPr lang="en-GB" sz="1500" dirty="0">
                          <a:effectLst/>
                        </a:rPr>
                        <a:t>Time taken to raise </a:t>
                      </a:r>
                      <a:br>
                        <a:rPr lang="en-GB" sz="1500" dirty="0">
                          <a:effectLst/>
                        </a:rPr>
                      </a:br>
                      <a:r>
                        <a:rPr lang="en-GB" sz="1500" dirty="0">
                          <a:effectLst/>
                        </a:rPr>
                        <a:t>the change</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tc>
                  <a:txBody>
                    <a:bodyPr/>
                    <a:lstStyle/>
                    <a:p>
                      <a:pPr>
                        <a:lnSpc>
                          <a:spcPct val="100000"/>
                        </a:lnSpc>
                        <a:spcBef>
                          <a:spcPts val="600"/>
                        </a:spcBef>
                        <a:spcAft>
                          <a:spcPts val="600"/>
                        </a:spcAft>
                      </a:pPr>
                      <a:r>
                        <a:rPr lang="en-GB" sz="1400" dirty="0">
                          <a:effectLst/>
                        </a:rPr>
                        <a:t>It was highlighted by some respondents that in their view the ESO could have raised this change earlier and that the ESO had the opportunity to do so in the lead up to the paper being raised on the 30 April 2020. </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extLst>
                  <a:ext uri="{0D108BD9-81ED-4DB2-BD59-A6C34878D82A}">
                    <a16:rowId xmlns:a16="http://schemas.microsoft.com/office/drawing/2014/main" val="905420933"/>
                  </a:ext>
                </a:extLst>
              </a:tr>
              <a:tr h="2311104">
                <a:tc>
                  <a:txBody>
                    <a:bodyPr/>
                    <a:lstStyle/>
                    <a:p>
                      <a:pPr algn="ctr">
                        <a:lnSpc>
                          <a:spcPct val="100000"/>
                        </a:lnSpc>
                        <a:spcBef>
                          <a:spcPts val="600"/>
                        </a:spcBef>
                        <a:spcAft>
                          <a:spcPts val="600"/>
                        </a:spcAft>
                      </a:pPr>
                      <a:r>
                        <a:rPr lang="en-GB" sz="1500" dirty="0">
                          <a:effectLst/>
                        </a:rPr>
                        <a:t>Use of urgency</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tc>
                  <a:txBody>
                    <a:bodyPr/>
                    <a:lstStyle/>
                    <a:p>
                      <a:pPr>
                        <a:lnSpc>
                          <a:spcPct val="100000"/>
                        </a:lnSpc>
                        <a:spcBef>
                          <a:spcPts val="600"/>
                        </a:spcBef>
                        <a:spcAft>
                          <a:spcPts val="600"/>
                        </a:spcAft>
                      </a:pPr>
                      <a:r>
                        <a:rPr lang="en-GB" sz="1400" dirty="0">
                          <a:effectLst/>
                        </a:rPr>
                        <a:t>Concerns were raised at the modification being treated as urgent, the limited opportunity for industry engagement, and whether there would be unintended consequences of the modification being implemented as a result.</a:t>
                      </a:r>
                      <a:endParaRPr lang="en-US" sz="1400" dirty="0">
                        <a:effectLst/>
                      </a:endParaRPr>
                    </a:p>
                    <a:p>
                      <a:pPr>
                        <a:lnSpc>
                          <a:spcPct val="100000"/>
                        </a:lnSpc>
                        <a:spcBef>
                          <a:spcPts val="600"/>
                        </a:spcBef>
                        <a:spcAft>
                          <a:spcPts val="600"/>
                        </a:spcAft>
                      </a:pPr>
                      <a:r>
                        <a:rPr lang="en-GB" sz="1400" dirty="0">
                          <a:effectLst/>
                        </a:rPr>
                        <a:t>Although there was broad support that the defect needed addressing, many respondents felt that it should have be done in a more thorough, considered way ahead of implementation.</a:t>
                      </a:r>
                      <a:endParaRPr lang="en-US" sz="1400" dirty="0">
                        <a:effectLst/>
                      </a:endParaRPr>
                    </a:p>
                    <a:p>
                      <a:pPr>
                        <a:lnSpc>
                          <a:spcPct val="100000"/>
                        </a:lnSpc>
                        <a:spcBef>
                          <a:spcPts val="600"/>
                        </a:spcBef>
                        <a:spcAft>
                          <a:spcPts val="600"/>
                        </a:spcAft>
                      </a:pPr>
                      <a:r>
                        <a:rPr lang="en-GB" sz="1400" dirty="0">
                          <a:effectLst/>
                        </a:rPr>
                        <a:t>Some respondents also stated that there was not enough time to get plans in place ahead of implementation on 7 May 2020.</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extLst>
                  <a:ext uri="{0D108BD9-81ED-4DB2-BD59-A6C34878D82A}">
                    <a16:rowId xmlns:a16="http://schemas.microsoft.com/office/drawing/2014/main" val="970235250"/>
                  </a:ext>
                </a:extLst>
              </a:tr>
              <a:tr h="1617772">
                <a:tc>
                  <a:txBody>
                    <a:bodyPr/>
                    <a:lstStyle/>
                    <a:p>
                      <a:pPr algn="ctr">
                        <a:lnSpc>
                          <a:spcPct val="100000"/>
                        </a:lnSpc>
                        <a:spcBef>
                          <a:spcPts val="600"/>
                        </a:spcBef>
                        <a:spcAft>
                          <a:spcPts val="600"/>
                        </a:spcAft>
                      </a:pPr>
                      <a:r>
                        <a:rPr lang="en-GB" sz="1500" dirty="0">
                          <a:effectLst/>
                        </a:rPr>
                        <a:t>Enduring solution required</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tc>
                  <a:txBody>
                    <a:bodyPr/>
                    <a:lstStyle/>
                    <a:p>
                      <a:pPr>
                        <a:lnSpc>
                          <a:spcPct val="100000"/>
                        </a:lnSpc>
                        <a:spcBef>
                          <a:spcPts val="600"/>
                        </a:spcBef>
                        <a:spcAft>
                          <a:spcPts val="600"/>
                        </a:spcAft>
                      </a:pPr>
                      <a:r>
                        <a:rPr lang="en-GB" sz="1400" dirty="0">
                          <a:effectLst/>
                        </a:rPr>
                        <a:t>Many respondents highlighted the need for an enduring solution to be developed as soon as possible. It should address the points raised in the GC0143 discussions and consultation responses, and should ensure that all relevant stakeholders are both made aware of the proposal and given suitable opportunity to engage in developing the solution.</a:t>
                      </a:r>
                      <a:endParaRPr lang="en-US" sz="1400" dirty="0">
                        <a:effectLst/>
                      </a:endParaRPr>
                    </a:p>
                    <a:p>
                      <a:pPr>
                        <a:lnSpc>
                          <a:spcPct val="100000"/>
                        </a:lnSpc>
                        <a:spcBef>
                          <a:spcPts val="600"/>
                        </a:spcBef>
                        <a:spcAft>
                          <a:spcPts val="600"/>
                        </a:spcAft>
                      </a:pPr>
                      <a:r>
                        <a:rPr lang="en-GB" sz="1400" dirty="0">
                          <a:effectLst/>
                        </a:rPr>
                        <a:t>Some also stressed that the temporary solution, having been approved and implemented, should not set a precedent for the enduring solution.</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0" marB="0" anchor="ctr"/>
                </a:tc>
                <a:extLst>
                  <a:ext uri="{0D108BD9-81ED-4DB2-BD59-A6C34878D82A}">
                    <a16:rowId xmlns:a16="http://schemas.microsoft.com/office/drawing/2014/main" val="1246616604"/>
                  </a:ext>
                </a:extLst>
              </a:tr>
            </a:tbl>
          </a:graphicData>
        </a:graphic>
      </p:graphicFrame>
    </p:spTree>
    <p:extLst>
      <p:ext uri="{BB962C8B-B14F-4D97-AF65-F5344CB8AC3E}">
        <p14:creationId xmlns:p14="http://schemas.microsoft.com/office/powerpoint/2010/main" val="8554502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1AB4-82FF-461A-9CCB-DEACC5B31BE5}"/>
              </a:ext>
            </a:extLst>
          </p:cNvPr>
          <p:cNvSpPr>
            <a:spLocks noGrp="1"/>
          </p:cNvSpPr>
          <p:nvPr>
            <p:ph type="title"/>
          </p:nvPr>
        </p:nvSpPr>
        <p:spPr/>
        <p:txBody>
          <a:bodyPr/>
          <a:lstStyle/>
          <a:p>
            <a:r>
              <a:rPr lang="en-US" dirty="0">
                <a:solidFill>
                  <a:schemeClr val="accent6"/>
                </a:solidFill>
                <a:ea typeface="+mj-lt"/>
                <a:cs typeface="+mj-lt"/>
              </a:rPr>
              <a:t>Theme #2 - Carrying out emergency instructions</a:t>
            </a:r>
            <a:endParaRPr lang="en-US" dirty="0">
              <a:solidFill>
                <a:schemeClr val="accent6"/>
              </a:solidFill>
            </a:endParaRPr>
          </a:p>
        </p:txBody>
      </p:sp>
      <p:graphicFrame>
        <p:nvGraphicFramePr>
          <p:cNvPr id="12" name="Table 11">
            <a:extLst>
              <a:ext uri="{FF2B5EF4-FFF2-40B4-BE49-F238E27FC236}">
                <a16:creationId xmlns:a16="http://schemas.microsoft.com/office/drawing/2014/main" id="{F814CFA3-CB69-49F2-AA45-5345510FF3FD}"/>
              </a:ext>
            </a:extLst>
          </p:cNvPr>
          <p:cNvGraphicFramePr>
            <a:graphicFrameLocks noGrp="1"/>
          </p:cNvGraphicFramePr>
          <p:nvPr>
            <p:extLst>
              <p:ext uri="{D42A27DB-BD31-4B8C-83A1-F6EECF244321}">
                <p14:modId xmlns:p14="http://schemas.microsoft.com/office/powerpoint/2010/main" val="253685031"/>
              </p:ext>
            </p:extLst>
          </p:nvPr>
        </p:nvGraphicFramePr>
        <p:xfrm>
          <a:off x="436539" y="932725"/>
          <a:ext cx="11516112" cy="5339280"/>
        </p:xfrm>
        <a:graphic>
          <a:graphicData uri="http://schemas.openxmlformats.org/drawingml/2006/table">
            <a:tbl>
              <a:tblPr firstRow="1" bandRow="1">
                <a:tableStyleId>{93296810-A885-4BE3-A3E7-6D5BEEA58F35}</a:tableStyleId>
              </a:tblPr>
              <a:tblGrid>
                <a:gridCol w="2479189">
                  <a:extLst>
                    <a:ext uri="{9D8B030D-6E8A-4147-A177-3AD203B41FA5}">
                      <a16:colId xmlns:a16="http://schemas.microsoft.com/office/drawing/2014/main" val="2600751550"/>
                    </a:ext>
                  </a:extLst>
                </a:gridCol>
                <a:gridCol w="9036923">
                  <a:extLst>
                    <a:ext uri="{9D8B030D-6E8A-4147-A177-3AD203B41FA5}">
                      <a16:colId xmlns:a16="http://schemas.microsoft.com/office/drawing/2014/main" val="3953350833"/>
                    </a:ext>
                  </a:extLst>
                </a:gridCol>
              </a:tblGrid>
              <a:tr h="367073">
                <a:tc>
                  <a:txBody>
                    <a:bodyPr/>
                    <a:lstStyle/>
                    <a:p>
                      <a:r>
                        <a:rPr lang="en-GB" sz="2400" dirty="0"/>
                        <a:t>Concern</a:t>
                      </a:r>
                    </a:p>
                  </a:txBody>
                  <a:tcPr marL="121920" marR="121920" marT="60960" marB="60960"/>
                </a:tc>
                <a:tc>
                  <a:txBody>
                    <a:bodyPr/>
                    <a:lstStyle/>
                    <a:p>
                      <a:r>
                        <a:rPr lang="en-GB" sz="2400" dirty="0"/>
                        <a:t>Detail</a:t>
                      </a:r>
                    </a:p>
                  </a:txBody>
                  <a:tcPr marL="121920" marR="121920" marT="60960" marB="60960"/>
                </a:tc>
                <a:extLst>
                  <a:ext uri="{0D108BD9-81ED-4DB2-BD59-A6C34878D82A}">
                    <a16:rowId xmlns:a16="http://schemas.microsoft.com/office/drawing/2014/main" val="1009977557"/>
                  </a:ext>
                </a:extLst>
              </a:tr>
              <a:tr h="1660139">
                <a:tc>
                  <a:txBody>
                    <a:bodyPr/>
                    <a:lstStyle/>
                    <a:p>
                      <a:pPr algn="ctr">
                        <a:lnSpc>
                          <a:spcPts val="1500"/>
                        </a:lnSpc>
                        <a:spcBef>
                          <a:spcPts val="600"/>
                        </a:spcBef>
                        <a:spcAft>
                          <a:spcPts val="600"/>
                        </a:spcAft>
                      </a:pPr>
                      <a:r>
                        <a:rPr lang="en-GB" sz="1500" dirty="0">
                          <a:effectLst/>
                        </a:rPr>
                        <a:t>Clarity required </a:t>
                      </a:r>
                      <a:br>
                        <a:rPr lang="en-GB" sz="1500" dirty="0">
                          <a:effectLst/>
                        </a:rPr>
                      </a:br>
                      <a:r>
                        <a:rPr lang="en-GB" sz="1500" dirty="0">
                          <a:effectLst/>
                        </a:rPr>
                        <a:t>over order </a:t>
                      </a:r>
                      <a:br>
                        <a:rPr lang="en-GB" sz="1500" dirty="0">
                          <a:effectLst/>
                        </a:rPr>
                      </a:br>
                      <a:r>
                        <a:rPr lang="en-GB" sz="1500" dirty="0">
                          <a:effectLst/>
                        </a:rPr>
                        <a:t>of disconnection</a:t>
                      </a:r>
                    </a:p>
                    <a:p>
                      <a:pPr algn="ctr">
                        <a:lnSpc>
                          <a:spcPts val="1500"/>
                        </a:lnSpc>
                        <a:spcBef>
                          <a:spcPts val="600"/>
                        </a:spcBef>
                        <a:spcAft>
                          <a:spcPts val="600"/>
                        </a:spcAft>
                      </a:pP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0"/>
                        </a:spcAft>
                      </a:pPr>
                      <a:r>
                        <a:rPr lang="en-GB" sz="1400" dirty="0">
                          <a:effectLst/>
                        </a:rPr>
                        <a:t>Clarity over the order in which generators would be disconnected, with some suggesting that certain generators, or types of generators, should not be subject to disconnection. Several factors were recommended as considerations that should be included:</a:t>
                      </a:r>
                      <a:endParaRPr lang="en-US" sz="1400" dirty="0">
                        <a:effectLst/>
                      </a:endParaRPr>
                    </a:p>
                    <a:p>
                      <a:pPr marL="171450" indent="-171450">
                        <a:lnSpc>
                          <a:spcPts val="1500"/>
                        </a:lnSpc>
                        <a:spcBef>
                          <a:spcPts val="600"/>
                        </a:spcBef>
                        <a:spcAft>
                          <a:spcPts val="0"/>
                        </a:spcAft>
                        <a:buFont typeface="Arial" panose="020B0604020202020204" pitchFamily="34" charset="0"/>
                        <a:buChar char="•"/>
                      </a:pPr>
                      <a:r>
                        <a:rPr lang="en-GB" sz="1400" dirty="0">
                          <a:effectLst/>
                        </a:rPr>
                        <a:t>The government’s carbon net zero targets, with the view that renewable generation should not be disconnected ahead of fossil fuel generation.</a:t>
                      </a:r>
                    </a:p>
                    <a:p>
                      <a:pPr marL="171450" indent="-171450">
                        <a:lnSpc>
                          <a:spcPts val="1500"/>
                        </a:lnSpc>
                        <a:spcBef>
                          <a:spcPts val="600"/>
                        </a:spcBef>
                        <a:spcAft>
                          <a:spcPts val="0"/>
                        </a:spcAft>
                        <a:buFont typeface="Arial" panose="020B0604020202020204" pitchFamily="34" charset="0"/>
                        <a:buChar char="•"/>
                      </a:pPr>
                      <a:r>
                        <a:rPr lang="en-GB" sz="1400" dirty="0">
                          <a:effectLst/>
                        </a:rPr>
                        <a:t>Security of connection - those power stations providing the greatest level of security of supply should be the last to be disconnected.</a:t>
                      </a:r>
                      <a:endParaRPr lang="en-US" sz="1400" dirty="0">
                        <a:effectLst/>
                      </a:endParaRPr>
                    </a:p>
                    <a:p>
                      <a:pPr marL="171450" indent="-171450">
                        <a:lnSpc>
                          <a:spcPts val="1500"/>
                        </a:lnSpc>
                        <a:spcBef>
                          <a:spcPts val="600"/>
                        </a:spcBef>
                        <a:spcAft>
                          <a:spcPts val="0"/>
                        </a:spcAft>
                        <a:buFont typeface="Arial" panose="020B0604020202020204" pitchFamily="34" charset="0"/>
                        <a:buChar char="•"/>
                      </a:pPr>
                      <a:r>
                        <a:rPr lang="en-GB" sz="1400" dirty="0">
                          <a:effectLst/>
                        </a:rPr>
                        <a:t>The consequences for customers, particularly those for whom generation formed part of a more complex industrial site, or where </a:t>
                      </a:r>
                      <a:r>
                        <a:rPr lang="en-GB" sz="1400" dirty="0" err="1">
                          <a:effectLst/>
                        </a:rPr>
                        <a:t>deenergisation</a:t>
                      </a:r>
                      <a:r>
                        <a:rPr lang="en-GB" sz="1400" dirty="0">
                          <a:effectLst/>
                        </a:rPr>
                        <a:t> of generation would also mean cutting off local demand, or could have environmental impacts.</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extLst>
                  <a:ext uri="{0D108BD9-81ED-4DB2-BD59-A6C34878D82A}">
                    <a16:rowId xmlns:a16="http://schemas.microsoft.com/office/drawing/2014/main" val="4059871754"/>
                  </a:ext>
                </a:extLst>
              </a:tr>
              <a:tr h="627746">
                <a:tc>
                  <a:txBody>
                    <a:bodyPr/>
                    <a:lstStyle/>
                    <a:p>
                      <a:pPr algn="ctr">
                        <a:lnSpc>
                          <a:spcPts val="1500"/>
                        </a:lnSpc>
                        <a:spcBef>
                          <a:spcPts val="600"/>
                        </a:spcBef>
                        <a:spcAft>
                          <a:spcPts val="600"/>
                        </a:spcAft>
                      </a:pPr>
                      <a:r>
                        <a:rPr lang="en-GB" sz="1500" dirty="0">
                          <a:effectLst/>
                        </a:rPr>
                        <a:t>‘Last resort’ only</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600"/>
                        </a:spcAft>
                      </a:pPr>
                      <a:r>
                        <a:rPr lang="en-GB" sz="1400" dirty="0">
                          <a:effectLst/>
                        </a:rPr>
                        <a:t>Assurance that use would only be in an emergency situation and as a last resort after all other options had been exhausted. Several suggested that this should be included in the legal text. It was also felt that there should be more transparency over the steps that would be taken ahead of any instructions being given, and that these details should be in the public domain. </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extLst>
                  <a:ext uri="{0D108BD9-81ED-4DB2-BD59-A6C34878D82A}">
                    <a16:rowId xmlns:a16="http://schemas.microsoft.com/office/drawing/2014/main" val="3834822470"/>
                  </a:ext>
                </a:extLst>
              </a:tr>
              <a:tr h="340970">
                <a:tc>
                  <a:txBody>
                    <a:bodyPr/>
                    <a:lstStyle/>
                    <a:p>
                      <a:pPr algn="ctr">
                        <a:lnSpc>
                          <a:spcPts val="1500"/>
                        </a:lnSpc>
                        <a:spcBef>
                          <a:spcPts val="600"/>
                        </a:spcBef>
                        <a:spcAft>
                          <a:spcPts val="600"/>
                        </a:spcAft>
                      </a:pPr>
                      <a:r>
                        <a:rPr lang="en-GB" sz="1500" dirty="0">
                          <a:effectLst/>
                        </a:rPr>
                        <a:t>DNOs’ visibility</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600"/>
                        </a:spcAft>
                      </a:pPr>
                      <a:r>
                        <a:rPr lang="en-GB" sz="1400" dirty="0">
                          <a:effectLst/>
                        </a:rPr>
                        <a:t>Concern over the visibility that the DNOs have of the information required to carry out emergency instructions, and how they would know what to disconnect.</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extLst>
                  <a:ext uri="{0D108BD9-81ED-4DB2-BD59-A6C34878D82A}">
                    <a16:rowId xmlns:a16="http://schemas.microsoft.com/office/drawing/2014/main" val="371486876"/>
                  </a:ext>
                </a:extLst>
              </a:tr>
              <a:tr h="340970">
                <a:tc>
                  <a:txBody>
                    <a:bodyPr/>
                    <a:lstStyle/>
                    <a:p>
                      <a:pPr algn="ctr">
                        <a:lnSpc>
                          <a:spcPts val="1500"/>
                        </a:lnSpc>
                        <a:spcBef>
                          <a:spcPts val="600"/>
                        </a:spcBef>
                        <a:spcAft>
                          <a:spcPts val="600"/>
                        </a:spcAft>
                      </a:pPr>
                      <a:r>
                        <a:rPr lang="en-GB" sz="1500" dirty="0">
                          <a:effectLst/>
                        </a:rPr>
                        <a:t>Clarity over instruction</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600"/>
                        </a:spcAft>
                      </a:pPr>
                      <a:r>
                        <a:rPr lang="en-GB" sz="1400" dirty="0">
                          <a:effectLst/>
                        </a:rPr>
                        <a:t>Respondents wanted more clarity over the disconnection process, including what the instruction from the ESO would look like, how DNOs would comply with the instruction and how generators would be notified.</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extLst>
                  <a:ext uri="{0D108BD9-81ED-4DB2-BD59-A6C34878D82A}">
                    <a16:rowId xmlns:a16="http://schemas.microsoft.com/office/drawing/2014/main" val="857936199"/>
                  </a:ext>
                </a:extLst>
              </a:tr>
              <a:tr h="340970">
                <a:tc>
                  <a:txBody>
                    <a:bodyPr/>
                    <a:lstStyle/>
                    <a:p>
                      <a:pPr algn="ctr">
                        <a:lnSpc>
                          <a:spcPts val="1500"/>
                        </a:lnSpc>
                        <a:spcBef>
                          <a:spcPts val="600"/>
                        </a:spcBef>
                        <a:spcAft>
                          <a:spcPts val="600"/>
                        </a:spcAft>
                      </a:pPr>
                      <a:r>
                        <a:rPr lang="en-GB" sz="1500" dirty="0">
                          <a:effectLst/>
                        </a:rPr>
                        <a:t>Notice period before disconnection</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600"/>
                        </a:spcAft>
                      </a:pPr>
                      <a:r>
                        <a:rPr lang="en-GB" sz="1400" dirty="0">
                          <a:effectLst/>
                        </a:rPr>
                        <a:t>Clarity over how much notice generators could expect before disconnection.</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extLst>
                  <a:ext uri="{0D108BD9-81ED-4DB2-BD59-A6C34878D82A}">
                    <a16:rowId xmlns:a16="http://schemas.microsoft.com/office/drawing/2014/main" val="970235250"/>
                  </a:ext>
                </a:extLst>
              </a:tr>
              <a:tr h="340970">
                <a:tc>
                  <a:txBody>
                    <a:bodyPr/>
                    <a:lstStyle/>
                    <a:p>
                      <a:pPr algn="ctr">
                        <a:lnSpc>
                          <a:spcPts val="1500"/>
                        </a:lnSpc>
                        <a:spcBef>
                          <a:spcPts val="600"/>
                        </a:spcBef>
                        <a:spcAft>
                          <a:spcPts val="600"/>
                        </a:spcAft>
                      </a:pPr>
                      <a:r>
                        <a:rPr lang="en-GB" sz="1500" dirty="0">
                          <a:effectLst/>
                        </a:rPr>
                        <a:t>Reporting requested</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nchor="ctr"/>
                </a:tc>
                <a:tc>
                  <a:txBody>
                    <a:bodyPr/>
                    <a:lstStyle/>
                    <a:p>
                      <a:pPr>
                        <a:lnSpc>
                          <a:spcPts val="1500"/>
                        </a:lnSpc>
                        <a:spcBef>
                          <a:spcPts val="600"/>
                        </a:spcBef>
                        <a:spcAft>
                          <a:spcPts val="600"/>
                        </a:spcAft>
                      </a:pPr>
                      <a:r>
                        <a:rPr lang="en-GB" sz="1400" dirty="0">
                          <a:effectLst/>
                        </a:rPr>
                        <a:t>Responses included the request that reporting is made publicly available detailing any emergency instructions of this type that are given by the ESO, including the rationale.</a:t>
                      </a:r>
                      <a:endParaRPr lang="en-US" sz="14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36000" marB="36000"/>
                </a:tc>
                <a:extLst>
                  <a:ext uri="{0D108BD9-81ED-4DB2-BD59-A6C34878D82A}">
                    <a16:rowId xmlns:a16="http://schemas.microsoft.com/office/drawing/2014/main" val="1246616604"/>
                  </a:ext>
                </a:extLst>
              </a:tr>
            </a:tbl>
          </a:graphicData>
        </a:graphic>
      </p:graphicFrame>
    </p:spTree>
    <p:extLst>
      <p:ext uri="{BB962C8B-B14F-4D97-AF65-F5344CB8AC3E}">
        <p14:creationId xmlns:p14="http://schemas.microsoft.com/office/powerpoint/2010/main" val="316058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1AB4-82FF-461A-9CCB-DEACC5B31BE5}"/>
              </a:ext>
            </a:extLst>
          </p:cNvPr>
          <p:cNvSpPr>
            <a:spLocks noGrp="1"/>
          </p:cNvSpPr>
          <p:nvPr>
            <p:ph type="title"/>
          </p:nvPr>
        </p:nvSpPr>
        <p:spPr/>
        <p:txBody>
          <a:bodyPr/>
          <a:lstStyle/>
          <a:p>
            <a:r>
              <a:rPr lang="en-US" dirty="0">
                <a:solidFill>
                  <a:schemeClr val="accent6"/>
                </a:solidFill>
                <a:ea typeface="+mj-lt"/>
                <a:cs typeface="+mj-lt"/>
              </a:rPr>
              <a:t>Theme #3 - Impacts of emergency disconnection</a:t>
            </a:r>
            <a:endParaRPr lang="en-US" dirty="0">
              <a:solidFill>
                <a:schemeClr val="accent6"/>
              </a:solidFill>
            </a:endParaRPr>
          </a:p>
        </p:txBody>
      </p:sp>
      <p:graphicFrame>
        <p:nvGraphicFramePr>
          <p:cNvPr id="12" name="Table 11">
            <a:extLst>
              <a:ext uri="{FF2B5EF4-FFF2-40B4-BE49-F238E27FC236}">
                <a16:creationId xmlns:a16="http://schemas.microsoft.com/office/drawing/2014/main" id="{F814CFA3-CB69-49F2-AA45-5345510FF3FD}"/>
              </a:ext>
            </a:extLst>
          </p:cNvPr>
          <p:cNvGraphicFramePr>
            <a:graphicFrameLocks noGrp="1"/>
          </p:cNvGraphicFramePr>
          <p:nvPr>
            <p:extLst>
              <p:ext uri="{D42A27DB-BD31-4B8C-83A1-F6EECF244321}">
                <p14:modId xmlns:p14="http://schemas.microsoft.com/office/powerpoint/2010/main" val="2191101808"/>
              </p:ext>
            </p:extLst>
          </p:nvPr>
        </p:nvGraphicFramePr>
        <p:xfrm>
          <a:off x="431399" y="932724"/>
          <a:ext cx="11327999" cy="4675560"/>
        </p:xfrm>
        <a:graphic>
          <a:graphicData uri="http://schemas.openxmlformats.org/drawingml/2006/table">
            <a:tbl>
              <a:tblPr firstRow="1" bandRow="1">
                <a:tableStyleId>{93296810-A885-4BE3-A3E7-6D5BEEA58F35}</a:tableStyleId>
              </a:tblPr>
              <a:tblGrid>
                <a:gridCol w="2863892">
                  <a:extLst>
                    <a:ext uri="{9D8B030D-6E8A-4147-A177-3AD203B41FA5}">
                      <a16:colId xmlns:a16="http://schemas.microsoft.com/office/drawing/2014/main" val="2600751550"/>
                    </a:ext>
                  </a:extLst>
                </a:gridCol>
                <a:gridCol w="8464107">
                  <a:extLst>
                    <a:ext uri="{9D8B030D-6E8A-4147-A177-3AD203B41FA5}">
                      <a16:colId xmlns:a16="http://schemas.microsoft.com/office/drawing/2014/main" val="3953350833"/>
                    </a:ext>
                  </a:extLst>
                </a:gridCol>
              </a:tblGrid>
              <a:tr h="287333">
                <a:tc>
                  <a:txBody>
                    <a:bodyPr/>
                    <a:lstStyle/>
                    <a:p>
                      <a:r>
                        <a:rPr lang="en-GB" sz="2400" dirty="0"/>
                        <a:t>Concern</a:t>
                      </a:r>
                    </a:p>
                  </a:txBody>
                  <a:tcPr marL="121920" marR="121920" marT="72000" marB="72000"/>
                </a:tc>
                <a:tc>
                  <a:txBody>
                    <a:bodyPr/>
                    <a:lstStyle/>
                    <a:p>
                      <a:r>
                        <a:rPr lang="en-GB" sz="2400" dirty="0"/>
                        <a:t>Detail</a:t>
                      </a:r>
                    </a:p>
                  </a:txBody>
                  <a:tcPr marL="121920" marR="121920" marT="72000" marB="72000"/>
                </a:tc>
                <a:extLst>
                  <a:ext uri="{0D108BD9-81ED-4DB2-BD59-A6C34878D82A}">
                    <a16:rowId xmlns:a16="http://schemas.microsoft.com/office/drawing/2014/main" val="1009977557"/>
                  </a:ext>
                </a:extLst>
              </a:tr>
              <a:tr h="823091">
                <a:tc>
                  <a:txBody>
                    <a:bodyPr/>
                    <a:lstStyle/>
                    <a:p>
                      <a:pPr algn="ctr">
                        <a:lnSpc>
                          <a:spcPct val="100000"/>
                        </a:lnSpc>
                        <a:spcBef>
                          <a:spcPts val="600"/>
                        </a:spcBef>
                        <a:spcAft>
                          <a:spcPts val="600"/>
                        </a:spcAft>
                      </a:pPr>
                      <a:r>
                        <a:rPr lang="en-GB" sz="1500" dirty="0">
                          <a:effectLst/>
                        </a:rPr>
                        <a:t>Commercial impact / lack of compensation</a:t>
                      </a:r>
                      <a:endParaRPr lang="en-US" sz="13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tc>
                  <a:txBody>
                    <a:bodyPr/>
                    <a:lstStyle/>
                    <a:p>
                      <a:pPr>
                        <a:lnSpc>
                          <a:spcPct val="100000"/>
                        </a:lnSpc>
                        <a:spcBef>
                          <a:spcPts val="600"/>
                        </a:spcBef>
                        <a:spcAft>
                          <a:spcPts val="600"/>
                        </a:spcAft>
                      </a:pPr>
                      <a:r>
                        <a:rPr lang="en-GB" sz="1500" dirty="0">
                          <a:effectLst/>
                        </a:rPr>
                        <a:t>One of the most frequent concerns raised in the responses was the lack of compensation that would be provided to any embedded generators that were disconnected via this process. </a:t>
                      </a:r>
                      <a:endParaRPr lang="en-US" sz="1500" dirty="0">
                        <a:effectLst/>
                      </a:endParaRPr>
                    </a:p>
                    <a:p>
                      <a:pPr>
                        <a:lnSpc>
                          <a:spcPct val="100000"/>
                        </a:lnSpc>
                        <a:spcBef>
                          <a:spcPts val="600"/>
                        </a:spcBef>
                        <a:spcAft>
                          <a:spcPts val="600"/>
                        </a:spcAft>
                      </a:pPr>
                      <a:r>
                        <a:rPr lang="en-GB" sz="1500" dirty="0">
                          <a:effectLst/>
                        </a:rPr>
                        <a:t>This was seen to be a financial risk to generators, with many believing this demonstrated the absence of a level playing field and that the process was detrimental to competition since, in contrast, transmission connected generators and those that are in the Balancing Mechanism would receive compensation should the instruction be enacted. </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extLst>
                  <a:ext uri="{0D108BD9-81ED-4DB2-BD59-A6C34878D82A}">
                    <a16:rowId xmlns:a16="http://schemas.microsoft.com/office/drawing/2014/main" val="905420933"/>
                  </a:ext>
                </a:extLst>
              </a:tr>
              <a:tr h="1004298">
                <a:tc>
                  <a:txBody>
                    <a:bodyPr/>
                    <a:lstStyle/>
                    <a:p>
                      <a:pPr algn="ctr">
                        <a:lnSpc>
                          <a:spcPct val="100000"/>
                        </a:lnSpc>
                        <a:spcBef>
                          <a:spcPts val="600"/>
                        </a:spcBef>
                        <a:spcAft>
                          <a:spcPts val="600"/>
                        </a:spcAft>
                      </a:pPr>
                      <a:r>
                        <a:rPr lang="en-GB" sz="1500" dirty="0">
                          <a:effectLst/>
                        </a:rPr>
                        <a:t>Damage to assets</a:t>
                      </a:r>
                      <a:endParaRPr lang="en-US" sz="13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tc>
                  <a:txBody>
                    <a:bodyPr/>
                    <a:lstStyle/>
                    <a:p>
                      <a:pPr>
                        <a:lnSpc>
                          <a:spcPct val="100000"/>
                        </a:lnSpc>
                        <a:spcBef>
                          <a:spcPts val="600"/>
                        </a:spcBef>
                        <a:spcAft>
                          <a:spcPts val="600"/>
                        </a:spcAft>
                      </a:pPr>
                      <a:r>
                        <a:rPr lang="en-GB" sz="1500" dirty="0">
                          <a:effectLst/>
                        </a:rPr>
                        <a:t>Potential for emergency disconnection to cause health and safety risks, damage to assets and the need for significant maintenance intervention. In some cases, forced disconnection could lead to wider plant shutdowns and disruption to industrial processes. They could be followed by further shutdowns after the system was restored. Some respondents wanted assurance from DNOs that essential infrastructure sites would not be affected.</a:t>
                      </a:r>
                      <a:endParaRPr lang="en-US" sz="1500" dirty="0">
                        <a:effectLst/>
                      </a:endParaRPr>
                    </a:p>
                    <a:p>
                      <a:pPr>
                        <a:lnSpc>
                          <a:spcPct val="100000"/>
                        </a:lnSpc>
                        <a:spcBef>
                          <a:spcPts val="600"/>
                        </a:spcBef>
                        <a:spcAft>
                          <a:spcPts val="600"/>
                        </a:spcAft>
                      </a:pPr>
                      <a:r>
                        <a:rPr lang="en-GB" sz="1500" dirty="0">
                          <a:effectLst/>
                        </a:rPr>
                        <a:t>Respondents wanted clarity over the reconnection process, and suggested that, where restarting plants would require a site visit, this would be more difficult now due to the COVID-19 restrictions.</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extLst>
                  <a:ext uri="{0D108BD9-81ED-4DB2-BD59-A6C34878D82A}">
                    <a16:rowId xmlns:a16="http://schemas.microsoft.com/office/drawing/2014/main" val="970235250"/>
                  </a:ext>
                </a:extLst>
              </a:tr>
              <a:tr h="571516">
                <a:tc>
                  <a:txBody>
                    <a:bodyPr/>
                    <a:lstStyle/>
                    <a:p>
                      <a:pPr algn="ctr">
                        <a:lnSpc>
                          <a:spcPct val="100000"/>
                        </a:lnSpc>
                        <a:spcBef>
                          <a:spcPts val="600"/>
                        </a:spcBef>
                        <a:spcAft>
                          <a:spcPts val="600"/>
                        </a:spcAft>
                      </a:pPr>
                      <a:r>
                        <a:rPr lang="en-GB" sz="1500" dirty="0">
                          <a:effectLst/>
                        </a:rPr>
                        <a:t>Risk to network stability</a:t>
                      </a:r>
                      <a:endParaRPr lang="en-US" sz="13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tc>
                  <a:txBody>
                    <a:bodyPr/>
                    <a:lstStyle/>
                    <a:p>
                      <a:pPr>
                        <a:lnSpc>
                          <a:spcPct val="100000"/>
                        </a:lnSpc>
                        <a:spcBef>
                          <a:spcPts val="600"/>
                        </a:spcBef>
                        <a:spcAft>
                          <a:spcPts val="600"/>
                        </a:spcAft>
                      </a:pPr>
                      <a:r>
                        <a:rPr lang="en-GB" sz="1500" dirty="0">
                          <a:effectLst/>
                        </a:rPr>
                        <a:t>There were concerns at the impact to network stability if certain generators that provide services such as inertia and voltage control were disconnected.</a:t>
                      </a:r>
                      <a:endParaRPr lang="en-US" sz="1500" dirty="0">
                        <a:solidFill>
                          <a:srgbClr val="454545"/>
                        </a:solidFill>
                        <a:effectLst/>
                        <a:latin typeface="Arial" panose="020B0604020202020204" pitchFamily="34" charset="0"/>
                        <a:ea typeface="Arial" panose="020B0604020202020204" pitchFamily="34" charset="0"/>
                        <a:cs typeface="Times New Roman" panose="02020603050405020304" pitchFamily="18" charset="0"/>
                      </a:endParaRPr>
                    </a:p>
                  </a:txBody>
                  <a:tcPr marL="0" marR="167640" marT="72000" marB="72000" anchor="ctr"/>
                </a:tc>
                <a:extLst>
                  <a:ext uri="{0D108BD9-81ED-4DB2-BD59-A6C34878D82A}">
                    <a16:rowId xmlns:a16="http://schemas.microsoft.com/office/drawing/2014/main" val="1246616604"/>
                  </a:ext>
                </a:extLst>
              </a:tr>
            </a:tbl>
          </a:graphicData>
        </a:graphic>
      </p:graphicFrame>
    </p:spTree>
    <p:extLst>
      <p:ext uri="{BB962C8B-B14F-4D97-AF65-F5344CB8AC3E}">
        <p14:creationId xmlns:p14="http://schemas.microsoft.com/office/powerpoint/2010/main" val="3983936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11AB4-82FF-461A-9CCB-DEACC5B31BE5}"/>
              </a:ext>
            </a:extLst>
          </p:cNvPr>
          <p:cNvSpPr>
            <a:spLocks noGrp="1"/>
          </p:cNvSpPr>
          <p:nvPr>
            <p:ph type="title"/>
          </p:nvPr>
        </p:nvSpPr>
        <p:spPr/>
        <p:txBody>
          <a:bodyPr/>
          <a:lstStyle/>
          <a:p>
            <a:r>
              <a:rPr lang="en-US" dirty="0">
                <a:solidFill>
                  <a:schemeClr val="accent6"/>
                </a:solidFill>
                <a:ea typeface="+mj-lt"/>
                <a:cs typeface="+mj-lt"/>
              </a:rPr>
              <a:t>What has been done to address concerns?</a:t>
            </a:r>
            <a:endParaRPr lang="en-US" dirty="0">
              <a:solidFill>
                <a:schemeClr val="accent6"/>
              </a:solidFill>
            </a:endParaRPr>
          </a:p>
        </p:txBody>
      </p:sp>
      <p:graphicFrame>
        <p:nvGraphicFramePr>
          <p:cNvPr id="3" name="Table 2">
            <a:extLst>
              <a:ext uri="{FF2B5EF4-FFF2-40B4-BE49-F238E27FC236}">
                <a16:creationId xmlns:a16="http://schemas.microsoft.com/office/drawing/2014/main" id="{3DA0B8D5-C067-44E9-8A3B-A98A79EDFE67}"/>
              </a:ext>
            </a:extLst>
          </p:cNvPr>
          <p:cNvGraphicFramePr>
            <a:graphicFrameLocks noGrp="1"/>
          </p:cNvGraphicFramePr>
          <p:nvPr>
            <p:extLst>
              <p:ext uri="{D42A27DB-BD31-4B8C-83A1-F6EECF244321}">
                <p14:modId xmlns:p14="http://schemas.microsoft.com/office/powerpoint/2010/main" val="2493151352"/>
              </p:ext>
            </p:extLst>
          </p:nvPr>
        </p:nvGraphicFramePr>
        <p:xfrm>
          <a:off x="439881" y="940624"/>
          <a:ext cx="11328000" cy="5127680"/>
        </p:xfrm>
        <a:graphic>
          <a:graphicData uri="http://schemas.openxmlformats.org/drawingml/2006/table">
            <a:tbl>
              <a:tblPr firstRow="1" bandRow="1">
                <a:tableStyleId>{93296810-A885-4BE3-A3E7-6D5BEEA58F35}</a:tableStyleId>
              </a:tblPr>
              <a:tblGrid>
                <a:gridCol w="5664000">
                  <a:extLst>
                    <a:ext uri="{9D8B030D-6E8A-4147-A177-3AD203B41FA5}">
                      <a16:colId xmlns:a16="http://schemas.microsoft.com/office/drawing/2014/main" val="1488311759"/>
                    </a:ext>
                  </a:extLst>
                </a:gridCol>
                <a:gridCol w="5664000">
                  <a:extLst>
                    <a:ext uri="{9D8B030D-6E8A-4147-A177-3AD203B41FA5}">
                      <a16:colId xmlns:a16="http://schemas.microsoft.com/office/drawing/2014/main" val="3786104703"/>
                    </a:ext>
                  </a:extLst>
                </a:gridCol>
              </a:tblGrid>
              <a:tr h="582711">
                <a:tc>
                  <a:txBody>
                    <a:bodyPr/>
                    <a:lstStyle/>
                    <a:p>
                      <a:r>
                        <a:rPr lang="en-GB" sz="2400" dirty="0"/>
                        <a:t>Action </a:t>
                      </a:r>
                    </a:p>
                  </a:txBody>
                  <a:tcPr marL="121920" marR="121920" marT="60960" marB="60960"/>
                </a:tc>
                <a:tc>
                  <a:txBody>
                    <a:bodyPr/>
                    <a:lstStyle/>
                    <a:p>
                      <a:r>
                        <a:rPr lang="en-GB" sz="2400" dirty="0"/>
                        <a:t>Progress</a:t>
                      </a:r>
                    </a:p>
                  </a:txBody>
                  <a:tcPr marL="121920" marR="121920" marT="60960" marB="60960"/>
                </a:tc>
                <a:extLst>
                  <a:ext uri="{0D108BD9-81ED-4DB2-BD59-A6C34878D82A}">
                    <a16:rowId xmlns:a16="http://schemas.microsoft.com/office/drawing/2014/main" val="1718203815"/>
                  </a:ext>
                </a:extLst>
              </a:tr>
              <a:tr h="806089">
                <a:tc>
                  <a:txBody>
                    <a:bodyPr/>
                    <a:lstStyle/>
                    <a:p>
                      <a:r>
                        <a:rPr lang="en-GB" sz="1800" dirty="0"/>
                        <a:t>Work with DNOs on communication that can be published to improve transparency</a:t>
                      </a:r>
                    </a:p>
                  </a:txBody>
                  <a:tcPr marL="121920" marR="121920" marT="60960" marB="60960" anchor="ctr"/>
                </a:tc>
                <a:tc>
                  <a:txBody>
                    <a:bodyPr/>
                    <a:lstStyle/>
                    <a:p>
                      <a:r>
                        <a:rPr lang="en-GB" sz="1800" dirty="0"/>
                        <a:t>Joint guidance agreed and published*</a:t>
                      </a:r>
                    </a:p>
                  </a:txBody>
                  <a:tcPr marL="121920" marR="121920" marT="60960" marB="60960" anchor="ctr"/>
                </a:tc>
                <a:extLst>
                  <a:ext uri="{0D108BD9-81ED-4DB2-BD59-A6C34878D82A}">
                    <a16:rowId xmlns:a16="http://schemas.microsoft.com/office/drawing/2014/main" val="1946120183"/>
                  </a:ext>
                </a:extLst>
              </a:tr>
              <a:tr h="690880">
                <a:tc>
                  <a:txBody>
                    <a:bodyPr/>
                    <a:lstStyle/>
                    <a:p>
                      <a:r>
                        <a:rPr lang="en-GB" sz="1800" dirty="0"/>
                        <a:t>Letter to be published from the ESO on their position on GC0143</a:t>
                      </a:r>
                    </a:p>
                  </a:txBody>
                  <a:tcPr marL="121920" marR="121920" marT="60960" marB="60960" anchor="ctr"/>
                </a:tc>
                <a:tc>
                  <a:txBody>
                    <a:bodyPr/>
                    <a:lstStyle/>
                    <a:p>
                      <a:r>
                        <a:rPr lang="en-GB" sz="1800" dirty="0"/>
                        <a:t>Published*</a:t>
                      </a:r>
                    </a:p>
                  </a:txBody>
                  <a:tcPr marL="121920" marR="121920" marT="60960" marB="60960" anchor="ctr"/>
                </a:tc>
                <a:extLst>
                  <a:ext uri="{0D108BD9-81ED-4DB2-BD59-A6C34878D82A}">
                    <a16:rowId xmlns:a16="http://schemas.microsoft.com/office/drawing/2014/main" val="141631099"/>
                  </a:ext>
                </a:extLst>
              </a:tr>
              <a:tr h="975360">
                <a:tc>
                  <a:txBody>
                    <a:bodyPr/>
                    <a:lstStyle/>
                    <a:p>
                      <a:r>
                        <a:rPr lang="en-GB" sz="1800" dirty="0"/>
                        <a:t>Review all responses ahead of raising a modification for the enduring solution involving all stakeholders in its development</a:t>
                      </a:r>
                    </a:p>
                  </a:txBody>
                  <a:tcPr marL="121920" marR="121920" marT="60960" marB="60960" anchor="ctr"/>
                </a:tc>
                <a:tc>
                  <a:txBody>
                    <a:bodyPr/>
                    <a:lstStyle/>
                    <a:p>
                      <a:r>
                        <a:rPr lang="en-GB" sz="1800" dirty="0"/>
                        <a:t>R</a:t>
                      </a:r>
                      <a:r>
                        <a:rPr lang="en-GB" sz="1800" baseline="0" dirty="0"/>
                        <a:t>eport required by Ofgem – completed and published*</a:t>
                      </a:r>
                      <a:endParaRPr lang="en-GB" sz="1800" dirty="0"/>
                    </a:p>
                  </a:txBody>
                  <a:tcPr marL="121920" marR="121920" marT="60960" marB="60960" anchor="ctr"/>
                </a:tc>
                <a:extLst>
                  <a:ext uri="{0D108BD9-81ED-4DB2-BD59-A6C34878D82A}">
                    <a16:rowId xmlns:a16="http://schemas.microsoft.com/office/drawing/2014/main" val="1352672093"/>
                  </a:ext>
                </a:extLst>
              </a:tr>
              <a:tr h="690880">
                <a:tc>
                  <a:txBody>
                    <a:bodyPr/>
                    <a:lstStyle/>
                    <a:p>
                      <a:r>
                        <a:rPr lang="en-GB" sz="1800" dirty="0"/>
                        <a:t>Establish new ODFM service to provide commercial alternative to disconnection</a:t>
                      </a:r>
                    </a:p>
                  </a:txBody>
                  <a:tcPr marL="121920" marR="121920" marT="60960" marB="60960" anchor="ctr"/>
                </a:tc>
                <a:tc>
                  <a:txBody>
                    <a:bodyPr/>
                    <a:lstStyle/>
                    <a:p>
                      <a:r>
                        <a:rPr lang="en-GB" sz="1800" dirty="0"/>
                        <a:t>In place</a:t>
                      </a:r>
                    </a:p>
                  </a:txBody>
                  <a:tcPr marL="121920" marR="121920" marT="60960" marB="60960" anchor="ctr"/>
                </a:tc>
                <a:extLst>
                  <a:ext uri="{0D108BD9-81ED-4DB2-BD59-A6C34878D82A}">
                    <a16:rowId xmlns:a16="http://schemas.microsoft.com/office/drawing/2014/main" val="4086779016"/>
                  </a:ext>
                </a:extLst>
              </a:tr>
              <a:tr h="690880">
                <a:tc>
                  <a:txBody>
                    <a:bodyPr/>
                    <a:lstStyle/>
                    <a:p>
                      <a:r>
                        <a:rPr lang="en-GB" sz="1800" dirty="0"/>
                        <a:t>Repeat consultation to comply with EBGL A18</a:t>
                      </a:r>
                      <a:r>
                        <a:rPr lang="en-GB" sz="1800" baseline="0" dirty="0"/>
                        <a:t> requirements</a:t>
                      </a:r>
                      <a:endParaRPr lang="en-GB" sz="1800" dirty="0"/>
                    </a:p>
                  </a:txBody>
                  <a:tcPr marL="121920" marR="121920" marT="60960" marB="60960" anchor="ctr"/>
                </a:tc>
                <a:tc>
                  <a:txBody>
                    <a:bodyPr/>
                    <a:lstStyle/>
                    <a:p>
                      <a:r>
                        <a:rPr lang="en-GB" sz="1800" dirty="0"/>
                        <a:t>1 month consultation ran from 21 May to 22 June. </a:t>
                      </a:r>
                    </a:p>
                  </a:txBody>
                  <a:tcPr marL="121920" marR="121920" marT="60960" marB="60960" anchor="ctr"/>
                </a:tc>
                <a:extLst>
                  <a:ext uri="{0D108BD9-81ED-4DB2-BD59-A6C34878D82A}">
                    <a16:rowId xmlns:a16="http://schemas.microsoft.com/office/drawing/2014/main" val="183940160"/>
                  </a:ext>
                </a:extLst>
              </a:tr>
              <a:tr h="690880">
                <a:tc>
                  <a:txBody>
                    <a:bodyPr/>
                    <a:lstStyle/>
                    <a:p>
                      <a:r>
                        <a:rPr lang="en-GB" sz="1800" dirty="0"/>
                        <a:t>Develop enduring solution following</a:t>
                      </a:r>
                      <a:r>
                        <a:rPr lang="en-GB" sz="1800" baseline="0" dirty="0"/>
                        <a:t> normal governance including engagement and consultation</a:t>
                      </a:r>
                      <a:endParaRPr lang="en-GB" sz="1800" dirty="0"/>
                    </a:p>
                  </a:txBody>
                  <a:tcPr marL="121920" marR="121920" marT="60960" marB="60960" anchor="ctr"/>
                </a:tc>
                <a:tc>
                  <a:txBody>
                    <a:bodyPr/>
                    <a:lstStyle/>
                    <a:p>
                      <a:r>
                        <a:rPr lang="en-GB" sz="1800" dirty="0"/>
                        <a:t>Needs to be in place by Spring 2021; to be raised at July Grid Code Review Panel</a:t>
                      </a:r>
                    </a:p>
                  </a:txBody>
                  <a:tcPr marL="121920" marR="121920" marT="60960" marB="60960" anchor="ctr"/>
                </a:tc>
                <a:extLst>
                  <a:ext uri="{0D108BD9-81ED-4DB2-BD59-A6C34878D82A}">
                    <a16:rowId xmlns:a16="http://schemas.microsoft.com/office/drawing/2014/main" val="1586614941"/>
                  </a:ext>
                </a:extLst>
              </a:tr>
            </a:tbl>
          </a:graphicData>
        </a:graphic>
      </p:graphicFrame>
      <p:sp>
        <p:nvSpPr>
          <p:cNvPr id="6" name="Content Placeholder 6">
            <a:extLst/>
          </p:cNvPr>
          <p:cNvSpPr>
            <a:spLocks noGrp="1"/>
          </p:cNvSpPr>
          <p:nvPr>
            <p:ph idx="1"/>
          </p:nvPr>
        </p:nvSpPr>
        <p:spPr>
          <a:xfrm>
            <a:off x="886893" y="6309321"/>
            <a:ext cx="11327999" cy="287323"/>
          </a:xfrm>
        </p:spPr>
        <p:txBody>
          <a:bodyPr vert="horz" wrap="square" lIns="0" tIns="0" rIns="0" bIns="0" rtlCol="0" anchor="t">
            <a:spAutoFit/>
          </a:bodyPr>
          <a:lstStyle/>
          <a:p>
            <a:r>
              <a:rPr lang="en-GB" sz="1867" b="0" dirty="0">
                <a:solidFill>
                  <a:schemeClr val="tx1"/>
                </a:solidFill>
              </a:rPr>
              <a:t>*Documents published under the ‘decision’ tab on the </a:t>
            </a:r>
            <a:r>
              <a:rPr lang="en-GB" sz="1867" b="0" dirty="0">
                <a:solidFill>
                  <a:schemeClr val="tx1"/>
                </a:solidFill>
                <a:hlinkClick r:id="rId3"/>
              </a:rPr>
              <a:t>GC0143 web page</a:t>
            </a:r>
            <a:endParaRPr lang="en-GB" sz="1867" b="0" dirty="0">
              <a:solidFill>
                <a:schemeClr val="tx1"/>
              </a:solidFill>
            </a:endParaRPr>
          </a:p>
        </p:txBody>
      </p:sp>
    </p:spTree>
    <p:extLst>
      <p:ext uri="{BB962C8B-B14F-4D97-AF65-F5344CB8AC3E}">
        <p14:creationId xmlns:p14="http://schemas.microsoft.com/office/powerpoint/2010/main" val="1402982469"/>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0" ma:contentTypeDescription="Create a new document." ma:contentTypeScope="" ma:versionID="c038e62add74b458bfdab949f0c5f3f0">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212e96972f49da2ac2c872aec2b1ba83"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Davies(ESO), Gareth</DisplayName>
        <AccountId>145</AccountId>
        <AccountType/>
      </UserInfo>
    </SharedWithUsers>
  </documentManagement>
</p:properties>
</file>

<file path=customXml/itemProps1.xml><?xml version="1.0" encoding="utf-8"?>
<ds:datastoreItem xmlns:ds="http://schemas.openxmlformats.org/officeDocument/2006/customXml" ds:itemID="{16D9E73C-8C4D-485C-A9C0-EF0D073952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c74c4c-1639-4502-8f90-b4ce03410dfb"/>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161246-11E8-4016-8F71-9AB9FF5E0DF2}">
  <ds:schemaRefs>
    <ds:schemaRef ds:uri="http://schemas.microsoft.com/sharepoint/v3/contenttype/forms"/>
  </ds:schemaRefs>
</ds:datastoreItem>
</file>

<file path=customXml/itemProps3.xml><?xml version="1.0" encoding="utf-8"?>
<ds:datastoreItem xmlns:ds="http://schemas.openxmlformats.org/officeDocument/2006/customXml" ds:itemID="{29898A8F-1615-4279-BF08-1AD25581FA40}">
  <ds:schemaRef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purl.org/dc/elements/1.1/"/>
    <ds:schemaRef ds:uri="http://schemas.microsoft.com/office/2006/metadata/properties"/>
    <ds:schemaRef ds:uri="97b6fe81-1556-4112-94ca-31043ca39b71"/>
    <ds:schemaRef ds:uri="dec74c4c-1639-4502-8f90-b4ce03410df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10936</TotalTime>
  <Words>2122</Words>
  <Application>Microsoft Office PowerPoint</Application>
  <PresentationFormat>Widescreen</PresentationFormat>
  <Paragraphs>222</Paragraphs>
  <Slides>17</Slides>
  <Notes>4</Notes>
  <HiddenSlides>0</HiddenSlides>
  <MMClips>0</MMClips>
  <ScaleCrop>false</ScaleCrop>
  <HeadingPairs>
    <vt:vector size="6" baseType="variant">
      <vt:variant>
        <vt:lpstr>Fonts Used</vt:lpstr>
      </vt:variant>
      <vt:variant>
        <vt:i4>23</vt:i4>
      </vt:variant>
      <vt:variant>
        <vt:lpstr>Theme</vt:lpstr>
      </vt:variant>
      <vt:variant>
        <vt:i4>2</vt:i4>
      </vt:variant>
      <vt:variant>
        <vt:lpstr>Slide Titles</vt:lpstr>
      </vt:variant>
      <vt:variant>
        <vt:i4>17</vt:i4>
      </vt:variant>
    </vt:vector>
  </HeadingPairs>
  <TitlesOfParts>
    <vt:vector size="42" baseType="lpstr">
      <vt:lpstr>ＭＳ Ｐゴシック</vt:lpstr>
      <vt:lpstr>Arial</vt:lpstr>
      <vt:lpstr>Calibri</vt:lpstr>
      <vt:lpstr>Helvetica Neue Condensed</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 Neue Medium</vt:lpstr>
      <vt:lpstr>HelveticaNeueLTPro-Blk</vt:lpstr>
      <vt:lpstr>HelveticaNeueLTPro-Hv</vt:lpstr>
      <vt:lpstr>HelveticaNeueLTPro-Roman</vt:lpstr>
      <vt:lpstr>Symbol</vt:lpstr>
      <vt:lpstr>Times New Roman</vt:lpstr>
      <vt:lpstr>Wingdings</vt:lpstr>
      <vt:lpstr>Wingdings 2</vt:lpstr>
      <vt:lpstr>Office Theme</vt:lpstr>
      <vt:lpstr>1_Office Theme</vt:lpstr>
      <vt:lpstr>PowerPoint Presentation</vt:lpstr>
      <vt:lpstr>The defect - recap of GC0143 background and urgency</vt:lpstr>
      <vt:lpstr>GC0143 Timeline</vt:lpstr>
      <vt:lpstr>GC0143 Ofgem decision – key points</vt:lpstr>
      <vt:lpstr>Consultation responses – summary &amp; key themes</vt:lpstr>
      <vt:lpstr>Theme #1 - The development of modification GC0143</vt:lpstr>
      <vt:lpstr>Theme #2 - Carrying out emergency instructions</vt:lpstr>
      <vt:lpstr>Theme #3 - Impacts of emergency disconnection</vt:lpstr>
      <vt:lpstr>What has been done to address concerns?</vt:lpstr>
      <vt:lpstr>Optional Downwards Flexibility Management (ODFM)</vt:lpstr>
      <vt:lpstr>Use of Emergency Instructions and ODFM in May 2020</vt:lpstr>
      <vt:lpstr>Joint ESO/DNO Guidance - High Level Principles</vt:lpstr>
      <vt:lpstr>Joint ESO/DNO Guidance - Priorities for maintaining connection</vt:lpstr>
      <vt:lpstr>Areas to Address in Enduring Solution</vt:lpstr>
      <vt:lpstr>GC0147 Legal Text – proposed changes</vt:lpstr>
      <vt:lpstr>Draft Timeline for Development of Enduring Solution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Sophia Sewell</dc:creator>
  <cp:lastModifiedBy>Ahmed (ESO), Nisar</cp:lastModifiedBy>
  <cp:revision>151</cp:revision>
  <dcterms:created xsi:type="dcterms:W3CDTF">2020-01-24T09:38:08Z</dcterms:created>
  <dcterms:modified xsi:type="dcterms:W3CDTF">2020-09-03T11:03:14Z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ies>
</file>