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handoutMasterIdLst>
    <p:handoutMasterId r:id="rId8"/>
  </p:handoutMasterIdLst>
  <p:sldIdLst>
    <p:sldId id="264" r:id="rId5"/>
    <p:sldId id="1115" r:id="rId6"/>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3778B9"/>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2EF0C3-486F-43D7-8B11-2349B6F4E4DA}" v="72" dt="2020-05-22T20:17:15.57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4" autoAdjust="0"/>
    <p:restoredTop sz="96220" autoAdjust="0"/>
  </p:normalViewPr>
  <p:slideViewPr>
    <p:cSldViewPr>
      <p:cViewPr varScale="1">
        <p:scale>
          <a:sx n="87" d="100"/>
          <a:sy n="87" d="100"/>
        </p:scale>
        <p:origin x="40" y="48"/>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6E2EF0C3-486F-43D7-8B11-2349B6F4E4DA}"/>
    <pc:docChg chg="delSld modSld">
      <pc:chgData name="Mullen (ESO), Paul J" userId="bf3d1d73-b4d7-4bb4-8793-c91dcec30622" providerId="ADAL" clId="{6E2EF0C3-486F-43D7-8B11-2349B6F4E4DA}" dt="2020-05-22T20:17:15.575" v="71" actId="2696"/>
      <pc:docMkLst>
        <pc:docMk/>
      </pc:docMkLst>
      <pc:sldChg chg="modSp">
        <pc:chgData name="Mullen (ESO), Paul J" userId="bf3d1d73-b4d7-4bb4-8793-c91dcec30622" providerId="ADAL" clId="{6E2EF0C3-486F-43D7-8B11-2349B6F4E4DA}" dt="2020-05-22T20:16:57.779" v="57" actId="20577"/>
        <pc:sldMkLst>
          <pc:docMk/>
          <pc:sldMk cId="2331078753" sldId="264"/>
        </pc:sldMkLst>
        <pc:spChg chg="mod">
          <ac:chgData name="Mullen (ESO), Paul J" userId="bf3d1d73-b4d7-4bb4-8793-c91dcec30622" providerId="ADAL" clId="{6E2EF0C3-486F-43D7-8B11-2349B6F4E4DA}" dt="2020-05-22T20:16:57.779" v="57" actId="20577"/>
          <ac:spMkLst>
            <pc:docMk/>
            <pc:sldMk cId="2331078753" sldId="264"/>
            <ac:spMk id="5" creationId="{2AE0AD11-7CD9-4048-8629-F792EEC82AB3}"/>
          </ac:spMkLst>
        </pc:spChg>
        <pc:spChg chg="mod">
          <ac:chgData name="Mullen (ESO), Paul J" userId="bf3d1d73-b4d7-4bb4-8793-c91dcec30622" providerId="ADAL" clId="{6E2EF0C3-486F-43D7-8B11-2349B6F4E4DA}" dt="2020-05-22T20:16:49.267" v="34" actId="20577"/>
          <ac:spMkLst>
            <pc:docMk/>
            <pc:sldMk cId="2331078753" sldId="264"/>
            <ac:spMk id="12" creationId="{AEE9CDCA-4322-4348-9BB0-C5C97085148C}"/>
          </ac:spMkLst>
        </pc:spChg>
      </pc:sldChg>
      <pc:sldChg chg="del">
        <pc:chgData name="Mullen (ESO), Paul J" userId="bf3d1d73-b4d7-4bb4-8793-c91dcec30622" providerId="ADAL" clId="{6E2EF0C3-486F-43D7-8B11-2349B6F4E4DA}" dt="2020-05-22T20:17:03.943" v="63" actId="2696"/>
        <pc:sldMkLst>
          <pc:docMk/>
          <pc:sldMk cId="828377625" sldId="265"/>
        </pc:sldMkLst>
      </pc:sldChg>
      <pc:sldChg chg="del">
        <pc:chgData name="Mullen (ESO), Paul J" userId="bf3d1d73-b4d7-4bb4-8793-c91dcec30622" providerId="ADAL" clId="{6E2EF0C3-486F-43D7-8B11-2349B6F4E4DA}" dt="2020-05-22T20:17:02.769" v="62" actId="2696"/>
        <pc:sldMkLst>
          <pc:docMk/>
          <pc:sldMk cId="2922608947" sldId="267"/>
        </pc:sldMkLst>
      </pc:sldChg>
      <pc:sldChg chg="del">
        <pc:chgData name="Mullen (ESO), Paul J" userId="bf3d1d73-b4d7-4bb4-8793-c91dcec30622" providerId="ADAL" clId="{6E2EF0C3-486F-43D7-8B11-2349B6F4E4DA}" dt="2020-05-22T20:17:02.005" v="61" actId="2696"/>
        <pc:sldMkLst>
          <pc:docMk/>
          <pc:sldMk cId="3873807896" sldId="268"/>
        </pc:sldMkLst>
      </pc:sldChg>
      <pc:sldChg chg="del">
        <pc:chgData name="Mullen (ESO), Paul J" userId="bf3d1d73-b4d7-4bb4-8793-c91dcec30622" providerId="ADAL" clId="{6E2EF0C3-486F-43D7-8B11-2349B6F4E4DA}" dt="2020-05-22T20:17:01.411" v="60" actId="2696"/>
        <pc:sldMkLst>
          <pc:docMk/>
          <pc:sldMk cId="773369553" sldId="269"/>
        </pc:sldMkLst>
      </pc:sldChg>
      <pc:sldChg chg="del">
        <pc:chgData name="Mullen (ESO), Paul J" userId="bf3d1d73-b4d7-4bb4-8793-c91dcec30622" providerId="ADAL" clId="{6E2EF0C3-486F-43D7-8B11-2349B6F4E4DA}" dt="2020-05-22T20:17:04.563" v="64" actId="2696"/>
        <pc:sldMkLst>
          <pc:docMk/>
          <pc:sldMk cId="3980357180" sldId="270"/>
        </pc:sldMkLst>
      </pc:sldChg>
      <pc:sldChg chg="del">
        <pc:chgData name="Mullen (ESO), Paul J" userId="bf3d1d73-b4d7-4bb4-8793-c91dcec30622" providerId="ADAL" clId="{6E2EF0C3-486F-43D7-8B11-2349B6F4E4DA}" dt="2020-05-22T20:17:06.685" v="67" actId="2696"/>
        <pc:sldMkLst>
          <pc:docMk/>
          <pc:sldMk cId="765677184" sldId="271"/>
        </pc:sldMkLst>
      </pc:sldChg>
      <pc:sldChg chg="del">
        <pc:chgData name="Mullen (ESO), Paul J" userId="bf3d1d73-b4d7-4bb4-8793-c91dcec30622" providerId="ADAL" clId="{6E2EF0C3-486F-43D7-8B11-2349B6F4E4DA}" dt="2020-05-22T20:17:05.310" v="65" actId="2696"/>
        <pc:sldMkLst>
          <pc:docMk/>
          <pc:sldMk cId="3729820425" sldId="272"/>
        </pc:sldMkLst>
      </pc:sldChg>
      <pc:sldChg chg="del">
        <pc:chgData name="Mullen (ESO), Paul J" userId="bf3d1d73-b4d7-4bb4-8793-c91dcec30622" providerId="ADAL" clId="{6E2EF0C3-486F-43D7-8B11-2349B6F4E4DA}" dt="2020-05-22T20:17:13.611" v="69" actId="2696"/>
        <pc:sldMkLst>
          <pc:docMk/>
          <pc:sldMk cId="1964393092" sldId="274"/>
        </pc:sldMkLst>
      </pc:sldChg>
      <pc:sldChg chg="del">
        <pc:chgData name="Mullen (ESO), Paul J" userId="bf3d1d73-b4d7-4bb4-8793-c91dcec30622" providerId="ADAL" clId="{6E2EF0C3-486F-43D7-8B11-2349B6F4E4DA}" dt="2020-05-22T20:17:14.172" v="70" actId="2696"/>
        <pc:sldMkLst>
          <pc:docMk/>
          <pc:sldMk cId="1300809214" sldId="275"/>
        </pc:sldMkLst>
      </pc:sldChg>
      <pc:sldChg chg="del">
        <pc:chgData name="Mullen (ESO), Paul J" userId="bf3d1d73-b4d7-4bb4-8793-c91dcec30622" providerId="ADAL" clId="{6E2EF0C3-486F-43D7-8B11-2349B6F4E4DA}" dt="2020-05-22T20:17:15.575" v="71" actId="2696"/>
        <pc:sldMkLst>
          <pc:docMk/>
          <pc:sldMk cId="3256507985" sldId="1094"/>
        </pc:sldMkLst>
      </pc:sldChg>
      <pc:sldChg chg="del">
        <pc:chgData name="Mullen (ESO), Paul J" userId="bf3d1d73-b4d7-4bb4-8793-c91dcec30622" providerId="ADAL" clId="{6E2EF0C3-486F-43D7-8B11-2349B6F4E4DA}" dt="2020-05-22T20:17:05.925" v="66" actId="2696"/>
        <pc:sldMkLst>
          <pc:docMk/>
          <pc:sldMk cId="742118722" sldId="1096"/>
        </pc:sldMkLst>
      </pc:sldChg>
      <pc:sldChg chg="del">
        <pc:chgData name="Mullen (ESO), Paul J" userId="bf3d1d73-b4d7-4bb4-8793-c91dcec30622" providerId="ADAL" clId="{6E2EF0C3-486F-43D7-8B11-2349B6F4E4DA}" dt="2020-05-22T20:16:59.690" v="58" actId="2696"/>
        <pc:sldMkLst>
          <pc:docMk/>
          <pc:sldMk cId="2497574764" sldId="1097"/>
        </pc:sldMkLst>
      </pc:sldChg>
      <pc:sldChg chg="del">
        <pc:chgData name="Mullen (ESO), Paul J" userId="bf3d1d73-b4d7-4bb4-8793-c91dcec30622" providerId="ADAL" clId="{6E2EF0C3-486F-43D7-8B11-2349B6F4E4DA}" dt="2020-05-22T20:17:00.553" v="59" actId="2696"/>
        <pc:sldMkLst>
          <pc:docMk/>
          <pc:sldMk cId="2554503716" sldId="1110"/>
        </pc:sldMkLst>
      </pc:sldChg>
      <pc:sldChg chg="del">
        <pc:chgData name="Mullen (ESO), Paul J" userId="bf3d1d73-b4d7-4bb4-8793-c91dcec30622" providerId="ADAL" clId="{6E2EF0C3-486F-43D7-8B11-2349B6F4E4DA}" dt="2020-05-22T20:17:07.613" v="68" actId="2696"/>
        <pc:sldMkLst>
          <pc:docMk/>
          <pc:sldMk cId="3396849773" sldId="111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22/05/2020</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5/22/2020</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48D924FF-6006-46D2-9693-0C15500740D1}"/>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7796" b="7796"/>
          <a:stretch>
            <a:fillRect/>
          </a:stretch>
        </p:blipFill>
        <p:spPr/>
      </p:pic>
      <p:sp>
        <p:nvSpPr>
          <p:cNvPr id="13" name="Text Placeholder 12">
            <a:extLst>
              <a:ext uri="{FF2B5EF4-FFF2-40B4-BE49-F238E27FC236}">
                <a16:creationId xmlns:a16="http://schemas.microsoft.com/office/drawing/2014/main" id="{BDA0B82D-59F2-49C0-A1B8-4A725A593B8D}"/>
              </a:ext>
            </a:extLst>
          </p:cNvPr>
          <p:cNvSpPr>
            <a:spLocks noGrp="1"/>
          </p:cNvSpPr>
          <p:nvPr>
            <p:ph type="body" sz="quarter" idx="15"/>
          </p:nvPr>
        </p:nvSpPr>
        <p:spPr/>
        <p:txBody>
          <a:bodyPr/>
          <a:lstStyle/>
          <a:p>
            <a:r>
              <a:rPr lang="en-GB" dirty="0">
                <a:solidFill>
                  <a:schemeClr val="accent1"/>
                </a:solidFill>
              </a:rPr>
              <a:t>Code Administrator, National Grid ESO</a:t>
            </a:r>
          </a:p>
        </p:txBody>
      </p:sp>
      <p:sp>
        <p:nvSpPr>
          <p:cNvPr id="5" name="Text Placeholder 4">
            <a:extLst>
              <a:ext uri="{FF2B5EF4-FFF2-40B4-BE49-F238E27FC236}">
                <a16:creationId xmlns:a16="http://schemas.microsoft.com/office/drawing/2014/main" id="{2AE0AD11-7CD9-4048-8629-F792EEC82AB3}"/>
              </a:ext>
            </a:extLst>
          </p:cNvPr>
          <p:cNvSpPr>
            <a:spLocks noGrp="1"/>
          </p:cNvSpPr>
          <p:nvPr>
            <p:ph type="body" sz="quarter" idx="16"/>
          </p:nvPr>
        </p:nvSpPr>
        <p:spPr/>
        <p:txBody>
          <a:bodyPr/>
          <a:lstStyle/>
          <a:p>
            <a:r>
              <a:rPr lang="en-GB" dirty="0">
                <a:solidFill>
                  <a:schemeClr val="accent1"/>
                </a:solidFill>
              </a:rPr>
              <a:t>26 May 2020</a:t>
            </a:r>
          </a:p>
        </p:txBody>
      </p:sp>
      <p:sp>
        <p:nvSpPr>
          <p:cNvPr id="12" name="Title 11">
            <a:extLst>
              <a:ext uri="{FF2B5EF4-FFF2-40B4-BE49-F238E27FC236}">
                <a16:creationId xmlns:a16="http://schemas.microsoft.com/office/drawing/2014/main" id="{AEE9CDCA-4322-4348-9BB0-C5C97085148C}"/>
              </a:ext>
            </a:extLst>
          </p:cNvPr>
          <p:cNvSpPr>
            <a:spLocks noGrp="1"/>
          </p:cNvSpPr>
          <p:nvPr>
            <p:ph type="title"/>
          </p:nvPr>
        </p:nvSpPr>
        <p:spPr/>
        <p:txBody>
          <a:bodyPr/>
          <a:lstStyle/>
          <a:p>
            <a:r>
              <a:rPr lang="en-GB" dirty="0">
                <a:solidFill>
                  <a:schemeClr val="accent1"/>
                </a:solidFill>
              </a:rPr>
              <a:t>CMP345 Timeline</a:t>
            </a:r>
          </a:p>
        </p:txBody>
      </p:sp>
      <p:sp>
        <p:nvSpPr>
          <p:cNvPr id="6" name="Rectangle 5">
            <a:extLst>
              <a:ext uri="{FF2B5EF4-FFF2-40B4-BE49-F238E27FC236}">
                <a16:creationId xmlns:a16="http://schemas.microsoft.com/office/drawing/2014/main" id="{61942073-68EA-4DDB-9CD7-91D50DE5FEA8}"/>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Tree>
    <p:extLst>
      <p:ext uri="{BB962C8B-B14F-4D97-AF65-F5344CB8AC3E}">
        <p14:creationId xmlns:p14="http://schemas.microsoft.com/office/powerpoint/2010/main" val="233107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t>Timeline for CMP345 – Agreed Urgent Timeline</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1274717452"/>
              </p:ext>
            </p:extLst>
          </p:nvPr>
        </p:nvGraphicFramePr>
        <p:xfrm>
          <a:off x="395536" y="656633"/>
          <a:ext cx="8640938" cy="4366929"/>
        </p:xfrm>
        <a:graphic>
          <a:graphicData uri="http://schemas.openxmlformats.org/drawingml/2006/table">
            <a:tbl>
              <a:tblPr firstRow="1" bandRow="1">
                <a:tableStyleId>{5C22544A-7EE6-4342-B048-85BDC9FD1C3A}</a:tableStyleId>
              </a:tblPr>
              <a:tblGrid>
                <a:gridCol w="2532127">
                  <a:extLst>
                    <a:ext uri="{9D8B030D-6E8A-4147-A177-3AD203B41FA5}">
                      <a16:colId xmlns:a16="http://schemas.microsoft.com/office/drawing/2014/main" val="2043401118"/>
                    </a:ext>
                  </a:extLst>
                </a:gridCol>
                <a:gridCol w="1886995">
                  <a:extLst>
                    <a:ext uri="{9D8B030D-6E8A-4147-A177-3AD203B41FA5}">
                      <a16:colId xmlns:a16="http://schemas.microsoft.com/office/drawing/2014/main" val="149780315"/>
                    </a:ext>
                  </a:extLst>
                </a:gridCol>
                <a:gridCol w="2685929">
                  <a:extLst>
                    <a:ext uri="{9D8B030D-6E8A-4147-A177-3AD203B41FA5}">
                      <a16:colId xmlns:a16="http://schemas.microsoft.com/office/drawing/2014/main" val="4112587689"/>
                    </a:ext>
                  </a:extLst>
                </a:gridCol>
                <a:gridCol w="1535887">
                  <a:extLst>
                    <a:ext uri="{9D8B030D-6E8A-4147-A177-3AD203B41FA5}">
                      <a16:colId xmlns:a16="http://schemas.microsoft.com/office/drawing/2014/main" val="722626711"/>
                    </a:ext>
                  </a:extLst>
                </a:gridCol>
              </a:tblGrid>
              <a:tr h="250546">
                <a:tc>
                  <a:txBody>
                    <a:bodyPr/>
                    <a:lstStyle/>
                    <a:p>
                      <a:r>
                        <a:rPr lang="en-GB" sz="1100" dirty="0"/>
                        <a:t>Milestone</a:t>
                      </a:r>
                    </a:p>
                  </a:txBody>
                  <a:tcPr/>
                </a:tc>
                <a:tc>
                  <a:txBody>
                    <a:bodyPr/>
                    <a:lstStyle/>
                    <a:p>
                      <a:r>
                        <a:rPr lang="en-GB" sz="1100" dirty="0"/>
                        <a:t>Date</a:t>
                      </a:r>
                    </a:p>
                  </a:txBody>
                  <a:tcPr/>
                </a:tc>
                <a:tc>
                  <a:txBody>
                    <a:bodyPr/>
                    <a:lstStyle/>
                    <a:p>
                      <a:r>
                        <a:rPr lang="en-GB" sz="1100" dirty="0"/>
                        <a:t>Milestone</a:t>
                      </a:r>
                    </a:p>
                  </a:txBody>
                  <a:tcPr/>
                </a:tc>
                <a:tc>
                  <a:txBody>
                    <a:bodyPr/>
                    <a:lstStyle/>
                    <a:p>
                      <a:r>
                        <a:rPr lang="en-GB" sz="1100" dirty="0"/>
                        <a:t>Date</a:t>
                      </a:r>
                    </a:p>
                  </a:txBody>
                  <a:tcPr/>
                </a:tc>
                <a:extLst>
                  <a:ext uri="{0D108BD9-81ED-4DB2-BD59-A6C34878D82A}">
                    <a16:rowId xmlns:a16="http://schemas.microsoft.com/office/drawing/2014/main" val="383155423"/>
                  </a:ext>
                </a:extLst>
              </a:tr>
              <a:tr h="505037">
                <a:tc>
                  <a:txBody>
                    <a:bodyPr/>
                    <a:lstStyle/>
                    <a:p>
                      <a:r>
                        <a:rPr lang="en-GB" sz="1100" dirty="0"/>
                        <a:t>Workgroup Nominations (3 Working Days)</a:t>
                      </a:r>
                    </a:p>
                  </a:txBody>
                  <a:tcPr/>
                </a:tc>
                <a:tc>
                  <a:txBody>
                    <a:bodyPr/>
                    <a:lstStyle/>
                    <a:p>
                      <a:r>
                        <a:rPr lang="en-GB" sz="1100" dirty="0"/>
                        <a:t>20 to 22 May 2020</a:t>
                      </a:r>
                    </a:p>
                  </a:txBody>
                  <a:tcPr/>
                </a:tc>
                <a:tc>
                  <a:txBody>
                    <a:bodyPr/>
                    <a:lstStyle/>
                    <a:p>
                      <a:r>
                        <a:rPr lang="en-GB" sz="1100" dirty="0"/>
                        <a:t>Code Administrator Consultation (3 working days)</a:t>
                      </a:r>
                    </a:p>
                  </a:txBody>
                  <a:tcPr/>
                </a:tc>
                <a:tc>
                  <a:txBody>
                    <a:bodyPr/>
                    <a:lstStyle/>
                    <a:p>
                      <a:r>
                        <a:rPr lang="en-GB" sz="1100" i="0" dirty="0"/>
                        <a:t>9 June 2020 to 12 June 2020</a:t>
                      </a:r>
                    </a:p>
                  </a:txBody>
                  <a:tcPr/>
                </a:tc>
                <a:extLst>
                  <a:ext uri="{0D108BD9-81ED-4DB2-BD59-A6C34878D82A}">
                    <a16:rowId xmlns:a16="http://schemas.microsoft.com/office/drawing/2014/main" val="4083485395"/>
                  </a:ext>
                </a:extLst>
              </a:tr>
              <a:tr h="566967">
                <a:tc>
                  <a:txBody>
                    <a:bodyPr/>
                    <a:lstStyle/>
                    <a:p>
                      <a:r>
                        <a:rPr lang="en-GB" sz="1100" dirty="0"/>
                        <a:t>Workgroup 1 and Workgroup 2</a:t>
                      </a:r>
                    </a:p>
                  </a:txBody>
                  <a:tcPr/>
                </a:tc>
                <a:tc>
                  <a:txBody>
                    <a:bodyPr/>
                    <a:lstStyle/>
                    <a:p>
                      <a:r>
                        <a:rPr lang="en-GB" sz="1100" dirty="0"/>
                        <a:t>26 May 2020 and 28 May 2020</a:t>
                      </a:r>
                    </a:p>
                  </a:txBody>
                  <a:tcPr/>
                </a:tc>
                <a:tc>
                  <a:txBody>
                    <a:bodyPr/>
                    <a:lstStyle/>
                    <a:p>
                      <a:r>
                        <a:rPr lang="en-GB" sz="1100" dirty="0"/>
                        <a:t>Draft Final Modification Report (DFMR) issued to Panel</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i="0" dirty="0"/>
                        <a:t>12 June 2020 after 5pm</a:t>
                      </a:r>
                    </a:p>
                    <a:p>
                      <a:endParaRPr lang="en-GB" sz="1100" dirty="0"/>
                    </a:p>
                  </a:txBody>
                  <a:tcPr/>
                </a:tc>
                <a:extLst>
                  <a:ext uri="{0D108BD9-81ED-4DB2-BD59-A6C34878D82A}">
                    <a16:rowId xmlns:a16="http://schemas.microsoft.com/office/drawing/2014/main" val="3713368864"/>
                  </a:ext>
                </a:extLst>
              </a:tr>
              <a:tr h="463372">
                <a:tc>
                  <a:txBody>
                    <a:bodyPr/>
                    <a:lstStyle/>
                    <a:p>
                      <a:r>
                        <a:rPr lang="en-GB" sz="1100" dirty="0"/>
                        <a:t>Workgroup Consultation (3 working days)</a:t>
                      </a:r>
                    </a:p>
                  </a:txBody>
                  <a:tcPr/>
                </a:tc>
                <a:tc>
                  <a:txBody>
                    <a:bodyPr/>
                    <a:lstStyle/>
                    <a:p>
                      <a:r>
                        <a:rPr lang="en-GB" sz="1100" dirty="0"/>
                        <a:t>29 May 2020 to 3 June 2020</a:t>
                      </a:r>
                    </a:p>
                  </a:txBody>
                  <a:tcPr/>
                </a:tc>
                <a:tc>
                  <a:txBody>
                    <a:bodyPr/>
                    <a:lstStyle/>
                    <a:p>
                      <a:r>
                        <a:rPr lang="en-GB" sz="1100" dirty="0"/>
                        <a:t>Panel</a:t>
                      </a:r>
                      <a:r>
                        <a:rPr lang="en-GB" sz="1100" baseline="0" dirty="0"/>
                        <a:t> undertake DFMR recommendation vote (1 working day)</a:t>
                      </a:r>
                      <a:endParaRPr lang="en-US" sz="11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15 June 2020</a:t>
                      </a:r>
                    </a:p>
                  </a:txBody>
                  <a:tcPr/>
                </a:tc>
                <a:extLst>
                  <a:ext uri="{0D108BD9-81ED-4DB2-BD59-A6C34878D82A}">
                    <a16:rowId xmlns:a16="http://schemas.microsoft.com/office/drawing/2014/main" val="2726378177"/>
                  </a:ext>
                </a:extLst>
              </a:tr>
              <a:tr h="584607">
                <a:tc>
                  <a:txBody>
                    <a:bodyPr/>
                    <a:lstStyle/>
                    <a:p>
                      <a:r>
                        <a:rPr lang="en-GB" sz="1100" dirty="0"/>
                        <a:t>Workgroup 3 and 4 </a:t>
                      </a:r>
                      <a:r>
                        <a:rPr lang="en-GB" sz="1100" strike="noStrike" baseline="0" dirty="0"/>
                        <a:t>- Assess Workgroup Consultation Responses and </a:t>
                      </a:r>
                      <a:r>
                        <a:rPr lang="en-GB" sz="1100" dirty="0"/>
                        <a:t>Workgroup Vote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4 and 5 June 2020</a:t>
                      </a:r>
                    </a:p>
                    <a:p>
                      <a:endParaRPr lang="en-GB" sz="1100" dirty="0">
                        <a:highlight>
                          <a:srgbClr val="FFFF00"/>
                        </a:highlight>
                      </a:endParaRPr>
                    </a:p>
                  </a:txBody>
                  <a:tcPr/>
                </a:tc>
                <a:tc>
                  <a:txBody>
                    <a:bodyPr/>
                    <a:lstStyle/>
                    <a:p>
                      <a:r>
                        <a:rPr lang="en-US" sz="1100" dirty="0"/>
                        <a:t>Final Modification Report issued to Panel to check votes recorded correctly</a:t>
                      </a:r>
                      <a:endParaRPr lang="en-GB" sz="11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15 June 2020</a:t>
                      </a:r>
                    </a:p>
                  </a:txBody>
                  <a:tcPr/>
                </a:tc>
                <a:extLst>
                  <a:ext uri="{0D108BD9-81ED-4DB2-BD59-A6C34878D82A}">
                    <a16:rowId xmlns:a16="http://schemas.microsoft.com/office/drawing/2014/main" val="2461474842"/>
                  </a:ext>
                </a:extLst>
              </a:tr>
              <a:tr h="417576">
                <a:tc>
                  <a:txBody>
                    <a:bodyPr/>
                    <a:lstStyle/>
                    <a:p>
                      <a:r>
                        <a:rPr lang="en-US" sz="1100" dirty="0"/>
                        <a:t>Workgroup report issued to Panel (1 working day)</a:t>
                      </a:r>
                      <a:endParaRPr lang="en-GB" sz="1100" dirty="0"/>
                    </a:p>
                  </a:txBody>
                  <a:tcPr/>
                </a:tc>
                <a:tc>
                  <a:txBody>
                    <a:bodyPr/>
                    <a:lstStyle/>
                    <a:p>
                      <a:r>
                        <a:rPr lang="en-GB" sz="1100" dirty="0"/>
                        <a:t>8 June 2020</a:t>
                      </a:r>
                    </a:p>
                  </a:txBody>
                  <a:tcPr/>
                </a:tc>
                <a:tc>
                  <a:txBody>
                    <a:bodyPr/>
                    <a:lstStyle/>
                    <a:p>
                      <a:r>
                        <a:rPr lang="en-US" sz="1100" dirty="0"/>
                        <a:t>Final Modification Report issued to Ofgem</a:t>
                      </a:r>
                      <a:endParaRPr lang="en-GB" sz="1100" dirty="0"/>
                    </a:p>
                  </a:txBody>
                  <a:tcPr/>
                </a:tc>
                <a:tc>
                  <a:txBody>
                    <a:bodyPr/>
                    <a:lstStyle/>
                    <a:p>
                      <a:r>
                        <a:rPr lang="en-GB" sz="1100" dirty="0"/>
                        <a:t>15 June 2020</a:t>
                      </a:r>
                    </a:p>
                  </a:txBody>
                  <a:tcPr/>
                </a:tc>
                <a:extLst>
                  <a:ext uri="{0D108BD9-81ED-4DB2-BD59-A6C34878D82A}">
                    <a16:rowId xmlns:a16="http://schemas.microsoft.com/office/drawing/2014/main" val="1338958629"/>
                  </a:ext>
                </a:extLst>
              </a:tr>
              <a:tr h="58460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sign off that Workgroup Report has met its Terms of Reference  “Special Panel”</a:t>
                      </a:r>
                      <a:endParaRPr lang="en-GB" sz="11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sz="1100" dirty="0"/>
                    </a:p>
                    <a:p>
                      <a:r>
                        <a:rPr lang="en-GB" sz="1100" dirty="0"/>
                        <a:t>9 June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Ofgem decision </a:t>
                      </a:r>
                    </a:p>
                  </a:txBody>
                  <a:tcPr/>
                </a:tc>
                <a:tc>
                  <a:txBody>
                    <a:bodyPr/>
                    <a:lstStyle/>
                    <a:p>
                      <a:r>
                        <a:rPr lang="en-GB" sz="1100" dirty="0"/>
                        <a:t>22 June 2020</a:t>
                      </a:r>
                    </a:p>
                  </a:txBody>
                  <a:tcPr/>
                </a:tc>
                <a:extLst>
                  <a:ext uri="{0D108BD9-81ED-4DB2-BD59-A6C34878D82A}">
                    <a16:rowId xmlns:a16="http://schemas.microsoft.com/office/drawing/2014/main" val="3799481148"/>
                  </a:ext>
                </a:extLst>
              </a:tr>
              <a:tr h="918668">
                <a:tc>
                  <a:txBody>
                    <a:bodyPr/>
                    <a:lstStyle/>
                    <a:p>
                      <a:endParaRPr lang="en-GB" sz="1100" dirty="0"/>
                    </a:p>
                  </a:txBody>
                  <a:tcPr/>
                </a:tc>
                <a:tc>
                  <a:txBody>
                    <a:bodyPr/>
                    <a:lstStyle/>
                    <a:p>
                      <a:endParaRPr lang="en-GB" sz="1100" dirty="0"/>
                    </a:p>
                  </a:txBody>
                  <a:tcPr/>
                </a:tc>
                <a:tc>
                  <a:txBody>
                    <a:bodyPr/>
                    <a:lstStyle/>
                    <a:p>
                      <a:r>
                        <a:rPr lang="en-GB" sz="1100" dirty="0"/>
                        <a:t>Implementation Date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23 June 2020 / Backdated to 1</a:t>
                      </a:r>
                      <a:r>
                        <a:rPr lang="en-GB" sz="1100" baseline="30000" dirty="0"/>
                        <a:t>st</a:t>
                      </a:r>
                      <a:r>
                        <a:rPr lang="en-GB" sz="1100" dirty="0"/>
                        <a:t> settlement period on 1 June 2020</a:t>
                      </a:r>
                    </a:p>
                    <a:p>
                      <a:endParaRPr lang="en-GB" sz="1100" dirty="0"/>
                    </a:p>
                  </a:txBody>
                  <a:tcPr/>
                </a:tc>
                <a:extLst>
                  <a:ext uri="{0D108BD9-81ED-4DB2-BD59-A6C34878D82A}">
                    <a16:rowId xmlns:a16="http://schemas.microsoft.com/office/drawing/2014/main" val="4293277181"/>
                  </a:ext>
                </a:extLst>
              </a:tr>
            </a:tbl>
          </a:graphicData>
        </a:graphic>
      </p:graphicFrame>
    </p:spTree>
    <p:extLst>
      <p:ext uri="{BB962C8B-B14F-4D97-AF65-F5344CB8AC3E}">
        <p14:creationId xmlns:p14="http://schemas.microsoft.com/office/powerpoint/2010/main" val="2094846094"/>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8300F-9418-4A15-9252-8DA3C7F91939}">
  <ds:schemaRefs>
    <ds:schemaRef ds:uri="http://purl.org/dc/elements/1.1/"/>
    <ds:schemaRef ds:uri="f71abe4e-f5ff-49cd-8eff-5f4949acc510"/>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97b6fe81-1556-4112-94ca-31043ca39b71"/>
    <ds:schemaRef ds:uri="http://www.w3.org/XML/1998/namespace"/>
    <ds:schemaRef ds:uri="http://purl.org/dc/dcmitype/"/>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F86C6DB4-4B03-4E06-9E7F-07A85C2D2F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ESO PowerPoint Template_16x9 (1)</Template>
  <TotalTime>1117</TotalTime>
  <Words>205</Words>
  <Application>Microsoft Office PowerPoint</Application>
  <PresentationFormat>On-screen Show (16:9)</PresentationFormat>
  <Paragraphs>36</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Symbol</vt:lpstr>
      <vt:lpstr>Wingdings</vt:lpstr>
      <vt:lpstr>Wingdings 2</vt:lpstr>
      <vt:lpstr>Office Theme</vt:lpstr>
      <vt:lpstr>CMP345 Timeline</vt:lpstr>
      <vt:lpstr>Timeline for CMP345 – Agreed Urgent Timeline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Groome (ESO), Jennifer</dc:creator>
  <cp:lastModifiedBy>Mullen (ESO), Paul J</cp:lastModifiedBy>
  <cp:revision>65</cp:revision>
  <cp:lastPrinted>2018-08-16T14:40:27Z</cp:lastPrinted>
  <dcterms:created xsi:type="dcterms:W3CDTF">2020-01-03T11:31:00Z</dcterms:created>
  <dcterms:modified xsi:type="dcterms:W3CDTF">2020-05-22T20:17:22Z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0x010100095E1BDC5029614ABF43223A464FD248</vt:lpwstr>
  </property>
</Properties>
</file>