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9.xml" ContentType="application/vnd.openxmlformats-officedocument.theme+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1.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2.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3.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65" r:id="rId5"/>
    <p:sldMasterId id="2147483775" r:id="rId6"/>
    <p:sldMasterId id="2147483802" r:id="rId7"/>
    <p:sldMasterId id="2147483806" r:id="rId8"/>
    <p:sldMasterId id="2147483811" r:id="rId9"/>
    <p:sldMasterId id="2147483816" r:id="rId10"/>
    <p:sldMasterId id="2147483820" r:id="rId11"/>
    <p:sldMasterId id="2147483827" r:id="rId12"/>
    <p:sldMasterId id="2147483835" r:id="rId13"/>
    <p:sldMasterId id="2147483837" r:id="rId14"/>
    <p:sldMasterId id="2147483842" r:id="rId15"/>
    <p:sldMasterId id="2147483848" r:id="rId16"/>
    <p:sldMasterId id="2147483872" r:id="rId17"/>
  </p:sldMasterIdLst>
  <p:notesMasterIdLst>
    <p:notesMasterId r:id="rId90"/>
  </p:notesMasterIdLst>
  <p:handoutMasterIdLst>
    <p:handoutMasterId r:id="rId91"/>
  </p:handoutMasterIdLst>
  <p:sldIdLst>
    <p:sldId id="1135" r:id="rId18"/>
    <p:sldId id="591" r:id="rId19"/>
    <p:sldId id="607" r:id="rId20"/>
    <p:sldId id="1013" r:id="rId21"/>
    <p:sldId id="1012" r:id="rId22"/>
    <p:sldId id="1014" r:id="rId23"/>
    <p:sldId id="730" r:id="rId24"/>
    <p:sldId id="1126" r:id="rId25"/>
    <p:sldId id="988" r:id="rId26"/>
    <p:sldId id="1114" r:id="rId27"/>
    <p:sldId id="723" r:id="rId28"/>
    <p:sldId id="724" r:id="rId29"/>
    <p:sldId id="530" r:id="rId30"/>
    <p:sldId id="1128" r:id="rId31"/>
    <p:sldId id="964" r:id="rId32"/>
    <p:sldId id="1123" r:id="rId33"/>
    <p:sldId id="693" r:id="rId34"/>
    <p:sldId id="861" r:id="rId35"/>
    <p:sldId id="268" r:id="rId36"/>
    <p:sldId id="1127" r:id="rId37"/>
    <p:sldId id="1124" r:id="rId38"/>
    <p:sldId id="1189" r:id="rId39"/>
    <p:sldId id="272" r:id="rId40"/>
    <p:sldId id="257" r:id="rId41"/>
    <p:sldId id="273" r:id="rId42"/>
    <p:sldId id="274" r:id="rId43"/>
    <p:sldId id="275" r:id="rId44"/>
    <p:sldId id="1129" r:id="rId45"/>
    <p:sldId id="863" r:id="rId46"/>
    <p:sldId id="851" r:id="rId47"/>
    <p:sldId id="780" r:id="rId48"/>
    <p:sldId id="835" r:id="rId49"/>
    <p:sldId id="895" r:id="rId50"/>
    <p:sldId id="896" r:id="rId51"/>
    <p:sldId id="809" r:id="rId52"/>
    <p:sldId id="1187" r:id="rId53"/>
    <p:sldId id="1188" r:id="rId54"/>
    <p:sldId id="1110" r:id="rId55"/>
    <p:sldId id="1111" r:id="rId56"/>
    <p:sldId id="779" r:id="rId57"/>
    <p:sldId id="1112" r:id="rId58"/>
    <p:sldId id="1113" r:id="rId59"/>
    <p:sldId id="1116" r:id="rId60"/>
    <p:sldId id="1130" r:id="rId61"/>
    <p:sldId id="1117" r:id="rId62"/>
    <p:sldId id="1133" r:id="rId63"/>
    <p:sldId id="917" r:id="rId64"/>
    <p:sldId id="1051" r:id="rId65"/>
    <p:sldId id="1118" r:id="rId66"/>
    <p:sldId id="1119" r:id="rId67"/>
    <p:sldId id="1132" r:id="rId68"/>
    <p:sldId id="1120" r:id="rId69"/>
    <p:sldId id="1134" r:id="rId70"/>
    <p:sldId id="1131" r:id="rId71"/>
    <p:sldId id="1122" r:id="rId72"/>
    <p:sldId id="911" r:id="rId73"/>
    <p:sldId id="1048" r:id="rId74"/>
    <p:sldId id="1054" r:id="rId75"/>
    <p:sldId id="1057" r:id="rId76"/>
    <p:sldId id="1050" r:id="rId77"/>
    <p:sldId id="1015" r:id="rId78"/>
    <p:sldId id="1016" r:id="rId79"/>
    <p:sldId id="1017" r:id="rId80"/>
    <p:sldId id="1018" r:id="rId81"/>
    <p:sldId id="746" r:id="rId82"/>
    <p:sldId id="1020" r:id="rId83"/>
    <p:sldId id="1094" r:id="rId84"/>
    <p:sldId id="1021" r:id="rId85"/>
    <p:sldId id="1028" r:id="rId86"/>
    <p:sldId id="921" r:id="rId87"/>
    <p:sldId id="795" r:id="rId88"/>
    <p:sldId id="796" r:id="rId89"/>
  </p:sldIdLst>
  <p:sldSz cx="9144000" cy="5143500" type="screen16x9"/>
  <p:notesSz cx="9928225" cy="6797675"/>
  <p:defaultText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64D"/>
    <a:srgbClr val="EC6525"/>
    <a:srgbClr val="E6E6E6"/>
    <a:srgbClr val="3778B9"/>
    <a:srgbClr val="C4CC4B"/>
    <a:srgbClr val="5F3684"/>
    <a:srgbClr val="F2C04C"/>
    <a:srgbClr val="FFFFFF"/>
    <a:srgbClr val="4D450C"/>
    <a:srgbClr val="454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A6E75D-3454-5F28-8195-29F6FFC4E29C}" v="4" dt="2020-05-20T11:08:20.970"/>
    <p1510:client id="{BD349211-339F-420A-BAA2-3600E04D072B}" v="214" dt="2020-05-20T15:14:02.916"/>
    <p1510:client id="{C5B87E4D-7AC3-4038-A486-1E2942C38056}" v="1" dt="2020-05-20T13:12:12.25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75532" autoAdjust="0"/>
  </p:normalViewPr>
  <p:slideViewPr>
    <p:cSldViewPr>
      <p:cViewPr varScale="1">
        <p:scale>
          <a:sx n="68" d="100"/>
          <a:sy n="68" d="100"/>
        </p:scale>
        <p:origin x="1432" y="44"/>
      </p:cViewPr>
      <p:guideLst/>
    </p:cSldViewPr>
  </p:slideViewPr>
  <p:outlineViewPr>
    <p:cViewPr>
      <p:scale>
        <a:sx n="75" d="100"/>
        <a:sy n="75"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110" d="100"/>
          <a:sy n="110" d="100"/>
        </p:scale>
        <p:origin x="140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slide" Target="slides/slide46.xml"/><Relationship Id="rId68" Type="http://schemas.openxmlformats.org/officeDocument/2006/relationships/slide" Target="slides/slide51.xml"/><Relationship Id="rId76" Type="http://schemas.openxmlformats.org/officeDocument/2006/relationships/slide" Target="slides/slide59.xml"/><Relationship Id="rId84" Type="http://schemas.openxmlformats.org/officeDocument/2006/relationships/slide" Target="slides/slide67.xml"/><Relationship Id="rId89" Type="http://schemas.openxmlformats.org/officeDocument/2006/relationships/slide" Target="slides/slide72.xml"/><Relationship Id="rId97" Type="http://schemas.microsoft.com/office/2016/11/relationships/changesInfo" Target="changesInfos/changesInfo1.xml"/><Relationship Id="rId7" Type="http://schemas.openxmlformats.org/officeDocument/2006/relationships/slideMaster" Target="slideMasters/slideMaster4.xml"/><Relationship Id="rId71" Type="http://schemas.openxmlformats.org/officeDocument/2006/relationships/slide" Target="slides/slide54.xml"/><Relationship Id="rId9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slide" Target="slides/slide57.xml"/><Relationship Id="rId79" Type="http://schemas.openxmlformats.org/officeDocument/2006/relationships/slide" Target="slides/slide62.xml"/><Relationship Id="rId87" Type="http://schemas.openxmlformats.org/officeDocument/2006/relationships/slide" Target="slides/slide70.xml"/><Relationship Id="rId5" Type="http://schemas.openxmlformats.org/officeDocument/2006/relationships/slideMaster" Target="slideMasters/slideMaster2.xml"/><Relationship Id="rId61" Type="http://schemas.openxmlformats.org/officeDocument/2006/relationships/slide" Target="slides/slide44.xml"/><Relationship Id="rId82" Type="http://schemas.openxmlformats.org/officeDocument/2006/relationships/slide" Target="slides/slide65.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2.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presProps" Target="presProps.xml"/><Relationship Id="rId98"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1.xml"/><Relationship Id="rId39" Type="http://schemas.openxmlformats.org/officeDocument/2006/relationships/slide" Target="slides/slide2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nry (ESO), Joseph" userId="S::joseph.henry@uk.nationalgrid.com::c7218fb4-03e4-4a06-ac52-d79b5f6fc75c" providerId="AD" clId="Web-{63A6E75D-3454-5F28-8195-29F6FFC4E29C}"/>
    <pc:docChg chg="modSld">
      <pc:chgData name="Henry (ESO), Joseph" userId="S::joseph.henry@uk.nationalgrid.com::c7218fb4-03e4-4a06-ac52-d79b5f6fc75c" providerId="AD" clId="Web-{63A6E75D-3454-5F28-8195-29F6FFC4E29C}" dt="2020-05-20T11:08:20.970" v="3" actId="20577"/>
      <pc:docMkLst>
        <pc:docMk/>
      </pc:docMkLst>
      <pc:sldChg chg="modSp">
        <pc:chgData name="Henry (ESO), Joseph" userId="S::joseph.henry@uk.nationalgrid.com::c7218fb4-03e4-4a06-ac52-d79b5f6fc75c" providerId="AD" clId="Web-{63A6E75D-3454-5F28-8195-29F6FFC4E29C}" dt="2020-05-20T11:08:20.970" v="3" actId="20577"/>
        <pc:sldMkLst>
          <pc:docMk/>
          <pc:sldMk cId="105713904" sldId="1117"/>
        </pc:sldMkLst>
        <pc:spChg chg="mod">
          <ac:chgData name="Henry (ESO), Joseph" userId="S::joseph.henry@uk.nationalgrid.com::c7218fb4-03e4-4a06-ac52-d79b5f6fc75c" providerId="AD" clId="Web-{63A6E75D-3454-5F28-8195-29F6FFC4E29C}" dt="2020-05-20T11:08:20.970" v="3" actId="20577"/>
          <ac:spMkLst>
            <pc:docMk/>
            <pc:sldMk cId="105713904" sldId="1117"/>
            <ac:spMk id="2" creationId="{00000000-0000-0000-0000-000000000000}"/>
          </ac:spMkLst>
        </pc:spChg>
      </pc:sldChg>
    </pc:docChg>
  </pc:docChgLst>
  <pc:docChgLst>
    <pc:chgData name="Mullen (ESO), Paul J" userId="bf3d1d73-b4d7-4bb4-8793-c91dcec30622" providerId="ADAL" clId="{BD349211-339F-420A-BAA2-3600E04D072B}"/>
    <pc:docChg chg="undo custSel addSld delSld modSld">
      <pc:chgData name="Mullen (ESO), Paul J" userId="bf3d1d73-b4d7-4bb4-8793-c91dcec30622" providerId="ADAL" clId="{BD349211-339F-420A-BAA2-3600E04D072B}" dt="2020-05-20T15:14:02.917" v="212" actId="2696"/>
      <pc:docMkLst>
        <pc:docMk/>
      </pc:docMkLst>
      <pc:sldChg chg="del">
        <pc:chgData name="Mullen (ESO), Paul J" userId="bf3d1d73-b4d7-4bb4-8793-c91dcec30622" providerId="ADAL" clId="{BD349211-339F-420A-BAA2-3600E04D072B}" dt="2020-05-20T00:50:34.497" v="1" actId="2696"/>
        <pc:sldMkLst>
          <pc:docMk/>
          <pc:sldMk cId="3431628743" sldId="590"/>
        </pc:sldMkLst>
      </pc:sldChg>
      <pc:sldChg chg="modSp">
        <pc:chgData name="Mullen (ESO), Paul J" userId="bf3d1d73-b4d7-4bb4-8793-c91dcec30622" providerId="ADAL" clId="{BD349211-339F-420A-BAA2-3600E04D072B}" dt="2020-05-20T12:14:25.786" v="200" actId="114"/>
        <pc:sldMkLst>
          <pc:docMk/>
          <pc:sldMk cId="3437504145" sldId="780"/>
        </pc:sldMkLst>
        <pc:graphicFrameChg chg="modGraphic">
          <ac:chgData name="Mullen (ESO), Paul J" userId="bf3d1d73-b4d7-4bb4-8793-c91dcec30622" providerId="ADAL" clId="{BD349211-339F-420A-BAA2-3600E04D072B}" dt="2020-05-20T12:14:25.786" v="200" actId="114"/>
          <ac:graphicFrameMkLst>
            <pc:docMk/>
            <pc:sldMk cId="3437504145" sldId="780"/>
            <ac:graphicFrameMk id="3" creationId="{00000000-0000-0000-0000-000000000000}"/>
          </ac:graphicFrameMkLst>
        </pc:graphicFrameChg>
      </pc:sldChg>
      <pc:sldChg chg="modSp add del">
        <pc:chgData name="Mullen (ESO), Paul J" userId="bf3d1d73-b4d7-4bb4-8793-c91dcec30622" providerId="ADAL" clId="{BD349211-339F-420A-BAA2-3600E04D072B}" dt="2020-05-20T12:16:12.710" v="204" actId="14100"/>
        <pc:sldMkLst>
          <pc:docMk/>
          <pc:sldMk cId="4036967993" sldId="809"/>
        </pc:sldMkLst>
        <pc:spChg chg="mod">
          <ac:chgData name="Mullen (ESO), Paul J" userId="bf3d1d73-b4d7-4bb4-8793-c91dcec30622" providerId="ADAL" clId="{BD349211-339F-420A-BAA2-3600E04D072B}" dt="2020-05-20T12:16:00.057" v="202" actId="207"/>
          <ac:spMkLst>
            <pc:docMk/>
            <pc:sldMk cId="4036967993" sldId="809"/>
            <ac:spMk id="6" creationId="{00000000-0000-0000-0000-000000000000}"/>
          </ac:spMkLst>
        </pc:spChg>
        <pc:picChg chg="mod">
          <ac:chgData name="Mullen (ESO), Paul J" userId="bf3d1d73-b4d7-4bb4-8793-c91dcec30622" providerId="ADAL" clId="{BD349211-339F-420A-BAA2-3600E04D072B}" dt="2020-05-20T12:16:12.710" v="204" actId="14100"/>
          <ac:picMkLst>
            <pc:docMk/>
            <pc:sldMk cId="4036967993" sldId="809"/>
            <ac:picMk id="9" creationId="{8E03E6D1-67D9-D849-AC0E-EB7B14906B3D}"/>
          </ac:picMkLst>
        </pc:picChg>
      </pc:sldChg>
      <pc:sldChg chg="addSp delSp modSp">
        <pc:chgData name="Mullen (ESO), Paul J" userId="bf3d1d73-b4d7-4bb4-8793-c91dcec30622" providerId="ADAL" clId="{BD349211-339F-420A-BAA2-3600E04D072B}" dt="2020-05-20T12:12:55.055" v="196" actId="1076"/>
        <pc:sldMkLst>
          <pc:docMk/>
          <pc:sldMk cId="3798738392" sldId="835"/>
        </pc:sldMkLst>
        <pc:graphicFrameChg chg="add del">
          <ac:chgData name="Mullen (ESO), Paul J" userId="bf3d1d73-b4d7-4bb4-8793-c91dcec30622" providerId="ADAL" clId="{BD349211-339F-420A-BAA2-3600E04D072B}" dt="2020-05-20T12:12:21.006" v="187"/>
          <ac:graphicFrameMkLst>
            <pc:docMk/>
            <pc:sldMk cId="3798738392" sldId="835"/>
            <ac:graphicFrameMk id="3" creationId="{0D7730CC-D375-4242-8406-7751E10BAD35}"/>
          </ac:graphicFrameMkLst>
        </pc:graphicFrameChg>
        <pc:graphicFrameChg chg="add del mod modGraphic">
          <ac:chgData name="Mullen (ESO), Paul J" userId="bf3d1d73-b4d7-4bb4-8793-c91dcec30622" providerId="ADAL" clId="{BD349211-339F-420A-BAA2-3600E04D072B}" dt="2020-05-20T12:12:42.619" v="193"/>
          <ac:graphicFrameMkLst>
            <pc:docMk/>
            <pc:sldMk cId="3798738392" sldId="835"/>
            <ac:graphicFrameMk id="4" creationId="{B715AD3B-2CAC-410B-80AC-86B3376B97BC}"/>
          </ac:graphicFrameMkLst>
        </pc:graphicFrameChg>
        <pc:picChg chg="add del mod">
          <ac:chgData name="Mullen (ESO), Paul J" userId="bf3d1d73-b4d7-4bb4-8793-c91dcec30622" providerId="ADAL" clId="{BD349211-339F-420A-BAA2-3600E04D072B}" dt="2020-05-20T12:12:18.018" v="185" actId="478"/>
          <ac:picMkLst>
            <pc:docMk/>
            <pc:sldMk cId="3798738392" sldId="835"/>
            <ac:picMk id="2" creationId="{0D21A525-EE61-49A0-8DBF-CB690BF98ACB}"/>
          </ac:picMkLst>
        </pc:picChg>
        <pc:picChg chg="add mod">
          <ac:chgData name="Mullen (ESO), Paul J" userId="bf3d1d73-b4d7-4bb4-8793-c91dcec30622" providerId="ADAL" clId="{BD349211-339F-420A-BAA2-3600E04D072B}" dt="2020-05-20T12:12:55.055" v="196" actId="1076"/>
          <ac:picMkLst>
            <pc:docMk/>
            <pc:sldMk cId="3798738392" sldId="835"/>
            <ac:picMk id="7" creationId="{18B9379B-C25D-430B-9939-6A3843D63A0C}"/>
          </ac:picMkLst>
        </pc:picChg>
        <pc:picChg chg="del">
          <ac:chgData name="Mullen (ESO), Paul J" userId="bf3d1d73-b4d7-4bb4-8793-c91dcec30622" providerId="ADAL" clId="{BD349211-339F-420A-BAA2-3600E04D072B}" dt="2020-05-20T08:02:45.753" v="4" actId="478"/>
          <ac:picMkLst>
            <pc:docMk/>
            <pc:sldMk cId="3798738392" sldId="835"/>
            <ac:picMk id="8" creationId="{53F00607-D256-4CD4-BBBE-250955DFFF57}"/>
          </ac:picMkLst>
        </pc:picChg>
      </pc:sldChg>
      <pc:sldChg chg="addSp delSp modSp">
        <pc:chgData name="Mullen (ESO), Paul J" userId="bf3d1d73-b4d7-4bb4-8793-c91dcec30622" providerId="ADAL" clId="{BD349211-339F-420A-BAA2-3600E04D072B}" dt="2020-05-20T08:14:17.356" v="104" actId="13926"/>
        <pc:sldMkLst>
          <pc:docMk/>
          <pc:sldMk cId="550330833" sldId="1057"/>
        </pc:sldMkLst>
        <pc:spChg chg="add del mod">
          <ac:chgData name="Mullen (ESO), Paul J" userId="bf3d1d73-b4d7-4bb4-8793-c91dcec30622" providerId="ADAL" clId="{BD349211-339F-420A-BAA2-3600E04D072B}" dt="2020-05-20T08:14:17.356" v="104" actId="13926"/>
          <ac:spMkLst>
            <pc:docMk/>
            <pc:sldMk cId="550330833" sldId="1057"/>
            <ac:spMk id="2" creationId="{00000000-0000-0000-0000-000000000000}"/>
          </ac:spMkLst>
        </pc:spChg>
      </pc:sldChg>
      <pc:sldChg chg="modSp del">
        <pc:chgData name="Mullen (ESO), Paul J" userId="bf3d1d73-b4d7-4bb4-8793-c91dcec30622" providerId="ADAL" clId="{BD349211-339F-420A-BAA2-3600E04D072B}" dt="2020-05-20T15:14:02.917" v="212" actId="2696"/>
        <pc:sldMkLst>
          <pc:docMk/>
          <pc:sldMk cId="1403091460" sldId="1125"/>
        </pc:sldMkLst>
        <pc:graphicFrameChg chg="modGraphic">
          <ac:chgData name="Mullen (ESO), Paul J" userId="bf3d1d73-b4d7-4bb4-8793-c91dcec30622" providerId="ADAL" clId="{BD349211-339F-420A-BAA2-3600E04D072B}" dt="2020-05-20T11:40:57.652" v="173" actId="20577"/>
          <ac:graphicFrameMkLst>
            <pc:docMk/>
            <pc:sldMk cId="1403091460" sldId="1125"/>
            <ac:graphicFrameMk id="2" creationId="{00000000-0000-0000-0000-000000000000}"/>
          </ac:graphicFrameMkLst>
        </pc:graphicFrameChg>
      </pc:sldChg>
      <pc:sldChg chg="modSp">
        <pc:chgData name="Mullen (ESO), Paul J" userId="bf3d1d73-b4d7-4bb4-8793-c91dcec30622" providerId="ADAL" clId="{BD349211-339F-420A-BAA2-3600E04D072B}" dt="2020-05-20T11:58:32.768" v="184" actId="13926"/>
        <pc:sldMkLst>
          <pc:docMk/>
          <pc:sldMk cId="3288952300" sldId="1133"/>
        </pc:sldMkLst>
        <pc:graphicFrameChg chg="mod modGraphic">
          <ac:chgData name="Mullen (ESO), Paul J" userId="bf3d1d73-b4d7-4bb4-8793-c91dcec30622" providerId="ADAL" clId="{BD349211-339F-420A-BAA2-3600E04D072B}" dt="2020-05-20T11:58:32.768" v="184" actId="13926"/>
          <ac:graphicFrameMkLst>
            <pc:docMk/>
            <pc:sldMk cId="3288952300" sldId="1133"/>
            <ac:graphicFrameMk id="2" creationId="{EF8C479E-AD0F-49CE-9E29-9A55D994BF75}"/>
          </ac:graphicFrameMkLst>
        </pc:graphicFrameChg>
      </pc:sldChg>
      <pc:sldChg chg="modSp">
        <pc:chgData name="Mullen (ESO), Paul J" userId="bf3d1d73-b4d7-4bb4-8793-c91dcec30622" providerId="ADAL" clId="{BD349211-339F-420A-BAA2-3600E04D072B}" dt="2020-05-20T11:57:53.071" v="174"/>
        <pc:sldMkLst>
          <pc:docMk/>
          <pc:sldMk cId="3820663609" sldId="1134"/>
        </pc:sldMkLst>
        <pc:graphicFrameChg chg="mod">
          <ac:chgData name="Mullen (ESO), Paul J" userId="bf3d1d73-b4d7-4bb4-8793-c91dcec30622" providerId="ADAL" clId="{BD349211-339F-420A-BAA2-3600E04D072B}" dt="2020-05-20T11:57:53.071" v="174"/>
          <ac:graphicFrameMkLst>
            <pc:docMk/>
            <pc:sldMk cId="3820663609" sldId="1134"/>
            <ac:graphicFrameMk id="2" creationId="{EF8C479E-AD0F-49CE-9E29-9A55D994BF75}"/>
          </ac:graphicFrameMkLst>
        </pc:graphicFrameChg>
      </pc:sldChg>
      <pc:sldChg chg="add">
        <pc:chgData name="Mullen (ESO), Paul J" userId="bf3d1d73-b4d7-4bb4-8793-c91dcec30622" providerId="ADAL" clId="{BD349211-339F-420A-BAA2-3600E04D072B}" dt="2020-05-20T00:50:27.764" v="0"/>
        <pc:sldMkLst>
          <pc:docMk/>
          <pc:sldMk cId="3061195780" sldId="1135"/>
        </pc:sldMkLst>
      </pc:sldChg>
      <pc:sldChg chg="modSp add">
        <pc:chgData name="Mullen (ESO), Paul J" userId="bf3d1d73-b4d7-4bb4-8793-c91dcec30622" providerId="ADAL" clId="{BD349211-339F-420A-BAA2-3600E04D072B}" dt="2020-05-20T12:16:26.152" v="207" actId="14100"/>
        <pc:sldMkLst>
          <pc:docMk/>
          <pc:sldMk cId="1461409772" sldId="1187"/>
        </pc:sldMkLst>
        <pc:spChg chg="mod">
          <ac:chgData name="Mullen (ESO), Paul J" userId="bf3d1d73-b4d7-4bb4-8793-c91dcec30622" providerId="ADAL" clId="{BD349211-339F-420A-BAA2-3600E04D072B}" dt="2020-05-20T12:16:18.272" v="205" actId="207"/>
          <ac:spMkLst>
            <pc:docMk/>
            <pc:sldMk cId="1461409772" sldId="1187"/>
            <ac:spMk id="6" creationId="{00000000-0000-0000-0000-000000000000}"/>
          </ac:spMkLst>
        </pc:spChg>
        <pc:picChg chg="mod">
          <ac:chgData name="Mullen (ESO), Paul J" userId="bf3d1d73-b4d7-4bb4-8793-c91dcec30622" providerId="ADAL" clId="{BD349211-339F-420A-BAA2-3600E04D072B}" dt="2020-05-20T12:16:26.152" v="207" actId="14100"/>
          <ac:picMkLst>
            <pc:docMk/>
            <pc:sldMk cId="1461409772" sldId="1187"/>
            <ac:picMk id="8" creationId="{4B2FC47F-09C9-E54C-9A42-CCBBDC763AA9}"/>
          </ac:picMkLst>
        </pc:picChg>
      </pc:sldChg>
      <pc:sldChg chg="modSp add">
        <pc:chgData name="Mullen (ESO), Paul J" userId="bf3d1d73-b4d7-4bb4-8793-c91dcec30622" providerId="ADAL" clId="{BD349211-339F-420A-BAA2-3600E04D072B}" dt="2020-05-20T12:16:42.687" v="210" actId="14100"/>
        <pc:sldMkLst>
          <pc:docMk/>
          <pc:sldMk cId="3081789684" sldId="1188"/>
        </pc:sldMkLst>
        <pc:spChg chg="mod">
          <ac:chgData name="Mullen (ESO), Paul J" userId="bf3d1d73-b4d7-4bb4-8793-c91dcec30622" providerId="ADAL" clId="{BD349211-339F-420A-BAA2-3600E04D072B}" dt="2020-05-20T12:16:34.740" v="208" actId="207"/>
          <ac:spMkLst>
            <pc:docMk/>
            <pc:sldMk cId="3081789684" sldId="1188"/>
            <ac:spMk id="6" creationId="{00000000-0000-0000-0000-000000000000}"/>
          </ac:spMkLst>
        </pc:spChg>
        <pc:picChg chg="mod">
          <ac:chgData name="Mullen (ESO), Paul J" userId="bf3d1d73-b4d7-4bb4-8793-c91dcec30622" providerId="ADAL" clId="{BD349211-339F-420A-BAA2-3600E04D072B}" dt="2020-05-20T12:16:42.687" v="210" actId="14100"/>
          <ac:picMkLst>
            <pc:docMk/>
            <pc:sldMk cId="3081789684" sldId="1188"/>
            <ac:picMk id="9" creationId="{0AE2CF6D-35C5-CE40-9025-CE77C6031FD3}"/>
          </ac:picMkLst>
        </pc:picChg>
      </pc:sldChg>
      <pc:sldChg chg="add">
        <pc:chgData name="Mullen (ESO), Paul J" userId="bf3d1d73-b4d7-4bb4-8793-c91dcec30622" providerId="ADAL" clId="{BD349211-339F-420A-BAA2-3600E04D072B}" dt="2020-05-20T15:14:00.190" v="211"/>
        <pc:sldMkLst>
          <pc:docMk/>
          <pc:sldMk cId="176443558" sldId="118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A990E-324A-41B6-90D8-A26899916D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2BA891-F8A0-4973-9E0C-6101D2F869EA}">
      <dgm:prSet/>
      <dgm:spPr/>
      <dgm:t>
        <a:bodyPr/>
        <a:lstStyle/>
        <a:p>
          <a:r>
            <a:rPr lang="en-GB" b="1" dirty="0"/>
            <a:t>Apologies </a:t>
          </a:r>
          <a:endParaRPr lang="en-US" dirty="0"/>
        </a:p>
      </dgm:t>
    </dgm:pt>
    <dgm:pt modelId="{59989E1A-7387-442B-A034-0F66B4CE8CC7}" type="parTrans" cxnId="{348E97CF-6C2D-43E8-B38E-E1FEBE8F0B42}">
      <dgm:prSet/>
      <dgm:spPr/>
      <dgm:t>
        <a:bodyPr/>
        <a:lstStyle/>
        <a:p>
          <a:endParaRPr lang="en-US"/>
        </a:p>
      </dgm:t>
    </dgm:pt>
    <dgm:pt modelId="{E01A9FA7-A079-4141-99FC-1164E8EC9D5B}" type="sibTrans" cxnId="{348E97CF-6C2D-43E8-B38E-E1FEBE8F0B42}">
      <dgm:prSet/>
      <dgm:spPr/>
      <dgm:t>
        <a:bodyPr/>
        <a:lstStyle/>
        <a:p>
          <a:endParaRPr lang="en-US"/>
        </a:p>
      </dgm:t>
    </dgm:pt>
    <dgm:pt modelId="{B75A1776-10CB-4A97-9858-6D9B2EFFAE99}">
      <dgm:prSet/>
      <dgm:spPr/>
      <dgm:t>
        <a:bodyPr/>
        <a:lstStyle/>
        <a:p>
          <a:r>
            <a:rPr lang="en-GB" b="1" dirty="0"/>
            <a:t>Alternate </a:t>
          </a:r>
          <a:endParaRPr lang="en-US" dirty="0"/>
        </a:p>
      </dgm:t>
    </dgm:pt>
    <dgm:pt modelId="{4FC219B1-977D-43E2-8EC5-9E265F9C07A9}" type="parTrans" cxnId="{9E7C71C7-BCF8-4B88-A797-80DC29C5F7CD}">
      <dgm:prSet/>
      <dgm:spPr/>
      <dgm:t>
        <a:bodyPr/>
        <a:lstStyle/>
        <a:p>
          <a:endParaRPr lang="en-US"/>
        </a:p>
      </dgm:t>
    </dgm:pt>
    <dgm:pt modelId="{C2EA86D5-99F8-41C9-837E-7D09A6CE482B}" type="sibTrans" cxnId="{9E7C71C7-BCF8-4B88-A797-80DC29C5F7CD}">
      <dgm:prSet/>
      <dgm:spPr/>
      <dgm:t>
        <a:bodyPr/>
        <a:lstStyle/>
        <a:p>
          <a:endParaRPr lang="en-US"/>
        </a:p>
      </dgm:t>
    </dgm:pt>
    <dgm:pt modelId="{18F81A90-0F5C-4059-9FCD-DDF20EC2F326}">
      <dgm:prSet/>
      <dgm:spPr/>
      <dgm:t>
        <a:bodyPr/>
        <a:lstStyle/>
        <a:p>
          <a:r>
            <a:rPr lang="en-GB" b="1" dirty="0"/>
            <a:t>Observers</a:t>
          </a:r>
          <a:endParaRPr lang="en-US" dirty="0"/>
        </a:p>
      </dgm:t>
    </dgm:pt>
    <dgm:pt modelId="{83C8A633-62C7-421F-8B34-FCE65B2D7211}" type="parTrans" cxnId="{F6CE2216-1C84-4151-989E-18388F16B1B0}">
      <dgm:prSet/>
      <dgm:spPr/>
      <dgm:t>
        <a:bodyPr/>
        <a:lstStyle/>
        <a:p>
          <a:endParaRPr lang="en-US"/>
        </a:p>
      </dgm:t>
    </dgm:pt>
    <dgm:pt modelId="{1D76EC0B-B7F6-4B4F-A7D8-04FEC03BE2BC}" type="sibTrans" cxnId="{F6CE2216-1C84-4151-989E-18388F16B1B0}">
      <dgm:prSet/>
      <dgm:spPr/>
      <dgm:t>
        <a:bodyPr/>
        <a:lstStyle/>
        <a:p>
          <a:endParaRPr lang="en-US"/>
        </a:p>
      </dgm:t>
    </dgm:pt>
    <dgm:pt modelId="{ABD1F545-8031-4885-9D16-0BC3DD8E071B}">
      <dgm:prSet/>
      <dgm:spPr/>
      <dgm:t>
        <a:bodyPr/>
        <a:lstStyle/>
        <a:p>
          <a:r>
            <a:rPr lang="en-US" dirty="0"/>
            <a:t>None</a:t>
          </a:r>
        </a:p>
      </dgm:t>
    </dgm:pt>
    <dgm:pt modelId="{0D874218-AEC9-43AF-AB0D-053378CA06EE}" type="parTrans" cxnId="{13AF4C5A-1AF0-4230-A95E-292F591F9404}">
      <dgm:prSet/>
      <dgm:spPr/>
      <dgm:t>
        <a:bodyPr/>
        <a:lstStyle/>
        <a:p>
          <a:endParaRPr lang="en-GB"/>
        </a:p>
      </dgm:t>
    </dgm:pt>
    <dgm:pt modelId="{D861E519-F308-4090-B021-1794818BDC91}" type="sibTrans" cxnId="{13AF4C5A-1AF0-4230-A95E-292F591F9404}">
      <dgm:prSet/>
      <dgm:spPr/>
      <dgm:t>
        <a:bodyPr/>
        <a:lstStyle/>
        <a:p>
          <a:endParaRPr lang="en-GB"/>
        </a:p>
      </dgm:t>
    </dgm:pt>
    <dgm:pt modelId="{FBB5EFD1-F663-462D-981D-F23288E2C626}">
      <dgm:prSet/>
      <dgm:spPr/>
      <dgm:t>
        <a:bodyPr/>
        <a:lstStyle/>
        <a:p>
          <a:r>
            <a:rPr lang="en-US" dirty="0"/>
            <a:t>None</a:t>
          </a:r>
        </a:p>
      </dgm:t>
    </dgm:pt>
    <dgm:pt modelId="{6FEF82F0-44FF-4855-A706-0632EA33D555}" type="parTrans" cxnId="{768EFB9C-E09E-4663-AB54-E60A0B024313}">
      <dgm:prSet/>
      <dgm:spPr/>
      <dgm:t>
        <a:bodyPr/>
        <a:lstStyle/>
        <a:p>
          <a:endParaRPr lang="en-GB"/>
        </a:p>
      </dgm:t>
    </dgm:pt>
    <dgm:pt modelId="{B9274A3C-9EB6-42D5-BF66-476877D2A178}" type="sibTrans" cxnId="{768EFB9C-E09E-4663-AB54-E60A0B024313}">
      <dgm:prSet/>
      <dgm:spPr/>
      <dgm:t>
        <a:bodyPr/>
        <a:lstStyle/>
        <a:p>
          <a:endParaRPr lang="en-GB"/>
        </a:p>
      </dgm:t>
    </dgm:pt>
    <dgm:pt modelId="{BF7C821D-0A31-45A2-A276-FBF959DA4DE1}">
      <dgm:prSet/>
      <dgm:spPr/>
      <dgm:t>
        <a:bodyPr/>
        <a:lstStyle/>
        <a:p>
          <a:r>
            <a:rPr lang="en-US" dirty="0"/>
            <a:t>None</a:t>
          </a:r>
        </a:p>
      </dgm:t>
    </dgm:pt>
    <dgm:pt modelId="{5EE950B6-BBE2-4161-AD02-D4C252159637}" type="parTrans" cxnId="{FA7FA2AF-4907-4F1E-9137-293D782B7856}">
      <dgm:prSet/>
      <dgm:spPr/>
      <dgm:t>
        <a:bodyPr/>
        <a:lstStyle/>
        <a:p>
          <a:endParaRPr lang="en-GB"/>
        </a:p>
      </dgm:t>
    </dgm:pt>
    <dgm:pt modelId="{3CFFFD38-0E43-4215-B5F3-483710F48C77}" type="sibTrans" cxnId="{FA7FA2AF-4907-4F1E-9137-293D782B7856}">
      <dgm:prSet/>
      <dgm:spPr/>
      <dgm:t>
        <a:bodyPr/>
        <a:lstStyle/>
        <a:p>
          <a:endParaRPr lang="en-GB"/>
        </a:p>
      </dgm:t>
    </dgm:pt>
    <dgm:pt modelId="{EDED48D6-60F4-4BBE-8139-CDC36171910B}" type="pres">
      <dgm:prSet presAssocID="{77FA990E-324A-41B6-90D8-A26899916D86}" presName="linear" presStyleCnt="0">
        <dgm:presLayoutVars>
          <dgm:animLvl val="lvl"/>
          <dgm:resizeHandles val="exact"/>
        </dgm:presLayoutVars>
      </dgm:prSet>
      <dgm:spPr/>
    </dgm:pt>
    <dgm:pt modelId="{BFDC8A61-F6FA-4769-A940-A674548674F4}" type="pres">
      <dgm:prSet presAssocID="{272BA891-F8A0-4973-9E0C-6101D2F869EA}" presName="parentText" presStyleLbl="node1" presStyleIdx="0" presStyleCnt="3">
        <dgm:presLayoutVars>
          <dgm:chMax val="0"/>
          <dgm:bulletEnabled val="1"/>
        </dgm:presLayoutVars>
      </dgm:prSet>
      <dgm:spPr/>
    </dgm:pt>
    <dgm:pt modelId="{1DB8BE82-851B-4BE1-9580-246CCB859D70}" type="pres">
      <dgm:prSet presAssocID="{272BA891-F8A0-4973-9E0C-6101D2F869EA}" presName="childText" presStyleLbl="revTx" presStyleIdx="0" presStyleCnt="3">
        <dgm:presLayoutVars>
          <dgm:bulletEnabled val="1"/>
        </dgm:presLayoutVars>
      </dgm:prSet>
      <dgm:spPr/>
    </dgm:pt>
    <dgm:pt modelId="{5179100C-C700-4B47-88B0-44FBA6E9F685}" type="pres">
      <dgm:prSet presAssocID="{B75A1776-10CB-4A97-9858-6D9B2EFFAE99}" presName="parentText" presStyleLbl="node1" presStyleIdx="1" presStyleCnt="3">
        <dgm:presLayoutVars>
          <dgm:chMax val="0"/>
          <dgm:bulletEnabled val="1"/>
        </dgm:presLayoutVars>
      </dgm:prSet>
      <dgm:spPr/>
    </dgm:pt>
    <dgm:pt modelId="{54594416-8C73-42E1-9A38-913CD9F2EC99}" type="pres">
      <dgm:prSet presAssocID="{B75A1776-10CB-4A97-9858-6D9B2EFFAE99}" presName="childText" presStyleLbl="revTx" presStyleIdx="1" presStyleCnt="3">
        <dgm:presLayoutVars>
          <dgm:bulletEnabled val="1"/>
        </dgm:presLayoutVars>
      </dgm:prSet>
      <dgm:spPr/>
    </dgm:pt>
    <dgm:pt modelId="{DED91F1A-D299-4D23-B649-D2849275CBDD}" type="pres">
      <dgm:prSet presAssocID="{18F81A90-0F5C-4059-9FCD-DDF20EC2F326}" presName="parentText" presStyleLbl="node1" presStyleIdx="2" presStyleCnt="3">
        <dgm:presLayoutVars>
          <dgm:chMax val="0"/>
          <dgm:bulletEnabled val="1"/>
        </dgm:presLayoutVars>
      </dgm:prSet>
      <dgm:spPr/>
    </dgm:pt>
    <dgm:pt modelId="{981DCFB4-11EC-441B-AEC3-76FF20FDFD96}" type="pres">
      <dgm:prSet presAssocID="{18F81A90-0F5C-4059-9FCD-DDF20EC2F326}" presName="childText" presStyleLbl="revTx" presStyleIdx="2" presStyleCnt="3">
        <dgm:presLayoutVars>
          <dgm:bulletEnabled val="1"/>
        </dgm:presLayoutVars>
      </dgm:prSet>
      <dgm:spPr/>
    </dgm:pt>
  </dgm:ptLst>
  <dgm:cxnLst>
    <dgm:cxn modelId="{F6CE2216-1C84-4151-989E-18388F16B1B0}" srcId="{77FA990E-324A-41B6-90D8-A26899916D86}" destId="{18F81A90-0F5C-4059-9FCD-DDF20EC2F326}" srcOrd="2" destOrd="0" parTransId="{83C8A633-62C7-421F-8B34-FCE65B2D7211}" sibTransId="{1D76EC0B-B7F6-4B4F-A7D8-04FEC03BE2BC}"/>
    <dgm:cxn modelId="{43E2DC37-A0D6-4604-BCDB-2AAB985EECD0}" type="presOf" srcId="{FBB5EFD1-F663-462D-981D-F23288E2C626}" destId="{54594416-8C73-42E1-9A38-913CD9F2EC99}" srcOrd="0" destOrd="0" presId="urn:microsoft.com/office/officeart/2005/8/layout/vList2"/>
    <dgm:cxn modelId="{C419854C-029A-4FA3-B30E-A95C6B528B33}" type="presOf" srcId="{BF7C821D-0A31-45A2-A276-FBF959DA4DE1}" destId="{981DCFB4-11EC-441B-AEC3-76FF20FDFD96}" srcOrd="0" destOrd="0" presId="urn:microsoft.com/office/officeart/2005/8/layout/vList2"/>
    <dgm:cxn modelId="{AD6C586E-3D96-467B-8194-BC77EE14CA55}" type="presOf" srcId="{77FA990E-324A-41B6-90D8-A26899916D86}" destId="{EDED48D6-60F4-4BBE-8139-CDC36171910B}" srcOrd="0" destOrd="0" presId="urn:microsoft.com/office/officeart/2005/8/layout/vList2"/>
    <dgm:cxn modelId="{FD02EE59-1D4A-4153-B7F4-73452738D4C1}" type="presOf" srcId="{18F81A90-0F5C-4059-9FCD-DDF20EC2F326}" destId="{DED91F1A-D299-4D23-B649-D2849275CBDD}" srcOrd="0" destOrd="0" presId="urn:microsoft.com/office/officeart/2005/8/layout/vList2"/>
    <dgm:cxn modelId="{13AF4C5A-1AF0-4230-A95E-292F591F9404}" srcId="{272BA891-F8A0-4973-9E0C-6101D2F869EA}" destId="{ABD1F545-8031-4885-9D16-0BC3DD8E071B}" srcOrd="0" destOrd="0" parTransId="{0D874218-AEC9-43AF-AB0D-053378CA06EE}" sibTransId="{D861E519-F308-4090-B021-1794818BDC91}"/>
    <dgm:cxn modelId="{A718417F-47E3-4F62-9218-DEC927D1E6A9}" type="presOf" srcId="{ABD1F545-8031-4885-9D16-0BC3DD8E071B}" destId="{1DB8BE82-851B-4BE1-9580-246CCB859D70}" srcOrd="0" destOrd="0" presId="urn:microsoft.com/office/officeart/2005/8/layout/vList2"/>
    <dgm:cxn modelId="{768EFB9C-E09E-4663-AB54-E60A0B024313}" srcId="{B75A1776-10CB-4A97-9858-6D9B2EFFAE99}" destId="{FBB5EFD1-F663-462D-981D-F23288E2C626}" srcOrd="0" destOrd="0" parTransId="{6FEF82F0-44FF-4855-A706-0632EA33D555}" sibTransId="{B9274A3C-9EB6-42D5-BF66-476877D2A178}"/>
    <dgm:cxn modelId="{984CB89F-3555-4FEE-A55B-C26AAB319755}" type="presOf" srcId="{B75A1776-10CB-4A97-9858-6D9B2EFFAE99}" destId="{5179100C-C700-4B47-88B0-44FBA6E9F685}" srcOrd="0" destOrd="0" presId="urn:microsoft.com/office/officeart/2005/8/layout/vList2"/>
    <dgm:cxn modelId="{FA7FA2AF-4907-4F1E-9137-293D782B7856}" srcId="{18F81A90-0F5C-4059-9FCD-DDF20EC2F326}" destId="{BF7C821D-0A31-45A2-A276-FBF959DA4DE1}" srcOrd="0" destOrd="0" parTransId="{5EE950B6-BBE2-4161-AD02-D4C252159637}" sibTransId="{3CFFFD38-0E43-4215-B5F3-483710F48C77}"/>
    <dgm:cxn modelId="{4A753CBC-7E6D-460D-9DB4-9ED414943F49}" type="presOf" srcId="{272BA891-F8A0-4973-9E0C-6101D2F869EA}" destId="{BFDC8A61-F6FA-4769-A940-A674548674F4}" srcOrd="0" destOrd="0" presId="urn:microsoft.com/office/officeart/2005/8/layout/vList2"/>
    <dgm:cxn modelId="{9E7C71C7-BCF8-4B88-A797-80DC29C5F7CD}" srcId="{77FA990E-324A-41B6-90D8-A26899916D86}" destId="{B75A1776-10CB-4A97-9858-6D9B2EFFAE99}" srcOrd="1" destOrd="0" parTransId="{4FC219B1-977D-43E2-8EC5-9E265F9C07A9}" sibTransId="{C2EA86D5-99F8-41C9-837E-7D09A6CE482B}"/>
    <dgm:cxn modelId="{348E97CF-6C2D-43E8-B38E-E1FEBE8F0B42}" srcId="{77FA990E-324A-41B6-90D8-A26899916D86}" destId="{272BA891-F8A0-4973-9E0C-6101D2F869EA}" srcOrd="0" destOrd="0" parTransId="{59989E1A-7387-442B-A034-0F66B4CE8CC7}" sibTransId="{E01A9FA7-A079-4141-99FC-1164E8EC9D5B}"/>
    <dgm:cxn modelId="{84187A7D-4B8A-4081-A677-845CC06E14B3}" type="presParOf" srcId="{EDED48D6-60F4-4BBE-8139-CDC36171910B}" destId="{BFDC8A61-F6FA-4769-A940-A674548674F4}" srcOrd="0" destOrd="0" presId="urn:microsoft.com/office/officeart/2005/8/layout/vList2"/>
    <dgm:cxn modelId="{E0D660A6-5C01-4F8B-99C2-395A609D6A7B}" type="presParOf" srcId="{EDED48D6-60F4-4BBE-8139-CDC36171910B}" destId="{1DB8BE82-851B-4BE1-9580-246CCB859D70}" srcOrd="1" destOrd="0" presId="urn:microsoft.com/office/officeart/2005/8/layout/vList2"/>
    <dgm:cxn modelId="{08BC222C-4705-4172-82EA-4F6680D49F07}" type="presParOf" srcId="{EDED48D6-60F4-4BBE-8139-CDC36171910B}" destId="{5179100C-C700-4B47-88B0-44FBA6E9F685}" srcOrd="2" destOrd="0" presId="urn:microsoft.com/office/officeart/2005/8/layout/vList2"/>
    <dgm:cxn modelId="{F6E8A53D-52AB-494E-8B4B-79538BBAF9D4}" type="presParOf" srcId="{EDED48D6-60F4-4BBE-8139-CDC36171910B}" destId="{54594416-8C73-42E1-9A38-913CD9F2EC99}" srcOrd="3" destOrd="0" presId="urn:microsoft.com/office/officeart/2005/8/layout/vList2"/>
    <dgm:cxn modelId="{F564E536-20EC-449A-97F7-44D30D789282}" type="presParOf" srcId="{EDED48D6-60F4-4BBE-8139-CDC36171910B}" destId="{DED91F1A-D299-4D23-B649-D2849275CBDD}" srcOrd="4" destOrd="0" presId="urn:microsoft.com/office/officeart/2005/8/layout/vList2"/>
    <dgm:cxn modelId="{6D80EC33-716F-47E5-99A5-574B950BA340}" type="presParOf" srcId="{EDED48D6-60F4-4BBE-8139-CDC36171910B}" destId="{981DCFB4-11EC-441B-AEC3-76FF20FDFD9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E28F7B-E39D-45D4-BEFF-5472D8644F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C5E26D28-345D-4BB5-A8A7-531346A27035}">
      <dgm:prSet/>
      <dgm:spPr/>
      <dgm:t>
        <a:bodyPr/>
        <a:lstStyle/>
        <a:p>
          <a:r>
            <a:rPr lang="en-GB" b="1" i="0" dirty="0"/>
            <a:t>CMP300</a:t>
          </a:r>
          <a:r>
            <a:rPr lang="en-GB" b="0" i="0" dirty="0"/>
            <a:t>: Note that intention is to present Workgroup Report to June Panel</a:t>
          </a:r>
          <a:endParaRPr lang="en-GB" dirty="0"/>
        </a:p>
      </dgm:t>
    </dgm:pt>
    <dgm:pt modelId="{ED700950-EC93-43A2-A8A6-F24D29A24E94}" type="parTrans" cxnId="{EF956A8F-70F9-4585-81FB-0B430DF96654}">
      <dgm:prSet/>
      <dgm:spPr/>
      <dgm:t>
        <a:bodyPr/>
        <a:lstStyle/>
        <a:p>
          <a:endParaRPr lang="en-GB"/>
        </a:p>
      </dgm:t>
    </dgm:pt>
    <dgm:pt modelId="{B7FCAA1B-706C-461F-A9D5-D40D95B5A83F}" type="sibTrans" cxnId="{EF956A8F-70F9-4585-81FB-0B430DF96654}">
      <dgm:prSet/>
      <dgm:spPr/>
      <dgm:t>
        <a:bodyPr/>
        <a:lstStyle/>
        <a:p>
          <a:endParaRPr lang="en-GB"/>
        </a:p>
      </dgm:t>
    </dgm:pt>
    <dgm:pt modelId="{1734F7BF-7817-40D9-AF26-941792E78DE0}">
      <dgm:prSet/>
      <dgm:spPr/>
      <dgm:t>
        <a:bodyPr/>
        <a:lstStyle/>
        <a:p>
          <a:r>
            <a:rPr lang="en-GB" b="1" i="0" dirty="0"/>
            <a:t>CMP311</a:t>
          </a:r>
          <a:r>
            <a:rPr lang="en-GB" b="0" i="0" dirty="0"/>
            <a:t>:  Note that ESO are revising their solution so Workgroup Report will not be presented to May Panel. Timeline TBC</a:t>
          </a:r>
          <a:endParaRPr lang="en-GB" dirty="0"/>
        </a:p>
      </dgm:t>
    </dgm:pt>
    <dgm:pt modelId="{8F3AB398-BB48-4655-A62F-B2AAF3EFAAFA}" type="parTrans" cxnId="{8CA5ADD1-EC4C-4C23-AD7B-C2F057A22D09}">
      <dgm:prSet/>
      <dgm:spPr/>
      <dgm:t>
        <a:bodyPr/>
        <a:lstStyle/>
        <a:p>
          <a:endParaRPr lang="en-GB"/>
        </a:p>
      </dgm:t>
    </dgm:pt>
    <dgm:pt modelId="{1B0AA0F4-4BBF-455E-A407-8D4C0BD4D559}" type="sibTrans" cxnId="{8CA5ADD1-EC4C-4C23-AD7B-C2F057A22D09}">
      <dgm:prSet/>
      <dgm:spPr/>
      <dgm:t>
        <a:bodyPr/>
        <a:lstStyle/>
        <a:p>
          <a:endParaRPr lang="en-GB"/>
        </a:p>
      </dgm:t>
    </dgm:pt>
    <dgm:pt modelId="{D8291DD8-A18B-42D6-AC1F-7D711B9B1650}">
      <dgm:prSet/>
      <dgm:spPr/>
      <dgm:t>
        <a:bodyPr/>
        <a:lstStyle/>
        <a:p>
          <a:r>
            <a:rPr lang="en-GB" b="1" dirty="0"/>
            <a:t>CMP324/325</a:t>
          </a:r>
          <a:r>
            <a:rPr lang="en-GB" dirty="0"/>
            <a:t>: Agree that Workgroup has met its Terms of Reference and this can proceed to Code Administrator Consultation  </a:t>
          </a:r>
        </a:p>
      </dgm:t>
    </dgm:pt>
    <dgm:pt modelId="{D905EBAD-B7ED-4236-A6F5-DF9A752714A1}" type="parTrans" cxnId="{0ADA6B24-20E8-4958-8CA1-45A474E07BA0}">
      <dgm:prSet/>
      <dgm:spPr/>
      <dgm:t>
        <a:bodyPr/>
        <a:lstStyle/>
        <a:p>
          <a:endParaRPr lang="en-GB"/>
        </a:p>
      </dgm:t>
    </dgm:pt>
    <dgm:pt modelId="{7AF07B38-5E2D-433E-99A2-5EC90BF579D6}" type="sibTrans" cxnId="{0ADA6B24-20E8-4958-8CA1-45A474E07BA0}">
      <dgm:prSet/>
      <dgm:spPr/>
      <dgm:t>
        <a:bodyPr/>
        <a:lstStyle/>
        <a:p>
          <a:endParaRPr lang="en-GB"/>
        </a:p>
      </dgm:t>
    </dgm:pt>
    <dgm:pt modelId="{C1E880C0-6FD6-43E9-BE4C-B49540C6A90C}">
      <dgm:prSet/>
      <dgm:spPr/>
      <dgm:t>
        <a:bodyPr/>
        <a:lstStyle/>
        <a:p>
          <a:r>
            <a:rPr lang="en-GB" b="1" dirty="0"/>
            <a:t>CMP337/338: </a:t>
          </a:r>
          <a:r>
            <a:rPr lang="en-GB" b="0" dirty="0"/>
            <a:t>Carry out recommendation vote against the CUSC Objectives</a:t>
          </a:r>
          <a:endParaRPr lang="en-GB" b="1" dirty="0"/>
        </a:p>
      </dgm:t>
    </dgm:pt>
    <dgm:pt modelId="{C7074DE9-5559-4377-91F3-C6A99997455B}" type="parTrans" cxnId="{C0CFBA03-AF21-4BF1-8652-238783C720F1}">
      <dgm:prSet/>
      <dgm:spPr/>
      <dgm:t>
        <a:bodyPr/>
        <a:lstStyle/>
        <a:p>
          <a:endParaRPr lang="en-GB"/>
        </a:p>
      </dgm:t>
    </dgm:pt>
    <dgm:pt modelId="{C4DF8E90-C4B6-4156-B829-6A6A14B40008}" type="sibTrans" cxnId="{C0CFBA03-AF21-4BF1-8652-238783C720F1}">
      <dgm:prSet/>
      <dgm:spPr/>
      <dgm:t>
        <a:bodyPr/>
        <a:lstStyle/>
        <a:p>
          <a:endParaRPr lang="en-GB"/>
        </a:p>
      </dgm:t>
    </dgm:pt>
    <dgm:pt modelId="{6A469677-9309-489F-A9F9-7696DA0BCED2}">
      <dgm:prSet/>
      <dgm:spPr/>
      <dgm:t>
        <a:bodyPr/>
        <a:lstStyle/>
        <a:p>
          <a:r>
            <a:rPr lang="en-GB" b="1" dirty="0"/>
            <a:t>CMP334</a:t>
          </a:r>
          <a:r>
            <a:rPr lang="en-GB" dirty="0"/>
            <a:t>: Agree that Workgroup has met its Terms of Reference and this can proceed to Code Administrator Consultation </a:t>
          </a:r>
        </a:p>
      </dgm:t>
    </dgm:pt>
    <dgm:pt modelId="{77211320-7C55-42D8-B56C-623D1C72F260}" type="parTrans" cxnId="{B0088DAC-C555-4E57-B28D-37C6533D0808}">
      <dgm:prSet/>
      <dgm:spPr/>
      <dgm:t>
        <a:bodyPr/>
        <a:lstStyle/>
        <a:p>
          <a:endParaRPr lang="en-GB"/>
        </a:p>
      </dgm:t>
    </dgm:pt>
    <dgm:pt modelId="{4FC0084A-E0F3-40EA-8F49-5EA8DD7FE9D6}" type="sibTrans" cxnId="{B0088DAC-C555-4E57-B28D-37C6533D0808}">
      <dgm:prSet/>
      <dgm:spPr/>
      <dgm:t>
        <a:bodyPr/>
        <a:lstStyle/>
        <a:p>
          <a:endParaRPr lang="en-GB"/>
        </a:p>
      </dgm:t>
    </dgm:pt>
    <dgm:pt modelId="{2B9E3A41-37DE-4A23-ABD3-114B5E9E6FA5}">
      <dgm:prSet/>
      <dgm:spPr/>
      <dgm:t>
        <a:bodyPr/>
        <a:lstStyle/>
        <a:p>
          <a:r>
            <a:rPr lang="en-GB" b="1" dirty="0"/>
            <a:t>CMP317/327: </a:t>
          </a:r>
          <a:r>
            <a:rPr lang="en-GB" dirty="0"/>
            <a:t>Agree that </a:t>
          </a:r>
          <a:r>
            <a:rPr lang="en-GB" b="0" i="0" dirty="0"/>
            <a:t>Workgroup Report will be presented to June Panel rather than May Panel to allow sufficient time to finalise Workgroup Alternatives.</a:t>
          </a:r>
          <a:endParaRPr lang="en-GB" dirty="0"/>
        </a:p>
      </dgm:t>
    </dgm:pt>
    <dgm:pt modelId="{C66B6449-4A03-446C-97CA-A575B2AAA029}" type="parTrans" cxnId="{BB022BC3-FAF1-4C7B-8332-2B8217D3B9B2}">
      <dgm:prSet/>
      <dgm:spPr/>
      <dgm:t>
        <a:bodyPr/>
        <a:lstStyle/>
        <a:p>
          <a:endParaRPr lang="en-GB"/>
        </a:p>
      </dgm:t>
    </dgm:pt>
    <dgm:pt modelId="{8FC757F9-A423-4044-91E8-9704EED9156A}" type="sibTrans" cxnId="{BB022BC3-FAF1-4C7B-8332-2B8217D3B9B2}">
      <dgm:prSet/>
      <dgm:spPr/>
      <dgm:t>
        <a:bodyPr/>
        <a:lstStyle/>
        <a:p>
          <a:endParaRPr lang="en-GB"/>
        </a:p>
      </dgm:t>
    </dgm:pt>
    <dgm:pt modelId="{DCEF3A62-1020-4BA3-9F2E-6A6E9F3EC2BE}">
      <dgm:prSet/>
      <dgm:spPr/>
      <dgm:t>
        <a:bodyPr/>
        <a:lstStyle/>
        <a:p>
          <a:r>
            <a:rPr lang="en-GB" b="1" dirty="0"/>
            <a:t>CMP333</a:t>
          </a:r>
          <a:r>
            <a:rPr lang="en-GB" dirty="0"/>
            <a:t>:  Agree that Draft Final Modification Report will be presented to July Panel rather than May Panel</a:t>
          </a:r>
        </a:p>
      </dgm:t>
    </dgm:pt>
    <dgm:pt modelId="{38C968EB-D05D-42C5-84E7-26A610E5DCA5}" type="parTrans" cxnId="{4ACC954D-A9F7-4758-8F68-24A264D7B26E}">
      <dgm:prSet/>
      <dgm:spPr/>
      <dgm:t>
        <a:bodyPr/>
        <a:lstStyle/>
        <a:p>
          <a:endParaRPr lang="en-GB"/>
        </a:p>
      </dgm:t>
    </dgm:pt>
    <dgm:pt modelId="{C26E439E-1616-4C03-AF03-B1002D163E91}" type="sibTrans" cxnId="{4ACC954D-A9F7-4758-8F68-24A264D7B26E}">
      <dgm:prSet/>
      <dgm:spPr/>
      <dgm:t>
        <a:bodyPr/>
        <a:lstStyle/>
        <a:p>
          <a:endParaRPr lang="en-GB"/>
        </a:p>
      </dgm:t>
    </dgm:pt>
    <dgm:pt modelId="{6F199B4C-965C-4450-8003-367E8E214B62}" type="pres">
      <dgm:prSet presAssocID="{E5E28F7B-E39D-45D4-BEFF-5472D8644F49}" presName="linear" presStyleCnt="0">
        <dgm:presLayoutVars>
          <dgm:animLvl val="lvl"/>
          <dgm:resizeHandles val="exact"/>
        </dgm:presLayoutVars>
      </dgm:prSet>
      <dgm:spPr/>
    </dgm:pt>
    <dgm:pt modelId="{1A90C4A6-0B83-4E27-BAAE-16C209007238}" type="pres">
      <dgm:prSet presAssocID="{C5E26D28-345D-4BB5-A8A7-531346A27035}" presName="parentText" presStyleLbl="node1" presStyleIdx="0" presStyleCnt="7">
        <dgm:presLayoutVars>
          <dgm:chMax val="0"/>
          <dgm:bulletEnabled val="1"/>
        </dgm:presLayoutVars>
      </dgm:prSet>
      <dgm:spPr/>
    </dgm:pt>
    <dgm:pt modelId="{662EEC4C-D99A-4622-9374-9263CD675415}" type="pres">
      <dgm:prSet presAssocID="{B7FCAA1B-706C-461F-A9D5-D40D95B5A83F}" presName="spacer" presStyleCnt="0"/>
      <dgm:spPr/>
    </dgm:pt>
    <dgm:pt modelId="{68326A4F-960E-4961-8127-6973B7C11DAA}" type="pres">
      <dgm:prSet presAssocID="{1734F7BF-7817-40D9-AF26-941792E78DE0}" presName="parentText" presStyleLbl="node1" presStyleIdx="1" presStyleCnt="7">
        <dgm:presLayoutVars>
          <dgm:chMax val="0"/>
          <dgm:bulletEnabled val="1"/>
        </dgm:presLayoutVars>
      </dgm:prSet>
      <dgm:spPr/>
    </dgm:pt>
    <dgm:pt modelId="{53F8234B-9802-4421-9110-7F08760C3193}" type="pres">
      <dgm:prSet presAssocID="{1B0AA0F4-4BBF-455E-A407-8D4C0BD4D559}" presName="spacer" presStyleCnt="0"/>
      <dgm:spPr/>
    </dgm:pt>
    <dgm:pt modelId="{8C13E5C1-77B5-4BF9-AEA5-8F551E24A6E4}" type="pres">
      <dgm:prSet presAssocID="{2B9E3A41-37DE-4A23-ABD3-114B5E9E6FA5}" presName="parentText" presStyleLbl="node1" presStyleIdx="2" presStyleCnt="7">
        <dgm:presLayoutVars>
          <dgm:chMax val="0"/>
          <dgm:bulletEnabled val="1"/>
        </dgm:presLayoutVars>
      </dgm:prSet>
      <dgm:spPr/>
    </dgm:pt>
    <dgm:pt modelId="{873F71DF-625F-4C80-9D27-A0DEC4A0B524}" type="pres">
      <dgm:prSet presAssocID="{8FC757F9-A423-4044-91E8-9704EED9156A}" presName="spacer" presStyleCnt="0"/>
      <dgm:spPr/>
    </dgm:pt>
    <dgm:pt modelId="{78427D1C-87BB-4E27-A2CB-0C6B455B3B1C}" type="pres">
      <dgm:prSet presAssocID="{D8291DD8-A18B-42D6-AC1F-7D711B9B1650}" presName="parentText" presStyleLbl="node1" presStyleIdx="3" presStyleCnt="7">
        <dgm:presLayoutVars>
          <dgm:chMax val="0"/>
          <dgm:bulletEnabled val="1"/>
        </dgm:presLayoutVars>
      </dgm:prSet>
      <dgm:spPr/>
    </dgm:pt>
    <dgm:pt modelId="{6F356158-D650-40F8-AB2F-E5AD0822986F}" type="pres">
      <dgm:prSet presAssocID="{7AF07B38-5E2D-433E-99A2-5EC90BF579D6}" presName="spacer" presStyleCnt="0"/>
      <dgm:spPr/>
    </dgm:pt>
    <dgm:pt modelId="{FB603CA9-12AD-4B46-A2B1-1AC1748FC6E7}" type="pres">
      <dgm:prSet presAssocID="{DCEF3A62-1020-4BA3-9F2E-6A6E9F3EC2BE}" presName="parentText" presStyleLbl="node1" presStyleIdx="4" presStyleCnt="7">
        <dgm:presLayoutVars>
          <dgm:chMax val="0"/>
          <dgm:bulletEnabled val="1"/>
        </dgm:presLayoutVars>
      </dgm:prSet>
      <dgm:spPr/>
    </dgm:pt>
    <dgm:pt modelId="{91600B1A-D0BC-41F1-A9D7-75571BCA387C}" type="pres">
      <dgm:prSet presAssocID="{C26E439E-1616-4C03-AF03-B1002D163E91}" presName="spacer" presStyleCnt="0"/>
      <dgm:spPr/>
    </dgm:pt>
    <dgm:pt modelId="{AF65CA45-ABA0-4B96-AEE1-44F997F3115D}" type="pres">
      <dgm:prSet presAssocID="{6A469677-9309-489F-A9F9-7696DA0BCED2}" presName="parentText" presStyleLbl="node1" presStyleIdx="5" presStyleCnt="7">
        <dgm:presLayoutVars>
          <dgm:chMax val="0"/>
          <dgm:bulletEnabled val="1"/>
        </dgm:presLayoutVars>
      </dgm:prSet>
      <dgm:spPr/>
    </dgm:pt>
    <dgm:pt modelId="{0CA6BAE5-B723-4C40-B784-5B250CC911A9}" type="pres">
      <dgm:prSet presAssocID="{4FC0084A-E0F3-40EA-8F49-5EA8DD7FE9D6}" presName="spacer" presStyleCnt="0"/>
      <dgm:spPr/>
    </dgm:pt>
    <dgm:pt modelId="{46582A2E-7A01-4E02-8AAF-6CC2CCF2A0E5}" type="pres">
      <dgm:prSet presAssocID="{C1E880C0-6FD6-43E9-BE4C-B49540C6A90C}" presName="parentText" presStyleLbl="node1" presStyleIdx="6" presStyleCnt="7">
        <dgm:presLayoutVars>
          <dgm:chMax val="0"/>
          <dgm:bulletEnabled val="1"/>
        </dgm:presLayoutVars>
      </dgm:prSet>
      <dgm:spPr/>
    </dgm:pt>
  </dgm:ptLst>
  <dgm:cxnLst>
    <dgm:cxn modelId="{C0CFBA03-AF21-4BF1-8652-238783C720F1}" srcId="{E5E28F7B-E39D-45D4-BEFF-5472D8644F49}" destId="{C1E880C0-6FD6-43E9-BE4C-B49540C6A90C}" srcOrd="6" destOrd="0" parTransId="{C7074DE9-5559-4377-91F3-C6A99997455B}" sibTransId="{C4DF8E90-C4B6-4156-B829-6A6A14B40008}"/>
    <dgm:cxn modelId="{0ADA6B24-20E8-4958-8CA1-45A474E07BA0}" srcId="{E5E28F7B-E39D-45D4-BEFF-5472D8644F49}" destId="{D8291DD8-A18B-42D6-AC1F-7D711B9B1650}" srcOrd="3" destOrd="0" parTransId="{D905EBAD-B7ED-4236-A6F5-DF9A752714A1}" sibTransId="{7AF07B38-5E2D-433E-99A2-5EC90BF579D6}"/>
    <dgm:cxn modelId="{F2AA6629-C019-4FDB-8684-F40BE927027A}" type="presOf" srcId="{2B9E3A41-37DE-4A23-ABD3-114B5E9E6FA5}" destId="{8C13E5C1-77B5-4BF9-AEA5-8F551E24A6E4}" srcOrd="0" destOrd="0" presId="urn:microsoft.com/office/officeart/2005/8/layout/vList2"/>
    <dgm:cxn modelId="{C5D83436-2760-4246-AB16-19540A755CD1}" type="presOf" srcId="{6A469677-9309-489F-A9F9-7696DA0BCED2}" destId="{AF65CA45-ABA0-4B96-AEE1-44F997F3115D}" srcOrd="0" destOrd="0" presId="urn:microsoft.com/office/officeart/2005/8/layout/vList2"/>
    <dgm:cxn modelId="{D6366162-BBC0-4BB2-9C5B-5B076DEA962E}" type="presOf" srcId="{1734F7BF-7817-40D9-AF26-941792E78DE0}" destId="{68326A4F-960E-4961-8127-6973B7C11DAA}" srcOrd="0" destOrd="0" presId="urn:microsoft.com/office/officeart/2005/8/layout/vList2"/>
    <dgm:cxn modelId="{A4CB3344-53A9-472E-B566-274F187CBF7F}" type="presOf" srcId="{DCEF3A62-1020-4BA3-9F2E-6A6E9F3EC2BE}" destId="{FB603CA9-12AD-4B46-A2B1-1AC1748FC6E7}" srcOrd="0" destOrd="0" presId="urn:microsoft.com/office/officeart/2005/8/layout/vList2"/>
    <dgm:cxn modelId="{4ACC954D-A9F7-4758-8F68-24A264D7B26E}" srcId="{E5E28F7B-E39D-45D4-BEFF-5472D8644F49}" destId="{DCEF3A62-1020-4BA3-9F2E-6A6E9F3EC2BE}" srcOrd="4" destOrd="0" parTransId="{38C968EB-D05D-42C5-84E7-26A610E5DCA5}" sibTransId="{C26E439E-1616-4C03-AF03-B1002D163E91}"/>
    <dgm:cxn modelId="{A16D7451-36D8-4AA7-ACEE-99C1CB2B033F}" type="presOf" srcId="{D8291DD8-A18B-42D6-AC1F-7D711B9B1650}" destId="{78427D1C-87BB-4E27-A2CB-0C6B455B3B1C}" srcOrd="0" destOrd="0" presId="urn:microsoft.com/office/officeart/2005/8/layout/vList2"/>
    <dgm:cxn modelId="{EF956A8F-70F9-4585-81FB-0B430DF96654}" srcId="{E5E28F7B-E39D-45D4-BEFF-5472D8644F49}" destId="{C5E26D28-345D-4BB5-A8A7-531346A27035}" srcOrd="0" destOrd="0" parTransId="{ED700950-EC93-43A2-A8A6-F24D29A24E94}" sibTransId="{B7FCAA1B-706C-461F-A9D5-D40D95B5A83F}"/>
    <dgm:cxn modelId="{B0088DAC-C555-4E57-B28D-37C6533D0808}" srcId="{E5E28F7B-E39D-45D4-BEFF-5472D8644F49}" destId="{6A469677-9309-489F-A9F9-7696DA0BCED2}" srcOrd="5" destOrd="0" parTransId="{77211320-7C55-42D8-B56C-623D1C72F260}" sibTransId="{4FC0084A-E0F3-40EA-8F49-5EA8DD7FE9D6}"/>
    <dgm:cxn modelId="{A0C483AD-698F-422B-A239-1E42BDC4C0E9}" type="presOf" srcId="{C5E26D28-345D-4BB5-A8A7-531346A27035}" destId="{1A90C4A6-0B83-4E27-BAAE-16C209007238}" srcOrd="0" destOrd="0" presId="urn:microsoft.com/office/officeart/2005/8/layout/vList2"/>
    <dgm:cxn modelId="{37AF20BB-24A0-4927-A46D-2B334DE444AD}" type="presOf" srcId="{C1E880C0-6FD6-43E9-BE4C-B49540C6A90C}" destId="{46582A2E-7A01-4E02-8AAF-6CC2CCF2A0E5}" srcOrd="0" destOrd="0" presId="urn:microsoft.com/office/officeart/2005/8/layout/vList2"/>
    <dgm:cxn modelId="{BB022BC3-FAF1-4C7B-8332-2B8217D3B9B2}" srcId="{E5E28F7B-E39D-45D4-BEFF-5472D8644F49}" destId="{2B9E3A41-37DE-4A23-ABD3-114B5E9E6FA5}" srcOrd="2" destOrd="0" parTransId="{C66B6449-4A03-446C-97CA-A575B2AAA029}" sibTransId="{8FC757F9-A423-4044-91E8-9704EED9156A}"/>
    <dgm:cxn modelId="{8CA5ADD1-EC4C-4C23-AD7B-C2F057A22D09}" srcId="{E5E28F7B-E39D-45D4-BEFF-5472D8644F49}" destId="{1734F7BF-7817-40D9-AF26-941792E78DE0}" srcOrd="1" destOrd="0" parTransId="{8F3AB398-BB48-4655-A62F-B2AAF3EFAAFA}" sibTransId="{1B0AA0F4-4BBF-455E-A407-8D4C0BD4D559}"/>
    <dgm:cxn modelId="{B87499EE-939C-4188-9317-0519D97C9AE8}" type="presOf" srcId="{E5E28F7B-E39D-45D4-BEFF-5472D8644F49}" destId="{6F199B4C-965C-4450-8003-367E8E214B62}" srcOrd="0" destOrd="0" presId="urn:microsoft.com/office/officeart/2005/8/layout/vList2"/>
    <dgm:cxn modelId="{2195358A-813C-46A5-8672-0683CCB81D98}" type="presParOf" srcId="{6F199B4C-965C-4450-8003-367E8E214B62}" destId="{1A90C4A6-0B83-4E27-BAAE-16C209007238}" srcOrd="0" destOrd="0" presId="urn:microsoft.com/office/officeart/2005/8/layout/vList2"/>
    <dgm:cxn modelId="{3EE24584-7637-436C-A085-1E7942B49CCD}" type="presParOf" srcId="{6F199B4C-965C-4450-8003-367E8E214B62}" destId="{662EEC4C-D99A-4622-9374-9263CD675415}" srcOrd="1" destOrd="0" presId="urn:microsoft.com/office/officeart/2005/8/layout/vList2"/>
    <dgm:cxn modelId="{538BBD82-64B1-48D0-8943-EF8E3A3FFBC7}" type="presParOf" srcId="{6F199B4C-965C-4450-8003-367E8E214B62}" destId="{68326A4F-960E-4961-8127-6973B7C11DAA}" srcOrd="2" destOrd="0" presId="urn:microsoft.com/office/officeart/2005/8/layout/vList2"/>
    <dgm:cxn modelId="{14D29A22-F1F8-4D3F-ACC6-F0F1EFEE3FAA}" type="presParOf" srcId="{6F199B4C-965C-4450-8003-367E8E214B62}" destId="{53F8234B-9802-4421-9110-7F08760C3193}" srcOrd="3" destOrd="0" presId="urn:microsoft.com/office/officeart/2005/8/layout/vList2"/>
    <dgm:cxn modelId="{51B324D2-EBAF-4062-B0C3-08DCA98CABD9}" type="presParOf" srcId="{6F199B4C-965C-4450-8003-367E8E214B62}" destId="{8C13E5C1-77B5-4BF9-AEA5-8F551E24A6E4}" srcOrd="4" destOrd="0" presId="urn:microsoft.com/office/officeart/2005/8/layout/vList2"/>
    <dgm:cxn modelId="{BBD7FDD7-5D1B-4B9C-850E-B9A2DDDF71B6}" type="presParOf" srcId="{6F199B4C-965C-4450-8003-367E8E214B62}" destId="{873F71DF-625F-4C80-9D27-A0DEC4A0B524}" srcOrd="5" destOrd="0" presId="urn:microsoft.com/office/officeart/2005/8/layout/vList2"/>
    <dgm:cxn modelId="{A81A8E79-7C6E-4F47-892B-74D63CBD8B1C}" type="presParOf" srcId="{6F199B4C-965C-4450-8003-367E8E214B62}" destId="{78427D1C-87BB-4E27-A2CB-0C6B455B3B1C}" srcOrd="6" destOrd="0" presId="urn:microsoft.com/office/officeart/2005/8/layout/vList2"/>
    <dgm:cxn modelId="{A2AEFEF2-CA9F-4692-8159-16AE7BADD0AB}" type="presParOf" srcId="{6F199B4C-965C-4450-8003-367E8E214B62}" destId="{6F356158-D650-40F8-AB2F-E5AD0822986F}" srcOrd="7" destOrd="0" presId="urn:microsoft.com/office/officeart/2005/8/layout/vList2"/>
    <dgm:cxn modelId="{FCEBB333-2F2F-46F9-9069-D9E64EF6FA87}" type="presParOf" srcId="{6F199B4C-965C-4450-8003-367E8E214B62}" destId="{FB603CA9-12AD-4B46-A2B1-1AC1748FC6E7}" srcOrd="8" destOrd="0" presId="urn:microsoft.com/office/officeart/2005/8/layout/vList2"/>
    <dgm:cxn modelId="{E3DA49A7-FAAE-450A-9E9D-031821C51F68}" type="presParOf" srcId="{6F199B4C-965C-4450-8003-367E8E214B62}" destId="{91600B1A-D0BC-41F1-A9D7-75571BCA387C}" srcOrd="9" destOrd="0" presId="urn:microsoft.com/office/officeart/2005/8/layout/vList2"/>
    <dgm:cxn modelId="{5F889255-52EF-4B29-8FBF-FF057D4E1E5A}" type="presParOf" srcId="{6F199B4C-965C-4450-8003-367E8E214B62}" destId="{AF65CA45-ABA0-4B96-AEE1-44F997F3115D}" srcOrd="10" destOrd="0" presId="urn:microsoft.com/office/officeart/2005/8/layout/vList2"/>
    <dgm:cxn modelId="{EAD87E71-D99B-4E44-ABD6-4BFD08377C90}" type="presParOf" srcId="{6F199B4C-965C-4450-8003-367E8E214B62}" destId="{0CA6BAE5-B723-4C40-B784-5B250CC911A9}" srcOrd="11" destOrd="0" presId="urn:microsoft.com/office/officeart/2005/8/layout/vList2"/>
    <dgm:cxn modelId="{0DC273A6-E9AE-4F26-9660-2F9AA9DD4E09}" type="presParOf" srcId="{6F199B4C-965C-4450-8003-367E8E214B62}" destId="{46582A2E-7A01-4E02-8AAF-6CC2CCF2A0E5}"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E28F7B-E39D-45D4-BEFF-5472D8644F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6A469677-9309-489F-A9F9-7696DA0BCED2}">
      <dgm:prSet/>
      <dgm:spPr/>
      <dgm:t>
        <a:bodyPr/>
        <a:lstStyle/>
        <a:p>
          <a:r>
            <a:rPr lang="en-GB" b="0" dirty="0"/>
            <a:t>Panel to review Prioritisation Stack, notably agreeing the priority order for the Tranche 3 Modifications</a:t>
          </a:r>
        </a:p>
      </dgm:t>
    </dgm:pt>
    <dgm:pt modelId="{77211320-7C55-42D8-B56C-623D1C72F260}" type="parTrans" cxnId="{B0088DAC-C555-4E57-B28D-37C6533D0808}">
      <dgm:prSet/>
      <dgm:spPr/>
      <dgm:t>
        <a:bodyPr/>
        <a:lstStyle/>
        <a:p>
          <a:endParaRPr lang="en-GB"/>
        </a:p>
      </dgm:t>
    </dgm:pt>
    <dgm:pt modelId="{4FC0084A-E0F3-40EA-8F49-5EA8DD7FE9D6}" type="sibTrans" cxnId="{B0088DAC-C555-4E57-B28D-37C6533D0808}">
      <dgm:prSet/>
      <dgm:spPr/>
      <dgm:t>
        <a:bodyPr/>
        <a:lstStyle/>
        <a:p>
          <a:endParaRPr lang="en-GB"/>
        </a:p>
      </dgm:t>
    </dgm:pt>
    <dgm:pt modelId="{DCEF3A62-1020-4BA3-9F2E-6A6E9F3EC2BE}">
      <dgm:prSet/>
      <dgm:spPr/>
      <dgm:t>
        <a:bodyPr/>
        <a:lstStyle/>
        <a:p>
          <a:r>
            <a:rPr lang="en-GB" dirty="0"/>
            <a:t>Panel to agree where any New Modifications that need a Workgroup are placed in the Prioritisation Stack</a:t>
          </a:r>
        </a:p>
      </dgm:t>
    </dgm:pt>
    <dgm:pt modelId="{38C968EB-D05D-42C5-84E7-26A610E5DCA5}" type="parTrans" cxnId="{4ACC954D-A9F7-4758-8F68-24A264D7B26E}">
      <dgm:prSet/>
      <dgm:spPr/>
      <dgm:t>
        <a:bodyPr/>
        <a:lstStyle/>
        <a:p>
          <a:endParaRPr lang="en-GB"/>
        </a:p>
      </dgm:t>
    </dgm:pt>
    <dgm:pt modelId="{C26E439E-1616-4C03-AF03-B1002D163E91}" type="sibTrans" cxnId="{4ACC954D-A9F7-4758-8F68-24A264D7B26E}">
      <dgm:prSet/>
      <dgm:spPr/>
      <dgm:t>
        <a:bodyPr/>
        <a:lstStyle/>
        <a:p>
          <a:endParaRPr lang="en-GB"/>
        </a:p>
      </dgm:t>
    </dgm:pt>
    <dgm:pt modelId="{6F199B4C-965C-4450-8003-367E8E214B62}" type="pres">
      <dgm:prSet presAssocID="{E5E28F7B-E39D-45D4-BEFF-5472D8644F49}" presName="linear" presStyleCnt="0">
        <dgm:presLayoutVars>
          <dgm:animLvl val="lvl"/>
          <dgm:resizeHandles val="exact"/>
        </dgm:presLayoutVars>
      </dgm:prSet>
      <dgm:spPr/>
    </dgm:pt>
    <dgm:pt modelId="{FB603CA9-12AD-4B46-A2B1-1AC1748FC6E7}" type="pres">
      <dgm:prSet presAssocID="{DCEF3A62-1020-4BA3-9F2E-6A6E9F3EC2BE}" presName="parentText" presStyleLbl="node1" presStyleIdx="0" presStyleCnt="2">
        <dgm:presLayoutVars>
          <dgm:chMax val="0"/>
          <dgm:bulletEnabled val="1"/>
        </dgm:presLayoutVars>
      </dgm:prSet>
      <dgm:spPr/>
    </dgm:pt>
    <dgm:pt modelId="{91600B1A-D0BC-41F1-A9D7-75571BCA387C}" type="pres">
      <dgm:prSet presAssocID="{C26E439E-1616-4C03-AF03-B1002D163E91}" presName="spacer" presStyleCnt="0"/>
      <dgm:spPr/>
    </dgm:pt>
    <dgm:pt modelId="{AF65CA45-ABA0-4B96-AEE1-44F997F3115D}" type="pres">
      <dgm:prSet presAssocID="{6A469677-9309-489F-A9F9-7696DA0BCED2}" presName="parentText" presStyleLbl="node1" presStyleIdx="1" presStyleCnt="2">
        <dgm:presLayoutVars>
          <dgm:chMax val="0"/>
          <dgm:bulletEnabled val="1"/>
        </dgm:presLayoutVars>
      </dgm:prSet>
      <dgm:spPr/>
    </dgm:pt>
  </dgm:ptLst>
  <dgm:cxnLst>
    <dgm:cxn modelId="{C5D83436-2760-4246-AB16-19540A755CD1}" type="presOf" srcId="{6A469677-9309-489F-A9F9-7696DA0BCED2}" destId="{AF65CA45-ABA0-4B96-AEE1-44F997F3115D}" srcOrd="0" destOrd="0" presId="urn:microsoft.com/office/officeart/2005/8/layout/vList2"/>
    <dgm:cxn modelId="{A4CB3344-53A9-472E-B566-274F187CBF7F}" type="presOf" srcId="{DCEF3A62-1020-4BA3-9F2E-6A6E9F3EC2BE}" destId="{FB603CA9-12AD-4B46-A2B1-1AC1748FC6E7}" srcOrd="0" destOrd="0" presId="urn:microsoft.com/office/officeart/2005/8/layout/vList2"/>
    <dgm:cxn modelId="{4ACC954D-A9F7-4758-8F68-24A264D7B26E}" srcId="{E5E28F7B-E39D-45D4-BEFF-5472D8644F49}" destId="{DCEF3A62-1020-4BA3-9F2E-6A6E9F3EC2BE}" srcOrd="0" destOrd="0" parTransId="{38C968EB-D05D-42C5-84E7-26A610E5DCA5}" sibTransId="{C26E439E-1616-4C03-AF03-B1002D163E91}"/>
    <dgm:cxn modelId="{B0088DAC-C555-4E57-B28D-37C6533D0808}" srcId="{E5E28F7B-E39D-45D4-BEFF-5472D8644F49}" destId="{6A469677-9309-489F-A9F9-7696DA0BCED2}" srcOrd="1" destOrd="0" parTransId="{77211320-7C55-42D8-B56C-623D1C72F260}" sibTransId="{4FC0084A-E0F3-40EA-8F49-5EA8DD7FE9D6}"/>
    <dgm:cxn modelId="{B87499EE-939C-4188-9317-0519D97C9AE8}" type="presOf" srcId="{E5E28F7B-E39D-45D4-BEFF-5472D8644F49}" destId="{6F199B4C-965C-4450-8003-367E8E214B62}" srcOrd="0" destOrd="0" presId="urn:microsoft.com/office/officeart/2005/8/layout/vList2"/>
    <dgm:cxn modelId="{FCEBB333-2F2F-46F9-9069-D9E64EF6FA87}" type="presParOf" srcId="{6F199B4C-965C-4450-8003-367E8E214B62}" destId="{FB603CA9-12AD-4B46-A2B1-1AC1748FC6E7}" srcOrd="0" destOrd="0" presId="urn:microsoft.com/office/officeart/2005/8/layout/vList2"/>
    <dgm:cxn modelId="{E3DA49A7-FAAE-450A-9E9D-031821C51F68}" type="presParOf" srcId="{6F199B4C-965C-4450-8003-367E8E214B62}" destId="{91600B1A-D0BC-41F1-A9D7-75571BCA387C}" srcOrd="1" destOrd="0" presId="urn:microsoft.com/office/officeart/2005/8/layout/vList2"/>
    <dgm:cxn modelId="{5F889255-52EF-4B29-8FBF-FF057D4E1E5A}" type="presParOf" srcId="{6F199B4C-965C-4450-8003-367E8E214B62}" destId="{AF65CA45-ABA0-4B96-AEE1-44F997F3115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C8A61-F6FA-4769-A940-A674548674F4}">
      <dsp:nvSpPr>
        <dsp:cNvPr id="0" name=""/>
        <dsp:cNvSpPr/>
      </dsp:nvSpPr>
      <dsp:spPr>
        <a:xfrm>
          <a:off x="0" y="3953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Apologies </a:t>
          </a:r>
          <a:endParaRPr lang="en-US" sz="3400" kern="1200" dirty="0"/>
        </a:p>
      </dsp:txBody>
      <dsp:txXfrm>
        <a:off x="38838" y="78369"/>
        <a:ext cx="8311234" cy="717924"/>
      </dsp:txXfrm>
    </dsp:sp>
    <dsp:sp modelId="{1DB8BE82-851B-4BE1-9580-246CCB859D70}">
      <dsp:nvSpPr>
        <dsp:cNvPr id="0" name=""/>
        <dsp:cNvSpPr/>
      </dsp:nvSpPr>
      <dsp:spPr>
        <a:xfrm>
          <a:off x="0" y="83513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835131"/>
        <a:ext cx="8388910" cy="563040"/>
      </dsp:txXfrm>
    </dsp:sp>
    <dsp:sp modelId="{5179100C-C700-4B47-88B0-44FBA6E9F685}">
      <dsp:nvSpPr>
        <dsp:cNvPr id="0" name=""/>
        <dsp:cNvSpPr/>
      </dsp:nvSpPr>
      <dsp:spPr>
        <a:xfrm>
          <a:off x="0" y="139817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Alternate </a:t>
          </a:r>
          <a:endParaRPr lang="en-US" sz="3400" kern="1200" dirty="0"/>
        </a:p>
      </dsp:txBody>
      <dsp:txXfrm>
        <a:off x="38838" y="1437009"/>
        <a:ext cx="8311234" cy="717924"/>
      </dsp:txXfrm>
    </dsp:sp>
    <dsp:sp modelId="{54594416-8C73-42E1-9A38-913CD9F2EC99}">
      <dsp:nvSpPr>
        <dsp:cNvPr id="0" name=""/>
        <dsp:cNvSpPr/>
      </dsp:nvSpPr>
      <dsp:spPr>
        <a:xfrm>
          <a:off x="0" y="219377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2193771"/>
        <a:ext cx="8388910" cy="563040"/>
      </dsp:txXfrm>
    </dsp:sp>
    <dsp:sp modelId="{DED91F1A-D299-4D23-B649-D2849275CBDD}">
      <dsp:nvSpPr>
        <dsp:cNvPr id="0" name=""/>
        <dsp:cNvSpPr/>
      </dsp:nvSpPr>
      <dsp:spPr>
        <a:xfrm>
          <a:off x="0" y="275681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Observers</a:t>
          </a:r>
          <a:endParaRPr lang="en-US" sz="3400" kern="1200" dirty="0"/>
        </a:p>
      </dsp:txBody>
      <dsp:txXfrm>
        <a:off x="38838" y="2795649"/>
        <a:ext cx="8311234" cy="717924"/>
      </dsp:txXfrm>
    </dsp:sp>
    <dsp:sp modelId="{981DCFB4-11EC-441B-AEC3-76FF20FDFD96}">
      <dsp:nvSpPr>
        <dsp:cNvPr id="0" name=""/>
        <dsp:cNvSpPr/>
      </dsp:nvSpPr>
      <dsp:spPr>
        <a:xfrm>
          <a:off x="0" y="3552412"/>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3552412"/>
        <a:ext cx="8388910" cy="563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90C4A6-0B83-4E27-BAAE-16C209007238}">
      <dsp:nvSpPr>
        <dsp:cNvPr id="0" name=""/>
        <dsp:cNvSpPr/>
      </dsp:nvSpPr>
      <dsp:spPr>
        <a:xfrm>
          <a:off x="0" y="29750"/>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i="0" kern="1200" dirty="0"/>
            <a:t>CMP300</a:t>
          </a:r>
          <a:r>
            <a:rPr lang="en-GB" sz="1300" b="0" i="0" kern="1200" dirty="0"/>
            <a:t>: Note that intention is to present Workgroup Report to June Panel</a:t>
          </a:r>
          <a:endParaRPr lang="en-GB" sz="1300" kern="1200" dirty="0"/>
        </a:p>
      </dsp:txBody>
      <dsp:txXfrm>
        <a:off x="24131" y="53881"/>
        <a:ext cx="8231736" cy="446063"/>
      </dsp:txXfrm>
    </dsp:sp>
    <dsp:sp modelId="{68326A4F-960E-4961-8127-6973B7C11DAA}">
      <dsp:nvSpPr>
        <dsp:cNvPr id="0" name=""/>
        <dsp:cNvSpPr/>
      </dsp:nvSpPr>
      <dsp:spPr>
        <a:xfrm>
          <a:off x="0" y="561515"/>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i="0" kern="1200" dirty="0"/>
            <a:t>CMP311</a:t>
          </a:r>
          <a:r>
            <a:rPr lang="en-GB" sz="1300" b="0" i="0" kern="1200" dirty="0"/>
            <a:t>:  Note that ESO are revising their solution so Workgroup Report will not be presented to May Panel. Timeline TBC</a:t>
          </a:r>
          <a:endParaRPr lang="en-GB" sz="1300" kern="1200" dirty="0"/>
        </a:p>
      </dsp:txBody>
      <dsp:txXfrm>
        <a:off x="24131" y="585646"/>
        <a:ext cx="8231736" cy="446063"/>
      </dsp:txXfrm>
    </dsp:sp>
    <dsp:sp modelId="{8C13E5C1-77B5-4BF9-AEA5-8F551E24A6E4}">
      <dsp:nvSpPr>
        <dsp:cNvPr id="0" name=""/>
        <dsp:cNvSpPr/>
      </dsp:nvSpPr>
      <dsp:spPr>
        <a:xfrm>
          <a:off x="0" y="1093280"/>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kern="1200" dirty="0"/>
            <a:t>CMP317/327: </a:t>
          </a:r>
          <a:r>
            <a:rPr lang="en-GB" sz="1300" kern="1200" dirty="0"/>
            <a:t>Agree that </a:t>
          </a:r>
          <a:r>
            <a:rPr lang="en-GB" sz="1300" b="0" i="0" kern="1200" dirty="0"/>
            <a:t>Workgroup Report will be presented to June Panel rather than May Panel to allow sufficient time to finalise Workgroup Alternatives.</a:t>
          </a:r>
          <a:endParaRPr lang="en-GB" sz="1300" kern="1200" dirty="0"/>
        </a:p>
      </dsp:txBody>
      <dsp:txXfrm>
        <a:off x="24131" y="1117411"/>
        <a:ext cx="8231736" cy="446063"/>
      </dsp:txXfrm>
    </dsp:sp>
    <dsp:sp modelId="{78427D1C-87BB-4E27-A2CB-0C6B455B3B1C}">
      <dsp:nvSpPr>
        <dsp:cNvPr id="0" name=""/>
        <dsp:cNvSpPr/>
      </dsp:nvSpPr>
      <dsp:spPr>
        <a:xfrm>
          <a:off x="0" y="1625045"/>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kern="1200" dirty="0"/>
            <a:t>CMP324/325</a:t>
          </a:r>
          <a:r>
            <a:rPr lang="en-GB" sz="1300" kern="1200" dirty="0"/>
            <a:t>: Agree that Workgroup has met its Terms of Reference and this can proceed to Code Administrator Consultation  </a:t>
          </a:r>
        </a:p>
      </dsp:txBody>
      <dsp:txXfrm>
        <a:off x="24131" y="1649176"/>
        <a:ext cx="8231736" cy="446063"/>
      </dsp:txXfrm>
    </dsp:sp>
    <dsp:sp modelId="{FB603CA9-12AD-4B46-A2B1-1AC1748FC6E7}">
      <dsp:nvSpPr>
        <dsp:cNvPr id="0" name=""/>
        <dsp:cNvSpPr/>
      </dsp:nvSpPr>
      <dsp:spPr>
        <a:xfrm>
          <a:off x="0" y="2156810"/>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kern="1200" dirty="0"/>
            <a:t>CMP333</a:t>
          </a:r>
          <a:r>
            <a:rPr lang="en-GB" sz="1300" kern="1200" dirty="0"/>
            <a:t>:  Agree that Draft Final Modification Report will be presented to July Panel rather than May Panel</a:t>
          </a:r>
        </a:p>
      </dsp:txBody>
      <dsp:txXfrm>
        <a:off x="24131" y="2180941"/>
        <a:ext cx="8231736" cy="446063"/>
      </dsp:txXfrm>
    </dsp:sp>
    <dsp:sp modelId="{AF65CA45-ABA0-4B96-AEE1-44F997F3115D}">
      <dsp:nvSpPr>
        <dsp:cNvPr id="0" name=""/>
        <dsp:cNvSpPr/>
      </dsp:nvSpPr>
      <dsp:spPr>
        <a:xfrm>
          <a:off x="0" y="2688575"/>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kern="1200" dirty="0"/>
            <a:t>CMP334</a:t>
          </a:r>
          <a:r>
            <a:rPr lang="en-GB" sz="1300" kern="1200" dirty="0"/>
            <a:t>: Agree that Workgroup has met its Terms of Reference and this can proceed to Code Administrator Consultation </a:t>
          </a:r>
        </a:p>
      </dsp:txBody>
      <dsp:txXfrm>
        <a:off x="24131" y="2712706"/>
        <a:ext cx="8231736" cy="446063"/>
      </dsp:txXfrm>
    </dsp:sp>
    <dsp:sp modelId="{46582A2E-7A01-4E02-8AAF-6CC2CCF2A0E5}">
      <dsp:nvSpPr>
        <dsp:cNvPr id="0" name=""/>
        <dsp:cNvSpPr/>
      </dsp:nvSpPr>
      <dsp:spPr>
        <a:xfrm>
          <a:off x="0" y="3220340"/>
          <a:ext cx="8279998" cy="494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b="1" kern="1200" dirty="0"/>
            <a:t>CMP337/338: </a:t>
          </a:r>
          <a:r>
            <a:rPr lang="en-GB" sz="1300" b="0" kern="1200" dirty="0"/>
            <a:t>Carry out recommendation vote against the CUSC Objectives</a:t>
          </a:r>
          <a:endParaRPr lang="en-GB" sz="1300" b="1" kern="1200" dirty="0"/>
        </a:p>
      </dsp:txBody>
      <dsp:txXfrm>
        <a:off x="24131" y="3244471"/>
        <a:ext cx="8231736" cy="446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03CA9-12AD-4B46-A2B1-1AC1748FC6E7}">
      <dsp:nvSpPr>
        <dsp:cNvPr id="0" name=""/>
        <dsp:cNvSpPr/>
      </dsp:nvSpPr>
      <dsp:spPr>
        <a:xfrm>
          <a:off x="0" y="33147"/>
          <a:ext cx="8279998" cy="17901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kern="1200" dirty="0"/>
            <a:t>Panel to agree where any New Modifications that need a Workgroup are placed in the Prioritisation Stack</a:t>
          </a:r>
        </a:p>
      </dsp:txBody>
      <dsp:txXfrm>
        <a:off x="87385" y="120532"/>
        <a:ext cx="8105228" cy="1615330"/>
      </dsp:txXfrm>
    </dsp:sp>
    <dsp:sp modelId="{AF65CA45-ABA0-4B96-AEE1-44F997F3115D}">
      <dsp:nvSpPr>
        <dsp:cNvPr id="0" name=""/>
        <dsp:cNvSpPr/>
      </dsp:nvSpPr>
      <dsp:spPr>
        <a:xfrm>
          <a:off x="0" y="1921168"/>
          <a:ext cx="8279998" cy="17901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0" kern="1200" dirty="0"/>
            <a:t>Panel to review Prioritisation Stack, notably agreeing the priority order for the Tranche 3 Modifications</a:t>
          </a:r>
        </a:p>
      </dsp:txBody>
      <dsp:txXfrm>
        <a:off x="87385" y="2008553"/>
        <a:ext cx="8105228" cy="16153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F5BD0B-CE23-4504-AD86-27670219A14C}"/>
              </a:ext>
            </a:extLst>
          </p:cNvPr>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vl1pPr>
          </a:lstStyle>
          <a:p>
            <a:endParaRPr lang="en-GB" dirty="0">
              <a:latin typeface="Arial" panose="020B0604020202020204" pitchFamily="34" charset="0"/>
            </a:endParaRPr>
          </a:p>
        </p:txBody>
      </p:sp>
      <p:sp>
        <p:nvSpPr>
          <p:cNvPr id="3" name="Date Placeholder 2">
            <a:extLst>
              <a:ext uri="{FF2B5EF4-FFF2-40B4-BE49-F238E27FC236}">
                <a16:creationId xmlns:a16="http://schemas.microsoft.com/office/drawing/2014/main" id="{9D816361-CFC7-499E-8AD6-868EDDCF584D}"/>
              </a:ext>
            </a:extLst>
          </p:cNvPr>
          <p:cNvSpPr>
            <a:spLocks noGrp="1"/>
          </p:cNvSpPr>
          <p:nvPr>
            <p:ph type="dt" sz="quarter" idx="1"/>
          </p:nvPr>
        </p:nvSpPr>
        <p:spPr>
          <a:xfrm>
            <a:off x="5623434" y="1"/>
            <a:ext cx="4302440" cy="340647"/>
          </a:xfrm>
          <a:prstGeom prst="rect">
            <a:avLst/>
          </a:prstGeom>
        </p:spPr>
        <p:txBody>
          <a:bodyPr vert="horz" lIns="48682" tIns="24341" rIns="48682" bIns="24341" rtlCol="0"/>
          <a:lstStyle>
            <a:lvl1pPr algn="r">
              <a:defRPr sz="600"/>
            </a:lvl1pPr>
          </a:lstStyle>
          <a:p>
            <a:fld id="{644B8A76-388C-44EE-8A88-6345FFEEA97C}" type="datetimeFigureOut">
              <a:rPr lang="en-GB" smtClean="0">
                <a:latin typeface="Arial" panose="020B0604020202020204" pitchFamily="34" charset="0"/>
              </a:rPr>
              <a:t>20/05/2020</a:t>
            </a:fld>
            <a:endParaRPr lang="en-GB" dirty="0">
              <a:latin typeface="Arial" panose="020B0604020202020204" pitchFamily="34" charset="0"/>
            </a:endParaRPr>
          </a:p>
        </p:txBody>
      </p:sp>
      <p:sp>
        <p:nvSpPr>
          <p:cNvPr id="4" name="Footer Placeholder 3">
            <a:extLst>
              <a:ext uri="{FF2B5EF4-FFF2-40B4-BE49-F238E27FC236}">
                <a16:creationId xmlns:a16="http://schemas.microsoft.com/office/drawing/2014/main" id="{CB5458E5-B056-4896-8798-EA7B2CBFECBD}"/>
              </a:ext>
            </a:extLst>
          </p:cNvPr>
          <p:cNvSpPr>
            <a:spLocks noGrp="1"/>
          </p:cNvSpPr>
          <p:nvPr>
            <p:ph type="ftr" sz="quarter" idx="2"/>
          </p:nvPr>
        </p:nvSpPr>
        <p:spPr>
          <a:xfrm>
            <a:off x="1" y="6457029"/>
            <a:ext cx="4302440" cy="340647"/>
          </a:xfrm>
          <a:prstGeom prst="rect">
            <a:avLst/>
          </a:prstGeom>
        </p:spPr>
        <p:txBody>
          <a:bodyPr vert="horz" lIns="48682" tIns="24341" rIns="48682" bIns="24341" rtlCol="0" anchor="b"/>
          <a:lstStyle>
            <a:lvl1pPr algn="l">
              <a:defRPr sz="600"/>
            </a:lvl1pPr>
          </a:lstStyle>
          <a:p>
            <a:endParaRPr lang="en-GB" dirty="0">
              <a:latin typeface="Arial" panose="020B0604020202020204" pitchFamily="34" charset="0"/>
            </a:endParaRPr>
          </a:p>
        </p:txBody>
      </p:sp>
      <p:sp>
        <p:nvSpPr>
          <p:cNvPr id="5" name="Slide Number Placeholder 4">
            <a:extLst>
              <a:ext uri="{FF2B5EF4-FFF2-40B4-BE49-F238E27FC236}">
                <a16:creationId xmlns:a16="http://schemas.microsoft.com/office/drawing/2014/main" id="{3ACF51E8-9864-46A3-BDE9-4A9BC99EADAE}"/>
              </a:ext>
            </a:extLst>
          </p:cNvPr>
          <p:cNvSpPr>
            <a:spLocks noGrp="1"/>
          </p:cNvSpPr>
          <p:nvPr>
            <p:ph type="sldNum" sz="quarter" idx="3"/>
          </p:nvPr>
        </p:nvSpPr>
        <p:spPr>
          <a:xfrm>
            <a:off x="5623434" y="6457029"/>
            <a:ext cx="4302440" cy="340647"/>
          </a:xfrm>
          <a:prstGeom prst="rect">
            <a:avLst/>
          </a:prstGeom>
        </p:spPr>
        <p:txBody>
          <a:bodyPr vert="horz" lIns="48682" tIns="24341" rIns="48682" bIns="24341" rtlCol="0" anchor="b"/>
          <a:lstStyle>
            <a:lvl1pPr algn="r">
              <a:defRPr sz="600"/>
            </a:lvl1pPr>
          </a:lstStyle>
          <a:p>
            <a:fld id="{E4029EE8-D4B8-4F31-9C84-A4A6914CD34D}" type="slidenum">
              <a:rPr lang="en-GB" smtClean="0">
                <a:latin typeface="Arial" panose="020B0604020202020204" pitchFamily="34" charset="0"/>
              </a:rPr>
              <a:t>‹#›</a:t>
            </a:fld>
            <a:endParaRPr lang="en-GB" dirty="0">
              <a:latin typeface="Arial" panose="020B0604020202020204" pitchFamily="34" charset="0"/>
            </a:endParaRPr>
          </a:p>
        </p:txBody>
      </p:sp>
    </p:spTree>
    <p:extLst>
      <p:ext uri="{BB962C8B-B14F-4D97-AF65-F5344CB8AC3E}">
        <p14:creationId xmlns:p14="http://schemas.microsoft.com/office/powerpoint/2010/main" val="3890833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623434" y="1"/>
            <a:ext cx="4302440" cy="340647"/>
          </a:xfrm>
          <a:prstGeom prst="rect">
            <a:avLst/>
          </a:prstGeom>
        </p:spPr>
        <p:txBody>
          <a:bodyPr vert="horz" lIns="48682" tIns="24341" rIns="48682" bIns="24341" rtlCol="0"/>
          <a:lstStyle>
            <a:lvl1pPr algn="r">
              <a:defRPr sz="600">
                <a:latin typeface="Arial" panose="020B0604020202020204" pitchFamily="34" charset="0"/>
              </a:defRPr>
            </a:lvl1pPr>
          </a:lstStyle>
          <a:p>
            <a:fld id="{ADF40999-8D4B-AD45-950B-C5435E4F1340}" type="datetimeFigureOut">
              <a:rPr lang="en-US" smtClean="0"/>
              <a:pPr/>
              <a:t>5/20/2020</a:t>
            </a:fld>
            <a:endParaRPr lang="en-US" dirty="0"/>
          </a:p>
        </p:txBody>
      </p:sp>
      <p:sp>
        <p:nvSpPr>
          <p:cNvPr id="4" name="Slide Image Placeholder 3"/>
          <p:cNvSpPr>
            <a:spLocks noGrp="1" noRot="1" noChangeAspect="1"/>
          </p:cNvSpPr>
          <p:nvPr>
            <p:ph type="sldImg" idx="2"/>
          </p:nvPr>
        </p:nvSpPr>
        <p:spPr>
          <a:xfrm>
            <a:off x="2925763" y="850900"/>
            <a:ext cx="4076700" cy="2293938"/>
          </a:xfrm>
          <a:prstGeom prst="rect">
            <a:avLst/>
          </a:prstGeom>
          <a:noFill/>
          <a:ln w="12700">
            <a:solidFill>
              <a:prstClr val="black"/>
            </a:solidFill>
          </a:ln>
        </p:spPr>
        <p:txBody>
          <a:bodyPr vert="horz" lIns="48682" tIns="24341" rIns="48682" bIns="24341" rtlCol="0" anchor="ctr"/>
          <a:lstStyle/>
          <a:p>
            <a:endParaRPr lang="en-US" dirty="0"/>
          </a:p>
        </p:txBody>
      </p:sp>
      <p:sp>
        <p:nvSpPr>
          <p:cNvPr id="5" name="Notes Placeholder 4"/>
          <p:cNvSpPr>
            <a:spLocks noGrp="1"/>
          </p:cNvSpPr>
          <p:nvPr>
            <p:ph type="body" sz="quarter" idx="3"/>
          </p:nvPr>
        </p:nvSpPr>
        <p:spPr>
          <a:xfrm>
            <a:off x="992510" y="3270976"/>
            <a:ext cx="7943207" cy="2677467"/>
          </a:xfrm>
          <a:prstGeom prst="rect">
            <a:avLst/>
          </a:prstGeom>
        </p:spPr>
        <p:txBody>
          <a:bodyPr vert="horz" lIns="48682" tIns="24341" rIns="48682" bIns="2434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457029"/>
            <a:ext cx="4302440" cy="340647"/>
          </a:xfrm>
          <a:prstGeom prst="rect">
            <a:avLst/>
          </a:prstGeom>
        </p:spPr>
        <p:txBody>
          <a:bodyPr vert="horz" lIns="48682" tIns="24341" rIns="48682" bIns="24341" rtlCol="0" anchor="b"/>
          <a:lstStyle>
            <a:lvl1pPr algn="l">
              <a:defRPr sz="6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623434" y="6457029"/>
            <a:ext cx="4302440" cy="340647"/>
          </a:xfrm>
          <a:prstGeom prst="rect">
            <a:avLst/>
          </a:prstGeom>
        </p:spPr>
        <p:txBody>
          <a:bodyPr vert="horz" lIns="48682" tIns="24341" rIns="48682" bIns="24341" rtlCol="0" anchor="b"/>
          <a:lstStyle>
            <a:lvl1pPr algn="r">
              <a:defRPr sz="600">
                <a:latin typeface="Arial" panose="020B0604020202020204" pitchFamily="34" charset="0"/>
              </a:defRPr>
            </a:lvl1pPr>
          </a:lstStyle>
          <a:p>
            <a:fld id="{570E980F-71C9-CA4F-9586-F9C2D8BE6DD3}" type="slidenum">
              <a:rPr lang="en-US" smtClean="0"/>
              <a:pPr/>
              <a:t>‹#›</a:t>
            </a:fld>
            <a:endParaRPr lang="en-US" dirty="0"/>
          </a:p>
        </p:txBody>
      </p:sp>
    </p:spTree>
    <p:extLst>
      <p:ext uri="{BB962C8B-B14F-4D97-AF65-F5344CB8AC3E}">
        <p14:creationId xmlns:p14="http://schemas.microsoft.com/office/powerpoint/2010/main" val="518547892"/>
      </p:ext>
    </p:extLst>
  </p:cSld>
  <p:clrMap bg1="lt1" tx1="dk1" bg2="lt2" tx2="dk2" accent1="accent1" accent2="accent2" accent3="accent3" accent4="accent4" accent5="accent5" accent6="accent6" hlink="hlink" folHlink="folHlink"/>
  <p:notesStyle>
    <a:lvl1pPr marL="0" algn="l" defTabSz="415869" rtl="0" eaLnBrk="1" latinLnBrk="0" hangingPunct="1">
      <a:defRPr sz="546" kern="1200">
        <a:solidFill>
          <a:schemeClr val="tx1"/>
        </a:solidFill>
        <a:latin typeface="Arial" panose="020B0604020202020204" pitchFamily="34" charset="0"/>
        <a:ea typeface="+mn-ea"/>
        <a:cs typeface="+mn-cs"/>
      </a:defRPr>
    </a:lvl1pPr>
    <a:lvl2pPr marL="207935" algn="l" defTabSz="415869" rtl="0" eaLnBrk="1" latinLnBrk="0" hangingPunct="1">
      <a:defRPr sz="546" kern="1200">
        <a:solidFill>
          <a:schemeClr val="tx1"/>
        </a:solidFill>
        <a:latin typeface="Arial" panose="020B0604020202020204" pitchFamily="34" charset="0"/>
        <a:ea typeface="+mn-ea"/>
        <a:cs typeface="+mn-cs"/>
      </a:defRPr>
    </a:lvl2pPr>
    <a:lvl3pPr marL="415869" algn="l" defTabSz="415869" rtl="0" eaLnBrk="1" latinLnBrk="0" hangingPunct="1">
      <a:defRPr sz="546" kern="1200">
        <a:solidFill>
          <a:schemeClr val="tx1"/>
        </a:solidFill>
        <a:latin typeface="Arial" panose="020B0604020202020204" pitchFamily="34" charset="0"/>
        <a:ea typeface="+mn-ea"/>
        <a:cs typeface="+mn-cs"/>
      </a:defRPr>
    </a:lvl3pPr>
    <a:lvl4pPr marL="623804" algn="l" defTabSz="415869" rtl="0" eaLnBrk="1" latinLnBrk="0" hangingPunct="1">
      <a:defRPr sz="546" kern="1200">
        <a:solidFill>
          <a:schemeClr val="tx1"/>
        </a:solidFill>
        <a:latin typeface="Arial" panose="020B0604020202020204" pitchFamily="34" charset="0"/>
        <a:ea typeface="+mn-ea"/>
        <a:cs typeface="+mn-cs"/>
      </a:defRPr>
    </a:lvl4pPr>
    <a:lvl5pPr marL="831738" algn="l" defTabSz="415869" rtl="0" eaLnBrk="1" latinLnBrk="0" hangingPunct="1">
      <a:defRPr sz="546" kern="1200">
        <a:solidFill>
          <a:schemeClr val="tx1"/>
        </a:solidFill>
        <a:latin typeface="Arial" panose="020B0604020202020204" pitchFamily="34" charset="0"/>
        <a:ea typeface="+mn-ea"/>
        <a:cs typeface="+mn-cs"/>
      </a:defRPr>
    </a:lvl5pPr>
    <a:lvl6pPr marL="1039673" algn="l" defTabSz="415869" rtl="0" eaLnBrk="1" latinLnBrk="0" hangingPunct="1">
      <a:defRPr sz="546" kern="1200">
        <a:solidFill>
          <a:schemeClr val="tx1"/>
        </a:solidFill>
        <a:latin typeface="+mn-lt"/>
        <a:ea typeface="+mn-ea"/>
        <a:cs typeface="+mn-cs"/>
      </a:defRPr>
    </a:lvl6pPr>
    <a:lvl7pPr marL="1247607" algn="l" defTabSz="415869" rtl="0" eaLnBrk="1" latinLnBrk="0" hangingPunct="1">
      <a:defRPr sz="546" kern="1200">
        <a:solidFill>
          <a:schemeClr val="tx1"/>
        </a:solidFill>
        <a:latin typeface="+mn-lt"/>
        <a:ea typeface="+mn-ea"/>
        <a:cs typeface="+mn-cs"/>
      </a:defRPr>
    </a:lvl7pPr>
    <a:lvl8pPr marL="1455542" algn="l" defTabSz="415869" rtl="0" eaLnBrk="1" latinLnBrk="0" hangingPunct="1">
      <a:defRPr sz="546" kern="1200">
        <a:solidFill>
          <a:schemeClr val="tx1"/>
        </a:solidFill>
        <a:latin typeface="+mn-lt"/>
        <a:ea typeface="+mn-ea"/>
        <a:cs typeface="+mn-cs"/>
      </a:defRPr>
    </a:lvl8pPr>
    <a:lvl9pPr marL="1663476" algn="l" defTabSz="415869" rtl="0" eaLnBrk="1" latinLnBrk="0" hangingPunct="1">
      <a:defRPr sz="54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a:t>
            </a:fld>
            <a:endParaRPr lang="en-US" dirty="0"/>
          </a:p>
        </p:txBody>
      </p:sp>
    </p:spTree>
    <p:extLst>
      <p:ext uri="{BB962C8B-B14F-4D97-AF65-F5344CB8AC3E}">
        <p14:creationId xmlns:p14="http://schemas.microsoft.com/office/powerpoint/2010/main" val="447812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32</a:t>
            </a:fld>
            <a:endParaRPr lang="en-US"/>
          </a:p>
        </p:txBody>
      </p:sp>
    </p:spTree>
    <p:extLst>
      <p:ext uri="{BB962C8B-B14F-4D97-AF65-F5344CB8AC3E}">
        <p14:creationId xmlns:p14="http://schemas.microsoft.com/office/powerpoint/2010/main" val="2218028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33</a:t>
            </a:fld>
            <a:endParaRPr lang="en-US"/>
          </a:p>
        </p:txBody>
      </p:sp>
    </p:spTree>
    <p:extLst>
      <p:ext uri="{BB962C8B-B14F-4D97-AF65-F5344CB8AC3E}">
        <p14:creationId xmlns:p14="http://schemas.microsoft.com/office/powerpoint/2010/main" val="1750492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34</a:t>
            </a:fld>
            <a:endParaRPr lang="en-US"/>
          </a:p>
        </p:txBody>
      </p:sp>
    </p:spTree>
    <p:extLst>
      <p:ext uri="{BB962C8B-B14F-4D97-AF65-F5344CB8AC3E}">
        <p14:creationId xmlns:p14="http://schemas.microsoft.com/office/powerpoint/2010/main" val="3963375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35</a:t>
            </a:fld>
            <a:endParaRPr lang="en-US"/>
          </a:p>
        </p:txBody>
      </p:sp>
    </p:spTree>
    <p:extLst>
      <p:ext uri="{BB962C8B-B14F-4D97-AF65-F5344CB8AC3E}">
        <p14:creationId xmlns:p14="http://schemas.microsoft.com/office/powerpoint/2010/main" val="2570670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36</a:t>
            </a:fld>
            <a:endParaRPr lang="en-US"/>
          </a:p>
        </p:txBody>
      </p:sp>
    </p:spTree>
    <p:extLst>
      <p:ext uri="{BB962C8B-B14F-4D97-AF65-F5344CB8AC3E}">
        <p14:creationId xmlns:p14="http://schemas.microsoft.com/office/powerpoint/2010/main" val="3673753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37</a:t>
            </a:fld>
            <a:endParaRPr lang="en-US"/>
          </a:p>
        </p:txBody>
      </p:sp>
    </p:spTree>
    <p:extLst>
      <p:ext uri="{BB962C8B-B14F-4D97-AF65-F5344CB8AC3E}">
        <p14:creationId xmlns:p14="http://schemas.microsoft.com/office/powerpoint/2010/main" val="276988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39</a:t>
            </a:fld>
            <a:endParaRPr lang="en-US" dirty="0"/>
          </a:p>
        </p:txBody>
      </p:sp>
    </p:spTree>
    <p:extLst>
      <p:ext uri="{BB962C8B-B14F-4D97-AF65-F5344CB8AC3E}">
        <p14:creationId xmlns:p14="http://schemas.microsoft.com/office/powerpoint/2010/main" val="1000062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41</a:t>
            </a:fld>
            <a:endParaRPr lang="en-US" dirty="0"/>
          </a:p>
        </p:txBody>
      </p:sp>
    </p:spTree>
    <p:extLst>
      <p:ext uri="{BB962C8B-B14F-4D97-AF65-F5344CB8AC3E}">
        <p14:creationId xmlns:p14="http://schemas.microsoft.com/office/powerpoint/2010/main" val="3965386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43</a:t>
            </a:fld>
            <a:endParaRPr lang="en-US" dirty="0"/>
          </a:p>
        </p:txBody>
      </p:sp>
    </p:spTree>
    <p:extLst>
      <p:ext uri="{BB962C8B-B14F-4D97-AF65-F5344CB8AC3E}">
        <p14:creationId xmlns:p14="http://schemas.microsoft.com/office/powerpoint/2010/main" val="2470762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44</a:t>
            </a:fld>
            <a:endParaRPr lang="en-US" dirty="0"/>
          </a:p>
        </p:txBody>
      </p:sp>
    </p:spTree>
    <p:extLst>
      <p:ext uri="{BB962C8B-B14F-4D97-AF65-F5344CB8AC3E}">
        <p14:creationId xmlns:p14="http://schemas.microsoft.com/office/powerpoint/2010/main" val="3423304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10</a:t>
            </a:fld>
            <a:endParaRPr lang="en-US" dirty="0"/>
          </a:p>
        </p:txBody>
      </p:sp>
    </p:spTree>
    <p:extLst>
      <p:ext uri="{BB962C8B-B14F-4D97-AF65-F5344CB8AC3E}">
        <p14:creationId xmlns:p14="http://schemas.microsoft.com/office/powerpoint/2010/main" val="3560857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45</a:t>
            </a:fld>
            <a:endParaRPr lang="en-US" dirty="0"/>
          </a:p>
        </p:txBody>
      </p:sp>
    </p:spTree>
    <p:extLst>
      <p:ext uri="{BB962C8B-B14F-4D97-AF65-F5344CB8AC3E}">
        <p14:creationId xmlns:p14="http://schemas.microsoft.com/office/powerpoint/2010/main" val="3675211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47</a:t>
            </a:fld>
            <a:endParaRPr lang="en-US" dirty="0"/>
          </a:p>
        </p:txBody>
      </p:sp>
    </p:spTree>
    <p:extLst>
      <p:ext uri="{BB962C8B-B14F-4D97-AF65-F5344CB8AC3E}">
        <p14:creationId xmlns:p14="http://schemas.microsoft.com/office/powerpoint/2010/main" val="2831651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50</a:t>
            </a:fld>
            <a:endParaRPr lang="en-US" dirty="0"/>
          </a:p>
        </p:txBody>
      </p:sp>
    </p:spTree>
    <p:extLst>
      <p:ext uri="{BB962C8B-B14F-4D97-AF65-F5344CB8AC3E}">
        <p14:creationId xmlns:p14="http://schemas.microsoft.com/office/powerpoint/2010/main" val="3867954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51</a:t>
            </a:fld>
            <a:endParaRPr lang="en-US" dirty="0"/>
          </a:p>
        </p:txBody>
      </p:sp>
    </p:spTree>
    <p:extLst>
      <p:ext uri="{BB962C8B-B14F-4D97-AF65-F5344CB8AC3E}">
        <p14:creationId xmlns:p14="http://schemas.microsoft.com/office/powerpoint/2010/main" val="947707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52</a:t>
            </a:fld>
            <a:endParaRPr lang="en-US" dirty="0"/>
          </a:p>
        </p:txBody>
      </p:sp>
    </p:spTree>
    <p:extLst>
      <p:ext uri="{BB962C8B-B14F-4D97-AF65-F5344CB8AC3E}">
        <p14:creationId xmlns:p14="http://schemas.microsoft.com/office/powerpoint/2010/main" val="42144956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54</a:t>
            </a:fld>
            <a:endParaRPr lang="en-US" dirty="0"/>
          </a:p>
        </p:txBody>
      </p:sp>
    </p:spTree>
    <p:extLst>
      <p:ext uri="{BB962C8B-B14F-4D97-AF65-F5344CB8AC3E}">
        <p14:creationId xmlns:p14="http://schemas.microsoft.com/office/powerpoint/2010/main" val="745531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57</a:t>
            </a:fld>
            <a:endParaRPr lang="en-US" dirty="0"/>
          </a:p>
        </p:txBody>
      </p:sp>
    </p:spTree>
    <p:extLst>
      <p:ext uri="{BB962C8B-B14F-4D97-AF65-F5344CB8AC3E}">
        <p14:creationId xmlns:p14="http://schemas.microsoft.com/office/powerpoint/2010/main" val="2058961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58</a:t>
            </a:fld>
            <a:endParaRPr lang="en-US" dirty="0"/>
          </a:p>
        </p:txBody>
      </p:sp>
    </p:spTree>
    <p:extLst>
      <p:ext uri="{BB962C8B-B14F-4D97-AF65-F5344CB8AC3E}">
        <p14:creationId xmlns:p14="http://schemas.microsoft.com/office/powerpoint/2010/main" val="84752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59</a:t>
            </a:fld>
            <a:endParaRPr lang="en-US" dirty="0"/>
          </a:p>
        </p:txBody>
      </p:sp>
    </p:spTree>
    <p:extLst>
      <p:ext uri="{BB962C8B-B14F-4D97-AF65-F5344CB8AC3E}">
        <p14:creationId xmlns:p14="http://schemas.microsoft.com/office/powerpoint/2010/main" val="1546399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60</a:t>
            </a:fld>
            <a:endParaRPr lang="en-US" dirty="0"/>
          </a:p>
        </p:txBody>
      </p:sp>
    </p:spTree>
    <p:extLst>
      <p:ext uri="{BB962C8B-B14F-4D97-AF65-F5344CB8AC3E}">
        <p14:creationId xmlns:p14="http://schemas.microsoft.com/office/powerpoint/2010/main" val="29259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14</a:t>
            </a:fld>
            <a:endParaRPr lang="en-US" dirty="0"/>
          </a:p>
        </p:txBody>
      </p:sp>
    </p:spTree>
    <p:extLst>
      <p:ext uri="{BB962C8B-B14F-4D97-AF65-F5344CB8AC3E}">
        <p14:creationId xmlns:p14="http://schemas.microsoft.com/office/powerpoint/2010/main" val="536530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17</a:t>
            </a:fld>
            <a:endParaRPr lang="en-US" dirty="0"/>
          </a:p>
        </p:txBody>
      </p:sp>
    </p:spTree>
    <p:extLst>
      <p:ext uri="{BB962C8B-B14F-4D97-AF65-F5344CB8AC3E}">
        <p14:creationId xmlns:p14="http://schemas.microsoft.com/office/powerpoint/2010/main" val="3560857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18</a:t>
            </a:fld>
            <a:endParaRPr lang="en-US" dirty="0"/>
          </a:p>
        </p:txBody>
      </p:sp>
    </p:spTree>
    <p:extLst>
      <p:ext uri="{BB962C8B-B14F-4D97-AF65-F5344CB8AC3E}">
        <p14:creationId xmlns:p14="http://schemas.microsoft.com/office/powerpoint/2010/main" val="1918322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19</a:t>
            </a:fld>
            <a:endParaRPr lang="en-US" dirty="0"/>
          </a:p>
        </p:txBody>
      </p:sp>
    </p:spTree>
    <p:extLst>
      <p:ext uri="{BB962C8B-B14F-4D97-AF65-F5344CB8AC3E}">
        <p14:creationId xmlns:p14="http://schemas.microsoft.com/office/powerpoint/2010/main" val="502050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22</a:t>
            </a:fld>
            <a:endParaRPr lang="en-US" dirty="0"/>
          </a:p>
        </p:txBody>
      </p:sp>
    </p:spTree>
    <p:extLst>
      <p:ext uri="{BB962C8B-B14F-4D97-AF65-F5344CB8AC3E}">
        <p14:creationId xmlns:p14="http://schemas.microsoft.com/office/powerpoint/2010/main" val="3560857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28</a:t>
            </a:fld>
            <a:endParaRPr lang="en-US" dirty="0"/>
          </a:p>
        </p:txBody>
      </p:sp>
    </p:spTree>
    <p:extLst>
      <p:ext uri="{BB962C8B-B14F-4D97-AF65-F5344CB8AC3E}">
        <p14:creationId xmlns:p14="http://schemas.microsoft.com/office/powerpoint/2010/main" val="3702201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31</a:t>
            </a:fld>
            <a:endParaRPr lang="en-US" dirty="0"/>
          </a:p>
        </p:txBody>
      </p:sp>
    </p:spTree>
    <p:extLst>
      <p:ext uri="{BB962C8B-B14F-4D97-AF65-F5344CB8AC3E}">
        <p14:creationId xmlns:p14="http://schemas.microsoft.com/office/powerpoint/2010/main" val="4184828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jpg"/><Relationship Id="rId1" Type="http://schemas.openxmlformats.org/officeDocument/2006/relationships/slideMaster" Target="../slideMasters/slideMaster14.xml"/><Relationship Id="rId4" Type="http://schemas.openxmlformats.org/officeDocument/2006/relationships/image" Target="../media/image39.emf"/></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a:p>
            <a:pPr>
              <a:spcAft>
                <a:spcPts val="102"/>
              </a:spcAft>
            </a:pPr>
            <a:r>
              <a:rPr lang="en-GB" sz="637"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5/20/2020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8157467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1002835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29685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dirty="0"/>
          </a:p>
        </p:txBody>
      </p:sp>
    </p:spTree>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08478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874647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117419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A">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638546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93139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3434946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114977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888317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19407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90226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43679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4269318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58205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1931884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492234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95" y="443520"/>
            <a:ext cx="2423901" cy="3539419"/>
          </a:xfrm>
        </p:spPr>
        <p:txBody>
          <a:bodyPr rtlCol="0">
            <a:normAutofit/>
          </a:bodyPr>
          <a:lstStyle/>
          <a:p>
            <a:pPr lvl="0"/>
            <a:r>
              <a:rPr lang="en-US" noProof="0" dirty="0"/>
              <a:t>Click icon to add picture</a:t>
            </a:r>
            <a:endParaRPr lang="en-GB" noProof="0" dirty="0"/>
          </a:p>
        </p:txBody>
      </p:sp>
      <p:sp>
        <p:nvSpPr>
          <p:cNvPr id="6" name="Slide Number Placeholder 4"/>
          <p:cNvSpPr>
            <a:spLocks noGrp="1"/>
          </p:cNvSpPr>
          <p:nvPr>
            <p:ph type="sldNum" sz="quarter" idx="16"/>
          </p:nvPr>
        </p:nvSpPr>
        <p:spPr>
          <a:xfrm>
            <a:off x="473078" y="4751421"/>
            <a:ext cx="8133040" cy="149056"/>
          </a:xfrm>
        </p:spPr>
        <p:txBody>
          <a:bodyPr/>
          <a:lstStyle>
            <a:lvl1pPr algn="ctr">
              <a:defRPr sz="818">
                <a:solidFill>
                  <a:schemeClr val="tx1">
                    <a:tint val="75000"/>
                  </a:schemeClr>
                </a:solidFill>
              </a:defRPr>
            </a:lvl1pPr>
          </a:lstStyle>
          <a:p>
            <a:pPr>
              <a:defRPr/>
            </a:pPr>
            <a:fld id="{9850B515-DC13-4B5D-B03A-AC1ADCAB7354}" type="slidenum">
              <a:rPr lang="en-GB"/>
              <a:pPr>
                <a:defRPr/>
              </a:pPr>
              <a:t>‹#›</a:t>
            </a:fld>
            <a:endParaRPr lang="en-GB" dirty="0"/>
          </a:p>
        </p:txBody>
      </p:sp>
    </p:spTree>
    <p:extLst>
      <p:ext uri="{BB962C8B-B14F-4D97-AF65-F5344CB8AC3E}">
        <p14:creationId xmlns:p14="http://schemas.microsoft.com/office/powerpoint/2010/main" val="16548132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02" y="443930"/>
            <a:ext cx="2423901" cy="1741768"/>
          </a:xfrm>
        </p:spPr>
        <p:txBody>
          <a:bodyPr rtlCol="0">
            <a:normAutofit/>
          </a:bodyPr>
          <a:lstStyle/>
          <a:p>
            <a:pPr lvl="0"/>
            <a:r>
              <a:rPr lang="en-US" noProof="0" dirty="0"/>
              <a:t>Click icon to add picture</a:t>
            </a:r>
            <a:endParaRPr lang="en-GB" noProof="0" dirty="0"/>
          </a:p>
        </p:txBody>
      </p:sp>
      <p:sp>
        <p:nvSpPr>
          <p:cNvPr id="8" name="Picture Placeholder 2"/>
          <p:cNvSpPr>
            <a:spLocks noGrp="1"/>
          </p:cNvSpPr>
          <p:nvPr>
            <p:ph type="pic" sz="quarter" idx="16"/>
          </p:nvPr>
        </p:nvSpPr>
        <p:spPr>
          <a:xfrm>
            <a:off x="6182102" y="2256075"/>
            <a:ext cx="2423901" cy="1727273"/>
          </a:xfrm>
        </p:spPr>
        <p:txBody>
          <a:bodyPr rtlCol="0">
            <a:normAutofit/>
          </a:bodyPr>
          <a:lstStyle/>
          <a:p>
            <a:pPr lvl="0"/>
            <a:r>
              <a:rPr lang="en-US" noProof="0" dirty="0"/>
              <a:t>Click icon to add picture</a:t>
            </a:r>
            <a:endParaRPr lang="en-GB" noProof="0" dirty="0"/>
          </a:p>
        </p:txBody>
      </p:sp>
      <p:sp>
        <p:nvSpPr>
          <p:cNvPr id="7" name="Slide Number Placeholder 4"/>
          <p:cNvSpPr>
            <a:spLocks noGrp="1"/>
          </p:cNvSpPr>
          <p:nvPr>
            <p:ph type="sldNum" sz="quarter" idx="17"/>
          </p:nvPr>
        </p:nvSpPr>
        <p:spPr>
          <a:xfrm>
            <a:off x="473080" y="4751421"/>
            <a:ext cx="8164364" cy="153376"/>
          </a:xfrm>
        </p:spPr>
        <p:txBody>
          <a:bodyPr/>
          <a:lstStyle>
            <a:lvl1pPr algn="ctr">
              <a:defRPr sz="818">
                <a:solidFill>
                  <a:schemeClr val="tx1">
                    <a:tint val="75000"/>
                  </a:schemeClr>
                </a:solidFill>
              </a:defRPr>
            </a:lvl1pPr>
          </a:lstStyle>
          <a:p>
            <a:pPr>
              <a:defRPr/>
            </a:pPr>
            <a:fld id="{3D0CBA6C-9E32-4625-9E25-00FB0FD99CA5}" type="slidenum">
              <a:rPr lang="en-GB"/>
              <a:pPr>
                <a:defRPr/>
              </a:pPr>
              <a:t>‹#›</a:t>
            </a:fld>
            <a:endParaRPr lang="en-GB" dirty="0"/>
          </a:p>
        </p:txBody>
      </p:sp>
    </p:spTree>
    <p:extLst>
      <p:ext uri="{BB962C8B-B14F-4D97-AF65-F5344CB8AC3E}">
        <p14:creationId xmlns:p14="http://schemas.microsoft.com/office/powerpoint/2010/main" val="28705890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p:nvPr>
        </p:nvSpPr>
        <p:spPr>
          <a:xfrm>
            <a:off x="472723" y="443518"/>
            <a:ext cx="8150492"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472723" y="775616"/>
            <a:ext cx="8150492"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3" name="Picture Placeholder 2"/>
          <p:cNvSpPr>
            <a:spLocks noGrp="1"/>
          </p:cNvSpPr>
          <p:nvPr>
            <p:ph type="pic" sz="quarter" idx="14"/>
          </p:nvPr>
        </p:nvSpPr>
        <p:spPr>
          <a:xfrm>
            <a:off x="472723" y="1268053"/>
            <a:ext cx="8150492" cy="2722967"/>
          </a:xfrm>
        </p:spPr>
        <p:txBody>
          <a:bodyPr rtlCol="0">
            <a:normAutofit/>
          </a:bodyPr>
          <a:lstStyle/>
          <a:p>
            <a:pPr lvl="0"/>
            <a:r>
              <a:rPr lang="en-US" noProof="0" dirty="0"/>
              <a:t>Click icon to add picture</a:t>
            </a:r>
            <a:endParaRPr lang="en-GB" noProof="0" dirty="0"/>
          </a:p>
        </p:txBody>
      </p:sp>
      <p:sp>
        <p:nvSpPr>
          <p:cNvPr id="5" name="Slide Number Placeholder 4"/>
          <p:cNvSpPr>
            <a:spLocks noGrp="1"/>
          </p:cNvSpPr>
          <p:nvPr>
            <p:ph type="sldNum" sz="quarter" idx="15"/>
          </p:nvPr>
        </p:nvSpPr>
        <p:spPr>
          <a:xfrm>
            <a:off x="473078" y="4751421"/>
            <a:ext cx="8150323" cy="149056"/>
          </a:xfrm>
        </p:spPr>
        <p:txBody>
          <a:bodyPr/>
          <a:lstStyle>
            <a:lvl1pPr algn="ctr">
              <a:defRPr sz="818">
                <a:solidFill>
                  <a:schemeClr val="tx1">
                    <a:tint val="75000"/>
                  </a:schemeClr>
                </a:solidFill>
              </a:defRPr>
            </a:lvl1pPr>
          </a:lstStyle>
          <a:p>
            <a:pPr>
              <a:defRPr/>
            </a:pPr>
            <a:fld id="{676A2053-C964-4D1D-9989-85191D48F800}" type="slidenum">
              <a:rPr lang="en-GB"/>
              <a:pPr>
                <a:defRPr/>
              </a:pPr>
              <a:t>‹#›</a:t>
            </a:fld>
            <a:endParaRPr lang="en-GB" dirty="0"/>
          </a:p>
        </p:txBody>
      </p:sp>
    </p:spTree>
    <p:extLst>
      <p:ext uri="{BB962C8B-B14F-4D97-AF65-F5344CB8AC3E}">
        <p14:creationId xmlns:p14="http://schemas.microsoft.com/office/powerpoint/2010/main" val="1048342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dirty="0"/>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6223787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dirty="0"/>
          </a:p>
        </p:txBody>
      </p:sp>
      <p:sp>
        <p:nvSpPr>
          <p:cNvPr id="8" name="Picture Placeholder 2"/>
          <p:cNvSpPr>
            <a:spLocks noGrp="1"/>
          </p:cNvSpPr>
          <p:nvPr>
            <p:ph type="pic" sz="quarter" idx="16"/>
          </p:nvPr>
        </p:nvSpPr>
        <p:spPr>
          <a:xfrm>
            <a:off x="6182101" y="2256073"/>
            <a:ext cx="2423902" cy="1727273"/>
          </a:xfrm>
        </p:spPr>
        <p:txBody>
          <a:bodyPr/>
          <a:lstStyle/>
          <a:p>
            <a:endParaRPr lang="en-GB" dirty="0"/>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02379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dirty="0"/>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dirty="0"/>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37834357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760" cy="5143500"/>
          </a:xfrm>
          <a:prstGeom prst="rect">
            <a:avLst/>
          </a:prstGeom>
        </p:spPr>
      </p:pic>
      <p:sp>
        <p:nvSpPr>
          <p:cNvPr id="7" name="Text Placeholder 13"/>
          <p:cNvSpPr>
            <a:spLocks noGrp="1"/>
          </p:cNvSpPr>
          <p:nvPr>
            <p:ph type="body" sz="quarter" idx="13" hasCustomPrompt="1"/>
          </p:nvPr>
        </p:nvSpPr>
        <p:spPr>
          <a:xfrm>
            <a:off x="472720" y="1398091"/>
            <a:ext cx="3825660" cy="331314"/>
          </a:xfrm>
        </p:spPr>
        <p:txBody>
          <a:bodyPr>
            <a:noAutofit/>
          </a:bodyPr>
          <a:lstStyle>
            <a:lvl1pPr marL="0" indent="0">
              <a:buNone/>
              <a:defRPr sz="2177" b="0" baseline="0">
                <a:solidFill>
                  <a:schemeClr val="bg1"/>
                </a:solidFill>
              </a:defRPr>
            </a:lvl1pPr>
          </a:lstStyle>
          <a:p>
            <a:pPr lvl="0"/>
            <a:fld id="{95C7CC7E-76AD-42F0-BB68-20CB18EF3E62}" type="datetime3">
              <a:rPr lang="en-US" smtClean="0"/>
              <a:t>30 May 2016</a:t>
            </a:fld>
            <a:endParaRPr lang="en-US" dirty="0"/>
          </a:p>
        </p:txBody>
      </p:sp>
      <p:sp>
        <p:nvSpPr>
          <p:cNvPr id="11" name="Title 6"/>
          <p:cNvSpPr>
            <a:spLocks noGrp="1"/>
          </p:cNvSpPr>
          <p:nvPr>
            <p:ph type="title" hasCustomPrompt="1"/>
          </p:nvPr>
        </p:nvSpPr>
        <p:spPr>
          <a:xfrm>
            <a:off x="472720" y="533968"/>
            <a:ext cx="3825626" cy="856489"/>
          </a:xfrm>
        </p:spPr>
        <p:txBody>
          <a:bodyPr>
            <a:noAutofit/>
          </a:bodyPr>
          <a:lstStyle>
            <a:lvl1pPr>
              <a:lnSpc>
                <a:spcPct val="80000"/>
              </a:lnSpc>
              <a:defRPr sz="3674" b="1">
                <a:solidFill>
                  <a:schemeClr val="bg1"/>
                </a:solidFill>
                <a:latin typeface="+mn-lt"/>
              </a:defRPr>
            </a:lvl1pPr>
          </a:lstStyle>
          <a:p>
            <a:r>
              <a:rPr lang="en-GB" dirty="0"/>
              <a:t>PowerPoint</a:t>
            </a:r>
            <a:br>
              <a:rPr lang="en-GB" dirty="0"/>
            </a:br>
            <a:r>
              <a:rPr lang="en-GB" dirty="0"/>
              <a:t>title slide</a:t>
            </a:r>
          </a:p>
        </p:txBody>
      </p:sp>
    </p:spTree>
    <p:extLst>
      <p:ext uri="{BB962C8B-B14F-4D97-AF65-F5344CB8AC3E}">
        <p14:creationId xmlns:p14="http://schemas.microsoft.com/office/powerpoint/2010/main" val="2470985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Divider slide Blue">
    <p:bg>
      <p:bgPr>
        <a:gradFill flip="none" rotWithShape="1">
          <a:gsLst>
            <a:gs pos="100000">
              <a:srgbClr val="004687"/>
            </a:gs>
            <a:gs pos="0">
              <a:srgbClr val="002961"/>
            </a:gs>
            <a:gs pos="100000">
              <a:schemeClr val="accent2">
                <a:lumMod val="97000"/>
                <a:lumOff val="3000"/>
              </a:schemeClr>
            </a:gs>
            <a:gs pos="100000">
              <a:schemeClr val="accent2">
                <a:lumMod val="60000"/>
                <a:lumOff val="4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2720" y="533967"/>
            <a:ext cx="2787272" cy="1001896"/>
          </a:xfrm>
        </p:spPr>
        <p:txBody>
          <a:bodyPr anchor="b">
            <a:noAutofit/>
          </a:bodyPr>
          <a:lstStyle>
            <a:lvl1pPr algn="l">
              <a:lnSpc>
                <a:spcPct val="70000"/>
              </a:lnSpc>
              <a:defRPr sz="3674" b="1">
                <a:solidFill>
                  <a:schemeClr val="bg1"/>
                </a:solidFill>
                <a:latin typeface="+mn-lt"/>
              </a:defRPr>
            </a:lvl1pPr>
          </a:lstStyle>
          <a:p>
            <a:r>
              <a:rPr lang="en-US" dirty="0"/>
              <a:t>Divider </a:t>
            </a:r>
            <a:br>
              <a:rPr lang="en-US" dirty="0"/>
            </a:br>
            <a:r>
              <a:rPr lang="en-US" dirty="0"/>
              <a:t>slide</a:t>
            </a:r>
            <a:endParaRPr lang="en-GB" dirty="0"/>
          </a:p>
        </p:txBody>
      </p:sp>
      <p:sp>
        <p:nvSpPr>
          <p:cNvPr id="3"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bg1"/>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608" y="4440746"/>
            <a:ext cx="1910302" cy="622145"/>
          </a:xfrm>
          <a:prstGeom prst="rect">
            <a:avLst/>
          </a:prstGeom>
        </p:spPr>
      </p:pic>
    </p:spTree>
    <p:extLst>
      <p:ext uri="{BB962C8B-B14F-4D97-AF65-F5344CB8AC3E}">
        <p14:creationId xmlns:p14="http://schemas.microsoft.com/office/powerpoint/2010/main" val="708403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slide Silver">
    <p:bg>
      <p:bgPr>
        <a:gradFill flip="none" rotWithShape="1">
          <a:gsLst>
            <a:gs pos="0">
              <a:srgbClr val="94969A"/>
            </a:gs>
            <a:gs pos="100000">
              <a:srgbClr val="E3E3E5"/>
            </a:gs>
            <a:gs pos="100000">
              <a:schemeClr val="accent2">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72720" y="533967"/>
            <a:ext cx="2787272" cy="1001801"/>
          </a:xfrm>
        </p:spPr>
        <p:txBody>
          <a:bodyPr anchor="b">
            <a:noAutofit/>
          </a:bodyPr>
          <a:lstStyle>
            <a:lvl1pPr algn="l">
              <a:lnSpc>
                <a:spcPct val="70000"/>
              </a:lnSpc>
              <a:defRPr sz="3674" b="1">
                <a:solidFill>
                  <a:schemeClr val="tx2"/>
                </a:solidFill>
                <a:latin typeface="+mn-lt"/>
              </a:defRPr>
            </a:lvl1pPr>
          </a:lstStyle>
          <a:p>
            <a:r>
              <a:rPr lang="en-US" dirty="0"/>
              <a:t>Divider </a:t>
            </a:r>
            <a:br>
              <a:rPr lang="en-US" dirty="0"/>
            </a:br>
            <a:r>
              <a:rPr lang="en-US" dirty="0"/>
              <a:t>slide</a:t>
            </a:r>
            <a:endParaRPr lang="en-GB" dirty="0"/>
          </a:p>
        </p:txBody>
      </p:sp>
      <p:sp>
        <p:nvSpPr>
          <p:cNvPr id="7"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tx2"/>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104" y="4441341"/>
            <a:ext cx="1906649" cy="620955"/>
          </a:xfrm>
          <a:prstGeom prst="rect">
            <a:avLst/>
          </a:prstGeom>
        </p:spPr>
      </p:pic>
    </p:spTree>
    <p:extLst>
      <p:ext uri="{BB962C8B-B14F-4D97-AF65-F5344CB8AC3E}">
        <p14:creationId xmlns:p14="http://schemas.microsoft.com/office/powerpoint/2010/main" val="1346620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434" y="755"/>
            <a:ext cx="6661437" cy="5141803"/>
          </a:xfrm>
          <a:prstGeom prst="rect">
            <a:avLst/>
          </a:prstGeom>
        </p:spPr>
      </p:pic>
      <p:sp>
        <p:nvSpPr>
          <p:cNvPr id="2" name="Title 1"/>
          <p:cNvSpPr>
            <a:spLocks noGrp="1"/>
          </p:cNvSpPr>
          <p:nvPr>
            <p:ph type="title" hasCustomPrompt="1"/>
          </p:nvPr>
        </p:nvSpPr>
        <p:spPr/>
        <p:txBody>
          <a:bodyPr/>
          <a:lstStyle>
            <a:lvl1pPr>
              <a:defRPr/>
            </a:lvl1pPr>
          </a:lstStyle>
          <a:p>
            <a:r>
              <a:rPr lang="en-US" dirty="0"/>
              <a:t>[Title]</a:t>
            </a:r>
            <a:endParaRPr lang="en-GB" dirty="0"/>
          </a:p>
        </p:txBody>
      </p:sp>
      <p:sp>
        <p:nvSpPr>
          <p:cNvPr id="6" name="Text Placeholder 5"/>
          <p:cNvSpPr>
            <a:spLocks noGrp="1"/>
          </p:cNvSpPr>
          <p:nvPr>
            <p:ph type="body" sz="quarter" idx="11" hasCustomPrompt="1"/>
          </p:nvPr>
        </p:nvSpPr>
        <p:spPr>
          <a:xfrm>
            <a:off x="5417958" y="3511111"/>
            <a:ext cx="3386223" cy="220399"/>
          </a:xfrm>
        </p:spPr>
        <p:txBody>
          <a:bodyPr/>
          <a:lstStyle>
            <a:lvl1pPr>
              <a:lnSpc>
                <a:spcPct val="100000"/>
              </a:lnSpc>
              <a:defRPr baseline="0"/>
            </a:lvl1pPr>
          </a:lstStyle>
          <a:p>
            <a:pPr lvl="0"/>
            <a:r>
              <a:rPr lang="en-US" dirty="0"/>
              <a:t>[Date]</a:t>
            </a:r>
          </a:p>
        </p:txBody>
      </p:sp>
      <p:cxnSp>
        <p:nvCxnSpPr>
          <p:cNvPr id="25" name="Straight Connector 24"/>
          <p:cNvCxnSpPr/>
          <p:nvPr userDrawn="1"/>
        </p:nvCxnSpPr>
        <p:spPr>
          <a:xfrm>
            <a:off x="5419070" y="2700257"/>
            <a:ext cx="3386223"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5417958" y="3731510"/>
            <a:ext cx="3386223" cy="220399"/>
          </a:xfrm>
        </p:spPr>
        <p:txBody>
          <a:bodyPr/>
          <a:lstStyle>
            <a:lvl1pPr>
              <a:lnSpc>
                <a:spcPct val="100000"/>
              </a:lnSpc>
              <a:defRPr baseline="0"/>
            </a:lvl1pPr>
          </a:lstStyle>
          <a:p>
            <a:pPr lvl="0"/>
            <a:r>
              <a:rPr lang="en-US" dirty="0"/>
              <a:t>[Presentation owner]</a:t>
            </a:r>
          </a:p>
        </p:txBody>
      </p:sp>
      <p:sp>
        <p:nvSpPr>
          <p:cNvPr id="10" name="Text Placeholder 5"/>
          <p:cNvSpPr>
            <a:spLocks noGrp="1"/>
          </p:cNvSpPr>
          <p:nvPr>
            <p:ph type="body" sz="quarter" idx="14" hasCustomPrompt="1"/>
          </p:nvPr>
        </p:nvSpPr>
        <p:spPr>
          <a:xfrm>
            <a:off x="5419070" y="2833828"/>
            <a:ext cx="3386223" cy="440798"/>
          </a:xfrm>
        </p:spPr>
        <p:txBody>
          <a:bodyPr/>
          <a:lstStyle>
            <a:lvl1pPr>
              <a:lnSpc>
                <a:spcPct val="100000"/>
              </a:lnSpc>
              <a:defRPr baseline="0"/>
            </a:lvl1pPr>
          </a:lstStyle>
          <a:p>
            <a:pPr lvl="0"/>
            <a:r>
              <a:rPr lang="en-US" dirty="0"/>
              <a:t>[Subtitle]</a:t>
            </a:r>
          </a:p>
        </p:txBody>
      </p:sp>
      <p:sp>
        <p:nvSpPr>
          <p:cNvPr id="11" name="Text Placeholder 5"/>
          <p:cNvSpPr>
            <a:spLocks noGrp="1"/>
          </p:cNvSpPr>
          <p:nvPr>
            <p:ph type="body" sz="quarter" idx="15" hasCustomPrompt="1"/>
          </p:nvPr>
        </p:nvSpPr>
        <p:spPr>
          <a:xfrm>
            <a:off x="5417959" y="564686"/>
            <a:ext cx="3386222" cy="698192"/>
          </a:xfrm>
        </p:spPr>
        <p:txBody>
          <a:bodyPr/>
          <a:lstStyle>
            <a:lvl1pPr>
              <a:lnSpc>
                <a:spcPct val="100000"/>
              </a:lnSpc>
              <a:defRPr baseline="0"/>
            </a:lvl1pPr>
          </a:lstStyle>
          <a:p>
            <a:pPr lvl="0"/>
            <a:r>
              <a:rPr lang="en-US" dirty="0"/>
              <a:t>[Classification - Choose from: Restricted, Commercial in confidence, Confidential, Public]</a:t>
            </a:r>
          </a:p>
        </p:txBody>
      </p:sp>
    </p:spTree>
    <p:extLst>
      <p:ext uri="{BB962C8B-B14F-4D97-AF65-F5344CB8AC3E}">
        <p14:creationId xmlns:p14="http://schemas.microsoft.com/office/powerpoint/2010/main" val="1109038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2718749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8" y="0"/>
            <a:ext cx="9142803" cy="5141803"/>
          </a:xfrm>
          <a:prstGeom prst="rect">
            <a:avLst/>
          </a:prstGeom>
        </p:spPr>
      </p:pic>
    </p:spTree>
    <p:extLst>
      <p:ext uri="{BB962C8B-B14F-4D97-AF65-F5344CB8AC3E}">
        <p14:creationId xmlns:p14="http://schemas.microsoft.com/office/powerpoint/2010/main" val="6268910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82539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91334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04468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796127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0206336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8506649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4315089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512473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32798447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4455797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34203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004824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0903175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4183043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524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7595"/>
            <a:ext cx="8229600" cy="2537216"/>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2576545" y="-614604"/>
            <a:ext cx="6120680" cy="216024"/>
          </a:xfrm>
          <a:prstGeom prst="rect">
            <a:avLst/>
          </a:prstGeom>
        </p:spPr>
        <p:txBody>
          <a:bodyPr tIns="72000"/>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Slide content</a:t>
            </a:r>
            <a:endParaRPr lang="en-GB" dirty="0"/>
          </a:p>
        </p:txBody>
      </p:sp>
      <p:sp>
        <p:nvSpPr>
          <p:cNvPr id="2" name="Rectangle 1"/>
          <p:cNvSpPr/>
          <p:nvPr userDrawn="1"/>
        </p:nvSpPr>
        <p:spPr>
          <a:xfrm>
            <a:off x="3563888" y="238652"/>
            <a:ext cx="5256584" cy="248081"/>
          </a:xfrm>
          <a:prstGeom prst="rect">
            <a:avLst/>
          </a:prstGeom>
        </p:spPr>
        <p:txBody>
          <a:bodyPr wrap="square">
            <a:spAutoFit/>
          </a:bodyPr>
          <a:lstStyle/>
          <a:p>
            <a:r>
              <a:rPr lang="en-GB" sz="1012" b="1" dirty="0">
                <a:solidFill>
                  <a:srgbClr val="495965"/>
                </a:solidFill>
                <a:latin typeface="Verdana" panose="020B0604030504040204" pitchFamily="34" charset="0"/>
                <a:ea typeface="Verdana" panose="020B0604030504040204" pitchFamily="34" charset="0"/>
                <a:cs typeface="Verdana" panose="020B0604030504040204" pitchFamily="34" charset="0"/>
              </a:rPr>
              <a:t>Place title here, do not move the position of this box</a:t>
            </a:r>
          </a:p>
        </p:txBody>
      </p:sp>
    </p:spTree>
    <p:extLst>
      <p:ext uri="{BB962C8B-B14F-4D97-AF65-F5344CB8AC3E}">
        <p14:creationId xmlns:p14="http://schemas.microsoft.com/office/powerpoint/2010/main" val="41429033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87824" y="216000"/>
            <a:ext cx="5997352"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09111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15816" y="216000"/>
            <a:ext cx="6086500"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4183052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34864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585548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5478931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7150932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621391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077158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5876164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119466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elfoli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liennummer">
            <a:extLst>
              <a:ext uri="{FF2B5EF4-FFF2-40B4-BE49-F238E27FC236}">
                <a16:creationId xmlns:a16="http://schemas.microsoft.com/office/drawing/2014/main" id="{F85A044F-0AE5-4A7E-ACD5-C23A23933EF6}"/>
              </a:ext>
            </a:extLst>
          </p:cNvPr>
          <p:cNvSpPr>
            <a:spLocks noGrp="1"/>
          </p:cNvSpPr>
          <p:nvPr>
            <p:ph type="sldNum" sz="quarter" idx="16"/>
          </p:nvPr>
        </p:nvSpPr>
        <p:spPr>
          <a:xfrm>
            <a:off x="8098164" y="5251137"/>
            <a:ext cx="504000" cy="107900"/>
          </a:xfrm>
        </p:spPr>
        <p:txBody>
          <a:bodyPr/>
          <a:lstStyle/>
          <a:p>
            <a:r>
              <a:rPr lang="en-GB" sz="500" dirty="0"/>
              <a:t>Page </a:t>
            </a:r>
            <a:fld id="{677F1DB9-6BD1-4662-AD32-A5C07CCC53B6}" type="slidenum">
              <a:rPr lang="en-GB" sz="450" smtClean="0"/>
              <a:pPr/>
              <a:t>‹#›</a:t>
            </a:fld>
            <a:endParaRPr lang="en-GB" dirty="0"/>
          </a:p>
        </p:txBody>
      </p:sp>
      <p:sp>
        <p:nvSpPr>
          <p:cNvPr id="4" name="Fußzeile">
            <a:extLst>
              <a:ext uri="{FF2B5EF4-FFF2-40B4-BE49-F238E27FC236}">
                <a16:creationId xmlns:a16="http://schemas.microsoft.com/office/drawing/2014/main" id="{D0155F1F-880C-461B-A243-7A87508186D8}"/>
              </a:ext>
            </a:extLst>
          </p:cNvPr>
          <p:cNvSpPr>
            <a:spLocks noGrp="1"/>
          </p:cNvSpPr>
          <p:nvPr>
            <p:ph type="ftr" sz="quarter" idx="15"/>
          </p:nvPr>
        </p:nvSpPr>
        <p:spPr>
          <a:xfrm>
            <a:off x="1440001" y="5251137"/>
            <a:ext cx="6588000" cy="107900"/>
          </a:xfrm>
        </p:spPr>
        <p:txBody>
          <a:bodyPr/>
          <a:lstStyle/>
          <a:p>
            <a:r>
              <a:rPr lang="en-US" dirty="0"/>
              <a:t>Subject matter of the presentation, which can also be very long</a:t>
            </a:r>
            <a:endParaRPr lang="en-GB" dirty="0"/>
          </a:p>
        </p:txBody>
      </p:sp>
      <p:sp>
        <p:nvSpPr>
          <p:cNvPr id="3" name="Datum">
            <a:extLst>
              <a:ext uri="{FF2B5EF4-FFF2-40B4-BE49-F238E27FC236}">
                <a16:creationId xmlns:a16="http://schemas.microsoft.com/office/drawing/2014/main" id="{1951DD1D-CB4D-416E-9303-EFC6AF397757}"/>
              </a:ext>
            </a:extLst>
          </p:cNvPr>
          <p:cNvSpPr>
            <a:spLocks noGrp="1"/>
          </p:cNvSpPr>
          <p:nvPr>
            <p:ph type="dt" sz="half" idx="14"/>
          </p:nvPr>
        </p:nvSpPr>
        <p:spPr>
          <a:xfrm>
            <a:off x="863999" y="5251137"/>
            <a:ext cx="504000" cy="107900"/>
          </a:xfrm>
        </p:spPr>
        <p:txBody>
          <a:bodyPr/>
          <a:lstStyle/>
          <a:p>
            <a:fld id="{039C1846-4C48-4733-B599-DB3B5AD5714F}" type="datetime1">
              <a:rPr lang="de-DE" smtClean="0"/>
              <a:t>20.05.2020</a:t>
            </a:fld>
            <a:endParaRPr lang="en-GB" dirty="0"/>
          </a:p>
        </p:txBody>
      </p:sp>
      <p:pic>
        <p:nvPicPr>
          <p:cNvPr id="14" name="Energiefeld">
            <a:extLst>
              <a:ext uri="{FF2B5EF4-FFF2-40B4-BE49-F238E27FC236}">
                <a16:creationId xmlns:a16="http://schemas.microsoft.com/office/drawing/2014/main" id="{3772B0F9-3E87-4F0D-8FB4-FAE8BAF5D082}"/>
              </a:ext>
            </a:extLst>
          </p:cNvPr>
          <p:cNvPicPr>
            <a:picLocks noChangeAspect="1"/>
          </p:cNvPicPr>
          <p:nvPr userDrawn="1"/>
        </p:nvPicPr>
        <p:blipFill>
          <a:blip r:embed="rId3"/>
          <a:stretch>
            <a:fillRect/>
          </a:stretch>
        </p:blipFill>
        <p:spPr>
          <a:xfrm>
            <a:off x="4412612" y="1978431"/>
            <a:ext cx="4731388" cy="3165069"/>
          </a:xfrm>
          <a:prstGeom prst="rect">
            <a:avLst/>
          </a:prstGeom>
        </p:spPr>
      </p:pic>
      <p:pic>
        <p:nvPicPr>
          <p:cNvPr id="8" name="RWE Logo">
            <a:extLst>
              <a:ext uri="{FF2B5EF4-FFF2-40B4-BE49-F238E27FC236}">
                <a16:creationId xmlns:a16="http://schemas.microsoft.com/office/drawing/2014/main" id="{26CCE47F-B232-44D0-802F-D18FB46ECE7A}"/>
              </a:ext>
            </a:extLst>
          </p:cNvPr>
          <p:cNvPicPr>
            <a:picLocks noChangeAspect="1"/>
          </p:cNvPicPr>
          <p:nvPr userDrawn="1"/>
        </p:nvPicPr>
        <p:blipFill>
          <a:blip r:embed="rId4"/>
          <a:srcRect/>
          <a:stretch/>
        </p:blipFill>
        <p:spPr>
          <a:xfrm>
            <a:off x="3852666" y="287733"/>
            <a:ext cx="1438668" cy="308287"/>
          </a:xfrm>
          <a:prstGeom prst="rect">
            <a:avLst/>
          </a:prstGeom>
        </p:spPr>
      </p:pic>
      <p:sp>
        <p:nvSpPr>
          <p:cNvPr id="21" name="Thema/Unterthema">
            <a:extLst>
              <a:ext uri="{FF2B5EF4-FFF2-40B4-BE49-F238E27FC236}">
                <a16:creationId xmlns:a16="http://schemas.microsoft.com/office/drawing/2014/main" id="{EC07B22B-D9D1-4E18-9044-5F6D7DC01C9D}"/>
              </a:ext>
            </a:extLst>
          </p:cNvPr>
          <p:cNvSpPr>
            <a:spLocks noGrp="1"/>
          </p:cNvSpPr>
          <p:nvPr>
            <p:ph type="body" orient="vert" idx="13" hasCustomPrompt="1"/>
          </p:nvPr>
        </p:nvSpPr>
        <p:spPr>
          <a:xfrm>
            <a:off x="538163" y="2158592"/>
            <a:ext cx="8062913" cy="2517030"/>
          </a:xfrm>
        </p:spPr>
        <p:txBody>
          <a:bodyPr vert="horz">
            <a:normAutofit/>
          </a:bodyPr>
          <a:lstStyle>
            <a:lvl1pPr marL="0" indent="0">
              <a:lnSpc>
                <a:spcPct val="100000"/>
              </a:lnSpc>
              <a:spcBef>
                <a:spcPts val="0"/>
              </a:spcBef>
              <a:buFont typeface="Arial" panose="020B0604020202020204" pitchFamily="34" charset="0"/>
              <a:buNone/>
              <a:defRPr sz="2598" b="1" spc="0" baseline="0">
                <a:solidFill>
                  <a:schemeClr val="bg1"/>
                </a:solidFill>
                <a:latin typeface="+mj-lt"/>
              </a:defRPr>
            </a:lvl1pPr>
            <a:lvl2pPr marL="0" indent="0">
              <a:lnSpc>
                <a:spcPct val="100000"/>
              </a:lnSpc>
              <a:spcBef>
                <a:spcPts val="1200"/>
              </a:spcBef>
              <a:buFont typeface="Arial" panose="020B0604020202020204" pitchFamily="34" charset="0"/>
              <a:buNone/>
              <a:defRPr sz="1399" b="1" spc="0" baseline="0">
                <a:solidFill>
                  <a:schemeClr val="bg1"/>
                </a:solidFill>
                <a:latin typeface="+mj-lt"/>
              </a:defRPr>
            </a:lvl2pPr>
            <a:lvl3pPr marL="0" indent="0">
              <a:lnSpc>
                <a:spcPct val="100000"/>
              </a:lnSpc>
              <a:spcBef>
                <a:spcPts val="750"/>
              </a:spcBef>
              <a:buNone/>
              <a:defRPr sz="900" b="0" spc="0" baseline="0">
                <a:solidFill>
                  <a:schemeClr val="bg1"/>
                </a:solidFill>
                <a:latin typeface="+mn-lt"/>
              </a:defRPr>
            </a:lvl3pPr>
            <a:lvl4pPr marL="0" indent="0">
              <a:lnSpc>
                <a:spcPct val="100000"/>
              </a:lnSpc>
              <a:spcBef>
                <a:spcPts val="0"/>
              </a:spcBef>
              <a:buNone/>
              <a:defRPr sz="900" b="0" spc="0" baseline="0">
                <a:solidFill>
                  <a:schemeClr val="bg1"/>
                </a:solidFill>
                <a:latin typeface="+mn-lt"/>
              </a:defRPr>
            </a:lvl4pPr>
            <a:lvl5pPr marL="0" indent="0">
              <a:lnSpc>
                <a:spcPct val="100000"/>
              </a:lnSpc>
              <a:spcBef>
                <a:spcPts val="0"/>
              </a:spcBef>
              <a:buNone/>
              <a:defRPr sz="900" b="0" spc="0" baseline="0">
                <a:solidFill>
                  <a:schemeClr val="bg1"/>
                </a:solidFill>
                <a:latin typeface="+mn-lt"/>
              </a:defRPr>
            </a:lvl5pPr>
            <a:lvl6pPr marL="0" indent="0">
              <a:lnSpc>
                <a:spcPct val="100000"/>
              </a:lnSpc>
              <a:spcBef>
                <a:spcPts val="0"/>
              </a:spcBef>
              <a:buNone/>
              <a:defRPr sz="900" b="0" spc="0" baseline="0">
                <a:solidFill>
                  <a:schemeClr val="bg1"/>
                </a:solidFill>
                <a:latin typeface="+mn-lt"/>
              </a:defRPr>
            </a:lvl6pPr>
            <a:lvl7pPr marL="0" indent="0">
              <a:lnSpc>
                <a:spcPct val="100000"/>
              </a:lnSpc>
              <a:spcBef>
                <a:spcPts val="0"/>
              </a:spcBef>
              <a:buNone/>
              <a:defRPr sz="900" b="0" spc="0" baseline="0">
                <a:solidFill>
                  <a:schemeClr val="bg1"/>
                </a:solidFill>
                <a:latin typeface="+mn-lt"/>
              </a:defRPr>
            </a:lvl7pPr>
            <a:lvl8pPr marL="0" indent="0">
              <a:lnSpc>
                <a:spcPct val="100000"/>
              </a:lnSpc>
              <a:spcBef>
                <a:spcPts val="0"/>
              </a:spcBef>
              <a:buFont typeface="Arial" panose="020B0604020202020204" pitchFamily="34" charset="0"/>
              <a:buNone/>
              <a:defRPr sz="900" b="0" spc="0" baseline="0">
                <a:solidFill>
                  <a:schemeClr val="bg1"/>
                </a:solidFill>
                <a:latin typeface="+mn-lt"/>
              </a:defRPr>
            </a:lvl8pPr>
            <a:lvl9pPr marL="0" indent="0">
              <a:lnSpc>
                <a:spcPct val="100000"/>
              </a:lnSpc>
              <a:spcBef>
                <a:spcPts val="0"/>
              </a:spcBef>
              <a:buFont typeface="Arial" panose="020B0604020202020204" pitchFamily="34" charset="0"/>
              <a:buNone/>
              <a:defRPr lang="de-DE" sz="900" b="0" i="0" u="none" strike="noStrike" spc="0" baseline="0" smtClean="0">
                <a:solidFill>
                  <a:schemeClr val="bg1"/>
                </a:solidFill>
                <a:latin typeface="+mn-lt"/>
              </a:defRPr>
            </a:lvl9pPr>
          </a:lstStyle>
          <a:p>
            <a:pPr lvl="0"/>
            <a:r>
              <a:rPr lang="en-GB" noProof="0" dirty="0"/>
              <a:t>Subject of the presentation on the first level // for subtopic and additional information </a:t>
            </a:r>
            <a:br>
              <a:rPr lang="en-GB" noProof="0" dirty="0"/>
            </a:br>
            <a:r>
              <a:rPr lang="en-GB" noProof="0" dirty="0"/>
              <a:t>&gt;&gt; Increase List Level </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33593993"/>
      </p:ext>
    </p:extLst>
  </p:cSld>
  <p:clrMapOvr>
    <a:masterClrMapping/>
  </p:clrMapOvr>
  <p:extLst>
    <p:ext uri="{DCECCB84-F9BA-43D5-87BE-67443E8EF086}">
      <p15:sldGuideLst xmlns:p15="http://schemas.microsoft.com/office/powerpoint/2012/main">
        <p15:guide id="1" pos="254">
          <p15:clr>
            <a:srgbClr val="FBAE40"/>
          </p15:clr>
        </p15:guide>
        <p15:guide id="2" pos="4069">
          <p15:clr>
            <a:srgbClr val="FBAE40"/>
          </p15:clr>
        </p15:guide>
        <p15:guide id="3" orient="horz" pos="1361">
          <p15:clr>
            <a:srgbClr val="FBAE40"/>
          </p15:clr>
        </p15:guide>
        <p15:guide id="5" pos="3200">
          <p15:clr>
            <a:srgbClr val="FBAE40"/>
          </p15:clr>
        </p15:guide>
        <p15:guide id="6" orient="horz" pos="2948">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5" name="Foliennummer">
            <a:extLst>
              <a:ext uri="{FF2B5EF4-FFF2-40B4-BE49-F238E27FC236}">
                <a16:creationId xmlns:a16="http://schemas.microsoft.com/office/drawing/2014/main" id="{6B23F400-D311-43DC-8C7A-3CEC6A0812CC}"/>
              </a:ext>
            </a:extLst>
          </p:cNvPr>
          <p:cNvSpPr>
            <a:spLocks noGrp="1"/>
          </p:cNvSpPr>
          <p:nvPr>
            <p:ph type="sldNum" sz="quarter" idx="20"/>
          </p:nvPr>
        </p:nvSpPr>
        <p:spPr/>
        <p:txBody>
          <a:bodyPr/>
          <a:lstStyle/>
          <a:p>
            <a:r>
              <a:rPr lang="en-GB" sz="500" dirty="0"/>
              <a:t>Page </a:t>
            </a:r>
            <a:fld id="{677F1DB9-6BD1-4662-AD32-A5C07CCC53B6}" type="slidenum">
              <a:rPr lang="en-GB" sz="450" smtClean="0"/>
              <a:pPr/>
              <a:t>‹#›</a:t>
            </a:fld>
            <a:endParaRPr lang="en-GB" dirty="0"/>
          </a:p>
        </p:txBody>
      </p:sp>
      <p:sp>
        <p:nvSpPr>
          <p:cNvPr id="4" name="Fußzeile">
            <a:extLst>
              <a:ext uri="{FF2B5EF4-FFF2-40B4-BE49-F238E27FC236}">
                <a16:creationId xmlns:a16="http://schemas.microsoft.com/office/drawing/2014/main" id="{C12B27AB-CFA2-4BED-B347-BA6616655C20}"/>
              </a:ext>
            </a:extLst>
          </p:cNvPr>
          <p:cNvSpPr>
            <a:spLocks noGrp="1"/>
          </p:cNvSpPr>
          <p:nvPr>
            <p:ph type="ftr" sz="quarter" idx="19"/>
          </p:nvPr>
        </p:nvSpPr>
        <p:spPr/>
        <p:txBody>
          <a:bodyPr/>
          <a:lstStyle/>
          <a:p>
            <a:r>
              <a:rPr lang="en-US" dirty="0"/>
              <a:t>Subject matter of the presentation, which can also be very long</a:t>
            </a:r>
            <a:endParaRPr lang="en-GB" dirty="0"/>
          </a:p>
        </p:txBody>
      </p:sp>
      <p:sp>
        <p:nvSpPr>
          <p:cNvPr id="2" name="Datum">
            <a:extLst>
              <a:ext uri="{FF2B5EF4-FFF2-40B4-BE49-F238E27FC236}">
                <a16:creationId xmlns:a16="http://schemas.microsoft.com/office/drawing/2014/main" id="{A6DF01EE-36D1-46B2-AB00-A85787F64161}"/>
              </a:ext>
            </a:extLst>
          </p:cNvPr>
          <p:cNvSpPr>
            <a:spLocks noGrp="1"/>
          </p:cNvSpPr>
          <p:nvPr>
            <p:ph type="dt" sz="half" idx="18"/>
          </p:nvPr>
        </p:nvSpPr>
        <p:spPr/>
        <p:txBody>
          <a:bodyPr/>
          <a:lstStyle/>
          <a:p>
            <a:fld id="{94E2FAC2-0C16-4C2F-A69F-41C61A00E110}" type="datetime1">
              <a:rPr lang="de-DE" smtClean="0"/>
              <a:t>20.05.2020</a:t>
            </a:fld>
            <a:endParaRPr lang="en-GB" dirty="0"/>
          </a:p>
        </p:txBody>
      </p:sp>
      <p:sp>
        <p:nvSpPr>
          <p:cNvPr id="19" name="Quelle">
            <a:extLst>
              <a:ext uri="{FF2B5EF4-FFF2-40B4-BE49-F238E27FC236}">
                <a16:creationId xmlns:a16="http://schemas.microsoft.com/office/drawing/2014/main" id="{1A96136A-5EC6-4C9F-97BB-7F0DFC1B9EFE}"/>
              </a:ext>
            </a:extLst>
          </p:cNvPr>
          <p:cNvSpPr>
            <a:spLocks noGrp="1"/>
          </p:cNvSpPr>
          <p:nvPr>
            <p:ph type="body" orient="vert" idx="17" hasCustomPrompt="1"/>
          </p:nvPr>
        </p:nvSpPr>
        <p:spPr>
          <a:xfrm>
            <a:off x="538163" y="4550836"/>
            <a:ext cx="8062913" cy="215800"/>
          </a:xfrm>
        </p:spPr>
        <p:txBody>
          <a:bodyPr vert="horz" anchor="b" anchorCtr="0">
            <a:noAutofit/>
          </a:bodyPr>
          <a:lstStyle>
            <a:lvl1pPr marL="0" indent="0">
              <a:lnSpc>
                <a:spcPct val="100000"/>
              </a:lnSpc>
              <a:spcBef>
                <a:spcPts val="0"/>
              </a:spcBef>
              <a:buFont typeface="Arial" panose="020B0604020202020204" pitchFamily="34" charset="0"/>
              <a:buNone/>
              <a:defRPr sz="500" b="0" i="0" spc="0" baseline="0">
                <a:solidFill>
                  <a:schemeClr val="accent2"/>
                </a:solidFill>
                <a:latin typeface="+mn-lt"/>
              </a:defRPr>
            </a:lvl1pPr>
            <a:lvl2pPr marL="0" indent="0">
              <a:lnSpc>
                <a:spcPct val="100000"/>
              </a:lnSpc>
              <a:spcBef>
                <a:spcPts val="0"/>
              </a:spcBef>
              <a:buFont typeface="Arial" panose="020B0604020202020204" pitchFamily="34" charset="0"/>
              <a:buNone/>
              <a:defRPr sz="500" b="0" i="0" spc="0" baseline="0">
                <a:solidFill>
                  <a:schemeClr val="accent2"/>
                </a:solidFill>
                <a:latin typeface="+mn-lt"/>
              </a:defRPr>
            </a:lvl2pPr>
            <a:lvl3pPr marL="0" indent="0">
              <a:lnSpc>
                <a:spcPct val="100000"/>
              </a:lnSpc>
              <a:spcBef>
                <a:spcPts val="0"/>
              </a:spcBef>
              <a:buNone/>
              <a:defRPr sz="500" b="0" i="0" spc="0" baseline="0">
                <a:solidFill>
                  <a:schemeClr val="accent2"/>
                </a:solidFill>
                <a:latin typeface="+mn-lt"/>
              </a:defRPr>
            </a:lvl3pPr>
            <a:lvl4pPr marL="0" indent="0">
              <a:lnSpc>
                <a:spcPct val="100000"/>
              </a:lnSpc>
              <a:spcBef>
                <a:spcPts val="0"/>
              </a:spcBef>
              <a:buNone/>
              <a:defRPr sz="500" b="0" i="0" spc="0" baseline="0">
                <a:solidFill>
                  <a:schemeClr val="accent2"/>
                </a:solidFill>
                <a:latin typeface="+mn-lt"/>
              </a:defRPr>
            </a:lvl4pPr>
            <a:lvl5pPr marL="0" indent="0">
              <a:lnSpc>
                <a:spcPct val="100000"/>
              </a:lnSpc>
              <a:spcBef>
                <a:spcPts val="0"/>
              </a:spcBef>
              <a:buNone/>
              <a:defRPr sz="500" b="0" i="0" spc="0" baseline="0">
                <a:solidFill>
                  <a:schemeClr val="accent2"/>
                </a:solidFill>
                <a:latin typeface="+mn-lt"/>
              </a:defRPr>
            </a:lvl5pPr>
            <a:lvl6pPr marL="0" indent="0">
              <a:lnSpc>
                <a:spcPct val="100000"/>
              </a:lnSpc>
              <a:spcBef>
                <a:spcPts val="0"/>
              </a:spcBef>
              <a:buNone/>
              <a:defRPr sz="500" b="0" i="0" spc="0" baseline="0">
                <a:solidFill>
                  <a:schemeClr val="accent2"/>
                </a:solidFill>
                <a:latin typeface="+mn-lt"/>
              </a:defRPr>
            </a:lvl6pPr>
            <a:lvl7pPr marL="0" indent="0">
              <a:lnSpc>
                <a:spcPct val="100000"/>
              </a:lnSpc>
              <a:spcBef>
                <a:spcPts val="0"/>
              </a:spcBef>
              <a:buNone/>
              <a:defRPr sz="500" b="0" i="0" spc="0" baseline="0">
                <a:solidFill>
                  <a:schemeClr val="accent2"/>
                </a:solidFill>
                <a:latin typeface="+mn-lt"/>
              </a:defRPr>
            </a:lvl7pPr>
            <a:lvl8pPr marL="0" indent="0">
              <a:lnSpc>
                <a:spcPct val="100000"/>
              </a:lnSpc>
              <a:spcBef>
                <a:spcPts val="0"/>
              </a:spcBef>
              <a:buFont typeface="Arial" panose="020B0604020202020204" pitchFamily="34" charset="0"/>
              <a:buNone/>
              <a:defRPr sz="500" b="0" i="0" spc="0" baseline="0">
                <a:solidFill>
                  <a:schemeClr val="accent2"/>
                </a:solidFill>
                <a:latin typeface="+mn-lt"/>
              </a:defRPr>
            </a:lvl8pPr>
            <a:lvl9pPr marL="0" indent="0">
              <a:lnSpc>
                <a:spcPct val="100000"/>
              </a:lnSpc>
              <a:spcBef>
                <a:spcPts val="0"/>
              </a:spcBef>
              <a:buFont typeface="Arial" panose="020B0604020202020204" pitchFamily="34" charset="0"/>
              <a:buNone/>
              <a:defRPr lang="de-DE" sz="500" b="0" i="0" u="none" strike="noStrike" spc="0" baseline="0" smtClean="0">
                <a:solidFill>
                  <a:schemeClr val="accent2"/>
                </a:solidFill>
                <a:latin typeface="+mn-lt"/>
              </a:defRPr>
            </a:lvl9pPr>
          </a:lstStyle>
          <a:p>
            <a:pPr lvl="0"/>
            <a:r>
              <a:rPr lang="en-GB" noProof="0" dirty="0"/>
              <a:t>Source (bold): sample source | # (superscript) sample source | # (superscript) sample source // no further levels</a:t>
            </a:r>
          </a:p>
        </p:txBody>
      </p:sp>
      <p:sp>
        <p:nvSpPr>
          <p:cNvPr id="3" name="Inhalt">
            <a:extLst>
              <a:ext uri="{FF2B5EF4-FFF2-40B4-BE49-F238E27FC236}">
                <a16:creationId xmlns:a16="http://schemas.microsoft.com/office/drawing/2014/main" id="{98C7491E-756C-46A1-B1E4-A02BE90EEC97}"/>
              </a:ext>
            </a:extLst>
          </p:cNvPr>
          <p:cNvSpPr>
            <a:spLocks noGrp="1"/>
          </p:cNvSpPr>
          <p:nvPr>
            <p:ph idx="1" hasCustomPrompt="1"/>
          </p:nvPr>
        </p:nvSpPr>
        <p:spPr>
          <a:xfrm>
            <a:off x="538162" y="1436944"/>
            <a:ext cx="8064000" cy="3237002"/>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Text for first level // for further text formats (headline, bullets and numbering) &gt;&gt; Menu &gt; Home &gt; Paragraph &gt; Increase List Level </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Eighth level</a:t>
            </a:r>
          </a:p>
          <a:p>
            <a:pPr lvl="8"/>
            <a:r>
              <a:rPr lang="en-GB" noProof="0" dirty="0"/>
              <a:t>Ninth level</a:t>
            </a:r>
          </a:p>
        </p:txBody>
      </p:sp>
      <p:sp>
        <p:nvSpPr>
          <p:cNvPr id="7" name="Headline/Subheadline">
            <a:extLst>
              <a:ext uri="{FF2B5EF4-FFF2-40B4-BE49-F238E27FC236}">
                <a16:creationId xmlns:a16="http://schemas.microsoft.com/office/drawing/2014/main" id="{ED731C04-CFBC-4232-9BBD-2CF92ECAD7A9}"/>
              </a:ext>
            </a:extLst>
          </p:cNvPr>
          <p:cNvSpPr>
            <a:spLocks noGrp="1"/>
          </p:cNvSpPr>
          <p:nvPr>
            <p:ph type="body" orient="vert" idx="13" hasCustomPrompt="1"/>
          </p:nvPr>
        </p:nvSpPr>
        <p:spPr>
          <a:xfrm>
            <a:off x="538163" y="358444"/>
            <a:ext cx="8062913" cy="683367"/>
          </a:xfrm>
        </p:spPr>
        <p:txBody>
          <a:bodyPr vert="horz">
            <a:noAutofit/>
          </a:bodyPr>
          <a:lstStyle>
            <a:lvl1pPr marL="0" indent="0">
              <a:lnSpc>
                <a:spcPct val="100000"/>
              </a:lnSpc>
              <a:spcBef>
                <a:spcPts val="0"/>
              </a:spcBef>
              <a:buFont typeface="Arial" panose="020B0604020202020204" pitchFamily="34" charset="0"/>
              <a:buNone/>
              <a:defRPr sz="1698" b="1" spc="0" baseline="0">
                <a:solidFill>
                  <a:schemeClr val="accent2"/>
                </a:solidFill>
                <a:latin typeface="+mj-lt"/>
              </a:defRPr>
            </a:lvl1pPr>
            <a:lvl2pPr marL="0" indent="0">
              <a:lnSpc>
                <a:spcPct val="100000"/>
              </a:lnSpc>
              <a:spcBef>
                <a:spcPts val="0"/>
              </a:spcBef>
              <a:buFont typeface="Arial" panose="020B0604020202020204" pitchFamily="34" charset="0"/>
              <a:buNone/>
              <a:defRPr sz="1698" b="1" spc="0" baseline="0">
                <a:solidFill>
                  <a:srgbClr val="3ED8C3"/>
                </a:solidFill>
                <a:latin typeface="+mj-lt"/>
              </a:defRPr>
            </a:lvl2pPr>
            <a:lvl3pPr marL="0" indent="0">
              <a:lnSpc>
                <a:spcPct val="100000"/>
              </a:lnSpc>
              <a:spcBef>
                <a:spcPts val="0"/>
              </a:spcBef>
              <a:buNone/>
              <a:defRPr sz="1698" b="1" spc="0" baseline="0">
                <a:solidFill>
                  <a:srgbClr val="3ED8C3"/>
                </a:solidFill>
                <a:latin typeface="+mj-lt"/>
              </a:defRPr>
            </a:lvl3pPr>
            <a:lvl4pPr marL="0" indent="0">
              <a:lnSpc>
                <a:spcPct val="100000"/>
              </a:lnSpc>
              <a:spcBef>
                <a:spcPts val="0"/>
              </a:spcBef>
              <a:buNone/>
              <a:defRPr sz="1698" b="1" spc="0" baseline="0">
                <a:solidFill>
                  <a:srgbClr val="3ED8C3"/>
                </a:solidFill>
                <a:latin typeface="+mj-lt"/>
              </a:defRPr>
            </a:lvl4pPr>
            <a:lvl5pPr marL="0" indent="0">
              <a:lnSpc>
                <a:spcPct val="100000"/>
              </a:lnSpc>
              <a:spcBef>
                <a:spcPts val="0"/>
              </a:spcBef>
              <a:buNone/>
              <a:defRPr sz="1698" b="1" spc="0" baseline="0">
                <a:solidFill>
                  <a:srgbClr val="3ED8C3"/>
                </a:solidFill>
                <a:latin typeface="+mj-lt"/>
              </a:defRPr>
            </a:lvl5pPr>
            <a:lvl6pPr marL="0" indent="0">
              <a:lnSpc>
                <a:spcPct val="100000"/>
              </a:lnSpc>
              <a:spcBef>
                <a:spcPts val="0"/>
              </a:spcBef>
              <a:buNone/>
              <a:defRPr sz="1698" b="1" spc="0" baseline="0">
                <a:solidFill>
                  <a:srgbClr val="3ED8C3"/>
                </a:solidFill>
                <a:latin typeface="+mj-lt"/>
              </a:defRPr>
            </a:lvl6pPr>
            <a:lvl7pPr marL="0" indent="0">
              <a:lnSpc>
                <a:spcPct val="100000"/>
              </a:lnSpc>
              <a:spcBef>
                <a:spcPts val="0"/>
              </a:spcBef>
              <a:buNone/>
              <a:defRPr sz="1698" b="1" spc="0" baseline="0">
                <a:solidFill>
                  <a:srgbClr val="3ED8C3"/>
                </a:solidFill>
                <a:latin typeface="+mj-lt"/>
              </a:defRPr>
            </a:lvl7pPr>
            <a:lvl8pPr marL="0" indent="0">
              <a:lnSpc>
                <a:spcPct val="100000"/>
              </a:lnSpc>
              <a:spcBef>
                <a:spcPts val="0"/>
              </a:spcBef>
              <a:buFont typeface="Arial" panose="020B0604020202020204" pitchFamily="34" charset="0"/>
              <a:buNone/>
              <a:defRPr sz="1698" b="1" spc="0" baseline="0">
                <a:solidFill>
                  <a:srgbClr val="3ED8C3"/>
                </a:solidFill>
                <a:latin typeface="+mj-lt"/>
              </a:defRPr>
            </a:lvl8pPr>
            <a:lvl9pPr marL="0" indent="0">
              <a:lnSpc>
                <a:spcPct val="100000"/>
              </a:lnSpc>
              <a:spcBef>
                <a:spcPts val="0"/>
              </a:spcBef>
              <a:buFont typeface="Arial" panose="020B0604020202020204" pitchFamily="34" charset="0"/>
              <a:buNone/>
              <a:defRPr lang="de-DE" sz="1698" b="1" i="0" u="none" strike="noStrike" spc="0" baseline="0" smtClean="0">
                <a:solidFill>
                  <a:srgbClr val="3ED8C3"/>
                </a:solidFill>
                <a:latin typeface="+mj-lt"/>
              </a:defRPr>
            </a:lvl9pPr>
          </a:lstStyle>
          <a:p>
            <a:pPr lvl="0"/>
            <a:r>
              <a:rPr lang="en-GB" noProof="0" dirty="0"/>
              <a:t>Headline on first level // for sub-headline </a:t>
            </a:r>
            <a:br>
              <a:rPr lang="en-GB" noProof="0" dirty="0"/>
            </a:br>
            <a:r>
              <a:rPr lang="en-GB" noProof="0" dirty="0"/>
              <a:t>&gt;&gt; Menu &gt; Home &gt; Paragraph &gt; Increase List Level</a:t>
            </a:r>
          </a:p>
          <a:p>
            <a:pPr lvl="1"/>
            <a:r>
              <a:rPr lang="en-GB" noProof="0" dirty="0"/>
              <a:t>Second level</a:t>
            </a:r>
          </a:p>
        </p:txBody>
      </p:sp>
    </p:spTree>
    <p:extLst>
      <p:ext uri="{BB962C8B-B14F-4D97-AF65-F5344CB8AC3E}">
        <p14:creationId xmlns:p14="http://schemas.microsoft.com/office/powerpoint/2010/main" val="4196010411"/>
      </p:ext>
    </p:extLst>
  </p:cSld>
  <p:clrMapOvr>
    <a:masterClrMapping/>
  </p:clrMapOvr>
  <p:extLst>
    <p:ext uri="{DCECCB84-F9BA-43D5-87BE-67443E8EF086}">
      <p15:sldGuideLst xmlns:p15="http://schemas.microsoft.com/office/powerpoint/2012/main">
        <p15:guide id="1" pos="254">
          <p15:clr>
            <a:srgbClr val="FBAE40"/>
          </p15:clr>
        </p15:guide>
        <p15:guide id="2" orient="horz" pos="906">
          <p15:clr>
            <a:srgbClr val="FBAE40"/>
          </p15:clr>
        </p15:guide>
        <p15:guide id="3" pos="4069">
          <p15:clr>
            <a:srgbClr val="FBAE40"/>
          </p15:clr>
        </p15:guide>
        <p15:guide id="4" orient="horz" pos="226">
          <p15:clr>
            <a:srgbClr val="FBAE40"/>
          </p15:clr>
        </p15:guide>
        <p15:guide id="6" orient="horz" pos="294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theme" Target="../theme/theme10.xml"/><Relationship Id="rId1" Type="http://schemas.openxmlformats.org/officeDocument/2006/relationships/slideLayout" Target="../slideLayouts/slideLayout6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5" Type="http://schemas.openxmlformats.org/officeDocument/2006/relationships/image" Target="../media/image32.jp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image" Target="../media/image23.jpeg"/><Relationship Id="rId5" Type="http://schemas.openxmlformats.org/officeDocument/2006/relationships/theme" Target="../theme/theme12.xml"/><Relationship Id="rId4" Type="http://schemas.openxmlformats.org/officeDocument/2006/relationships/slideLayout" Target="../slideLayouts/slideLayout67.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23.jpeg"/><Relationship Id="rId5" Type="http://schemas.openxmlformats.org/officeDocument/2006/relationships/theme" Target="../theme/theme13.xml"/><Relationship Id="rId4" Type="http://schemas.openxmlformats.org/officeDocument/2006/relationships/slideLayout" Target="../slideLayouts/slideLayout71.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7" Type="http://schemas.openxmlformats.org/officeDocument/2006/relationships/image" Target="../media/image36.pn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5.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3.jpeg"/><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6.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6.wmf"/><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image" Target="../media/image4.png"/><Relationship Id="rId5" Type="http://schemas.openxmlformats.org/officeDocument/2006/relationships/slideLayout" Target="../slideLayouts/slideLayout31.xml"/><Relationship Id="rId10" Type="http://schemas.openxmlformats.org/officeDocument/2006/relationships/image" Target="../media/image3.jpeg"/><Relationship Id="rId4" Type="http://schemas.openxmlformats.org/officeDocument/2006/relationships/slideLayout" Target="../slideLayouts/slideLayout30.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23.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23.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theme" Target="../theme/theme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68" r:id="rId2"/>
    <p:sldLayoutId id="2147483669" r:id="rId3"/>
    <p:sldLayoutId id="2147483760" r:id="rId4"/>
    <p:sldLayoutId id="2147483758" r:id="rId5"/>
    <p:sldLayoutId id="2147483759" r:id="rId6"/>
    <p:sldLayoutId id="2147483696" r:id="rId7"/>
    <p:sldLayoutId id="2147483697" r:id="rId8"/>
    <p:sldLayoutId id="2147483763" r:id="rId9"/>
    <p:sldLayoutId id="2147483761" r:id="rId10"/>
    <p:sldLayoutId id="2147483762" r:id="rId11"/>
    <p:sldLayoutId id="2147483670" r:id="rId12"/>
    <p:sldLayoutId id="2147483663" r:id="rId13"/>
    <p:sldLayoutId id="2147483755" r:id="rId14"/>
    <p:sldLayoutId id="2147483757" r:id="rId15"/>
    <p:sldLayoutId id="2147483756" r:id="rId16"/>
    <p:sldLayoutId id="2147483871"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605190"/>
      </p:ext>
    </p:extLst>
  </p:cSld>
  <p:clrMap bg1="lt1" tx1="dk1" bg2="lt2" tx2="dk2" accent1="accent1" accent2="accent2" accent3="accent3" accent4="accent4" accent5="accent5" accent6="accent6" hlink="hlink" folHlink="folHlink"/>
  <p:sldLayoutIdLst>
    <p:sldLayoutId id="2147483836" r:id="rId1"/>
  </p:sldLayoutIdLst>
  <p:hf hdr="0" ft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864" algn="ctr" rtl="0" fontAlgn="base">
        <a:spcBef>
          <a:spcPct val="0"/>
        </a:spcBef>
        <a:spcAft>
          <a:spcPct val="0"/>
        </a:spcAft>
        <a:defRPr sz="3300">
          <a:solidFill>
            <a:schemeClr val="tx1"/>
          </a:solidFill>
          <a:latin typeface="Calibri" panose="020F0502020204030204" pitchFamily="34" charset="0"/>
        </a:defRPr>
      </a:lvl6pPr>
      <a:lvl7pPr marL="685727" algn="ctr" rtl="0" fontAlgn="base">
        <a:spcBef>
          <a:spcPct val="0"/>
        </a:spcBef>
        <a:spcAft>
          <a:spcPct val="0"/>
        </a:spcAft>
        <a:defRPr sz="3300">
          <a:solidFill>
            <a:schemeClr val="tx1"/>
          </a:solidFill>
          <a:latin typeface="Calibri" panose="020F0502020204030204" pitchFamily="34" charset="0"/>
        </a:defRPr>
      </a:lvl7pPr>
      <a:lvl8pPr marL="1028591" algn="ctr" rtl="0" fontAlgn="base">
        <a:spcBef>
          <a:spcPct val="0"/>
        </a:spcBef>
        <a:spcAft>
          <a:spcPct val="0"/>
        </a:spcAft>
        <a:defRPr sz="3300">
          <a:solidFill>
            <a:schemeClr val="tx1"/>
          </a:solidFill>
          <a:latin typeface="Calibri" panose="020F0502020204030204" pitchFamily="34" charset="0"/>
        </a:defRPr>
      </a:lvl8pPr>
      <a:lvl9pPr marL="1371455" algn="ctr" rtl="0" fontAlgn="base">
        <a:spcBef>
          <a:spcPct val="0"/>
        </a:spcBef>
        <a:spcAft>
          <a:spcPct val="0"/>
        </a:spcAft>
        <a:defRPr sz="3300">
          <a:solidFill>
            <a:schemeClr val="tx1"/>
          </a:solidFill>
          <a:latin typeface="Calibri" panose="020F0502020204030204" pitchFamily="34" charset="0"/>
        </a:defRPr>
      </a:lvl9pPr>
    </p:titleStyle>
    <p:bodyStyle>
      <a:lvl1pPr marL="257148" indent="-257148"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45253574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64" algn="ctr" rtl="0" eaLnBrk="1" fontAlgn="base" hangingPunct="1">
        <a:spcBef>
          <a:spcPct val="0"/>
        </a:spcBef>
        <a:spcAft>
          <a:spcPct val="0"/>
        </a:spcAft>
        <a:defRPr sz="3300">
          <a:solidFill>
            <a:schemeClr val="tx1"/>
          </a:solidFill>
          <a:latin typeface="Calibri" panose="020F0502020204030204" pitchFamily="34" charset="0"/>
        </a:defRPr>
      </a:lvl6pPr>
      <a:lvl7pPr marL="685727" algn="ctr" rtl="0" eaLnBrk="1" fontAlgn="base" hangingPunct="1">
        <a:spcBef>
          <a:spcPct val="0"/>
        </a:spcBef>
        <a:spcAft>
          <a:spcPct val="0"/>
        </a:spcAft>
        <a:defRPr sz="3300">
          <a:solidFill>
            <a:schemeClr val="tx1"/>
          </a:solidFill>
          <a:latin typeface="Calibri" panose="020F0502020204030204" pitchFamily="34" charset="0"/>
        </a:defRPr>
      </a:lvl7pPr>
      <a:lvl8pPr marL="1028591" algn="ctr" rtl="0" eaLnBrk="1" fontAlgn="base" hangingPunct="1">
        <a:spcBef>
          <a:spcPct val="0"/>
        </a:spcBef>
        <a:spcAft>
          <a:spcPct val="0"/>
        </a:spcAft>
        <a:defRPr sz="3300">
          <a:solidFill>
            <a:schemeClr val="tx1"/>
          </a:solidFill>
          <a:latin typeface="Calibri" panose="020F0502020204030204" pitchFamily="34" charset="0"/>
        </a:defRPr>
      </a:lvl8pPr>
      <a:lvl9pPr marL="13714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48" indent="-25714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16346789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7"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3540535180"/>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3"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Foliennummer">
            <a:extLst>
              <a:ext uri="{FF2B5EF4-FFF2-40B4-BE49-F238E27FC236}">
                <a16:creationId xmlns:a16="http://schemas.microsoft.com/office/drawing/2014/main" id="{EAF54237-A359-4E5D-9E70-119B5FA9BD0A}"/>
              </a:ext>
            </a:extLst>
          </p:cNvPr>
          <p:cNvSpPr>
            <a:spLocks noGrp="1"/>
          </p:cNvSpPr>
          <p:nvPr>
            <p:ph type="sldNum" sz="quarter" idx="4"/>
          </p:nvPr>
        </p:nvSpPr>
        <p:spPr>
          <a:xfrm>
            <a:off x="8098164" y="4859642"/>
            <a:ext cx="504000" cy="107900"/>
          </a:xfrm>
          <a:prstGeom prst="rect">
            <a:avLst/>
          </a:prstGeom>
        </p:spPr>
        <p:txBody>
          <a:bodyPr vert="horz" wrap="none" lIns="0" tIns="0" rIns="0" bIns="0" rtlCol="0" anchor="b" anchorCtr="0">
            <a:noAutofit/>
          </a:bodyPr>
          <a:lstStyle>
            <a:lvl1pPr marL="0" indent="0" algn="r">
              <a:lnSpc>
                <a:spcPct val="100000"/>
              </a:lnSpc>
              <a:spcBef>
                <a:spcPts val="0"/>
              </a:spcBef>
              <a:buFont typeface="Arial" panose="020B0604020202020204" pitchFamily="34" charset="0"/>
              <a:buNone/>
              <a:defRPr sz="488" b="0" spc="0" baseline="0">
                <a:solidFill>
                  <a:schemeClr val="accent2"/>
                </a:solidFill>
                <a:latin typeface="+mn-lt"/>
              </a:defRPr>
            </a:lvl1pPr>
            <a:lvl2pPr marL="0" indent="0" algn="r">
              <a:lnSpc>
                <a:spcPct val="100000"/>
              </a:lnSpc>
              <a:spcBef>
                <a:spcPts val="0"/>
              </a:spcBef>
              <a:defRPr sz="600" b="0" spc="0" baseline="0">
                <a:latin typeface="+mn-lt"/>
              </a:defRPr>
            </a:lvl2pPr>
            <a:lvl3pPr marL="0" indent="0" algn="r">
              <a:lnSpc>
                <a:spcPct val="100000"/>
              </a:lnSpc>
              <a:spcBef>
                <a:spcPts val="0"/>
              </a:spcBef>
              <a:defRPr sz="600" b="0" spc="0" baseline="0">
                <a:latin typeface="+mn-lt"/>
              </a:defRPr>
            </a:lvl3pPr>
            <a:lvl4pPr marL="0" indent="0" algn="r">
              <a:lnSpc>
                <a:spcPct val="100000"/>
              </a:lnSpc>
              <a:spcBef>
                <a:spcPts val="0"/>
              </a:spcBef>
              <a:defRPr sz="600" b="0" spc="0" baseline="0">
                <a:latin typeface="+mn-lt"/>
              </a:defRPr>
            </a:lvl4pPr>
            <a:lvl5pPr marL="0" indent="0" algn="r">
              <a:lnSpc>
                <a:spcPct val="100000"/>
              </a:lnSpc>
              <a:spcBef>
                <a:spcPts val="0"/>
              </a:spcBef>
              <a:defRPr sz="600" b="0" spc="0" baseline="0">
                <a:latin typeface="+mn-lt"/>
              </a:defRPr>
            </a:lvl5pPr>
            <a:lvl6pPr marL="0" indent="0" algn="r">
              <a:lnSpc>
                <a:spcPct val="100000"/>
              </a:lnSpc>
              <a:spcBef>
                <a:spcPts val="0"/>
              </a:spcBef>
              <a:defRPr sz="600" b="0" spc="0" baseline="0">
                <a:latin typeface="+mn-lt"/>
              </a:defRPr>
            </a:lvl6pPr>
            <a:lvl7pPr marL="0" indent="0" algn="r">
              <a:lnSpc>
                <a:spcPct val="100000"/>
              </a:lnSpc>
              <a:spcBef>
                <a:spcPts val="0"/>
              </a:spcBef>
              <a:defRPr sz="600" b="0" spc="0" baseline="0">
                <a:latin typeface="+mn-lt"/>
              </a:defRPr>
            </a:lvl7pPr>
            <a:lvl8pPr marL="0" indent="0" algn="r">
              <a:lnSpc>
                <a:spcPct val="100000"/>
              </a:lnSpc>
              <a:spcBef>
                <a:spcPts val="0"/>
              </a:spcBef>
              <a:defRPr sz="600" b="0" spc="0" baseline="0">
                <a:latin typeface="+mn-lt"/>
              </a:defRPr>
            </a:lvl8pPr>
            <a:lvl9pPr marL="0" indent="0" algn="r">
              <a:lnSpc>
                <a:spcPct val="100000"/>
              </a:lnSpc>
              <a:spcBef>
                <a:spcPts val="0"/>
              </a:spcBef>
              <a:defRPr sz="600" b="0" spc="0" baseline="0">
                <a:latin typeface="+mn-lt"/>
              </a:defRPr>
            </a:lvl9pPr>
          </a:lstStyle>
          <a:p>
            <a:r>
              <a:rPr lang="en-GB" sz="500" dirty="0"/>
              <a:t>Page </a:t>
            </a:r>
            <a:fld id="{677F1DB9-6BD1-4662-AD32-A5C07CCC53B6}" type="slidenum">
              <a:rPr lang="en-GB" sz="450" smtClean="0"/>
              <a:pPr/>
              <a:t>‹#›</a:t>
            </a:fld>
            <a:endParaRPr lang="en-GB" dirty="0"/>
          </a:p>
        </p:txBody>
      </p:sp>
      <p:sp>
        <p:nvSpPr>
          <p:cNvPr id="4" name="Datum">
            <a:extLst>
              <a:ext uri="{FF2B5EF4-FFF2-40B4-BE49-F238E27FC236}">
                <a16:creationId xmlns:a16="http://schemas.microsoft.com/office/drawing/2014/main" id="{108CD2B0-6E72-4E86-A63B-AAADB44D7E75}"/>
              </a:ext>
            </a:extLst>
          </p:cNvPr>
          <p:cNvSpPr>
            <a:spLocks noGrp="1"/>
          </p:cNvSpPr>
          <p:nvPr>
            <p:ph type="dt" sz="half" idx="2"/>
          </p:nvPr>
        </p:nvSpPr>
        <p:spPr>
          <a:xfrm>
            <a:off x="863999" y="4859642"/>
            <a:ext cx="504000" cy="107900"/>
          </a:xfrm>
          <a:prstGeom prst="rect">
            <a:avLst/>
          </a:prstGeom>
        </p:spPr>
        <p:txBody>
          <a:bodyPr vert="horz" wrap="none" lIns="0" tIns="0" rIns="0" bIns="3600" rtlCol="0" anchor="b" anchorCtr="0">
            <a:noAutofit/>
          </a:bodyPr>
          <a:lstStyle>
            <a:lvl1pPr marL="0" indent="0" algn="l">
              <a:lnSpc>
                <a:spcPct val="100000"/>
              </a:lnSpc>
              <a:spcBef>
                <a:spcPts val="0"/>
              </a:spcBef>
              <a:buFont typeface="Arial" panose="020B0604020202020204" pitchFamily="34" charset="0"/>
              <a:buNone/>
              <a:defRPr sz="450" b="0" spc="0" baseline="0">
                <a:solidFill>
                  <a:schemeClr val="accent2"/>
                </a:solidFill>
                <a:effectLst/>
                <a:latin typeface="+mn-lt"/>
              </a:defRPr>
            </a:lvl1pPr>
            <a:lvl2pPr marL="0" indent="0" algn="l">
              <a:lnSpc>
                <a:spcPct val="100000"/>
              </a:lnSpc>
              <a:spcBef>
                <a:spcPts val="0"/>
              </a:spcBef>
              <a:defRPr sz="562" b="0" spc="0" baseline="0">
                <a:latin typeface="+mn-lt"/>
              </a:defRPr>
            </a:lvl2pPr>
            <a:lvl3pPr marL="0" indent="0" algn="l">
              <a:lnSpc>
                <a:spcPct val="100000"/>
              </a:lnSpc>
              <a:spcBef>
                <a:spcPts val="0"/>
              </a:spcBef>
              <a:defRPr sz="562" b="0" spc="0" baseline="0">
                <a:latin typeface="+mn-lt"/>
              </a:defRPr>
            </a:lvl3pPr>
            <a:lvl4pPr marL="0" indent="0" algn="l">
              <a:lnSpc>
                <a:spcPct val="100000"/>
              </a:lnSpc>
              <a:spcBef>
                <a:spcPts val="0"/>
              </a:spcBef>
              <a:defRPr sz="562" b="0" spc="0" baseline="0">
                <a:latin typeface="+mn-lt"/>
              </a:defRPr>
            </a:lvl4pPr>
            <a:lvl5pPr marL="0" indent="0" algn="l">
              <a:lnSpc>
                <a:spcPct val="100000"/>
              </a:lnSpc>
              <a:spcBef>
                <a:spcPts val="0"/>
              </a:spcBef>
              <a:defRPr sz="562" b="0" spc="0" baseline="0">
                <a:latin typeface="+mn-lt"/>
              </a:defRPr>
            </a:lvl5pPr>
            <a:lvl6pPr marL="0" indent="0" algn="l">
              <a:lnSpc>
                <a:spcPct val="100000"/>
              </a:lnSpc>
              <a:spcBef>
                <a:spcPts val="0"/>
              </a:spcBef>
              <a:defRPr sz="562" b="0" spc="0" baseline="0">
                <a:latin typeface="+mn-lt"/>
              </a:defRPr>
            </a:lvl6pPr>
            <a:lvl7pPr marL="0" indent="0" algn="l">
              <a:lnSpc>
                <a:spcPct val="100000"/>
              </a:lnSpc>
              <a:spcBef>
                <a:spcPts val="0"/>
              </a:spcBef>
              <a:defRPr sz="562" b="0" spc="0" baseline="0">
                <a:latin typeface="+mn-lt"/>
              </a:defRPr>
            </a:lvl7pPr>
            <a:lvl8pPr marL="0" indent="0" algn="l">
              <a:lnSpc>
                <a:spcPct val="100000"/>
              </a:lnSpc>
              <a:spcBef>
                <a:spcPts val="0"/>
              </a:spcBef>
              <a:defRPr sz="562" b="0" spc="0" baseline="0">
                <a:latin typeface="+mn-lt"/>
              </a:defRPr>
            </a:lvl8pPr>
            <a:lvl9pPr marL="0" indent="0" algn="l">
              <a:lnSpc>
                <a:spcPct val="100000"/>
              </a:lnSpc>
              <a:spcBef>
                <a:spcPts val="0"/>
              </a:spcBef>
              <a:defRPr sz="562" b="0" spc="0" baseline="0">
                <a:latin typeface="+mn-lt"/>
              </a:defRPr>
            </a:lvl9pPr>
          </a:lstStyle>
          <a:p>
            <a:fld id="{C4D517D4-836D-42A0-A950-B2643095431E}" type="datetime1">
              <a:rPr lang="de-DE" smtClean="0"/>
              <a:t>20.05.2020</a:t>
            </a:fld>
            <a:endParaRPr lang="en-GB" dirty="0"/>
          </a:p>
        </p:txBody>
      </p:sp>
      <p:sp>
        <p:nvSpPr>
          <p:cNvPr id="5" name="Fußzeile">
            <a:extLst>
              <a:ext uri="{FF2B5EF4-FFF2-40B4-BE49-F238E27FC236}">
                <a16:creationId xmlns:a16="http://schemas.microsoft.com/office/drawing/2014/main" id="{F21EC125-AEE3-4B36-B8B0-D39D69B0058D}"/>
              </a:ext>
            </a:extLst>
          </p:cNvPr>
          <p:cNvSpPr>
            <a:spLocks noGrp="1"/>
          </p:cNvSpPr>
          <p:nvPr>
            <p:ph type="ftr" sz="quarter" idx="3"/>
          </p:nvPr>
        </p:nvSpPr>
        <p:spPr>
          <a:xfrm>
            <a:off x="1440001" y="4859642"/>
            <a:ext cx="6588000" cy="107900"/>
          </a:xfrm>
          <a:prstGeom prst="rect">
            <a:avLst/>
          </a:prstGeom>
        </p:spPr>
        <p:txBody>
          <a:bodyPr vert="horz" wrap="none" lIns="0" tIns="0" rIns="0" bIns="0" rtlCol="0" anchor="b" anchorCtr="0">
            <a:noAutofit/>
          </a:bodyPr>
          <a:lstStyle>
            <a:lvl1pPr marL="0" indent="0" algn="l">
              <a:lnSpc>
                <a:spcPct val="100000"/>
              </a:lnSpc>
              <a:spcBef>
                <a:spcPts val="0"/>
              </a:spcBef>
              <a:buFont typeface="Arial" panose="020B0604020202020204" pitchFamily="34" charset="0"/>
              <a:buNone/>
              <a:defRPr sz="500" b="0" spc="0" baseline="0">
                <a:solidFill>
                  <a:schemeClr val="accent2"/>
                </a:solidFill>
                <a:latin typeface="+mn-lt"/>
              </a:defRPr>
            </a:lvl1pPr>
            <a:lvl2pPr marL="0" indent="0" algn="l">
              <a:lnSpc>
                <a:spcPct val="100000"/>
              </a:lnSpc>
              <a:spcBef>
                <a:spcPts val="0"/>
              </a:spcBef>
              <a:defRPr sz="600" b="0" spc="0" baseline="0">
                <a:latin typeface="+mn-lt"/>
              </a:defRPr>
            </a:lvl2pPr>
            <a:lvl3pPr marL="0" indent="0" algn="l">
              <a:lnSpc>
                <a:spcPct val="100000"/>
              </a:lnSpc>
              <a:spcBef>
                <a:spcPts val="0"/>
              </a:spcBef>
              <a:defRPr sz="600" b="0" spc="0" baseline="0">
                <a:latin typeface="+mn-lt"/>
              </a:defRPr>
            </a:lvl3pPr>
            <a:lvl4pPr marL="0" indent="0" algn="l">
              <a:lnSpc>
                <a:spcPct val="100000"/>
              </a:lnSpc>
              <a:spcBef>
                <a:spcPts val="0"/>
              </a:spcBef>
              <a:defRPr sz="600" b="0" spc="0" baseline="0">
                <a:latin typeface="+mn-lt"/>
              </a:defRPr>
            </a:lvl4pPr>
            <a:lvl5pPr marL="0" indent="0" algn="l">
              <a:lnSpc>
                <a:spcPct val="100000"/>
              </a:lnSpc>
              <a:spcBef>
                <a:spcPts val="0"/>
              </a:spcBef>
              <a:defRPr sz="600" b="0" spc="0" baseline="0">
                <a:latin typeface="+mn-lt"/>
              </a:defRPr>
            </a:lvl5pPr>
            <a:lvl6pPr marL="0" indent="0" algn="l">
              <a:lnSpc>
                <a:spcPct val="100000"/>
              </a:lnSpc>
              <a:spcBef>
                <a:spcPts val="0"/>
              </a:spcBef>
              <a:defRPr sz="600" b="0" spc="0" baseline="0">
                <a:latin typeface="+mn-lt"/>
              </a:defRPr>
            </a:lvl6pPr>
            <a:lvl7pPr marL="0" indent="0" algn="l">
              <a:lnSpc>
                <a:spcPct val="100000"/>
              </a:lnSpc>
              <a:spcBef>
                <a:spcPts val="0"/>
              </a:spcBef>
              <a:defRPr sz="600" b="0" spc="0" baseline="0">
                <a:latin typeface="+mn-lt"/>
              </a:defRPr>
            </a:lvl7pPr>
            <a:lvl8pPr marL="0" indent="0" algn="l">
              <a:lnSpc>
                <a:spcPct val="100000"/>
              </a:lnSpc>
              <a:spcBef>
                <a:spcPts val="0"/>
              </a:spcBef>
              <a:defRPr sz="600" b="0" spc="0" baseline="0">
                <a:latin typeface="+mn-lt"/>
              </a:defRPr>
            </a:lvl8pPr>
            <a:lvl9pPr marL="0" indent="0" algn="l">
              <a:lnSpc>
                <a:spcPct val="100000"/>
              </a:lnSpc>
              <a:spcBef>
                <a:spcPts val="0"/>
              </a:spcBef>
              <a:defRPr sz="600" b="0" spc="0" baseline="0">
                <a:latin typeface="+mn-lt"/>
              </a:defRPr>
            </a:lvl9pPr>
          </a:lstStyle>
          <a:p>
            <a:r>
              <a:rPr lang="en-US" dirty="0"/>
              <a:t>Subject matter of the presentation, which can also be very long</a:t>
            </a:r>
            <a:endParaRPr lang="en-GB" dirty="0"/>
          </a:p>
        </p:txBody>
      </p:sp>
      <p:sp>
        <p:nvSpPr>
          <p:cNvPr id="3" name="Text">
            <a:extLst>
              <a:ext uri="{FF2B5EF4-FFF2-40B4-BE49-F238E27FC236}">
                <a16:creationId xmlns:a16="http://schemas.microsoft.com/office/drawing/2014/main" id="{295CB520-98E5-41FF-8821-1765C2D727C9}"/>
              </a:ext>
            </a:extLst>
          </p:cNvPr>
          <p:cNvSpPr>
            <a:spLocks noGrp="1"/>
          </p:cNvSpPr>
          <p:nvPr>
            <p:ph type="body" idx="1"/>
          </p:nvPr>
        </p:nvSpPr>
        <p:spPr>
          <a:xfrm>
            <a:off x="538164" y="1436944"/>
            <a:ext cx="8064000" cy="3235504"/>
          </a:xfrm>
          <a:prstGeom prst="rect">
            <a:avLst/>
          </a:prstGeom>
        </p:spPr>
        <p:txBody>
          <a:bodyPr vert="horz" lIns="0" tIns="0" rIns="0" bIns="0" rtlCol="0" anchor="t" anchorCtr="0">
            <a:normAutofit/>
          </a:bodyPr>
          <a:lstStyle/>
          <a:p>
            <a:pPr lvl="0"/>
            <a:r>
              <a:rPr lang="en-GB" noProof="0" dirty="0"/>
              <a:t>Text for first level // for further text formats (headline, bullets and numbering) &gt;&gt; Menu &gt; Home &gt; Paragraph &gt; Increase List Level </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Sixth level</a:t>
            </a:r>
          </a:p>
          <a:p>
            <a:pPr lvl="6"/>
            <a:r>
              <a:rPr lang="en-GB" noProof="0" dirty="0"/>
              <a:t>Seventh level</a:t>
            </a:r>
          </a:p>
          <a:p>
            <a:pPr lvl="7"/>
            <a:r>
              <a:rPr lang="en-GB" noProof="0" dirty="0"/>
              <a:t>Eighth level</a:t>
            </a:r>
          </a:p>
          <a:p>
            <a:pPr lvl="8"/>
            <a:r>
              <a:rPr lang="en-GB" noProof="0" dirty="0"/>
              <a:t>Ninth level</a:t>
            </a:r>
          </a:p>
        </p:txBody>
      </p:sp>
      <p:pic>
        <p:nvPicPr>
          <p:cNvPr id="21" name="RWE Logo">
            <a:extLst>
              <a:ext uri="{FF2B5EF4-FFF2-40B4-BE49-F238E27FC236}">
                <a16:creationId xmlns:a16="http://schemas.microsoft.com/office/drawing/2014/main" id="{77481C3C-D99E-4786-83D4-6A5DA85A6D14}"/>
              </a:ext>
            </a:extLst>
          </p:cNvPr>
          <p:cNvPicPr>
            <a:picLocks noChangeAspect="1"/>
          </p:cNvPicPr>
          <p:nvPr/>
        </p:nvPicPr>
        <p:blipFill>
          <a:blip r:embed="rId4"/>
          <a:stretch>
            <a:fillRect/>
          </a:stretch>
        </p:blipFill>
        <p:spPr bwMode="black">
          <a:xfrm>
            <a:off x="538164" y="4908834"/>
            <a:ext cx="211005" cy="45554"/>
          </a:xfrm>
          <a:prstGeom prst="rect">
            <a:avLst/>
          </a:prstGeom>
        </p:spPr>
      </p:pic>
      <p:grpSp>
        <p:nvGrpSpPr>
          <p:cNvPr id="22" name="Regieanweisungen">
            <a:extLst>
              <a:ext uri="{FF2B5EF4-FFF2-40B4-BE49-F238E27FC236}">
                <a16:creationId xmlns:a16="http://schemas.microsoft.com/office/drawing/2014/main" id="{54281F25-5696-4B1F-9FD9-6456F72A8818}"/>
              </a:ext>
            </a:extLst>
          </p:cNvPr>
          <p:cNvGrpSpPr/>
          <p:nvPr/>
        </p:nvGrpSpPr>
        <p:grpSpPr>
          <a:xfrm>
            <a:off x="-1870268" y="-395634"/>
            <a:ext cx="12324588" cy="6006438"/>
            <a:chOff x="-1404000" y="-396000"/>
            <a:chExt cx="9252000" cy="6012000"/>
          </a:xfrm>
        </p:grpSpPr>
        <p:sp>
          <p:nvSpPr>
            <p:cNvPr id="23" name="Hilfslinien">
              <a:extLst>
                <a:ext uri="{FF2B5EF4-FFF2-40B4-BE49-F238E27FC236}">
                  <a16:creationId xmlns:a16="http://schemas.microsoft.com/office/drawing/2014/main" id="{CB3FCC27-EDB1-4E51-A9C6-1E84660DAFB6}"/>
                </a:ext>
              </a:extLst>
            </p:cNvPr>
            <p:cNvSpPr txBox="1"/>
            <p:nvPr userDrawn="1"/>
          </p:nvSpPr>
          <p:spPr>
            <a:xfrm rot="10800000" flipH="1" flipV="1">
              <a:off x="403200" y="-396000"/>
              <a:ext cx="6053379" cy="18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2868828" rtl="0" eaLnBrk="1" fontAlgn="auto" latinLnBrk="0" hangingPunct="1">
                <a:lnSpc>
                  <a:spcPct val="100000"/>
                </a:lnSpc>
                <a:spcBef>
                  <a:spcPts val="0"/>
                </a:spcBef>
                <a:spcAft>
                  <a:spcPts val="0"/>
                </a:spcAft>
                <a:buClrTx/>
                <a:buSzTx/>
                <a:buFontTx/>
                <a:buNone/>
                <a:tabLst/>
                <a:defRPr/>
              </a:pPr>
              <a:r>
                <a:rPr kumimoji="0" lang="en-GB" sz="699" b="0" i="0" u="none" strike="noStrike" kern="1200" cap="none" spc="0" normalizeH="0" baseline="0" noProof="0" dirty="0">
                  <a:ln>
                    <a:noFill/>
                  </a:ln>
                  <a:solidFill>
                    <a:schemeClr val="accent2"/>
                  </a:solidFill>
                  <a:effectLst/>
                  <a:uLnTx/>
                  <a:uFillTx/>
                  <a:latin typeface="+mn-lt"/>
                  <a:ea typeface="+mn-ea"/>
                  <a:cs typeface="+mn-cs"/>
                </a:rPr>
                <a:t>To display guides, tick </a:t>
              </a:r>
              <a:r>
                <a:rPr kumimoji="0" lang="en-GB" sz="699" b="1" i="0" u="none" strike="noStrike" kern="1200" cap="none" spc="0" normalizeH="0" baseline="0" noProof="0" dirty="0">
                  <a:ln>
                    <a:noFill/>
                  </a:ln>
                  <a:solidFill>
                    <a:schemeClr val="accent2"/>
                  </a:solidFill>
                  <a:effectLst/>
                  <a:uLnTx/>
                  <a:uFillTx/>
                  <a:latin typeface="+mn-lt"/>
                  <a:ea typeface="+mn-ea"/>
                  <a:cs typeface="+mn-cs"/>
                </a:rPr>
                <a:t>Guides</a:t>
              </a:r>
              <a:r>
                <a:rPr kumimoji="0" lang="en-GB" sz="699" b="0" i="0" u="none" strike="noStrike" kern="1200" cap="none" spc="0" normalizeH="0" baseline="0" noProof="0" dirty="0">
                  <a:ln>
                    <a:noFill/>
                  </a:ln>
                  <a:solidFill>
                    <a:schemeClr val="accent2"/>
                  </a:solidFill>
                  <a:effectLst/>
                  <a:uLnTx/>
                  <a:uFillTx/>
                  <a:latin typeface="+mn-lt"/>
                  <a:ea typeface="+mn-ea"/>
                  <a:cs typeface="+mn-cs"/>
                </a:rPr>
                <a:t> in </a:t>
              </a:r>
              <a:r>
                <a:rPr kumimoji="0" lang="en-GB" sz="699" b="1" i="0" u="none" strike="noStrike" kern="1200" cap="none" spc="0" normalizeH="0" baseline="0" noProof="0" dirty="0">
                  <a:ln>
                    <a:noFill/>
                  </a:ln>
                  <a:solidFill>
                    <a:schemeClr val="accent2"/>
                  </a:solidFill>
                  <a:effectLst/>
                  <a:uLnTx/>
                  <a:uFillTx/>
                  <a:latin typeface="+mn-lt"/>
                  <a:ea typeface="+mn-ea"/>
                  <a:cs typeface="+mn-cs"/>
                </a:rPr>
                <a:t>View</a:t>
              </a:r>
            </a:p>
          </p:txBody>
        </p:sp>
        <p:sp>
          <p:nvSpPr>
            <p:cNvPr id="24" name="Zurücksetzen">
              <a:extLst>
                <a:ext uri="{FF2B5EF4-FFF2-40B4-BE49-F238E27FC236}">
                  <a16:creationId xmlns:a16="http://schemas.microsoft.com/office/drawing/2014/main" id="{057A4371-2541-4122-A81A-95F5C6EBA0F7}"/>
                </a:ext>
              </a:extLst>
            </p:cNvPr>
            <p:cNvSpPr txBox="1"/>
            <p:nvPr userDrawn="1"/>
          </p:nvSpPr>
          <p:spPr>
            <a:xfrm rot="10800000" flipH="1" flipV="1">
              <a:off x="6984000" y="0"/>
              <a:ext cx="864000" cy="756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l">
                <a:lnSpc>
                  <a:spcPct val="100000"/>
                </a:lnSpc>
                <a:spcBef>
                  <a:spcPts val="0"/>
                </a:spcBef>
                <a:spcAft>
                  <a:spcPts val="0"/>
                </a:spcAft>
              </a:pPr>
              <a:endParaRPr lang="en-GB" sz="699" b="0" baseline="0" dirty="0">
                <a:solidFill>
                  <a:schemeClr val="accent2"/>
                </a:solidFill>
                <a:latin typeface="+mn-lt"/>
              </a:endParaRPr>
            </a:p>
            <a:p>
              <a:pPr indent="0" algn="l">
                <a:lnSpc>
                  <a:spcPct val="100000"/>
                </a:lnSpc>
                <a:spcBef>
                  <a:spcPts val="0"/>
                </a:spcBef>
                <a:spcAft>
                  <a:spcPts val="0"/>
                </a:spcAft>
              </a:pPr>
              <a:endParaRPr lang="en-GB" sz="699" b="0" baseline="0" dirty="0">
                <a:solidFill>
                  <a:schemeClr val="accent2"/>
                </a:solidFill>
                <a:latin typeface="+mn-lt"/>
              </a:endParaRPr>
            </a:p>
            <a:p>
              <a:pPr indent="0" algn="l">
                <a:lnSpc>
                  <a:spcPct val="100000"/>
                </a:lnSpc>
                <a:spcBef>
                  <a:spcPts val="0"/>
                </a:spcBef>
                <a:spcAft>
                  <a:spcPts val="0"/>
                </a:spcAft>
              </a:pPr>
              <a:r>
                <a:rPr lang="en-GB" sz="699" b="0" baseline="0" dirty="0">
                  <a:solidFill>
                    <a:schemeClr val="accent2"/>
                  </a:solidFill>
                  <a:latin typeface="+mn-lt"/>
                </a:rPr>
                <a:t>To reset </a:t>
              </a:r>
            </a:p>
            <a:p>
              <a:pPr indent="0" algn="l">
                <a:lnSpc>
                  <a:spcPct val="100000"/>
                </a:lnSpc>
                <a:spcBef>
                  <a:spcPts val="0"/>
                </a:spcBef>
                <a:spcAft>
                  <a:spcPts val="0"/>
                </a:spcAft>
              </a:pPr>
              <a:r>
                <a:rPr lang="en-GB" sz="699" b="0" baseline="0" dirty="0">
                  <a:solidFill>
                    <a:schemeClr val="accent2"/>
                  </a:solidFill>
                  <a:latin typeface="+mn-lt"/>
                </a:rPr>
                <a:t>the slide to </a:t>
              </a:r>
            </a:p>
            <a:p>
              <a:pPr indent="0" algn="l">
                <a:lnSpc>
                  <a:spcPct val="100000"/>
                </a:lnSpc>
                <a:spcBef>
                  <a:spcPts val="0"/>
                </a:spcBef>
                <a:spcAft>
                  <a:spcPts val="0"/>
                </a:spcAft>
              </a:pPr>
              <a:r>
                <a:rPr lang="en-GB" sz="699" b="0" baseline="0" dirty="0">
                  <a:solidFill>
                    <a:schemeClr val="accent2"/>
                  </a:solidFill>
                  <a:latin typeface="+mn-lt"/>
                </a:rPr>
                <a:t>its original form, select </a:t>
              </a:r>
              <a:r>
                <a:rPr lang="en-GB" sz="699" b="1" baseline="0" dirty="0">
                  <a:solidFill>
                    <a:schemeClr val="accent2"/>
                  </a:solidFill>
                  <a:latin typeface="+mn-lt"/>
                </a:rPr>
                <a:t>Home </a:t>
              </a:r>
            </a:p>
            <a:p>
              <a:pPr indent="0" algn="l">
                <a:lnSpc>
                  <a:spcPct val="100000"/>
                </a:lnSpc>
                <a:spcBef>
                  <a:spcPts val="0"/>
                </a:spcBef>
                <a:spcAft>
                  <a:spcPts val="0"/>
                </a:spcAft>
              </a:pPr>
              <a:r>
                <a:rPr lang="en-GB" sz="699" b="1" baseline="0" dirty="0">
                  <a:solidFill>
                    <a:schemeClr val="accent2"/>
                  </a:solidFill>
                  <a:latin typeface="+mn-lt"/>
                </a:rPr>
                <a:t>&gt; Slides &gt; Reset</a:t>
              </a:r>
            </a:p>
          </p:txBody>
        </p:sp>
        <p:sp>
          <p:nvSpPr>
            <p:cNvPr id="25" name="Layoutwechsel">
              <a:extLst>
                <a:ext uri="{FF2B5EF4-FFF2-40B4-BE49-F238E27FC236}">
                  <a16:creationId xmlns:a16="http://schemas.microsoft.com/office/drawing/2014/main" id="{9D8C88B9-5C3C-4687-94A4-D5CA67201FA9}"/>
                </a:ext>
              </a:extLst>
            </p:cNvPr>
            <p:cNvSpPr txBox="1"/>
            <p:nvPr userDrawn="1"/>
          </p:nvSpPr>
          <p:spPr>
            <a:xfrm rot="10800000" flipH="1" flipV="1">
              <a:off x="6984000" y="828000"/>
              <a:ext cx="864000" cy="756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l">
                <a:lnSpc>
                  <a:spcPct val="100000"/>
                </a:lnSpc>
                <a:spcBef>
                  <a:spcPts val="0"/>
                </a:spcBef>
                <a:spcAft>
                  <a:spcPts val="0"/>
                </a:spcAft>
              </a:pPr>
              <a:r>
                <a:rPr lang="en-GB" sz="699" b="0" baseline="0" dirty="0">
                  <a:solidFill>
                    <a:schemeClr val="accent2"/>
                  </a:solidFill>
                  <a:latin typeface="+mn-lt"/>
                </a:rPr>
                <a:t>To change </a:t>
              </a:r>
            </a:p>
            <a:p>
              <a:pPr indent="0" algn="l">
                <a:lnSpc>
                  <a:spcPct val="100000"/>
                </a:lnSpc>
                <a:spcBef>
                  <a:spcPts val="0"/>
                </a:spcBef>
                <a:spcAft>
                  <a:spcPts val="0"/>
                </a:spcAft>
              </a:pPr>
              <a:r>
                <a:rPr lang="en-GB" sz="699" b="0" baseline="0" dirty="0">
                  <a:solidFill>
                    <a:schemeClr val="accent2"/>
                  </a:solidFill>
                  <a:latin typeface="+mn-lt"/>
                </a:rPr>
                <a:t>the layout, select </a:t>
              </a:r>
              <a:r>
                <a:rPr lang="en-GB" sz="699" b="1" baseline="0" dirty="0">
                  <a:solidFill>
                    <a:schemeClr val="accent2"/>
                  </a:solidFill>
                  <a:latin typeface="+mn-lt"/>
                </a:rPr>
                <a:t>Home &gt; Slides &gt; Layout</a:t>
              </a:r>
            </a:p>
          </p:txBody>
        </p:sp>
        <p:sp>
          <p:nvSpPr>
            <p:cNvPr id="26" name="Fußzeile">
              <a:extLst>
                <a:ext uri="{FF2B5EF4-FFF2-40B4-BE49-F238E27FC236}">
                  <a16:creationId xmlns:a16="http://schemas.microsoft.com/office/drawing/2014/main" id="{E382DE6F-B415-4CD3-A752-3C06422FF642}"/>
                </a:ext>
              </a:extLst>
            </p:cNvPr>
            <p:cNvSpPr txBox="1"/>
            <p:nvPr userDrawn="1"/>
          </p:nvSpPr>
          <p:spPr>
            <a:xfrm rot="10800000" flipH="1" flipV="1">
              <a:off x="403200" y="5436000"/>
              <a:ext cx="6053379" cy="18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2868828"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Adjust footer/date via menu: </a:t>
              </a:r>
              <a:r>
                <a:rPr lang="en-GB" sz="699" b="1" baseline="0" dirty="0">
                  <a:solidFill>
                    <a:schemeClr val="accent2"/>
                  </a:solidFill>
                  <a:latin typeface="+mn-lt"/>
                </a:rPr>
                <a:t>Insert &gt; Header &amp; Footer</a:t>
              </a:r>
            </a:p>
          </p:txBody>
        </p:sp>
        <p:grpSp>
          <p:nvGrpSpPr>
            <p:cNvPr id="27" name="Listenebenen">
              <a:extLst>
                <a:ext uri="{FF2B5EF4-FFF2-40B4-BE49-F238E27FC236}">
                  <a16:creationId xmlns:a16="http://schemas.microsoft.com/office/drawing/2014/main" id="{83B85DFD-157E-4FDE-867D-C9EDD9606BCC}"/>
                </a:ext>
              </a:extLst>
            </p:cNvPr>
            <p:cNvGrpSpPr/>
            <p:nvPr userDrawn="1"/>
          </p:nvGrpSpPr>
          <p:grpSpPr>
            <a:xfrm>
              <a:off x="-1404000" y="360000"/>
              <a:ext cx="1300321" cy="2268000"/>
              <a:chOff x="-1404000" y="360000"/>
              <a:chExt cx="1300321" cy="2268000"/>
            </a:xfrm>
          </p:grpSpPr>
          <p:sp>
            <p:nvSpPr>
              <p:cNvPr id="28" name="Text // Listenebene erhöhen">
                <a:extLst>
                  <a:ext uri="{FF2B5EF4-FFF2-40B4-BE49-F238E27FC236}">
                    <a16:creationId xmlns:a16="http://schemas.microsoft.com/office/drawing/2014/main" id="{2ADF8ED7-AAEE-4A3E-B028-E4B8A6EBCD13}"/>
                  </a:ext>
                </a:extLst>
              </p:cNvPr>
              <p:cNvSpPr txBox="1"/>
              <p:nvPr userDrawn="1"/>
            </p:nvSpPr>
            <p:spPr>
              <a:xfrm>
                <a:off x="-1404000" y="1186275"/>
                <a:ext cx="684000" cy="252000"/>
              </a:xfrm>
              <a:prstGeom prst="rect">
                <a:avLst/>
              </a:prstGeom>
              <a:noFill/>
            </p:spPr>
            <p:txBody>
              <a:bodyPr wrap="square" lIns="0" tIns="0" rIns="0" bIns="0" rtlCol="0" anchor="ctr" anchorCtr="0">
                <a:noAutofit/>
              </a:body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Increase </a:t>
                </a:r>
                <a:br>
                  <a:rPr lang="en-GB" sz="699" b="0" i="0" baseline="0" dirty="0">
                    <a:solidFill>
                      <a:schemeClr val="accent2"/>
                    </a:solidFill>
                    <a:latin typeface="+mn-lt"/>
                  </a:rPr>
                </a:br>
                <a:r>
                  <a:rPr lang="en-GB" sz="699" b="0" i="0" baseline="0" dirty="0">
                    <a:solidFill>
                      <a:schemeClr val="accent2"/>
                    </a:solidFill>
                    <a:latin typeface="+mn-lt"/>
                  </a:rPr>
                  <a:t>List Level</a:t>
                </a:r>
              </a:p>
            </p:txBody>
          </p:sp>
          <p:sp>
            <p:nvSpPr>
              <p:cNvPr id="29" name="Text // Listenebene verringern">
                <a:extLst>
                  <a:ext uri="{FF2B5EF4-FFF2-40B4-BE49-F238E27FC236}">
                    <a16:creationId xmlns:a16="http://schemas.microsoft.com/office/drawing/2014/main" id="{EC069EB2-287A-481D-86E0-DFDA4E5E58BF}"/>
                  </a:ext>
                </a:extLst>
              </p:cNvPr>
              <p:cNvSpPr txBox="1"/>
              <p:nvPr userDrawn="1"/>
            </p:nvSpPr>
            <p:spPr>
              <a:xfrm>
                <a:off x="-1404000" y="1512000"/>
                <a:ext cx="684000" cy="252000"/>
              </a:xfrm>
              <a:prstGeom prst="rect">
                <a:avLst/>
              </a:prstGeom>
              <a:noFill/>
            </p:spPr>
            <p:txBody>
              <a:bodyPr wrap="square" lIns="0" tIns="0" rIns="0" bIns="0" rtlCol="0" anchor="ctr" anchorCtr="0">
                <a:noAutofit/>
              </a:body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Decrease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i="0" baseline="0" dirty="0">
                    <a:solidFill>
                      <a:schemeClr val="accent2"/>
                    </a:solidFill>
                    <a:latin typeface="+mn-lt"/>
                  </a:rPr>
                  <a:t>List Level</a:t>
                </a:r>
              </a:p>
            </p:txBody>
          </p:sp>
          <p:sp>
            <p:nvSpPr>
              <p:cNvPr id="30" name="Listenebenen">
                <a:extLst>
                  <a:ext uri="{FF2B5EF4-FFF2-40B4-BE49-F238E27FC236}">
                    <a16:creationId xmlns:a16="http://schemas.microsoft.com/office/drawing/2014/main" id="{857D0AA3-3620-4099-A08B-6FC31383ACC2}"/>
                  </a:ext>
                </a:extLst>
              </p:cNvPr>
              <p:cNvSpPr txBox="1"/>
              <p:nvPr userDrawn="1"/>
            </p:nvSpPr>
            <p:spPr>
              <a:xfrm rot="10800000" flipH="1" flipV="1">
                <a:off x="-1188000" y="360000"/>
                <a:ext cx="1080000" cy="792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2514969" rtl="0" eaLnBrk="1" fontAlgn="auto" latinLnBrk="0" hangingPunct="1">
                  <a:lnSpc>
                    <a:spcPct val="100000"/>
                  </a:lnSpc>
                  <a:spcBef>
                    <a:spcPts val="0"/>
                  </a:spcBef>
                  <a:spcAft>
                    <a:spcPts val="0"/>
                  </a:spcAft>
                  <a:buClrTx/>
                  <a:buSzTx/>
                  <a:buFontTx/>
                  <a:buNone/>
                  <a:tabLst/>
                  <a:defRPr/>
                </a:pPr>
                <a:endParaRPr lang="en-GB" sz="699" b="0" baseline="0" dirty="0">
                  <a:solidFill>
                    <a:schemeClr val="accent2"/>
                  </a:solidFill>
                  <a:latin typeface="+mn-lt"/>
                </a:endParaRPr>
              </a:p>
              <a:p>
                <a:pPr marL="0" marR="0" lvl="0" indent="0" algn="r" defTabSz="2514969" rtl="0" eaLnBrk="1" fontAlgn="auto" latinLnBrk="0" hangingPunct="1">
                  <a:lnSpc>
                    <a:spcPct val="100000"/>
                  </a:lnSpc>
                  <a:spcBef>
                    <a:spcPts val="0"/>
                  </a:spcBef>
                  <a:spcAft>
                    <a:spcPts val="0"/>
                  </a:spcAft>
                  <a:buClrTx/>
                  <a:buSzTx/>
                  <a:buFontTx/>
                  <a:buNone/>
                  <a:tabLst/>
                  <a:defRPr/>
                </a:pPr>
                <a:endParaRPr lang="en-GB" sz="699" b="0" baseline="0" dirty="0">
                  <a:solidFill>
                    <a:schemeClr val="accent2"/>
                  </a:solidFill>
                  <a:latin typeface="+mn-lt"/>
                </a:endParaRP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To change the</a:t>
                </a:r>
                <a:br>
                  <a:rPr lang="en-GB" sz="699" b="0" baseline="0" dirty="0">
                    <a:solidFill>
                      <a:schemeClr val="accent2"/>
                    </a:solidFill>
                    <a:latin typeface="+mn-lt"/>
                  </a:rPr>
                </a:br>
                <a:r>
                  <a:rPr lang="en-GB" sz="699" b="0" baseline="0" dirty="0">
                    <a:solidFill>
                      <a:schemeClr val="accent2"/>
                    </a:solidFill>
                    <a:latin typeface="+mn-lt"/>
                  </a:rPr>
                  <a:t>text level, select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1" baseline="0" dirty="0">
                    <a:solidFill>
                      <a:schemeClr val="accent2"/>
                    </a:solidFill>
                    <a:latin typeface="+mn-lt"/>
                  </a:rPr>
                  <a:t>Home &gt; Paragraph </a:t>
                </a:r>
                <a:br>
                  <a:rPr lang="en-GB" sz="699" b="1" baseline="0" dirty="0">
                    <a:solidFill>
                      <a:schemeClr val="accent2"/>
                    </a:solidFill>
                    <a:latin typeface="+mn-lt"/>
                  </a:rPr>
                </a:br>
                <a:r>
                  <a:rPr lang="en-GB" sz="699" b="1" baseline="0" dirty="0">
                    <a:solidFill>
                      <a:schemeClr val="accent2"/>
                    </a:solidFill>
                    <a:latin typeface="+mn-lt"/>
                  </a:rPr>
                  <a:t>&gt; Increase/Decrease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1" baseline="0" dirty="0">
                    <a:solidFill>
                      <a:schemeClr val="accent2"/>
                    </a:solidFill>
                    <a:latin typeface="+mn-lt"/>
                  </a:rPr>
                  <a:t>List Level</a:t>
                </a:r>
              </a:p>
            </p:txBody>
          </p:sp>
          <p:pic>
            <p:nvPicPr>
              <p:cNvPr id="46" name="Bild // Listenebene erhöhen">
                <a:extLst>
                  <a:ext uri="{FF2B5EF4-FFF2-40B4-BE49-F238E27FC236}">
                    <a16:creationId xmlns:a16="http://schemas.microsoft.com/office/drawing/2014/main" id="{AC81EA4E-1F81-47F6-AF04-E44A06395BE0}"/>
                  </a:ext>
                </a:extLst>
              </p:cNvPr>
              <p:cNvPicPr>
                <a:picLocks noChangeAspect="1"/>
              </p:cNvPicPr>
              <p:nvPr userDrawn="1"/>
            </p:nvPicPr>
            <p:blipFill>
              <a:blip r:embed="rId5"/>
              <a:stretch>
                <a:fillRect/>
              </a:stretch>
            </p:blipFill>
            <p:spPr>
              <a:xfrm>
                <a:off x="-648001" y="1186275"/>
                <a:ext cx="544320" cy="252000"/>
              </a:xfrm>
              <a:prstGeom prst="rect">
                <a:avLst/>
              </a:prstGeom>
            </p:spPr>
          </p:pic>
          <p:pic>
            <p:nvPicPr>
              <p:cNvPr id="47" name="Bild // Listenebene verringern">
                <a:extLst>
                  <a:ext uri="{FF2B5EF4-FFF2-40B4-BE49-F238E27FC236}">
                    <a16:creationId xmlns:a16="http://schemas.microsoft.com/office/drawing/2014/main" id="{190DA2E1-755F-486D-9E1D-3D458C7CF9B9}"/>
                  </a:ext>
                </a:extLst>
              </p:cNvPr>
              <p:cNvPicPr>
                <a:picLocks noChangeAspect="1"/>
              </p:cNvPicPr>
              <p:nvPr userDrawn="1"/>
            </p:nvPicPr>
            <p:blipFill>
              <a:blip r:embed="rId6"/>
              <a:stretch>
                <a:fillRect/>
              </a:stretch>
            </p:blipFill>
            <p:spPr>
              <a:xfrm>
                <a:off x="-647999" y="1512000"/>
                <a:ext cx="544320" cy="252000"/>
              </a:xfrm>
              <a:prstGeom prst="rect">
                <a:avLst/>
              </a:prstGeom>
            </p:spPr>
          </p:pic>
          <p:pic>
            <p:nvPicPr>
              <p:cNvPr id="48" name="Bild // Aufzählungszeichen etc.">
                <a:extLst>
                  <a:ext uri="{FF2B5EF4-FFF2-40B4-BE49-F238E27FC236}">
                    <a16:creationId xmlns:a16="http://schemas.microsoft.com/office/drawing/2014/main" id="{D5A3C9F4-37F9-41C6-935A-16F483969E3C}"/>
                  </a:ext>
                </a:extLst>
              </p:cNvPr>
              <p:cNvPicPr>
                <a:picLocks noChangeAspect="1"/>
              </p:cNvPicPr>
              <p:nvPr userDrawn="1"/>
            </p:nvPicPr>
            <p:blipFill>
              <a:blip r:embed="rId7"/>
              <a:stretch>
                <a:fillRect/>
              </a:stretch>
            </p:blipFill>
            <p:spPr>
              <a:xfrm>
                <a:off x="-864000" y="2365532"/>
                <a:ext cx="756000" cy="245455"/>
              </a:xfrm>
              <a:prstGeom prst="rect">
                <a:avLst/>
              </a:prstGeom>
            </p:spPr>
          </p:pic>
          <p:sp>
            <p:nvSpPr>
              <p:cNvPr id="49" name="Aufzählungszeichen etc.">
                <a:extLst>
                  <a:ext uri="{FF2B5EF4-FFF2-40B4-BE49-F238E27FC236}">
                    <a16:creationId xmlns:a16="http://schemas.microsoft.com/office/drawing/2014/main" id="{58F074ED-CA0A-46A6-B9BA-4144B4B1694D}"/>
                  </a:ext>
                </a:extLst>
              </p:cNvPr>
              <p:cNvSpPr txBox="1"/>
              <p:nvPr userDrawn="1"/>
            </p:nvSpPr>
            <p:spPr>
              <a:xfrm rot="10800000" flipH="1" flipV="1">
                <a:off x="-1404000" y="1944000"/>
                <a:ext cx="1296000" cy="684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Do not use the standard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bullets and numbering </a:t>
                </a:r>
              </a:p>
              <a:p>
                <a:pPr marL="0" marR="0" lvl="0" indent="0" algn="r" defTabSz="2514969" rtl="0" eaLnBrk="1" fontAlgn="auto" latinLnBrk="0" hangingPunct="1">
                  <a:lnSpc>
                    <a:spcPct val="100000"/>
                  </a:lnSpc>
                  <a:spcBef>
                    <a:spcPts val="0"/>
                  </a:spcBef>
                  <a:spcAft>
                    <a:spcPts val="0"/>
                  </a:spcAft>
                  <a:buClrTx/>
                  <a:buSzTx/>
                  <a:buFontTx/>
                  <a:buNone/>
                  <a:tabLst/>
                  <a:defRPr/>
                </a:pPr>
                <a:r>
                  <a:rPr lang="en-GB" sz="699" b="0" baseline="0" dirty="0">
                    <a:solidFill>
                      <a:schemeClr val="accent2"/>
                    </a:solidFill>
                    <a:latin typeface="+mn-lt"/>
                  </a:rPr>
                  <a:t>function &gt; </a:t>
                </a:r>
                <a:r>
                  <a:rPr lang="en-GB" sz="699" b="1" baseline="0" dirty="0">
                    <a:solidFill>
                      <a:schemeClr val="accent2"/>
                    </a:solidFill>
                    <a:latin typeface="+mn-lt"/>
                  </a:rPr>
                  <a:t>List levels only</a:t>
                </a:r>
              </a:p>
            </p:txBody>
          </p:sp>
          <p:cxnSp>
            <p:nvCxnSpPr>
              <p:cNvPr id="50" name="Linie">
                <a:extLst>
                  <a:ext uri="{FF2B5EF4-FFF2-40B4-BE49-F238E27FC236}">
                    <a16:creationId xmlns:a16="http://schemas.microsoft.com/office/drawing/2014/main" id="{F4BF9B74-3DC3-46C2-8E00-D146DA272992}"/>
                  </a:ext>
                </a:extLst>
              </p:cNvPr>
              <p:cNvCxnSpPr>
                <a:cxnSpLocks/>
              </p:cNvCxnSpPr>
              <p:nvPr userDrawn="1"/>
            </p:nvCxnSpPr>
            <p:spPr>
              <a:xfrm flipH="1">
                <a:off x="-864000" y="2365532"/>
                <a:ext cx="752324" cy="245455"/>
              </a:xfrm>
              <a:prstGeom prst="line">
                <a:avLst/>
              </a:prstGeom>
              <a:ln w="6350">
                <a:solidFill>
                  <a:srgbClr val="E5233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56844091"/>
      </p:ext>
    </p:extLst>
  </p:cSld>
  <p:clrMap bg1="lt1" tx1="dk1" bg2="lt2" tx2="dk2" accent1="accent1" accent2="accent2" accent3="accent3" accent4="accent4" accent5="accent5" accent6="accent6" hlink="hlink" folHlink="folHlink"/>
  <p:sldLayoutIdLst>
    <p:sldLayoutId id="2147483873" r:id="rId1"/>
    <p:sldLayoutId id="2147483874" r:id="rId2"/>
  </p:sldLayoutIdLst>
  <p:hf hdr="0"/>
  <p:txStyles>
    <p:titleStyle>
      <a:lvl1pPr marL="0" indent="0" algn="l" defTabSz="514367" rtl="0" eaLnBrk="1" latinLnBrk="0" hangingPunct="1">
        <a:lnSpc>
          <a:spcPct val="100000"/>
        </a:lnSpc>
        <a:spcBef>
          <a:spcPts val="0"/>
        </a:spcBef>
        <a:buFont typeface="Arial" panose="020B0604020202020204" pitchFamily="34" charset="0"/>
        <a:buNone/>
        <a:defRPr sz="1575" b="1" kern="1200" spc="0" baseline="0">
          <a:solidFill>
            <a:schemeClr val="tx1"/>
          </a:solidFill>
          <a:latin typeface="+mj-lt"/>
          <a:ea typeface="+mj-ea"/>
          <a:cs typeface="+mj-cs"/>
        </a:defRPr>
      </a:lvl1pPr>
    </p:titleStyle>
    <p:bodyStyle>
      <a:lvl1pPr marL="0" indent="0" algn="l" defTabSz="514367" rtl="0" eaLnBrk="1" latinLnBrk="0" hangingPunct="1">
        <a:lnSpc>
          <a:spcPct val="100000"/>
        </a:lnSpc>
        <a:spcBef>
          <a:spcPts val="450"/>
        </a:spcBef>
        <a:buFont typeface="Arial" panose="020B0604020202020204" pitchFamily="34" charset="0"/>
        <a:buNone/>
        <a:defRPr sz="1199" b="0" kern="1200" spc="0" baseline="0">
          <a:solidFill>
            <a:schemeClr val="accent2"/>
          </a:solidFill>
          <a:latin typeface="+mn-lt"/>
          <a:ea typeface="+mn-ea"/>
          <a:cs typeface="+mn-cs"/>
        </a:defRPr>
      </a:lvl1pPr>
      <a:lvl2pPr marL="0" indent="0" algn="l" defTabSz="514367" rtl="0" eaLnBrk="1" latinLnBrk="0" hangingPunct="1">
        <a:lnSpc>
          <a:spcPct val="100000"/>
        </a:lnSpc>
        <a:spcBef>
          <a:spcPts val="900"/>
        </a:spcBef>
        <a:buFont typeface="Arial" panose="020B0604020202020204" pitchFamily="34" charset="0"/>
        <a:buNone/>
        <a:defRPr sz="1199" b="1" kern="1200" spc="0" baseline="0">
          <a:solidFill>
            <a:srgbClr val="3ED8C3"/>
          </a:solidFill>
          <a:latin typeface="+mn-lt"/>
          <a:ea typeface="+mn-ea"/>
          <a:cs typeface="+mn-cs"/>
        </a:defRPr>
      </a:lvl2pPr>
      <a:lvl3pPr marL="216007" indent="-216007" algn="l" defTabSz="514367" rtl="0" eaLnBrk="1" latinLnBrk="0" hangingPunct="1">
        <a:lnSpc>
          <a:spcPct val="100000"/>
        </a:lnSpc>
        <a:spcBef>
          <a:spcPts val="450"/>
        </a:spcBef>
        <a:buClr>
          <a:srgbClr val="3ED8C3"/>
        </a:buClr>
        <a:buFont typeface="RWE Sans 5.6" panose="00000500000000000000" pitchFamily="2" charset="0"/>
        <a:buChar char="•"/>
        <a:defRPr sz="1199" b="0" kern="1200" spc="0" baseline="0">
          <a:solidFill>
            <a:schemeClr val="accent2"/>
          </a:solidFill>
          <a:latin typeface="+mn-lt"/>
          <a:ea typeface="+mn-ea"/>
          <a:cs typeface="+mn-cs"/>
        </a:defRPr>
      </a:lvl3pPr>
      <a:lvl4pPr marL="432014" indent="-216007" algn="l" defTabSz="514367" rtl="0" eaLnBrk="1" latinLnBrk="0" hangingPunct="1">
        <a:lnSpc>
          <a:spcPct val="100000"/>
        </a:lnSpc>
        <a:spcBef>
          <a:spcPts val="0"/>
        </a:spcBef>
        <a:buClr>
          <a:srgbClr val="3ED8C3"/>
        </a:buClr>
        <a:buFont typeface="RWE Sans 5.6" panose="00000500000000000000" pitchFamily="2" charset="0"/>
        <a:buChar char="-"/>
        <a:defRPr sz="1199" b="0" kern="1200" spc="0" baseline="0">
          <a:solidFill>
            <a:schemeClr val="accent2"/>
          </a:solidFill>
          <a:latin typeface="+mn-lt"/>
          <a:ea typeface="+mn-ea"/>
          <a:cs typeface="+mn-cs"/>
        </a:defRPr>
      </a:lvl4pPr>
      <a:lvl5pPr marL="216007" indent="-216007" algn="l" defTabSz="514367" rtl="0" eaLnBrk="1" latinLnBrk="0" hangingPunct="1">
        <a:lnSpc>
          <a:spcPct val="100000"/>
        </a:lnSpc>
        <a:spcBef>
          <a:spcPts val="450"/>
        </a:spcBef>
        <a:buClr>
          <a:srgbClr val="3ED8C3"/>
        </a:buClr>
        <a:buFont typeface="+mj-lt"/>
        <a:buAutoNum type="arabicPeriod"/>
        <a:defRPr sz="1199" b="0" kern="1200" spc="0" baseline="0">
          <a:solidFill>
            <a:schemeClr val="accent2"/>
          </a:solidFill>
          <a:latin typeface="+mn-lt"/>
          <a:ea typeface="+mn-ea"/>
          <a:cs typeface="+mn-cs"/>
        </a:defRPr>
      </a:lvl5pPr>
      <a:lvl6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6pPr>
      <a:lvl7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7pPr>
      <a:lvl8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8pPr>
      <a:lvl9pPr marL="432014" indent="-216007" algn="l" defTabSz="514367" rtl="0" eaLnBrk="1" latinLnBrk="0" hangingPunct="1">
        <a:lnSpc>
          <a:spcPct val="100000"/>
        </a:lnSpc>
        <a:spcBef>
          <a:spcPts val="0"/>
        </a:spcBef>
        <a:buClr>
          <a:srgbClr val="3ED8C3"/>
        </a:buClr>
        <a:buFont typeface="+mj-lt"/>
        <a:buAutoNum type="alphaLcPeriod"/>
        <a:defRPr sz="1199" b="0" kern="1200" spc="0" baseline="0">
          <a:solidFill>
            <a:schemeClr val="accent2"/>
          </a:solidFill>
          <a:latin typeface="+mn-lt"/>
          <a:ea typeface="+mn-ea"/>
          <a:cs typeface="+mn-cs"/>
        </a:defRPr>
      </a:lvl9pPr>
    </p:bodyStyle>
    <p:otherStyle>
      <a:defPPr>
        <a:defRPr lang="de-DE"/>
      </a:defPPr>
      <a:lvl1pPr marL="0" algn="l" defTabSz="514367" rtl="0" eaLnBrk="1" latinLnBrk="0" hangingPunct="1">
        <a:defRPr sz="1012" kern="1200">
          <a:solidFill>
            <a:schemeClr val="tx1"/>
          </a:solidFill>
          <a:latin typeface="+mn-lt"/>
          <a:ea typeface="+mn-ea"/>
          <a:cs typeface="+mn-cs"/>
        </a:defRPr>
      </a:lvl1pPr>
      <a:lvl2pPr marL="257183" algn="l" defTabSz="514367" rtl="0" eaLnBrk="1" latinLnBrk="0" hangingPunct="1">
        <a:defRPr sz="1012" kern="1200">
          <a:solidFill>
            <a:schemeClr val="tx1"/>
          </a:solidFill>
          <a:latin typeface="+mn-lt"/>
          <a:ea typeface="+mn-ea"/>
          <a:cs typeface="+mn-cs"/>
        </a:defRPr>
      </a:lvl2pPr>
      <a:lvl3pPr marL="514367" algn="l" defTabSz="514367" rtl="0" eaLnBrk="1" latinLnBrk="0" hangingPunct="1">
        <a:defRPr sz="1012" kern="1200">
          <a:solidFill>
            <a:schemeClr val="tx1"/>
          </a:solidFill>
          <a:latin typeface="+mn-lt"/>
          <a:ea typeface="+mn-ea"/>
          <a:cs typeface="+mn-cs"/>
        </a:defRPr>
      </a:lvl3pPr>
      <a:lvl4pPr marL="771550" algn="l" defTabSz="514367" rtl="0" eaLnBrk="1" latinLnBrk="0" hangingPunct="1">
        <a:defRPr sz="1012" kern="1200">
          <a:solidFill>
            <a:schemeClr val="tx1"/>
          </a:solidFill>
          <a:latin typeface="+mn-lt"/>
          <a:ea typeface="+mn-ea"/>
          <a:cs typeface="+mn-cs"/>
        </a:defRPr>
      </a:lvl4pPr>
      <a:lvl5pPr marL="1028733" algn="l" defTabSz="514367" rtl="0" eaLnBrk="1" latinLnBrk="0" hangingPunct="1">
        <a:defRPr sz="1012" kern="1200">
          <a:solidFill>
            <a:schemeClr val="tx1"/>
          </a:solidFill>
          <a:latin typeface="+mn-lt"/>
          <a:ea typeface="+mn-ea"/>
          <a:cs typeface="+mn-cs"/>
        </a:defRPr>
      </a:lvl5pPr>
      <a:lvl6pPr marL="1285917" algn="l" defTabSz="514367" rtl="0" eaLnBrk="1" latinLnBrk="0" hangingPunct="1">
        <a:defRPr sz="1012" kern="1200">
          <a:solidFill>
            <a:schemeClr val="tx1"/>
          </a:solidFill>
          <a:latin typeface="+mn-lt"/>
          <a:ea typeface="+mn-ea"/>
          <a:cs typeface="+mn-cs"/>
        </a:defRPr>
      </a:lvl6pPr>
      <a:lvl7pPr marL="1543100" algn="l" defTabSz="514367" rtl="0" eaLnBrk="1" latinLnBrk="0" hangingPunct="1">
        <a:defRPr sz="1012" kern="1200">
          <a:solidFill>
            <a:schemeClr val="tx1"/>
          </a:solidFill>
          <a:latin typeface="+mn-lt"/>
          <a:ea typeface="+mn-ea"/>
          <a:cs typeface="+mn-cs"/>
        </a:defRPr>
      </a:lvl7pPr>
      <a:lvl8pPr marL="1800283" algn="l" defTabSz="514367" rtl="0" eaLnBrk="1" latinLnBrk="0" hangingPunct="1">
        <a:defRPr sz="1012" kern="1200">
          <a:solidFill>
            <a:schemeClr val="tx1"/>
          </a:solidFill>
          <a:latin typeface="+mn-lt"/>
          <a:ea typeface="+mn-ea"/>
          <a:cs typeface="+mn-cs"/>
        </a:defRPr>
      </a:lvl8pPr>
      <a:lvl9pPr marL="2057467" algn="l" defTabSz="514367" rtl="0" eaLnBrk="1" latinLnBrk="0" hangingPunct="1">
        <a:defRPr sz="1012"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1"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89559004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328912563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080"/>
            <a:ext cx="9144000"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628611" y="274351"/>
            <a:ext cx="8004511" cy="99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28611" y="1369584"/>
            <a:ext cx="8004511" cy="326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p:txBody>
      </p:sp>
      <p:sp>
        <p:nvSpPr>
          <p:cNvPr id="5" name="Slide Number Placeholder 4"/>
          <p:cNvSpPr>
            <a:spLocks noGrp="1"/>
          </p:cNvSpPr>
          <p:nvPr>
            <p:ph type="sldNum" sz="quarter" idx="4"/>
          </p:nvPr>
        </p:nvSpPr>
        <p:spPr>
          <a:xfrm>
            <a:off x="628611" y="4751420"/>
            <a:ext cx="8004511" cy="170658"/>
          </a:xfrm>
          <a:prstGeom prst="rect">
            <a:avLst/>
          </a:prstGeom>
        </p:spPr>
        <p:txBody>
          <a:bodyPr vert="horz" lIns="91440" tIns="45720" rIns="91440" bIns="45720" rtlCol="0" anchor="ctr"/>
          <a:lstStyle>
            <a:lvl1pPr algn="ctr" fontAlgn="auto">
              <a:spcBef>
                <a:spcPts val="0"/>
              </a:spcBef>
              <a:spcAft>
                <a:spcPts val="0"/>
              </a:spcAft>
              <a:defRPr sz="818">
                <a:solidFill>
                  <a:schemeClr val="tx1">
                    <a:tint val="75000"/>
                  </a:schemeClr>
                </a:solidFill>
                <a:latin typeface="+mn-lt"/>
                <a:cs typeface="+mn-cs"/>
              </a:defRPr>
            </a:lvl1pPr>
          </a:lstStyle>
          <a:p>
            <a:pPr>
              <a:defRPr/>
            </a:pPr>
            <a:fld id="{E3016FD8-08F6-4EE0-94F3-B8759B771C1A}" type="slidenum">
              <a:rPr lang="en-GB"/>
              <a:pPr>
                <a:defRPr/>
              </a:pPr>
              <a:t>‹#›</a:t>
            </a:fld>
            <a:endParaRPr lang="en-GB" dirty="0"/>
          </a:p>
        </p:txBody>
      </p:sp>
    </p:spTree>
    <p:extLst>
      <p:ext uri="{BB962C8B-B14F-4D97-AF65-F5344CB8AC3E}">
        <p14:creationId xmlns:p14="http://schemas.microsoft.com/office/powerpoint/2010/main" val="129036383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Lst>
  <p:hf hdr="0" ftr="0" dt="0"/>
  <p:txStyles>
    <p:titleStyle>
      <a:lvl1pPr algn="l" rtl="0" eaLnBrk="1" fontAlgn="base" hangingPunct="1">
        <a:lnSpc>
          <a:spcPct val="90000"/>
        </a:lnSpc>
        <a:spcBef>
          <a:spcPct val="0"/>
        </a:spcBef>
        <a:spcAft>
          <a:spcPct val="0"/>
        </a:spcAft>
        <a:defRPr sz="2995" kern="1200">
          <a:solidFill>
            <a:schemeClr val="tx2"/>
          </a:solidFill>
          <a:latin typeface="+mj-lt"/>
          <a:ea typeface="+mj-ea"/>
          <a:cs typeface="+mj-cs"/>
        </a:defRPr>
      </a:lvl1pPr>
      <a:lvl2pPr algn="l" rtl="0" eaLnBrk="1" fontAlgn="base" hangingPunct="1">
        <a:lnSpc>
          <a:spcPct val="90000"/>
        </a:lnSpc>
        <a:spcBef>
          <a:spcPct val="0"/>
        </a:spcBef>
        <a:spcAft>
          <a:spcPct val="0"/>
        </a:spcAft>
        <a:defRPr sz="2995">
          <a:solidFill>
            <a:schemeClr val="tx2"/>
          </a:solidFill>
          <a:latin typeface="Calibri Light" pitchFamily="34" charset="0"/>
        </a:defRPr>
      </a:lvl2pPr>
      <a:lvl3pPr algn="l" rtl="0" eaLnBrk="1" fontAlgn="base" hangingPunct="1">
        <a:lnSpc>
          <a:spcPct val="90000"/>
        </a:lnSpc>
        <a:spcBef>
          <a:spcPct val="0"/>
        </a:spcBef>
        <a:spcAft>
          <a:spcPct val="0"/>
        </a:spcAft>
        <a:defRPr sz="2995">
          <a:solidFill>
            <a:schemeClr val="tx2"/>
          </a:solidFill>
          <a:latin typeface="Calibri Light" pitchFamily="34" charset="0"/>
        </a:defRPr>
      </a:lvl3pPr>
      <a:lvl4pPr algn="l" rtl="0" eaLnBrk="1" fontAlgn="base" hangingPunct="1">
        <a:lnSpc>
          <a:spcPct val="90000"/>
        </a:lnSpc>
        <a:spcBef>
          <a:spcPct val="0"/>
        </a:spcBef>
        <a:spcAft>
          <a:spcPct val="0"/>
        </a:spcAft>
        <a:defRPr sz="2995">
          <a:solidFill>
            <a:schemeClr val="tx2"/>
          </a:solidFill>
          <a:latin typeface="Calibri Light" pitchFamily="34" charset="0"/>
        </a:defRPr>
      </a:lvl4pPr>
      <a:lvl5pPr algn="l" rtl="0" eaLnBrk="1" fontAlgn="base" hangingPunct="1">
        <a:lnSpc>
          <a:spcPct val="90000"/>
        </a:lnSpc>
        <a:spcBef>
          <a:spcPct val="0"/>
        </a:spcBef>
        <a:spcAft>
          <a:spcPct val="0"/>
        </a:spcAft>
        <a:defRPr sz="2995">
          <a:solidFill>
            <a:schemeClr val="tx2"/>
          </a:solidFill>
          <a:latin typeface="Calibri Light" pitchFamily="34" charset="0"/>
        </a:defRPr>
      </a:lvl5pPr>
      <a:lvl6pPr marL="311087" algn="l" rtl="0" eaLnBrk="1" fontAlgn="base" hangingPunct="1">
        <a:lnSpc>
          <a:spcPct val="90000"/>
        </a:lnSpc>
        <a:spcBef>
          <a:spcPct val="0"/>
        </a:spcBef>
        <a:spcAft>
          <a:spcPct val="0"/>
        </a:spcAft>
        <a:defRPr sz="2995">
          <a:solidFill>
            <a:schemeClr val="tx2"/>
          </a:solidFill>
          <a:latin typeface="Calibri Light" pitchFamily="34" charset="0"/>
        </a:defRPr>
      </a:lvl6pPr>
      <a:lvl7pPr marL="622174" algn="l" rtl="0" eaLnBrk="1" fontAlgn="base" hangingPunct="1">
        <a:lnSpc>
          <a:spcPct val="90000"/>
        </a:lnSpc>
        <a:spcBef>
          <a:spcPct val="0"/>
        </a:spcBef>
        <a:spcAft>
          <a:spcPct val="0"/>
        </a:spcAft>
        <a:defRPr sz="2995">
          <a:solidFill>
            <a:schemeClr val="tx2"/>
          </a:solidFill>
          <a:latin typeface="Calibri Light" pitchFamily="34" charset="0"/>
        </a:defRPr>
      </a:lvl7pPr>
      <a:lvl8pPr marL="933260" algn="l" rtl="0" eaLnBrk="1" fontAlgn="base" hangingPunct="1">
        <a:lnSpc>
          <a:spcPct val="90000"/>
        </a:lnSpc>
        <a:spcBef>
          <a:spcPct val="0"/>
        </a:spcBef>
        <a:spcAft>
          <a:spcPct val="0"/>
        </a:spcAft>
        <a:defRPr sz="2995">
          <a:solidFill>
            <a:schemeClr val="tx2"/>
          </a:solidFill>
          <a:latin typeface="Calibri Light" pitchFamily="34" charset="0"/>
        </a:defRPr>
      </a:lvl8pPr>
      <a:lvl9pPr marL="1244346" algn="l" rtl="0" eaLnBrk="1" fontAlgn="base" hangingPunct="1">
        <a:lnSpc>
          <a:spcPct val="90000"/>
        </a:lnSpc>
        <a:spcBef>
          <a:spcPct val="0"/>
        </a:spcBef>
        <a:spcAft>
          <a:spcPct val="0"/>
        </a:spcAft>
        <a:defRPr sz="2995">
          <a:solidFill>
            <a:schemeClr val="tx2"/>
          </a:solidFill>
          <a:latin typeface="Calibri Light" pitchFamily="34" charset="0"/>
        </a:defRPr>
      </a:lvl9pPr>
    </p:titleStyle>
    <p:bodyStyle>
      <a:lvl1pPr marL="155544" indent="-155544" algn="l" rtl="0" eaLnBrk="1" fontAlgn="base" hangingPunct="1">
        <a:lnSpc>
          <a:spcPct val="90000"/>
        </a:lnSpc>
        <a:spcBef>
          <a:spcPts val="680"/>
        </a:spcBef>
        <a:spcAft>
          <a:spcPct val="0"/>
        </a:spcAft>
        <a:buFont typeface="Arial" charset="0"/>
        <a:buChar char="•"/>
        <a:defRPr sz="1497" kern="1200">
          <a:solidFill>
            <a:srgbClr val="161618"/>
          </a:solidFill>
          <a:latin typeface="+mn-lt"/>
          <a:ea typeface="+mn-ea"/>
          <a:cs typeface="+mn-cs"/>
        </a:defRPr>
      </a:lvl1pPr>
      <a:lvl2pPr marL="466631" indent="-155544" algn="l" rtl="0" eaLnBrk="1" fontAlgn="base" hangingPunct="1">
        <a:lnSpc>
          <a:spcPct val="90000"/>
        </a:lnSpc>
        <a:spcBef>
          <a:spcPts val="340"/>
        </a:spcBef>
        <a:spcAft>
          <a:spcPct val="0"/>
        </a:spcAft>
        <a:buFont typeface="Calibri" pitchFamily="34" charset="0"/>
        <a:buChar char="◦"/>
        <a:defRPr kern="1200">
          <a:solidFill>
            <a:schemeClr val="tx2"/>
          </a:solidFill>
          <a:latin typeface="+mn-lt"/>
          <a:ea typeface="+mn-ea"/>
          <a:cs typeface="+mn-cs"/>
        </a:defRPr>
      </a:lvl2pPr>
      <a:lvl3pPr marL="777717" indent="-155544" algn="l" rtl="0" eaLnBrk="1" fontAlgn="base" hangingPunct="1">
        <a:lnSpc>
          <a:spcPct val="90000"/>
        </a:lnSpc>
        <a:spcBef>
          <a:spcPts val="340"/>
        </a:spcBef>
        <a:spcAft>
          <a:spcPct val="0"/>
        </a:spcAft>
        <a:buFont typeface="Arial" charset="0"/>
        <a:buChar char="•"/>
        <a:defRPr sz="1360" kern="1200">
          <a:solidFill>
            <a:schemeClr val="tx1"/>
          </a:solidFill>
          <a:latin typeface="+mn-lt"/>
          <a:ea typeface="+mn-ea"/>
          <a:cs typeface="+mn-cs"/>
        </a:defRPr>
      </a:lvl3pPr>
      <a:lvl4pPr marL="1088803"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4pPr>
      <a:lvl5pPr marL="1399890"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5pPr>
      <a:lvl6pPr marL="1710976"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6pPr>
      <a:lvl7pPr marL="2022063"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7pPr>
      <a:lvl8pPr marL="2333150"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8pPr>
      <a:lvl9pPr marL="2644237"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9pPr>
    </p:bodyStyle>
    <p:otherStyle>
      <a:defPPr>
        <a:defRPr lang="en-US"/>
      </a:defPPr>
      <a:lvl1pPr marL="0" algn="l" defTabSz="622174" rtl="0" eaLnBrk="1" latinLnBrk="0" hangingPunct="1">
        <a:defRPr sz="1226" kern="1200">
          <a:solidFill>
            <a:schemeClr val="tx1"/>
          </a:solidFill>
          <a:latin typeface="+mn-lt"/>
          <a:ea typeface="+mn-ea"/>
          <a:cs typeface="+mn-cs"/>
        </a:defRPr>
      </a:lvl1pPr>
      <a:lvl2pPr marL="311087" algn="l" defTabSz="622174" rtl="0" eaLnBrk="1" latinLnBrk="0" hangingPunct="1">
        <a:defRPr sz="1226" kern="1200">
          <a:solidFill>
            <a:schemeClr val="tx1"/>
          </a:solidFill>
          <a:latin typeface="+mn-lt"/>
          <a:ea typeface="+mn-ea"/>
          <a:cs typeface="+mn-cs"/>
        </a:defRPr>
      </a:lvl2pPr>
      <a:lvl3pPr marL="622174" algn="l" defTabSz="622174" rtl="0" eaLnBrk="1" latinLnBrk="0" hangingPunct="1">
        <a:defRPr sz="1226" kern="1200">
          <a:solidFill>
            <a:schemeClr val="tx1"/>
          </a:solidFill>
          <a:latin typeface="+mn-lt"/>
          <a:ea typeface="+mn-ea"/>
          <a:cs typeface="+mn-cs"/>
        </a:defRPr>
      </a:lvl3pPr>
      <a:lvl4pPr marL="933260" algn="l" defTabSz="622174" rtl="0" eaLnBrk="1" latinLnBrk="0" hangingPunct="1">
        <a:defRPr sz="1226" kern="1200">
          <a:solidFill>
            <a:schemeClr val="tx1"/>
          </a:solidFill>
          <a:latin typeface="+mn-lt"/>
          <a:ea typeface="+mn-ea"/>
          <a:cs typeface="+mn-cs"/>
        </a:defRPr>
      </a:lvl4pPr>
      <a:lvl5pPr marL="1244346" algn="l" defTabSz="622174" rtl="0" eaLnBrk="1" latinLnBrk="0" hangingPunct="1">
        <a:defRPr sz="1226" kern="1200">
          <a:solidFill>
            <a:schemeClr val="tx1"/>
          </a:solidFill>
          <a:latin typeface="+mn-lt"/>
          <a:ea typeface="+mn-ea"/>
          <a:cs typeface="+mn-cs"/>
        </a:defRPr>
      </a:lvl5pPr>
      <a:lvl6pPr marL="1555433" algn="l" defTabSz="622174" rtl="0" eaLnBrk="1" latinLnBrk="0" hangingPunct="1">
        <a:defRPr sz="1226" kern="1200">
          <a:solidFill>
            <a:schemeClr val="tx1"/>
          </a:solidFill>
          <a:latin typeface="+mn-lt"/>
          <a:ea typeface="+mn-ea"/>
          <a:cs typeface="+mn-cs"/>
        </a:defRPr>
      </a:lvl6pPr>
      <a:lvl7pPr marL="1866520" algn="l" defTabSz="622174" rtl="0" eaLnBrk="1" latinLnBrk="0" hangingPunct="1">
        <a:defRPr sz="1226" kern="1200">
          <a:solidFill>
            <a:schemeClr val="tx1"/>
          </a:solidFill>
          <a:latin typeface="+mn-lt"/>
          <a:ea typeface="+mn-ea"/>
          <a:cs typeface="+mn-cs"/>
        </a:defRPr>
      </a:lvl7pPr>
      <a:lvl8pPr marL="2177606" algn="l" defTabSz="622174" rtl="0" eaLnBrk="1" latinLnBrk="0" hangingPunct="1">
        <a:defRPr sz="1226" kern="1200">
          <a:solidFill>
            <a:schemeClr val="tx1"/>
          </a:solidFill>
          <a:latin typeface="+mn-lt"/>
          <a:ea typeface="+mn-ea"/>
          <a:cs typeface="+mn-cs"/>
        </a:defRPr>
      </a:lvl8pPr>
      <a:lvl9pPr marL="2488693" algn="l" defTabSz="622174" rtl="0" eaLnBrk="1" latinLnBrk="0" hangingPunct="1">
        <a:defRPr sz="122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643567119"/>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09" y="274349"/>
            <a:ext cx="7886784"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9" y="1369584"/>
            <a:ext cx="7886784"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628608" y="4767621"/>
            <a:ext cx="2056891" cy="273269"/>
          </a:xfrm>
          <a:prstGeom prst="rect">
            <a:avLst/>
          </a:prstGeom>
        </p:spPr>
        <p:txBody>
          <a:bodyPr vert="horz" lIns="91440" tIns="45720" rIns="91440" bIns="45720" rtlCol="0" anchor="ctr"/>
          <a:lstStyle>
            <a:lvl1pPr algn="l">
              <a:defRPr sz="816">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28994" y="4767621"/>
            <a:ext cx="3086014" cy="273269"/>
          </a:xfrm>
          <a:prstGeom prst="rect">
            <a:avLst/>
          </a:prstGeom>
        </p:spPr>
        <p:txBody>
          <a:bodyPr vert="horz" lIns="91440" tIns="45720" rIns="91440" bIns="45720" rtlCol="0" anchor="ctr"/>
          <a:lstStyle>
            <a:lvl1pPr algn="ctr">
              <a:defRPr sz="816">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8502" y="4767621"/>
            <a:ext cx="2056891" cy="273269"/>
          </a:xfrm>
          <a:prstGeom prst="rect">
            <a:avLst/>
          </a:prstGeom>
        </p:spPr>
        <p:txBody>
          <a:bodyPr vert="horz" lIns="91440" tIns="45720" rIns="91440" bIns="45720" rtlCol="0" anchor="ctr"/>
          <a:lstStyle>
            <a:lvl1pPr algn="r">
              <a:defRPr sz="816">
                <a:solidFill>
                  <a:schemeClr val="tx1">
                    <a:tint val="75000"/>
                  </a:schemeClr>
                </a:solidFill>
              </a:defRPr>
            </a:lvl1pPr>
          </a:lstStyle>
          <a:p>
            <a:fld id="{47CAED4D-99BD-433F-AC08-880757FDEF9B}" type="slidenum">
              <a:rPr lang="en-GB" smtClean="0"/>
              <a:t>‹#›</a:t>
            </a:fld>
            <a:endParaRPr lang="en-GB" dirty="0"/>
          </a:p>
        </p:txBody>
      </p:sp>
    </p:spTree>
    <p:extLst>
      <p:ext uri="{BB962C8B-B14F-4D97-AF65-F5344CB8AC3E}">
        <p14:creationId xmlns:p14="http://schemas.microsoft.com/office/powerpoint/2010/main" val="87920801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306758" indent="-120975" algn="l" defTabSz="622158" rtl="0" eaLnBrk="1" latinLnBrk="0" hangingPunct="1">
        <a:lnSpc>
          <a:spcPct val="90000"/>
        </a:lnSpc>
        <a:spcBef>
          <a:spcPts val="340"/>
        </a:spcBef>
        <a:buFont typeface="Courier New" panose="02070309020205020404" pitchFamily="49" charset="0"/>
        <a:buChar char="o"/>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19070" y="1959101"/>
            <a:ext cx="3386223" cy="636708"/>
          </a:xfrm>
          <a:prstGeom prst="rect">
            <a:avLst/>
          </a:prstGeom>
        </p:spPr>
        <p:txBody>
          <a:bodyPr vert="horz" lIns="0" tIns="0" rIns="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5418407" y="3045866"/>
            <a:ext cx="3386223" cy="220399"/>
          </a:xfrm>
          <a:prstGeom prst="rect">
            <a:avLst/>
          </a:prstGeom>
        </p:spPr>
        <p:txBody>
          <a:bodyPr vert="horz" lIns="0" tIns="0" rIns="0" bIns="0" rtlCol="0">
            <a:noAutofit/>
          </a:bodyPr>
          <a:lstStyle/>
          <a:p>
            <a:pPr lvl="0"/>
            <a:r>
              <a:rPr lang="en-US" dirty="0"/>
              <a:t>Click to edit Master text styles</a:t>
            </a:r>
          </a:p>
        </p:txBody>
      </p:sp>
      <p:sp>
        <p:nvSpPr>
          <p:cNvPr id="5" name="Footer Placeholder 4"/>
          <p:cNvSpPr>
            <a:spLocks noGrp="1"/>
          </p:cNvSpPr>
          <p:nvPr>
            <p:ph type="ftr" sz="quarter" idx="3"/>
          </p:nvPr>
        </p:nvSpPr>
        <p:spPr>
          <a:xfrm>
            <a:off x="5417958" y="3265757"/>
            <a:ext cx="3386223" cy="416309"/>
          </a:xfrm>
          <a:prstGeom prst="rect">
            <a:avLst/>
          </a:prstGeom>
        </p:spPr>
        <p:txBody>
          <a:bodyPr vert="horz" lIns="0" tIns="0" rIns="0" bIns="0" rtlCol="0" anchor="t" anchorCtr="0"/>
          <a:lstStyle>
            <a:lvl1pPr algn="r">
              <a:lnSpc>
                <a:spcPts val="1735"/>
              </a:lnSpc>
              <a:defRPr sz="1360">
                <a:solidFill>
                  <a:schemeClr val="accent4"/>
                </a:solidFill>
              </a:defRPr>
            </a:lvl1pPr>
          </a:lstStyle>
          <a:p>
            <a:endParaRPr lang="en-GB" dirty="0"/>
          </a:p>
        </p:txBody>
      </p:sp>
      <p:sp>
        <p:nvSpPr>
          <p:cNvPr id="4" name="Date Placeholder 3"/>
          <p:cNvSpPr>
            <a:spLocks noGrp="1"/>
          </p:cNvSpPr>
          <p:nvPr>
            <p:ph type="dt" sz="half" idx="2"/>
          </p:nvPr>
        </p:nvSpPr>
        <p:spPr>
          <a:xfrm>
            <a:off x="5417958" y="2828452"/>
            <a:ext cx="3386223" cy="208155"/>
          </a:xfrm>
          <a:prstGeom prst="rect">
            <a:avLst/>
          </a:prstGeom>
        </p:spPr>
        <p:txBody>
          <a:bodyPr vert="horz" lIns="0" tIns="0" rIns="0" bIns="0" rtlCol="0" anchor="t" anchorCtr="0"/>
          <a:lstStyle>
            <a:lvl1pPr algn="r">
              <a:lnSpc>
                <a:spcPct val="100000"/>
              </a:lnSpc>
              <a:defRPr sz="1360">
                <a:solidFill>
                  <a:schemeClr val="accent4"/>
                </a:solidFill>
              </a:defRPr>
            </a:lvl1pPr>
          </a:lstStyle>
          <a:p>
            <a:endParaRPr lang="en-GB" dirty="0"/>
          </a:p>
        </p:txBody>
      </p:sp>
      <p:grpSp>
        <p:nvGrpSpPr>
          <p:cNvPr id="15" name="Group 14"/>
          <p:cNvGrpSpPr/>
          <p:nvPr/>
        </p:nvGrpSpPr>
        <p:grpSpPr>
          <a:xfrm>
            <a:off x="7178366" y="4651131"/>
            <a:ext cx="1630337" cy="317487"/>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15161110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Lst>
  <p:hf hdr="0" dt="0"/>
  <p:txStyles>
    <p:titleStyle>
      <a:lvl1pPr algn="r" defTabSz="709487" rtl="0" eaLnBrk="1" latinLnBrk="0" hangingPunct="1">
        <a:lnSpc>
          <a:spcPts val="2428"/>
        </a:lnSpc>
        <a:spcBef>
          <a:spcPct val="0"/>
        </a:spcBef>
        <a:buNone/>
        <a:defRPr sz="2177" b="1" kern="1200">
          <a:solidFill>
            <a:schemeClr val="tx2"/>
          </a:solidFill>
          <a:latin typeface="+mj-lt"/>
          <a:ea typeface="+mj-ea"/>
          <a:cs typeface="+mj-cs"/>
        </a:defRPr>
      </a:lvl1pPr>
    </p:titleStyle>
    <p:bodyStyle>
      <a:lvl1pPr marL="0" indent="0" algn="r" defTabSz="709487" rtl="0" eaLnBrk="1" latinLnBrk="0" hangingPunct="1">
        <a:lnSpc>
          <a:spcPct val="100000"/>
        </a:lnSpc>
        <a:spcBef>
          <a:spcPts val="0"/>
        </a:spcBef>
        <a:spcAft>
          <a:spcPts val="0"/>
        </a:spcAft>
        <a:buClr>
          <a:schemeClr val="tx2"/>
        </a:buClr>
        <a:buFont typeface="Proxima Nova Rg"/>
        <a:buNone/>
        <a:defRPr sz="1360" kern="1200">
          <a:solidFill>
            <a:schemeClr val="accent4"/>
          </a:solidFill>
          <a:latin typeface="+mn-lt"/>
          <a:ea typeface="+mn-ea"/>
          <a:cs typeface="+mn-cs"/>
        </a:defRPr>
      </a:lvl1pPr>
      <a:lvl2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2pPr>
      <a:lvl3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3pPr>
      <a:lvl4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4pPr>
      <a:lvl5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5pPr>
      <a:lvl6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6pPr>
      <a:lvl7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7pPr>
      <a:lvl8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8pPr>
      <a:lvl9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2220597575"/>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3096695596"/>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uknationalgrid.webex.com/uknationalgrid/j.php?MTID=mdee84f52f66858be102c400c2390a19c"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nationalgrid.onbrandcloud.com/logi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46.emf"/></Relationships>
</file>

<file path=ppt/slides/_rels/slide3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7.emf"/></Relationships>
</file>

<file path=ppt/slides/_rels/slide34.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8.emf"/></Relationships>
</file>

<file path=ppt/slides/_rels/slide35.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41.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CF2F706-C40A-4FA7-B218-0E7CBCE0313E}"/>
              </a:ext>
            </a:extLst>
          </p:cNvPr>
          <p:cNvSpPr>
            <a:spLocks noGrp="1"/>
          </p:cNvSpPr>
          <p:nvPr>
            <p:ph type="pic" sz="quarter" idx="14"/>
          </p:nvPr>
        </p:nvSpPr>
        <p:spPr/>
      </p:sp>
      <p:sp>
        <p:nvSpPr>
          <p:cNvPr id="5" name="Text Placeholder 4">
            <a:extLst>
              <a:ext uri="{FF2B5EF4-FFF2-40B4-BE49-F238E27FC236}">
                <a16:creationId xmlns:a16="http://schemas.microsoft.com/office/drawing/2014/main" id="{2AE0AD11-7CD9-4048-8629-F792EEC82AB3}"/>
              </a:ext>
            </a:extLst>
          </p:cNvPr>
          <p:cNvSpPr>
            <a:spLocks noGrp="1"/>
          </p:cNvSpPr>
          <p:nvPr>
            <p:ph type="body" sz="quarter" idx="15"/>
          </p:nvPr>
        </p:nvSpPr>
        <p:spPr>
          <a:xfrm>
            <a:off x="323849" y="1062000"/>
            <a:ext cx="8495699" cy="4108817"/>
          </a:xfrm>
        </p:spPr>
        <p:txBody>
          <a:bodyPr/>
          <a:lstStyle/>
          <a:p>
            <a:r>
              <a:rPr lang="en-GB" dirty="0"/>
              <a:t>29 May 2020</a:t>
            </a:r>
          </a:p>
          <a:p>
            <a:pPr algn="l"/>
            <a:r>
              <a:rPr lang="en-GB" sz="1800" b="1" dirty="0"/>
              <a:t>WebEx </a:t>
            </a:r>
          </a:p>
          <a:p>
            <a:pPr algn="l"/>
            <a:endParaRPr lang="en-GB" sz="1800" b="1" dirty="0"/>
          </a:p>
          <a:p>
            <a:pPr algn="l"/>
            <a:r>
              <a:rPr lang="en-GB" b="1" dirty="0"/>
              <a:t>WebEx details</a:t>
            </a:r>
          </a:p>
          <a:p>
            <a:pPr algn="l"/>
            <a:endParaRPr lang="en-GB" b="1" dirty="0"/>
          </a:p>
          <a:p>
            <a:r>
              <a:rPr lang="en-GB" b="1" dirty="0"/>
              <a:t>Meeting link (copy into web browser): </a:t>
            </a:r>
          </a:p>
          <a:p>
            <a:r>
              <a:rPr lang="en-GB" dirty="0">
                <a:hlinkClick r:id="rId3">
                  <a:extLst>
                    <a:ext uri="{A12FA001-AC4F-418D-AE19-62706E023703}">
                      <ahyp:hlinkClr xmlns:ahyp="http://schemas.microsoft.com/office/drawing/2018/hyperlinkcolor" val="tx"/>
                    </a:ext>
                  </a:extLst>
                </a:hlinkClick>
              </a:rPr>
              <a:t>https://uknationalgrid.webex.com/uknationalgrid/j.php?MTID=mdee84f52f66858be102c400c2390a19c</a:t>
            </a:r>
            <a:r>
              <a:rPr lang="en-GB" dirty="0"/>
              <a:t>  </a:t>
            </a:r>
          </a:p>
          <a:p>
            <a:r>
              <a:rPr lang="en-GB" u="sng" dirty="0"/>
              <a:t> </a:t>
            </a:r>
          </a:p>
          <a:p>
            <a:r>
              <a:rPr lang="en-GB" b="1" dirty="0"/>
              <a:t>Audio connection: </a:t>
            </a:r>
          </a:p>
          <a:p>
            <a:r>
              <a:rPr lang="en-GB" dirty="0"/>
              <a:t>Telephone: 020 7108 6317 </a:t>
            </a:r>
          </a:p>
          <a:p>
            <a:r>
              <a:rPr lang="en-GB" dirty="0"/>
              <a:t>Access code: 596 333 263 </a:t>
            </a:r>
            <a:endParaRPr lang="en-GB" dirty="0">
              <a:highlight>
                <a:srgbClr val="FFFF00"/>
              </a:highlight>
            </a:endParaRPr>
          </a:p>
          <a:p>
            <a:r>
              <a:rPr lang="en-GB" dirty="0"/>
              <a:t>Meeting Password: Yf6nfBuQT48</a:t>
            </a:r>
            <a:endParaRPr lang="en-GB" dirty="0">
              <a:solidFill>
                <a:srgbClr val="FF0000"/>
              </a:solidFill>
            </a:endParaRPr>
          </a:p>
        </p:txBody>
      </p:sp>
      <p:sp>
        <p:nvSpPr>
          <p:cNvPr id="12" name="Title 11">
            <a:extLst>
              <a:ext uri="{FF2B5EF4-FFF2-40B4-BE49-F238E27FC236}">
                <a16:creationId xmlns:a16="http://schemas.microsoft.com/office/drawing/2014/main" id="{AEE9CDCA-4322-4348-9BB0-C5C97085148C}"/>
              </a:ext>
            </a:extLst>
          </p:cNvPr>
          <p:cNvSpPr>
            <a:spLocks noGrp="1"/>
          </p:cNvSpPr>
          <p:nvPr>
            <p:ph type="title"/>
          </p:nvPr>
        </p:nvSpPr>
        <p:spPr/>
        <p:txBody>
          <a:bodyPr/>
          <a:lstStyle/>
          <a:p>
            <a:r>
              <a:rPr lang="en-GB" sz="2800" dirty="0"/>
              <a:t>CUSC Panel </a:t>
            </a:r>
          </a:p>
        </p:txBody>
      </p:sp>
      <p:sp>
        <p:nvSpPr>
          <p:cNvPr id="6" name="Rectangle 5">
            <a:extLst>
              <a:ext uri="{FF2B5EF4-FFF2-40B4-BE49-F238E27FC236}">
                <a16:creationId xmlns:a16="http://schemas.microsoft.com/office/drawing/2014/main" id="{61942073-68EA-4DDB-9CD7-91D50DE5FEA8}"/>
              </a:ext>
            </a:extLst>
          </p:cNvPr>
          <p:cNvSpPr/>
          <p:nvPr/>
        </p:nvSpPr>
        <p:spPr>
          <a:xfrm>
            <a:off x="9350411" y="2554813"/>
            <a:ext cx="1314065" cy="73546"/>
          </a:xfrm>
          <a:prstGeom prst="rect">
            <a:avLst/>
          </a:prstGeom>
          <a:solidFill>
            <a:schemeClr val="bg1">
              <a:lumMod val="95000"/>
            </a:schemeClr>
          </a:solidFill>
        </p:spPr>
        <p:txBody>
          <a:bodyPr wrap="square" lIns="0" tIns="0" rIns="0" bIns="0" rtlCol="0" anchor="ctr">
            <a:spAutoFit/>
          </a:bodyPr>
          <a:lstStyle/>
          <a:p>
            <a:pPr defTabSz="311902"/>
            <a:r>
              <a:rPr lang="en-GB" sz="478" dirty="0">
                <a:solidFill>
                  <a:srgbClr val="454545"/>
                </a:solidFill>
                <a:latin typeface="Arial" panose="020B0604020202020204"/>
                <a:cs typeface="Arial" panose="020B0604020202020204" pitchFamily="34" charset="0"/>
                <a:hlinkClick r:id="rId4"/>
              </a:rPr>
              <a:t>https://nationalgrid.onbrandcloud.com/login/</a:t>
            </a:r>
            <a:endParaRPr lang="en-GB" sz="478" dirty="0">
              <a:solidFill>
                <a:srgbClr val="454545"/>
              </a:solidFill>
              <a:latin typeface="Arial" panose="020B0604020202020204"/>
              <a:cs typeface="Arial" panose="020B0604020202020204" pitchFamily="34" charset="0"/>
            </a:endParaRPr>
          </a:p>
        </p:txBody>
      </p:sp>
    </p:spTree>
    <p:extLst>
      <p:ext uri="{BB962C8B-B14F-4D97-AF65-F5344CB8AC3E}">
        <p14:creationId xmlns:p14="http://schemas.microsoft.com/office/powerpoint/2010/main" val="3061195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Critical Friend Feedback: CMP342</a:t>
            </a:r>
          </a:p>
        </p:txBody>
      </p:sp>
      <p:graphicFrame>
        <p:nvGraphicFramePr>
          <p:cNvPr id="2" name="Table 1"/>
          <p:cNvGraphicFramePr>
            <a:graphicFrameLocks noGrp="1"/>
          </p:cNvGraphicFramePr>
          <p:nvPr/>
        </p:nvGraphicFramePr>
        <p:xfrm>
          <a:off x="356664" y="946798"/>
          <a:ext cx="8319792" cy="2523307"/>
        </p:xfrm>
        <a:graphic>
          <a:graphicData uri="http://schemas.openxmlformats.org/drawingml/2006/table">
            <a:tbl>
              <a:tblPr firstRow="1" bandRow="1">
                <a:tableStyleId>{5C22544A-7EE6-4342-B048-85BDC9FD1C3A}</a:tableStyleId>
              </a:tblPr>
              <a:tblGrid>
                <a:gridCol w="3927304">
                  <a:extLst>
                    <a:ext uri="{9D8B030D-6E8A-4147-A177-3AD203B41FA5}">
                      <a16:colId xmlns:a16="http://schemas.microsoft.com/office/drawing/2014/main" val="2500286265"/>
                    </a:ext>
                  </a:extLst>
                </a:gridCol>
                <a:gridCol w="4392488">
                  <a:extLst>
                    <a:ext uri="{9D8B030D-6E8A-4147-A177-3AD203B41FA5}">
                      <a16:colId xmlns:a16="http://schemas.microsoft.com/office/drawing/2014/main" val="477721536"/>
                    </a:ext>
                  </a:extLst>
                </a:gridCol>
              </a:tblGrid>
              <a:tr h="400816">
                <a:tc>
                  <a:txBody>
                    <a:bodyPr/>
                    <a:lstStyle/>
                    <a:p>
                      <a:r>
                        <a:rPr lang="en-GB" baseline="0" dirty="0"/>
                        <a:t>Code Administrator comments</a:t>
                      </a:r>
                      <a:endParaRPr lang="en-US" dirty="0"/>
                    </a:p>
                  </a:txBody>
                  <a:tcPr/>
                </a:tc>
                <a:tc>
                  <a:txBody>
                    <a:bodyPr/>
                    <a:lstStyle/>
                    <a:p>
                      <a:r>
                        <a:rPr lang="en-GB" dirty="0"/>
                        <a:t>Amendments made by the Proposer</a:t>
                      </a:r>
                      <a:endParaRPr lang="en-US" dirty="0"/>
                    </a:p>
                  </a:txBody>
                  <a:tcPr/>
                </a:tc>
                <a:extLst>
                  <a:ext uri="{0D108BD9-81ED-4DB2-BD59-A6C34878D82A}">
                    <a16:rowId xmlns:a16="http://schemas.microsoft.com/office/drawing/2014/main" val="3978333255"/>
                  </a:ext>
                </a:extLst>
              </a:tr>
              <a:tr h="2122491">
                <a:tc>
                  <a:txBody>
                    <a:bodyPr/>
                    <a:lstStyle/>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Added contact details, dates and timeline</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Asked for clarity on preferred Implementation Date</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txBody>
                  <a:tcPr/>
                </a:tc>
                <a:tc>
                  <a:txBody>
                    <a:bodyPr/>
                    <a:lstStyle/>
                    <a:p>
                      <a:pPr marL="0" indent="0">
                        <a:buFont typeface="Arial" panose="020B0604020202020204" pitchFamily="34" charset="0"/>
                        <a:buNone/>
                      </a:pPr>
                      <a:r>
                        <a:rPr lang="en-GB" sz="1400" baseline="0" dirty="0"/>
                        <a:t>Amendments accepted by Proposer and clarified implementation date although Modification wouldn’t be approved in time for July securities</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083071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154D32B-5F1D-40C5-87A2-9F5C75C99071}"/>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6132" r="6132"/>
          <a:stretch>
            <a:fillRect/>
          </a:stretch>
        </p:blipFill>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t>Draft modification - Clarification of VAT for Securities in the CUSC </a:t>
            </a:r>
            <a:br>
              <a:rPr lang="en-GB" dirty="0"/>
            </a:br>
            <a:br>
              <a:rPr lang="en-GB" dirty="0"/>
            </a:br>
            <a:br>
              <a:rPr lang="en-GB" dirty="0"/>
            </a:br>
            <a:br>
              <a:rPr lang="en-GB" dirty="0"/>
            </a:br>
            <a:br>
              <a:rPr lang="en-GB" dirty="0"/>
            </a:br>
            <a:endParaRPr lang="en-GB" dirty="0"/>
          </a:p>
        </p:txBody>
      </p:sp>
      <p:sp>
        <p:nvSpPr>
          <p:cNvPr id="4" name="Text Placeholder 6">
            <a:extLst>
              <a:ext uri="{FF2B5EF4-FFF2-40B4-BE49-F238E27FC236}">
                <a16:creationId xmlns:a16="http://schemas.microsoft.com/office/drawing/2014/main" id="{0C8BB053-4B5D-43CF-8BC7-DC567A282BEC}"/>
              </a:ext>
            </a:extLst>
          </p:cNvPr>
          <p:cNvSpPr>
            <a:spLocks noGrp="1"/>
          </p:cNvSpPr>
          <p:nvPr>
            <p:ph type="body" sz="quarter" idx="15"/>
          </p:nvPr>
        </p:nvSpPr>
        <p:spPr>
          <a:xfrm>
            <a:off x="392748" y="2787774"/>
            <a:ext cx="1512145" cy="492443"/>
          </a:xfrm>
        </p:spPr>
        <p:txBody>
          <a:bodyPr/>
          <a:lstStyle/>
          <a:p>
            <a:pPr algn="l"/>
            <a:r>
              <a:rPr lang="en-GB" b="1" dirty="0"/>
              <a:t>Nick George - NGESO</a:t>
            </a:r>
          </a:p>
        </p:txBody>
      </p:sp>
    </p:spTree>
    <p:extLst>
      <p:ext uri="{BB962C8B-B14F-4D97-AF65-F5344CB8AC3E}">
        <p14:creationId xmlns:p14="http://schemas.microsoft.com/office/powerpoint/2010/main" val="1338226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Clarification of VAT for Securities in the CUSC</a:t>
            </a:r>
          </a:p>
        </p:txBody>
      </p:sp>
      <p:sp>
        <p:nvSpPr>
          <p:cNvPr id="10" name="Text Placeholder 9">
            <a:extLst>
              <a:ext uri="{FF2B5EF4-FFF2-40B4-BE49-F238E27FC236}">
                <a16:creationId xmlns:a16="http://schemas.microsoft.com/office/drawing/2014/main" id="{16E55317-8425-4743-803D-B757134B2595}"/>
              </a:ext>
            </a:extLst>
          </p:cNvPr>
          <p:cNvSpPr>
            <a:spLocks noGrp="1"/>
          </p:cNvSpPr>
          <p:nvPr>
            <p:ph type="body" sz="quarter" idx="16"/>
          </p:nvPr>
        </p:nvSpPr>
        <p:spPr>
          <a:xfrm>
            <a:off x="323999" y="1062500"/>
            <a:ext cx="8495550" cy="3477875"/>
          </a:xfrm>
        </p:spPr>
        <p:txBody>
          <a:bodyPr/>
          <a:lstStyle/>
          <a:p>
            <a:r>
              <a:rPr lang="en-GB" dirty="0"/>
              <a:t>Current Position</a:t>
            </a:r>
          </a:p>
          <a:p>
            <a:pPr lvl="2"/>
            <a:r>
              <a:rPr lang="en-GB" dirty="0"/>
              <a:t>CUSC includes requirements for Users to provide security for certain charges:</a:t>
            </a:r>
          </a:p>
          <a:p>
            <a:pPr lvl="4"/>
            <a:r>
              <a:rPr lang="en-GB" dirty="0"/>
              <a:t>Terminations Amounts, relating to Connection Charges (Section 2, Part III)</a:t>
            </a:r>
          </a:p>
          <a:p>
            <a:pPr lvl="4"/>
            <a:r>
              <a:rPr lang="en-GB" dirty="0"/>
              <a:t>BSUOS and TNUOS Demand Charges (Section 3, Part III)</a:t>
            </a:r>
          </a:p>
          <a:p>
            <a:pPr lvl="4"/>
            <a:r>
              <a:rPr lang="en-GB" dirty="0"/>
              <a:t>Cancellation Charges for generators terminating pre-connection (Section 15, Part Three)</a:t>
            </a:r>
          </a:p>
          <a:p>
            <a:pPr lvl="4"/>
            <a:r>
              <a:rPr lang="en-GB" dirty="0"/>
              <a:t>Final Sums for demand customers terminating pre-connection (Schedule 2, Exhibit 3)</a:t>
            </a:r>
          </a:p>
          <a:p>
            <a:pPr lvl="2"/>
            <a:r>
              <a:rPr lang="en-GB" dirty="0"/>
              <a:t>The security requirements provide some financial security from Users for certain charges, reducing the financial risk </a:t>
            </a:r>
            <a:r>
              <a:rPr lang="en-GB" u="sng" dirty="0"/>
              <a:t>on all other Users </a:t>
            </a:r>
            <a:r>
              <a:rPr lang="en-GB" dirty="0"/>
              <a:t>from a User defaulting on payment obligations.</a:t>
            </a:r>
          </a:p>
          <a:p>
            <a:pPr lvl="2"/>
            <a:r>
              <a:rPr lang="en-GB" dirty="0"/>
              <a:t>If a User defaults, VAT must still be paid to HMRC, and therefore it is important when calculating the amount a customer secures that it includes the applicable VAT</a:t>
            </a:r>
          </a:p>
          <a:p>
            <a:pPr lvl="8"/>
            <a:r>
              <a:rPr lang="en-GB" dirty="0"/>
              <a:t>All Users carry financial risk of a User defaulting</a:t>
            </a:r>
          </a:p>
        </p:txBody>
      </p:sp>
    </p:spTree>
    <p:extLst>
      <p:ext uri="{BB962C8B-B14F-4D97-AF65-F5344CB8AC3E}">
        <p14:creationId xmlns:p14="http://schemas.microsoft.com/office/powerpoint/2010/main" val="289477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CMP342 - Clarification of VAT for Securities in the CUSC</a:t>
            </a:r>
          </a:p>
        </p:txBody>
      </p:sp>
      <p:sp>
        <p:nvSpPr>
          <p:cNvPr id="10" name="Text Placeholder 9">
            <a:extLst>
              <a:ext uri="{FF2B5EF4-FFF2-40B4-BE49-F238E27FC236}">
                <a16:creationId xmlns:a16="http://schemas.microsoft.com/office/drawing/2014/main" id="{16E55317-8425-4743-803D-B757134B2595}"/>
              </a:ext>
            </a:extLst>
          </p:cNvPr>
          <p:cNvSpPr>
            <a:spLocks noGrp="1"/>
          </p:cNvSpPr>
          <p:nvPr>
            <p:ph type="body" sz="quarter" idx="16"/>
          </p:nvPr>
        </p:nvSpPr>
        <p:spPr>
          <a:xfrm>
            <a:off x="323999" y="1062500"/>
            <a:ext cx="8495550" cy="3200876"/>
          </a:xfrm>
        </p:spPr>
        <p:txBody>
          <a:bodyPr/>
          <a:lstStyle/>
          <a:p>
            <a:r>
              <a:rPr lang="en-GB" dirty="0"/>
              <a:t>Modification Proposed</a:t>
            </a:r>
          </a:p>
          <a:p>
            <a:pPr lvl="2"/>
            <a:r>
              <a:rPr lang="en-GB" dirty="0"/>
              <a:t>A User has queried NGESO’s right to request security for the VAT element of the charges</a:t>
            </a:r>
          </a:p>
          <a:p>
            <a:pPr lvl="2"/>
            <a:r>
              <a:rPr lang="en-GB" dirty="0"/>
              <a:t>To ensure current and future parties fully understand their obligations, modification to be raised at May CUSC Panel</a:t>
            </a:r>
          </a:p>
          <a:p>
            <a:pPr lvl="2"/>
            <a:r>
              <a:rPr lang="en-GB" dirty="0"/>
              <a:t>Minor wording changes to sections identified on previous slide, to clarify that the secured amounts are inclusive of applicable VAT</a:t>
            </a:r>
          </a:p>
          <a:p>
            <a:pPr lvl="2"/>
            <a:r>
              <a:rPr lang="en-GB" dirty="0"/>
              <a:t>The modification clarifies the position on securities, allowing NGESO to efficiently administer the securities processes and ensure all Users secure on a consistent basis, protecting other Users, and ultimately consumers</a:t>
            </a:r>
          </a:p>
          <a:p>
            <a:pPr lvl="2"/>
            <a:r>
              <a:rPr lang="en-GB" dirty="0"/>
              <a:t>Modification is just clarifying current practise, so is proposed to be Self-Governance</a:t>
            </a:r>
          </a:p>
          <a:p>
            <a:pPr lvl="2"/>
            <a:endParaRPr lang="en-GB" dirty="0"/>
          </a:p>
        </p:txBody>
      </p:sp>
    </p:spTree>
    <p:extLst>
      <p:ext uri="{BB962C8B-B14F-4D97-AF65-F5344CB8AC3E}">
        <p14:creationId xmlns:p14="http://schemas.microsoft.com/office/powerpoint/2010/main" val="1085272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Proposer Recommended Governance Route </a:t>
            </a:r>
          </a:p>
        </p:txBody>
      </p:sp>
      <p:sp>
        <p:nvSpPr>
          <p:cNvPr id="5" name="TextBox 4"/>
          <p:cNvSpPr txBox="1"/>
          <p:nvPr/>
        </p:nvSpPr>
        <p:spPr>
          <a:xfrm>
            <a:off x="301846" y="793177"/>
            <a:ext cx="8496922" cy="492443"/>
          </a:xfrm>
          <a:prstGeom prst="rect">
            <a:avLst/>
          </a:prstGeom>
          <a:noFill/>
        </p:spPr>
        <p:txBody>
          <a:bodyPr wrap="square" lIns="0" tIns="0" rIns="0" bIns="0" rtlCol="0">
            <a:spAutoFit/>
          </a:bodyPr>
          <a:lstStyle/>
          <a:p>
            <a:pPr algn="l"/>
            <a:r>
              <a:rPr lang="en-GB" sz="1600" dirty="0"/>
              <a:t>The Proposer recommends that this modification follows the standard governance route and proceed to Code Administrator Consultation.</a:t>
            </a:r>
          </a:p>
        </p:txBody>
      </p:sp>
      <p:sp>
        <p:nvSpPr>
          <p:cNvPr id="6" name="Title 3"/>
          <p:cNvSpPr txBox="1">
            <a:spLocks/>
          </p:cNvSpPr>
          <p:nvPr/>
        </p:nvSpPr>
        <p:spPr>
          <a:xfrm>
            <a:off x="288258" y="1498924"/>
            <a:ext cx="6084653"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r>
              <a:rPr lang="en-GB" kern="0" dirty="0"/>
              <a:t>Recommended Timeline </a:t>
            </a:r>
          </a:p>
        </p:txBody>
      </p:sp>
      <p:graphicFrame>
        <p:nvGraphicFramePr>
          <p:cNvPr id="2" name="Table 1"/>
          <p:cNvGraphicFramePr>
            <a:graphicFrameLocks noGrp="1"/>
          </p:cNvGraphicFramePr>
          <p:nvPr>
            <p:extLst>
              <p:ext uri="{D42A27DB-BD31-4B8C-83A1-F6EECF244321}">
                <p14:modId xmlns:p14="http://schemas.microsoft.com/office/powerpoint/2010/main" val="906222610"/>
              </p:ext>
            </p:extLst>
          </p:nvPr>
        </p:nvGraphicFramePr>
        <p:xfrm>
          <a:off x="301846" y="1770101"/>
          <a:ext cx="7150474" cy="3158019"/>
        </p:xfrm>
        <a:graphic>
          <a:graphicData uri="http://schemas.openxmlformats.org/drawingml/2006/table">
            <a:tbl>
              <a:tblPr firstRow="1" firstCol="1" bandRow="1">
                <a:tableStyleId>{5C22544A-7EE6-4342-B048-85BDC9FD1C3A}</a:tableStyleId>
              </a:tblPr>
              <a:tblGrid>
                <a:gridCol w="5234187">
                  <a:extLst>
                    <a:ext uri="{9D8B030D-6E8A-4147-A177-3AD203B41FA5}">
                      <a16:colId xmlns:a16="http://schemas.microsoft.com/office/drawing/2014/main" val="2163457819"/>
                    </a:ext>
                  </a:extLst>
                </a:gridCol>
                <a:gridCol w="1916287">
                  <a:extLst>
                    <a:ext uri="{9D8B030D-6E8A-4147-A177-3AD203B41FA5}">
                      <a16:colId xmlns:a16="http://schemas.microsoft.com/office/drawing/2014/main" val="2161921969"/>
                    </a:ext>
                  </a:extLst>
                </a:gridCol>
              </a:tblGrid>
              <a:tr h="558193">
                <a:tc>
                  <a:txBody>
                    <a:bodyPr/>
                    <a:lstStyle/>
                    <a:p>
                      <a:pPr algn="l">
                        <a:lnSpc>
                          <a:spcPts val="1500"/>
                        </a:lnSpc>
                        <a:spcBef>
                          <a:spcPts val="200"/>
                        </a:spcBef>
                        <a:spcAft>
                          <a:spcPts val="200"/>
                        </a:spcAft>
                        <a:tabLst>
                          <a:tab pos="108585" algn="l"/>
                        </a:tabLst>
                      </a:pPr>
                      <a:r>
                        <a:rPr lang="en-GB" sz="1200" dirty="0">
                          <a:effectLst/>
                        </a:rPr>
                        <a:t>Code Administrator Consultation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b="0" dirty="0">
                          <a:solidFill>
                            <a:schemeClr val="tx1"/>
                          </a:solidFill>
                          <a:effectLst/>
                        </a:rPr>
                        <a:t>5 to 26 June 2020</a:t>
                      </a:r>
                      <a:endParaRPr lang="en-US"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04973050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issued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23 July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658222954"/>
                  </a:ext>
                </a:extLst>
              </a:tr>
              <a:tr h="577739">
                <a:tc>
                  <a:txBody>
                    <a:bodyPr/>
                    <a:lstStyle/>
                    <a:p>
                      <a:pPr algn="l">
                        <a:lnSpc>
                          <a:spcPts val="1500"/>
                        </a:lnSpc>
                        <a:spcBef>
                          <a:spcPts val="200"/>
                        </a:spcBef>
                        <a:spcAft>
                          <a:spcPts val="200"/>
                        </a:spcAft>
                        <a:tabLst>
                          <a:tab pos="108585" algn="l"/>
                        </a:tabLst>
                      </a:pPr>
                      <a:r>
                        <a:rPr lang="en-GB" sz="1200" dirty="0">
                          <a:effectLst/>
                        </a:rPr>
                        <a:t>Draft Final Modification Report presented to Panel</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31 July 2020 </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146785280"/>
                  </a:ext>
                </a:extLst>
              </a:tr>
              <a:tr h="577739">
                <a:tc>
                  <a:txBody>
                    <a:bodyPr/>
                    <a:lstStyle/>
                    <a:p>
                      <a:pPr algn="l">
                        <a:lnSpc>
                          <a:spcPts val="1500"/>
                        </a:lnSpc>
                        <a:spcBef>
                          <a:spcPts val="200"/>
                        </a:spcBef>
                        <a:spcAft>
                          <a:spcPts val="200"/>
                        </a:spcAft>
                        <a:tabLst>
                          <a:tab pos="108585"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Final Modification Report issued to Panel to check votes have been recorded correctly (5 Working Days)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4 August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1687291"/>
                  </a:ext>
                </a:extLst>
              </a:tr>
              <a:tr h="577739">
                <a:tc>
                  <a:txBody>
                    <a:bodyPr/>
                    <a:lstStyle/>
                    <a:p>
                      <a:pPr algn="l">
                        <a:lnSpc>
                          <a:spcPts val="1500"/>
                        </a:lnSpc>
                        <a:spcBef>
                          <a:spcPts val="200"/>
                        </a:spcBef>
                        <a:spcAft>
                          <a:spcPts val="200"/>
                        </a:spcAft>
                        <a:tabLst>
                          <a:tab pos="108585" algn="l"/>
                        </a:tabLst>
                      </a:pPr>
                      <a:r>
                        <a:rPr lang="en-GB" sz="1200" b="1" dirty="0">
                          <a:solidFill>
                            <a:schemeClr val="lt1"/>
                          </a:solidFill>
                          <a:effectLst/>
                          <a:latin typeface="+mn-lt"/>
                          <a:ea typeface="+mn-ea"/>
                          <a:cs typeface="+mn-cs"/>
                        </a:rPr>
                        <a:t>Appeals Window (15 working days)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12 August 2020 to 3 September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160849438"/>
                  </a:ext>
                </a:extLst>
              </a:tr>
              <a:tr h="288870">
                <a:tc>
                  <a:txBody>
                    <a:bodyPr/>
                    <a:lstStyle/>
                    <a:p>
                      <a:pPr algn="l">
                        <a:lnSpc>
                          <a:spcPts val="1500"/>
                        </a:lnSpc>
                        <a:spcBef>
                          <a:spcPts val="200"/>
                        </a:spcBef>
                        <a:spcAft>
                          <a:spcPts val="200"/>
                        </a:spcAft>
                        <a:tabLst>
                          <a:tab pos="108585" algn="l"/>
                        </a:tabLst>
                      </a:pPr>
                      <a:r>
                        <a:rPr lang="en-GB" sz="1200" dirty="0">
                          <a:effectLst/>
                        </a:rPr>
                        <a:t>Decision implemented in CUSC</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ts val="1500"/>
                        </a:lnSpc>
                        <a:spcBef>
                          <a:spcPts val="200"/>
                        </a:spcBef>
                        <a:spcAft>
                          <a:spcPts val="200"/>
                        </a:spcAft>
                      </a:pPr>
                      <a:r>
                        <a:rPr lang="en-GB" sz="1200" dirty="0">
                          <a:effectLst/>
                        </a:rPr>
                        <a:t>4 September 2020</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200751642"/>
                  </a:ext>
                </a:extLst>
              </a:tr>
            </a:tbl>
          </a:graphicData>
        </a:graphic>
      </p:graphicFrame>
    </p:spTree>
    <p:extLst>
      <p:ext uri="{BB962C8B-B14F-4D97-AF65-F5344CB8AC3E}">
        <p14:creationId xmlns:p14="http://schemas.microsoft.com/office/powerpoint/2010/main" val="2091832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288264" y="267494"/>
            <a:ext cx="8496922"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Panel Decision</a:t>
            </a:r>
          </a:p>
        </p:txBody>
      </p:sp>
      <p:sp>
        <p:nvSpPr>
          <p:cNvPr id="3" name="TextBox 2"/>
          <p:cNvSpPr txBox="1"/>
          <p:nvPr/>
        </p:nvSpPr>
        <p:spPr>
          <a:xfrm>
            <a:off x="215451" y="915566"/>
            <a:ext cx="8642547" cy="1677382"/>
          </a:xfrm>
          <a:prstGeom prst="rect">
            <a:avLst/>
          </a:prstGeom>
          <a:noFill/>
        </p:spPr>
        <p:txBody>
          <a:bodyPr wrap="square" lIns="0" tIns="0" rIns="0" bIns="0" rtlCol="0">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Does the Panel agree that:</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is a </a:t>
            </a:r>
            <a:r>
              <a:rPr lang="en-GB" sz="1600" dirty="0">
                <a:solidFill>
                  <a:srgbClr val="454545"/>
                </a:solidFill>
                <a:latin typeface="Arial" panose="020B0604020202020204"/>
              </a:rPr>
              <a:t>self</a:t>
            </a: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 governance modification; and</a:t>
            </a: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modification should proceed to Code Administrator Consultation</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7783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580112" y="195486"/>
            <a:ext cx="3455439" cy="245173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r>
              <a:rPr lang="en-GB" kern="0" dirty="0">
                <a:solidFill>
                  <a:srgbClr val="F26522"/>
                </a:solidFill>
                <a:latin typeface="Arial" panose="020B0604020202020204"/>
              </a:rPr>
              <a:t>CMP343 - </a:t>
            </a:r>
            <a:r>
              <a:rPr lang="en-GB" dirty="0"/>
              <a:t>Transmission Demand Residual bandings and allocation for 1 April 2022 implementation (TCR)</a:t>
            </a:r>
          </a:p>
          <a:p>
            <a:endParaRPr lang="en-GB" dirty="0"/>
          </a:p>
          <a:p>
            <a:r>
              <a:rPr lang="en-GB" dirty="0"/>
              <a:t> </a:t>
            </a:r>
            <a:r>
              <a:rPr lang="en-US" dirty="0"/>
              <a:t> </a:t>
            </a:r>
            <a:r>
              <a:rPr lang="en-GB" dirty="0"/>
              <a:t>  </a:t>
            </a:r>
            <a:endParaRPr lang="en-US" dirty="0"/>
          </a:p>
          <a:p>
            <a:pPr lvl="0" algn="just" defTabSz="914400"/>
            <a:endParaRPr lang="en-GB" kern="0" dirty="0">
              <a:solidFill>
                <a:srgbClr val="F26522"/>
              </a:solidFill>
              <a:latin typeface="Arial" panose="020B0604020202020204"/>
            </a:endParaRPr>
          </a:p>
          <a:p>
            <a:pPr marL="0" marR="0" lvl="0" indent="0" algn="just"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endParaRPr>
          </a:p>
          <a:p>
            <a:pPr marL="0" marR="0" lvl="0" indent="0" algn="r" defTabSz="914400" rtl="0" eaLnBrk="1" fontAlgn="auto" latinLnBrk="0" hangingPunct="1">
              <a:lnSpc>
                <a:spcPct val="80000"/>
              </a:lnSpc>
              <a:spcBef>
                <a:spcPts val="0"/>
              </a:spcBef>
              <a:spcAft>
                <a:spcPts val="0"/>
              </a:spcAft>
              <a:buClrTx/>
              <a:buSzTx/>
              <a:buFontTx/>
              <a:buNone/>
              <a:tabLst/>
              <a:defRPr/>
            </a:pPr>
            <a:b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0" i="0" u="none" strike="noStrike" kern="0" cap="none" spc="0" normalizeH="0" baseline="0" noProof="0" dirty="0">
              <a:ln>
                <a:noFill/>
              </a:ln>
              <a:solidFill>
                <a:srgbClr val="454545"/>
              </a:solidFill>
              <a:effectLst/>
              <a:uLnTx/>
              <a:uFillTx/>
              <a:latin typeface="Arial" panose="020B0604020202020204"/>
              <a:ea typeface="+mj-ea"/>
              <a:cs typeface="+mj-cs"/>
            </a:endParaRPr>
          </a:p>
        </p:txBody>
      </p:sp>
    </p:spTree>
    <p:extLst>
      <p:ext uri="{BB962C8B-B14F-4D97-AF65-F5344CB8AC3E}">
        <p14:creationId xmlns:p14="http://schemas.microsoft.com/office/powerpoint/2010/main" val="339196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Critical Friend Feedback: CMP343</a:t>
            </a:r>
          </a:p>
        </p:txBody>
      </p:sp>
      <p:graphicFrame>
        <p:nvGraphicFramePr>
          <p:cNvPr id="2" name="Table 1"/>
          <p:cNvGraphicFramePr>
            <a:graphicFrameLocks noGrp="1"/>
          </p:cNvGraphicFramePr>
          <p:nvPr/>
        </p:nvGraphicFramePr>
        <p:xfrm>
          <a:off x="356664" y="946798"/>
          <a:ext cx="8319792" cy="3906016"/>
        </p:xfrm>
        <a:graphic>
          <a:graphicData uri="http://schemas.openxmlformats.org/drawingml/2006/table">
            <a:tbl>
              <a:tblPr firstRow="1" bandRow="1">
                <a:tableStyleId>{5C22544A-7EE6-4342-B048-85BDC9FD1C3A}</a:tableStyleId>
              </a:tblPr>
              <a:tblGrid>
                <a:gridCol w="3927304">
                  <a:extLst>
                    <a:ext uri="{9D8B030D-6E8A-4147-A177-3AD203B41FA5}">
                      <a16:colId xmlns:a16="http://schemas.microsoft.com/office/drawing/2014/main" val="2500286265"/>
                    </a:ext>
                  </a:extLst>
                </a:gridCol>
                <a:gridCol w="4392488">
                  <a:extLst>
                    <a:ext uri="{9D8B030D-6E8A-4147-A177-3AD203B41FA5}">
                      <a16:colId xmlns:a16="http://schemas.microsoft.com/office/drawing/2014/main" val="477721536"/>
                    </a:ext>
                  </a:extLst>
                </a:gridCol>
              </a:tblGrid>
              <a:tr h="400816">
                <a:tc>
                  <a:txBody>
                    <a:bodyPr/>
                    <a:lstStyle/>
                    <a:p>
                      <a:r>
                        <a:rPr lang="en-GB" baseline="0" dirty="0"/>
                        <a:t>Code Administrator comments</a:t>
                      </a:r>
                      <a:endParaRPr lang="en-US" dirty="0"/>
                    </a:p>
                  </a:txBody>
                  <a:tcPr/>
                </a:tc>
                <a:tc>
                  <a:txBody>
                    <a:bodyPr/>
                    <a:lstStyle/>
                    <a:p>
                      <a:r>
                        <a:rPr lang="en-GB" dirty="0"/>
                        <a:t>Amendments made by the Proposer</a:t>
                      </a:r>
                      <a:endParaRPr lang="en-US" dirty="0"/>
                    </a:p>
                  </a:txBody>
                  <a:tcPr/>
                </a:tc>
                <a:extLst>
                  <a:ext uri="{0D108BD9-81ED-4DB2-BD59-A6C34878D82A}">
                    <a16:rowId xmlns:a16="http://schemas.microsoft.com/office/drawing/2014/main" val="3978333255"/>
                  </a:ext>
                </a:extLst>
              </a:tr>
              <a:tr h="2122491">
                <a:tc>
                  <a:txBody>
                    <a:bodyPr/>
                    <a:lstStyle/>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Added contact details, dates and timeline</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Proposed that ESO and Distribution Network Operators are impacted parties</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Definition of acronyms</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Sought clarity on the Demand Charging Methodology</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In Solution, asked Proposer to set out clearly what the current solution agreed under CMP332 was</a:t>
                      </a:r>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aseline="0" dirty="0"/>
                    </a:p>
                    <a:p>
                      <a:pPr marL="0" marR="0" lvl="0" indent="0" algn="just"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In Implementation, asked Proposer to clarify when they need an Ofgem decision by</a:t>
                      </a:r>
                    </a:p>
                  </a:txBody>
                  <a:tcPr/>
                </a:tc>
                <a:tc>
                  <a:txBody>
                    <a:bodyPr/>
                    <a:lstStyle/>
                    <a:p>
                      <a:pPr marL="0" indent="0">
                        <a:buFont typeface="Arial" panose="020B0604020202020204" pitchFamily="34" charset="0"/>
                        <a:buNone/>
                      </a:pPr>
                      <a:r>
                        <a:rPr lang="en-GB" sz="1400" baseline="0" dirty="0"/>
                        <a:t>All changes accepted by Proposer</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488952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Proposer Recommended Governance Route </a:t>
            </a:r>
          </a:p>
        </p:txBody>
      </p:sp>
      <p:sp>
        <p:nvSpPr>
          <p:cNvPr id="5" name="TextBox 4"/>
          <p:cNvSpPr txBox="1"/>
          <p:nvPr/>
        </p:nvSpPr>
        <p:spPr>
          <a:xfrm>
            <a:off x="323550" y="915566"/>
            <a:ext cx="8496922" cy="738664"/>
          </a:xfrm>
          <a:prstGeom prst="rect">
            <a:avLst/>
          </a:prstGeom>
          <a:noFill/>
        </p:spPr>
        <p:txBody>
          <a:bodyPr wrap="square" lIns="0" tIns="0" rIns="0" bIns="0" rtlCol="0">
            <a:spAutoFit/>
          </a:bodyPr>
          <a:lstStyle/>
          <a:p>
            <a:pPr algn="just"/>
            <a:r>
              <a:rPr lang="en-GB" sz="1600" dirty="0"/>
              <a:t>The Proposer recommends that this Modification follows the standard governance route and proceed to Workgroup.</a:t>
            </a:r>
          </a:p>
          <a:p>
            <a:pPr algn="just"/>
            <a:endParaRPr lang="en-GB" sz="1600" dirty="0"/>
          </a:p>
        </p:txBody>
      </p:sp>
    </p:spTree>
    <p:extLst>
      <p:ext uri="{BB962C8B-B14F-4D97-AF65-F5344CB8AC3E}">
        <p14:creationId xmlns:p14="http://schemas.microsoft.com/office/powerpoint/2010/main" val="2651196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Timeline for CMP343 and CMP340</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nvGraphicFramePr>
        <p:xfrm>
          <a:off x="323550" y="626321"/>
          <a:ext cx="8568930" cy="4578542"/>
        </p:xfrm>
        <a:graphic>
          <a:graphicData uri="http://schemas.openxmlformats.org/drawingml/2006/table">
            <a:tbl>
              <a:tblPr firstRow="1" bandRow="1">
                <a:tableStyleId>{5C22544A-7EE6-4342-B048-85BDC9FD1C3A}</a:tableStyleId>
              </a:tblPr>
              <a:tblGrid>
                <a:gridCol w="2448250">
                  <a:extLst>
                    <a:ext uri="{9D8B030D-6E8A-4147-A177-3AD203B41FA5}">
                      <a16:colId xmlns:a16="http://schemas.microsoft.com/office/drawing/2014/main" val="2043401118"/>
                    </a:ext>
                  </a:extLst>
                </a:gridCol>
                <a:gridCol w="1824488">
                  <a:extLst>
                    <a:ext uri="{9D8B030D-6E8A-4147-A177-3AD203B41FA5}">
                      <a16:colId xmlns:a16="http://schemas.microsoft.com/office/drawing/2014/main" val="149780315"/>
                    </a:ext>
                  </a:extLst>
                </a:gridCol>
                <a:gridCol w="2596957">
                  <a:extLst>
                    <a:ext uri="{9D8B030D-6E8A-4147-A177-3AD203B41FA5}">
                      <a16:colId xmlns:a16="http://schemas.microsoft.com/office/drawing/2014/main" val="4112587689"/>
                    </a:ext>
                  </a:extLst>
                </a:gridCol>
                <a:gridCol w="1699235">
                  <a:extLst>
                    <a:ext uri="{9D8B030D-6E8A-4147-A177-3AD203B41FA5}">
                      <a16:colId xmlns:a16="http://schemas.microsoft.com/office/drawing/2014/main" val="722626711"/>
                    </a:ext>
                  </a:extLst>
                </a:gridCol>
              </a:tblGrid>
              <a:tr h="266818">
                <a:tc>
                  <a:txBody>
                    <a:bodyPr/>
                    <a:lstStyle/>
                    <a:p>
                      <a:r>
                        <a:rPr lang="en-GB" sz="1200" dirty="0"/>
                        <a:t>Milestone</a:t>
                      </a:r>
                    </a:p>
                  </a:txBody>
                  <a:tcPr/>
                </a:tc>
                <a:tc>
                  <a:txBody>
                    <a:bodyPr/>
                    <a:lstStyle/>
                    <a:p>
                      <a:r>
                        <a:rPr lang="en-GB" sz="1200" dirty="0"/>
                        <a:t>Date</a:t>
                      </a:r>
                    </a:p>
                  </a:txBody>
                  <a:tcPr/>
                </a:tc>
                <a:tc>
                  <a:txBody>
                    <a:bodyPr/>
                    <a:lstStyle/>
                    <a:p>
                      <a:r>
                        <a:rPr lang="en-GB" sz="1200" dirty="0"/>
                        <a:t>Milestone</a:t>
                      </a:r>
                    </a:p>
                  </a:txBody>
                  <a:tcPr/>
                </a:tc>
                <a:tc>
                  <a:txBody>
                    <a:bodyPr/>
                    <a:lstStyle/>
                    <a:p>
                      <a:r>
                        <a:rPr lang="en-GB" sz="1200" dirty="0"/>
                        <a:t>Date</a:t>
                      </a:r>
                    </a:p>
                  </a:txBody>
                  <a:tcPr/>
                </a:tc>
                <a:extLst>
                  <a:ext uri="{0D108BD9-81ED-4DB2-BD59-A6C34878D82A}">
                    <a16:rowId xmlns:a16="http://schemas.microsoft.com/office/drawing/2014/main" val="383155423"/>
                  </a:ext>
                </a:extLst>
              </a:tr>
              <a:tr h="800454">
                <a:tc>
                  <a:txBody>
                    <a:bodyPr/>
                    <a:lstStyle/>
                    <a:p>
                      <a:r>
                        <a:rPr lang="en-GB" sz="1200" dirty="0"/>
                        <a:t>Workgroup Nominations</a:t>
                      </a:r>
                    </a:p>
                  </a:txBody>
                  <a:tcPr/>
                </a:tc>
                <a:tc>
                  <a:txBody>
                    <a:bodyPr/>
                    <a:lstStyle/>
                    <a:p>
                      <a:r>
                        <a:rPr lang="en-GB" sz="1200" dirty="0"/>
                        <a:t>29 May 2020 to 19 June 2020</a:t>
                      </a:r>
                    </a:p>
                  </a:txBody>
                  <a:tcPr/>
                </a:tc>
                <a:tc>
                  <a:txBody>
                    <a:bodyPr/>
                    <a:lstStyle/>
                    <a:p>
                      <a:r>
                        <a:rPr lang="en-GB" sz="1200" dirty="0"/>
                        <a:t>Code Administrator Consultation (20 Working Days)</a:t>
                      </a:r>
                    </a:p>
                  </a:txBody>
                  <a:tcPr/>
                </a:tc>
                <a:tc>
                  <a:txBody>
                    <a:bodyPr/>
                    <a:lstStyle/>
                    <a:p>
                      <a:r>
                        <a:rPr lang="en-GB" sz="1200" dirty="0"/>
                        <a:t>14 August 2020 to 14 September 2020</a:t>
                      </a:r>
                    </a:p>
                    <a:p>
                      <a:r>
                        <a:rPr lang="en-GB" sz="1200" i="1" dirty="0"/>
                        <a:t>(7 September 2020 if 15 Working Days)</a:t>
                      </a:r>
                    </a:p>
                  </a:txBody>
                  <a:tcPr/>
                </a:tc>
                <a:extLst>
                  <a:ext uri="{0D108BD9-81ED-4DB2-BD59-A6C34878D82A}">
                    <a16:rowId xmlns:a16="http://schemas.microsoft.com/office/drawing/2014/main" val="4083485395"/>
                  </a:ext>
                </a:extLst>
              </a:tr>
              <a:tr h="549498">
                <a:tc>
                  <a:txBody>
                    <a:bodyPr/>
                    <a:lstStyle/>
                    <a:p>
                      <a:r>
                        <a:rPr lang="en-GB" sz="1200" dirty="0"/>
                        <a:t>Workgroup 1</a:t>
                      </a:r>
                    </a:p>
                  </a:txBody>
                  <a:tcPr/>
                </a:tc>
                <a:tc>
                  <a:txBody>
                    <a:bodyPr/>
                    <a:lstStyle/>
                    <a:p>
                      <a:r>
                        <a:rPr lang="en-GB" sz="1200" dirty="0"/>
                        <a:t>22 June 2020</a:t>
                      </a:r>
                    </a:p>
                  </a:txBody>
                  <a:tcPr/>
                </a:tc>
                <a:tc>
                  <a:txBody>
                    <a:bodyPr/>
                    <a:lstStyle/>
                    <a:p>
                      <a:r>
                        <a:rPr lang="en-GB" sz="1200" dirty="0"/>
                        <a:t>Draft Final Modification Report (DFMR) issued to Panel</a:t>
                      </a:r>
                    </a:p>
                  </a:txBody>
                  <a:tcPr/>
                </a:tc>
                <a:tc>
                  <a:txBody>
                    <a:bodyPr/>
                    <a:lstStyle/>
                    <a:p>
                      <a:r>
                        <a:rPr lang="en-GB" sz="1200" dirty="0"/>
                        <a:t>17 September 2020</a:t>
                      </a:r>
                    </a:p>
                  </a:txBody>
                  <a:tcPr/>
                </a:tc>
                <a:extLst>
                  <a:ext uri="{0D108BD9-81ED-4DB2-BD59-A6C34878D82A}">
                    <a16:rowId xmlns:a16="http://schemas.microsoft.com/office/drawing/2014/main" val="3713368864"/>
                  </a:ext>
                </a:extLst>
              </a:tr>
              <a:tr h="444697">
                <a:tc>
                  <a:txBody>
                    <a:bodyPr/>
                    <a:lstStyle/>
                    <a:p>
                      <a:r>
                        <a:rPr lang="en-GB" sz="1200" dirty="0"/>
                        <a:t>Workgroup Consultation </a:t>
                      </a:r>
                    </a:p>
                  </a:txBody>
                  <a:tcPr/>
                </a:tc>
                <a:tc>
                  <a:txBody>
                    <a:bodyPr/>
                    <a:lstStyle/>
                    <a:p>
                      <a:r>
                        <a:rPr lang="en-GB" sz="1200" dirty="0"/>
                        <a:t>29 June 2020 to 20 July 2020</a:t>
                      </a:r>
                    </a:p>
                  </a:txBody>
                  <a:tcPr/>
                </a:tc>
                <a:tc>
                  <a:txBody>
                    <a:bodyPr/>
                    <a:lstStyle/>
                    <a:p>
                      <a:r>
                        <a:rPr lang="en-GB" sz="1200" dirty="0"/>
                        <a:t>Panel</a:t>
                      </a:r>
                      <a:r>
                        <a:rPr lang="en-GB" sz="1200" baseline="0" dirty="0"/>
                        <a:t> undertake DFMR recommendation vote</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25 September 2020</a:t>
                      </a:r>
                      <a:endParaRPr lang="en-US" sz="1200" dirty="0"/>
                    </a:p>
                  </a:txBody>
                  <a:tcPr/>
                </a:tc>
                <a:extLst>
                  <a:ext uri="{0D108BD9-81ED-4DB2-BD59-A6C34878D82A}">
                    <a16:rowId xmlns:a16="http://schemas.microsoft.com/office/drawing/2014/main" val="2726378177"/>
                  </a:ext>
                </a:extLst>
              </a:tr>
              <a:tr h="622575">
                <a:tc>
                  <a:txBody>
                    <a:bodyPr/>
                    <a:lstStyle/>
                    <a:p>
                      <a:r>
                        <a:rPr lang="en-GB" sz="1200" dirty="0"/>
                        <a:t>Workgroup 2 - Assess Workgroup Consultation Responses</a:t>
                      </a:r>
                    </a:p>
                  </a:txBody>
                  <a:tcPr/>
                </a:tc>
                <a:tc>
                  <a:txBody>
                    <a:bodyPr/>
                    <a:lstStyle/>
                    <a:p>
                      <a:r>
                        <a:rPr lang="en-GB" sz="1200" dirty="0"/>
                        <a:t>23 July 2020</a:t>
                      </a:r>
                    </a:p>
                  </a:txBody>
                  <a:tcPr/>
                </a:tc>
                <a:tc>
                  <a:txBody>
                    <a:bodyPr/>
                    <a:lstStyle/>
                    <a:p>
                      <a:r>
                        <a:rPr lang="en-US" sz="1200" dirty="0"/>
                        <a:t>Final Modification Report issued to Panel to check votes recorded correctly</a:t>
                      </a:r>
                      <a:endParaRPr lang="en-GB"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29 September 2020</a:t>
                      </a:r>
                      <a:endParaRPr lang="en-US" sz="1200" dirty="0"/>
                    </a:p>
                  </a:txBody>
                  <a:tcPr/>
                </a:tc>
                <a:extLst>
                  <a:ext uri="{0D108BD9-81ED-4DB2-BD59-A6C34878D82A}">
                    <a16:rowId xmlns:a16="http://schemas.microsoft.com/office/drawing/2014/main" val="2461474842"/>
                  </a:ext>
                </a:extLst>
              </a:tr>
              <a:tr h="641531">
                <a:tc>
                  <a:txBody>
                    <a:bodyPr/>
                    <a:lstStyle/>
                    <a:p>
                      <a:r>
                        <a:rPr lang="en-GB" sz="1200" dirty="0"/>
                        <a:t>Workgroup 3 – Workgroup Vote</a:t>
                      </a:r>
                    </a:p>
                  </a:txBody>
                  <a:tcPr/>
                </a:tc>
                <a:tc>
                  <a:txBody>
                    <a:bodyPr/>
                    <a:lstStyle/>
                    <a:p>
                      <a:r>
                        <a:rPr lang="en-GB" sz="1200" dirty="0"/>
                        <a:t>24 July 2020</a:t>
                      </a:r>
                    </a:p>
                  </a:txBody>
                  <a:tcPr/>
                </a:tc>
                <a:tc>
                  <a:txBody>
                    <a:bodyPr/>
                    <a:lstStyle/>
                    <a:p>
                      <a:r>
                        <a:rPr lang="en-US" sz="1200" dirty="0"/>
                        <a:t>Final Modification Report issued to Ofgem</a:t>
                      </a:r>
                      <a:endParaRPr lang="en-GB" sz="1200" dirty="0"/>
                    </a:p>
                  </a:txBody>
                  <a:tcPr/>
                </a:tc>
                <a:tc>
                  <a:txBody>
                    <a:bodyPr/>
                    <a:lstStyle/>
                    <a:p>
                      <a:r>
                        <a:rPr lang="en-GB" sz="1200" dirty="0"/>
                        <a:t>7 October 2020</a:t>
                      </a:r>
                    </a:p>
                  </a:txBody>
                  <a:tcPr/>
                </a:tc>
                <a:extLst>
                  <a:ext uri="{0D108BD9-81ED-4DB2-BD59-A6C34878D82A}">
                    <a16:rowId xmlns:a16="http://schemas.microsoft.com/office/drawing/2014/main" val="1338958629"/>
                  </a:ext>
                </a:extLst>
              </a:tr>
              <a:tr h="392499">
                <a:tc>
                  <a:txBody>
                    <a:bodyPr/>
                    <a:lstStyle/>
                    <a:p>
                      <a:r>
                        <a:rPr lang="en-US" sz="1200" dirty="0"/>
                        <a:t>Workgroup report issued to Panel</a:t>
                      </a:r>
                      <a:endParaRPr lang="en-GB" sz="1200" dirty="0"/>
                    </a:p>
                  </a:txBody>
                  <a:tcPr/>
                </a:tc>
                <a:tc>
                  <a:txBody>
                    <a:bodyPr/>
                    <a:lstStyle/>
                    <a:p>
                      <a:r>
                        <a:rPr lang="en-GB" sz="1200" dirty="0"/>
                        <a:t>4 August 2020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Ofgem decision </a:t>
                      </a:r>
                    </a:p>
                  </a:txBody>
                  <a:tcPr/>
                </a:tc>
                <a:tc>
                  <a:txBody>
                    <a:bodyPr/>
                    <a:lstStyle/>
                    <a:p>
                      <a:r>
                        <a:rPr lang="en-GB" sz="1200" dirty="0"/>
                        <a:t>30 November 2020</a:t>
                      </a:r>
                    </a:p>
                  </a:txBody>
                  <a:tcPr/>
                </a:tc>
                <a:extLst>
                  <a:ext uri="{0D108BD9-81ED-4DB2-BD59-A6C34878D82A}">
                    <a16:rowId xmlns:a16="http://schemas.microsoft.com/office/drawing/2014/main" val="3799481148"/>
                  </a:ext>
                </a:extLst>
              </a:tr>
              <a:tr h="80045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Panel</a:t>
                      </a:r>
                      <a:r>
                        <a:rPr lang="en-GB" sz="1200" baseline="0" dirty="0"/>
                        <a:t> sign off that Workgroup Report has met its Terms of Reference  “Special Panel”</a:t>
                      </a:r>
                      <a:endParaRPr lang="en-GB" sz="1200" dirty="0"/>
                    </a:p>
                  </a:txBody>
                  <a:tcPr/>
                </a:tc>
                <a:tc>
                  <a:txBody>
                    <a:bodyPr/>
                    <a:lstStyle/>
                    <a:p>
                      <a:r>
                        <a:rPr lang="en-GB" sz="1200" dirty="0"/>
                        <a:t>12 August 2020</a:t>
                      </a:r>
                    </a:p>
                  </a:txBody>
                  <a:tcPr/>
                </a:tc>
                <a:tc>
                  <a:txBody>
                    <a:bodyPr/>
                    <a:lstStyle/>
                    <a:p>
                      <a:r>
                        <a:rPr lang="en-GB" sz="1200" dirty="0"/>
                        <a:t>Implementation Date</a:t>
                      </a:r>
                    </a:p>
                  </a:txBody>
                  <a:tcPr/>
                </a:tc>
                <a:tc>
                  <a:txBody>
                    <a:bodyPr/>
                    <a:lstStyle/>
                    <a:p>
                      <a:r>
                        <a:rPr lang="en-GB" sz="1200" dirty="0"/>
                        <a:t>1 April 2022</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873807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Welcome</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14346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288264" y="267494"/>
            <a:ext cx="8496922" cy="295466"/>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Panel Decision</a:t>
            </a:r>
          </a:p>
        </p:txBody>
      </p:sp>
      <p:sp>
        <p:nvSpPr>
          <p:cNvPr id="3" name="TextBox 2"/>
          <p:cNvSpPr txBox="1"/>
          <p:nvPr/>
        </p:nvSpPr>
        <p:spPr>
          <a:xfrm>
            <a:off x="215451" y="915566"/>
            <a:ext cx="8642547" cy="1677382"/>
          </a:xfrm>
          <a:prstGeom prst="rect">
            <a:avLst/>
          </a:prstGeom>
          <a:noFill/>
        </p:spPr>
        <p:txBody>
          <a:bodyPr wrap="square" lIns="0" tIns="0" rIns="0" bIns="0" rtlCol="0">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Does the Panel agree that:</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is a </a:t>
            </a:r>
            <a:r>
              <a:rPr lang="en-GB" sz="1600" dirty="0">
                <a:solidFill>
                  <a:srgbClr val="454545"/>
                </a:solidFill>
                <a:latin typeface="Arial" panose="020B0604020202020204"/>
              </a:rPr>
              <a:t>standard</a:t>
            </a: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 governance modification; and</a:t>
            </a: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This modification should proceed to Workgroup</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3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439743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580112" y="195486"/>
            <a:ext cx="3455439" cy="245173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r>
              <a:rPr lang="en-GB" kern="0" dirty="0">
                <a:solidFill>
                  <a:srgbClr val="F26522"/>
                </a:solidFill>
              </a:rPr>
              <a:t>CMP344 - Clarification of Transmission Licensee revenue recovery and the  treatment of revenue adjustments in the Charging Methodology</a:t>
            </a:r>
            <a:endParaRPr lang="en-GB" dirty="0"/>
          </a:p>
          <a:p>
            <a:r>
              <a:rPr lang="en-GB" dirty="0"/>
              <a:t> </a:t>
            </a:r>
            <a:r>
              <a:rPr lang="en-US" dirty="0"/>
              <a:t> </a:t>
            </a:r>
            <a:r>
              <a:rPr lang="en-GB" dirty="0"/>
              <a:t>  </a:t>
            </a:r>
            <a:endParaRPr lang="en-US" dirty="0"/>
          </a:p>
          <a:p>
            <a:pPr lvl="0" algn="just" defTabSz="914400"/>
            <a:endParaRPr lang="en-GB" kern="0" dirty="0">
              <a:solidFill>
                <a:srgbClr val="F26522"/>
              </a:solidFill>
              <a:latin typeface="Arial" panose="020B0604020202020204"/>
            </a:endParaRPr>
          </a:p>
          <a:p>
            <a:pPr marL="0" marR="0" lvl="0" indent="0" algn="just"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endParaRPr>
          </a:p>
          <a:p>
            <a:pPr marL="0" marR="0" lvl="0" indent="0" algn="r" defTabSz="914400" rtl="0" eaLnBrk="1" fontAlgn="auto" latinLnBrk="0" hangingPunct="1">
              <a:lnSpc>
                <a:spcPct val="80000"/>
              </a:lnSpc>
              <a:spcBef>
                <a:spcPts val="0"/>
              </a:spcBef>
              <a:spcAft>
                <a:spcPts val="0"/>
              </a:spcAft>
              <a:buClrTx/>
              <a:buSzTx/>
              <a:buFontTx/>
              <a:buNone/>
              <a:tabLst/>
              <a:defRPr/>
            </a:pPr>
            <a:b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0" i="0" u="none" strike="noStrike" kern="0" cap="none" spc="0" normalizeH="0" baseline="0" noProof="0" dirty="0">
              <a:ln>
                <a:noFill/>
              </a:ln>
              <a:solidFill>
                <a:srgbClr val="454545"/>
              </a:solidFill>
              <a:effectLst/>
              <a:uLnTx/>
              <a:uFillTx/>
              <a:latin typeface="Arial" panose="020B0604020202020204"/>
              <a:ea typeface="+mj-ea"/>
              <a:cs typeface="+mj-cs"/>
            </a:endParaRPr>
          </a:p>
        </p:txBody>
      </p:sp>
    </p:spTree>
    <p:extLst>
      <p:ext uri="{BB962C8B-B14F-4D97-AF65-F5344CB8AC3E}">
        <p14:creationId xmlns:p14="http://schemas.microsoft.com/office/powerpoint/2010/main" val="19032995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Critical Friend Feedback: CMP344</a:t>
            </a:r>
            <a:endParaRPr lang="en-GB" dirty="0">
              <a:highlight>
                <a:srgbClr val="FFFF00"/>
              </a:highlight>
            </a:endParaRPr>
          </a:p>
        </p:txBody>
      </p:sp>
      <p:graphicFrame>
        <p:nvGraphicFramePr>
          <p:cNvPr id="2" name="Table 1"/>
          <p:cNvGraphicFramePr>
            <a:graphicFrameLocks noGrp="1"/>
          </p:cNvGraphicFramePr>
          <p:nvPr>
            <p:extLst/>
          </p:nvPr>
        </p:nvGraphicFramePr>
        <p:xfrm>
          <a:off x="356664" y="946798"/>
          <a:ext cx="8319792" cy="2523307"/>
        </p:xfrm>
        <a:graphic>
          <a:graphicData uri="http://schemas.openxmlformats.org/drawingml/2006/table">
            <a:tbl>
              <a:tblPr firstRow="1" bandRow="1">
                <a:tableStyleId>{5C22544A-7EE6-4342-B048-85BDC9FD1C3A}</a:tableStyleId>
              </a:tblPr>
              <a:tblGrid>
                <a:gridCol w="3927304">
                  <a:extLst>
                    <a:ext uri="{9D8B030D-6E8A-4147-A177-3AD203B41FA5}">
                      <a16:colId xmlns:a16="http://schemas.microsoft.com/office/drawing/2014/main" val="2500286265"/>
                    </a:ext>
                  </a:extLst>
                </a:gridCol>
                <a:gridCol w="4392488">
                  <a:extLst>
                    <a:ext uri="{9D8B030D-6E8A-4147-A177-3AD203B41FA5}">
                      <a16:colId xmlns:a16="http://schemas.microsoft.com/office/drawing/2014/main" val="477721536"/>
                    </a:ext>
                  </a:extLst>
                </a:gridCol>
              </a:tblGrid>
              <a:tr h="400816">
                <a:tc>
                  <a:txBody>
                    <a:bodyPr/>
                    <a:lstStyle/>
                    <a:p>
                      <a:r>
                        <a:rPr lang="en-GB" baseline="0" dirty="0"/>
                        <a:t>Code Administrator comments</a:t>
                      </a:r>
                      <a:endParaRPr lang="en-US" dirty="0"/>
                    </a:p>
                  </a:txBody>
                  <a:tcPr/>
                </a:tc>
                <a:tc>
                  <a:txBody>
                    <a:bodyPr/>
                    <a:lstStyle/>
                    <a:p>
                      <a:r>
                        <a:rPr lang="en-GB" dirty="0"/>
                        <a:t>Amendments made by the Proposer</a:t>
                      </a:r>
                      <a:endParaRPr lang="en-US" dirty="0"/>
                    </a:p>
                  </a:txBody>
                  <a:tcPr/>
                </a:tc>
                <a:extLst>
                  <a:ext uri="{0D108BD9-81ED-4DB2-BD59-A6C34878D82A}">
                    <a16:rowId xmlns:a16="http://schemas.microsoft.com/office/drawing/2014/main" val="3978333255"/>
                  </a:ext>
                </a:extLst>
              </a:tr>
              <a:tr h="2122491">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aseline="0" dirty="0"/>
                        <a:t>- Good quality proposal with only minor formatting changes made, and some slight wording tweaks. </a:t>
                      </a:r>
                    </a:p>
                  </a:txBody>
                  <a:tcPr/>
                </a:tc>
                <a:tc>
                  <a:txBody>
                    <a:bodyPr/>
                    <a:lstStyle/>
                    <a:p>
                      <a:pPr marL="0" indent="0">
                        <a:buFont typeface="Arial" panose="020B0604020202020204" pitchFamily="34" charset="0"/>
                        <a:buNone/>
                      </a:pPr>
                      <a:r>
                        <a:rPr lang="en-GB" sz="1400" baseline="0" dirty="0"/>
                        <a:t>- Proposer agreed with suggested Code Administrator changes</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764435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0A9A88C-0AF5-42AE-9F22-A13CE2C9CD9E}"/>
              </a:ext>
            </a:extLst>
          </p:cNvPr>
          <p:cNvSpPr>
            <a:spLocks noGrp="1"/>
          </p:cNvSpPr>
          <p:nvPr>
            <p:ph type="sldNum" sz="quarter" idx="16"/>
          </p:nvPr>
        </p:nvSpPr>
        <p:spPr/>
        <p:txBody>
          <a:bodyPr/>
          <a:lstStyle/>
          <a:p>
            <a:pPr defTabSz="685366"/>
            <a:r>
              <a:rPr lang="en-GB" dirty="0">
                <a:solidFill>
                  <a:srgbClr val="1D4477"/>
                </a:solidFill>
                <a:latin typeface="RWE Sans"/>
              </a:rPr>
              <a:t>Page </a:t>
            </a:r>
            <a:fld id="{677F1DB9-6BD1-4662-AD32-A5C07CCC53B6}" type="slidenum">
              <a:rPr lang="en-GB">
                <a:solidFill>
                  <a:srgbClr val="1D4477"/>
                </a:solidFill>
                <a:latin typeface="RWE Sans"/>
              </a:rPr>
              <a:pPr defTabSz="685366"/>
              <a:t>23</a:t>
            </a:fld>
            <a:endParaRPr lang="en-GB" dirty="0">
              <a:solidFill>
                <a:srgbClr val="1D4477"/>
              </a:solidFill>
              <a:latin typeface="RWE Sans"/>
            </a:endParaRPr>
          </a:p>
        </p:txBody>
      </p:sp>
      <p:sp>
        <p:nvSpPr>
          <p:cNvPr id="9" name="Untertitel 8">
            <a:extLst>
              <a:ext uri="{FF2B5EF4-FFF2-40B4-BE49-F238E27FC236}">
                <a16:creationId xmlns:a16="http://schemas.microsoft.com/office/drawing/2014/main" id="{8CA99F66-05FB-43CF-A004-98F55DC26655}"/>
              </a:ext>
            </a:extLst>
          </p:cNvPr>
          <p:cNvSpPr>
            <a:spLocks noGrp="1"/>
          </p:cNvSpPr>
          <p:nvPr>
            <p:ph type="subTitle" idx="13"/>
          </p:nvPr>
        </p:nvSpPr>
        <p:spPr/>
        <p:txBody>
          <a:bodyPr/>
          <a:lstStyle/>
          <a:p>
            <a:r>
              <a:rPr lang="en-GB" dirty="0"/>
              <a:t>Clarification of Transmission Licensee revenue recovery and the  treatment of revenue adjustments in the Charging Methodology</a:t>
            </a:r>
            <a:endParaRPr lang="en-US" dirty="0"/>
          </a:p>
          <a:p>
            <a:pPr lvl="1"/>
            <a:r>
              <a:rPr lang="en-GB" dirty="0"/>
              <a:t>Draft CUSC Modification Proposal</a:t>
            </a:r>
          </a:p>
          <a:p>
            <a:pPr lvl="2"/>
            <a:r>
              <a:rPr lang="en-GB" dirty="0"/>
              <a:t>Bill Reed</a:t>
            </a:r>
          </a:p>
        </p:txBody>
      </p:sp>
    </p:spTree>
    <p:extLst>
      <p:ext uri="{BB962C8B-B14F-4D97-AF65-F5344CB8AC3E}">
        <p14:creationId xmlns:p14="http://schemas.microsoft.com/office/powerpoint/2010/main" val="1469587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Inhaltsplatzhalter 12">
            <a:extLst>
              <a:ext uri="{FF2B5EF4-FFF2-40B4-BE49-F238E27FC236}">
                <a16:creationId xmlns:a16="http://schemas.microsoft.com/office/drawing/2014/main" id="{19D459AC-F462-42C4-8B42-FBB4368DB966}"/>
              </a:ext>
            </a:extLst>
          </p:cNvPr>
          <p:cNvSpPr>
            <a:spLocks noGrp="1"/>
          </p:cNvSpPr>
          <p:nvPr>
            <p:ph idx="1"/>
          </p:nvPr>
        </p:nvSpPr>
        <p:spPr>
          <a:xfrm>
            <a:off x="1547999" y="1176922"/>
            <a:ext cx="6048000" cy="3529947"/>
          </a:xfrm>
        </p:spPr>
        <p:txBody>
          <a:bodyPr>
            <a:normAutofit/>
          </a:bodyPr>
          <a:lstStyle/>
          <a:p>
            <a:r>
              <a:rPr lang="en-US" dirty="0"/>
              <a:t>T</a:t>
            </a:r>
            <a:r>
              <a:rPr lang="en-GB" dirty="0"/>
              <a:t>his modification has been raised to address the CUSC charging arrangements in two important areas:</a:t>
            </a:r>
          </a:p>
          <a:p>
            <a:pPr lvl="1"/>
            <a:r>
              <a:rPr lang="en-GB" dirty="0"/>
              <a:t>Recovery of “Maximum Allowed Revenue” (MAR)</a:t>
            </a:r>
          </a:p>
          <a:p>
            <a:pPr lvl="2"/>
            <a:r>
              <a:rPr lang="en-GB" dirty="0"/>
              <a:t>The recovery of “maximum allowed revenue” for transmission owners (TOs) associated with each onshore price control period and for onshore transmission licensees and at the point of asset transfer for offshore TOs (OFTOs). </a:t>
            </a:r>
          </a:p>
          <a:p>
            <a:pPr lvl="1"/>
            <a:r>
              <a:rPr lang="en-GB" dirty="0"/>
              <a:t>Treatment of revenue associated with unforeseen or unforeseeable events</a:t>
            </a:r>
          </a:p>
          <a:p>
            <a:pPr lvl="2"/>
            <a:r>
              <a:rPr lang="en-GB" dirty="0"/>
              <a:t>Revenue adjustments associated with actual costs incurred and costs saved for a Transmission Licensee that occur within price control periods from unforeseen or unforeseeable events, including Income Adjusting Events (IAEs),</a:t>
            </a:r>
          </a:p>
          <a:p>
            <a:pPr lvl="1"/>
            <a:r>
              <a:rPr lang="en-GB" dirty="0">
                <a:solidFill>
                  <a:schemeClr val="accent2"/>
                </a:solidFill>
              </a:rPr>
              <a:t>This modification has been raised to clarify the CUSC charging arrangements. </a:t>
            </a:r>
          </a:p>
          <a:p>
            <a:pPr lvl="1"/>
            <a:r>
              <a:rPr lang="en-GB" dirty="0">
                <a:solidFill>
                  <a:schemeClr val="accent2"/>
                </a:solidFill>
              </a:rPr>
              <a:t>It sets out the basis for the arrangements to ensure efficient cost recovery for  transmission licensees and users </a:t>
            </a:r>
          </a:p>
        </p:txBody>
      </p:sp>
      <p:sp>
        <p:nvSpPr>
          <p:cNvPr id="14" name="Vertikaler Textplatzhalter 13">
            <a:extLst>
              <a:ext uri="{FF2B5EF4-FFF2-40B4-BE49-F238E27FC236}">
                <a16:creationId xmlns:a16="http://schemas.microsoft.com/office/drawing/2014/main" id="{35834ED7-DBF2-4F8C-B4CA-9C2AF31523F8}"/>
              </a:ext>
            </a:extLst>
          </p:cNvPr>
          <p:cNvSpPr>
            <a:spLocks noGrp="1"/>
          </p:cNvSpPr>
          <p:nvPr>
            <p:ph type="body" orient="vert" idx="13"/>
          </p:nvPr>
        </p:nvSpPr>
        <p:spPr/>
        <p:txBody>
          <a:bodyPr/>
          <a:lstStyle/>
          <a:p>
            <a:r>
              <a:rPr lang="en-GB" dirty="0"/>
              <a:t>Introduction</a:t>
            </a:r>
          </a:p>
        </p:txBody>
      </p:sp>
      <p:pic>
        <p:nvPicPr>
          <p:cNvPr id="18" name="Energiefeld">
            <a:extLst>
              <a:ext uri="{FF2B5EF4-FFF2-40B4-BE49-F238E27FC236}">
                <a16:creationId xmlns:a16="http://schemas.microsoft.com/office/drawing/2014/main" id="{036CFB38-D7EC-4999-BBD9-43AD513637D6}"/>
              </a:ext>
            </a:extLst>
          </p:cNvPr>
          <p:cNvPicPr>
            <a:picLocks noChangeAspect="1"/>
          </p:cNvPicPr>
          <p:nvPr/>
        </p:nvPicPr>
        <p:blipFill>
          <a:blip r:embed="rId2"/>
          <a:stretch>
            <a:fillRect/>
          </a:stretch>
        </p:blipFill>
        <p:spPr>
          <a:xfrm flipH="1" flipV="1">
            <a:off x="4572000" y="0"/>
            <a:ext cx="3429000" cy="1238489"/>
          </a:xfrm>
          <a:prstGeom prst="rect">
            <a:avLst/>
          </a:prstGeom>
        </p:spPr>
      </p:pic>
      <p:sp>
        <p:nvSpPr>
          <p:cNvPr id="8" name="Date Placeholder 7">
            <a:extLst>
              <a:ext uri="{FF2B5EF4-FFF2-40B4-BE49-F238E27FC236}">
                <a16:creationId xmlns:a16="http://schemas.microsoft.com/office/drawing/2014/main" id="{01F93CBC-CB98-49AA-AF21-4A1F2C3830A6}"/>
              </a:ext>
            </a:extLst>
          </p:cNvPr>
          <p:cNvSpPr>
            <a:spLocks noGrp="1"/>
          </p:cNvSpPr>
          <p:nvPr>
            <p:ph type="dt" sz="half" idx="18"/>
          </p:nvPr>
        </p:nvSpPr>
        <p:spPr/>
        <p:txBody>
          <a:bodyPr/>
          <a:lstStyle/>
          <a:p>
            <a:pPr defTabSz="685366"/>
            <a:fld id="{62C2E86C-5B7C-4A74-A69C-1E8200578A77}" type="datetime1">
              <a:rPr lang="de-DE">
                <a:solidFill>
                  <a:srgbClr val="1D4477"/>
                </a:solidFill>
                <a:latin typeface="RWE Sans"/>
              </a:rPr>
              <a:pPr defTabSz="685366"/>
              <a:t>20.05.2020</a:t>
            </a:fld>
            <a:endParaRPr lang="en-GB" dirty="0">
              <a:solidFill>
                <a:srgbClr val="1D4477"/>
              </a:solidFill>
              <a:latin typeface="RWE Sans"/>
            </a:endParaRPr>
          </a:p>
        </p:txBody>
      </p:sp>
      <p:sp>
        <p:nvSpPr>
          <p:cNvPr id="9" name="Footer Placeholder 8">
            <a:extLst>
              <a:ext uri="{FF2B5EF4-FFF2-40B4-BE49-F238E27FC236}">
                <a16:creationId xmlns:a16="http://schemas.microsoft.com/office/drawing/2014/main" id="{EBFA4C74-330A-4C9F-A146-093A31A93993}"/>
              </a:ext>
            </a:extLst>
          </p:cNvPr>
          <p:cNvSpPr>
            <a:spLocks noGrp="1"/>
          </p:cNvSpPr>
          <p:nvPr>
            <p:ph type="ftr" sz="quarter" idx="19"/>
          </p:nvPr>
        </p:nvSpPr>
        <p:spPr/>
        <p:txBody>
          <a:bodyPr/>
          <a:lstStyle/>
          <a:p>
            <a:pPr defTabSz="685366"/>
            <a:r>
              <a:rPr lang="en-GB" dirty="0">
                <a:solidFill>
                  <a:srgbClr val="1D4477"/>
                </a:solidFill>
                <a:latin typeface="RWE Sans"/>
              </a:rPr>
              <a:t>Clarification of Transmission Licensee revenue recovery and the  treatment of revenue adjustments in the Charging Methodology – Draft CUSC Modification</a:t>
            </a:r>
          </a:p>
        </p:txBody>
      </p:sp>
      <p:sp>
        <p:nvSpPr>
          <p:cNvPr id="10" name="Slide Number Placeholder 9">
            <a:extLst>
              <a:ext uri="{FF2B5EF4-FFF2-40B4-BE49-F238E27FC236}">
                <a16:creationId xmlns:a16="http://schemas.microsoft.com/office/drawing/2014/main" id="{9A69B7A1-4A2E-42AC-9AFF-0D63E43A7FE2}"/>
              </a:ext>
            </a:extLst>
          </p:cNvPr>
          <p:cNvSpPr>
            <a:spLocks noGrp="1"/>
          </p:cNvSpPr>
          <p:nvPr>
            <p:ph type="sldNum" sz="quarter" idx="20"/>
          </p:nvPr>
        </p:nvSpPr>
        <p:spPr/>
        <p:txBody>
          <a:bodyPr/>
          <a:lstStyle/>
          <a:p>
            <a:pPr defTabSz="685366"/>
            <a:r>
              <a:rPr lang="en-GB" sz="500" dirty="0">
                <a:solidFill>
                  <a:srgbClr val="1D4477"/>
                </a:solidFill>
                <a:latin typeface="RWE Sans"/>
              </a:rPr>
              <a:t>Page </a:t>
            </a:r>
            <a:fld id="{677F1DB9-6BD1-4662-AD32-A5C07CCC53B6}" type="slidenum">
              <a:rPr lang="en-GB" sz="450">
                <a:solidFill>
                  <a:srgbClr val="1D4477"/>
                </a:solidFill>
                <a:latin typeface="RWE Sans"/>
              </a:rPr>
              <a:pPr defTabSz="685366"/>
              <a:t>24</a:t>
            </a:fld>
            <a:endParaRPr lang="en-GB" dirty="0">
              <a:solidFill>
                <a:srgbClr val="1D4477"/>
              </a:solidFill>
              <a:latin typeface="RWE Sans"/>
            </a:endParaRPr>
          </a:p>
        </p:txBody>
      </p:sp>
    </p:spTree>
    <p:extLst>
      <p:ext uri="{BB962C8B-B14F-4D97-AF65-F5344CB8AC3E}">
        <p14:creationId xmlns:p14="http://schemas.microsoft.com/office/powerpoint/2010/main" val="1512818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20"/>
          </p:nvPr>
        </p:nvSpPr>
        <p:spPr/>
        <p:txBody>
          <a:bodyPr/>
          <a:lstStyle/>
          <a:p>
            <a:pPr defTabSz="685366"/>
            <a:r>
              <a:rPr lang="en-GB" sz="500" dirty="0">
                <a:solidFill>
                  <a:srgbClr val="1D4477"/>
                </a:solidFill>
                <a:latin typeface="RWE Sans"/>
              </a:rPr>
              <a:t>Page </a:t>
            </a:r>
            <a:fld id="{677F1DB9-6BD1-4662-AD32-A5C07CCC53B6}" type="slidenum">
              <a:rPr lang="en-GB" sz="450">
                <a:solidFill>
                  <a:srgbClr val="1D4477"/>
                </a:solidFill>
                <a:latin typeface="RWE Sans"/>
              </a:rPr>
              <a:pPr defTabSz="685366"/>
              <a:t>25</a:t>
            </a:fld>
            <a:endParaRPr lang="en-GB" dirty="0">
              <a:solidFill>
                <a:srgbClr val="1D4477"/>
              </a:solidFill>
              <a:latin typeface="RWE Sans"/>
            </a:endParaRPr>
          </a:p>
        </p:txBody>
      </p:sp>
      <p:sp>
        <p:nvSpPr>
          <p:cNvPr id="3" name="Footer Placeholder 2"/>
          <p:cNvSpPr>
            <a:spLocks noGrp="1"/>
          </p:cNvSpPr>
          <p:nvPr>
            <p:ph type="ftr" sz="quarter" idx="19"/>
          </p:nvPr>
        </p:nvSpPr>
        <p:spPr/>
        <p:txBody>
          <a:bodyPr/>
          <a:lstStyle/>
          <a:p>
            <a:pPr defTabSz="685366"/>
            <a:r>
              <a:rPr lang="en-GB" dirty="0">
                <a:solidFill>
                  <a:srgbClr val="1D4477"/>
                </a:solidFill>
                <a:latin typeface="RWE Sans"/>
              </a:rPr>
              <a:t>Clarification of Transmission Licensee revenue recovery and the  treatment of revenue adjustments in the Charging Methodology – Draft CUSC Modification</a:t>
            </a:r>
          </a:p>
        </p:txBody>
      </p:sp>
      <p:sp>
        <p:nvSpPr>
          <p:cNvPr id="4" name="Date Placeholder 3"/>
          <p:cNvSpPr>
            <a:spLocks noGrp="1"/>
          </p:cNvSpPr>
          <p:nvPr>
            <p:ph type="dt" sz="half" idx="18"/>
          </p:nvPr>
        </p:nvSpPr>
        <p:spPr/>
        <p:txBody>
          <a:bodyPr/>
          <a:lstStyle/>
          <a:p>
            <a:pPr defTabSz="685366"/>
            <a:fld id="{94E2FAC2-0C16-4C2F-A69F-41C61A00E110}" type="datetime1">
              <a:rPr lang="de-DE">
                <a:solidFill>
                  <a:srgbClr val="1D4477"/>
                </a:solidFill>
                <a:latin typeface="RWE Sans"/>
              </a:rPr>
              <a:pPr defTabSz="685366"/>
              <a:t>20.05.2020</a:t>
            </a:fld>
            <a:endParaRPr lang="en-GB" dirty="0">
              <a:solidFill>
                <a:srgbClr val="1D4477"/>
              </a:solidFill>
              <a:latin typeface="RWE Sans"/>
            </a:endParaRPr>
          </a:p>
        </p:txBody>
      </p:sp>
      <p:sp>
        <p:nvSpPr>
          <p:cNvPr id="5" name="Vertical Text Placeholder 4"/>
          <p:cNvSpPr>
            <a:spLocks noGrp="1"/>
          </p:cNvSpPr>
          <p:nvPr>
            <p:ph type="body" orient="vert" idx="17"/>
          </p:nvPr>
        </p:nvSpPr>
        <p:spPr/>
        <p:txBody>
          <a:bodyPr/>
          <a:lstStyle/>
          <a:p>
            <a:r>
              <a:rPr lang="en-GB" dirty="0"/>
              <a:t>1. Onshore  MAR is subject to allowing for any Kt adjustment for under or over recovery in a previous year net of the income recovered through pre-vesting connection charges). </a:t>
            </a:r>
          </a:p>
        </p:txBody>
      </p:sp>
      <p:sp>
        <p:nvSpPr>
          <p:cNvPr id="6" name="Content Placeholder 5"/>
          <p:cNvSpPr>
            <a:spLocks noGrp="1"/>
          </p:cNvSpPr>
          <p:nvPr>
            <p:ph idx="1"/>
          </p:nvPr>
        </p:nvSpPr>
        <p:spPr>
          <a:xfrm>
            <a:off x="1546621" y="1204231"/>
            <a:ext cx="6048000" cy="3293755"/>
          </a:xfrm>
        </p:spPr>
        <p:txBody>
          <a:bodyPr>
            <a:normAutofit lnSpcReduction="10000"/>
          </a:bodyPr>
          <a:lstStyle/>
          <a:p>
            <a:r>
              <a:rPr lang="en-GB" dirty="0"/>
              <a:t>The defect in the current CUSC arrangements is as follows:</a:t>
            </a:r>
          </a:p>
          <a:p>
            <a:r>
              <a:rPr lang="en-GB" b="1" dirty="0">
                <a:solidFill>
                  <a:srgbClr val="3ED8C3"/>
                </a:solidFill>
              </a:rPr>
              <a:t>Recovery of “Maximum Allowed Revenue” (MAR)</a:t>
            </a:r>
          </a:p>
          <a:p>
            <a:pPr marL="171296" indent="-171296">
              <a:buFont typeface="Arial" panose="020B0604020202020204" pitchFamily="34" charset="0"/>
              <a:buChar char="•"/>
            </a:pPr>
            <a:r>
              <a:rPr lang="en-GB" dirty="0"/>
              <a:t>Section 14.14.1 sets out the nature of the cost to be recovered from Users. </a:t>
            </a:r>
          </a:p>
          <a:p>
            <a:pPr marL="171296" indent="-171296">
              <a:buFont typeface="Arial" panose="020B0604020202020204" pitchFamily="34" charset="0"/>
              <a:buChar char="•"/>
            </a:pPr>
            <a:r>
              <a:rPr lang="en-GB" dirty="0"/>
              <a:t>Section 14.14.2 specifies that Transmission Network Use of System Charges TNUoS) are set to recover the Maximum Allowed Revenue (MAR)</a:t>
            </a:r>
            <a:r>
              <a:rPr lang="en-GB" baseline="30000" dirty="0"/>
              <a:t>1</a:t>
            </a:r>
          </a:p>
          <a:p>
            <a:pPr marL="171296" indent="-171296">
              <a:buFont typeface="Arial" panose="020B0604020202020204" pitchFamily="34" charset="0"/>
              <a:buChar char="•"/>
            </a:pPr>
            <a:r>
              <a:rPr lang="en-GB" b="1" dirty="0"/>
              <a:t>While it is clear that the intent of Section 14 is to recover the MAR of onshore and offshore transmission owners this is not set out explicitly in the CUSC – this modification will address this defect</a:t>
            </a:r>
          </a:p>
          <a:p>
            <a:r>
              <a:rPr lang="en-GB" b="1" dirty="0">
                <a:solidFill>
                  <a:srgbClr val="3ED8C3"/>
                </a:solidFill>
              </a:rPr>
              <a:t>Treatment of revenue associated with unforeseen or unforeseeable events</a:t>
            </a:r>
          </a:p>
          <a:p>
            <a:pPr marL="171296" indent="-171296">
              <a:buFont typeface="Arial" panose="020B0604020202020204" pitchFamily="34" charset="0"/>
              <a:buChar char="•"/>
            </a:pPr>
            <a:r>
              <a:rPr lang="en-GB" dirty="0"/>
              <a:t>Section 14 of the CUSC does not set out the basis on which revenue adjustments associated with actual costs incurred and costs saved for a Transmission Licensee that occur within price control periods are treated. Within price control revenue adjustments can occur as a result of, for example, Income Adjusting Events (IAEs). </a:t>
            </a:r>
          </a:p>
          <a:p>
            <a:pPr marL="171296" indent="-171296">
              <a:buFont typeface="Arial" panose="020B0604020202020204" pitchFamily="34" charset="0"/>
              <a:buChar char="•"/>
            </a:pPr>
            <a:r>
              <a:rPr lang="en-GB" b="1" dirty="0"/>
              <a:t>This modification proposal will set out the treatment of revenue adjustments related to unforeseen or unforeseeable events during a period subject to a price control.</a:t>
            </a:r>
          </a:p>
        </p:txBody>
      </p:sp>
      <p:sp>
        <p:nvSpPr>
          <p:cNvPr id="7" name="Vertical Text Placeholder 6"/>
          <p:cNvSpPr>
            <a:spLocks noGrp="1"/>
          </p:cNvSpPr>
          <p:nvPr>
            <p:ph type="body" orient="vert" idx="13"/>
          </p:nvPr>
        </p:nvSpPr>
        <p:spPr/>
        <p:txBody>
          <a:bodyPr/>
          <a:lstStyle/>
          <a:p>
            <a:r>
              <a:rPr lang="en-GB" dirty="0"/>
              <a:t>The Defect</a:t>
            </a:r>
          </a:p>
        </p:txBody>
      </p:sp>
    </p:spTree>
    <p:extLst>
      <p:ext uri="{BB962C8B-B14F-4D97-AF65-F5344CB8AC3E}">
        <p14:creationId xmlns:p14="http://schemas.microsoft.com/office/powerpoint/2010/main" val="1142062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20"/>
          </p:nvPr>
        </p:nvSpPr>
        <p:spPr/>
        <p:txBody>
          <a:bodyPr/>
          <a:lstStyle/>
          <a:p>
            <a:pPr defTabSz="685366"/>
            <a:r>
              <a:rPr lang="en-GB" sz="500" dirty="0">
                <a:solidFill>
                  <a:srgbClr val="1D4477"/>
                </a:solidFill>
                <a:latin typeface="RWE Sans"/>
              </a:rPr>
              <a:t>Page </a:t>
            </a:r>
            <a:fld id="{677F1DB9-6BD1-4662-AD32-A5C07CCC53B6}" type="slidenum">
              <a:rPr lang="en-GB" sz="450">
                <a:solidFill>
                  <a:srgbClr val="1D4477"/>
                </a:solidFill>
                <a:latin typeface="RWE Sans"/>
              </a:rPr>
              <a:pPr defTabSz="685366"/>
              <a:t>26</a:t>
            </a:fld>
            <a:endParaRPr lang="en-GB" dirty="0">
              <a:solidFill>
                <a:srgbClr val="1D4477"/>
              </a:solidFill>
              <a:latin typeface="RWE Sans"/>
            </a:endParaRPr>
          </a:p>
        </p:txBody>
      </p:sp>
      <p:sp>
        <p:nvSpPr>
          <p:cNvPr id="3" name="Footer Placeholder 2"/>
          <p:cNvSpPr>
            <a:spLocks noGrp="1"/>
          </p:cNvSpPr>
          <p:nvPr>
            <p:ph type="ftr" sz="quarter" idx="19"/>
          </p:nvPr>
        </p:nvSpPr>
        <p:spPr/>
        <p:txBody>
          <a:bodyPr/>
          <a:lstStyle/>
          <a:p>
            <a:pPr defTabSz="685366"/>
            <a:r>
              <a:rPr lang="en-GB" dirty="0">
                <a:solidFill>
                  <a:srgbClr val="1D4477"/>
                </a:solidFill>
                <a:latin typeface="RWE Sans"/>
              </a:rPr>
              <a:t>Clarification of Transmission Licensee revenue recovery and the  treatment of revenue adjustments in the Charging Methodology – Draft CUSC Modification</a:t>
            </a:r>
          </a:p>
        </p:txBody>
      </p:sp>
      <p:sp>
        <p:nvSpPr>
          <p:cNvPr id="4" name="Date Placeholder 3"/>
          <p:cNvSpPr>
            <a:spLocks noGrp="1"/>
          </p:cNvSpPr>
          <p:nvPr>
            <p:ph type="dt" sz="half" idx="18"/>
          </p:nvPr>
        </p:nvSpPr>
        <p:spPr/>
        <p:txBody>
          <a:bodyPr/>
          <a:lstStyle/>
          <a:p>
            <a:pPr defTabSz="685366"/>
            <a:fld id="{94E2FAC2-0C16-4C2F-A69F-41C61A00E110}" type="datetime1">
              <a:rPr lang="de-DE">
                <a:solidFill>
                  <a:srgbClr val="1D4477"/>
                </a:solidFill>
                <a:latin typeface="RWE Sans"/>
              </a:rPr>
              <a:pPr defTabSz="685366"/>
              <a:t>20.05.2020</a:t>
            </a:fld>
            <a:endParaRPr lang="en-GB" dirty="0">
              <a:solidFill>
                <a:srgbClr val="1D4477"/>
              </a:solidFill>
              <a:latin typeface="RWE Sans"/>
            </a:endParaRPr>
          </a:p>
        </p:txBody>
      </p:sp>
      <p:sp>
        <p:nvSpPr>
          <p:cNvPr id="5" name="Vertical Text Placeholder 4"/>
          <p:cNvSpPr>
            <a:spLocks noGrp="1"/>
          </p:cNvSpPr>
          <p:nvPr>
            <p:ph type="body" orient="vert" idx="17"/>
          </p:nvPr>
        </p:nvSpPr>
        <p:spPr/>
        <p:txBody>
          <a:bodyPr/>
          <a:lstStyle/>
          <a:p>
            <a:pPr marL="228394" indent="-228394">
              <a:buAutoNum type="arabicPeriod"/>
            </a:pPr>
            <a:r>
              <a:rPr lang="en-GB" dirty="0"/>
              <a:t>Subject to  allowing for any Kt adjustment for under or over recovery in a previous year net of the income recovered through pre-vesting connection charges</a:t>
            </a:r>
          </a:p>
          <a:p>
            <a:pPr marL="228394" indent="-228394">
              <a:buAutoNum type="arabicPeriod"/>
            </a:pPr>
            <a:r>
              <a:rPr lang="en-GB" dirty="0"/>
              <a:t>The onshore price control period and the period from the asset transfer for the OFOs</a:t>
            </a:r>
          </a:p>
          <a:p>
            <a:pPr marL="228394" indent="-228394">
              <a:buAutoNum type="arabicPeriod"/>
            </a:pPr>
            <a:r>
              <a:rPr lang="en-GB" dirty="0"/>
              <a:t>As p may be permitted in the final determination of the adjustment by the Authority (Ofgem)</a:t>
            </a:r>
          </a:p>
        </p:txBody>
      </p:sp>
      <p:sp>
        <p:nvSpPr>
          <p:cNvPr id="6" name="Content Placeholder 5"/>
          <p:cNvSpPr>
            <a:spLocks noGrp="1"/>
          </p:cNvSpPr>
          <p:nvPr>
            <p:ph idx="1"/>
          </p:nvPr>
        </p:nvSpPr>
        <p:spPr/>
        <p:txBody>
          <a:bodyPr/>
          <a:lstStyle/>
          <a:p>
            <a:r>
              <a:rPr lang="en-GB" dirty="0"/>
              <a:t>This modification proposes the following changes to the CUSC:</a:t>
            </a:r>
          </a:p>
          <a:p>
            <a:pPr lvl="1"/>
            <a:r>
              <a:rPr lang="en-GB" b="1" dirty="0">
                <a:solidFill>
                  <a:srgbClr val="3ED8C3"/>
                </a:solidFill>
              </a:rPr>
              <a:t>i) Changes to Section 14.14.2 </a:t>
            </a:r>
          </a:p>
          <a:p>
            <a:pPr marL="171296" indent="-171296">
              <a:buFont typeface="Arial" panose="020B0604020202020204" pitchFamily="34" charset="0"/>
              <a:buChar char="•"/>
            </a:pPr>
            <a:r>
              <a:rPr lang="en-GB" dirty="0"/>
              <a:t>to clarify that the MAR is set for each price control period for onshore TOs and at the point of asset transfer for OFTOs. The MAR is not subject to any further modification for the duration of the Price Control Period for onshore TOs </a:t>
            </a:r>
            <a:r>
              <a:rPr lang="en-GB" baseline="30000" dirty="0"/>
              <a:t>1</a:t>
            </a:r>
            <a:r>
              <a:rPr lang="en-GB" dirty="0"/>
              <a:t> and after the asset transfer for OFTSs.</a:t>
            </a:r>
          </a:p>
          <a:p>
            <a:r>
              <a:rPr lang="en-GB" b="1" dirty="0">
                <a:solidFill>
                  <a:srgbClr val="3ED8C3"/>
                </a:solidFill>
              </a:rPr>
              <a:t>ii)  A new section of the Charging Methodology</a:t>
            </a:r>
          </a:p>
          <a:p>
            <a:pPr marL="171296" indent="-171296">
              <a:buFont typeface="Arial" panose="020B0604020202020204" pitchFamily="34" charset="0"/>
              <a:buChar char="•"/>
            </a:pPr>
            <a:r>
              <a:rPr lang="en-GB" dirty="0"/>
              <a:t> to ensure that any revenue adjustments associated with unforeseen and unforeseeable events that result in actual costs incurred and costs saved for TOs and OFTOs outside the relevant price controlled periods</a:t>
            </a:r>
            <a:r>
              <a:rPr lang="en-GB" baseline="30000" dirty="0"/>
              <a:t>2</a:t>
            </a:r>
            <a:r>
              <a:rPr lang="en-GB" dirty="0"/>
              <a:t> are recovered though adjustments to the Demand Residual</a:t>
            </a:r>
            <a:r>
              <a:rPr lang="en-GB" baseline="30000" dirty="0"/>
              <a:t>3</a:t>
            </a:r>
            <a:r>
              <a:rPr lang="en-GB" dirty="0"/>
              <a:t>.</a:t>
            </a:r>
          </a:p>
          <a:p>
            <a:r>
              <a:rPr lang="en-GB" b="1" dirty="0">
                <a:solidFill>
                  <a:srgbClr val="3ED8C3"/>
                </a:solidFill>
              </a:rPr>
              <a:t>iii) Further changes in Section 14 </a:t>
            </a:r>
          </a:p>
          <a:p>
            <a:pPr marL="171296" indent="-171296">
              <a:buFont typeface="Arial" panose="020B0604020202020204" pitchFamily="34" charset="0"/>
              <a:buChar char="•"/>
            </a:pPr>
            <a:r>
              <a:rPr lang="en-GB" dirty="0"/>
              <a:t>to allow the pass through of the revenue adjustment through the demand residual.</a:t>
            </a:r>
          </a:p>
        </p:txBody>
      </p:sp>
      <p:sp>
        <p:nvSpPr>
          <p:cNvPr id="7" name="Vertical Text Placeholder 6"/>
          <p:cNvSpPr>
            <a:spLocks noGrp="1"/>
          </p:cNvSpPr>
          <p:nvPr>
            <p:ph type="body" orient="vert" idx="13"/>
          </p:nvPr>
        </p:nvSpPr>
        <p:spPr/>
        <p:txBody>
          <a:bodyPr/>
          <a:lstStyle/>
          <a:p>
            <a:r>
              <a:rPr lang="en-GB" dirty="0"/>
              <a:t>The Proposal</a:t>
            </a:r>
          </a:p>
        </p:txBody>
      </p:sp>
    </p:spTree>
    <p:extLst>
      <p:ext uri="{BB962C8B-B14F-4D97-AF65-F5344CB8AC3E}">
        <p14:creationId xmlns:p14="http://schemas.microsoft.com/office/powerpoint/2010/main" val="1855620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20"/>
          </p:nvPr>
        </p:nvSpPr>
        <p:spPr/>
        <p:txBody>
          <a:bodyPr/>
          <a:lstStyle/>
          <a:p>
            <a:pPr defTabSz="685366"/>
            <a:r>
              <a:rPr lang="en-GB" sz="500" dirty="0">
                <a:solidFill>
                  <a:srgbClr val="1D4477"/>
                </a:solidFill>
                <a:latin typeface="RWE Sans"/>
              </a:rPr>
              <a:t>Page </a:t>
            </a:r>
            <a:fld id="{677F1DB9-6BD1-4662-AD32-A5C07CCC53B6}" type="slidenum">
              <a:rPr lang="en-GB" sz="450">
                <a:solidFill>
                  <a:srgbClr val="1D4477"/>
                </a:solidFill>
                <a:latin typeface="RWE Sans"/>
              </a:rPr>
              <a:pPr defTabSz="685366"/>
              <a:t>27</a:t>
            </a:fld>
            <a:endParaRPr lang="en-GB" dirty="0">
              <a:solidFill>
                <a:srgbClr val="1D4477"/>
              </a:solidFill>
              <a:latin typeface="RWE Sans"/>
            </a:endParaRPr>
          </a:p>
        </p:txBody>
      </p:sp>
      <p:sp>
        <p:nvSpPr>
          <p:cNvPr id="3" name="Footer Placeholder 2"/>
          <p:cNvSpPr>
            <a:spLocks noGrp="1"/>
          </p:cNvSpPr>
          <p:nvPr>
            <p:ph type="ftr" sz="quarter" idx="19"/>
          </p:nvPr>
        </p:nvSpPr>
        <p:spPr/>
        <p:txBody>
          <a:bodyPr/>
          <a:lstStyle/>
          <a:p>
            <a:pPr defTabSz="685366"/>
            <a:r>
              <a:rPr lang="en-GB" dirty="0">
                <a:solidFill>
                  <a:srgbClr val="1D4477"/>
                </a:solidFill>
                <a:latin typeface="RWE Sans"/>
              </a:rPr>
              <a:t>Clarification of Transmission Licensee revenue recovery and the  treatment of revenue adjustments in the Charging Methodology – Draft CUSC Modification</a:t>
            </a:r>
          </a:p>
        </p:txBody>
      </p:sp>
      <p:sp>
        <p:nvSpPr>
          <p:cNvPr id="4" name="Date Placeholder 3"/>
          <p:cNvSpPr>
            <a:spLocks noGrp="1"/>
          </p:cNvSpPr>
          <p:nvPr>
            <p:ph type="dt" sz="half" idx="18"/>
          </p:nvPr>
        </p:nvSpPr>
        <p:spPr/>
        <p:txBody>
          <a:bodyPr/>
          <a:lstStyle/>
          <a:p>
            <a:pPr defTabSz="685366"/>
            <a:fld id="{94E2FAC2-0C16-4C2F-A69F-41C61A00E110}" type="datetime1">
              <a:rPr lang="de-DE">
                <a:solidFill>
                  <a:srgbClr val="1D4477"/>
                </a:solidFill>
                <a:latin typeface="RWE Sans"/>
              </a:rPr>
              <a:pPr defTabSz="685366"/>
              <a:t>20.05.2020</a:t>
            </a:fld>
            <a:endParaRPr lang="en-GB" dirty="0">
              <a:solidFill>
                <a:srgbClr val="1D4477"/>
              </a:solidFill>
              <a:latin typeface="RWE Sans"/>
            </a:endParaRPr>
          </a:p>
        </p:txBody>
      </p:sp>
      <p:sp>
        <p:nvSpPr>
          <p:cNvPr id="6" name="Content Placeholder 5"/>
          <p:cNvSpPr>
            <a:spLocks noGrp="1"/>
          </p:cNvSpPr>
          <p:nvPr>
            <p:ph idx="1"/>
          </p:nvPr>
        </p:nvSpPr>
        <p:spPr>
          <a:xfrm>
            <a:off x="1546621" y="1268068"/>
            <a:ext cx="6048000" cy="3405878"/>
          </a:xfrm>
        </p:spPr>
        <p:txBody>
          <a:bodyPr/>
          <a:lstStyle/>
          <a:p>
            <a:r>
              <a:rPr lang="en-GB" dirty="0"/>
              <a:t>Relevant Objective:</a:t>
            </a:r>
          </a:p>
          <a:p>
            <a:pPr marL="171296" indent="-171296">
              <a:buFont typeface="Arial" panose="020B0604020202020204" pitchFamily="34" charset="0"/>
              <a:buChar char="•"/>
            </a:pPr>
            <a:r>
              <a:rPr lang="en-GB" b="1" dirty="0">
                <a:solidFill>
                  <a:srgbClr val="3ED8C3"/>
                </a:solidFill>
              </a:rPr>
              <a:t>Objective (a)</a:t>
            </a:r>
            <a:r>
              <a:rPr lang="en-GB" dirty="0"/>
              <a:t>  - the proposal </a:t>
            </a:r>
            <a:r>
              <a:rPr lang="en-GB" b="1" dirty="0"/>
              <a:t>addresses ambiguities</a:t>
            </a:r>
            <a:r>
              <a:rPr lang="en-GB" dirty="0"/>
              <a:t> associated with the treatment of the MAR under the price control and recovery of revenue adjustments. It will deliver more effective competition in the generation and supply of electricity and (so far as is consistent therewith) facilitates competition in the sale, distribution and purchase of electricity </a:t>
            </a:r>
          </a:p>
          <a:p>
            <a:pPr marL="171296" indent="-171296">
              <a:buFont typeface="Arial" panose="020B0604020202020204" pitchFamily="34" charset="0"/>
              <a:buChar char="•"/>
            </a:pPr>
            <a:r>
              <a:rPr lang="en-GB" b="1" dirty="0">
                <a:solidFill>
                  <a:srgbClr val="3ED8C3"/>
                </a:solidFill>
              </a:rPr>
              <a:t>Objective (b):  </a:t>
            </a:r>
            <a:r>
              <a:rPr lang="en-GB" dirty="0"/>
              <a:t>the proposal better results in a use of system charging methodology which reflects, as far as is reasonably practicable, </a:t>
            </a:r>
            <a:r>
              <a:rPr lang="en-GB" b="1" dirty="0"/>
              <a:t>the actual costs incurred </a:t>
            </a:r>
            <a:r>
              <a:rPr lang="en-GB" dirty="0"/>
              <a:t>by transmission licensees in their transmission businesses (Objective (b)). </a:t>
            </a:r>
          </a:p>
          <a:p>
            <a:pPr marL="171296" indent="-171296">
              <a:buFont typeface="Arial" panose="020B0604020202020204" pitchFamily="34" charset="0"/>
              <a:buChar char="•"/>
            </a:pPr>
            <a:r>
              <a:rPr lang="en-GB" b="1" dirty="0">
                <a:solidFill>
                  <a:srgbClr val="3ED8C3"/>
                </a:solidFill>
              </a:rPr>
              <a:t>Objective (d): </a:t>
            </a:r>
            <a:r>
              <a:rPr lang="en-GB" dirty="0"/>
              <a:t>the proposal ensures that to the extent possible the arrangements better meet compliance with the Electricity Regulation and any relevant legally binding decision of the European Commission and/or the Agency in particularly with respect to </a:t>
            </a:r>
            <a:r>
              <a:rPr lang="en-GB" b="1" dirty="0"/>
              <a:t>cost reflectivity </a:t>
            </a:r>
            <a:r>
              <a:rPr lang="en-GB" dirty="0"/>
              <a:t>and by addressing the  potential for </a:t>
            </a:r>
            <a:r>
              <a:rPr lang="en-GB" b="1" dirty="0"/>
              <a:t>discriminatory</a:t>
            </a:r>
            <a:r>
              <a:rPr lang="en-GB" dirty="0"/>
              <a:t> treatment of users.</a:t>
            </a:r>
          </a:p>
          <a:p>
            <a:pPr marL="171296" indent="-171296">
              <a:buFont typeface="Arial" panose="020B0604020202020204" pitchFamily="34" charset="0"/>
              <a:buChar char="•"/>
            </a:pPr>
            <a:r>
              <a:rPr lang="en-GB" b="1" dirty="0">
                <a:solidFill>
                  <a:srgbClr val="3ED8C3"/>
                </a:solidFill>
              </a:rPr>
              <a:t>Objective (e)</a:t>
            </a:r>
            <a:r>
              <a:rPr lang="en-GB" dirty="0"/>
              <a:t>:  the proposal  </a:t>
            </a:r>
            <a:r>
              <a:rPr lang="en-GB" b="1" dirty="0"/>
              <a:t>improves clarity</a:t>
            </a:r>
            <a:r>
              <a:rPr lang="en-GB" dirty="0"/>
              <a:t> and </a:t>
            </a:r>
            <a:r>
              <a:rPr lang="en-GB" b="1" dirty="0"/>
              <a:t>promotes efficiency </a:t>
            </a:r>
            <a:r>
              <a:rPr lang="en-GB" dirty="0"/>
              <a:t>in the implementation and administration of the CUSC arrangements.</a:t>
            </a:r>
          </a:p>
          <a:p>
            <a:endParaRPr lang="en-GB" dirty="0"/>
          </a:p>
        </p:txBody>
      </p:sp>
      <p:sp>
        <p:nvSpPr>
          <p:cNvPr id="7" name="Vertical Text Placeholder 6"/>
          <p:cNvSpPr>
            <a:spLocks noGrp="1"/>
          </p:cNvSpPr>
          <p:nvPr>
            <p:ph type="body" orient="vert" idx="13"/>
          </p:nvPr>
        </p:nvSpPr>
        <p:spPr/>
        <p:txBody>
          <a:bodyPr/>
          <a:lstStyle/>
          <a:p>
            <a:r>
              <a:rPr lang="en-GB" dirty="0"/>
              <a:t>Assessment against CUSC Charging Objectives</a:t>
            </a:r>
          </a:p>
        </p:txBody>
      </p:sp>
    </p:spTree>
    <p:extLst>
      <p:ext uri="{BB962C8B-B14F-4D97-AF65-F5344CB8AC3E}">
        <p14:creationId xmlns:p14="http://schemas.microsoft.com/office/powerpoint/2010/main" val="3839538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50" y="330855"/>
            <a:ext cx="7683808" cy="295466"/>
          </a:xfrm>
        </p:spPr>
        <p:txBody>
          <a:bodyPr/>
          <a:lstStyle/>
          <a:p>
            <a:r>
              <a:rPr lang="en-GB" dirty="0"/>
              <a:t>Proposer Recommended Governance Route </a:t>
            </a:r>
          </a:p>
        </p:txBody>
      </p:sp>
      <p:sp>
        <p:nvSpPr>
          <p:cNvPr id="5" name="TextBox 4"/>
          <p:cNvSpPr txBox="1"/>
          <p:nvPr/>
        </p:nvSpPr>
        <p:spPr>
          <a:xfrm>
            <a:off x="323550" y="915566"/>
            <a:ext cx="8496922" cy="738664"/>
          </a:xfrm>
          <a:prstGeom prst="rect">
            <a:avLst/>
          </a:prstGeom>
          <a:noFill/>
        </p:spPr>
        <p:txBody>
          <a:bodyPr wrap="square" lIns="0" tIns="0" rIns="0" bIns="0" rtlCol="0">
            <a:spAutoFit/>
          </a:bodyPr>
          <a:lstStyle/>
          <a:p>
            <a:pPr algn="just"/>
            <a:r>
              <a:rPr lang="en-GB" sz="1600" dirty="0"/>
              <a:t>The Proposer recommends that this Modification follows the standard governance route and proceed to Workgroup.</a:t>
            </a:r>
          </a:p>
          <a:p>
            <a:pPr algn="just"/>
            <a:endParaRPr lang="en-GB" sz="1600" dirty="0"/>
          </a:p>
        </p:txBody>
      </p:sp>
    </p:spTree>
    <p:extLst>
      <p:ext uri="{BB962C8B-B14F-4D97-AF65-F5344CB8AC3E}">
        <p14:creationId xmlns:p14="http://schemas.microsoft.com/office/powerpoint/2010/main" val="2868127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378"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Break</a:t>
            </a: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endParaRPr>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1840804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Introductions / Apologies for Absence </a:t>
            </a:r>
          </a:p>
        </p:txBody>
      </p:sp>
      <p:graphicFrame>
        <p:nvGraphicFramePr>
          <p:cNvPr id="3" name="Diagram 2"/>
          <p:cNvGraphicFramePr/>
          <p:nvPr>
            <p:extLst>
              <p:ext uri="{D42A27DB-BD31-4B8C-83A1-F6EECF244321}">
                <p14:modId xmlns:p14="http://schemas.microsoft.com/office/powerpoint/2010/main" val="2499982631"/>
              </p:ext>
            </p:extLst>
          </p:nvPr>
        </p:nvGraphicFramePr>
        <p:xfrm>
          <a:off x="323550" y="771550"/>
          <a:ext cx="8388910" cy="4154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7675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In Flight Modification Updates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1042541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3" y="339502"/>
            <a:ext cx="8093075" cy="216024"/>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Dashboard – CUSC (as at 20</a:t>
            </a:r>
            <a:r>
              <a:rPr lang="en-GB" kern="0" dirty="0">
                <a:solidFill>
                  <a:srgbClr val="F26522"/>
                </a:solidFill>
                <a:latin typeface="Arial" panose="020B0604020202020204"/>
              </a:rPr>
              <a:t> May 2020</a:t>
            </a: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a:t>
            </a:r>
          </a:p>
        </p:txBody>
      </p:sp>
      <p:graphicFrame>
        <p:nvGraphicFramePr>
          <p:cNvPr id="3" name="Table 2"/>
          <p:cNvGraphicFramePr>
            <a:graphicFrameLocks noGrp="1"/>
          </p:cNvGraphicFramePr>
          <p:nvPr>
            <p:extLst>
              <p:ext uri="{D42A27DB-BD31-4B8C-83A1-F6EECF244321}">
                <p14:modId xmlns:p14="http://schemas.microsoft.com/office/powerpoint/2010/main" val="3910391633"/>
              </p:ext>
            </p:extLst>
          </p:nvPr>
        </p:nvGraphicFramePr>
        <p:xfrm>
          <a:off x="251520" y="555527"/>
          <a:ext cx="8892479" cy="4680520"/>
        </p:xfrm>
        <a:graphic>
          <a:graphicData uri="http://schemas.openxmlformats.org/drawingml/2006/table">
            <a:tbl>
              <a:tblPr firstRow="1" bandRow="1">
                <a:tableStyleId>{5C22544A-7EE6-4342-B048-85BDC9FD1C3A}</a:tableStyleId>
              </a:tblPr>
              <a:tblGrid>
                <a:gridCol w="4062383">
                  <a:extLst>
                    <a:ext uri="{9D8B030D-6E8A-4147-A177-3AD203B41FA5}">
                      <a16:colId xmlns:a16="http://schemas.microsoft.com/office/drawing/2014/main" val="1042888888"/>
                    </a:ext>
                  </a:extLst>
                </a:gridCol>
                <a:gridCol w="797968">
                  <a:extLst>
                    <a:ext uri="{9D8B030D-6E8A-4147-A177-3AD203B41FA5}">
                      <a16:colId xmlns:a16="http://schemas.microsoft.com/office/drawing/2014/main" val="52600907"/>
                    </a:ext>
                  </a:extLst>
                </a:gridCol>
                <a:gridCol w="730827">
                  <a:extLst>
                    <a:ext uri="{9D8B030D-6E8A-4147-A177-3AD203B41FA5}">
                      <a16:colId xmlns:a16="http://schemas.microsoft.com/office/drawing/2014/main" val="2287581551"/>
                    </a:ext>
                  </a:extLst>
                </a:gridCol>
                <a:gridCol w="937651">
                  <a:extLst>
                    <a:ext uri="{9D8B030D-6E8A-4147-A177-3AD203B41FA5}">
                      <a16:colId xmlns:a16="http://schemas.microsoft.com/office/drawing/2014/main" val="3133976679"/>
                    </a:ext>
                  </a:extLst>
                </a:gridCol>
                <a:gridCol w="652883">
                  <a:extLst>
                    <a:ext uri="{9D8B030D-6E8A-4147-A177-3AD203B41FA5}">
                      <a16:colId xmlns:a16="http://schemas.microsoft.com/office/drawing/2014/main" val="482854907"/>
                    </a:ext>
                  </a:extLst>
                </a:gridCol>
                <a:gridCol w="870511">
                  <a:extLst>
                    <a:ext uri="{9D8B030D-6E8A-4147-A177-3AD203B41FA5}">
                      <a16:colId xmlns:a16="http://schemas.microsoft.com/office/drawing/2014/main" val="2221775587"/>
                    </a:ext>
                  </a:extLst>
                </a:gridCol>
                <a:gridCol w="840256">
                  <a:extLst>
                    <a:ext uri="{9D8B030D-6E8A-4147-A177-3AD203B41FA5}">
                      <a16:colId xmlns:a16="http://schemas.microsoft.com/office/drawing/2014/main" val="2423532118"/>
                    </a:ext>
                  </a:extLst>
                </a:gridCol>
              </a:tblGrid>
              <a:tr h="284516">
                <a:tc>
                  <a:txBody>
                    <a:bodyPr/>
                    <a:lstStyle/>
                    <a:p>
                      <a:r>
                        <a:rPr lang="en-GB" sz="1200" dirty="0"/>
                        <a:t>Category</a:t>
                      </a:r>
                      <a:endParaRPr lang="en-US" sz="1200" dirty="0"/>
                    </a:p>
                  </a:txBody>
                  <a:tcPr/>
                </a:tc>
                <a:tc>
                  <a:txBody>
                    <a:bodyPr/>
                    <a:lstStyle/>
                    <a:p>
                      <a:r>
                        <a:rPr lang="en-GB" sz="1200" dirty="0"/>
                        <a:t>Dec</a:t>
                      </a:r>
                      <a:endParaRPr lang="en-US" sz="1200" dirty="0"/>
                    </a:p>
                  </a:txBody>
                  <a:tcPr/>
                </a:tc>
                <a:tc>
                  <a:txBody>
                    <a:bodyPr/>
                    <a:lstStyle/>
                    <a:p>
                      <a:r>
                        <a:rPr lang="en-GB" sz="1200" dirty="0"/>
                        <a:t>Jan</a:t>
                      </a:r>
                      <a:endParaRPr lang="en-US" sz="1200" dirty="0"/>
                    </a:p>
                  </a:txBody>
                  <a:tcPr/>
                </a:tc>
                <a:tc>
                  <a:txBody>
                    <a:bodyPr/>
                    <a:lstStyle/>
                    <a:p>
                      <a:r>
                        <a:rPr lang="en-GB" sz="1200" dirty="0"/>
                        <a:t>Feb</a:t>
                      </a:r>
                      <a:endParaRPr lang="en-US" sz="1200" dirty="0"/>
                    </a:p>
                  </a:txBody>
                  <a:tcPr/>
                </a:tc>
                <a:tc>
                  <a:txBody>
                    <a:bodyPr/>
                    <a:lstStyle/>
                    <a:p>
                      <a:r>
                        <a:rPr lang="en-GB" sz="1200" dirty="0"/>
                        <a:t>Mar</a:t>
                      </a:r>
                      <a:endParaRPr lang="en-US" sz="1200" dirty="0"/>
                    </a:p>
                  </a:txBody>
                  <a:tcPr/>
                </a:tc>
                <a:tc>
                  <a:txBody>
                    <a:bodyPr/>
                    <a:lstStyle/>
                    <a:p>
                      <a:r>
                        <a:rPr lang="en-US" sz="1200" dirty="0"/>
                        <a:t>Apr</a:t>
                      </a:r>
                    </a:p>
                  </a:txBody>
                  <a:tcPr/>
                </a:tc>
                <a:tc>
                  <a:txBody>
                    <a:bodyPr/>
                    <a:lstStyle/>
                    <a:p>
                      <a:r>
                        <a:rPr lang="en-US" sz="1200" dirty="0"/>
                        <a:t>May</a:t>
                      </a:r>
                    </a:p>
                  </a:txBody>
                  <a:tcPr/>
                </a:tc>
                <a:extLst>
                  <a:ext uri="{0D108BD9-81ED-4DB2-BD59-A6C34878D82A}">
                    <a16:rowId xmlns:a16="http://schemas.microsoft.com/office/drawing/2014/main" val="4138300220"/>
                  </a:ext>
                </a:extLst>
              </a:tr>
              <a:tr h="284516">
                <a:tc>
                  <a:txBody>
                    <a:bodyPr/>
                    <a:lstStyle/>
                    <a:p>
                      <a:r>
                        <a:rPr lang="en-GB" sz="1200" dirty="0"/>
                        <a:t>New Modifications</a:t>
                      </a:r>
                      <a:endParaRPr lang="en-US" sz="1200" dirty="0"/>
                    </a:p>
                  </a:txBody>
                  <a:tcPr/>
                </a:tc>
                <a:tc>
                  <a:txBody>
                    <a:bodyPr/>
                    <a:lstStyle/>
                    <a:p>
                      <a:r>
                        <a:rPr lang="en-GB" sz="1200" dirty="0"/>
                        <a:t>4</a:t>
                      </a:r>
                      <a:endParaRPr lang="en-US" sz="1200" dirty="0"/>
                    </a:p>
                  </a:txBody>
                  <a:tcPr/>
                </a:tc>
                <a:tc>
                  <a:txBody>
                    <a:bodyPr/>
                    <a:lstStyle/>
                    <a:p>
                      <a:r>
                        <a:rPr lang="en-GB" sz="1200" dirty="0"/>
                        <a:t>5</a:t>
                      </a:r>
                      <a:endParaRPr lang="en-US" sz="1200" dirty="0"/>
                    </a:p>
                  </a:txBody>
                  <a:tcPr/>
                </a:tc>
                <a:tc>
                  <a:txBody>
                    <a:bodyPr/>
                    <a:lstStyle/>
                    <a:p>
                      <a:r>
                        <a:rPr lang="en-GB" sz="1200" dirty="0"/>
                        <a:t>0</a:t>
                      </a:r>
                      <a:endParaRPr lang="en-US" sz="1200" dirty="0"/>
                    </a:p>
                  </a:txBody>
                  <a:tcPr/>
                </a:tc>
                <a:tc>
                  <a:txBody>
                    <a:bodyPr/>
                    <a:lstStyle/>
                    <a:p>
                      <a:r>
                        <a:rPr lang="en-US" sz="1200" dirty="0"/>
                        <a:t>3</a:t>
                      </a:r>
                    </a:p>
                  </a:txBody>
                  <a:tcPr/>
                </a:tc>
                <a:tc>
                  <a:txBody>
                    <a:bodyPr/>
                    <a:lstStyle/>
                    <a:p>
                      <a:r>
                        <a:rPr lang="en-US" sz="1200" dirty="0"/>
                        <a:t>0</a:t>
                      </a:r>
                    </a:p>
                  </a:txBody>
                  <a:tcPr/>
                </a:tc>
                <a:tc>
                  <a:txBody>
                    <a:bodyPr/>
                    <a:lstStyle/>
                    <a:p>
                      <a:r>
                        <a:rPr lang="en-US" sz="1200" dirty="0"/>
                        <a:t>4</a:t>
                      </a:r>
                    </a:p>
                  </a:txBody>
                  <a:tcPr/>
                </a:tc>
                <a:extLst>
                  <a:ext uri="{0D108BD9-81ED-4DB2-BD59-A6C34878D82A}">
                    <a16:rowId xmlns:a16="http://schemas.microsoft.com/office/drawing/2014/main" val="58477330"/>
                  </a:ext>
                </a:extLst>
              </a:tr>
              <a:tr h="502521">
                <a:tc>
                  <a:txBody>
                    <a:bodyPr/>
                    <a:lstStyle/>
                    <a:p>
                      <a:r>
                        <a:rPr lang="en-GB" sz="1200" dirty="0">
                          <a:solidFill>
                            <a:schemeClr val="tx1"/>
                          </a:solidFill>
                        </a:rPr>
                        <a:t>In-flight</a:t>
                      </a:r>
                      <a:r>
                        <a:rPr lang="en-GB" sz="1200" baseline="0" dirty="0">
                          <a:solidFill>
                            <a:schemeClr val="tx1"/>
                          </a:solidFill>
                        </a:rPr>
                        <a:t> Modifications (includes those on hold but not New Modifications)</a:t>
                      </a:r>
                      <a:endParaRPr lang="en-US" sz="1200" dirty="0">
                        <a:solidFill>
                          <a:schemeClr val="tx1"/>
                        </a:solidFill>
                      </a:endParaRPr>
                    </a:p>
                  </a:txBody>
                  <a:tcPr/>
                </a:tc>
                <a:tc>
                  <a:txBody>
                    <a:bodyPr/>
                    <a:lstStyle/>
                    <a:p>
                      <a:r>
                        <a:rPr lang="en-US" sz="1200" dirty="0"/>
                        <a:t>37</a:t>
                      </a:r>
                    </a:p>
                  </a:txBody>
                  <a:tcPr/>
                </a:tc>
                <a:tc>
                  <a:txBody>
                    <a:bodyPr/>
                    <a:lstStyle/>
                    <a:p>
                      <a:r>
                        <a:rPr lang="en-US" sz="1200" dirty="0"/>
                        <a:t>40</a:t>
                      </a:r>
                    </a:p>
                  </a:txBody>
                  <a:tcPr/>
                </a:tc>
                <a:tc>
                  <a:txBody>
                    <a:bodyPr/>
                    <a:lstStyle/>
                    <a:p>
                      <a:r>
                        <a:rPr lang="en-US" sz="1200" dirty="0"/>
                        <a:t>45</a:t>
                      </a:r>
                    </a:p>
                  </a:txBody>
                  <a:tcPr/>
                </a:tc>
                <a:tc>
                  <a:txBody>
                    <a:bodyPr/>
                    <a:lstStyle/>
                    <a:p>
                      <a:r>
                        <a:rPr lang="en-US" sz="1200" dirty="0"/>
                        <a:t>45</a:t>
                      </a:r>
                    </a:p>
                  </a:txBody>
                  <a:tcPr/>
                </a:tc>
                <a:tc>
                  <a:txBody>
                    <a:bodyPr/>
                    <a:lstStyle/>
                    <a:p>
                      <a:r>
                        <a:rPr lang="en-US" sz="1200" dirty="0"/>
                        <a:t>43 </a:t>
                      </a:r>
                      <a:r>
                        <a:rPr lang="en-US" sz="800" dirty="0"/>
                        <a:t>(CMP274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t>46</a:t>
                      </a:r>
                    </a:p>
                    <a:p>
                      <a:endParaRPr lang="en-US" sz="800" dirty="0"/>
                    </a:p>
                  </a:txBody>
                  <a:tcPr/>
                </a:tc>
                <a:extLst>
                  <a:ext uri="{0D108BD9-81ED-4DB2-BD59-A6C34878D82A}">
                    <a16:rowId xmlns:a16="http://schemas.microsoft.com/office/drawing/2014/main" val="3963962922"/>
                  </a:ext>
                </a:extLst>
              </a:tr>
              <a:tr h="685973">
                <a:tc>
                  <a:txBody>
                    <a:bodyPr/>
                    <a:lstStyle/>
                    <a:p>
                      <a:r>
                        <a:rPr lang="en-GB" sz="1200" dirty="0">
                          <a:solidFill>
                            <a:schemeClr val="tx1"/>
                          </a:solidFill>
                        </a:rPr>
                        <a:t>Modifications issued</a:t>
                      </a:r>
                      <a:r>
                        <a:rPr lang="en-GB" sz="1200" baseline="0" dirty="0">
                          <a:solidFill>
                            <a:schemeClr val="tx1"/>
                          </a:solidFill>
                        </a:rPr>
                        <a:t> for workgroup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baseline="0" dirty="0"/>
                        <a:t>4 </a:t>
                      </a:r>
                      <a:r>
                        <a:rPr lang="en-GB" sz="800" i="1" baseline="0" dirty="0"/>
                        <a:t>(CMP332, CMP333, CMP327/317, CMP324/325</a:t>
                      </a:r>
                      <a:r>
                        <a:rPr lang="en-GB" sz="800" baseline="0" dirty="0"/>
                        <a:t>)</a:t>
                      </a:r>
                      <a:endParaRPr lang="en-US" sz="800" dirty="0"/>
                    </a:p>
                  </a:txBody>
                  <a:tcPr/>
                </a:tc>
                <a:tc>
                  <a:txBody>
                    <a:bodyPr/>
                    <a:lstStyle/>
                    <a:p>
                      <a:r>
                        <a:rPr lang="en-GB" sz="1200" dirty="0"/>
                        <a:t>1 </a:t>
                      </a:r>
                      <a:r>
                        <a:rPr lang="en-GB" sz="800" i="1" dirty="0"/>
                        <a:t>(CMP334)</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t>1 </a:t>
                      </a:r>
                      <a:r>
                        <a:rPr lang="en-GB" sz="800" i="1" dirty="0"/>
                        <a:t>(CMP337/338)</a:t>
                      </a:r>
                      <a:endParaRPr lang="en-US" sz="800" dirty="0"/>
                    </a:p>
                  </a:txBody>
                  <a:tcPr/>
                </a:tc>
                <a:tc>
                  <a:txBody>
                    <a:bodyPr/>
                    <a:lstStyle/>
                    <a:p>
                      <a:r>
                        <a:rPr lang="en-US" sz="1200" dirty="0"/>
                        <a:t>2 </a:t>
                      </a:r>
                      <a:r>
                        <a:rPr lang="en-GB" sz="800" i="1" dirty="0"/>
                        <a:t>(CMP335/336, CMP339)</a:t>
                      </a:r>
                      <a:endParaRPr lang="en-US" sz="800" dirty="0"/>
                    </a:p>
                  </a:txBody>
                  <a:tcPr/>
                </a:tc>
                <a:extLst>
                  <a:ext uri="{0D108BD9-81ED-4DB2-BD59-A6C34878D82A}">
                    <a16:rowId xmlns:a16="http://schemas.microsoft.com/office/drawing/2014/main" val="1955480604"/>
                  </a:ext>
                </a:extLst>
              </a:tr>
              <a:tr h="50252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rPr>
                        <a:t>Modifications issued</a:t>
                      </a:r>
                      <a:r>
                        <a:rPr lang="en-GB" sz="1200" baseline="0" dirty="0">
                          <a:solidFill>
                            <a:schemeClr val="tx1"/>
                          </a:solidFill>
                        </a:rPr>
                        <a:t> for Code Administrator Consultation</a:t>
                      </a:r>
                      <a:endParaRPr lang="en-US" sz="1200" dirty="0">
                        <a:solidFill>
                          <a:schemeClr val="tx1"/>
                        </a:solidFill>
                      </a:endParaRPr>
                    </a:p>
                  </a:txBody>
                  <a:tcPr/>
                </a:tc>
                <a:tc>
                  <a:txBody>
                    <a:bodyPr/>
                    <a:lstStyle/>
                    <a:p>
                      <a:r>
                        <a:rPr lang="en-GB" sz="1200" dirty="0"/>
                        <a:t>1</a:t>
                      </a:r>
                      <a:r>
                        <a:rPr lang="en-GB" sz="1200" baseline="0" dirty="0"/>
                        <a:t> </a:t>
                      </a:r>
                      <a:r>
                        <a:rPr lang="en-GB" sz="800" i="1" baseline="0" dirty="0"/>
                        <a:t>(</a:t>
                      </a:r>
                      <a:r>
                        <a:rPr lang="en-GB" sz="800" i="1" dirty="0">
                          <a:solidFill>
                            <a:schemeClr val="tx1"/>
                          </a:solidFill>
                        </a:rPr>
                        <a:t>CMP320)</a:t>
                      </a:r>
                      <a:endParaRPr lang="en-US" sz="800" i="1"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 </a:t>
                      </a:r>
                      <a:r>
                        <a:rPr lang="en-GB" sz="800" i="1" dirty="0"/>
                        <a:t>(CMP323)</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1 </a:t>
                      </a:r>
                      <a:r>
                        <a:rPr lang="en-GB" sz="800" i="1" dirty="0"/>
                        <a:t>(CMP333)</a:t>
                      </a:r>
                      <a:endParaRPr lang="en-US" sz="800" dirty="0"/>
                    </a:p>
                  </a:txBody>
                  <a:tcPr/>
                </a:tc>
                <a:tc>
                  <a:txBody>
                    <a:bodyPr/>
                    <a:lstStyle/>
                    <a:p>
                      <a:r>
                        <a:rPr lang="en-US" sz="1200" dirty="0"/>
                        <a:t>0 </a:t>
                      </a:r>
                      <a:r>
                        <a:rPr lang="en-GB" sz="800" i="1" dirty="0"/>
                        <a:t>(CMP337/8 to be issued)</a:t>
                      </a:r>
                      <a:endParaRPr lang="en-US" sz="800" dirty="0"/>
                    </a:p>
                  </a:txBody>
                  <a:tcPr/>
                </a:tc>
                <a:extLst>
                  <a:ext uri="{0D108BD9-81ED-4DB2-BD59-A6C34878D82A}">
                    <a16:rowId xmlns:a16="http://schemas.microsoft.com/office/drawing/2014/main" val="25570332"/>
                  </a:ext>
                </a:extLst>
              </a:tr>
              <a:tr h="477263">
                <a:tc>
                  <a:txBody>
                    <a:bodyPr/>
                    <a:lstStyle/>
                    <a:p>
                      <a:r>
                        <a:rPr lang="en-GB" sz="1200" dirty="0">
                          <a:solidFill>
                            <a:schemeClr val="tx1"/>
                          </a:solidFill>
                        </a:rPr>
                        <a:t>Workgroups</a:t>
                      </a:r>
                      <a:r>
                        <a:rPr lang="en-GB" sz="1200" baseline="0" dirty="0">
                          <a:solidFill>
                            <a:schemeClr val="tx1"/>
                          </a:solidFill>
                        </a:rPr>
                        <a:t> held</a:t>
                      </a:r>
                      <a:endParaRPr lang="en-US" sz="1200" dirty="0">
                        <a:solidFill>
                          <a:schemeClr val="tx1"/>
                        </a:solidFil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4</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7</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11</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800" b="0" i="1"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8</a:t>
                      </a:r>
                    </a:p>
                  </a:txBody>
                  <a:tcPr/>
                </a:tc>
                <a:extLst>
                  <a:ext uri="{0D108BD9-81ED-4DB2-BD59-A6C34878D82A}">
                    <a16:rowId xmlns:a16="http://schemas.microsoft.com/office/drawing/2014/main" val="2127153991"/>
                  </a:ext>
                </a:extLst>
              </a:tr>
              <a:tr h="410967">
                <a:tc>
                  <a:txBody>
                    <a:bodyPr/>
                    <a:lstStyle/>
                    <a:p>
                      <a:r>
                        <a:rPr lang="en-GB" sz="1200" dirty="0">
                          <a:solidFill>
                            <a:schemeClr val="tx1"/>
                          </a:solidFill>
                        </a:rPr>
                        <a:t>Authority Decisions</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u="none" baseline="0" dirty="0"/>
                        <a:t>(CMP322)</a:t>
                      </a:r>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pPr marL="0" marR="0" lvl="0" indent="0" defTabSz="914400" eaLnBrk="1" fontAlgn="auto" latinLnBrk="0" hangingPunct="1">
                        <a:lnSpc>
                          <a:spcPct val="100000"/>
                        </a:lnSpc>
                        <a:spcBef>
                          <a:spcPts val="0"/>
                        </a:spcBef>
                        <a:spcAft>
                          <a:spcPts val="0"/>
                        </a:spcAft>
                        <a:buClrTx/>
                        <a:buSzTx/>
                        <a:buFontTx/>
                        <a:buNone/>
                        <a:tabLst/>
                        <a:defRPr/>
                      </a:pPr>
                      <a:endParaRPr lang="en-US" sz="800" i="1" dirty="0"/>
                    </a:p>
                  </a:txBody>
                  <a:tcPr/>
                </a:tc>
                <a:tc>
                  <a:txBody>
                    <a:bodyPr/>
                    <a:lstStyle/>
                    <a:p>
                      <a:r>
                        <a:rPr lang="en-US" sz="1200" u="none" dirty="0"/>
                        <a:t>1 </a:t>
                      </a:r>
                      <a:r>
                        <a:rPr lang="en-US" sz="800" i="1" u="none" dirty="0"/>
                        <a:t>(CMP281)</a:t>
                      </a:r>
                      <a:endParaRPr lang="en-US" sz="1200" i="1" u="none" dirty="0"/>
                    </a:p>
                  </a:txBody>
                  <a:tcPr/>
                </a:tc>
                <a:extLst>
                  <a:ext uri="{0D108BD9-81ED-4DB2-BD59-A6C34878D82A}">
                    <a16:rowId xmlns:a16="http://schemas.microsoft.com/office/drawing/2014/main" val="3492768925"/>
                  </a:ext>
                </a:extLst>
              </a:tr>
              <a:tr h="663870">
                <a:tc>
                  <a:txBody>
                    <a:bodyPr/>
                    <a:lstStyle/>
                    <a:p>
                      <a:r>
                        <a:rPr lang="en-GB" sz="1200" dirty="0">
                          <a:solidFill>
                            <a:schemeClr val="tx1"/>
                          </a:solidFill>
                        </a:rPr>
                        <a:t>Implementations</a:t>
                      </a:r>
                      <a:endParaRPr lang="en-US" sz="1200" dirty="0">
                        <a:solidFill>
                          <a:schemeClr val="tx1"/>
                        </a:solidFill>
                      </a:endParaRPr>
                    </a:p>
                  </a:txBody>
                  <a:tcPr/>
                </a:tc>
                <a:tc>
                  <a:txBody>
                    <a:bodyPr/>
                    <a:lstStyle/>
                    <a:p>
                      <a:r>
                        <a:rPr lang="en-GB" sz="1200" dirty="0"/>
                        <a:t>1 </a:t>
                      </a:r>
                      <a:r>
                        <a:rPr lang="en-GB" sz="800" i="1" dirty="0"/>
                        <a:t>(CMP295)</a:t>
                      </a:r>
                      <a:endParaRPr lang="en-US" sz="800" i="1" dirty="0"/>
                    </a:p>
                  </a:txBody>
                  <a:tcPr/>
                </a:tc>
                <a:tc>
                  <a:txBody>
                    <a:bodyPr/>
                    <a:lstStyle/>
                    <a:p>
                      <a:r>
                        <a:rPr lang="en-GB" sz="1200" dirty="0"/>
                        <a:t>1</a:t>
                      </a:r>
                    </a:p>
                    <a:p>
                      <a:r>
                        <a:rPr lang="en-GB" sz="800" i="1" dirty="0"/>
                        <a:t>(CMP329)</a:t>
                      </a:r>
                      <a:endParaRPr lang="en-US" sz="800" i="1" dirty="0"/>
                    </a:p>
                  </a:txBody>
                  <a:tcPr/>
                </a:tc>
                <a:tc>
                  <a:txBody>
                    <a:bodyPr/>
                    <a:lstStyle/>
                    <a:p>
                      <a:r>
                        <a:rPr lang="en-GB" sz="1200" dirty="0"/>
                        <a:t>0</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txBody>
                  <a:tcPr/>
                </a:tc>
                <a:tc>
                  <a:txBody>
                    <a:bodyPr/>
                    <a:lstStyle/>
                    <a:p>
                      <a:r>
                        <a:rPr lang="en-GB" sz="1200" dirty="0"/>
                        <a:t>4</a:t>
                      </a:r>
                    </a:p>
                    <a:p>
                      <a:r>
                        <a:rPr lang="en-GB" sz="800" i="1" dirty="0"/>
                        <a:t>(CMP301, 314, 318 and 322)</a:t>
                      </a:r>
                      <a:endParaRPr lang="en-US" sz="800" i="1" dirty="0"/>
                    </a:p>
                  </a:txBody>
                  <a:tcPr/>
                </a:tc>
                <a:tc>
                  <a:txBody>
                    <a:bodyPr/>
                    <a:lstStyle/>
                    <a:p>
                      <a:r>
                        <a:rPr lang="en-US" sz="1200" i="0" dirty="0"/>
                        <a:t>0</a:t>
                      </a:r>
                    </a:p>
                  </a:txBody>
                  <a:tcPr/>
                </a:tc>
                <a:extLst>
                  <a:ext uri="{0D108BD9-81ED-4DB2-BD59-A6C34878D82A}">
                    <a16:rowId xmlns:a16="http://schemas.microsoft.com/office/drawing/2014/main" val="1066947188"/>
                  </a:ext>
                </a:extLst>
              </a:tr>
              <a:tr h="365852">
                <a:tc>
                  <a:txBody>
                    <a:bodyPr/>
                    <a:lstStyle/>
                    <a:p>
                      <a:r>
                        <a:rPr lang="en-GB" sz="1200" dirty="0">
                          <a:solidFill>
                            <a:schemeClr val="tx1"/>
                          </a:solidFill>
                        </a:rPr>
                        <a:t>Modifications</a:t>
                      </a:r>
                      <a:r>
                        <a:rPr lang="en-GB" sz="1200" baseline="0" dirty="0">
                          <a:solidFill>
                            <a:schemeClr val="tx1"/>
                          </a:solidFill>
                        </a:rPr>
                        <a:t> on Hold</a:t>
                      </a:r>
                      <a:endParaRPr lang="en-US" sz="1200" dirty="0">
                        <a:solidFill>
                          <a:schemeClr val="tx1"/>
                        </a:solidFill>
                      </a:endParaRPr>
                    </a:p>
                  </a:txBody>
                  <a:tcPr/>
                </a:tc>
                <a:tc>
                  <a:txBody>
                    <a:bodyPr/>
                    <a:lstStyle/>
                    <a:p>
                      <a:r>
                        <a:rPr lang="en-GB" sz="1200" dirty="0"/>
                        <a:t>6</a:t>
                      </a:r>
                      <a:endParaRPr lang="en-US" sz="1200" dirty="0"/>
                    </a:p>
                  </a:txBody>
                  <a:tcPr/>
                </a:tc>
                <a:tc>
                  <a:txBody>
                    <a:bodyPr/>
                    <a:lstStyle/>
                    <a:p>
                      <a:r>
                        <a:rPr lang="en-GB" sz="1200" dirty="0"/>
                        <a:t>6</a:t>
                      </a:r>
                      <a:endParaRPr lang="en-US" sz="1200" dirty="0"/>
                    </a:p>
                  </a:txBody>
                  <a:tcPr/>
                </a:tc>
                <a:tc>
                  <a:txBody>
                    <a:bodyPr/>
                    <a:lstStyle/>
                    <a:p>
                      <a:r>
                        <a:rPr lang="en-GB" sz="1200" dirty="0"/>
                        <a:t>8</a:t>
                      </a:r>
                      <a:endParaRPr lang="en-US" sz="1200" dirty="0"/>
                    </a:p>
                  </a:txBody>
                  <a:tcPr/>
                </a:tc>
                <a:tc>
                  <a:txBody>
                    <a:bodyPr/>
                    <a:lstStyle/>
                    <a:p>
                      <a:r>
                        <a:rPr lang="en-US" sz="1200" dirty="0"/>
                        <a:t>5</a:t>
                      </a:r>
                    </a:p>
                  </a:txBody>
                  <a:tcPr/>
                </a:tc>
                <a:tc>
                  <a:txBody>
                    <a:bodyPr/>
                    <a:lstStyle/>
                    <a:p>
                      <a:r>
                        <a:rPr lang="en-US" sz="1200" dirty="0"/>
                        <a:t>5</a:t>
                      </a:r>
                    </a:p>
                  </a:txBody>
                  <a:tcPr/>
                </a:tc>
                <a:tc>
                  <a:txBody>
                    <a:bodyPr/>
                    <a:lstStyle/>
                    <a:p>
                      <a:r>
                        <a:rPr lang="en-US" sz="1200" i="0" dirty="0"/>
                        <a:t>5</a:t>
                      </a:r>
                    </a:p>
                  </a:txBody>
                  <a:tcPr/>
                </a:tc>
                <a:extLst>
                  <a:ext uri="{0D108BD9-81ED-4DB2-BD59-A6C34878D82A}">
                    <a16:rowId xmlns:a16="http://schemas.microsoft.com/office/drawing/2014/main" val="1943462039"/>
                  </a:ext>
                </a:extLst>
              </a:tr>
              <a:tr h="502521">
                <a:tc>
                  <a:txBody>
                    <a:bodyPr/>
                    <a:lstStyle/>
                    <a:p>
                      <a:r>
                        <a:rPr lang="en-GB" sz="1200" dirty="0">
                          <a:solidFill>
                            <a:schemeClr val="tx1"/>
                          </a:solidFill>
                        </a:rPr>
                        <a:t>Workgroups</a:t>
                      </a:r>
                      <a:r>
                        <a:rPr lang="en-GB" sz="1200" baseline="0" dirty="0">
                          <a:solidFill>
                            <a:schemeClr val="tx1"/>
                          </a:solidFill>
                        </a:rPr>
                        <a:t> postponed</a:t>
                      </a:r>
                      <a:endParaRPr lang="en-US" sz="1200" dirty="0">
                        <a:solidFill>
                          <a:schemeClr val="tx1"/>
                        </a:solidFill>
                      </a:endParaRPr>
                    </a:p>
                  </a:txBody>
                  <a:tcPr/>
                </a:tc>
                <a:tc>
                  <a:txBody>
                    <a:bodyPr/>
                    <a:lstStyle/>
                    <a:p>
                      <a:r>
                        <a:rPr lang="en-GB" sz="1200" dirty="0"/>
                        <a:t>1</a:t>
                      </a:r>
                      <a:r>
                        <a:rPr lang="en-GB" sz="1200" baseline="0" dirty="0"/>
                        <a:t> </a:t>
                      </a:r>
                      <a:r>
                        <a:rPr lang="en-GB" sz="800" i="1" baseline="0" dirty="0">
                          <a:solidFill>
                            <a:schemeClr val="tx1"/>
                          </a:solidFill>
                        </a:rPr>
                        <a:t>(CMP326)</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t>2 </a:t>
                      </a:r>
                      <a:r>
                        <a:rPr lang="en-US" sz="800" i="0" dirty="0"/>
                        <a:t>(</a:t>
                      </a:r>
                      <a:r>
                        <a:rPr lang="en-US" sz="800" i="1" u="none" dirty="0"/>
                        <a:t>CMP311, CMP326)</a:t>
                      </a:r>
                      <a:endParaRPr lang="en-US" sz="800" i="0" dirty="0"/>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lang="en-GB" kern="0">
                <a:solidFill>
                  <a:srgbClr val="F26522"/>
                </a:solidFill>
                <a:latin typeface="Arial" panose="020B0604020202020204"/>
              </a:rPr>
              <a:t>CUSC Workgroups for next 3 months (as at 20 May 2020)</a:t>
            </a:r>
            <a:endParaRPr lang="en-GB" kern="0" dirty="0">
              <a:solidFill>
                <a:srgbClr val="F26522"/>
              </a:solidFill>
              <a:latin typeface="Arial" panose="020B0604020202020204"/>
            </a:endParaRPr>
          </a:p>
        </p:txBody>
      </p:sp>
      <p:pic>
        <p:nvPicPr>
          <p:cNvPr id="5" name="Picture 4">
            <a:extLst>
              <a:ext uri="{FF2B5EF4-FFF2-40B4-BE49-F238E27FC236}">
                <a16:creationId xmlns:a16="http://schemas.microsoft.com/office/drawing/2014/main" id="{3C13D8D4-16DD-4AEA-9BB5-EE06FAE560FB}"/>
              </a:ext>
            </a:extLst>
          </p:cNvPr>
          <p:cNvPicPr>
            <a:picLocks noChangeAspect="1"/>
          </p:cNvPicPr>
          <p:nvPr/>
        </p:nvPicPr>
        <p:blipFill>
          <a:blip r:embed="rId3"/>
          <a:stretch>
            <a:fillRect/>
          </a:stretch>
        </p:blipFill>
        <p:spPr>
          <a:xfrm>
            <a:off x="328610" y="698233"/>
            <a:ext cx="3955357" cy="361349"/>
          </a:xfrm>
          <a:prstGeom prst="rect">
            <a:avLst/>
          </a:prstGeom>
        </p:spPr>
      </p:pic>
      <p:pic>
        <p:nvPicPr>
          <p:cNvPr id="7" name="Picture 6">
            <a:extLst>
              <a:ext uri="{FF2B5EF4-FFF2-40B4-BE49-F238E27FC236}">
                <a16:creationId xmlns:a16="http://schemas.microsoft.com/office/drawing/2014/main" id="{18B9379B-C25D-430B-9939-6A3843D63A0C}"/>
              </a:ext>
            </a:extLst>
          </p:cNvPr>
          <p:cNvPicPr>
            <a:picLocks noChangeAspect="1"/>
          </p:cNvPicPr>
          <p:nvPr/>
        </p:nvPicPr>
        <p:blipFill>
          <a:blip r:embed="rId4"/>
          <a:stretch>
            <a:fillRect/>
          </a:stretch>
        </p:blipFill>
        <p:spPr>
          <a:xfrm>
            <a:off x="328610" y="1153483"/>
            <a:ext cx="4516684" cy="3613737"/>
          </a:xfrm>
          <a:prstGeom prst="rect">
            <a:avLst/>
          </a:prstGeom>
        </p:spPr>
      </p:pic>
    </p:spTree>
    <p:extLst>
      <p:ext uri="{BB962C8B-B14F-4D97-AF65-F5344CB8AC3E}">
        <p14:creationId xmlns:p14="http://schemas.microsoft.com/office/powerpoint/2010/main" val="3798738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20 May 2020)</a:t>
            </a:r>
            <a:endParaRPr lang="en-GB" kern="0" dirty="0">
              <a:solidFill>
                <a:srgbClr val="F26522"/>
              </a:solidFill>
              <a:latin typeface="Arial" panose="020B0604020202020204"/>
            </a:endParaRPr>
          </a:p>
        </p:txBody>
      </p:sp>
      <p:pic>
        <p:nvPicPr>
          <p:cNvPr id="7" name="Picture 6">
            <a:extLst>
              <a:ext uri="{FF2B5EF4-FFF2-40B4-BE49-F238E27FC236}">
                <a16:creationId xmlns:a16="http://schemas.microsoft.com/office/drawing/2014/main" id="{848C015A-15AF-476E-922F-80CE295A483D}"/>
              </a:ext>
            </a:extLst>
          </p:cNvPr>
          <p:cNvPicPr>
            <a:picLocks noChangeAspect="1"/>
          </p:cNvPicPr>
          <p:nvPr/>
        </p:nvPicPr>
        <p:blipFill>
          <a:blip r:embed="rId3"/>
          <a:stretch>
            <a:fillRect/>
          </a:stretch>
        </p:blipFill>
        <p:spPr>
          <a:xfrm>
            <a:off x="307232" y="780327"/>
            <a:ext cx="4336776" cy="396194"/>
          </a:xfrm>
          <a:prstGeom prst="rect">
            <a:avLst/>
          </a:prstGeom>
        </p:spPr>
      </p:pic>
      <p:pic>
        <p:nvPicPr>
          <p:cNvPr id="2" name="Picture 1">
            <a:extLst>
              <a:ext uri="{FF2B5EF4-FFF2-40B4-BE49-F238E27FC236}">
                <a16:creationId xmlns:a16="http://schemas.microsoft.com/office/drawing/2014/main" id="{DFE46D23-E900-4C19-85DD-8FCC0DD353DB}"/>
              </a:ext>
            </a:extLst>
          </p:cNvPr>
          <p:cNvPicPr>
            <a:picLocks noChangeAspect="1"/>
          </p:cNvPicPr>
          <p:nvPr/>
        </p:nvPicPr>
        <p:blipFill>
          <a:blip r:embed="rId4"/>
          <a:stretch>
            <a:fillRect/>
          </a:stretch>
        </p:blipFill>
        <p:spPr>
          <a:xfrm>
            <a:off x="307232" y="1275606"/>
            <a:ext cx="7066506" cy="2943551"/>
          </a:xfrm>
          <a:prstGeom prst="rect">
            <a:avLst/>
          </a:prstGeom>
        </p:spPr>
      </p:pic>
    </p:spTree>
    <p:extLst>
      <p:ext uri="{BB962C8B-B14F-4D97-AF65-F5344CB8AC3E}">
        <p14:creationId xmlns:p14="http://schemas.microsoft.com/office/powerpoint/2010/main" val="41481443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20 May 2020)</a:t>
            </a:r>
            <a:endParaRPr lang="en-GB" kern="0" dirty="0">
              <a:solidFill>
                <a:srgbClr val="F26522"/>
              </a:solidFill>
              <a:latin typeface="Arial" panose="020B0604020202020204"/>
            </a:endParaRPr>
          </a:p>
        </p:txBody>
      </p:sp>
      <p:pic>
        <p:nvPicPr>
          <p:cNvPr id="8" name="Picture 7">
            <a:extLst>
              <a:ext uri="{FF2B5EF4-FFF2-40B4-BE49-F238E27FC236}">
                <a16:creationId xmlns:a16="http://schemas.microsoft.com/office/drawing/2014/main" id="{27DCB4EE-C373-4F3E-A3B4-465AD2C83A19}"/>
              </a:ext>
            </a:extLst>
          </p:cNvPr>
          <p:cNvPicPr>
            <a:picLocks noChangeAspect="1"/>
          </p:cNvPicPr>
          <p:nvPr/>
        </p:nvPicPr>
        <p:blipFill>
          <a:blip r:embed="rId3"/>
          <a:stretch>
            <a:fillRect/>
          </a:stretch>
        </p:blipFill>
        <p:spPr>
          <a:xfrm>
            <a:off x="307232" y="699542"/>
            <a:ext cx="3779520" cy="345285"/>
          </a:xfrm>
          <a:prstGeom prst="rect">
            <a:avLst/>
          </a:prstGeom>
        </p:spPr>
      </p:pic>
      <p:pic>
        <p:nvPicPr>
          <p:cNvPr id="2" name="Picture 1">
            <a:extLst>
              <a:ext uri="{FF2B5EF4-FFF2-40B4-BE49-F238E27FC236}">
                <a16:creationId xmlns:a16="http://schemas.microsoft.com/office/drawing/2014/main" id="{166A566F-95FC-4F7E-85BA-85F433C47CC0}"/>
              </a:ext>
            </a:extLst>
          </p:cNvPr>
          <p:cNvPicPr>
            <a:picLocks noChangeAspect="1"/>
          </p:cNvPicPr>
          <p:nvPr/>
        </p:nvPicPr>
        <p:blipFill>
          <a:blip r:embed="rId4"/>
          <a:stretch>
            <a:fillRect/>
          </a:stretch>
        </p:blipFill>
        <p:spPr>
          <a:xfrm>
            <a:off x="307232" y="1113967"/>
            <a:ext cx="4768824" cy="3762039"/>
          </a:xfrm>
          <a:prstGeom prst="rect">
            <a:avLst/>
          </a:prstGeom>
        </p:spPr>
      </p:pic>
    </p:spTree>
    <p:extLst>
      <p:ext uri="{BB962C8B-B14F-4D97-AF65-F5344CB8AC3E}">
        <p14:creationId xmlns:p14="http://schemas.microsoft.com/office/powerpoint/2010/main" val="11565800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41313" y="150936"/>
            <a:ext cx="8729842" cy="733397"/>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defRPr/>
            </a:pPr>
            <a:r>
              <a:rPr lang="en-GB" sz="2700" dirty="0">
                <a:latin typeface="Helvetica Neue LT Std 65 Medium" panose="020B0604020202020204" pitchFamily="34" charset="0"/>
                <a:ea typeface="+mn-ea"/>
                <a:cs typeface="+mn-cs"/>
              </a:rPr>
              <a:t>Grid Code Workgroups for next 3 months (as at 19 May 2020) – Tranche 1</a:t>
            </a:r>
          </a:p>
        </p:txBody>
      </p:sp>
      <p:pic>
        <p:nvPicPr>
          <p:cNvPr id="9" name="Picture 8">
            <a:extLst>
              <a:ext uri="{FF2B5EF4-FFF2-40B4-BE49-F238E27FC236}">
                <a16:creationId xmlns:a16="http://schemas.microsoft.com/office/drawing/2014/main" id="{8E03E6D1-67D9-D849-AC0E-EB7B14906B3D}"/>
              </a:ext>
            </a:extLst>
          </p:cNvPr>
          <p:cNvPicPr>
            <a:picLocks noChangeAspect="1"/>
          </p:cNvPicPr>
          <p:nvPr/>
        </p:nvPicPr>
        <p:blipFill>
          <a:blip r:embed="rId3"/>
          <a:stretch>
            <a:fillRect/>
          </a:stretch>
        </p:blipFill>
        <p:spPr>
          <a:xfrm>
            <a:off x="163336" y="884333"/>
            <a:ext cx="6856935" cy="3875134"/>
          </a:xfrm>
          <a:prstGeom prst="rect">
            <a:avLst/>
          </a:prstGeom>
          <a:solidFill>
            <a:schemeClr val="bg1"/>
          </a:solidFill>
        </p:spPr>
      </p:pic>
    </p:spTree>
    <p:extLst>
      <p:ext uri="{BB962C8B-B14F-4D97-AF65-F5344CB8AC3E}">
        <p14:creationId xmlns:p14="http://schemas.microsoft.com/office/powerpoint/2010/main" val="40369679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41313" y="150936"/>
            <a:ext cx="8729842" cy="733397"/>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defRPr/>
            </a:pPr>
            <a:r>
              <a:rPr lang="en-GB" sz="2700" dirty="0">
                <a:latin typeface="Helvetica Neue LT Std 65 Medium" panose="020B0604020202020204" pitchFamily="34" charset="0"/>
                <a:ea typeface="+mn-ea"/>
                <a:cs typeface="+mn-cs"/>
              </a:rPr>
              <a:t>Grid Code Workgroups for next 3 months (as at 19 May 2020)</a:t>
            </a:r>
            <a:r>
              <a:rPr lang="en-GB" sz="2700" dirty="0">
                <a:latin typeface="Helvetica Neue LT Std 65 Medium" panose="020B0604020202020204" pitchFamily="34" charset="0"/>
              </a:rPr>
              <a:t> – Tranche 2</a:t>
            </a:r>
            <a:endParaRPr lang="en-GB" sz="2700" dirty="0">
              <a:latin typeface="Helvetica Neue LT Std 65 Medium" panose="020B0604020202020204" pitchFamily="34" charset="0"/>
              <a:ea typeface="+mn-ea"/>
              <a:cs typeface="+mn-cs"/>
            </a:endParaRPr>
          </a:p>
        </p:txBody>
      </p:sp>
      <p:pic>
        <p:nvPicPr>
          <p:cNvPr id="8" name="Picture 7">
            <a:extLst>
              <a:ext uri="{FF2B5EF4-FFF2-40B4-BE49-F238E27FC236}">
                <a16:creationId xmlns:a16="http://schemas.microsoft.com/office/drawing/2014/main" id="{4B2FC47F-09C9-E54C-9A42-CCBBDC763AA9}"/>
              </a:ext>
            </a:extLst>
          </p:cNvPr>
          <p:cNvPicPr>
            <a:picLocks noChangeAspect="1"/>
          </p:cNvPicPr>
          <p:nvPr/>
        </p:nvPicPr>
        <p:blipFill>
          <a:blip r:embed="rId3"/>
          <a:stretch>
            <a:fillRect/>
          </a:stretch>
        </p:blipFill>
        <p:spPr>
          <a:xfrm>
            <a:off x="153672" y="916393"/>
            <a:ext cx="6362543" cy="3774959"/>
          </a:xfrm>
          <a:prstGeom prst="rect">
            <a:avLst/>
          </a:prstGeom>
        </p:spPr>
      </p:pic>
    </p:spTree>
    <p:extLst>
      <p:ext uri="{BB962C8B-B14F-4D97-AF65-F5344CB8AC3E}">
        <p14:creationId xmlns:p14="http://schemas.microsoft.com/office/powerpoint/2010/main" val="1461409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41313" y="150936"/>
            <a:ext cx="8729842" cy="733397"/>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defRPr/>
            </a:pPr>
            <a:r>
              <a:rPr lang="en-GB" sz="2700" dirty="0">
                <a:latin typeface="Helvetica Neue LT Std 65 Medium" panose="020B0604020202020204" pitchFamily="34" charset="0"/>
                <a:ea typeface="+mn-ea"/>
                <a:cs typeface="+mn-cs"/>
              </a:rPr>
              <a:t>Grid Code Workgroups for next 3 months (as at 19 May 2020)</a:t>
            </a:r>
            <a:r>
              <a:rPr lang="en-GB" sz="2700" dirty="0">
                <a:latin typeface="Helvetica Neue LT Std 65 Medium" panose="020B0604020202020204" pitchFamily="34" charset="0"/>
              </a:rPr>
              <a:t> – Tranche 3</a:t>
            </a:r>
            <a:endParaRPr lang="en-GB" sz="2700" dirty="0">
              <a:latin typeface="Helvetica Neue LT Std 65 Medium" panose="020B0604020202020204" pitchFamily="34" charset="0"/>
              <a:ea typeface="+mn-ea"/>
              <a:cs typeface="+mn-cs"/>
            </a:endParaRPr>
          </a:p>
        </p:txBody>
      </p:sp>
      <p:pic>
        <p:nvPicPr>
          <p:cNvPr id="9" name="Picture 8">
            <a:extLst>
              <a:ext uri="{FF2B5EF4-FFF2-40B4-BE49-F238E27FC236}">
                <a16:creationId xmlns:a16="http://schemas.microsoft.com/office/drawing/2014/main" id="{0AE2CF6D-35C5-CE40-9025-CE77C6031FD3}"/>
              </a:ext>
            </a:extLst>
          </p:cNvPr>
          <p:cNvPicPr>
            <a:picLocks noChangeAspect="1"/>
          </p:cNvPicPr>
          <p:nvPr/>
        </p:nvPicPr>
        <p:blipFill>
          <a:blip r:embed="rId3"/>
          <a:stretch>
            <a:fillRect/>
          </a:stretch>
        </p:blipFill>
        <p:spPr>
          <a:xfrm>
            <a:off x="166506" y="884333"/>
            <a:ext cx="5629629" cy="3786124"/>
          </a:xfrm>
          <a:prstGeom prst="rect">
            <a:avLst/>
          </a:prstGeom>
          <a:solidFill>
            <a:schemeClr val="bg1"/>
          </a:solidFill>
        </p:spPr>
      </p:pic>
    </p:spTree>
    <p:extLst>
      <p:ext uri="{BB962C8B-B14F-4D97-AF65-F5344CB8AC3E}">
        <p14:creationId xmlns:p14="http://schemas.microsoft.com/office/powerpoint/2010/main" val="3081789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Tranche </a:t>
            </a:r>
            <a:r>
              <a:rPr lang="en-GB"/>
              <a:t>1 - Indicative </a:t>
            </a:r>
            <a:r>
              <a:rPr lang="en-GB" dirty="0"/>
              <a:t>Timelines</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549983664"/>
              </p:ext>
            </p:extLst>
          </p:nvPr>
        </p:nvGraphicFramePr>
        <p:xfrm>
          <a:off x="334984" y="718723"/>
          <a:ext cx="8557496" cy="4469315"/>
        </p:xfrm>
        <a:graphic>
          <a:graphicData uri="http://schemas.openxmlformats.org/drawingml/2006/table">
            <a:tbl>
              <a:tblPr firstRow="1" bandRow="1">
                <a:tableStyleId>{5C22544A-7EE6-4342-B048-85BDC9FD1C3A}</a:tableStyleId>
              </a:tblPr>
              <a:tblGrid>
                <a:gridCol w="2652840">
                  <a:extLst>
                    <a:ext uri="{9D8B030D-6E8A-4147-A177-3AD203B41FA5}">
                      <a16:colId xmlns:a16="http://schemas.microsoft.com/office/drawing/2014/main" val="2043401118"/>
                    </a:ext>
                  </a:extLst>
                </a:gridCol>
                <a:gridCol w="2940517">
                  <a:extLst>
                    <a:ext uri="{9D8B030D-6E8A-4147-A177-3AD203B41FA5}">
                      <a16:colId xmlns:a16="http://schemas.microsoft.com/office/drawing/2014/main" val="149780315"/>
                    </a:ext>
                  </a:extLst>
                </a:gridCol>
                <a:gridCol w="2964139">
                  <a:extLst>
                    <a:ext uri="{9D8B030D-6E8A-4147-A177-3AD203B41FA5}">
                      <a16:colId xmlns:a16="http://schemas.microsoft.com/office/drawing/2014/main" val="4112587689"/>
                    </a:ext>
                  </a:extLst>
                </a:gridCol>
              </a:tblGrid>
              <a:tr h="521696">
                <a:tc>
                  <a:txBody>
                    <a:bodyPr/>
                    <a:lstStyle/>
                    <a:p>
                      <a:r>
                        <a:rPr lang="en-GB" sz="1400" dirty="0"/>
                        <a:t>Modification Number</a:t>
                      </a:r>
                    </a:p>
                  </a:txBody>
                  <a:tcPr/>
                </a:tc>
                <a:tc>
                  <a:txBody>
                    <a:bodyPr/>
                    <a:lstStyle/>
                    <a:p>
                      <a:r>
                        <a:rPr lang="en-GB" sz="1400" dirty="0"/>
                        <a:t>Workgroup Report presented at Panel</a:t>
                      </a:r>
                    </a:p>
                  </a:txBody>
                  <a:tcPr/>
                </a:tc>
                <a:tc>
                  <a:txBody>
                    <a:bodyPr/>
                    <a:lstStyle/>
                    <a:p>
                      <a:r>
                        <a:rPr lang="en-GB" sz="1400" dirty="0"/>
                        <a:t>Draft Final Modification Report presented at Panel</a:t>
                      </a:r>
                    </a:p>
                  </a:txBody>
                  <a:tcPr/>
                </a:tc>
                <a:extLst>
                  <a:ext uri="{0D108BD9-81ED-4DB2-BD59-A6C34878D82A}">
                    <a16:rowId xmlns:a16="http://schemas.microsoft.com/office/drawing/2014/main" val="383155423"/>
                  </a:ext>
                </a:extLst>
              </a:tr>
              <a:tr h="454840">
                <a:tc>
                  <a:txBody>
                    <a:bodyPr/>
                    <a:lstStyle/>
                    <a:p>
                      <a:r>
                        <a:rPr lang="en-GB" sz="1400" dirty="0"/>
                        <a:t>The replacement for “</a:t>
                      </a:r>
                      <a:r>
                        <a:rPr lang="en-GB" sz="1400" b="1" dirty="0"/>
                        <a:t>CMP332</a:t>
                      </a:r>
                      <a:r>
                        <a:rPr lang="en-GB" sz="1400" dirty="0"/>
                        <a:t>”</a:t>
                      </a:r>
                    </a:p>
                    <a:p>
                      <a:r>
                        <a:rPr lang="en-GB" sz="1400" b="1" dirty="0"/>
                        <a:t>CMP340</a:t>
                      </a:r>
                    </a:p>
                  </a:txBody>
                  <a:tcPr/>
                </a:tc>
                <a:tc>
                  <a:txBody>
                    <a:bodyPr/>
                    <a:lstStyle/>
                    <a:p>
                      <a:r>
                        <a:rPr lang="en-GB" sz="1400" dirty="0"/>
                        <a:t>August Special Panel (12 August)</a:t>
                      </a:r>
                    </a:p>
                  </a:txBody>
                  <a:tcPr/>
                </a:tc>
                <a:tc>
                  <a:txBody>
                    <a:bodyPr/>
                    <a:lstStyle/>
                    <a:p>
                      <a:r>
                        <a:rPr lang="en-GB" sz="1400" dirty="0"/>
                        <a:t>September</a:t>
                      </a:r>
                    </a:p>
                  </a:txBody>
                  <a:tcPr/>
                </a:tc>
                <a:extLst>
                  <a:ext uri="{0D108BD9-81ED-4DB2-BD59-A6C34878D82A}">
                    <a16:rowId xmlns:a16="http://schemas.microsoft.com/office/drawing/2014/main" val="4083485395"/>
                  </a:ext>
                </a:extLst>
              </a:tr>
              <a:tr h="40650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CMP334</a:t>
                      </a:r>
                    </a:p>
                  </a:txBody>
                  <a:tcPr/>
                </a:tc>
                <a:tc>
                  <a:txBody>
                    <a:bodyPr/>
                    <a:lstStyle/>
                    <a:p>
                      <a:r>
                        <a:rPr lang="en-GB" sz="1400" dirty="0"/>
                        <a:t>May</a:t>
                      </a:r>
                    </a:p>
                  </a:txBody>
                  <a:tcPr/>
                </a:tc>
                <a:tc>
                  <a:txBody>
                    <a:bodyPr/>
                    <a:lstStyle/>
                    <a:p>
                      <a:r>
                        <a:rPr lang="en-US" sz="1400" dirty="0"/>
                        <a:t>July</a:t>
                      </a:r>
                    </a:p>
                  </a:txBody>
                  <a:tcPr/>
                </a:tc>
                <a:extLst>
                  <a:ext uri="{0D108BD9-81ED-4DB2-BD59-A6C34878D82A}">
                    <a16:rowId xmlns:a16="http://schemas.microsoft.com/office/drawing/2014/main" val="2575695413"/>
                  </a:ext>
                </a:extLst>
              </a:tr>
              <a:tr h="21509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CMP335/CMP336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August Special Panel (12 August)</a:t>
                      </a:r>
                    </a:p>
                    <a:p>
                      <a:endParaRPr lang="en-GB" sz="14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September</a:t>
                      </a:r>
                    </a:p>
                    <a:p>
                      <a:endParaRPr lang="en-US" sz="1400" dirty="0"/>
                    </a:p>
                  </a:txBody>
                  <a:tcPr/>
                </a:tc>
                <a:extLst>
                  <a:ext uri="{0D108BD9-81ED-4DB2-BD59-A6C34878D82A}">
                    <a16:rowId xmlns:a16="http://schemas.microsoft.com/office/drawing/2014/main" val="2653265983"/>
                  </a:ext>
                </a:extLst>
              </a:tr>
              <a:tr h="569112">
                <a:tc>
                  <a:txBody>
                    <a:bodyPr/>
                    <a:lstStyle/>
                    <a:p>
                      <a:r>
                        <a:rPr lang="en-GB" sz="1400" b="1" dirty="0"/>
                        <a:t>CMP317/327</a:t>
                      </a:r>
                    </a:p>
                  </a:txBody>
                  <a:tcPr/>
                </a:tc>
                <a:tc>
                  <a:txBody>
                    <a:bodyPr/>
                    <a:lstStyle/>
                    <a:p>
                      <a:r>
                        <a:rPr lang="en-GB" sz="1400" dirty="0">
                          <a:highlight>
                            <a:srgbClr val="FFFF00"/>
                          </a:highlight>
                        </a:rPr>
                        <a:t>June</a:t>
                      </a:r>
                    </a:p>
                  </a:txBody>
                  <a:tcPr/>
                </a:tc>
                <a:tc>
                  <a:txBody>
                    <a:bodyPr/>
                    <a:lstStyle/>
                    <a:p>
                      <a:r>
                        <a:rPr lang="en-GB" sz="1400" dirty="0"/>
                        <a:t>July</a:t>
                      </a:r>
                    </a:p>
                  </a:txBody>
                  <a:tcPr/>
                </a:tc>
                <a:extLst>
                  <a:ext uri="{0D108BD9-81ED-4DB2-BD59-A6C34878D82A}">
                    <a16:rowId xmlns:a16="http://schemas.microsoft.com/office/drawing/2014/main" val="3251113778"/>
                  </a:ext>
                </a:extLst>
              </a:tr>
              <a:tr h="569112">
                <a:tc>
                  <a:txBody>
                    <a:bodyPr/>
                    <a:lstStyle/>
                    <a:p>
                      <a:r>
                        <a:rPr lang="en-GB" sz="1400" b="1" dirty="0"/>
                        <a:t>CMP339</a:t>
                      </a:r>
                    </a:p>
                  </a:txBody>
                  <a:tcPr/>
                </a:tc>
                <a:tc>
                  <a:txBody>
                    <a:bodyPr/>
                    <a:lstStyle/>
                    <a:p>
                      <a:r>
                        <a:rPr lang="en-GB" sz="1400" dirty="0"/>
                        <a:t>June</a:t>
                      </a:r>
                    </a:p>
                  </a:txBody>
                  <a:tcPr/>
                </a:tc>
                <a:tc>
                  <a:txBody>
                    <a:bodyPr/>
                    <a:lstStyle/>
                    <a:p>
                      <a:r>
                        <a:rPr lang="en-GB" sz="1400" dirty="0"/>
                        <a:t>July</a:t>
                      </a:r>
                    </a:p>
                  </a:txBody>
                  <a:tcPr/>
                </a:tc>
                <a:extLst>
                  <a:ext uri="{0D108BD9-81ED-4DB2-BD59-A6C34878D82A}">
                    <a16:rowId xmlns:a16="http://schemas.microsoft.com/office/drawing/2014/main" val="1929141473"/>
                  </a:ext>
                </a:extLst>
              </a:tr>
              <a:tr h="40650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dirty="0"/>
                        <a:t>CMP333</a:t>
                      </a:r>
                    </a:p>
                  </a:txBody>
                  <a:tcPr/>
                </a:tc>
                <a:tc>
                  <a:txBody>
                    <a:bodyPr/>
                    <a:lstStyle/>
                    <a:p>
                      <a:r>
                        <a:rPr lang="en-GB" sz="1400" dirty="0"/>
                        <a:t>Already presented to March Panel</a:t>
                      </a:r>
                    </a:p>
                  </a:txBody>
                  <a:tcPr/>
                </a:tc>
                <a:tc>
                  <a:txBody>
                    <a:bodyPr/>
                    <a:lstStyle/>
                    <a:p>
                      <a:r>
                        <a:rPr lang="en-GB" sz="1400" dirty="0">
                          <a:highlight>
                            <a:srgbClr val="FFFF00"/>
                          </a:highlight>
                        </a:rPr>
                        <a:t>July</a:t>
                      </a:r>
                    </a:p>
                  </a:txBody>
                  <a:tcPr/>
                </a:tc>
                <a:extLst>
                  <a:ext uri="{0D108BD9-81ED-4DB2-BD59-A6C34878D82A}">
                    <a16:rowId xmlns:a16="http://schemas.microsoft.com/office/drawing/2014/main" val="3713368864"/>
                  </a:ext>
                </a:extLst>
              </a:tr>
              <a:tr h="406509">
                <a:tc>
                  <a:txBody>
                    <a:bodyPr/>
                    <a:lstStyle/>
                    <a:p>
                      <a:r>
                        <a:rPr lang="en-GB" sz="1400" b="1" dirty="0"/>
                        <a:t>CMP324/325</a:t>
                      </a:r>
                    </a:p>
                  </a:txBody>
                  <a:tcPr/>
                </a:tc>
                <a:tc>
                  <a:txBody>
                    <a:bodyPr/>
                    <a:lstStyle/>
                    <a:p>
                      <a:r>
                        <a:rPr lang="en-GB" sz="1400" b="0" i="0" dirty="0"/>
                        <a:t>May</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July</a:t>
                      </a:r>
                    </a:p>
                  </a:txBody>
                  <a:tcPr/>
                </a:tc>
                <a:extLst>
                  <a:ext uri="{0D108BD9-81ED-4DB2-BD59-A6C34878D82A}">
                    <a16:rowId xmlns:a16="http://schemas.microsoft.com/office/drawing/2014/main" val="2726378177"/>
                  </a:ext>
                </a:extLst>
              </a:tr>
              <a:tr h="553548">
                <a:tc>
                  <a:txBody>
                    <a:bodyPr/>
                    <a:lstStyle/>
                    <a:p>
                      <a:r>
                        <a:rPr lang="en-GB" sz="1400" b="1" dirty="0"/>
                        <a:t>CMP337/338</a:t>
                      </a:r>
                    </a:p>
                  </a:txBody>
                  <a:tcPr/>
                </a:tc>
                <a:tc>
                  <a:txBody>
                    <a:bodyPr/>
                    <a:lstStyle/>
                    <a:p>
                      <a:r>
                        <a:rPr lang="en-GB" sz="1400" dirty="0"/>
                        <a:t>Already presented to May Special Panel (20 May)</a:t>
                      </a:r>
                    </a:p>
                  </a:txBody>
                  <a:tcPr/>
                </a:tc>
                <a:tc>
                  <a:txBody>
                    <a:bodyPr/>
                    <a:lstStyle/>
                    <a:p>
                      <a:r>
                        <a:rPr lang="en-GB" sz="1400" dirty="0"/>
                        <a:t>May</a:t>
                      </a:r>
                    </a:p>
                  </a:txBody>
                  <a:tcPr/>
                </a:tc>
                <a:extLst>
                  <a:ext uri="{0D108BD9-81ED-4DB2-BD59-A6C34878D82A}">
                    <a16:rowId xmlns:a16="http://schemas.microsoft.com/office/drawing/2014/main" val="2461474842"/>
                  </a:ext>
                </a:extLst>
              </a:tr>
            </a:tbl>
          </a:graphicData>
        </a:graphic>
      </p:graphicFrame>
    </p:spTree>
    <p:extLst>
      <p:ext uri="{BB962C8B-B14F-4D97-AF65-F5344CB8AC3E}">
        <p14:creationId xmlns:p14="http://schemas.microsoft.com/office/powerpoint/2010/main" val="25545037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Summary of asks of Panel (as at 20 May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ext uri="{D42A27DB-BD31-4B8C-83A1-F6EECF244321}">
                <p14:modId xmlns:p14="http://schemas.microsoft.com/office/powerpoint/2010/main" val="1741488277"/>
              </p:ext>
            </p:extLst>
          </p:nvPr>
        </p:nvGraphicFramePr>
        <p:xfrm>
          <a:off x="539551" y="843558"/>
          <a:ext cx="827999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16329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516216" y="123478"/>
            <a:ext cx="2232248" cy="86409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defTabSz="914400"/>
            <a:r>
              <a:rPr lang="en-GB" kern="0" dirty="0"/>
              <a:t>Panel Minutes </a:t>
            </a:r>
          </a:p>
          <a:p>
            <a:pPr defTabSz="914400"/>
            <a:r>
              <a:rPr lang="en-GB" kern="0" dirty="0"/>
              <a:t>24 April 2020</a:t>
            </a:r>
          </a:p>
        </p:txBody>
      </p:sp>
    </p:spTree>
    <p:extLst>
      <p:ext uri="{BB962C8B-B14F-4D97-AF65-F5344CB8AC3E}">
        <p14:creationId xmlns:p14="http://schemas.microsoft.com/office/powerpoint/2010/main" val="2224930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Discussions on Prioritisation </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8701313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t>Summary of asks of Panel (as at 20 May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ext uri="{D42A27DB-BD31-4B8C-83A1-F6EECF244321}">
                <p14:modId xmlns:p14="http://schemas.microsoft.com/office/powerpoint/2010/main" val="1545120747"/>
              </p:ext>
            </p:extLst>
          </p:nvPr>
        </p:nvGraphicFramePr>
        <p:xfrm>
          <a:off x="539551" y="843558"/>
          <a:ext cx="827999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02490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Workgroup Report</a:t>
            </a:r>
            <a:br>
              <a:rPr lang="en-GB" sz="1800" dirty="0"/>
            </a:br>
            <a:br>
              <a:rPr lang="en-GB" sz="1800" dirty="0"/>
            </a:br>
            <a:r>
              <a:rPr lang="en-GB" sz="1800" dirty="0">
                <a:solidFill>
                  <a:srgbClr val="F26522"/>
                </a:solidFill>
              </a:rPr>
              <a:t>CMP324/325 – Generation Zones – changes for RIIO-T2 and Rezoning – CMP324 expansion </a:t>
            </a:r>
            <a:br>
              <a:rPr lang="en-GB" sz="1800" dirty="0">
                <a:solidFill>
                  <a:srgbClr val="F26522"/>
                </a:solidFill>
              </a:rPr>
            </a:br>
            <a:br>
              <a:rPr lang="en-GB" sz="1800" dirty="0">
                <a:solidFill>
                  <a:srgbClr val="F26522"/>
                </a:solidFill>
              </a:rPr>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3999911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CMP324/325 Background</a:t>
            </a:r>
            <a:endParaRPr lang="en-GB" altLang="en-US" sz="1400" b="0" dirty="0"/>
          </a:p>
        </p:txBody>
      </p:sp>
      <p:sp>
        <p:nvSpPr>
          <p:cNvPr id="3" name="Rectangle 2"/>
          <p:cNvSpPr/>
          <p:nvPr/>
        </p:nvSpPr>
        <p:spPr>
          <a:xfrm>
            <a:off x="179512" y="754777"/>
            <a:ext cx="8640960" cy="1231106"/>
          </a:xfrm>
          <a:prstGeom prst="rect">
            <a:avLst/>
          </a:prstGeom>
        </p:spPr>
        <p:txBody>
          <a:bodyPr wrap="square" anchor="t">
            <a:spAutoFit/>
          </a:bodyPr>
          <a:lstStyle/>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
        <p:nvSpPr>
          <p:cNvPr id="5" name="Rectangle 4">
            <a:extLst>
              <a:ext uri="{FF2B5EF4-FFF2-40B4-BE49-F238E27FC236}">
                <a16:creationId xmlns:a16="http://schemas.microsoft.com/office/drawing/2014/main" id="{6206B7DB-0776-4BDF-8822-9B6FE0137102}"/>
              </a:ext>
            </a:extLst>
          </p:cNvPr>
          <p:cNvSpPr/>
          <p:nvPr/>
        </p:nvSpPr>
        <p:spPr>
          <a:xfrm>
            <a:off x="179512" y="754777"/>
            <a:ext cx="8640960" cy="4678204"/>
          </a:xfrm>
          <a:prstGeom prst="rect">
            <a:avLst/>
          </a:prstGeom>
        </p:spPr>
        <p:txBody>
          <a:bodyPr wrap="square" anchor="t">
            <a:spAutoFit/>
          </a:bodyPr>
          <a:lstStyle/>
          <a:p>
            <a:pPr marL="171450" indent="-171450" algn="just">
              <a:buFont typeface="Arial" panose="020B0604020202020204" pitchFamily="34" charset="0"/>
              <a:buChar char="•"/>
              <a:defRPr/>
            </a:pPr>
            <a:r>
              <a:rPr lang="en-GB" sz="1400" dirty="0"/>
              <a:t>The CUSC requires that generation zones, used for Transmission Network Use of System (</a:t>
            </a:r>
            <a:r>
              <a:rPr lang="en-GB" sz="1400" dirty="0" err="1"/>
              <a:t>TNUoS</a:t>
            </a:r>
            <a:r>
              <a:rPr lang="en-GB" sz="1400" dirty="0"/>
              <a:t>) tariff setting, are reviewed at the start of each price control period. CMP324 and CMP325 seek to change the zones and the underlying methodology used to establish them. CMP325 was raised to widen the defect of CMP324.</a:t>
            </a:r>
          </a:p>
          <a:p>
            <a:pPr marL="171450" indent="-171450" algn="just">
              <a:buFont typeface="Arial" panose="020B0604020202020204" pitchFamily="34" charset="0"/>
              <a:buChar char="•"/>
              <a:defRPr/>
            </a:pPr>
            <a:endParaRPr lang="en-GB" sz="1400" dirty="0">
              <a:ea typeface="+mn-lt"/>
              <a:cs typeface="+mn-lt"/>
            </a:endParaRPr>
          </a:p>
          <a:p>
            <a:pPr marL="171450" indent="-171450" algn="just">
              <a:buFont typeface="Arial" panose="020B0604020202020204" pitchFamily="34" charset="0"/>
              <a:buChar char="•"/>
              <a:defRPr/>
            </a:pPr>
            <a:r>
              <a:rPr lang="en-GB" sz="1400" dirty="0">
                <a:ea typeface="+mn-lt"/>
                <a:cs typeface="+mn-lt"/>
              </a:rPr>
              <a:t>CMP324 was presented at September Panel and Panel approved for this to be sent to Workgroup. Recognised that defect was very tightly defined and therefore CMP325 presented at October Panel  to allow alternatives to be raised. Panel agreed that CMP325 met the Standard Governance criteria and agreed the modification should proceed to workgroup. Panel also agreed that CMP324 and CMP325 will be progressed jointly.</a:t>
            </a:r>
          </a:p>
          <a:p>
            <a:pPr marL="171450" indent="-171450" algn="just">
              <a:buFont typeface="Arial" panose="020B0604020202020204" pitchFamily="34" charset="0"/>
              <a:buChar char="•"/>
              <a:defRPr/>
            </a:pPr>
            <a:endParaRPr lang="en-GB" sz="1400" dirty="0">
              <a:ea typeface="+mn-lt"/>
              <a:cs typeface="+mn-lt"/>
            </a:endParaRPr>
          </a:p>
          <a:p>
            <a:pPr marL="171450" indent="-171450" algn="just">
              <a:buFont typeface="Arial" panose="020B0604020202020204" pitchFamily="34" charset="0"/>
              <a:buChar char="•"/>
              <a:defRPr/>
            </a:pPr>
            <a:r>
              <a:rPr lang="en-GB" sz="1400" dirty="0"/>
              <a:t>Workgroup Consultation was run from 26 February 2020 to 18 March 2020 with 18 responses received</a:t>
            </a:r>
            <a:endParaRPr lang="en-US" sz="1400" dirty="0">
              <a:ea typeface="+mn-lt"/>
              <a:cs typeface="+mn-lt"/>
            </a:endParaRPr>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14 respondents believed that the Original Proposal better facilitated the Applicable CUSC Objectives over the Baseline. </a:t>
            </a:r>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Three </a:t>
            </a:r>
            <a:r>
              <a:rPr lang="en-GB" altLang="en-US" sz="1400" dirty="0">
                <a:cs typeface="Arial" panose="020B0604020202020204"/>
              </a:rPr>
              <a:t>alternatives were raised as part of the Workgroup process.</a:t>
            </a:r>
            <a:endParaRPr lang="en-US" sz="1400" dirty="0">
              <a:ea typeface="+mn-lt"/>
              <a:cs typeface="+mn-lt"/>
            </a:endParaRPr>
          </a:p>
          <a:p>
            <a:pPr algn="just">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35384793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CMP324/325 Summary of Solutions</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1169551"/>
          </a:xfrm>
          <a:prstGeom prst="rect">
            <a:avLst/>
          </a:prstGeom>
        </p:spPr>
        <p:txBody>
          <a:bodyPr wrap="square">
            <a:spAutoFit/>
          </a:bodyPr>
          <a:lstStyle/>
          <a:p>
            <a:endParaRPr lang="en-GB" sz="1400" b="1" dirty="0">
              <a:highlight>
                <a:srgbClr val="FFFF00"/>
              </a:highlight>
            </a:endParaRPr>
          </a:p>
          <a:p>
            <a:endParaRPr lang="en-GB" sz="1400" b="1" dirty="0">
              <a:highlight>
                <a:srgbClr val="FFFF00"/>
              </a:highlight>
            </a:endParaRPr>
          </a:p>
          <a:p>
            <a:endParaRPr lang="en-GB" sz="1400" b="1" dirty="0">
              <a:highlight>
                <a:srgbClr val="FFFF00"/>
              </a:highlight>
            </a:endParaRPr>
          </a:p>
          <a:p>
            <a:pPr lvl="1" algn="just"/>
            <a:endParaRPr lang="en-GB" sz="1400" dirty="0"/>
          </a:p>
          <a:p>
            <a:pPr lvl="1" algn="just"/>
            <a:endParaRPr lang="en-GB" sz="1400" dirty="0"/>
          </a:p>
        </p:txBody>
      </p:sp>
      <p:graphicFrame>
        <p:nvGraphicFramePr>
          <p:cNvPr id="5" name="Table 4">
            <a:extLst>
              <a:ext uri="{FF2B5EF4-FFF2-40B4-BE49-F238E27FC236}">
                <a16:creationId xmlns:a16="http://schemas.microsoft.com/office/drawing/2014/main" id="{66295585-F43F-44A1-9A57-6C0EE8FB6B2D}"/>
              </a:ext>
            </a:extLst>
          </p:cNvPr>
          <p:cNvGraphicFramePr>
            <a:graphicFrameLocks noGrp="1"/>
          </p:cNvGraphicFramePr>
          <p:nvPr>
            <p:extLst>
              <p:ext uri="{D42A27DB-BD31-4B8C-83A1-F6EECF244321}">
                <p14:modId xmlns:p14="http://schemas.microsoft.com/office/powerpoint/2010/main" val="3408497003"/>
              </p:ext>
            </p:extLst>
          </p:nvPr>
        </p:nvGraphicFramePr>
        <p:xfrm>
          <a:off x="333984" y="644791"/>
          <a:ext cx="8630504" cy="4015191"/>
        </p:xfrm>
        <a:graphic>
          <a:graphicData uri="http://schemas.openxmlformats.org/drawingml/2006/table">
            <a:tbl>
              <a:tblPr firstRow="1" bandRow="1">
                <a:tableStyleId>{5C22544A-7EE6-4342-B048-85BDC9FD1C3A}</a:tableStyleId>
              </a:tblPr>
              <a:tblGrid>
                <a:gridCol w="1772765">
                  <a:extLst>
                    <a:ext uri="{9D8B030D-6E8A-4147-A177-3AD203B41FA5}">
                      <a16:colId xmlns:a16="http://schemas.microsoft.com/office/drawing/2014/main" val="938030413"/>
                    </a:ext>
                  </a:extLst>
                </a:gridCol>
                <a:gridCol w="6857739">
                  <a:extLst>
                    <a:ext uri="{9D8B030D-6E8A-4147-A177-3AD203B41FA5}">
                      <a16:colId xmlns:a16="http://schemas.microsoft.com/office/drawing/2014/main" val="721783585"/>
                    </a:ext>
                  </a:extLst>
                </a:gridCol>
              </a:tblGrid>
              <a:tr h="311008">
                <a:tc>
                  <a:txBody>
                    <a:bodyPr/>
                    <a:lstStyle/>
                    <a:p>
                      <a:r>
                        <a:rPr lang="en-GB" dirty="0"/>
                        <a:t>Solution</a:t>
                      </a:r>
                    </a:p>
                  </a:txBody>
                  <a:tcPr/>
                </a:tc>
                <a:tc>
                  <a:txBody>
                    <a:bodyPr/>
                    <a:lstStyle/>
                    <a:p>
                      <a:r>
                        <a:rPr lang="en-GB" dirty="0"/>
                        <a:t>Summary of Solution</a:t>
                      </a:r>
                    </a:p>
                  </a:txBody>
                  <a:tcPr/>
                </a:tc>
                <a:extLst>
                  <a:ext uri="{0D108BD9-81ED-4DB2-BD59-A6C34878D82A}">
                    <a16:rowId xmlns:a16="http://schemas.microsoft.com/office/drawing/2014/main" val="82240686"/>
                  </a:ext>
                </a:extLst>
              </a:tr>
              <a:tr h="1189995">
                <a:tc>
                  <a:txBody>
                    <a:bodyPr/>
                    <a:lstStyle/>
                    <a:p>
                      <a:r>
                        <a:rPr lang="en-GB" sz="1400" dirty="0"/>
                        <a:t>Original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Replace the existing rezoning methodology with a statement that demand and generation zones have been determined to be 14 in number and shall be the Grid Supply Point (GSP) Groups</a:t>
                      </a:r>
                      <a:r>
                        <a:rPr lang="en-GB" sz="1400" i="1" dirty="0"/>
                        <a:t>.</a:t>
                      </a:r>
                      <a:endParaRPr lang="en-GB" sz="1400" dirty="0"/>
                    </a:p>
                    <a:p>
                      <a:endParaRPr lang="en-GB" sz="1400" dirty="0"/>
                    </a:p>
                  </a:txBody>
                  <a:tcPr/>
                </a:tc>
                <a:extLst>
                  <a:ext uri="{0D108BD9-81ED-4DB2-BD59-A6C34878D82A}">
                    <a16:rowId xmlns:a16="http://schemas.microsoft.com/office/drawing/2014/main" val="3993920154"/>
                  </a:ext>
                </a:extLst>
              </a:tr>
              <a:tr h="544264">
                <a:tc>
                  <a:txBody>
                    <a:bodyPr/>
                    <a:lstStyle/>
                    <a:p>
                      <a:r>
                        <a:rPr lang="en-GB" sz="1400" dirty="0"/>
                        <a:t>WACM1</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Inflate the +/- £1/kW used in the current methodology to +/- £2.25/kW in line with RPI.</a:t>
                      </a:r>
                    </a:p>
                  </a:txBody>
                  <a:tcPr/>
                </a:tc>
                <a:extLst>
                  <a:ext uri="{0D108BD9-81ED-4DB2-BD59-A6C34878D82A}">
                    <a16:rowId xmlns:a16="http://schemas.microsoft.com/office/drawing/2014/main" val="3945860375"/>
                  </a:ext>
                </a:extLst>
              </a:tr>
              <a:tr h="904396">
                <a:tc>
                  <a:txBody>
                    <a:bodyPr/>
                    <a:lstStyle/>
                    <a:p>
                      <a:r>
                        <a:rPr lang="en-GB" sz="1400" dirty="0"/>
                        <a:t>WACM2</a:t>
                      </a:r>
                    </a:p>
                  </a:txBody>
                  <a:tcPr/>
                </a:tc>
                <a:tc>
                  <a:txBody>
                    <a:bodyPr/>
                    <a:lstStyle/>
                    <a:p>
                      <a:r>
                        <a:rPr lang="en-GB" sz="1400" dirty="0"/>
                        <a:t>Use the current 27 </a:t>
                      </a:r>
                      <a:r>
                        <a:rPr lang="en-GB" sz="1400" dirty="0" err="1"/>
                        <a:t>TNUoS</a:t>
                      </a:r>
                      <a:r>
                        <a:rPr lang="en-GB" sz="1400" dirty="0"/>
                        <a:t> charging zones within the CUSC and remove the requirement of re-zoning at the start of every Transmission Price Control</a:t>
                      </a:r>
                    </a:p>
                  </a:txBody>
                  <a:tcPr/>
                </a:tc>
                <a:extLst>
                  <a:ext uri="{0D108BD9-81ED-4DB2-BD59-A6C34878D82A}">
                    <a16:rowId xmlns:a16="http://schemas.microsoft.com/office/drawing/2014/main" val="4036246485"/>
                  </a:ext>
                </a:extLst>
              </a:tr>
              <a:tr h="1010776">
                <a:tc>
                  <a:txBody>
                    <a:bodyPr/>
                    <a:lstStyle/>
                    <a:p>
                      <a:r>
                        <a:rPr lang="en-GB" sz="1400" dirty="0"/>
                        <a:t>WACM3</a:t>
                      </a:r>
                    </a:p>
                  </a:txBody>
                  <a:tcPr/>
                </a:tc>
                <a:tc>
                  <a:txBody>
                    <a:bodyPr/>
                    <a:lstStyle/>
                    <a:p>
                      <a:pPr lvl="0"/>
                      <a:r>
                        <a:rPr lang="en-GB" sz="1400" dirty="0"/>
                        <a:t>Keep the current 27 zones until charging year ending March 2023, then from the next charging period change to the GSP group (14) zones as per the Original.</a:t>
                      </a:r>
                      <a:endParaRPr lang="en-GB" sz="1400" b="1" dirty="0"/>
                    </a:p>
                    <a:p>
                      <a:endParaRPr lang="en-GB" sz="1400" dirty="0"/>
                    </a:p>
                  </a:txBody>
                  <a:tcPr/>
                </a:tc>
                <a:extLst>
                  <a:ext uri="{0D108BD9-81ED-4DB2-BD59-A6C34878D82A}">
                    <a16:rowId xmlns:a16="http://schemas.microsoft.com/office/drawing/2014/main" val="3916728122"/>
                  </a:ext>
                </a:extLst>
              </a:tr>
            </a:tbl>
          </a:graphicData>
        </a:graphic>
      </p:graphicFrame>
    </p:spTree>
    <p:extLst>
      <p:ext uri="{BB962C8B-B14F-4D97-AF65-F5344CB8AC3E}">
        <p14:creationId xmlns:p14="http://schemas.microsoft.com/office/powerpoint/2010/main" val="37068190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CMP324/325 Workgroup Vote</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2616101"/>
          </a:xfrm>
          <a:prstGeom prst="rect">
            <a:avLst/>
          </a:prstGeom>
        </p:spPr>
        <p:txBody>
          <a:bodyPr wrap="square" anchor="t">
            <a:spAutoFit/>
          </a:bodyPr>
          <a:lstStyle/>
          <a:p>
            <a:pPr marL="171450" indent="-171450" algn="just">
              <a:buFont typeface="Arial" panose="020B0604020202020204" pitchFamily="34" charset="0"/>
              <a:buChar char="•"/>
              <a:defRPr/>
            </a:pPr>
            <a:r>
              <a:rPr lang="en-GB" altLang="en-US" sz="1600" dirty="0">
                <a:cs typeface="Arial" panose="020B0604020202020204"/>
              </a:rPr>
              <a:t>The Workgroup by majority agreed that the Original Proposal and WACM1 better facilitated the applicable CUSC objectives than the Baseline. </a:t>
            </a:r>
          </a:p>
          <a:p>
            <a:pPr algn="just">
              <a:defRPr/>
            </a:pPr>
            <a:endParaRPr lang="en-GB" altLang="en-US" sz="1600" dirty="0">
              <a:cs typeface="Arial" panose="020B0604020202020204"/>
            </a:endParaRPr>
          </a:p>
          <a:p>
            <a:pPr marL="171450" indent="-171450" algn="just">
              <a:buFont typeface="Arial" panose="020B0604020202020204" pitchFamily="34" charset="0"/>
              <a:buChar char="•"/>
              <a:defRPr/>
            </a:pPr>
            <a:r>
              <a:rPr lang="en-GB" altLang="en-US" sz="1600" dirty="0">
                <a:cs typeface="Arial" panose="020B0604020202020204"/>
              </a:rPr>
              <a:t>The Workgroup by majority agreed that the Baseline was better than WACM2 or WACM3.</a:t>
            </a:r>
          </a:p>
          <a:p>
            <a:pPr algn="just">
              <a:defRPr/>
            </a:pPr>
            <a:endParaRPr lang="en-GB" altLang="en-US" sz="1600" dirty="0">
              <a:cs typeface="Arial" panose="020B0604020202020204"/>
            </a:endParaRPr>
          </a:p>
          <a:p>
            <a:pPr marL="207645" algn="just">
              <a:buFont typeface="Arial" panose="020B0604020202020204" pitchFamily="34" charset="0"/>
              <a:buChar char="•"/>
            </a:pPr>
            <a:r>
              <a:rPr lang="en-GB" sz="1600">
                <a:ea typeface="+mn-lt"/>
                <a:cs typeface="+mn-lt"/>
              </a:rPr>
              <a:t>4 members voted for the Original as the best option, 5 members voted for WACM1, </a:t>
            </a:r>
            <a:r>
              <a:rPr lang="en-GB" sz="1600" u="sng">
                <a:ea typeface="+mn-lt"/>
                <a:cs typeface="+mn-lt"/>
              </a:rPr>
              <a:t>1 member voted for WACM 2 and </a:t>
            </a:r>
            <a:r>
              <a:rPr lang="en-GB" sz="1600">
                <a:ea typeface="+mn-lt"/>
                <a:cs typeface="+mn-lt"/>
              </a:rPr>
              <a:t>1 member voted for WACM3. </a:t>
            </a:r>
            <a:endParaRPr lang="en-GB" altLang="en-US" sz="1600" dirty="0"/>
          </a:p>
          <a:p>
            <a:pPr marL="207645" lvl="1" algn="just">
              <a:buFont typeface="Arial" panose="020B0604020202020204" pitchFamily="34" charset="0"/>
              <a:buChar char="•"/>
            </a:pPr>
            <a:endParaRPr lang="en-US" sz="800" dirty="0"/>
          </a:p>
          <a:p>
            <a:pPr marL="493395" lvl="1" indent="-285750" algn="just">
              <a:buFont typeface="Arial" panose="020B0604020202020204" pitchFamily="34" charset="0"/>
              <a:buChar char="•"/>
            </a:pPr>
            <a:endParaRPr lang="en-GB" sz="1600" dirty="0">
              <a:cs typeface="Arial" panose="020B0604020202020204"/>
            </a:endParaRPr>
          </a:p>
          <a:p>
            <a:pPr lvl="1" algn="just"/>
            <a:endParaRPr lang="en-GB" sz="1400" dirty="0"/>
          </a:p>
          <a:p>
            <a:pPr lvl="1" algn="just"/>
            <a:endParaRPr lang="en-GB" sz="1400" dirty="0"/>
          </a:p>
        </p:txBody>
      </p:sp>
    </p:spTree>
    <p:extLst>
      <p:ext uri="{BB962C8B-B14F-4D97-AF65-F5344CB8AC3E}">
        <p14:creationId xmlns:p14="http://schemas.microsoft.com/office/powerpoint/2010/main" val="1057139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640960" cy="1008112"/>
          </a:xfrm>
        </p:spPr>
        <p:txBody>
          <a:bodyPr/>
          <a:lstStyle/>
          <a:p>
            <a:r>
              <a:rPr lang="en-GB" altLang="en-US" sz="2800" dirty="0"/>
              <a:t>CMP324/325 Terms of Reference</a:t>
            </a:r>
            <a:endParaRPr lang="en-GB" altLang="en-US" sz="1400" b="0" dirty="0"/>
          </a:p>
        </p:txBody>
      </p:sp>
      <p:sp>
        <p:nvSpPr>
          <p:cNvPr id="3" name="Rectangle 2"/>
          <p:cNvSpPr/>
          <p:nvPr/>
        </p:nvSpPr>
        <p:spPr>
          <a:xfrm>
            <a:off x="179512" y="699542"/>
            <a:ext cx="8640960" cy="2339102"/>
          </a:xfrm>
          <a:prstGeom prst="rect">
            <a:avLst/>
          </a:prstGeom>
        </p:spPr>
        <p:txBody>
          <a:bodyPr wrap="square" anchor="t">
            <a:spAutoFit/>
          </a:bodyPr>
          <a:lstStyle/>
          <a:p>
            <a:pPr marL="171450" lvl="0" indent="-171450">
              <a:buFont typeface="Arial" panose="020B0604020202020204" pitchFamily="34" charset="0"/>
              <a:buChar char="•"/>
            </a:pP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Workgroup conclude that they have met their </a:t>
            </a:r>
            <a:r>
              <a:rPr lang="en-GB" altLang="en-US" sz="1600" dirty="0">
                <a:solidFill>
                  <a:srgbClr val="454545"/>
                </a:solidFill>
              </a:rPr>
              <a:t>Terms of Reference and </a:t>
            </a: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references can be located below:</a:t>
            </a: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lvl="0"/>
            <a:endParaRPr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cs typeface="Arial"/>
            </a:endParaRP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marL="171450" lvl="0" indent="-171450">
              <a:buFont typeface="Arial" panose="020B0604020202020204" pitchFamily="34" charset="0"/>
              <a:buChar cha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1723650365"/>
              </p:ext>
            </p:extLst>
          </p:nvPr>
        </p:nvGraphicFramePr>
        <p:xfrm>
          <a:off x="326938" y="1293248"/>
          <a:ext cx="8637549" cy="3701926"/>
        </p:xfrm>
        <a:graphic>
          <a:graphicData uri="http://schemas.openxmlformats.org/drawingml/2006/table">
            <a:tbl>
              <a:tblPr firstRow="1" bandRow="1">
                <a:tableStyleId>{5C22544A-7EE6-4342-B048-85BDC9FD1C3A}</a:tableStyleId>
              </a:tblPr>
              <a:tblGrid>
                <a:gridCol w="5362089">
                  <a:extLst>
                    <a:ext uri="{9D8B030D-6E8A-4147-A177-3AD203B41FA5}">
                      <a16:colId xmlns:a16="http://schemas.microsoft.com/office/drawing/2014/main" val="450304934"/>
                    </a:ext>
                  </a:extLst>
                </a:gridCol>
                <a:gridCol w="3275460">
                  <a:extLst>
                    <a:ext uri="{9D8B030D-6E8A-4147-A177-3AD203B41FA5}">
                      <a16:colId xmlns:a16="http://schemas.microsoft.com/office/drawing/2014/main" val="1643143509"/>
                    </a:ext>
                  </a:extLst>
                </a:gridCol>
              </a:tblGrid>
              <a:tr h="273460">
                <a:tc>
                  <a:txBody>
                    <a:bodyPr/>
                    <a:lstStyle/>
                    <a:p>
                      <a:r>
                        <a:rPr lang="en-US" sz="1400" dirty="0"/>
                        <a:t>Terms of Reference</a:t>
                      </a:r>
                    </a:p>
                  </a:txBody>
                  <a:tcPr/>
                </a:tc>
                <a:tc>
                  <a:txBody>
                    <a:bodyPr/>
                    <a:lstStyle/>
                    <a:p>
                      <a:r>
                        <a:rPr lang="en-US" sz="1400" dirty="0"/>
                        <a:t>Location in Workgroup Report</a:t>
                      </a:r>
                    </a:p>
                  </a:txBody>
                  <a:tcPr/>
                </a:tc>
                <a:extLst>
                  <a:ext uri="{0D108BD9-81ED-4DB2-BD59-A6C34878D82A}">
                    <a16:rowId xmlns:a16="http://schemas.microsoft.com/office/drawing/2014/main" val="1902957596"/>
                  </a:ext>
                </a:extLst>
              </a:tr>
              <a:tr h="455400">
                <a:tc>
                  <a:txBody>
                    <a:bodyPr/>
                    <a:lstStyle/>
                    <a:p>
                      <a:r>
                        <a:rPr lang="en-GB" sz="1600" dirty="0"/>
                        <a:t>Balance of cost-reflectivity vs simplicity</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3242073446"/>
                  </a:ext>
                </a:extLst>
              </a:tr>
              <a:tr h="455400">
                <a:tc>
                  <a:txBody>
                    <a:bodyPr/>
                    <a:lstStyle/>
                    <a:p>
                      <a:r>
                        <a:rPr lang="en-GB" sz="1600" dirty="0"/>
                        <a:t>Review of principles re-zoning is trying to achieve</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711900263"/>
                  </a:ext>
                </a:extLst>
              </a:tr>
              <a:tr h="455400">
                <a:tc>
                  <a:txBody>
                    <a:bodyPr/>
                    <a:lstStyle/>
                    <a:p>
                      <a:r>
                        <a:rPr lang="en-GB" sz="1600" dirty="0"/>
                        <a:t>Consistency with ETYS drivers</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2958399900"/>
                  </a:ext>
                </a:extLst>
              </a:tr>
              <a:tr h="476446">
                <a:tc>
                  <a:txBody>
                    <a:bodyPr/>
                    <a:lstStyle/>
                    <a:p>
                      <a:r>
                        <a:rPr lang="en-GB" sz="1600" dirty="0"/>
                        <a:t>Consider larger ETYS zones</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3826789976"/>
                  </a:ext>
                </a:extLst>
              </a:tr>
              <a:tr h="1394646">
                <a:tc>
                  <a:txBody>
                    <a:bodyPr/>
                    <a:lstStyle/>
                    <a:p>
                      <a:r>
                        <a:rPr lang="en-GB" sz="1600" dirty="0"/>
                        <a:t>Consider distributional effects </a:t>
                      </a:r>
                    </a:p>
                    <a:p>
                      <a:pPr marL="342900" indent="-342900">
                        <a:buAutoNum type="arabicPeriod"/>
                      </a:pPr>
                      <a:r>
                        <a:rPr lang="en-GB" sz="1600" dirty="0"/>
                        <a:t>Modelling of estimates of new generational tariffs prior/post MITS node creation on island groups; </a:t>
                      </a:r>
                    </a:p>
                    <a:p>
                      <a:pPr marL="342900" indent="-342900">
                        <a:buAutoNum type="arabicPeriod"/>
                      </a:pPr>
                      <a:r>
                        <a:rPr lang="en-GB" sz="1600" dirty="0"/>
                        <a:t>Consider consumer impacts of distributional effects;</a:t>
                      </a:r>
                    </a:p>
                    <a:p>
                      <a:pPr marL="342900" indent="-342900">
                        <a:buAutoNum type="arabicPeriod"/>
                      </a:pPr>
                      <a:r>
                        <a:rPr lang="en-GB" sz="1600" dirty="0"/>
                        <a:t>Consider impacts of distributional effects on generation.</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4162292483"/>
                  </a:ext>
                </a:extLst>
              </a:tr>
            </a:tbl>
          </a:graphicData>
        </a:graphic>
      </p:graphicFrame>
    </p:spTree>
    <p:extLst>
      <p:ext uri="{BB962C8B-B14F-4D97-AF65-F5344CB8AC3E}">
        <p14:creationId xmlns:p14="http://schemas.microsoft.com/office/powerpoint/2010/main" val="3288952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569387"/>
          </a:xfrm>
        </p:spPr>
        <p:txBody>
          <a:bodyPr/>
          <a:lstStyle/>
          <a:p>
            <a:pPr marL="285750" indent="-285750">
              <a:buFont typeface="Arial" panose="020B0604020202020204" pitchFamily="34" charset="0"/>
              <a:buChar char="•"/>
            </a:pPr>
            <a:r>
              <a:rPr lang="en-GB" sz="1600" dirty="0"/>
              <a:t>Code Administrator Consultation to be issued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336862818"/>
              </p:ext>
            </p:extLst>
          </p:nvPr>
        </p:nvGraphicFramePr>
        <p:xfrm>
          <a:off x="335873" y="1350785"/>
          <a:ext cx="7704856" cy="3327474"/>
        </p:xfrm>
        <a:graphic>
          <a:graphicData uri="http://schemas.openxmlformats.org/drawingml/2006/table">
            <a:tbl>
              <a:tblPr firstRow="1" firstCol="1" bandRow="1">
                <a:tableStyleId>{5C22544A-7EE6-4342-B048-85BDC9FD1C3A}</a:tableStyleId>
              </a:tblPr>
              <a:tblGrid>
                <a:gridCol w="3952689">
                  <a:extLst>
                    <a:ext uri="{9D8B030D-6E8A-4147-A177-3AD203B41FA5}">
                      <a16:colId xmlns:a16="http://schemas.microsoft.com/office/drawing/2014/main" val="2724207294"/>
                    </a:ext>
                  </a:extLst>
                </a:gridCol>
                <a:gridCol w="3752167">
                  <a:extLst>
                    <a:ext uri="{9D8B030D-6E8A-4147-A177-3AD203B41FA5}">
                      <a16:colId xmlns:a16="http://schemas.microsoft.com/office/drawing/2014/main" val="3200017178"/>
                    </a:ext>
                  </a:extLst>
                </a:gridCol>
              </a:tblGrid>
              <a:tr h="362755">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472255">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Code</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Administrator Consultation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a:ea typeface="Times New Roman" panose="02020603050405020304" pitchFamily="18" charset="0"/>
                          <a:cs typeface="Times New Roman"/>
                        </a:rPr>
                        <a:t>1 June 2020 to 22 June 2020</a:t>
                      </a:r>
                    </a:p>
                  </a:txBody>
                  <a:tcPr marL="68580" marR="68580" marT="0" marB="0"/>
                </a:tc>
                <a:extLst>
                  <a:ext uri="{0D108BD9-81ED-4DB2-BD59-A6C34878D82A}">
                    <a16:rowId xmlns:a16="http://schemas.microsoft.com/office/drawing/2014/main" val="969456320"/>
                  </a:ext>
                </a:extLst>
              </a:tr>
              <a:tr h="52888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Draft Final Modification Report presented to the CUSC Panel for their Recommendation Vote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23 July 2020</a:t>
                      </a:r>
                    </a:p>
                  </a:txBody>
                  <a:tcPr marL="68580" marR="68580" marT="0" marB="0"/>
                </a:tc>
                <a:extLst>
                  <a:ext uri="{0D108BD9-81ED-4DB2-BD59-A6C34878D82A}">
                    <a16:rowId xmlns:a16="http://schemas.microsoft.com/office/drawing/2014/main" val="44341972"/>
                  </a:ext>
                </a:extLst>
              </a:tr>
              <a:tr h="468324">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31 July 2020</a:t>
                      </a:r>
                    </a:p>
                  </a:txBody>
                  <a:tcPr marL="68580" marR="68580" marT="0" marB="0"/>
                </a:tc>
                <a:extLst>
                  <a:ext uri="{0D108BD9-81ED-4DB2-BD59-A6C34878D82A}">
                    <a16:rowId xmlns:a16="http://schemas.microsoft.com/office/drawing/2014/main" val="2125406481"/>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5 August 2020</a:t>
                      </a:r>
                    </a:p>
                  </a:txBody>
                  <a:tcPr marL="68580" marR="68580" marT="0" marB="0"/>
                </a:tc>
                <a:extLst>
                  <a:ext uri="{0D108BD9-81ED-4DB2-BD59-A6C34878D82A}">
                    <a16:rowId xmlns:a16="http://schemas.microsoft.com/office/drawing/2014/main" val="1979420177"/>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13 August 2020</a:t>
                      </a:r>
                    </a:p>
                  </a:txBody>
                  <a:tcPr marL="68580" marR="68580" marT="0" marB="0"/>
                </a:tc>
                <a:extLst>
                  <a:ext uri="{0D108BD9-81ED-4DB2-BD59-A6C34878D82A}">
                    <a16:rowId xmlns:a16="http://schemas.microsoft.com/office/drawing/2014/main" val="4272279594"/>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April</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2021</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4667224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sz="2800" dirty="0"/>
              <a:t>CMP324/325 – Asks of the Panel</a:t>
            </a:r>
            <a:endParaRPr lang="en-GB" altLang="en-US" sz="1400" b="0" dirty="0"/>
          </a:p>
        </p:txBody>
      </p:sp>
      <p:sp>
        <p:nvSpPr>
          <p:cNvPr id="2" name="Rectangle 1"/>
          <p:cNvSpPr/>
          <p:nvPr/>
        </p:nvSpPr>
        <p:spPr>
          <a:xfrm>
            <a:off x="350784" y="915566"/>
            <a:ext cx="8253664" cy="1323439"/>
          </a:xfrm>
          <a:prstGeom prst="rect">
            <a:avLst/>
          </a:prstGeom>
        </p:spPr>
        <p:txBody>
          <a:bodyPr wrap="square">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Panel is invited to:</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Consider whether the Workgroup has met its terms of reference.</a:t>
            </a: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Agree for CMP324/325 to proceed to Code Administrator Consultation.</a:t>
            </a:r>
          </a:p>
        </p:txBody>
      </p:sp>
    </p:spTree>
    <p:extLst>
      <p:ext uri="{BB962C8B-B14F-4D97-AF65-F5344CB8AC3E}">
        <p14:creationId xmlns:p14="http://schemas.microsoft.com/office/powerpoint/2010/main" val="4852804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Workgroup Report</a:t>
            </a:r>
            <a:br>
              <a:rPr lang="en-GB" sz="1800" dirty="0"/>
            </a:br>
            <a:br>
              <a:rPr lang="en-GB" sz="1800" dirty="0"/>
            </a:br>
            <a:r>
              <a:rPr lang="en-GB" sz="1800" dirty="0"/>
              <a:t>CMP334 – Transmission Demand Residual – consequential definition changes (TCR)</a:t>
            </a:r>
            <a:br>
              <a:rPr lang="en-GB" sz="1800" dirty="0">
                <a:solidFill>
                  <a:srgbClr val="F26522"/>
                </a:solidFill>
              </a:rPr>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523948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7EB26CF3-77F4-4297-B9FA-F263BFE8BFC6}"/>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666" r="1504"/>
          <a:stretch/>
        </p:blipFill>
        <p:spPr>
          <a:xfrm>
            <a:off x="2030159" y="0"/>
            <a:ext cx="7113841" cy="5142778"/>
          </a:xfrm>
        </p:spPr>
      </p:pic>
      <p:sp>
        <p:nvSpPr>
          <p:cNvPr id="15" name="Title 14">
            <a:extLst>
              <a:ext uri="{FF2B5EF4-FFF2-40B4-BE49-F238E27FC236}">
                <a16:creationId xmlns:a16="http://schemas.microsoft.com/office/drawing/2014/main" id="{E98AECA4-50D7-4847-A349-4B08F5490B38}"/>
              </a:ext>
            </a:extLst>
          </p:cNvPr>
          <p:cNvSpPr>
            <a:spLocks noGrp="1"/>
          </p:cNvSpPr>
          <p:nvPr>
            <p:ph type="title"/>
          </p:nvPr>
        </p:nvSpPr>
        <p:spPr/>
        <p:txBody>
          <a:bodyPr/>
          <a:lstStyle/>
          <a:p>
            <a:r>
              <a:rPr lang="en-GB" dirty="0"/>
              <a:t>Review of Actions within Actions Log</a:t>
            </a:r>
          </a:p>
        </p:txBody>
      </p:sp>
      <p:sp>
        <p:nvSpPr>
          <p:cNvPr id="6" name="Rectangle 5">
            <a:extLst>
              <a:ext uri="{FF2B5EF4-FFF2-40B4-BE49-F238E27FC236}">
                <a16:creationId xmlns:a16="http://schemas.microsoft.com/office/drawing/2014/main" id="{CFA3F7CD-48A8-40E5-B2BF-E4EAC40B60C3}"/>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Tree>
    <p:extLst>
      <p:ext uri="{BB962C8B-B14F-4D97-AF65-F5344CB8AC3E}">
        <p14:creationId xmlns:p14="http://schemas.microsoft.com/office/powerpoint/2010/main" val="986114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CMP334 Background</a:t>
            </a:r>
            <a:endParaRPr lang="en-GB" altLang="en-US" sz="1400" b="0" dirty="0"/>
          </a:p>
        </p:txBody>
      </p:sp>
      <p:sp>
        <p:nvSpPr>
          <p:cNvPr id="3" name="Rectangle 2"/>
          <p:cNvSpPr/>
          <p:nvPr/>
        </p:nvSpPr>
        <p:spPr>
          <a:xfrm>
            <a:off x="179512" y="754777"/>
            <a:ext cx="8640960" cy="1231106"/>
          </a:xfrm>
          <a:prstGeom prst="rect">
            <a:avLst/>
          </a:prstGeom>
        </p:spPr>
        <p:txBody>
          <a:bodyPr wrap="square" anchor="t">
            <a:spAutoFit/>
          </a:bodyPr>
          <a:lstStyle/>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
        <p:nvSpPr>
          <p:cNvPr id="5" name="Rectangle 4">
            <a:extLst>
              <a:ext uri="{FF2B5EF4-FFF2-40B4-BE49-F238E27FC236}">
                <a16:creationId xmlns:a16="http://schemas.microsoft.com/office/drawing/2014/main" id="{6206B7DB-0776-4BDF-8822-9B6FE0137102}"/>
              </a:ext>
            </a:extLst>
          </p:cNvPr>
          <p:cNvSpPr/>
          <p:nvPr/>
        </p:nvSpPr>
        <p:spPr>
          <a:xfrm>
            <a:off x="179512" y="754777"/>
            <a:ext cx="8640960" cy="5386090"/>
          </a:xfrm>
          <a:prstGeom prst="rect">
            <a:avLst/>
          </a:prstGeom>
        </p:spPr>
        <p:txBody>
          <a:bodyPr wrap="square" anchor="t">
            <a:spAutoFit/>
          </a:bodyPr>
          <a:lstStyle/>
          <a:p>
            <a:pPr marL="171450" indent="-171450" algn="just">
              <a:buFont typeface="Arial" panose="020B0604020202020204" pitchFamily="34" charset="0"/>
              <a:buChar char="•"/>
              <a:defRPr/>
            </a:pPr>
            <a:r>
              <a:rPr lang="en-GB" sz="1500" dirty="0"/>
              <a:t>As per the Authority’s Targeted Charging Review (TCR) SCR direction the Demand Residual is to be applied only to ‘Final Demand’ on a ‘Site’ basis. CMP334 seeks to define these terms in a manner which is consistent with DCUSA Change Proposal 359.</a:t>
            </a:r>
          </a:p>
          <a:p>
            <a:pPr marL="171450" indent="-171450" algn="just">
              <a:buFont typeface="Arial" panose="020B0604020202020204" pitchFamily="34" charset="0"/>
              <a:buChar char="•"/>
              <a:defRPr/>
            </a:pPr>
            <a:endParaRPr lang="en-GB" sz="1500" dirty="0">
              <a:highlight>
                <a:srgbClr val="FFFF00"/>
              </a:highlight>
              <a:ea typeface="+mn-lt"/>
              <a:cs typeface="+mn-lt"/>
            </a:endParaRPr>
          </a:p>
          <a:p>
            <a:pPr marL="171450" indent="-171450" algn="just">
              <a:buFont typeface="Arial" panose="020B0604020202020204" pitchFamily="34" charset="0"/>
              <a:buChar char="•"/>
              <a:defRPr/>
            </a:pPr>
            <a:r>
              <a:rPr lang="en-GB" sz="1500" dirty="0">
                <a:ea typeface="+mn-lt"/>
                <a:cs typeface="+mn-lt"/>
              </a:rPr>
              <a:t>January CUSC Panel recommended that CMP334 met the Urgency criteria and should be treated as Urgent </a:t>
            </a:r>
            <a:r>
              <a:rPr lang="en-GB" sz="1500" i="1" dirty="0">
                <a:ea typeface="+mn-lt"/>
                <a:cs typeface="+mn-lt"/>
              </a:rPr>
              <a:t>(Note that Ofgem granted this request on 20 February 2020 but April 2020 Panel agreed to new timeline (which is not Urgent))</a:t>
            </a:r>
          </a:p>
          <a:p>
            <a:pPr marL="171450" indent="-171450" algn="just">
              <a:buFont typeface="Arial" panose="020B0604020202020204" pitchFamily="34" charset="0"/>
              <a:buChar char="•"/>
              <a:defRPr/>
            </a:pPr>
            <a:endParaRPr lang="en-GB" sz="1500" dirty="0">
              <a:ea typeface="+mn-lt"/>
              <a:cs typeface="+mn-lt"/>
            </a:endParaRPr>
          </a:p>
          <a:p>
            <a:pPr marL="171450" indent="-171450" algn="just">
              <a:buFont typeface="Arial" panose="020B0604020202020204" pitchFamily="34" charset="0"/>
              <a:buChar char="•"/>
              <a:defRPr/>
            </a:pPr>
            <a:r>
              <a:rPr lang="en-GB" sz="1500" dirty="0">
                <a:ea typeface="+mn-lt"/>
                <a:cs typeface="+mn-lt"/>
              </a:rPr>
              <a:t>January CUSC Panel also agreed CMP334 will be progressed in a joint workgroup with the equivalent DCUSA Modification (DCP359).  </a:t>
            </a:r>
          </a:p>
          <a:p>
            <a:pPr marL="171450" indent="-171450" algn="just">
              <a:buFont typeface="Arial" panose="020B0604020202020204" pitchFamily="34" charset="0"/>
              <a:buChar char="•"/>
              <a:defRPr/>
            </a:pPr>
            <a:endParaRPr lang="en-GB" sz="1500" dirty="0">
              <a:ea typeface="+mn-lt"/>
              <a:cs typeface="+mn-lt"/>
            </a:endParaRPr>
          </a:p>
          <a:p>
            <a:pPr marL="171450" indent="-171450" algn="just">
              <a:buFont typeface="Arial" panose="020B0604020202020204" pitchFamily="34" charset="0"/>
              <a:buChar char="•"/>
              <a:defRPr/>
            </a:pPr>
            <a:r>
              <a:rPr lang="en-GB" sz="1500" dirty="0"/>
              <a:t>The Workgroup held their Workgroup Consultation between 23 March 2020 and 15 April 2020 and received 15 responses.</a:t>
            </a:r>
          </a:p>
          <a:p>
            <a:pPr marL="285750" indent="-285750" algn="just">
              <a:buFont typeface="Arial" panose="020B0604020202020204" pitchFamily="34" charset="0"/>
              <a:buChar char="•"/>
            </a:pPr>
            <a:endParaRPr lang="en-GB" sz="1500" dirty="0"/>
          </a:p>
          <a:p>
            <a:pPr marL="493685" lvl="1" indent="-285750" algn="just">
              <a:buFont typeface="Arial" panose="020B0604020202020204" pitchFamily="34" charset="0"/>
              <a:buChar char="•"/>
            </a:pPr>
            <a:r>
              <a:rPr lang="en-GB" sz="1500" dirty="0"/>
              <a:t>10 respondents believed that the Original Proposal better facilitated the Applicable CUSC Objectives over the Baseline. </a:t>
            </a:r>
          </a:p>
          <a:p>
            <a:pPr marL="285750" indent="-285750" algn="just">
              <a:buFont typeface="Arial" panose="020B0604020202020204" pitchFamily="34" charset="0"/>
              <a:buChar char="•"/>
            </a:pPr>
            <a:endParaRPr lang="en-GB" sz="1500" dirty="0"/>
          </a:p>
          <a:p>
            <a:pPr marL="493685" lvl="1" indent="-285750" algn="just">
              <a:buFont typeface="Arial" panose="020B0604020202020204" pitchFamily="34" charset="0"/>
              <a:buChar char="•"/>
            </a:pPr>
            <a:r>
              <a:rPr lang="en-GB" sz="1500" dirty="0"/>
              <a:t>One </a:t>
            </a:r>
            <a:r>
              <a:rPr lang="en-GB" altLang="en-US" sz="1500" dirty="0">
                <a:cs typeface="Arial" panose="020B0604020202020204"/>
              </a:rPr>
              <a:t>alternative was raised as part of the Workgroup process.</a:t>
            </a:r>
            <a:endParaRPr lang="en-US" sz="1500" dirty="0">
              <a:ea typeface="+mn-lt"/>
              <a:cs typeface="+mn-lt"/>
            </a:endParaRPr>
          </a:p>
          <a:p>
            <a:pPr marL="171450" indent="-171450" algn="just">
              <a:buFont typeface="Arial" panose="020B0604020202020204" pitchFamily="34" charset="0"/>
              <a:buChar char="•"/>
              <a:defRPr/>
            </a:pPr>
            <a:endParaRPr lang="en-GB" sz="1400" dirty="0">
              <a:ea typeface="+mn-lt"/>
              <a:cs typeface="+mn-lt"/>
            </a:endParaRPr>
          </a:p>
          <a:p>
            <a:pPr marL="171450" indent="-171450" algn="just">
              <a:buFont typeface="Arial" panose="020B0604020202020204" pitchFamily="34" charset="0"/>
              <a:buChar char="•"/>
              <a:defRPr/>
            </a:pPr>
            <a:endParaRPr lang="en-GB" sz="1400" dirty="0">
              <a:ea typeface="+mn-lt"/>
              <a:cs typeface="+mn-lt"/>
            </a:endParaRPr>
          </a:p>
          <a:p>
            <a:pPr algn="just">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40568660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CMP334 Summary of Solutions</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1169551"/>
          </a:xfrm>
          <a:prstGeom prst="rect">
            <a:avLst/>
          </a:prstGeom>
        </p:spPr>
        <p:txBody>
          <a:bodyPr wrap="square">
            <a:spAutoFit/>
          </a:bodyPr>
          <a:lstStyle/>
          <a:p>
            <a:endParaRPr lang="en-GB" sz="1400" b="1" dirty="0">
              <a:highlight>
                <a:srgbClr val="FFFF00"/>
              </a:highlight>
            </a:endParaRPr>
          </a:p>
          <a:p>
            <a:endParaRPr lang="en-GB" sz="1400" b="1" dirty="0">
              <a:highlight>
                <a:srgbClr val="FFFF00"/>
              </a:highlight>
            </a:endParaRPr>
          </a:p>
          <a:p>
            <a:endParaRPr lang="en-GB" sz="1400" b="1" dirty="0">
              <a:highlight>
                <a:srgbClr val="FFFF00"/>
              </a:highlight>
            </a:endParaRPr>
          </a:p>
          <a:p>
            <a:pPr lvl="1" algn="just"/>
            <a:endParaRPr lang="en-GB" sz="1400" dirty="0"/>
          </a:p>
          <a:p>
            <a:pPr lvl="1" algn="just"/>
            <a:endParaRPr lang="en-GB" sz="1400" dirty="0"/>
          </a:p>
        </p:txBody>
      </p:sp>
      <p:graphicFrame>
        <p:nvGraphicFramePr>
          <p:cNvPr id="5" name="Table 4">
            <a:extLst>
              <a:ext uri="{FF2B5EF4-FFF2-40B4-BE49-F238E27FC236}">
                <a16:creationId xmlns:a16="http://schemas.microsoft.com/office/drawing/2014/main" id="{66295585-F43F-44A1-9A57-6C0EE8FB6B2D}"/>
              </a:ext>
            </a:extLst>
          </p:cNvPr>
          <p:cNvGraphicFramePr>
            <a:graphicFrameLocks noGrp="1"/>
          </p:cNvGraphicFramePr>
          <p:nvPr>
            <p:extLst>
              <p:ext uri="{D42A27DB-BD31-4B8C-83A1-F6EECF244321}">
                <p14:modId xmlns:p14="http://schemas.microsoft.com/office/powerpoint/2010/main" val="1793106545"/>
              </p:ext>
            </p:extLst>
          </p:nvPr>
        </p:nvGraphicFramePr>
        <p:xfrm>
          <a:off x="333984" y="644791"/>
          <a:ext cx="8630504" cy="2895600"/>
        </p:xfrm>
        <a:graphic>
          <a:graphicData uri="http://schemas.openxmlformats.org/drawingml/2006/table">
            <a:tbl>
              <a:tblPr firstRow="1" bandRow="1">
                <a:tableStyleId>{5C22544A-7EE6-4342-B048-85BDC9FD1C3A}</a:tableStyleId>
              </a:tblPr>
              <a:tblGrid>
                <a:gridCol w="1772765">
                  <a:extLst>
                    <a:ext uri="{9D8B030D-6E8A-4147-A177-3AD203B41FA5}">
                      <a16:colId xmlns:a16="http://schemas.microsoft.com/office/drawing/2014/main" val="938030413"/>
                    </a:ext>
                  </a:extLst>
                </a:gridCol>
                <a:gridCol w="6857739">
                  <a:extLst>
                    <a:ext uri="{9D8B030D-6E8A-4147-A177-3AD203B41FA5}">
                      <a16:colId xmlns:a16="http://schemas.microsoft.com/office/drawing/2014/main" val="721783585"/>
                    </a:ext>
                  </a:extLst>
                </a:gridCol>
              </a:tblGrid>
              <a:tr h="311008">
                <a:tc>
                  <a:txBody>
                    <a:bodyPr/>
                    <a:lstStyle/>
                    <a:p>
                      <a:r>
                        <a:rPr lang="en-GB" dirty="0"/>
                        <a:t>Solution</a:t>
                      </a:r>
                    </a:p>
                  </a:txBody>
                  <a:tcPr/>
                </a:tc>
                <a:tc>
                  <a:txBody>
                    <a:bodyPr/>
                    <a:lstStyle/>
                    <a:p>
                      <a:r>
                        <a:rPr lang="en-GB" dirty="0"/>
                        <a:t>Summary of Solution</a:t>
                      </a:r>
                    </a:p>
                  </a:txBody>
                  <a:tcPr/>
                </a:tc>
                <a:extLst>
                  <a:ext uri="{0D108BD9-81ED-4DB2-BD59-A6C34878D82A}">
                    <a16:rowId xmlns:a16="http://schemas.microsoft.com/office/drawing/2014/main" val="82240686"/>
                  </a:ext>
                </a:extLst>
              </a:tr>
              <a:tr h="1189995">
                <a:tc>
                  <a:txBody>
                    <a:bodyPr/>
                    <a:lstStyle/>
                    <a:p>
                      <a:r>
                        <a:rPr lang="en-GB" sz="1400" dirty="0"/>
                        <a:t>Original</a:t>
                      </a:r>
                    </a:p>
                  </a:txBody>
                  <a:tcPr/>
                </a:tc>
                <a:tc>
                  <a:txBody>
                    <a:bodyPr/>
                    <a:lstStyle/>
                    <a:p>
                      <a:r>
                        <a:rPr lang="en-GB" sz="1400" dirty="0"/>
                        <a:t>The Proposer seeks to add definitions of “Single Site”, “Final Demand” and “Final Demand Site” into the CUSC so it is clear which parties will pay the Transmission Demand Residual charge.</a:t>
                      </a:r>
                    </a:p>
                    <a:p>
                      <a:endParaRPr lang="en-GB" sz="1400" dirty="0"/>
                    </a:p>
                    <a:p>
                      <a:pPr marL="0" marR="0" lvl="0" indent="0" defTabSz="914400" eaLnBrk="1" fontAlgn="auto" latinLnBrk="0" hangingPunct="1">
                        <a:lnSpc>
                          <a:spcPct val="100000"/>
                        </a:lnSpc>
                        <a:spcBef>
                          <a:spcPts val="0"/>
                        </a:spcBef>
                        <a:spcAft>
                          <a:spcPts val="0"/>
                        </a:spcAft>
                        <a:buClrTx/>
                        <a:buSzTx/>
                        <a:buFontTx/>
                        <a:buNone/>
                        <a:tabLst/>
                        <a:defRPr/>
                      </a:pPr>
                      <a:r>
                        <a:rPr lang="en-GB" sz="1400" i="0" dirty="0">
                          <a:solidFill>
                            <a:schemeClr val="dk1"/>
                          </a:solidFill>
                          <a:effectLst/>
                          <a:latin typeface="+mn-lt"/>
                          <a:ea typeface="+mn-ea"/>
                          <a:cs typeface="+mn-cs"/>
                        </a:rPr>
                        <a:t>Proposer is seeking to maintain the status quo and ensure that licensed parties that do not currently pay </a:t>
                      </a:r>
                      <a:r>
                        <a:rPr lang="en-GB" sz="1400" i="0" dirty="0" err="1">
                          <a:solidFill>
                            <a:schemeClr val="dk1"/>
                          </a:solidFill>
                          <a:effectLst/>
                          <a:latin typeface="+mn-lt"/>
                          <a:ea typeface="+mn-ea"/>
                          <a:cs typeface="+mn-cs"/>
                        </a:rPr>
                        <a:t>TNUoS</a:t>
                      </a:r>
                      <a:r>
                        <a:rPr lang="en-GB" sz="1400" i="0" dirty="0">
                          <a:solidFill>
                            <a:schemeClr val="dk1"/>
                          </a:solidFill>
                          <a:effectLst/>
                          <a:latin typeface="+mn-lt"/>
                          <a:ea typeface="+mn-ea"/>
                          <a:cs typeface="+mn-cs"/>
                        </a:rPr>
                        <a:t> (specifically Interconnectors and Distribution Network Operators) are not included in the definition of “Final Demand Site”.</a:t>
                      </a:r>
                    </a:p>
                    <a:p>
                      <a:endParaRPr lang="en-GB" sz="1400" dirty="0"/>
                    </a:p>
                  </a:txBody>
                  <a:tcPr/>
                </a:tc>
                <a:extLst>
                  <a:ext uri="{0D108BD9-81ED-4DB2-BD59-A6C34878D82A}">
                    <a16:rowId xmlns:a16="http://schemas.microsoft.com/office/drawing/2014/main" val="3993920154"/>
                  </a:ext>
                </a:extLst>
              </a:tr>
              <a:tr h="544264">
                <a:tc>
                  <a:txBody>
                    <a:bodyPr/>
                    <a:lstStyle/>
                    <a:p>
                      <a:r>
                        <a:rPr lang="en-GB" sz="1400" dirty="0"/>
                        <a:t>WACM1</a:t>
                      </a:r>
                    </a:p>
                  </a:txBody>
                  <a:tcPr/>
                </a:tc>
                <a:tc>
                  <a:txBody>
                    <a:bodyPr/>
                    <a:lstStyle/>
                    <a:p>
                      <a:r>
                        <a:rPr lang="en-GB" sz="1400" dirty="0"/>
                        <a:t>Amend definition of “Final Demand Site” so those “Single Sites” that import Active Power from the transmission network solely for voltage support are excluded from paying the Transmission Demand Residual.</a:t>
                      </a:r>
                    </a:p>
                  </a:txBody>
                  <a:tcPr/>
                </a:tc>
                <a:extLst>
                  <a:ext uri="{0D108BD9-81ED-4DB2-BD59-A6C34878D82A}">
                    <a16:rowId xmlns:a16="http://schemas.microsoft.com/office/drawing/2014/main" val="3945860375"/>
                  </a:ext>
                </a:extLst>
              </a:tr>
            </a:tbl>
          </a:graphicData>
        </a:graphic>
      </p:graphicFrame>
    </p:spTree>
    <p:extLst>
      <p:ext uri="{BB962C8B-B14F-4D97-AF65-F5344CB8AC3E}">
        <p14:creationId xmlns:p14="http://schemas.microsoft.com/office/powerpoint/2010/main" val="30245191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CMP334 Workgroup Vote</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2492990"/>
          </a:xfrm>
          <a:prstGeom prst="rect">
            <a:avLst/>
          </a:prstGeom>
        </p:spPr>
        <p:txBody>
          <a:bodyPr wrap="square">
            <a:spAutoFit/>
          </a:bodyPr>
          <a:lstStyle/>
          <a:p>
            <a:pPr marL="285750" indent="-285750" algn="just">
              <a:buFont typeface="Arial" panose="020B0604020202020204" pitchFamily="34" charset="0"/>
              <a:buChar char="•"/>
            </a:pPr>
            <a:r>
              <a:rPr lang="en-GB" sz="1600" dirty="0"/>
              <a:t>The Workgroup concluded unanimously that the Original solution facilitated the applicable CUSC Objectives better than the Baseline. </a:t>
            </a:r>
          </a:p>
          <a:p>
            <a:pPr algn="just"/>
            <a:endParaRPr lang="en-GB" sz="1600" b="1" dirty="0"/>
          </a:p>
          <a:p>
            <a:pPr marL="285750" indent="-285750" algn="just">
              <a:buFont typeface="Arial" panose="020B0604020202020204" pitchFamily="34" charset="0"/>
              <a:buChar char="•"/>
            </a:pPr>
            <a:r>
              <a:rPr lang="en-GB" sz="1600" dirty="0"/>
              <a:t>The Workgroup concluded by majority that WACM1 facilitated the applicable CUSC Objectives better than the Baseline. </a:t>
            </a:r>
          </a:p>
          <a:p>
            <a:pPr algn="just"/>
            <a:endParaRPr lang="en-GB" sz="1600" b="1" dirty="0"/>
          </a:p>
          <a:p>
            <a:pPr marL="285750" indent="-285750" algn="just">
              <a:buFont typeface="Arial" panose="020B0604020202020204" pitchFamily="34" charset="0"/>
              <a:buChar char="•"/>
            </a:pPr>
            <a:r>
              <a:rPr lang="en-GB" sz="1600" dirty="0"/>
              <a:t>2 Workgroup Members voted for the Original and 5 Workgroup Members voted for WACM1.</a:t>
            </a:r>
            <a:endParaRPr lang="en-GB" sz="1600" b="1" dirty="0"/>
          </a:p>
          <a:p>
            <a:pPr lvl="1" algn="just"/>
            <a:endParaRPr lang="en-GB" sz="1400" dirty="0"/>
          </a:p>
          <a:p>
            <a:pPr lvl="1" algn="just"/>
            <a:endParaRPr lang="en-GB" sz="1400" dirty="0"/>
          </a:p>
        </p:txBody>
      </p:sp>
    </p:spTree>
    <p:extLst>
      <p:ext uri="{BB962C8B-B14F-4D97-AF65-F5344CB8AC3E}">
        <p14:creationId xmlns:p14="http://schemas.microsoft.com/office/powerpoint/2010/main" val="9967584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640960" cy="1008112"/>
          </a:xfrm>
        </p:spPr>
        <p:txBody>
          <a:bodyPr/>
          <a:lstStyle/>
          <a:p>
            <a:r>
              <a:rPr lang="en-GB" altLang="en-US" sz="2800" dirty="0"/>
              <a:t>CMP334 Terms of Reference</a:t>
            </a:r>
            <a:endParaRPr lang="en-GB" altLang="en-US" sz="1400" b="0" dirty="0"/>
          </a:p>
        </p:txBody>
      </p:sp>
      <p:sp>
        <p:nvSpPr>
          <p:cNvPr id="3" name="Rectangle 2"/>
          <p:cNvSpPr/>
          <p:nvPr/>
        </p:nvSpPr>
        <p:spPr>
          <a:xfrm>
            <a:off x="179512" y="699542"/>
            <a:ext cx="8640960" cy="2339102"/>
          </a:xfrm>
          <a:prstGeom prst="rect">
            <a:avLst/>
          </a:prstGeom>
        </p:spPr>
        <p:txBody>
          <a:bodyPr wrap="square" anchor="t">
            <a:spAutoFit/>
          </a:bodyPr>
          <a:lstStyle/>
          <a:p>
            <a:pPr marL="171450" lvl="0" indent="-171450">
              <a:buFont typeface="Arial" panose="020B0604020202020204" pitchFamily="34" charset="0"/>
              <a:buChar char="•"/>
            </a:pP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Workgroup conclude that they have met their </a:t>
            </a:r>
            <a:r>
              <a:rPr lang="en-GB" altLang="en-US" sz="1600" dirty="0">
                <a:solidFill>
                  <a:srgbClr val="454545"/>
                </a:solidFill>
              </a:rPr>
              <a:t>Terms of Reference and </a:t>
            </a:r>
            <a:r>
              <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rPr>
              <a:t>the references can be located below:</a:t>
            </a: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lvl="0"/>
            <a:endParaRPr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cs typeface="Arial"/>
            </a:endParaRPr>
          </a:p>
          <a:p>
            <a:pPr marL="171450" lvl="0" indent="-171450">
              <a:buFont typeface="Arial" panose="020B0604020202020204" pitchFamily="34" charset="0"/>
              <a:buChar char="•"/>
            </a:pPr>
            <a:endParaRPr lang="en-GB" altLang="en-US" sz="1600" dirty="0">
              <a:solidFill>
                <a:srgbClr val="454545"/>
              </a:solidFill>
              <a:latin typeface="Arial" panose="020B0604020202020204"/>
            </a:endParaRPr>
          </a:p>
          <a:p>
            <a:pPr marL="171450" lvl="0" indent="-171450">
              <a:buFont typeface="Arial" panose="020B0604020202020204" pitchFamily="34" charset="0"/>
              <a:buChar cha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1667959950"/>
              </p:ext>
            </p:extLst>
          </p:nvPr>
        </p:nvGraphicFramePr>
        <p:xfrm>
          <a:off x="435022" y="1501253"/>
          <a:ext cx="8346106" cy="3063137"/>
        </p:xfrm>
        <a:graphic>
          <a:graphicData uri="http://schemas.openxmlformats.org/drawingml/2006/table">
            <a:tbl>
              <a:tblPr firstRow="1" bandRow="1">
                <a:tableStyleId>{5C22544A-7EE6-4342-B048-85BDC9FD1C3A}</a:tableStyleId>
              </a:tblPr>
              <a:tblGrid>
                <a:gridCol w="4641034">
                  <a:extLst>
                    <a:ext uri="{9D8B030D-6E8A-4147-A177-3AD203B41FA5}">
                      <a16:colId xmlns:a16="http://schemas.microsoft.com/office/drawing/2014/main" val="450304934"/>
                    </a:ext>
                  </a:extLst>
                </a:gridCol>
                <a:gridCol w="3705072">
                  <a:extLst>
                    <a:ext uri="{9D8B030D-6E8A-4147-A177-3AD203B41FA5}">
                      <a16:colId xmlns:a16="http://schemas.microsoft.com/office/drawing/2014/main" val="1643143509"/>
                    </a:ext>
                  </a:extLst>
                </a:gridCol>
              </a:tblGrid>
              <a:tr h="350417">
                <a:tc>
                  <a:txBody>
                    <a:bodyPr/>
                    <a:lstStyle/>
                    <a:p>
                      <a:r>
                        <a:rPr lang="en-US" sz="1400" dirty="0"/>
                        <a:t>Terms of Reference</a:t>
                      </a:r>
                    </a:p>
                  </a:txBody>
                  <a:tcPr/>
                </a:tc>
                <a:tc>
                  <a:txBody>
                    <a:bodyPr/>
                    <a:lstStyle/>
                    <a:p>
                      <a:r>
                        <a:rPr lang="en-US" sz="1400" dirty="0"/>
                        <a:t>Location in Workgroup Report</a:t>
                      </a:r>
                    </a:p>
                  </a:txBody>
                  <a:tcPr/>
                </a:tc>
                <a:extLst>
                  <a:ext uri="{0D108BD9-81ED-4DB2-BD59-A6C34878D82A}">
                    <a16:rowId xmlns:a16="http://schemas.microsoft.com/office/drawing/2014/main" val="1902957596"/>
                  </a:ext>
                </a:extLst>
              </a:tr>
              <a:tr h="507591">
                <a:tc>
                  <a:txBody>
                    <a:bodyPr/>
                    <a:lstStyle/>
                    <a:p>
                      <a:r>
                        <a:rPr lang="en-GB" sz="1600" dirty="0"/>
                        <a:t>Consider the Authority’s TCR SCR Direction to the Company and any associated implications for this Modification</a:t>
                      </a:r>
                      <a:endParaRPr lang="en-US" sz="1600" dirty="0"/>
                    </a:p>
                  </a:txBody>
                  <a:tcPr/>
                </a:tc>
                <a:tc>
                  <a:txBody>
                    <a:bodyPr/>
                    <a:lstStyle/>
                    <a:p>
                      <a:r>
                        <a:rPr lang="en-US" sz="1600" dirty="0"/>
                        <a:t>What is the Solution section </a:t>
                      </a:r>
                    </a:p>
                  </a:txBody>
                  <a:tcPr/>
                </a:tc>
                <a:extLst>
                  <a:ext uri="{0D108BD9-81ED-4DB2-BD59-A6C34878D82A}">
                    <a16:rowId xmlns:a16="http://schemas.microsoft.com/office/drawing/2014/main" val="3242073446"/>
                  </a:ext>
                </a:extLst>
              </a:tr>
              <a:tr h="507591">
                <a:tc>
                  <a:txBody>
                    <a:bodyPr/>
                    <a:lstStyle/>
                    <a:p>
                      <a:r>
                        <a:rPr lang="en-GB" sz="1600" dirty="0"/>
                        <a:t>Consider robust definitions of “Site” and “Final Demand” to minimise unintended consequences where possible</a:t>
                      </a:r>
                      <a:endParaRPr lang="en-US" sz="1600" dirty="0"/>
                    </a:p>
                  </a:txBody>
                  <a:tcPr/>
                </a:tc>
                <a:tc>
                  <a:txBody>
                    <a:bodyPr/>
                    <a:lstStyle/>
                    <a:p>
                      <a:r>
                        <a:rPr lang="en-US" sz="1600" dirty="0"/>
                        <a:t>Workgroup considerations section</a:t>
                      </a:r>
                    </a:p>
                  </a:txBody>
                  <a:tcPr/>
                </a:tc>
                <a:extLst>
                  <a:ext uri="{0D108BD9-81ED-4DB2-BD59-A6C34878D82A}">
                    <a16:rowId xmlns:a16="http://schemas.microsoft.com/office/drawing/2014/main" val="711900263"/>
                  </a:ext>
                </a:extLst>
              </a:tr>
              <a:tr h="507591">
                <a:tc>
                  <a:txBody>
                    <a:bodyPr/>
                    <a:lstStyle/>
                    <a:p>
                      <a:r>
                        <a:rPr lang="en-GB" sz="1600" dirty="0"/>
                        <a:t>Consider interactions with the CUSC, DCUSA and BSC Modifications ensuring alignment on definitions (including “Final Demand” and “Site”), business requirements and timelines</a:t>
                      </a:r>
                      <a:endParaRPr lang="en-US" sz="16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Workgroup considerations section</a:t>
                      </a:r>
                    </a:p>
                    <a:p>
                      <a:endParaRPr lang="en-US" sz="1600" dirty="0"/>
                    </a:p>
                  </a:txBody>
                  <a:tcPr/>
                </a:tc>
                <a:extLst>
                  <a:ext uri="{0D108BD9-81ED-4DB2-BD59-A6C34878D82A}">
                    <a16:rowId xmlns:a16="http://schemas.microsoft.com/office/drawing/2014/main" val="4007241814"/>
                  </a:ext>
                </a:extLst>
              </a:tr>
            </a:tbl>
          </a:graphicData>
        </a:graphic>
      </p:graphicFrame>
    </p:spTree>
    <p:extLst>
      <p:ext uri="{BB962C8B-B14F-4D97-AF65-F5344CB8AC3E}">
        <p14:creationId xmlns:p14="http://schemas.microsoft.com/office/powerpoint/2010/main" val="38206636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569387"/>
          </a:xfrm>
        </p:spPr>
        <p:txBody>
          <a:bodyPr/>
          <a:lstStyle/>
          <a:p>
            <a:pPr marL="285750" indent="-285750">
              <a:buFont typeface="Arial" panose="020B0604020202020204" pitchFamily="34" charset="0"/>
              <a:buChar char="•"/>
            </a:pPr>
            <a:r>
              <a:rPr lang="en-GB" sz="1600" dirty="0"/>
              <a:t>Code Administrator Consultation to be issued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4182626158"/>
              </p:ext>
            </p:extLst>
          </p:nvPr>
        </p:nvGraphicFramePr>
        <p:xfrm>
          <a:off x="335873" y="1350785"/>
          <a:ext cx="7704856" cy="3327474"/>
        </p:xfrm>
        <a:graphic>
          <a:graphicData uri="http://schemas.openxmlformats.org/drawingml/2006/table">
            <a:tbl>
              <a:tblPr firstRow="1" firstCol="1" bandRow="1">
                <a:tableStyleId>{5C22544A-7EE6-4342-B048-85BDC9FD1C3A}</a:tableStyleId>
              </a:tblPr>
              <a:tblGrid>
                <a:gridCol w="3952689">
                  <a:extLst>
                    <a:ext uri="{9D8B030D-6E8A-4147-A177-3AD203B41FA5}">
                      <a16:colId xmlns:a16="http://schemas.microsoft.com/office/drawing/2014/main" val="2724207294"/>
                    </a:ext>
                  </a:extLst>
                </a:gridCol>
                <a:gridCol w="3752167">
                  <a:extLst>
                    <a:ext uri="{9D8B030D-6E8A-4147-A177-3AD203B41FA5}">
                      <a16:colId xmlns:a16="http://schemas.microsoft.com/office/drawing/2014/main" val="3200017178"/>
                    </a:ext>
                  </a:extLst>
                </a:gridCol>
              </a:tblGrid>
              <a:tr h="362755">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472255">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Code</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Administrator Consultation (20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a:ea typeface="Times New Roman" panose="02020603050405020304" pitchFamily="18" charset="0"/>
                          <a:cs typeface="Times New Roman"/>
                        </a:rPr>
                        <a:t>5 June 2020 to 3 July 2020</a:t>
                      </a:r>
                    </a:p>
                  </a:txBody>
                  <a:tcPr marL="68580" marR="68580" marT="0" marB="0"/>
                </a:tc>
                <a:extLst>
                  <a:ext uri="{0D108BD9-81ED-4DB2-BD59-A6C34878D82A}">
                    <a16:rowId xmlns:a16="http://schemas.microsoft.com/office/drawing/2014/main" val="969456320"/>
                  </a:ext>
                </a:extLst>
              </a:tr>
              <a:tr h="52888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Draft Final Modification Report presented to the CUSC Panel for their Recommendation Vote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23 July 2020</a:t>
                      </a:r>
                    </a:p>
                  </a:txBody>
                  <a:tcPr marL="68580" marR="68580" marT="0" marB="0"/>
                </a:tc>
                <a:extLst>
                  <a:ext uri="{0D108BD9-81ED-4DB2-BD59-A6C34878D82A}">
                    <a16:rowId xmlns:a16="http://schemas.microsoft.com/office/drawing/2014/main" val="44341972"/>
                  </a:ext>
                </a:extLst>
              </a:tr>
              <a:tr h="468324">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31 July 2020</a:t>
                      </a:r>
                    </a:p>
                  </a:txBody>
                  <a:tcPr marL="68580" marR="68580" marT="0" marB="0"/>
                </a:tc>
                <a:extLst>
                  <a:ext uri="{0D108BD9-81ED-4DB2-BD59-A6C34878D82A}">
                    <a16:rowId xmlns:a16="http://schemas.microsoft.com/office/drawing/2014/main" val="2125406481"/>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5 August 2020</a:t>
                      </a:r>
                    </a:p>
                  </a:txBody>
                  <a:tcPr marL="68580" marR="68580" marT="0" marB="0"/>
                </a:tc>
                <a:extLst>
                  <a:ext uri="{0D108BD9-81ED-4DB2-BD59-A6C34878D82A}">
                    <a16:rowId xmlns:a16="http://schemas.microsoft.com/office/drawing/2014/main" val="1979420177"/>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13 August 2020</a:t>
                      </a:r>
                    </a:p>
                  </a:txBody>
                  <a:tcPr marL="68580" marR="68580" marT="0" marB="0"/>
                </a:tc>
                <a:extLst>
                  <a:ext uri="{0D108BD9-81ED-4DB2-BD59-A6C34878D82A}">
                    <a16:rowId xmlns:a16="http://schemas.microsoft.com/office/drawing/2014/main" val="4272279594"/>
                  </a:ext>
                </a:extLst>
              </a:tr>
              <a:tr h="468324">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April</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2021</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5820037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sz="2800" dirty="0"/>
              <a:t>CMP334 – Asks of the Panel</a:t>
            </a:r>
            <a:endParaRPr lang="en-GB" altLang="en-US" sz="1400" b="0" dirty="0"/>
          </a:p>
        </p:txBody>
      </p:sp>
      <p:sp>
        <p:nvSpPr>
          <p:cNvPr id="2" name="Rectangle 1"/>
          <p:cNvSpPr/>
          <p:nvPr/>
        </p:nvSpPr>
        <p:spPr>
          <a:xfrm>
            <a:off x="350784" y="915566"/>
            <a:ext cx="8253664" cy="1323439"/>
          </a:xfrm>
          <a:prstGeom prst="rect">
            <a:avLst/>
          </a:prstGeom>
        </p:spPr>
        <p:txBody>
          <a:bodyPr wrap="square">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The Panel is invited to:</a:t>
            </a: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Consider whether the Workgroup has met its terms of reference.</a:t>
            </a: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1" indent="-342900" algn="l"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454545"/>
                </a:solidFill>
                <a:effectLst/>
                <a:uLnTx/>
                <a:uFillTx/>
                <a:latin typeface="Arial" panose="020B0604020202020204"/>
                <a:ea typeface="+mn-ea"/>
                <a:cs typeface="+mn-cs"/>
              </a:rPr>
              <a:t>Agree for CMP334 to proceed to Code Administrator Consultation.</a:t>
            </a:r>
          </a:p>
        </p:txBody>
      </p:sp>
    </p:spTree>
    <p:extLst>
      <p:ext uri="{BB962C8B-B14F-4D97-AF65-F5344CB8AC3E}">
        <p14:creationId xmlns:p14="http://schemas.microsoft.com/office/powerpoint/2010/main" val="29036838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Draft Final Modification Report</a:t>
            </a:r>
            <a:br>
              <a:rPr lang="en-GB" sz="1800" dirty="0"/>
            </a:br>
            <a:br>
              <a:rPr lang="en-GB" sz="1800" dirty="0"/>
            </a:br>
            <a:r>
              <a:rPr lang="en-GB" sz="1800" dirty="0">
                <a:solidFill>
                  <a:srgbClr val="F26522"/>
                </a:solidFill>
              </a:rPr>
              <a:t>CMP337 - </a:t>
            </a:r>
            <a:r>
              <a:rPr lang="en-GB" sz="1800" dirty="0"/>
              <a:t>Impact of DNO Contributions on Actual Project Costs and Expansion Factors</a:t>
            </a:r>
            <a:br>
              <a:rPr lang="en-GB" sz="1800" dirty="0"/>
            </a:br>
            <a:br>
              <a:rPr lang="en-GB" sz="1800" dirty="0"/>
            </a:br>
            <a:r>
              <a:rPr lang="en-GB" sz="1800" dirty="0"/>
              <a:t>&amp;</a:t>
            </a:r>
            <a:br>
              <a:rPr lang="en-GB" sz="1800" dirty="0"/>
            </a:br>
            <a:br>
              <a:rPr lang="en-GB" sz="1800" dirty="0"/>
            </a:br>
            <a:r>
              <a:rPr lang="en-GB" sz="1800" dirty="0">
                <a:solidFill>
                  <a:srgbClr val="F26522"/>
                </a:solidFill>
              </a:rPr>
              <a:t>CMP338 – </a:t>
            </a:r>
            <a:r>
              <a:rPr lang="en-GB" sz="1800" dirty="0"/>
              <a:t>Impact of DNO Contributions on Actual Project Costs and Expansion Factors – New Definition of  Cost Adjustment</a:t>
            </a:r>
            <a:br>
              <a:rPr lang="en-GB" sz="1800" dirty="0">
                <a:solidFill>
                  <a:srgbClr val="F26522"/>
                </a:solidFill>
              </a:rPr>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9884050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197227" cy="971147"/>
          </a:xfrm>
        </p:spPr>
        <p:txBody>
          <a:bodyPr/>
          <a:lstStyle/>
          <a:p>
            <a:r>
              <a:rPr lang="en-GB" altLang="en-US" sz="2800" dirty="0"/>
              <a:t>CMP337/338 Background</a:t>
            </a:r>
            <a:endParaRPr lang="en-GB" altLang="en-US" sz="1400" b="0" dirty="0"/>
          </a:p>
        </p:txBody>
      </p:sp>
      <p:sp>
        <p:nvSpPr>
          <p:cNvPr id="3" name="Rectangle 2"/>
          <p:cNvSpPr/>
          <p:nvPr/>
        </p:nvSpPr>
        <p:spPr>
          <a:xfrm>
            <a:off x="179512" y="754777"/>
            <a:ext cx="8640960" cy="3816429"/>
          </a:xfrm>
          <a:prstGeom prst="rect">
            <a:avLst/>
          </a:prstGeom>
        </p:spPr>
        <p:txBody>
          <a:bodyPr wrap="square" anchor="t">
            <a:spAutoFit/>
          </a:bodyPr>
          <a:lstStyle/>
          <a:p>
            <a:pPr marL="171450" indent="-171450" algn="just">
              <a:buFont typeface="Arial" panose="020B0604020202020204" pitchFamily="34" charset="0"/>
              <a:buChar char="•"/>
              <a:defRPr/>
            </a:pPr>
            <a:r>
              <a:rPr lang="en-GB" sz="1400" dirty="0">
                <a:ea typeface="+mn-lt"/>
                <a:cs typeface="+mn-lt"/>
              </a:rPr>
              <a:t>CMP337 and CMP338 were raised by SHEP-D on 16 January 2020 and presented to the CUSC Panel on 31 January 2020. </a:t>
            </a:r>
            <a:r>
              <a:rPr lang="en-US" sz="1400" dirty="0">
                <a:ea typeface="+mn-lt"/>
                <a:cs typeface="+mn-lt"/>
              </a:rPr>
              <a:t>The Panel concluded that further analysis was required before they could determine the governance route. This analysis was presented to the CUSC Panel on 28 February 2020, where the Panel determined that CMP337 and CMP338 should follow the standard governance route, be reviewed by a Workgroup and be sent to the Authority for a decision. </a:t>
            </a:r>
          </a:p>
          <a:p>
            <a:pPr algn="just">
              <a:defRPr/>
            </a:pPr>
            <a:endParaRPr lang="en-US" sz="1400" dirty="0">
              <a:ea typeface="+mn-lt"/>
              <a:cs typeface="+mn-lt"/>
            </a:endParaRPr>
          </a:p>
          <a:p>
            <a:pPr marL="171450" indent="-171450" algn="just">
              <a:buFont typeface="Arial" panose="020B0604020202020204" pitchFamily="34" charset="0"/>
              <a:buChar char="•"/>
              <a:defRPr/>
            </a:pPr>
            <a:r>
              <a:rPr lang="en-GB" sz="1400" dirty="0">
                <a:solidFill>
                  <a:srgbClr val="454545"/>
                </a:solidFill>
              </a:rPr>
              <a:t>On the 9 March 2020, the Proposer</a:t>
            </a:r>
            <a:r>
              <a:rPr lang="en-US" sz="1400" dirty="0">
                <a:ea typeface="+mn-lt"/>
                <a:cs typeface="+mn-lt"/>
              </a:rPr>
              <a:t> requested that these modification be treated as </a:t>
            </a:r>
            <a:r>
              <a:rPr lang="en-GB" sz="1400" dirty="0">
                <a:solidFill>
                  <a:srgbClr val="454545"/>
                </a:solidFill>
              </a:rPr>
              <a:t>Urgent. A Special CUSC Panel was arranged for the 18 March, where the Panel unanimously agreed that the modifications should be treated as Urgent, and agreed an Urgent timeline. The Panel’s recommendations were sent to the Authority on the 23 March 2020.</a:t>
            </a: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r>
              <a:rPr lang="en-GB" sz="1400" dirty="0">
                <a:solidFill>
                  <a:srgbClr val="454545"/>
                </a:solidFill>
              </a:rPr>
              <a:t> Ofgem agreed with the Panel’s recommendation and granted Urgency Status on the 1 April 2020.</a:t>
            </a: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marL="171450" indent="-171450" algn="just">
              <a:buFont typeface="Arial" panose="020B0604020202020204" pitchFamily="34" charset="0"/>
              <a:buChar char="•"/>
              <a:defRPr/>
            </a:pPr>
            <a:endParaRPr lang="en-GB" sz="1400" dirty="0">
              <a:solidFill>
                <a:srgbClr val="454545"/>
              </a:solidFill>
            </a:endParaRPr>
          </a:p>
          <a:p>
            <a:pPr>
              <a:defRPr/>
            </a:pPr>
            <a:endParaRPr lang="en-GB" altLang="en-US" sz="1600" dirty="0">
              <a:solidFill>
                <a:srgbClr val="454545"/>
              </a:solidFill>
              <a:highlight>
                <a:srgbClr val="FFFF00"/>
              </a:highlight>
              <a:latin typeface="Arial" panose="020B0604020202020204"/>
              <a:cs typeface="Arial" panose="020B0604020202020204"/>
            </a:endParaRPr>
          </a:p>
          <a:p>
            <a:pPr>
              <a:defRPr/>
            </a:pPr>
            <a:endParaRPr lang="en-GB" altLang="en-US" sz="200" dirty="0">
              <a:solidFill>
                <a:srgbClr val="454545"/>
              </a:solidFill>
              <a:latin typeface="Arial" panose="020B0604020202020204"/>
              <a:cs typeface="Arial" panose="020B0604020202020204"/>
            </a:endParaRPr>
          </a:p>
        </p:txBody>
      </p:sp>
    </p:spTree>
    <p:extLst>
      <p:ext uri="{BB962C8B-B14F-4D97-AF65-F5344CB8AC3E}">
        <p14:creationId xmlns:p14="http://schemas.microsoft.com/office/powerpoint/2010/main" val="29044696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CMP337/338 Workgroup Consultation &amp; Vote</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838598"/>
            <a:ext cx="8658459" cy="3323987"/>
          </a:xfrm>
          <a:prstGeom prst="rect">
            <a:avLst/>
          </a:prstGeom>
        </p:spPr>
        <p:txBody>
          <a:bodyPr wrap="square">
            <a:spAutoFit/>
          </a:bodyPr>
          <a:lstStyle/>
          <a:p>
            <a:pPr marL="285750" indent="-285750" algn="just">
              <a:buFont typeface="Arial" panose="020B0604020202020204" pitchFamily="34" charset="0"/>
              <a:buChar char="•"/>
            </a:pPr>
            <a:r>
              <a:rPr lang="en-GB" altLang="en-US" sz="1400" dirty="0"/>
              <a:t>The Workgroup Consultation was published on the 30 April 2020 and closed at 9am on the 11</a:t>
            </a:r>
            <a:r>
              <a:rPr lang="en-GB" altLang="en-US" sz="1400" baseline="30000" dirty="0"/>
              <a:t>th</a:t>
            </a:r>
            <a:r>
              <a:rPr lang="en-GB" altLang="en-US" sz="1400" dirty="0"/>
              <a:t> May 2020.</a:t>
            </a:r>
            <a:endParaRPr lang="en-GB" sz="1400" dirty="0"/>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Severn responses were received to the Workgroup Consultation. </a:t>
            </a:r>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Six respondents believed that the Original Proposal better facilitated the Applicable CUSC Objectives over the Baseline. One respondent recommended changes to the legal text. The workgroup were supportive of </a:t>
            </a:r>
            <a:r>
              <a:rPr lang="en-GB" sz="1400" u="sng" dirty="0"/>
              <a:t>some</a:t>
            </a:r>
            <a:r>
              <a:rPr lang="en-GB" sz="1400" dirty="0"/>
              <a:t> of these changes and incorporated them into the legal text.  </a:t>
            </a:r>
          </a:p>
          <a:p>
            <a:pPr marL="285750"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No </a:t>
            </a:r>
            <a:r>
              <a:rPr lang="en-GB" altLang="en-US" sz="1400" dirty="0">
                <a:cs typeface="Arial" panose="020B0604020202020204"/>
              </a:rPr>
              <a:t>alternatives were raised as part of the Workgroup process.</a:t>
            </a:r>
          </a:p>
          <a:p>
            <a:pPr marL="285750" indent="-285750" algn="just">
              <a:buFont typeface="Arial" panose="020B0604020202020204" pitchFamily="34" charset="0"/>
              <a:buChar char="•"/>
            </a:pPr>
            <a:endParaRPr lang="en-GB" altLang="en-US" sz="1400" dirty="0">
              <a:cs typeface="Arial" panose="020B0604020202020204"/>
            </a:endParaRPr>
          </a:p>
          <a:p>
            <a:pPr marL="285750" indent="-285750" algn="just">
              <a:buFont typeface="Arial" panose="020B0604020202020204" pitchFamily="34" charset="0"/>
              <a:buChar char="•"/>
            </a:pPr>
            <a:r>
              <a:rPr lang="en-GB" altLang="en-US" sz="1400" dirty="0">
                <a:cs typeface="Arial" panose="020B0604020202020204"/>
              </a:rPr>
              <a:t>The Workgroup unanimously agreed that the Original Proposal better facilitates the applicable CUSC objectives and should be implemented</a:t>
            </a:r>
          </a:p>
          <a:p>
            <a:pPr lvl="1" algn="just"/>
            <a:endParaRPr lang="en-GB" sz="1400" dirty="0"/>
          </a:p>
          <a:p>
            <a:pPr lvl="1" algn="just"/>
            <a:endParaRPr lang="en-GB" sz="1400" dirty="0"/>
          </a:p>
        </p:txBody>
      </p:sp>
    </p:spTree>
    <p:extLst>
      <p:ext uri="{BB962C8B-B14F-4D97-AF65-F5344CB8AC3E}">
        <p14:creationId xmlns:p14="http://schemas.microsoft.com/office/powerpoint/2010/main" val="4628453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8496944" cy="971147"/>
          </a:xfrm>
        </p:spPr>
        <p:txBody>
          <a:bodyPr/>
          <a:lstStyle/>
          <a:p>
            <a:r>
              <a:rPr lang="en-GB" altLang="en-US" sz="2800" dirty="0"/>
              <a:t>CMP337/338 Code Administrator Consultation</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679797"/>
            <a:ext cx="8658459" cy="307777"/>
          </a:xfrm>
          <a:prstGeom prst="rect">
            <a:avLst/>
          </a:prstGeom>
        </p:spPr>
        <p:txBody>
          <a:bodyPr wrap="square">
            <a:spAutoFit/>
          </a:bodyPr>
          <a:lstStyle/>
          <a:p>
            <a:pPr algn="just"/>
            <a:r>
              <a:rPr lang="en-GB" sz="1400" i="1" dirty="0">
                <a:highlight>
                  <a:srgbClr val="FFFF00"/>
                </a:highlight>
              </a:rPr>
              <a:t>To be updated after Code Administrator Consultation on 26 May 2020 </a:t>
            </a:r>
          </a:p>
        </p:txBody>
      </p:sp>
    </p:spTree>
    <p:extLst>
      <p:ext uri="{BB962C8B-B14F-4D97-AF65-F5344CB8AC3E}">
        <p14:creationId xmlns:p14="http://schemas.microsoft.com/office/powerpoint/2010/main" val="550330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39552" y="375506"/>
            <a:ext cx="8495999" cy="29546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Chair’s Update</a:t>
            </a:r>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39818942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892552"/>
          </a:xfrm>
        </p:spPr>
        <p:txBody>
          <a:bodyPr/>
          <a:lstStyle/>
          <a:p>
            <a:pPr marL="285750" indent="-285750">
              <a:buFont typeface="Arial" panose="020B0604020202020204" pitchFamily="34" charset="0"/>
              <a:buChar char="•"/>
            </a:pPr>
            <a:r>
              <a:rPr lang="en-GB" sz="1600" dirty="0"/>
              <a:t>Panel Recommendation Vote:</a:t>
            </a:r>
          </a:p>
          <a:p>
            <a:pPr marL="285750" indent="-285750">
              <a:buFont typeface="Arial" panose="020B0604020202020204" pitchFamily="34" charset="0"/>
              <a:buChar char="•"/>
            </a:pPr>
            <a:r>
              <a:rPr lang="en-GB" sz="1600" dirty="0"/>
              <a:t>Issue Final Modification Report to Ofgem </a:t>
            </a:r>
          </a:p>
          <a:p>
            <a:pPr marL="285750" indent="-285750">
              <a:buFont typeface="Arial" panose="020B0604020202020204" pitchFamily="34" charset="0"/>
              <a:buChar char="•"/>
            </a:pPr>
            <a:r>
              <a:rPr lang="en-GB" sz="1600" dirty="0"/>
              <a:t>Urgent Timetable below:</a:t>
            </a:r>
          </a:p>
        </p:txBody>
      </p:sp>
      <p:graphicFrame>
        <p:nvGraphicFramePr>
          <p:cNvPr id="5" name="Table 4"/>
          <p:cNvGraphicFramePr>
            <a:graphicFrameLocks noGrp="1"/>
          </p:cNvGraphicFramePr>
          <p:nvPr>
            <p:extLst>
              <p:ext uri="{D42A27DB-BD31-4B8C-83A1-F6EECF244321}">
                <p14:modId xmlns:p14="http://schemas.microsoft.com/office/powerpoint/2010/main" val="693147518"/>
              </p:ext>
            </p:extLst>
          </p:nvPr>
        </p:nvGraphicFramePr>
        <p:xfrm>
          <a:off x="335763" y="1809330"/>
          <a:ext cx="8483786" cy="2562618"/>
        </p:xfrm>
        <a:graphic>
          <a:graphicData uri="http://schemas.openxmlformats.org/drawingml/2006/table">
            <a:tbl>
              <a:tblPr firstRow="1" firstCol="1" bandRow="1">
                <a:tableStyleId>{5C22544A-7EE6-4342-B048-85BDC9FD1C3A}</a:tableStyleId>
              </a:tblPr>
              <a:tblGrid>
                <a:gridCol w="4352290">
                  <a:extLst>
                    <a:ext uri="{9D8B030D-6E8A-4147-A177-3AD203B41FA5}">
                      <a16:colId xmlns:a16="http://schemas.microsoft.com/office/drawing/2014/main" val="2724207294"/>
                    </a:ext>
                  </a:extLst>
                </a:gridCol>
                <a:gridCol w="4131496">
                  <a:extLst>
                    <a:ext uri="{9D8B030D-6E8A-4147-A177-3AD203B41FA5}">
                      <a16:colId xmlns:a16="http://schemas.microsoft.com/office/drawing/2014/main" val="3200017178"/>
                    </a:ext>
                  </a:extLst>
                </a:gridCol>
              </a:tblGrid>
              <a:tr h="349812">
                <a:tc>
                  <a:txBody>
                    <a:bodyPr/>
                    <a:lstStyle/>
                    <a:p>
                      <a:pPr algn="l">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451614">
                <a:tc>
                  <a:txBody>
                    <a:bodyPr/>
                    <a:lstStyle/>
                    <a:p>
                      <a:pPr algn="l">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29 May 2020</a:t>
                      </a:r>
                    </a:p>
                  </a:txBody>
                  <a:tcPr marL="68580" marR="68580" marT="0" marB="0"/>
                </a:tc>
                <a:extLst>
                  <a:ext uri="{0D108BD9-81ED-4DB2-BD59-A6C34878D82A}">
                    <a16:rowId xmlns:a16="http://schemas.microsoft.com/office/drawing/2014/main" val="2125406481"/>
                  </a:ext>
                </a:extLst>
              </a:tr>
              <a:tr h="542999">
                <a:tc>
                  <a:txBody>
                    <a:bodyPr/>
                    <a:lstStyle/>
                    <a:p>
                      <a:pPr algn="l">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June 2020</a:t>
                      </a:r>
                    </a:p>
                  </a:txBody>
                  <a:tcPr marL="68580" marR="68580" marT="0" marB="0"/>
                </a:tc>
                <a:extLst>
                  <a:ext uri="{0D108BD9-81ED-4DB2-BD59-A6C34878D82A}">
                    <a16:rowId xmlns:a16="http://schemas.microsoft.com/office/drawing/2014/main" val="1979420177"/>
                  </a:ext>
                </a:extLst>
              </a:tr>
              <a:tr h="451614">
                <a:tc>
                  <a:txBody>
                    <a:bodyPr/>
                    <a:lstStyle/>
                    <a:p>
                      <a:pPr algn="l">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 June 2020</a:t>
                      </a:r>
                    </a:p>
                  </a:txBody>
                  <a:tcPr marL="68580" marR="68580" marT="0" marB="0"/>
                </a:tc>
                <a:extLst>
                  <a:ext uri="{0D108BD9-81ED-4DB2-BD59-A6C34878D82A}">
                    <a16:rowId xmlns:a16="http://schemas.microsoft.com/office/drawing/2014/main" val="4272279594"/>
                  </a:ext>
                </a:extLst>
              </a:tr>
              <a:tr h="314064">
                <a:tc>
                  <a:txBody>
                    <a:bodyPr/>
                    <a:lstStyle/>
                    <a:p>
                      <a:pPr algn="l"/>
                      <a:r>
                        <a:rPr lang="en-GB" sz="1200" dirty="0"/>
                        <a:t>Ofgem Decision Date </a:t>
                      </a:r>
                      <a:r>
                        <a:rPr lang="en-GB" sz="1200" i="1" dirty="0"/>
                        <a:t>(allowing 1 week for a decision)</a:t>
                      </a:r>
                    </a:p>
                  </a:txBody>
                  <a:tcPr marL="91412" marR="91412" marT="45706" marB="45706"/>
                </a:tc>
                <a:tc>
                  <a:txBody>
                    <a:bodyPr/>
                    <a:lstStyle/>
                    <a:p>
                      <a:r>
                        <a:rPr lang="en-GB" sz="1200" dirty="0"/>
                        <a:t>9 June 2020</a:t>
                      </a:r>
                    </a:p>
                  </a:txBody>
                  <a:tcPr marL="91412" marR="91412" marT="45706" marB="45706"/>
                </a:tc>
                <a:extLst>
                  <a:ext uri="{0D108BD9-81ED-4DB2-BD59-A6C34878D82A}">
                    <a16:rowId xmlns:a16="http://schemas.microsoft.com/office/drawing/2014/main" val="1494807718"/>
                  </a:ext>
                </a:extLst>
              </a:tr>
              <a:tr h="452515">
                <a:tc>
                  <a:txBody>
                    <a:bodyPr/>
                    <a:lstStyle/>
                    <a:p>
                      <a:pPr marL="0" marR="0" lvl="0" indent="0" algn="l" defTabSz="914400" eaLnBrk="1" fontAlgn="auto" latinLnBrk="0" hangingPunct="1">
                        <a:lnSpc>
                          <a:spcPts val="1500"/>
                        </a:lnSpc>
                        <a:spcBef>
                          <a:spcPts val="60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1 April 2024</a:t>
                      </a:r>
                    </a:p>
                  </a:txBody>
                  <a:tcPr marL="68580" marR="68580" marT="0" marB="0"/>
                </a:tc>
                <a:extLst>
                  <a:ext uri="{0D108BD9-81ED-4DB2-BD59-A6C34878D82A}">
                    <a16:rowId xmlns:a16="http://schemas.microsoft.com/office/drawing/2014/main" val="1654595329"/>
                  </a:ext>
                </a:extLst>
              </a:tr>
            </a:tbl>
          </a:graphicData>
        </a:graphic>
      </p:graphicFrame>
    </p:spTree>
    <p:extLst>
      <p:ext uri="{BB962C8B-B14F-4D97-AF65-F5344CB8AC3E}">
        <p14:creationId xmlns:p14="http://schemas.microsoft.com/office/powerpoint/2010/main" val="31962650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1648" r="1648"/>
          <a:stretch/>
        </p:blipFill>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p:txBody>
          <a:bodyPr/>
          <a:lstStyle/>
          <a:p>
            <a:pPr algn="r"/>
            <a:r>
              <a:rPr lang="en-GB" dirty="0">
                <a:solidFill>
                  <a:schemeClr val="bg1"/>
                </a:solidFill>
              </a:rPr>
              <a:t>Standing Groups</a:t>
            </a:r>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5681903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European Updates</a:t>
            </a:r>
            <a:br>
              <a:rPr lang="en-GB" dirty="0">
                <a:solidFill>
                  <a:schemeClr val="bg1"/>
                </a:solidFill>
              </a:rPr>
            </a:br>
            <a:br>
              <a:rPr lang="en-GB" dirty="0">
                <a:solidFill>
                  <a:schemeClr val="bg1"/>
                </a:solidFill>
              </a:rPr>
            </a:br>
            <a:br>
              <a:rPr lang="en-GB" dirty="0">
                <a:solidFill>
                  <a:schemeClr val="bg1"/>
                </a:solidFill>
              </a:rPr>
            </a:br>
            <a:endParaRPr lang="en-GB" sz="1600" dirty="0">
              <a:solidFill>
                <a:schemeClr val="bg1"/>
              </a:solidFill>
            </a:endParaRP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4444176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2425638" y="26721"/>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 name="Picture Placeholder 1">
            <a:extLst>
              <a:ext uri="{FF2B5EF4-FFF2-40B4-BE49-F238E27FC236}">
                <a16:creationId xmlns:a16="http://schemas.microsoft.com/office/drawing/2014/main" id="{3096EBC2-B911-4404-A3B8-FD29723D0022}"/>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Update on Other Industry Codes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1547048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Relevant Interruptions Claim Report</a:t>
            </a:r>
            <a:br>
              <a:rPr lang="en-GB" sz="2400" dirty="0"/>
            </a:br>
            <a:br>
              <a:rPr lang="en-GB" sz="2400" dirty="0"/>
            </a:br>
            <a:r>
              <a:rPr lang="en-GB" dirty="0"/>
              <a:t>(January, April, July, October)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9441995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2"/>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251520" y="340048"/>
            <a:ext cx="4411920" cy="2591742"/>
          </a:xfrm>
        </p:spPr>
        <p:txBody>
          <a:bodyPr/>
          <a:lstStyle/>
          <a:p>
            <a:r>
              <a:rPr lang="en-GB" sz="2400" dirty="0"/>
              <a:t>Governance</a:t>
            </a:r>
            <a:br>
              <a:rPr lang="en-GB" sz="2400" dirty="0"/>
            </a:br>
            <a:br>
              <a:rPr lang="en-GB"/>
            </a:br>
            <a:br>
              <a:rPr lang="en-GB" dirty="0"/>
            </a:br>
            <a:br>
              <a:rPr lang="en-US" b="0" dirty="0"/>
            </a:br>
            <a:r>
              <a:rPr lang="en-US" b="0" dirty="0"/>
              <a:t>	</a:t>
            </a:r>
            <a:br>
              <a:rPr lang="en-US" b="0"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18831294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Horizon Scan</a:t>
            </a:r>
            <a:br>
              <a:rPr lang="en-GB" sz="2400" dirty="0"/>
            </a:br>
            <a:br>
              <a:rPr lang="en-GB" sz="2400" dirty="0"/>
            </a:br>
            <a:r>
              <a:rPr lang="en-GB" dirty="0"/>
              <a:t>(February, May, August, November)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41415167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62210" y="4588436"/>
            <a:ext cx="1406574" cy="287571"/>
          </a:xfrm>
          <a:prstGeom prst="rect">
            <a:avLst/>
          </a:prstGeom>
          <a:solidFill>
            <a:schemeClr val="bg1"/>
          </a:solidFill>
          <a:ln>
            <a:noFill/>
          </a:ln>
        </p:spPr>
        <p:txBody>
          <a:bodyPr wrap="square" lIns="0" tIns="0" rIns="0" bIns="0" rtlCol="0" anchor="ctr">
            <a:noAutofit/>
          </a:bodyPr>
          <a:lstStyle/>
          <a:p>
            <a:pPr algn="ctr"/>
            <a:endParaRPr lang="en-GB" sz="1600" dirty="0">
              <a:cs typeface="Helvetica" charset="0"/>
            </a:endParaRPr>
          </a:p>
        </p:txBody>
      </p:sp>
      <p:sp>
        <p:nvSpPr>
          <p:cNvPr id="92" name="Rectangle 91"/>
          <p:cNvSpPr/>
          <p:nvPr/>
        </p:nvSpPr>
        <p:spPr bwMode="auto">
          <a:xfrm>
            <a:off x="1938108" y="447759"/>
            <a:ext cx="5860413" cy="1456838"/>
          </a:xfrm>
          <a:prstGeom prst="rect">
            <a:avLst/>
          </a:prstGeom>
          <a:solidFill>
            <a:schemeClr val="bg1"/>
          </a:solidFill>
          <a:ln w="25400" cap="flat" cmpd="sng" algn="ctr">
            <a:solidFill>
              <a:schemeClr val="bg1"/>
            </a:solidFill>
            <a:prstDash val="solid"/>
          </a:ln>
          <a:effectLst/>
        </p:spPr>
        <p:txBody>
          <a:bodyPr anchor="ctr"/>
          <a:lstStyle/>
          <a:p>
            <a:pPr algn="ctr" defTabSz="342900">
              <a:defRPr/>
            </a:pPr>
            <a:endParaRPr lang="en-GB" sz="1350" kern="0" dirty="0">
              <a:solidFill>
                <a:srgbClr val="FFFFFF"/>
              </a:solidFill>
              <a:latin typeface="Arial"/>
            </a:endParaRPr>
          </a:p>
        </p:txBody>
      </p:sp>
      <p:sp>
        <p:nvSpPr>
          <p:cNvPr id="88" name="TextBox 87"/>
          <p:cNvSpPr txBox="1"/>
          <p:nvPr/>
        </p:nvSpPr>
        <p:spPr>
          <a:xfrm>
            <a:off x="1167868" y="843558"/>
            <a:ext cx="748555" cy="446942"/>
          </a:xfrm>
          <a:prstGeom prst="rect">
            <a:avLst/>
          </a:prstGeom>
          <a:solidFill>
            <a:schemeClr val="bg1"/>
          </a:solidFill>
        </p:spPr>
        <p:txBody>
          <a:bodyPr wrap="square" lIns="27000" tIns="27000" rIns="27000" bIns="27000" anchor="ctr">
            <a:spAutoFit/>
          </a:bodyPr>
          <a:lstStyle/>
          <a:p>
            <a:pPr algn="ctr" defTabSz="342900">
              <a:defRPr/>
            </a:pPr>
            <a:r>
              <a:rPr lang="en-GB" sz="850" b="1" kern="0" dirty="0">
                <a:solidFill>
                  <a:schemeClr val="accent1"/>
                </a:solidFill>
              </a:rPr>
              <a:t> Development Stage </a:t>
            </a:r>
          </a:p>
        </p:txBody>
      </p:sp>
      <p:sp>
        <p:nvSpPr>
          <p:cNvPr id="89" name="TextBox 88"/>
          <p:cNvSpPr txBox="1"/>
          <p:nvPr/>
        </p:nvSpPr>
        <p:spPr>
          <a:xfrm>
            <a:off x="1159754" y="2067694"/>
            <a:ext cx="756047" cy="446942"/>
          </a:xfrm>
          <a:prstGeom prst="rect">
            <a:avLst/>
          </a:prstGeom>
          <a:solidFill>
            <a:schemeClr val="bg1"/>
          </a:solidFill>
        </p:spPr>
        <p:txBody>
          <a:bodyPr lIns="27000" tIns="27000" rIns="27000" bIns="27000" anchor="ctr">
            <a:spAutoFit/>
          </a:bodyPr>
          <a:lstStyle/>
          <a:p>
            <a:pPr algn="ctr" defTabSz="342900">
              <a:defRPr/>
            </a:pPr>
            <a:r>
              <a:rPr lang="en-GB" sz="850" b="1" kern="0" dirty="0">
                <a:solidFill>
                  <a:schemeClr val="accent1"/>
                </a:solidFill>
              </a:rPr>
              <a:t>Scope and Deliverables Defined</a:t>
            </a:r>
          </a:p>
        </p:txBody>
      </p:sp>
      <p:sp>
        <p:nvSpPr>
          <p:cNvPr id="90" name="TextBox 89"/>
          <p:cNvSpPr txBox="1"/>
          <p:nvPr/>
        </p:nvSpPr>
        <p:spPr>
          <a:xfrm>
            <a:off x="1143001" y="3435846"/>
            <a:ext cx="728663" cy="323832"/>
          </a:xfrm>
          <a:prstGeom prst="rect">
            <a:avLst/>
          </a:prstGeom>
          <a:solidFill>
            <a:schemeClr val="bg1"/>
          </a:solidFill>
        </p:spPr>
        <p:txBody>
          <a:bodyPr wrap="square" lIns="27000" tIns="27000" rIns="27000" bIns="27000" anchor="ctr">
            <a:spAutoFit/>
          </a:bodyPr>
          <a:lstStyle/>
          <a:p>
            <a:pPr algn="ctr" defTabSz="342900">
              <a:defRPr/>
            </a:pPr>
            <a:r>
              <a:rPr lang="en-GB" sz="850" b="1" kern="0" dirty="0">
                <a:solidFill>
                  <a:schemeClr val="accent1"/>
                </a:solidFill>
              </a:rPr>
              <a:t>Modification to be Raised</a:t>
            </a:r>
            <a:r>
              <a:rPr lang="en-GB" sz="900" kern="0" dirty="0">
                <a:solidFill>
                  <a:schemeClr val="accent1"/>
                </a:solidFill>
              </a:rPr>
              <a:t> </a:t>
            </a:r>
          </a:p>
        </p:txBody>
      </p:sp>
      <p:graphicFrame>
        <p:nvGraphicFramePr>
          <p:cNvPr id="97" name="Table 96"/>
          <p:cNvGraphicFramePr>
            <a:graphicFrameLocks noGrp="1"/>
          </p:cNvGraphicFramePr>
          <p:nvPr/>
        </p:nvGraphicFramePr>
        <p:xfrm>
          <a:off x="6516216" y="2427734"/>
          <a:ext cx="1282304" cy="1459048"/>
        </p:xfrm>
        <a:graphic>
          <a:graphicData uri="http://schemas.openxmlformats.org/drawingml/2006/table">
            <a:tbl>
              <a:tblPr firstRow="1" bandRow="1">
                <a:tableStyleId>{3C2FFA5D-87B4-456A-9821-1D502468CF0F}</a:tableStyleId>
              </a:tblPr>
              <a:tblGrid>
                <a:gridCol w="378215">
                  <a:extLst>
                    <a:ext uri="{9D8B030D-6E8A-4147-A177-3AD203B41FA5}">
                      <a16:colId xmlns:a16="http://schemas.microsoft.com/office/drawing/2014/main" val="20000"/>
                    </a:ext>
                  </a:extLst>
                </a:gridCol>
                <a:gridCol w="904089">
                  <a:extLst>
                    <a:ext uri="{9D8B030D-6E8A-4147-A177-3AD203B41FA5}">
                      <a16:colId xmlns:a16="http://schemas.microsoft.com/office/drawing/2014/main" val="20001"/>
                    </a:ext>
                  </a:extLst>
                </a:gridCol>
              </a:tblGrid>
              <a:tr h="188524">
                <a:tc gridSpan="2">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800" dirty="0">
                          <a:solidFill>
                            <a:schemeClr val="tx1"/>
                          </a:solidFill>
                        </a:rPr>
                        <a:t>Key</a:t>
                      </a:r>
                    </a:p>
                  </a:txBody>
                  <a:tcPr marL="63337" marR="63337" marT="34277" marB="34277" anchor="ctr">
                    <a:solidFill>
                      <a:schemeClr val="accent1">
                        <a:lumMod val="60000"/>
                        <a:lumOff val="40000"/>
                      </a:schemeClr>
                    </a:solidFill>
                  </a:tcPr>
                </a:tc>
                <a:tc hMerge="1">
                  <a:txBody>
                    <a:bodyPr/>
                    <a:lstStyle/>
                    <a:p>
                      <a:endParaRPr lang="en-GB" dirty="0"/>
                    </a:p>
                  </a:txBody>
                  <a:tcPr/>
                </a:tc>
                <a:extLst>
                  <a:ext uri="{0D108BD9-81ED-4DB2-BD59-A6C34878D82A}">
                    <a16:rowId xmlns:a16="http://schemas.microsoft.com/office/drawing/2014/main" val="10000"/>
                  </a:ext>
                </a:extLst>
              </a:tr>
              <a:tr h="4114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GB" sz="800" dirty="0"/>
                    </a:p>
                  </a:txBody>
                  <a:tcPr marL="63337" marR="63337" marT="34277" marB="34277">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r>
                        <a:rPr lang="en-GB" sz="800" dirty="0"/>
                        <a:t>Legislative Change (e.g. EU network codes)</a:t>
                      </a:r>
                    </a:p>
                  </a:txBody>
                  <a:tcPr marL="63337" marR="63337" marT="34277" marB="34277" anchor="ctr">
                    <a:solidFill>
                      <a:schemeClr val="accent1">
                        <a:lumMod val="40000"/>
                        <a:lumOff val="60000"/>
                      </a:schemeClr>
                    </a:solidFill>
                  </a:tcPr>
                </a:tc>
                <a:extLst>
                  <a:ext uri="{0D108BD9-81ED-4DB2-BD59-A6C34878D82A}">
                    <a16:rowId xmlns:a16="http://schemas.microsoft.com/office/drawing/2014/main" val="10001"/>
                  </a:ext>
                </a:extLst>
              </a:tr>
              <a:tr h="52575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GB" sz="800" dirty="0"/>
                    </a:p>
                  </a:txBody>
                  <a:tcPr marL="63337" marR="63337" marT="34277" marB="34277">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800" kern="1200" dirty="0"/>
                        <a:t>Regulatory Change (e.g. driven by licence changes)</a:t>
                      </a:r>
                      <a:endParaRPr lang="en-GB" sz="800" kern="1200" dirty="0">
                        <a:solidFill>
                          <a:schemeClr val="dk1"/>
                        </a:solidFill>
                        <a:latin typeface="+mn-lt"/>
                        <a:ea typeface="+mn-ea"/>
                        <a:cs typeface="+mn-cs"/>
                      </a:endParaRPr>
                    </a:p>
                  </a:txBody>
                  <a:tcPr marL="63337" marR="63337" marT="34277" marB="34277" anchor="ctr">
                    <a:solidFill>
                      <a:schemeClr val="accent1">
                        <a:lumMod val="40000"/>
                        <a:lumOff val="60000"/>
                      </a:schemeClr>
                    </a:solidFill>
                  </a:tcPr>
                </a:tc>
                <a:extLst>
                  <a:ext uri="{0D108BD9-81ED-4DB2-BD59-A6C34878D82A}">
                    <a16:rowId xmlns:a16="http://schemas.microsoft.com/office/drawing/2014/main" val="10002"/>
                  </a:ext>
                </a:extLst>
              </a:tr>
              <a:tr h="27802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GB" sz="800" dirty="0"/>
                    </a:p>
                  </a:txBody>
                  <a:tcPr marL="63337" marR="63337" marT="34277" marB="34277">
                    <a:solidFill>
                      <a:schemeClr val="accent1">
                        <a:lumMod val="40000"/>
                        <a:lumOff val="60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algn="ctr" defTabSz="914400" rtl="0" eaLnBrk="1" latinLnBrk="0" hangingPunct="1"/>
                      <a:r>
                        <a:rPr lang="en-GB" sz="800" kern="1200" dirty="0"/>
                        <a:t>Industry Change</a:t>
                      </a:r>
                      <a:endParaRPr lang="en-GB" sz="800" kern="1200" dirty="0">
                        <a:solidFill>
                          <a:schemeClr val="dk1"/>
                        </a:solidFill>
                        <a:latin typeface="+mn-lt"/>
                        <a:ea typeface="+mn-ea"/>
                        <a:cs typeface="+mn-cs"/>
                      </a:endParaRPr>
                    </a:p>
                  </a:txBody>
                  <a:tcPr marL="63337" marR="63337" marT="34277" marB="34277" anchor="ctr">
                    <a:solidFill>
                      <a:schemeClr val="accent1">
                        <a:lumMod val="40000"/>
                        <a:lumOff val="60000"/>
                      </a:schemeClr>
                    </a:solidFill>
                  </a:tcPr>
                </a:tc>
                <a:extLst>
                  <a:ext uri="{0D108BD9-81ED-4DB2-BD59-A6C34878D82A}">
                    <a16:rowId xmlns:a16="http://schemas.microsoft.com/office/drawing/2014/main" val="10003"/>
                  </a:ext>
                </a:extLst>
              </a:tr>
            </a:tbl>
          </a:graphicData>
        </a:graphic>
      </p:graphicFrame>
      <p:grpSp>
        <p:nvGrpSpPr>
          <p:cNvPr id="9" name="Group 8"/>
          <p:cNvGrpSpPr/>
          <p:nvPr/>
        </p:nvGrpSpPr>
        <p:grpSpPr>
          <a:xfrm>
            <a:off x="6620023" y="2756020"/>
            <a:ext cx="124545" cy="1008109"/>
            <a:chOff x="7258369" y="3516351"/>
            <a:chExt cx="166060" cy="1344146"/>
          </a:xfrm>
        </p:grpSpPr>
        <p:sp>
          <p:nvSpPr>
            <p:cNvPr id="101" name="Rounded Rectangle 100"/>
            <p:cNvSpPr/>
            <p:nvPr/>
          </p:nvSpPr>
          <p:spPr>
            <a:xfrm>
              <a:off x="7258369" y="3516351"/>
              <a:ext cx="152400" cy="141288"/>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L</a:t>
              </a:r>
              <a:endParaRPr lang="en-GB" sz="450" kern="0" dirty="0">
                <a:solidFill>
                  <a:srgbClr val="000000"/>
                </a:solidFill>
                <a:latin typeface="Arial"/>
              </a:endParaRPr>
            </a:p>
          </p:txBody>
        </p:sp>
        <p:sp>
          <p:nvSpPr>
            <p:cNvPr id="102" name="Rounded Rectangle 101"/>
            <p:cNvSpPr/>
            <p:nvPr/>
          </p:nvSpPr>
          <p:spPr>
            <a:xfrm>
              <a:off x="7272029" y="4141560"/>
              <a:ext cx="152400" cy="142875"/>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R</a:t>
              </a:r>
            </a:p>
          </p:txBody>
        </p:sp>
        <p:sp>
          <p:nvSpPr>
            <p:cNvPr id="103" name="Rounded Rectangle 102"/>
            <p:cNvSpPr/>
            <p:nvPr/>
          </p:nvSpPr>
          <p:spPr>
            <a:xfrm>
              <a:off x="7258381" y="4717622"/>
              <a:ext cx="152400" cy="142875"/>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I</a:t>
              </a:r>
              <a:endParaRPr lang="en-GB" sz="450" kern="0" dirty="0">
                <a:solidFill>
                  <a:srgbClr val="000000"/>
                </a:solidFill>
                <a:latin typeface="Arial"/>
              </a:endParaRPr>
            </a:p>
          </p:txBody>
        </p:sp>
      </p:grpSp>
      <p:sp>
        <p:nvSpPr>
          <p:cNvPr id="5163" name="TextBox 6157"/>
          <p:cNvSpPr txBox="1">
            <a:spLocks noChangeArrowheads="1"/>
          </p:cNvSpPr>
          <p:nvPr/>
        </p:nvSpPr>
        <p:spPr bwMode="auto">
          <a:xfrm>
            <a:off x="1287667" y="51470"/>
            <a:ext cx="48613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eaLnBrk="1" hangingPunct="1"/>
            <a:r>
              <a:rPr lang="en-GB" altLang="en-US" sz="1800" dirty="0">
                <a:solidFill>
                  <a:schemeClr val="accent1"/>
                </a:solidFill>
              </a:rPr>
              <a:t>CUSC Horizon Scan* ~ May 2020</a:t>
            </a:r>
          </a:p>
        </p:txBody>
      </p:sp>
      <p:sp>
        <p:nvSpPr>
          <p:cNvPr id="87" name="Rounded Rectangle 86"/>
          <p:cNvSpPr/>
          <p:nvPr/>
        </p:nvSpPr>
        <p:spPr bwMode="auto">
          <a:xfrm>
            <a:off x="7302166" y="4011911"/>
            <a:ext cx="510195" cy="240769"/>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tx1"/>
            </a:solidFill>
            <a:prstDash val="solid"/>
          </a:ln>
          <a:effectLst/>
        </p:spPr>
        <p:txBody>
          <a:bodyPr lIns="0" tIns="0" rIns="0" bIns="0"/>
          <a:lstStyle/>
          <a:p>
            <a:pPr algn="ctr" defTabSz="342900">
              <a:defRPr/>
            </a:pPr>
            <a:r>
              <a:rPr lang="en-GB" sz="675" b="1" kern="0" dirty="0">
                <a:solidFill>
                  <a:srgbClr val="000000"/>
                </a:solidFill>
                <a:latin typeface="Arial"/>
              </a:rPr>
              <a:t>Ofgem/</a:t>
            </a:r>
          </a:p>
          <a:p>
            <a:pPr algn="ctr" defTabSz="342900">
              <a:defRPr/>
            </a:pPr>
            <a:r>
              <a:rPr lang="en-GB" sz="675" b="1" kern="0" dirty="0">
                <a:solidFill>
                  <a:srgbClr val="000000"/>
                </a:solidFill>
                <a:latin typeface="Arial"/>
              </a:rPr>
              <a:t>NGESO </a:t>
            </a:r>
          </a:p>
        </p:txBody>
      </p:sp>
      <p:sp>
        <p:nvSpPr>
          <p:cNvPr id="91" name="Rounded Rectangle 90"/>
          <p:cNvSpPr/>
          <p:nvPr/>
        </p:nvSpPr>
        <p:spPr bwMode="auto">
          <a:xfrm>
            <a:off x="6999256" y="4308932"/>
            <a:ext cx="525073" cy="255908"/>
          </a:xfrm>
          <a:prstGeom prst="roundRect">
            <a:avLst/>
          </a:prstGeom>
          <a:solidFill>
            <a:schemeClr val="bg1"/>
          </a:solidFill>
          <a:ln w="12700" cap="flat" cmpd="sng" algn="ctr">
            <a:solidFill>
              <a:srgbClr val="3E5AA8">
                <a:shade val="50000"/>
              </a:srgbClr>
            </a:solidFill>
            <a:prstDash val="solid"/>
          </a:ln>
          <a:effectLst/>
        </p:spPr>
        <p:txBody>
          <a:bodyPr lIns="0" tIns="0" rIns="0" bIns="0"/>
          <a:lstStyle/>
          <a:p>
            <a:pPr algn="ctr" defTabSz="342900">
              <a:defRPr/>
            </a:pPr>
            <a:r>
              <a:rPr lang="en-GB" sz="675" b="1" kern="0" dirty="0">
                <a:solidFill>
                  <a:srgbClr val="000000"/>
                </a:solidFill>
                <a:latin typeface="Arial"/>
              </a:rPr>
              <a:t>Other party</a:t>
            </a:r>
          </a:p>
        </p:txBody>
      </p:sp>
      <p:cxnSp>
        <p:nvCxnSpPr>
          <p:cNvPr id="10" name="Straight Arrow Connector 9"/>
          <p:cNvCxnSpPr/>
          <p:nvPr/>
        </p:nvCxnSpPr>
        <p:spPr>
          <a:xfrm flipH="1">
            <a:off x="1907704" y="460230"/>
            <a:ext cx="8096" cy="4267867"/>
          </a:xfrm>
          <a:prstGeom prst="straightConnector1">
            <a:avLst/>
          </a:prstGeom>
          <a:ln w="254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1979712" y="4731990"/>
            <a:ext cx="5952984" cy="0"/>
          </a:xfrm>
          <a:prstGeom prst="straightConnector1">
            <a:avLst/>
          </a:prstGeom>
          <a:ln w="25400">
            <a:solidFill>
              <a:schemeClr val="accent1">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2"/>
          <a:stretch>
            <a:fillRect/>
          </a:stretch>
        </p:blipFill>
        <p:spPr>
          <a:xfrm>
            <a:off x="6654125" y="101567"/>
            <a:ext cx="1095375" cy="228600"/>
          </a:xfrm>
          <a:prstGeom prst="rect">
            <a:avLst/>
          </a:prstGeom>
        </p:spPr>
      </p:pic>
      <p:sp>
        <p:nvSpPr>
          <p:cNvPr id="188" name="Rounded Rectangle 86"/>
          <p:cNvSpPr/>
          <p:nvPr/>
        </p:nvSpPr>
        <p:spPr bwMode="auto">
          <a:xfrm>
            <a:off x="6709542" y="4030722"/>
            <a:ext cx="510195" cy="240769"/>
          </a:xfrm>
          <a:prstGeom prst="roundRect">
            <a:avLst/>
          </a:prstGeom>
          <a:solidFill>
            <a:schemeClr val="accent1"/>
          </a:solidFill>
          <a:ln w="12700" cap="flat" cmpd="sng" algn="ctr">
            <a:solidFill>
              <a:srgbClr val="3E5AA8">
                <a:shade val="50000"/>
              </a:srgbClr>
            </a:solidFill>
            <a:prstDash val="solid"/>
          </a:ln>
          <a:effectLst/>
        </p:spPr>
        <p:txBody>
          <a:bodyPr lIns="0" tIns="0" rIns="0" bIns="0"/>
          <a:lstStyle/>
          <a:p>
            <a:pPr algn="ctr" defTabSz="342900">
              <a:defRPr/>
            </a:pPr>
            <a:r>
              <a:rPr lang="en-GB" sz="675" b="1" kern="0" dirty="0">
                <a:solidFill>
                  <a:schemeClr val="bg1"/>
                </a:solidFill>
                <a:latin typeface="Arial"/>
              </a:rPr>
              <a:t>NGESO</a:t>
            </a:r>
            <a:r>
              <a:rPr lang="en-GB" sz="675" b="1" kern="0" dirty="0">
                <a:solidFill>
                  <a:srgbClr val="000000"/>
                </a:solidFill>
                <a:latin typeface="Arial"/>
              </a:rPr>
              <a:t> </a:t>
            </a:r>
          </a:p>
        </p:txBody>
      </p:sp>
      <p:sp>
        <p:nvSpPr>
          <p:cNvPr id="66" name="Rounded Rectangle 117"/>
          <p:cNvSpPr/>
          <p:nvPr/>
        </p:nvSpPr>
        <p:spPr bwMode="auto">
          <a:xfrm>
            <a:off x="6654046" y="487576"/>
            <a:ext cx="798275" cy="385587"/>
          </a:xfrm>
          <a:prstGeom prst="round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w="12700" cap="flat" cmpd="sng" algn="ctr">
            <a:solidFill>
              <a:srgbClr val="3E5AA8">
                <a:shade val="50000"/>
              </a:srgbClr>
            </a:solidFill>
            <a:prstDash val="solid"/>
          </a:ln>
          <a:effectLst/>
        </p:spPr>
        <p:txBody>
          <a:bodyPr lIns="0" tIns="0" rIns="0" bIns="0"/>
          <a:lstStyle/>
          <a:p>
            <a:pPr algn="ctr" defTabSz="342900">
              <a:defRPr/>
            </a:pPr>
            <a:endParaRPr lang="en-US" sz="675" kern="0" dirty="0">
              <a:solidFill>
                <a:schemeClr val="bg1"/>
              </a:solidFill>
            </a:endParaRPr>
          </a:p>
          <a:p>
            <a:pPr algn="ctr" defTabSz="342900">
              <a:defRPr/>
            </a:pPr>
            <a:r>
              <a:rPr lang="en-US" sz="675" kern="0" dirty="0"/>
              <a:t>Access Rights</a:t>
            </a:r>
          </a:p>
        </p:txBody>
      </p:sp>
      <p:sp>
        <p:nvSpPr>
          <p:cNvPr id="72" name="Rounded Rectangle 102"/>
          <p:cNvSpPr/>
          <p:nvPr/>
        </p:nvSpPr>
        <p:spPr>
          <a:xfrm>
            <a:off x="6976586" y="736932"/>
            <a:ext cx="114300" cy="107156"/>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I</a:t>
            </a:r>
            <a:endParaRPr lang="en-GB" sz="450" kern="0" dirty="0">
              <a:solidFill>
                <a:srgbClr val="000000"/>
              </a:solidFill>
              <a:latin typeface="Arial"/>
            </a:endParaRPr>
          </a:p>
        </p:txBody>
      </p:sp>
      <p:sp>
        <p:nvSpPr>
          <p:cNvPr id="82" name="TextBox 81"/>
          <p:cNvSpPr txBox="1"/>
          <p:nvPr/>
        </p:nvSpPr>
        <p:spPr>
          <a:xfrm>
            <a:off x="1139780" y="4951194"/>
            <a:ext cx="3816424" cy="184666"/>
          </a:xfrm>
          <a:prstGeom prst="rect">
            <a:avLst/>
          </a:prstGeom>
          <a:noFill/>
        </p:spPr>
        <p:txBody>
          <a:bodyPr wrap="square" lIns="0" tIns="0" rIns="0" bIns="0" rtlCol="0">
            <a:spAutoFit/>
          </a:bodyPr>
          <a:lstStyle/>
          <a:p>
            <a:pPr algn="l"/>
            <a:r>
              <a:rPr lang="en-GB" sz="1200" dirty="0"/>
              <a:t>*</a:t>
            </a:r>
            <a:r>
              <a:rPr lang="en-GB" sz="700" dirty="0"/>
              <a:t>This information is true at the point of publication and is intended for indicative purposes only  </a:t>
            </a:r>
            <a:endParaRPr lang="en-GB" sz="800" dirty="0"/>
          </a:p>
        </p:txBody>
      </p:sp>
      <p:cxnSp>
        <p:nvCxnSpPr>
          <p:cNvPr id="54" name="Straight Connector 83"/>
          <p:cNvCxnSpPr>
            <a:cxnSpLocks noChangeShapeType="1"/>
          </p:cNvCxnSpPr>
          <p:nvPr/>
        </p:nvCxnSpPr>
        <p:spPr bwMode="auto">
          <a:xfrm flipV="1">
            <a:off x="5497910" y="420793"/>
            <a:ext cx="8637" cy="4272952"/>
          </a:xfrm>
          <a:prstGeom prst="line">
            <a:avLst/>
          </a:prstGeom>
          <a:noFill/>
          <a:ln w="19050" algn="ctr">
            <a:solidFill>
              <a:srgbClr val="F26522"/>
            </a:solidFill>
            <a:prstDash val="sysDash"/>
            <a:round/>
            <a:headEnd/>
            <a:tailEnd/>
          </a:ln>
          <a:extLst>
            <a:ext uri="{909E8E84-426E-40DD-AFC4-6F175D3DCCD1}">
              <a14:hiddenFill xmlns:a14="http://schemas.microsoft.com/office/drawing/2010/main">
                <a:noFill/>
              </a14:hiddenFill>
            </a:ext>
          </a:extLst>
        </p:spPr>
      </p:cxnSp>
      <p:cxnSp>
        <p:nvCxnSpPr>
          <p:cNvPr id="94" name="Straight Connector 83"/>
          <p:cNvCxnSpPr>
            <a:cxnSpLocks noChangeShapeType="1"/>
          </p:cNvCxnSpPr>
          <p:nvPr/>
        </p:nvCxnSpPr>
        <p:spPr bwMode="auto">
          <a:xfrm flipV="1">
            <a:off x="3324252" y="512115"/>
            <a:ext cx="0" cy="4235595"/>
          </a:xfrm>
          <a:prstGeom prst="line">
            <a:avLst/>
          </a:prstGeom>
          <a:noFill/>
          <a:ln w="19050" algn="ctr">
            <a:solidFill>
              <a:srgbClr val="F26522"/>
            </a:solidFill>
            <a:prstDash val="sysDash"/>
            <a:round/>
            <a:headEnd/>
            <a:tailEnd/>
          </a:ln>
          <a:extLst>
            <a:ext uri="{909E8E84-426E-40DD-AFC4-6F175D3DCCD1}">
              <a14:hiddenFill xmlns:a14="http://schemas.microsoft.com/office/drawing/2010/main">
                <a:noFill/>
              </a14:hiddenFill>
            </a:ext>
          </a:extLst>
        </p:spPr>
      </p:cxnSp>
      <p:cxnSp>
        <p:nvCxnSpPr>
          <p:cNvPr id="95" name="Straight Connector 83"/>
          <p:cNvCxnSpPr>
            <a:cxnSpLocks noChangeShapeType="1"/>
          </p:cNvCxnSpPr>
          <p:nvPr/>
        </p:nvCxnSpPr>
        <p:spPr bwMode="auto">
          <a:xfrm flipV="1">
            <a:off x="4427984" y="424657"/>
            <a:ext cx="0" cy="4271166"/>
          </a:xfrm>
          <a:prstGeom prst="line">
            <a:avLst/>
          </a:prstGeom>
          <a:noFill/>
          <a:ln w="19050" algn="ctr">
            <a:solidFill>
              <a:srgbClr val="F26522"/>
            </a:solidFill>
            <a:prstDash val="sysDash"/>
            <a:round/>
            <a:headEnd/>
            <a:tailEnd/>
          </a:ln>
          <a:extLst>
            <a:ext uri="{909E8E84-426E-40DD-AFC4-6F175D3DCCD1}">
              <a14:hiddenFill xmlns:a14="http://schemas.microsoft.com/office/drawing/2010/main">
                <a:noFill/>
              </a14:hiddenFill>
            </a:ext>
          </a:extLst>
        </p:spPr>
      </p:cxnSp>
      <p:cxnSp>
        <p:nvCxnSpPr>
          <p:cNvPr id="100" name="Straight Connector 83"/>
          <p:cNvCxnSpPr>
            <a:cxnSpLocks noChangeShapeType="1"/>
          </p:cNvCxnSpPr>
          <p:nvPr/>
        </p:nvCxnSpPr>
        <p:spPr bwMode="auto">
          <a:xfrm flipV="1">
            <a:off x="6380123" y="524594"/>
            <a:ext cx="8637" cy="4272952"/>
          </a:xfrm>
          <a:prstGeom prst="line">
            <a:avLst/>
          </a:prstGeom>
          <a:noFill/>
          <a:ln w="19050" algn="ctr">
            <a:solidFill>
              <a:srgbClr val="F26522"/>
            </a:solidFill>
            <a:prstDash val="sysDash"/>
            <a:round/>
            <a:headEnd/>
            <a:tailEnd/>
          </a:ln>
          <a:extLst>
            <a:ext uri="{909E8E84-426E-40DD-AFC4-6F175D3DCCD1}">
              <a14:hiddenFill xmlns:a14="http://schemas.microsoft.com/office/drawing/2010/main">
                <a:noFill/>
              </a14:hiddenFill>
            </a:ext>
          </a:extLst>
        </p:spPr>
      </p:cxnSp>
      <p:sp>
        <p:nvSpPr>
          <p:cNvPr id="56" name="Rounded Rectangle 117"/>
          <p:cNvSpPr/>
          <p:nvPr/>
        </p:nvSpPr>
        <p:spPr bwMode="auto">
          <a:xfrm>
            <a:off x="6642964" y="921768"/>
            <a:ext cx="809356" cy="435221"/>
          </a:xfrm>
          <a:prstGeom prst="roundRect">
            <a:avLst>
              <a:gd name="adj" fmla="val 16667"/>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rgbClr val="3E5AA8">
                <a:shade val="50000"/>
              </a:srgbClr>
            </a:solidFill>
            <a:prstDash val="solid"/>
          </a:ln>
          <a:effectLst/>
        </p:spPr>
        <p:txBody>
          <a:bodyPr lIns="0" tIns="0" rIns="0" bIns="0"/>
          <a:lstStyle/>
          <a:p>
            <a:pPr algn="ctr" defTabSz="342900">
              <a:defRPr/>
            </a:pPr>
            <a:r>
              <a:rPr lang="en-GB" sz="675" kern="0" dirty="0"/>
              <a:t>Forward-looking Charges Consultation Mods</a:t>
            </a:r>
            <a:endParaRPr lang="en-GB" sz="675" kern="0" dirty="0">
              <a:latin typeface="Arial"/>
            </a:endParaRPr>
          </a:p>
        </p:txBody>
      </p:sp>
      <p:sp>
        <p:nvSpPr>
          <p:cNvPr id="57" name="Rounded Rectangle 101"/>
          <p:cNvSpPr/>
          <p:nvPr/>
        </p:nvSpPr>
        <p:spPr>
          <a:xfrm>
            <a:off x="6990492" y="1242706"/>
            <a:ext cx="114300" cy="107156"/>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R</a:t>
            </a:r>
          </a:p>
        </p:txBody>
      </p:sp>
      <p:sp>
        <p:nvSpPr>
          <p:cNvPr id="86" name="Rounded Rectangle 117"/>
          <p:cNvSpPr/>
          <p:nvPr/>
        </p:nvSpPr>
        <p:spPr bwMode="auto">
          <a:xfrm>
            <a:off x="4613548" y="3234814"/>
            <a:ext cx="750540" cy="561073"/>
          </a:xfrm>
          <a:prstGeom prst="roundRect">
            <a:avLst/>
          </a:prstGeom>
          <a:noFill/>
          <a:ln w="12700" cap="flat" cmpd="sng" algn="ctr">
            <a:solidFill>
              <a:srgbClr val="3E5AA8">
                <a:shade val="50000"/>
              </a:srgbClr>
            </a:solidFill>
            <a:prstDash val="solid"/>
          </a:ln>
          <a:effectLst/>
        </p:spPr>
        <p:txBody>
          <a:bodyPr lIns="0" tIns="0" rIns="0" bIns="0"/>
          <a:lstStyle/>
          <a:p>
            <a:pPr algn="ctr" defTabSz="342900">
              <a:defRPr/>
            </a:pPr>
            <a:r>
              <a:rPr lang="en-US" sz="675" kern="0" dirty="0"/>
              <a:t>Enable non-CUSC Parties to raise modifications</a:t>
            </a:r>
            <a:endParaRPr lang="en-GB" sz="675" kern="0" dirty="0">
              <a:latin typeface="Arial"/>
            </a:endParaRPr>
          </a:p>
        </p:txBody>
      </p:sp>
      <p:sp>
        <p:nvSpPr>
          <p:cNvPr id="105" name="Rounded Rectangle 117"/>
          <p:cNvSpPr/>
          <p:nvPr/>
        </p:nvSpPr>
        <p:spPr bwMode="auto">
          <a:xfrm>
            <a:off x="2286248" y="3435846"/>
            <a:ext cx="773584" cy="345091"/>
          </a:xfrm>
          <a:prstGeom prst="roundRect">
            <a:avLst/>
          </a:prstGeom>
          <a:solidFill>
            <a:schemeClr val="accent1"/>
          </a:solidFill>
          <a:ln w="12700" cap="flat" cmpd="sng" algn="ctr">
            <a:solidFill>
              <a:srgbClr val="3E5AA8">
                <a:shade val="50000"/>
              </a:srgbClr>
            </a:solidFill>
            <a:prstDash val="solid"/>
          </a:ln>
          <a:effectLst/>
        </p:spPr>
        <p:txBody>
          <a:bodyPr lIns="0" tIns="0" rIns="0" bIns="0"/>
          <a:lstStyle/>
          <a:p>
            <a:pPr algn="ctr" defTabSz="342900">
              <a:defRPr/>
            </a:pPr>
            <a:r>
              <a:rPr lang="en-GB" sz="675" kern="0" dirty="0">
                <a:solidFill>
                  <a:schemeClr val="bg1"/>
                </a:solidFill>
              </a:rPr>
              <a:t>RIIO-T2</a:t>
            </a:r>
          </a:p>
          <a:p>
            <a:pPr algn="ctr" defTabSz="342900">
              <a:defRPr/>
            </a:pPr>
            <a:r>
              <a:rPr lang="en-GB" sz="675" kern="0" dirty="0">
                <a:solidFill>
                  <a:schemeClr val="bg1"/>
                </a:solidFill>
              </a:rPr>
              <a:t> (2 Mods)</a:t>
            </a:r>
            <a:endParaRPr lang="en-GB" sz="675" kern="0" dirty="0">
              <a:solidFill>
                <a:schemeClr val="bg1"/>
              </a:solidFill>
              <a:latin typeface="Arial"/>
            </a:endParaRPr>
          </a:p>
        </p:txBody>
      </p:sp>
      <p:sp>
        <p:nvSpPr>
          <p:cNvPr id="75" name="Rounded Rectangle 102"/>
          <p:cNvSpPr/>
          <p:nvPr/>
        </p:nvSpPr>
        <p:spPr>
          <a:xfrm>
            <a:off x="2565524" y="3670363"/>
            <a:ext cx="142623" cy="126903"/>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R</a:t>
            </a:r>
            <a:endParaRPr lang="en-GB" sz="450" kern="0" dirty="0">
              <a:solidFill>
                <a:srgbClr val="000000"/>
              </a:solidFill>
              <a:latin typeface="Arial"/>
            </a:endParaRPr>
          </a:p>
        </p:txBody>
      </p:sp>
      <p:sp>
        <p:nvSpPr>
          <p:cNvPr id="61" name="Rounded Rectangle 119"/>
          <p:cNvSpPr/>
          <p:nvPr/>
        </p:nvSpPr>
        <p:spPr bwMode="auto">
          <a:xfrm>
            <a:off x="4921376" y="3673193"/>
            <a:ext cx="112144" cy="105118"/>
          </a:xfrm>
          <a:prstGeom prst="roundRect">
            <a:avLst/>
          </a:prstGeom>
          <a:solidFill>
            <a:srgbClr val="FFFFFF"/>
          </a:solidFill>
          <a:ln w="6350" cap="flat" cmpd="sng" algn="ctr">
            <a:solidFill>
              <a:srgbClr val="3E5AA8">
                <a:shade val="50000"/>
              </a:srgbClr>
            </a:solidFill>
            <a:prstDash val="solid"/>
          </a:ln>
          <a:effectLst/>
        </p:spPr>
        <p:txBody>
          <a:bodyPr lIns="0" tIns="0" rIns="0" bIns="0" anchor="ctr"/>
          <a:lstStyle/>
          <a:p>
            <a:pPr algn="ctr" defTabSz="342900">
              <a:defRPr/>
            </a:pPr>
            <a:r>
              <a:rPr lang="en-GB" sz="825" kern="0" dirty="0">
                <a:solidFill>
                  <a:srgbClr val="000000"/>
                </a:solidFill>
                <a:latin typeface="Arial"/>
              </a:rPr>
              <a:t>I</a:t>
            </a:r>
          </a:p>
        </p:txBody>
      </p:sp>
      <p:sp>
        <p:nvSpPr>
          <p:cNvPr id="62" name="Rounded Rectangle 117"/>
          <p:cNvSpPr/>
          <p:nvPr/>
        </p:nvSpPr>
        <p:spPr bwMode="auto">
          <a:xfrm>
            <a:off x="3485693" y="2095785"/>
            <a:ext cx="798275" cy="456454"/>
          </a:xfrm>
          <a:prstGeom prst="roundRect">
            <a:avLst/>
          </a:prstGeom>
          <a:solidFill>
            <a:schemeClr val="accent1"/>
          </a:solidFill>
          <a:ln w="12700" cap="flat" cmpd="sng" algn="ctr">
            <a:solidFill>
              <a:srgbClr val="3E5AA8">
                <a:shade val="50000"/>
              </a:srgbClr>
            </a:solidFill>
            <a:prstDash val="solid"/>
          </a:ln>
          <a:effectLst/>
        </p:spPr>
        <p:txBody>
          <a:bodyPr lIns="0" tIns="0" rIns="0" bIns="0"/>
          <a:lstStyle/>
          <a:p>
            <a:pPr algn="ctr" defTabSz="342900">
              <a:defRPr/>
            </a:pPr>
            <a:r>
              <a:rPr lang="en-US" sz="675" kern="0" dirty="0">
                <a:solidFill>
                  <a:schemeClr val="bg1"/>
                </a:solidFill>
              </a:rPr>
              <a:t>Queue Management</a:t>
            </a:r>
          </a:p>
          <a:p>
            <a:pPr algn="ctr" defTabSz="342900">
              <a:defRPr/>
            </a:pPr>
            <a:endParaRPr lang="en-GB" sz="675" kern="0" dirty="0">
              <a:solidFill>
                <a:schemeClr val="bg1"/>
              </a:solidFill>
            </a:endParaRPr>
          </a:p>
        </p:txBody>
      </p:sp>
      <p:sp>
        <p:nvSpPr>
          <p:cNvPr id="67" name="Rounded Rectangle 102"/>
          <p:cNvSpPr/>
          <p:nvPr/>
        </p:nvSpPr>
        <p:spPr>
          <a:xfrm>
            <a:off x="3809628" y="2382224"/>
            <a:ext cx="114300" cy="107156"/>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I</a:t>
            </a:r>
            <a:endParaRPr lang="en-GB" sz="450" kern="0" dirty="0">
              <a:solidFill>
                <a:srgbClr val="000000"/>
              </a:solidFill>
              <a:latin typeface="Arial"/>
            </a:endParaRPr>
          </a:p>
        </p:txBody>
      </p:sp>
      <p:sp>
        <p:nvSpPr>
          <p:cNvPr id="69" name="TextBox 68"/>
          <p:cNvSpPr txBox="1"/>
          <p:nvPr/>
        </p:nvSpPr>
        <p:spPr>
          <a:xfrm>
            <a:off x="6290169" y="4748423"/>
            <a:ext cx="1607003" cy="255219"/>
          </a:xfrm>
          <a:prstGeom prst="rect">
            <a:avLst/>
          </a:prstGeom>
          <a:noFill/>
        </p:spPr>
        <p:txBody>
          <a:bodyPr wrap="square" anchor="ctr">
            <a:spAutoFit/>
          </a:bodyPr>
          <a:lstStyle/>
          <a:p>
            <a:pPr algn="ctr" defTabSz="342900">
              <a:defRPr/>
            </a:pPr>
            <a:r>
              <a:rPr lang="en-GB" sz="1000" kern="0" dirty="0">
                <a:solidFill>
                  <a:schemeClr val="accent1"/>
                </a:solidFill>
              </a:rPr>
              <a:t>Apr 2021 to Mat 2022</a:t>
            </a:r>
          </a:p>
        </p:txBody>
      </p:sp>
      <p:sp>
        <p:nvSpPr>
          <p:cNvPr id="71" name="TextBox 70"/>
          <p:cNvSpPr txBox="1"/>
          <p:nvPr/>
        </p:nvSpPr>
        <p:spPr>
          <a:xfrm>
            <a:off x="3436849" y="4791313"/>
            <a:ext cx="991734" cy="153888"/>
          </a:xfrm>
          <a:prstGeom prst="rect">
            <a:avLst/>
          </a:prstGeom>
          <a:noFill/>
        </p:spPr>
        <p:txBody>
          <a:bodyPr wrap="square" lIns="0" tIns="0" rIns="0" bIns="0" rtlCol="0">
            <a:spAutoFit/>
          </a:bodyPr>
          <a:lstStyle/>
          <a:p>
            <a:pPr algn="l"/>
            <a:r>
              <a:rPr lang="en-GB" sz="1000" b="1" dirty="0">
                <a:solidFill>
                  <a:schemeClr val="accent1"/>
                </a:solidFill>
              </a:rPr>
              <a:t>Q2</a:t>
            </a:r>
            <a:r>
              <a:rPr lang="en-GB" sz="1000" dirty="0">
                <a:solidFill>
                  <a:schemeClr val="accent1"/>
                </a:solidFill>
              </a:rPr>
              <a:t> Jul-Sep </a:t>
            </a:r>
          </a:p>
        </p:txBody>
      </p:sp>
      <p:sp>
        <p:nvSpPr>
          <p:cNvPr id="78" name="TextBox 77"/>
          <p:cNvSpPr txBox="1"/>
          <p:nvPr/>
        </p:nvSpPr>
        <p:spPr>
          <a:xfrm>
            <a:off x="2123728" y="4780977"/>
            <a:ext cx="991734" cy="153888"/>
          </a:xfrm>
          <a:prstGeom prst="rect">
            <a:avLst/>
          </a:prstGeom>
          <a:noFill/>
          <a:ln>
            <a:solidFill>
              <a:schemeClr val="bg1"/>
            </a:solidFill>
          </a:ln>
        </p:spPr>
        <p:txBody>
          <a:bodyPr wrap="square" lIns="0" tIns="0" rIns="0" bIns="0" rtlCol="0">
            <a:spAutoFit/>
          </a:bodyPr>
          <a:lstStyle/>
          <a:p>
            <a:pPr algn="l"/>
            <a:r>
              <a:rPr lang="en-GB" sz="1000" b="1" dirty="0">
                <a:solidFill>
                  <a:schemeClr val="accent1"/>
                </a:solidFill>
              </a:rPr>
              <a:t>Q1 </a:t>
            </a:r>
            <a:r>
              <a:rPr lang="en-GB" sz="1000" dirty="0">
                <a:solidFill>
                  <a:schemeClr val="accent1"/>
                </a:solidFill>
              </a:rPr>
              <a:t> Apr-Jun</a:t>
            </a:r>
          </a:p>
        </p:txBody>
      </p:sp>
      <p:sp>
        <p:nvSpPr>
          <p:cNvPr id="79" name="TextBox 78"/>
          <p:cNvSpPr txBox="1"/>
          <p:nvPr/>
        </p:nvSpPr>
        <p:spPr>
          <a:xfrm>
            <a:off x="4576200" y="4794126"/>
            <a:ext cx="991734" cy="153888"/>
          </a:xfrm>
          <a:prstGeom prst="rect">
            <a:avLst/>
          </a:prstGeom>
          <a:noFill/>
        </p:spPr>
        <p:txBody>
          <a:bodyPr wrap="square" lIns="0" tIns="0" rIns="0" bIns="0" rtlCol="0">
            <a:spAutoFit/>
          </a:bodyPr>
          <a:lstStyle/>
          <a:p>
            <a:pPr algn="l"/>
            <a:r>
              <a:rPr lang="en-GB" sz="1000" b="1" dirty="0">
                <a:solidFill>
                  <a:schemeClr val="accent1"/>
                </a:solidFill>
              </a:rPr>
              <a:t>Q3</a:t>
            </a:r>
            <a:r>
              <a:rPr lang="en-GB" sz="1000" dirty="0">
                <a:solidFill>
                  <a:schemeClr val="accent1"/>
                </a:solidFill>
              </a:rPr>
              <a:t> Oct-Dec </a:t>
            </a:r>
          </a:p>
        </p:txBody>
      </p:sp>
      <p:sp>
        <p:nvSpPr>
          <p:cNvPr id="83" name="TextBox 82"/>
          <p:cNvSpPr txBox="1"/>
          <p:nvPr/>
        </p:nvSpPr>
        <p:spPr>
          <a:xfrm>
            <a:off x="5524482" y="4792497"/>
            <a:ext cx="991734" cy="153888"/>
          </a:xfrm>
          <a:prstGeom prst="rect">
            <a:avLst/>
          </a:prstGeom>
          <a:noFill/>
        </p:spPr>
        <p:txBody>
          <a:bodyPr wrap="square" lIns="0" tIns="0" rIns="0" bIns="0" rtlCol="0">
            <a:spAutoFit/>
          </a:bodyPr>
          <a:lstStyle/>
          <a:p>
            <a:pPr algn="l"/>
            <a:r>
              <a:rPr lang="en-GB" sz="1000" b="1" dirty="0">
                <a:solidFill>
                  <a:schemeClr val="accent1"/>
                </a:solidFill>
              </a:rPr>
              <a:t>Q4</a:t>
            </a:r>
            <a:r>
              <a:rPr lang="en-GB" sz="1000" dirty="0">
                <a:solidFill>
                  <a:schemeClr val="accent1"/>
                </a:solidFill>
              </a:rPr>
              <a:t> Jan-Mar </a:t>
            </a:r>
          </a:p>
        </p:txBody>
      </p:sp>
      <p:sp>
        <p:nvSpPr>
          <p:cNvPr id="41" name="Rounded Rectangle 117">
            <a:extLst>
              <a:ext uri="{FF2B5EF4-FFF2-40B4-BE49-F238E27FC236}">
                <a16:creationId xmlns:a16="http://schemas.microsoft.com/office/drawing/2014/main" id="{598E3506-F6B2-4CD5-A972-B8095D18DDC4}"/>
              </a:ext>
            </a:extLst>
          </p:cNvPr>
          <p:cNvSpPr/>
          <p:nvPr/>
        </p:nvSpPr>
        <p:spPr bwMode="auto">
          <a:xfrm>
            <a:off x="3485693" y="2763368"/>
            <a:ext cx="798275" cy="456454"/>
          </a:xfrm>
          <a:prstGeom prst="roundRect">
            <a:avLst/>
          </a:prstGeom>
          <a:solidFill>
            <a:schemeClr val="accent1"/>
          </a:solidFill>
          <a:ln w="12700" cap="flat" cmpd="sng" algn="ctr">
            <a:solidFill>
              <a:srgbClr val="3E5AA8">
                <a:shade val="50000"/>
              </a:srgbClr>
            </a:solidFill>
            <a:prstDash val="solid"/>
          </a:ln>
          <a:effectLst/>
        </p:spPr>
        <p:txBody>
          <a:bodyPr lIns="0" tIns="0" rIns="0" bIns="0"/>
          <a:lstStyle/>
          <a:p>
            <a:pPr algn="ctr" defTabSz="342900">
              <a:defRPr/>
            </a:pPr>
            <a:r>
              <a:rPr lang="en-US" sz="675" kern="0" dirty="0">
                <a:solidFill>
                  <a:schemeClr val="bg1"/>
                </a:solidFill>
              </a:rPr>
              <a:t>Minor Governance Rules changes </a:t>
            </a:r>
          </a:p>
          <a:p>
            <a:pPr algn="ctr" defTabSz="342900">
              <a:defRPr/>
            </a:pPr>
            <a:endParaRPr lang="en-GB" sz="675" kern="0" dirty="0">
              <a:solidFill>
                <a:schemeClr val="bg1"/>
              </a:solidFill>
            </a:endParaRPr>
          </a:p>
        </p:txBody>
      </p:sp>
      <p:sp>
        <p:nvSpPr>
          <p:cNvPr id="42" name="Rounded Rectangle 102">
            <a:extLst>
              <a:ext uri="{FF2B5EF4-FFF2-40B4-BE49-F238E27FC236}">
                <a16:creationId xmlns:a16="http://schemas.microsoft.com/office/drawing/2014/main" id="{73EA487A-D572-44D0-8C0D-CCD27AD17573}"/>
              </a:ext>
            </a:extLst>
          </p:cNvPr>
          <p:cNvSpPr/>
          <p:nvPr/>
        </p:nvSpPr>
        <p:spPr>
          <a:xfrm>
            <a:off x="3835935" y="3049807"/>
            <a:ext cx="114300" cy="107156"/>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I</a:t>
            </a:r>
            <a:endParaRPr lang="en-GB" sz="450" kern="0" dirty="0">
              <a:solidFill>
                <a:srgbClr val="000000"/>
              </a:solidFill>
              <a:latin typeface="Arial"/>
            </a:endParaRPr>
          </a:p>
        </p:txBody>
      </p:sp>
      <p:sp>
        <p:nvSpPr>
          <p:cNvPr id="43" name="Rounded Rectangle 117">
            <a:extLst>
              <a:ext uri="{FF2B5EF4-FFF2-40B4-BE49-F238E27FC236}">
                <a16:creationId xmlns:a16="http://schemas.microsoft.com/office/drawing/2014/main" id="{95AC32FB-06EC-40FD-8089-DF6D8129A650}"/>
              </a:ext>
            </a:extLst>
          </p:cNvPr>
          <p:cNvSpPr/>
          <p:nvPr/>
        </p:nvSpPr>
        <p:spPr bwMode="auto">
          <a:xfrm>
            <a:off x="4572000" y="1874808"/>
            <a:ext cx="798275" cy="811190"/>
          </a:xfrm>
          <a:prstGeom prst="roundRect">
            <a:avLst/>
          </a:prstGeom>
          <a:solidFill>
            <a:schemeClr val="accent1"/>
          </a:solidFill>
          <a:ln w="12700" cap="flat" cmpd="sng" algn="ctr">
            <a:solidFill>
              <a:srgbClr val="3E5AA8">
                <a:shade val="50000"/>
              </a:srgbClr>
            </a:solidFill>
            <a:prstDash val="solid"/>
          </a:ln>
          <a:effectLst/>
        </p:spPr>
        <p:txBody>
          <a:bodyPr lIns="0" tIns="0" rIns="0" bIns="0"/>
          <a:lstStyle/>
          <a:p>
            <a:pPr algn="ctr" defTabSz="342900">
              <a:defRPr/>
            </a:pPr>
            <a:r>
              <a:rPr lang="en-US" dirty="0">
                <a:solidFill>
                  <a:schemeClr val="bg1"/>
                </a:solidFill>
              </a:rPr>
              <a:t>Gross demand data in Zonal Locational Demand Tariff calculations</a:t>
            </a:r>
            <a:endParaRPr lang="en-GB" sz="675" kern="0" dirty="0">
              <a:solidFill>
                <a:schemeClr val="bg1"/>
              </a:solidFill>
            </a:endParaRPr>
          </a:p>
        </p:txBody>
      </p:sp>
      <p:sp>
        <p:nvSpPr>
          <p:cNvPr id="44" name="Rounded Rectangle 102">
            <a:extLst>
              <a:ext uri="{FF2B5EF4-FFF2-40B4-BE49-F238E27FC236}">
                <a16:creationId xmlns:a16="http://schemas.microsoft.com/office/drawing/2014/main" id="{C37B8615-1628-48E8-B3FA-A931684A4ED8}"/>
              </a:ext>
            </a:extLst>
          </p:cNvPr>
          <p:cNvSpPr/>
          <p:nvPr/>
        </p:nvSpPr>
        <p:spPr>
          <a:xfrm>
            <a:off x="4889748" y="2571750"/>
            <a:ext cx="114300" cy="107156"/>
          </a:xfrm>
          <a:prstGeom prst="roundRect">
            <a:avLst/>
          </a:prstGeom>
          <a:solidFill>
            <a:srgbClr val="FFFFFF"/>
          </a:solidFill>
          <a:ln w="6350" cap="flat" cmpd="sng" algn="ctr">
            <a:solidFill>
              <a:srgbClr val="3E5AA8">
                <a:shade val="50000"/>
              </a:srgbClr>
            </a:solidFill>
            <a:prstDash val="solid"/>
          </a:ln>
          <a:effectLst/>
        </p:spPr>
        <p:txBody>
          <a:bodyPr lIns="27000" rIns="27000" anchor="ctr"/>
          <a:lstStyle/>
          <a:p>
            <a:pPr algn="ctr" defTabSz="342900">
              <a:defRPr/>
            </a:pPr>
            <a:r>
              <a:rPr lang="en-GB" sz="750" kern="0" dirty="0">
                <a:solidFill>
                  <a:srgbClr val="000000"/>
                </a:solidFill>
                <a:latin typeface="Arial"/>
              </a:rPr>
              <a:t>I</a:t>
            </a:r>
            <a:endParaRPr lang="en-GB" sz="450" kern="0" dirty="0">
              <a:solidFill>
                <a:srgbClr val="000000"/>
              </a:solidFill>
              <a:latin typeface="Arial"/>
            </a:endParaRPr>
          </a:p>
        </p:txBody>
      </p:sp>
    </p:spTree>
    <p:extLst>
      <p:ext uri="{BB962C8B-B14F-4D97-AF65-F5344CB8AC3E}">
        <p14:creationId xmlns:p14="http://schemas.microsoft.com/office/powerpoint/2010/main" val="41276892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3"/>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5" name="Title 5"/>
          <p:cNvSpPr>
            <a:spLocks noGrp="1"/>
          </p:cNvSpPr>
          <p:nvPr>
            <p:ph type="title"/>
          </p:nvPr>
        </p:nvSpPr>
        <p:spPr>
          <a:xfrm>
            <a:off x="107505" y="267494"/>
            <a:ext cx="4248472" cy="2592287"/>
          </a:xfrm>
        </p:spPr>
        <p:txBody>
          <a:bodyPr/>
          <a:lstStyle/>
          <a:p>
            <a:r>
              <a:rPr lang="en-GB" dirty="0"/>
              <a:t>CACoP Update </a:t>
            </a:r>
            <a:br>
              <a:rPr lang="en-GB" dirty="0"/>
            </a:br>
            <a:br>
              <a:rPr lang="en-GB" dirty="0"/>
            </a:br>
            <a:r>
              <a:rPr lang="en-GB" dirty="0"/>
              <a:t>(February, April, June, August, October, December) </a:t>
            </a:r>
            <a:br>
              <a:rPr lang="en-GB" dirty="0"/>
            </a:br>
            <a:br>
              <a:rPr lang="en-GB" dirty="0"/>
            </a:br>
            <a:br>
              <a:rPr lang="en-GB" dirty="0"/>
            </a:br>
            <a:endParaRPr lang="en-GB" dirty="0">
              <a:solidFill>
                <a:schemeClr val="tx1"/>
              </a:solidFill>
            </a:endParaRPr>
          </a:p>
        </p:txBody>
      </p:sp>
    </p:spTree>
    <p:extLst>
      <p:ext uri="{BB962C8B-B14F-4D97-AF65-F5344CB8AC3E}">
        <p14:creationId xmlns:p14="http://schemas.microsoft.com/office/powerpoint/2010/main" val="11805599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788024" y="51470"/>
            <a:ext cx="4248472" cy="1584176"/>
          </a:xfrm>
        </p:spPr>
        <p:txBody>
          <a:bodyPr/>
          <a:lstStyle/>
          <a:p>
            <a:r>
              <a:rPr lang="en-GB" sz="2400" dirty="0"/>
              <a:t>Forward Plan Update </a:t>
            </a:r>
            <a:br>
              <a:rPr lang="en-GB" sz="2400" dirty="0"/>
            </a:br>
            <a:r>
              <a:rPr lang="en-GB" sz="2400" dirty="0"/>
              <a:t>(Customer Journey)</a:t>
            </a:r>
            <a:br>
              <a:rPr lang="en-GB" sz="2400" dirty="0"/>
            </a:br>
            <a:br>
              <a:rPr lang="en-GB" dirty="0"/>
            </a:br>
            <a:r>
              <a:rPr lang="en-GB" dirty="0"/>
              <a:t>(January, March, May, July, September, November)</a:t>
            </a:r>
            <a:br>
              <a:rPr lang="en-GB" dirty="0"/>
            </a:br>
            <a:br>
              <a:rPr lang="en-GB" dirty="0"/>
            </a:br>
            <a:r>
              <a:rPr lang="en-GB" dirty="0">
                <a:solidFill>
                  <a:schemeClr val="tx1"/>
                </a:solidFill>
                <a:latin typeface="Helvetica Neue LT Std 45 Light" panose="020B0403020202020204" pitchFamily="34" charset="0"/>
              </a:rPr>
              <a:t>New Online Nominations Form (Paul Mullen)</a:t>
            </a:r>
            <a:br>
              <a:rPr lang="en-GB" dirty="0">
                <a:latin typeface="Helvetica Neue LT Std 45 Light" panose="020B0403020202020204" pitchFamily="34" charset="0"/>
              </a:rPr>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sz="2400" dirty="0"/>
          </a:p>
        </p:txBody>
      </p:sp>
    </p:spTree>
    <p:extLst>
      <p:ext uri="{BB962C8B-B14F-4D97-AF65-F5344CB8AC3E}">
        <p14:creationId xmlns:p14="http://schemas.microsoft.com/office/powerpoint/2010/main" val="471141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084168" y="375506"/>
            <a:ext cx="2951383" cy="217367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Authority Decisions</a:t>
            </a:r>
          </a:p>
          <a:p>
            <a:pPr defTabSz="914400"/>
            <a:endParaRPr lang="en-GB" sz="1800" u="sng" kern="0" dirty="0"/>
          </a:p>
          <a:p>
            <a:pPr defTabSz="914400"/>
            <a:r>
              <a:rPr lang="en-GB" sz="1800" u="sng" kern="0" dirty="0"/>
              <a:t>Decisions since last Panel</a:t>
            </a:r>
          </a:p>
          <a:p>
            <a:pPr marL="285750" indent="-285750" defTabSz="914400">
              <a:buFont typeface="Arial" panose="020B0604020202020204" pitchFamily="34" charset="0"/>
              <a:buChar char="•"/>
            </a:pPr>
            <a:r>
              <a:rPr lang="en-GB" sz="1800" kern="0" dirty="0"/>
              <a:t> CMP281</a:t>
            </a:r>
          </a:p>
          <a:p>
            <a:pPr defTabSz="914400"/>
            <a:endParaRPr lang="en-GB" sz="1800" kern="0" dirty="0"/>
          </a:p>
          <a:p>
            <a:pPr defTabSz="914400"/>
            <a:r>
              <a:rPr lang="en-GB" sz="1800" u="sng" kern="0" dirty="0"/>
              <a:t>Awaiting Decision</a:t>
            </a:r>
          </a:p>
          <a:p>
            <a:pPr marL="342900" indent="-342900" defTabSz="914400">
              <a:buFont typeface="Arial" panose="020B0604020202020204" pitchFamily="34" charset="0"/>
              <a:buChar char="•"/>
            </a:pPr>
            <a:r>
              <a:rPr lang="en-GB" sz="1800" kern="0" dirty="0"/>
              <a:t>CMP292 </a:t>
            </a:r>
          </a:p>
          <a:p>
            <a:pPr marL="342900" indent="-342900" defTabSz="914400">
              <a:buFont typeface="Arial" panose="020B0604020202020204" pitchFamily="34" charset="0"/>
              <a:buChar char="•"/>
            </a:pPr>
            <a:r>
              <a:rPr lang="en-GB" sz="1800" kern="0" dirty="0"/>
              <a:t>CMP280</a:t>
            </a:r>
          </a:p>
          <a:p>
            <a:pPr marL="342900" indent="-342900" defTabSz="914400">
              <a:buFont typeface="Arial" panose="020B0604020202020204" pitchFamily="34" charset="0"/>
              <a:buChar char="•"/>
            </a:pPr>
            <a:r>
              <a:rPr lang="en-GB" sz="1800" kern="0" dirty="0"/>
              <a:t>CMP319 </a:t>
            </a:r>
          </a:p>
          <a:p>
            <a:pPr marL="342900" indent="-342900" defTabSz="914400">
              <a:buFont typeface="Arial" panose="020B0604020202020204" pitchFamily="34" charset="0"/>
              <a:buChar char="•"/>
            </a:pPr>
            <a:r>
              <a:rPr lang="en-GB" sz="1800" kern="0" dirty="0"/>
              <a:t>CMP303</a:t>
            </a:r>
          </a:p>
          <a:p>
            <a:pPr marL="342900" indent="-342900" defTabSz="914400">
              <a:buFont typeface="Arial" panose="020B0604020202020204" pitchFamily="34" charset="0"/>
              <a:buChar char="•"/>
            </a:pPr>
            <a:r>
              <a:rPr lang="en-GB" sz="1800" kern="0" dirty="0"/>
              <a:t>CMP306</a:t>
            </a:r>
          </a:p>
          <a:p>
            <a:pPr marL="342900" indent="-342900" defTabSz="914400">
              <a:buFont typeface="Arial" panose="020B0604020202020204" pitchFamily="34" charset="0"/>
              <a:buChar char="•"/>
            </a:pPr>
            <a:r>
              <a:rPr lang="en-GB" sz="1800" kern="0" dirty="0"/>
              <a:t>CMP320</a:t>
            </a:r>
          </a:p>
          <a:p>
            <a:pPr marL="342900" indent="-342900" defTabSz="914400">
              <a:buFont typeface="Arial" panose="020B0604020202020204" pitchFamily="34" charset="0"/>
              <a:buChar char="•"/>
            </a:pPr>
            <a:r>
              <a:rPr lang="en-GB" sz="1800" kern="0" dirty="0"/>
              <a:t>CMP323</a:t>
            </a:r>
          </a:p>
          <a:p>
            <a:pPr marL="342900" indent="-342900" defTabSz="914400">
              <a:buFont typeface="Arial" panose="020B0604020202020204" pitchFamily="34" charset="0"/>
              <a:buChar char="•"/>
            </a:pPr>
            <a:endParaRPr lang="en-GB" kern="0" dirty="0"/>
          </a:p>
          <a:p>
            <a:pPr algn="r" defTabSz="914400"/>
            <a:endParaRPr lang="en-GB" kern="0" dirty="0"/>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11511539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66634" y="722"/>
            <a:ext cx="5492874"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179512" y="195486"/>
            <a:ext cx="4392488" cy="3168352"/>
          </a:xfrm>
        </p:spPr>
        <p:txBody>
          <a:bodyPr/>
          <a:lstStyle/>
          <a:p>
            <a:pPr algn="l"/>
            <a:r>
              <a:rPr lang="en-GB" sz="2400" dirty="0"/>
              <a:t>AOB</a:t>
            </a:r>
            <a:br>
              <a:rPr lang="en-GB" sz="2400" dirty="0"/>
            </a:br>
            <a:br>
              <a:rPr lang="en-GB" sz="2400" dirty="0"/>
            </a:br>
            <a:r>
              <a:rPr lang="en-GB" dirty="0">
                <a:solidFill>
                  <a:srgbClr val="454545"/>
                </a:solidFill>
              </a:rPr>
              <a:t>General discussion on impacts of coronavirus outbreak (ALL)</a:t>
            </a:r>
            <a:br>
              <a:rPr lang="en-GB" dirty="0">
                <a:latin typeface="Helvetica Neue LT Std 45 Light" panose="020B0403020202020204" pitchFamily="34" charset="0"/>
              </a:rPr>
            </a:br>
            <a:br>
              <a:rPr lang="en-GB" sz="2400" dirty="0"/>
            </a:br>
            <a:br>
              <a:rPr lang="en-GB" sz="1800" dirty="0">
                <a:solidFill>
                  <a:schemeClr val="tx1"/>
                </a:solidFill>
              </a:rPr>
            </a:br>
            <a:br>
              <a:rPr lang="en-GB" sz="1800" dirty="0">
                <a:solidFill>
                  <a:schemeClr val="tx1"/>
                </a:solidFill>
                <a:highlight>
                  <a:srgbClr val="FFFF00"/>
                </a:highlight>
              </a:rPr>
            </a:br>
            <a:br>
              <a:rPr lang="en-GB" sz="1800" dirty="0">
                <a:solidFill>
                  <a:schemeClr val="tx1"/>
                </a:solidFill>
                <a:highlight>
                  <a:srgbClr val="FFFF00"/>
                </a:highlight>
              </a:rPr>
            </a:br>
            <a:br>
              <a:rPr lang="en-GB" dirty="0">
                <a:highlight>
                  <a:srgbClr val="FFFF00"/>
                </a:highlight>
              </a:rPr>
            </a:br>
            <a:br>
              <a:rPr lang="en-GB" sz="1800" b="0" dirty="0">
                <a:solidFill>
                  <a:schemeClr val="tx1"/>
                </a:solidFill>
              </a:rPr>
            </a:br>
            <a:br>
              <a:rPr lang="en-GB" sz="1800" b="0" dirty="0">
                <a:solidFill>
                  <a:schemeClr val="tx1"/>
                </a:solidFill>
              </a:rPr>
            </a:br>
            <a:br>
              <a:rPr lang="en-GB" sz="1800" b="0" dirty="0">
                <a:solidFill>
                  <a:schemeClr val="tx1"/>
                </a:solidFill>
              </a:rPr>
            </a:br>
            <a:br>
              <a:rPr lang="en-GB" dirty="0">
                <a:solidFill>
                  <a:schemeClr val="tx1"/>
                </a:solidFill>
              </a:rPr>
            </a:br>
            <a:br>
              <a:rPr lang="en-GB" sz="1800" b="0" dirty="0">
                <a:solidFill>
                  <a:schemeClr val="tx1"/>
                </a:solidFill>
              </a:rPr>
            </a:br>
            <a:br>
              <a:rPr lang="en-GB" sz="1800" b="0" dirty="0">
                <a:solidFill>
                  <a:schemeClr val="tx1"/>
                </a:solidFill>
              </a:rPr>
            </a:br>
            <a:br>
              <a:rPr lang="en-GB" b="0"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41064475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6337076" cy="295466"/>
          </a:xfrm>
        </p:spPr>
        <p:txBody>
          <a:bodyPr/>
          <a:lstStyle/>
          <a:p>
            <a:r>
              <a:rPr lang="en-GB" altLang="en-US" sz="2800" dirty="0"/>
              <a:t>Next Panel Meeting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dirty="0">
                <a:solidFill>
                  <a:srgbClr val="0079C1"/>
                </a:solidFill>
              </a:rPr>
              <a:t> </a:t>
            </a:r>
          </a:p>
        </p:txBody>
      </p:sp>
      <p:sp>
        <p:nvSpPr>
          <p:cNvPr id="2" name="TextBox 1"/>
          <p:cNvSpPr txBox="1"/>
          <p:nvPr/>
        </p:nvSpPr>
        <p:spPr>
          <a:xfrm>
            <a:off x="182596" y="773073"/>
            <a:ext cx="8280920" cy="2739211"/>
          </a:xfrm>
          <a:prstGeom prst="rect">
            <a:avLst/>
          </a:prstGeom>
          <a:noFill/>
        </p:spPr>
        <p:txBody>
          <a:bodyPr wrap="square" lIns="0" tIns="0" rIns="0" bIns="0" rtlCol="0">
            <a:spAutoFit/>
          </a:bodyPr>
          <a:lstStyle/>
          <a:p>
            <a:pPr algn="l"/>
            <a:r>
              <a:rPr lang="en-GB" sz="2000" b="1" dirty="0"/>
              <a:t>10am on 26 June 2020 via WebEx</a:t>
            </a:r>
          </a:p>
          <a:p>
            <a:pPr algn="l"/>
            <a:endParaRPr lang="en-GB" sz="2000" b="1" dirty="0"/>
          </a:p>
          <a:p>
            <a:pPr algn="l"/>
            <a:r>
              <a:rPr lang="en-GB" sz="2000" b="1" dirty="0"/>
              <a:t>Modification Proposals to be submitted by 11 June 2020</a:t>
            </a:r>
          </a:p>
          <a:p>
            <a:pPr algn="l"/>
            <a:endParaRPr lang="en-GB" sz="2000" b="1" dirty="0"/>
          </a:p>
          <a:p>
            <a:r>
              <a:rPr lang="en-GB" sz="2000" b="1" dirty="0"/>
              <a:t>Papers Day – 18 June 2020</a:t>
            </a:r>
          </a:p>
          <a:p>
            <a:endParaRPr lang="en-GB" sz="2000" b="1" dirty="0"/>
          </a:p>
          <a:p>
            <a:r>
              <a:rPr lang="en-GB" sz="2000" b="1" dirty="0"/>
              <a:t>TCMF – 4 June 2020 </a:t>
            </a:r>
          </a:p>
          <a:p>
            <a:pPr algn="l"/>
            <a:endParaRPr lang="en-GB" sz="2000" b="1" dirty="0"/>
          </a:p>
          <a:p>
            <a:pPr algn="l"/>
            <a:endParaRPr lang="en-GB" sz="1800" b="1" dirty="0"/>
          </a:p>
        </p:txBody>
      </p:sp>
    </p:spTree>
    <p:extLst>
      <p:ext uri="{BB962C8B-B14F-4D97-AF65-F5344CB8AC3E}">
        <p14:creationId xmlns:p14="http://schemas.microsoft.com/office/powerpoint/2010/main" val="20476303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r>
              <a:rPr lang="en-GB" sz="2400" kern="0" dirty="0"/>
              <a:t>Close</a:t>
            </a:r>
            <a:br>
              <a:rPr lang="en-GB" kern="0" dirty="0"/>
            </a:br>
            <a:br>
              <a:rPr lang="en-GB" kern="0" dirty="0"/>
            </a:br>
            <a:br>
              <a:rPr lang="en-GB" kern="0" dirty="0"/>
            </a:br>
            <a:endParaRPr lang="en-GB" kern="0" dirty="0"/>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913319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New Modifications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377566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3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580112" y="195486"/>
            <a:ext cx="3455439" cy="245173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r>
              <a:rPr lang="en-GB" kern="0" dirty="0">
                <a:solidFill>
                  <a:srgbClr val="F26522"/>
                </a:solidFill>
                <a:latin typeface="Arial" panose="020B0604020202020204"/>
              </a:rPr>
              <a:t>CMP342 - </a:t>
            </a:r>
            <a:r>
              <a:rPr lang="en-GB" dirty="0"/>
              <a:t>Clarification of VAT for Securities in the CUSC</a:t>
            </a:r>
          </a:p>
          <a:p>
            <a:endParaRPr lang="en-GB" dirty="0"/>
          </a:p>
          <a:p>
            <a:r>
              <a:rPr lang="en-GB" dirty="0"/>
              <a:t> </a:t>
            </a:r>
            <a:r>
              <a:rPr lang="en-US" dirty="0"/>
              <a:t> </a:t>
            </a:r>
            <a:r>
              <a:rPr lang="en-GB" dirty="0"/>
              <a:t>  </a:t>
            </a:r>
            <a:endParaRPr lang="en-US" dirty="0"/>
          </a:p>
          <a:p>
            <a:pPr lvl="0" algn="just" defTabSz="914400"/>
            <a:endParaRPr lang="en-GB" kern="0" dirty="0">
              <a:solidFill>
                <a:srgbClr val="F26522"/>
              </a:solidFill>
              <a:latin typeface="Arial" panose="020B0604020202020204"/>
            </a:endParaRPr>
          </a:p>
          <a:p>
            <a:pPr marL="0" marR="0" lvl="0" indent="0" algn="just"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endParaRPr>
          </a:p>
          <a:p>
            <a:pPr marL="0" marR="0" lvl="0" indent="0" algn="r" defTabSz="914400" rtl="0" eaLnBrk="1" fontAlgn="auto" latinLnBrk="0" hangingPunct="1">
              <a:lnSpc>
                <a:spcPct val="80000"/>
              </a:lnSpc>
              <a:spcBef>
                <a:spcPts val="0"/>
              </a:spcBef>
              <a:spcAft>
                <a:spcPts val="0"/>
              </a:spcAft>
              <a:buClrTx/>
              <a:buSzTx/>
              <a:buFontTx/>
              <a:buNone/>
              <a:tabLst/>
              <a:defRPr/>
            </a:pPr>
            <a:b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0" i="0" u="none" strike="noStrike" kern="0" cap="none" spc="0" normalizeH="0" baseline="0" noProof="0" dirty="0">
              <a:ln>
                <a:noFill/>
              </a:ln>
              <a:solidFill>
                <a:srgbClr val="454545"/>
              </a:solidFill>
              <a:effectLst/>
              <a:uLnTx/>
              <a:uFillTx/>
              <a:latin typeface="Arial" panose="020B0604020202020204"/>
              <a:ea typeface="+mj-ea"/>
              <a:cs typeface="+mj-cs"/>
            </a:endParaRPr>
          </a:p>
        </p:txBody>
      </p:sp>
    </p:spTree>
    <p:extLst>
      <p:ext uri="{BB962C8B-B14F-4D97-AF65-F5344CB8AC3E}">
        <p14:creationId xmlns:p14="http://schemas.microsoft.com/office/powerpoint/2010/main" val="3249484929"/>
      </p:ext>
    </p:extLst>
  </p:cSld>
  <p:clrMapOvr>
    <a:masterClrMapping/>
  </p:clrMapOvr>
</p:sld>
</file>

<file path=ppt/theme/theme1.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10.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RWE_Presentation_EN_4to3">
  <a:themeElements>
    <a:clrScheme name="RWE">
      <a:dk1>
        <a:srgbClr val="000000"/>
      </a:dk1>
      <a:lt1>
        <a:sysClr val="window" lastClr="FFFFFF"/>
      </a:lt1>
      <a:dk2>
        <a:srgbClr val="E8E8E4"/>
      </a:dk2>
      <a:lt2>
        <a:srgbClr val="52555C"/>
      </a:lt2>
      <a:accent1>
        <a:srgbClr val="00B1EB"/>
      </a:accent1>
      <a:accent2>
        <a:srgbClr val="1D4477"/>
      </a:accent2>
      <a:accent3>
        <a:srgbClr val="3ED8C3"/>
      </a:accent3>
      <a:accent4>
        <a:srgbClr val="ADAFB1"/>
      </a:accent4>
      <a:accent5>
        <a:srgbClr val="00A19F"/>
      </a:accent5>
      <a:accent6>
        <a:srgbClr val="005E65"/>
      </a:accent6>
      <a:hlink>
        <a:srgbClr val="1D4477"/>
      </a:hlink>
      <a:folHlink>
        <a:srgbClr val="1D4477"/>
      </a:folHlink>
    </a:clrScheme>
    <a:fontScheme name="RWE">
      <a:majorFont>
        <a:latin typeface="RWE Sans"/>
        <a:ea typeface=""/>
        <a:cs typeface=""/>
      </a:majorFont>
      <a:minorFont>
        <a:latin typeface="RW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lIns="36000" tIns="36000" rIns="36000" bIns="36000" rtlCol="0" anchor="ctr"/>
      <a:lstStyle>
        <a:defPPr algn="ctr">
          <a:defRPr sz="16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rtlCol="0" anchor="t" anchorCtr="0">
        <a:noAutofit/>
      </a:bodyPr>
      <a:lstStyle>
        <a:defPPr algn="l">
          <a:defRPr sz="1600" dirty="0" err="1" smtClean="0">
            <a:solidFill>
              <a:schemeClr val="accent2"/>
            </a:solidFill>
          </a:defRPr>
        </a:defPPr>
      </a:lstStyle>
    </a:txDef>
  </a:objectDefaults>
  <a:extraClrSchemeLst/>
  <a:custClrLst>
    <a:custClr name="RWE Blue 75%">
      <a:srgbClr val="567399"/>
    </a:custClr>
    <a:custClr name="RWE Blue 50%">
      <a:srgbClr val="8EA1BB"/>
    </a:custClr>
    <a:custClr name="Gradient green 75%">
      <a:srgbClr val="40B9B7"/>
    </a:custClr>
    <a:custClr name="Gradient green 50%">
      <a:srgbClr val="7FD0CF"/>
    </a:custClr>
    <a:custClr name="Energy green 75%">
      <a:srgbClr val="6EE2D2"/>
    </a:custClr>
    <a:custClr name="Energy green 50%">
      <a:srgbClr val="9EEBE1"/>
    </a:custClr>
    <a:custClr name="White">
      <a:srgbClr val="FFFFFF"/>
    </a:custClr>
    <a:custClr name="Renewables">
      <a:srgbClr val="3ED8C3"/>
    </a:custClr>
    <a:custClr name="New applications">
      <a:srgbClr val="00A19F"/>
    </a:custClr>
    <a:custClr name="Hard coal">
      <a:srgbClr val="52555C"/>
    </a:custClr>
    <a:custClr name="Energy blue 75%">
      <a:srgbClr val="40C5F0"/>
    </a:custClr>
    <a:custClr name="Energy blue 50%">
      <a:srgbClr val="7FD8F5"/>
    </a:custClr>
    <a:custClr name="Sand 75%">
      <a:srgbClr val="EEEEEB"/>
    </a:custClr>
    <a:custClr name="Accent orange">
      <a:srgbClr val="EF7D00"/>
    </a:custClr>
    <a:custClr name="Accent orange 75%">
      <a:srgbClr val="F39E40"/>
    </a:custClr>
    <a:custClr name="Accent orange 50%">
      <a:srgbClr val="F7BE7F"/>
    </a:custClr>
    <a:custClr name="White">
      <a:srgbClr val="FFFFFF"/>
    </a:custClr>
    <a:custClr name="Hydroelectric">
      <a:srgbClr val="00B1EB"/>
    </a:custClr>
    <a:custClr name="Wind offshore">
      <a:srgbClr val="A1DAF8"/>
    </a:custClr>
    <a:custClr name="Wind onshore">
      <a:srgbClr val="D4EDFC"/>
    </a:custClr>
    <a:custClr name="Accent dark red">
      <a:srgbClr val="B61F34"/>
    </a:custClr>
    <a:custClr name="Accent dark red 75%">
      <a:srgbClr val="C85767"/>
    </a:custClr>
    <a:custClr name="Accent dark red 50%">
      <a:srgbClr val="DA8F99"/>
    </a:custClr>
    <a:custClr name="Accent green">
      <a:srgbClr val="005E65"/>
    </a:custClr>
    <a:custClr name="Accent green 75%">
      <a:srgbClr val="40868C"/>
    </a:custClr>
    <a:custClr name="Accent green 50%">
      <a:srgbClr val="7FAEB2"/>
    </a:custClr>
    <a:custClr name="White">
      <a:srgbClr val="FFFFFF"/>
    </a:custClr>
    <a:custClr name="Biomass">
      <a:srgbClr val="005E65"/>
    </a:custClr>
    <a:custClr name="Solar/PV">
      <a:srgbClr val="7FA2A8"/>
    </a:custClr>
    <a:custClr name="Lignite">
      <a:srgbClr val="ADAFB1"/>
    </a:custClr>
    <a:custClr name="Accent yellow">
      <a:srgbClr val="FFCC00"/>
    </a:custClr>
    <a:custClr name="Accent yellow 75%">
      <a:srgbClr val="FFD940"/>
    </a:custClr>
    <a:custClr name="Accent yellow 50%">
      <a:srgbClr val="FFE57F"/>
    </a:custClr>
    <a:custClr name="Accent light red">
      <a:srgbClr val="E7343F"/>
    </a:custClr>
    <a:custClr name="Accent light red 75%">
      <a:srgbClr val="ED676F"/>
    </a:custClr>
    <a:custClr name="Accent light red 50%">
      <a:srgbClr val="F3999F"/>
    </a:custClr>
    <a:custClr name="White">
      <a:srgbClr val="FFFFFF"/>
    </a:custClr>
    <a:custClr name="Oil">
      <a:srgbClr val="E52330"/>
    </a:custClr>
    <a:custClr name="Nuclear power">
      <a:srgbClr val="EF7D00"/>
    </a:custClr>
    <a:custClr name="Gas">
      <a:srgbClr val="FFCC00"/>
    </a:custClr>
    <a:custClr name="Accent light green">
      <a:srgbClr val="5AB88F"/>
    </a:custClr>
    <a:custClr name="Accent light green 75%">
      <a:srgbClr val="83CAAB"/>
    </a:custClr>
    <a:custClr name="Accent light green 50%">
      <a:srgbClr val="ACDBC7"/>
    </a:custClr>
    <a:custClr name="Accent dark grey">
      <a:srgbClr val="52555C"/>
    </a:custClr>
    <a:custClr name="Accent dark grey 75%">
      <a:srgbClr val="7D8085"/>
    </a:custClr>
    <a:custClr name="Accent dark grey 50%">
      <a:srgbClr val="A8AAAD"/>
    </a:custClr>
    <a:custClr name="White">
      <a:srgbClr val="FFFFFF"/>
    </a:custClr>
    <a:custClr name="Biogas">
      <a:srgbClr val="FFE680"/>
    </a:custClr>
    <a:custClr name="White">
      <a:srgbClr val="FFFFFF"/>
    </a:custClr>
    <a:custClr name="White">
      <a:srgbClr val="FFFFFF"/>
    </a:custClr>
  </a:custClrLst>
  <a:extLst>
    <a:ext uri="{05A4C25C-085E-4340-85A3-A5531E510DB2}">
      <thm15:themeFamily xmlns:thm15="http://schemas.microsoft.com/office/thememl/2012/main" name="PPT_4x3_EN.potx" id="{663D63EB-B16F-46B7-BF61-3CC21E811730}" vid="{5030788D-6560-4317-B535-9344FA0D095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762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1" id="{798410B7-3C51-4F52-8A5B-E528147DD5D0}" vid="{9C5E6E9C-C04B-4127-BB26-66B2F6576113}"/>
    </a:ext>
  </a:extLst>
</a:theme>
</file>

<file path=ppt/theme/theme8.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9.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7EC8E2-FA9C-454D-8C15-DCC03B66E8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48300F-9418-4A15-9252-8DA3C7F91939}">
  <ds:schemaRefs>
    <ds:schemaRef ds:uri="http://schemas.microsoft.com/office/2006/documentManagement/types"/>
    <ds:schemaRef ds:uri="http://purl.org/dc/terms/"/>
    <ds:schemaRef ds:uri="f71abe4e-f5ff-49cd-8eff-5f4949acc510"/>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s>
</ds:datastoreItem>
</file>

<file path=customXml/itemProps3.xml><?xml version="1.0" encoding="utf-8"?>
<ds:datastoreItem xmlns:ds="http://schemas.openxmlformats.org/officeDocument/2006/customXml" ds:itemID="{155E7DEA-430B-4E13-8AF2-BBD10B1959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CUSC March Panel Slides v0.1.pptx</Template>
  <TotalTime>7418</TotalTime>
  <Words>4057</Words>
  <Application>Microsoft Office PowerPoint</Application>
  <PresentationFormat>On-screen Show (16:9)</PresentationFormat>
  <Paragraphs>675</Paragraphs>
  <Slides>72</Slides>
  <Notes>29</Notes>
  <HiddenSlides>0</HiddenSlides>
  <MMClips>0</MMClips>
  <ScaleCrop>false</ScaleCrop>
  <HeadingPairs>
    <vt:vector size="6" baseType="variant">
      <vt:variant>
        <vt:lpstr>Fonts Used</vt:lpstr>
      </vt:variant>
      <vt:variant>
        <vt:i4>18</vt:i4>
      </vt:variant>
      <vt:variant>
        <vt:lpstr>Theme</vt:lpstr>
      </vt:variant>
      <vt:variant>
        <vt:i4>14</vt:i4>
      </vt:variant>
      <vt:variant>
        <vt:lpstr>Slide Titles</vt:lpstr>
      </vt:variant>
      <vt:variant>
        <vt:i4>72</vt:i4>
      </vt:variant>
    </vt:vector>
  </HeadingPairs>
  <TitlesOfParts>
    <vt:vector size="104" baseType="lpstr">
      <vt:lpstr>MS PGothic</vt:lpstr>
      <vt:lpstr>MS PGothic</vt:lpstr>
      <vt:lpstr>Arial</vt:lpstr>
      <vt:lpstr>Calibri</vt:lpstr>
      <vt:lpstr>Calibri Light</vt:lpstr>
      <vt:lpstr>Courier New</vt:lpstr>
      <vt:lpstr>Helvetica</vt:lpstr>
      <vt:lpstr>Helvetica Neue LT Std 45 Light</vt:lpstr>
      <vt:lpstr>Helvetica Neue LT Std 65 Medium</vt:lpstr>
      <vt:lpstr>Proxima Nova Rg</vt:lpstr>
      <vt:lpstr>RWE Sans</vt:lpstr>
      <vt:lpstr>RWE Sans 5.6</vt:lpstr>
      <vt:lpstr>Symbol</vt:lpstr>
      <vt:lpstr>Tahoma</vt:lpstr>
      <vt:lpstr>Times New Roman</vt:lpstr>
      <vt:lpstr>Verdana</vt:lpstr>
      <vt:lpstr>Wingdings</vt:lpstr>
      <vt:lpstr>Wingdings 2</vt:lpstr>
      <vt:lpstr>Office Theme</vt:lpstr>
      <vt:lpstr>4_ENGIE_Presentation16-9_GB_V3</vt:lpstr>
      <vt:lpstr>1_ENGIE_Presentation16-9_GB_V3</vt:lpstr>
      <vt:lpstr>Custom Design</vt:lpstr>
      <vt:lpstr>1_Custom Design</vt:lpstr>
      <vt:lpstr>2_Custom Design</vt:lpstr>
      <vt:lpstr>Elexon - Presentation</vt:lpstr>
      <vt:lpstr>Content Slides</vt:lpstr>
      <vt:lpstr>1_Content Slides</vt:lpstr>
      <vt:lpstr>Cover slide</vt:lpstr>
      <vt:lpstr>PresentationOfgem2015</vt:lpstr>
      <vt:lpstr>3_Custom Design</vt:lpstr>
      <vt:lpstr>4_Custom Design</vt:lpstr>
      <vt:lpstr>RWE_Presentation_EN_4to3</vt:lpstr>
      <vt:lpstr>CUSC Panel </vt:lpstr>
      <vt:lpstr>Welcome</vt:lpstr>
      <vt:lpstr>Introductions / Apologies for Absence </vt:lpstr>
      <vt:lpstr>PowerPoint Presentation</vt:lpstr>
      <vt:lpstr>Review of Actions within Actions Log</vt:lpstr>
      <vt:lpstr>PowerPoint Presentation</vt:lpstr>
      <vt:lpstr>PowerPoint Presentation</vt:lpstr>
      <vt:lpstr>New Modifications     </vt:lpstr>
      <vt:lpstr>PowerPoint Presentation</vt:lpstr>
      <vt:lpstr>Critical Friend Feedback: CMP342</vt:lpstr>
      <vt:lpstr>Draft modification - Clarification of VAT for Securities in the CUSC      </vt:lpstr>
      <vt:lpstr>Clarification of VAT for Securities in the CUSC</vt:lpstr>
      <vt:lpstr>CMP342 - Clarification of VAT for Securities in the CUSC</vt:lpstr>
      <vt:lpstr>Proposer Recommended Governance Route </vt:lpstr>
      <vt:lpstr>PowerPoint Presentation</vt:lpstr>
      <vt:lpstr>PowerPoint Presentation</vt:lpstr>
      <vt:lpstr>Critical Friend Feedback: CMP343</vt:lpstr>
      <vt:lpstr>Proposer Recommended Governance Route </vt:lpstr>
      <vt:lpstr>Timeline for CMP343 and CMP340</vt:lpstr>
      <vt:lpstr>PowerPoint Presentation</vt:lpstr>
      <vt:lpstr>PowerPoint Presentation</vt:lpstr>
      <vt:lpstr>Critical Friend Feedback: CMP344</vt:lpstr>
      <vt:lpstr>PowerPoint Presentation</vt:lpstr>
      <vt:lpstr>PowerPoint Presentation</vt:lpstr>
      <vt:lpstr>PowerPoint Presentation</vt:lpstr>
      <vt:lpstr>PowerPoint Presentation</vt:lpstr>
      <vt:lpstr>PowerPoint Presentation</vt:lpstr>
      <vt:lpstr>Proposer Recommended Governance Route </vt:lpstr>
      <vt:lpstr>PowerPoint Presentation</vt:lpstr>
      <vt:lpstr>In Flight Modification Updates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Tranche 1 - Indicative Timelines</vt:lpstr>
      <vt:lpstr>Summary of asks of Panel (as at 20 May 2020)</vt:lpstr>
      <vt:lpstr>Discussions on Prioritisation </vt:lpstr>
      <vt:lpstr>Summary of asks of Panel (as at 20 May 2020)</vt:lpstr>
      <vt:lpstr>Workgroup Report  CMP324/325 – Generation Zones – changes for RIIO-T2 and Rezoning – CMP324 expansion   </vt:lpstr>
      <vt:lpstr>CMP324/325 Background</vt:lpstr>
      <vt:lpstr>CMP324/325 Summary of Solutions</vt:lpstr>
      <vt:lpstr>CMP324/325 Workgroup Vote</vt:lpstr>
      <vt:lpstr>CMP324/325 Terms of Reference</vt:lpstr>
      <vt:lpstr>Next steps </vt:lpstr>
      <vt:lpstr>CMP324/325 – Asks of the Panel</vt:lpstr>
      <vt:lpstr>Workgroup Report  CMP334 – Transmission Demand Residual – consequential definition changes (TCR) </vt:lpstr>
      <vt:lpstr>CMP334 Background</vt:lpstr>
      <vt:lpstr>CMP334 Summary of Solutions</vt:lpstr>
      <vt:lpstr>CMP334 Workgroup Vote</vt:lpstr>
      <vt:lpstr>CMP334 Terms of Reference</vt:lpstr>
      <vt:lpstr>Next steps </vt:lpstr>
      <vt:lpstr>CMP334 – Asks of the Panel</vt:lpstr>
      <vt:lpstr>Draft Final Modification Report  CMP337 - Impact of DNO Contributions on Actual Project Costs and Expansion Factors  &amp;  CMP338 – Impact of DNO Contributions on Actual Project Costs and Expansion Factors – New Definition of  Cost Adjustment </vt:lpstr>
      <vt:lpstr>CMP337/338 Background</vt:lpstr>
      <vt:lpstr>CMP337/338 Workgroup Consultation &amp; Vote</vt:lpstr>
      <vt:lpstr>CMP337/338 Code Administrator Consultation</vt:lpstr>
      <vt:lpstr>Next steps </vt:lpstr>
      <vt:lpstr>Standing Groups</vt:lpstr>
      <vt:lpstr>European Updates   </vt:lpstr>
      <vt:lpstr>Update on Other Industry Codes         </vt:lpstr>
      <vt:lpstr>Relevant Interruptions Claim Report  (January, April, July, October) </vt:lpstr>
      <vt:lpstr>Governance                </vt:lpstr>
      <vt:lpstr>Horizon Scan  (February, May, August, November) </vt:lpstr>
      <vt:lpstr>PowerPoint Presentation</vt:lpstr>
      <vt:lpstr>CACoP Update   (February, April, June, August, October, December)    </vt:lpstr>
      <vt:lpstr>Forward Plan Update  (Customer Journey)  (January, March, May, July, September, November)  New Online Nominations Form (Paul Mullen)          </vt:lpstr>
      <vt:lpstr>AOB  General discussion on impacts of coronavirus outbreak (ALL)                      </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CUSC Panel</dc:title>
  <dc:creator>Hinsley1 (ESO), Rachel</dc:creator>
  <cp:lastModifiedBy>Mullen (ESO), Paul J</cp:lastModifiedBy>
  <cp:revision>447</cp:revision>
  <cp:lastPrinted>2019-09-16T13:55:23Z</cp:lastPrinted>
  <dcterms:created xsi:type="dcterms:W3CDTF">2019-03-21T10:47:33Z</dcterms:created>
  <dcterms:modified xsi:type="dcterms:W3CDTF">2020-05-20T15:14:09Z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2018-06-12T00:00:00Z</vt:filetime>
  </property>
  <property fmtid="{D5CDD505-2E9C-101B-9397-08002B2CF9AE}" pid="3" name="Creator">
    <vt:lpwstr>Adobe InDesign CC 2017 (Macintosh)</vt:lpwstr>
  </property>
  <property fmtid="{D5CDD505-2E9C-101B-9397-08002B2CF9AE}" pid="4" name="LastSaved">
    <vt:filetime>2018-06-12T00:00:00Z</vt:filetime>
  </property>
  <property fmtid="{D5CDD505-2E9C-101B-9397-08002B2CF9AE}" pid="5" name="_AdHocReviewCycleID">
    <vt:i4>-695181459</vt:i4>
  </property>
  <property fmtid="{D5CDD505-2E9C-101B-9397-08002B2CF9AE}" pid="6" name="_NewReviewCycle">
    <vt:lpwstr/>
  </property>
  <property fmtid="{D5CDD505-2E9C-101B-9397-08002B2CF9AE}" pid="7" name="_EmailSubject">
    <vt:lpwstr>Panel Papers - 28 June 2019</vt:lpwstr>
  </property>
  <property fmtid="{D5CDD505-2E9C-101B-9397-08002B2CF9AE}" pid="8" name="_AuthorEmail">
    <vt:lpwstr>cusc.team@nationalgrid.com</vt:lpwstr>
  </property>
  <property fmtid="{D5CDD505-2E9C-101B-9397-08002B2CF9AE}" pid="9" name="_AuthorEmailDisplayName">
    <vt:lpwstr>.Box.Cusc.Team</vt:lpwstr>
  </property>
  <property fmtid="{D5CDD505-2E9C-101B-9397-08002B2CF9AE}" pid="10" name="ContentTypeId">
    <vt:lpwstr>0x010100095E1BDC5029614ABF43223A464FD248</vt:lpwstr>
  </property>
  <property fmtid="{D5CDD505-2E9C-101B-9397-08002B2CF9AE}" pid="11" name="_PreviousAdHocReviewCycleID">
    <vt:i4>-695181459</vt:i4>
  </property>
</Properties>
</file>