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307" r:id="rId5"/>
    <p:sldId id="529" r:id="rId6"/>
    <p:sldId id="551" r:id="rId7"/>
    <p:sldId id="546" r:id="rId8"/>
    <p:sldId id="548" r:id="rId9"/>
    <p:sldId id="552" r:id="rId10"/>
    <p:sldId id="553" r:id="rId11"/>
  </p:sldIdLst>
  <p:sldSz cx="9144000" cy="5143500" type="screen16x9"/>
  <p:notesSz cx="9777413" cy="6670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is-Jones, Milo" initials="PM" lastIdx="2" clrIdx="0">
    <p:extLst>
      <p:ext uri="{19B8F6BF-5375-455C-9EA6-DF929625EA0E}">
        <p15:presenceInfo xmlns:p15="http://schemas.microsoft.com/office/powerpoint/2012/main" userId="S-1-5-21-852109325-4236797708-1392725387-324413" providerId="AD"/>
      </p:ext>
    </p:extLst>
  </p:cmAuthor>
  <p:cmAuthor id="2" name="Jones (ESO), William" initials="J(W" lastIdx="1" clrIdx="1">
    <p:extLst>
      <p:ext uri="{19B8F6BF-5375-455C-9EA6-DF929625EA0E}">
        <p15:presenceInfo xmlns:p15="http://schemas.microsoft.com/office/powerpoint/2012/main" userId="S-1-5-21-852109325-4236797708-1392725387-462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3778B9"/>
    <a:srgbClr val="C4CC4B"/>
    <a:srgbClr val="5F3684"/>
    <a:srgbClr val="F2C04C"/>
    <a:srgbClr val="EC6525"/>
    <a:srgbClr val="FBE64D"/>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3" autoAdjust="0"/>
    <p:restoredTop sz="96220" autoAdjust="0"/>
  </p:normalViewPr>
  <p:slideViewPr>
    <p:cSldViewPr>
      <p:cViewPr varScale="1">
        <p:scale>
          <a:sx n="88" d="100"/>
          <a:sy n="88" d="100"/>
        </p:scale>
        <p:origin x="180" y="78"/>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110" d="100"/>
          <a:sy n="110" d="100"/>
        </p:scale>
        <p:origin x="14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th(ESO), Philip" userId="f47c59aa-4a06-40cf-bd17-46498a73b86a" providerId="ADAL" clId="{C50252FA-7C08-47FE-907C-0CB4BB91F4E9}"/>
    <pc:docChg chg="modSld">
      <pc:chgData name="Smith(ESO), Philip" userId="f47c59aa-4a06-40cf-bd17-46498a73b86a" providerId="ADAL" clId="{C50252FA-7C08-47FE-907C-0CB4BB91F4E9}" dt="2019-11-05T15:23:41.597" v="3" actId="1035"/>
      <pc:docMkLst>
        <pc:docMk/>
      </pc:docMkLst>
      <pc:sldChg chg="modSp">
        <pc:chgData name="Smith(ESO), Philip" userId="f47c59aa-4a06-40cf-bd17-46498a73b86a" providerId="ADAL" clId="{C50252FA-7C08-47FE-907C-0CB4BB91F4E9}" dt="2019-11-05T15:23:41.597" v="3" actId="1035"/>
        <pc:sldMkLst>
          <pc:docMk/>
          <pc:sldMk cId="2807141430" sldId="552"/>
        </pc:sldMkLst>
        <pc:picChg chg="mod">
          <ac:chgData name="Smith(ESO), Philip" userId="f47c59aa-4a06-40cf-bd17-46498a73b86a" providerId="ADAL" clId="{C50252FA-7C08-47FE-907C-0CB4BB91F4E9}" dt="2019-11-05T15:23:41.597" v="3" actId="1035"/>
          <ac:picMkLst>
            <pc:docMk/>
            <pc:sldMk cId="2807141430" sldId="552"/>
            <ac:picMk id="5" creationId="{19BDF394-CCCB-4249-B281-FE47B54AF163}"/>
          </ac:picMkLst>
        </pc:pic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19-09-05T10:17:05.750" idx="1">
    <p:pos x="5193" y="1216"/>
    <p:text>Jian to confirm this</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538012" y="0"/>
            <a:ext cx="4237085" cy="334283"/>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06/11/2019</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0" y="6336393"/>
            <a:ext cx="4237085" cy="334283"/>
          </a:xfrm>
          <a:prstGeom prst="rect">
            <a:avLst/>
          </a:prstGeom>
        </p:spPr>
        <p:txBody>
          <a:bodyPr vert="horz" lIns="47878" tIns="23939" rIns="47878" bIns="23939"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538012" y="6336393"/>
            <a:ext cx="4237085" cy="334283"/>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538012" y="0"/>
            <a:ext cx="4237085" cy="334283"/>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11/6/2019</a:t>
            </a:fld>
            <a:endParaRPr lang="en-US" dirty="0"/>
          </a:p>
        </p:txBody>
      </p:sp>
      <p:sp>
        <p:nvSpPr>
          <p:cNvPr id="4" name="Slide Image Placeholder 3"/>
          <p:cNvSpPr>
            <a:spLocks noGrp="1" noRot="1" noChangeAspect="1"/>
          </p:cNvSpPr>
          <p:nvPr>
            <p:ph type="sldImg" idx="2"/>
          </p:nvPr>
        </p:nvSpPr>
        <p:spPr>
          <a:xfrm>
            <a:off x="2889250" y="835025"/>
            <a:ext cx="3998913" cy="2251075"/>
          </a:xfrm>
          <a:prstGeom prst="rect">
            <a:avLst/>
          </a:prstGeom>
          <a:noFill/>
          <a:ln w="12700">
            <a:solidFill>
              <a:prstClr val="black"/>
            </a:solidFill>
          </a:ln>
        </p:spPr>
        <p:txBody>
          <a:bodyPr vert="horz" lIns="47878" tIns="23939" rIns="47878" bIns="23939" rtlCol="0" anchor="ctr"/>
          <a:lstStyle/>
          <a:p>
            <a:endParaRPr lang="en-US" dirty="0"/>
          </a:p>
        </p:txBody>
      </p:sp>
      <p:sp>
        <p:nvSpPr>
          <p:cNvPr id="5" name="Notes Placeholder 4"/>
          <p:cNvSpPr>
            <a:spLocks noGrp="1"/>
          </p:cNvSpPr>
          <p:nvPr>
            <p:ph type="body" sz="quarter" idx="3"/>
          </p:nvPr>
        </p:nvSpPr>
        <p:spPr>
          <a:xfrm>
            <a:off x="977433" y="3209865"/>
            <a:ext cx="7822548" cy="2627444"/>
          </a:xfrm>
          <a:prstGeom prst="rect">
            <a:avLst/>
          </a:prstGeom>
        </p:spPr>
        <p:txBody>
          <a:bodyPr vert="horz" lIns="47878" tIns="23939" rIns="47878" bIns="2393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6336393"/>
            <a:ext cx="4237085" cy="334283"/>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538012" y="6336393"/>
            <a:ext cx="4237085" cy="334283"/>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mod="1">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706" b="1706"/>
          <a:stretch>
            <a:fillRect/>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a:xfrm>
            <a:off x="179511" y="1203598"/>
            <a:ext cx="3024337" cy="2016224"/>
          </a:xfrm>
        </p:spPr>
        <p:txBody>
          <a:bodyPr/>
          <a:lstStyle/>
          <a:p>
            <a:pPr>
              <a:lnSpc>
                <a:spcPct val="100000"/>
              </a:lnSpc>
            </a:pPr>
            <a:r>
              <a:rPr lang="en-US" dirty="0"/>
              <a:t>GC0130:OC2 Change for allowing the utilization of REMIT data</a:t>
            </a:r>
            <a:br>
              <a:rPr lang="en-US" dirty="0"/>
            </a:br>
            <a:br>
              <a:rPr lang="en-GB" dirty="0"/>
            </a:br>
            <a:r>
              <a:rPr lang="en-GB" dirty="0"/>
              <a:t>Proposal</a:t>
            </a:r>
          </a:p>
        </p:txBody>
      </p:sp>
      <p:sp>
        <p:nvSpPr>
          <p:cNvPr id="9" name="Rectangle 8">
            <a:extLst>
              <a:ext uri="{FF2B5EF4-FFF2-40B4-BE49-F238E27FC236}">
                <a16:creationId xmlns:a16="http://schemas.microsoft.com/office/drawing/2014/main" id="{1CD1A1F2-DA36-4D7B-BC18-8A4A6C94ABA9}"/>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Tree>
    <p:extLst>
      <p:ext uri="{BB962C8B-B14F-4D97-AF65-F5344CB8AC3E}">
        <p14:creationId xmlns:p14="http://schemas.microsoft.com/office/powerpoint/2010/main" val="3577702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The original proposal</a:t>
            </a:r>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467544" y="627534"/>
            <a:ext cx="8208912" cy="4231928"/>
          </a:xfrm>
        </p:spPr>
        <p:txBody>
          <a:bodyPr/>
          <a:lstStyle/>
          <a:p>
            <a:pPr marL="0" lvl="2" indent="0">
              <a:buNone/>
            </a:pPr>
            <a:r>
              <a:rPr lang="en-GB" dirty="0"/>
              <a:t>Stop duplication by changing the code to allow the providing NGESO with “output usable” data to be met by either REMIT submissions or TOGA submissions. Decommissioning TOGA after a few months and switching to only using REMIT submissions via the </a:t>
            </a:r>
            <a:r>
              <a:rPr lang="en-GB" dirty="0" err="1"/>
              <a:t>Elexon</a:t>
            </a:r>
            <a:r>
              <a:rPr lang="en-GB" dirty="0"/>
              <a:t> Remit platform.</a:t>
            </a:r>
          </a:p>
          <a:p>
            <a:pPr marL="0" lvl="2" indent="0">
              <a:buNone/>
            </a:pPr>
            <a:r>
              <a:rPr lang="en-GB" dirty="0"/>
              <a:t>Issues:</a:t>
            </a:r>
          </a:p>
          <a:p>
            <a:pPr marL="342900" lvl="2" indent="-342900">
              <a:buFont typeface="+mj-lt"/>
              <a:buAutoNum type="arabicPeriod"/>
            </a:pPr>
            <a:r>
              <a:rPr lang="en-GB" dirty="0"/>
              <a:t>Can not provide a legal statement that using the REMIT platform will not have unintentional REMIT obligations on a generator not currently captured by them.</a:t>
            </a:r>
          </a:p>
          <a:p>
            <a:pPr marL="342900" lvl="2" indent="-342900">
              <a:buFont typeface="+mj-lt"/>
              <a:buAutoNum type="arabicPeriod"/>
            </a:pPr>
            <a:r>
              <a:rPr lang="en-GB" dirty="0"/>
              <a:t>What happens with BREXIT? (P</a:t>
            </a:r>
            <a:r>
              <a:rPr lang="en-US" dirty="0" err="1"/>
              <a:t>otential</a:t>
            </a:r>
            <a:r>
              <a:rPr lang="en-US" dirty="0"/>
              <a:t> change in REMIT requirements for UK)</a:t>
            </a:r>
            <a:endParaRPr lang="en-GB" dirty="0"/>
          </a:p>
          <a:p>
            <a:pPr marL="342900" lvl="2" indent="-342900">
              <a:buFont typeface="+mj-lt"/>
              <a:buAutoNum type="arabicPeriod"/>
            </a:pPr>
            <a:r>
              <a:rPr lang="en-GB" dirty="0"/>
              <a:t>Still need a solution for multi-shaft units (missed from the original requirements)</a:t>
            </a:r>
          </a:p>
          <a:p>
            <a:pPr marL="342900" lvl="2" indent="-342900">
              <a:buFont typeface="+mj-lt"/>
              <a:buAutoNum type="arabicPeriod"/>
            </a:pPr>
            <a:r>
              <a:rPr lang="en-GB" dirty="0"/>
              <a:t>Allowing both sets of data for a transition period would be a manual work around to populate current toga system which was felt not to be robust.</a:t>
            </a:r>
          </a:p>
          <a:p>
            <a:pPr lvl="2"/>
            <a:endParaRPr lang="en-GB" dirty="0"/>
          </a:p>
          <a:p>
            <a:pPr lvl="2"/>
            <a:r>
              <a:rPr lang="en-GB" dirty="0"/>
              <a:t>The proposer at the time submitted another option “Option 2” just building a new TOGA with its own data submission platform and not using REMIT data. This does not meet the main defect of the duplication but did give many of the other benefits.</a:t>
            </a:r>
          </a:p>
        </p:txBody>
      </p:sp>
    </p:spTree>
    <p:extLst>
      <p:ext uri="{BB962C8B-B14F-4D97-AF65-F5344CB8AC3E}">
        <p14:creationId xmlns:p14="http://schemas.microsoft.com/office/powerpoint/2010/main" val="2766033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The new proposal – Option 3</a:t>
            </a:r>
            <a:br>
              <a:rPr lang="en-GB" dirty="0"/>
            </a:br>
            <a:r>
              <a:rPr lang="en-GB" sz="2000" b="0" dirty="0"/>
              <a:t>(similar to that voiced at the first work group)</a:t>
            </a:r>
            <a:br>
              <a:rPr lang="en-GB" sz="2000" b="0" dirty="0"/>
            </a:br>
            <a:endParaRPr lang="en-GB" b="0" dirty="0"/>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539552" y="1059582"/>
            <a:ext cx="8136904" cy="3862596"/>
          </a:xfrm>
        </p:spPr>
        <p:txBody>
          <a:bodyPr/>
          <a:lstStyle/>
          <a:p>
            <a:pPr marL="0" lvl="2" indent="0">
              <a:buNone/>
            </a:pPr>
            <a:r>
              <a:rPr lang="en-GB" dirty="0"/>
              <a:t>Will allow use of a new TOGA platform to make submissions along with REMIT submissions via the </a:t>
            </a:r>
            <a:r>
              <a:rPr lang="en-GB" dirty="0" err="1"/>
              <a:t>Elexon</a:t>
            </a:r>
            <a:r>
              <a:rPr lang="en-GB" dirty="0"/>
              <a:t> REMIT portal. The new platform will accept data the same frequency and format as REMIT submissions. </a:t>
            </a:r>
          </a:p>
          <a:p>
            <a:pPr marL="0" lvl="2" indent="0">
              <a:buNone/>
            </a:pPr>
            <a:r>
              <a:rPr lang="en-GB" dirty="0"/>
              <a:t>The code changes will align with closely REMIT requirements </a:t>
            </a:r>
            <a:r>
              <a:rPr lang="en-GB" dirty="0" err="1"/>
              <a:t>ie</a:t>
            </a:r>
            <a:r>
              <a:rPr lang="en-GB" dirty="0"/>
              <a:t>. 3 year ahead, a output profile (start and end date and time and level) and updated only on change within 30min. A new requirement to cover multishift units would be added which would have to submit though the new TOGA platform at the higher resolution but can still submit at the BMU level to </a:t>
            </a:r>
            <a:r>
              <a:rPr lang="en-GB" dirty="0" err="1"/>
              <a:t>Elexon</a:t>
            </a:r>
            <a:r>
              <a:rPr lang="en-GB" dirty="0"/>
              <a:t> REMIT. We can report as often as required.</a:t>
            </a:r>
          </a:p>
          <a:p>
            <a:pPr marL="342900" lvl="2" indent="-342900">
              <a:buAutoNum type="arabicPeriod"/>
            </a:pPr>
            <a:r>
              <a:rPr lang="en-GB" sz="1100" dirty="0"/>
              <a:t>Code changes will have to come in on a set date as new system would need to be in place to enable the above.</a:t>
            </a:r>
          </a:p>
          <a:p>
            <a:pPr marL="342900" lvl="2" indent="-342900">
              <a:buAutoNum type="arabicPeriod"/>
            </a:pPr>
            <a:r>
              <a:rPr lang="en-GB" sz="1100" dirty="0"/>
              <a:t>Solves the main defect and all other defects in the original proposal.</a:t>
            </a:r>
          </a:p>
          <a:p>
            <a:pPr marL="342900" lvl="2" indent="-342900">
              <a:buAutoNum type="arabicPeriod"/>
            </a:pPr>
            <a:r>
              <a:rPr lang="en-GB" sz="1100" dirty="0"/>
              <a:t>No Brexit impact.</a:t>
            </a:r>
          </a:p>
          <a:p>
            <a:pPr marL="342900" lvl="2" indent="-342900">
              <a:buAutoNum type="arabicPeriod"/>
            </a:pPr>
            <a:r>
              <a:rPr lang="en-GB" sz="1100" dirty="0"/>
              <a:t>Generators can chose the route to provide data either via REMIT portal or directly to us - no risk of unintentional compliance. </a:t>
            </a:r>
          </a:p>
          <a:p>
            <a:pPr marL="342900" lvl="2" indent="-342900">
              <a:buAutoNum type="arabicPeriod"/>
            </a:pPr>
            <a:r>
              <a:rPr lang="en-GB" sz="1100" dirty="0"/>
              <a:t>No impact to 80% of generators just gains to stop providing TOGA data.</a:t>
            </a:r>
          </a:p>
          <a:p>
            <a:pPr marL="342900" lvl="2" indent="-342900">
              <a:buAutoNum type="arabicPeriod"/>
            </a:pPr>
            <a:r>
              <a:rPr lang="en-GB" sz="1100" dirty="0"/>
              <a:t>Current generators only submitting via TOGA will need to change their format of data but will have to update less regularly (only on a change) and a greater range of submission routes (</a:t>
            </a:r>
            <a:r>
              <a:rPr lang="en-GB" sz="1100" dirty="0" err="1"/>
              <a:t>Ie</a:t>
            </a:r>
            <a:r>
              <a:rPr lang="en-GB" sz="1100" dirty="0"/>
              <a:t> API, FTP and GUI). Would have been required anyway on a new software solution.</a:t>
            </a:r>
          </a:p>
        </p:txBody>
      </p:sp>
    </p:spTree>
    <p:extLst>
      <p:ext uri="{BB962C8B-B14F-4D97-AF65-F5344CB8AC3E}">
        <p14:creationId xmlns:p14="http://schemas.microsoft.com/office/powerpoint/2010/main" val="3994476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a:xfrm>
            <a:off x="323550" y="195486"/>
            <a:ext cx="8495999" cy="295466"/>
          </a:xfrm>
        </p:spPr>
        <p:txBody>
          <a:bodyPr/>
          <a:lstStyle/>
          <a:p>
            <a:r>
              <a:rPr lang="en-GB" dirty="0"/>
              <a:t>Benefits (same as option 1)</a:t>
            </a:r>
            <a:br>
              <a:rPr lang="en-GB" dirty="0"/>
            </a:br>
            <a:br>
              <a:rPr lang="en-GB" dirty="0"/>
            </a:br>
            <a:endParaRPr lang="en-GB" dirty="0"/>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323550" y="567134"/>
            <a:ext cx="7920409" cy="4062651"/>
          </a:xfrm>
        </p:spPr>
        <p:txBody>
          <a:bodyPr/>
          <a:lstStyle/>
          <a:p>
            <a:pPr lvl="2"/>
            <a:r>
              <a:rPr lang="en-GB" dirty="0"/>
              <a:t>Potential consumer benefits realised by reduced administrative costs all round and a more complete, appropriate and useful data set allowing better planning</a:t>
            </a:r>
          </a:p>
          <a:p>
            <a:pPr lvl="3"/>
            <a:r>
              <a:rPr lang="en-GB" dirty="0"/>
              <a:t>Enables the simplification of submission process, removes the requirement to submit weekly, daily and yearly.</a:t>
            </a:r>
          </a:p>
          <a:p>
            <a:pPr lvl="3"/>
            <a:r>
              <a:rPr lang="en-GB" dirty="0"/>
              <a:t>One stream of data reducing data inconsistency and reducing costs for the Generator. </a:t>
            </a:r>
          </a:p>
          <a:p>
            <a:pPr lvl="3"/>
            <a:r>
              <a:rPr lang="en-GB" dirty="0"/>
              <a:t>Automation of OC2 data provision and processing -  reducing costs in administration and errors from human factors.</a:t>
            </a:r>
          </a:p>
          <a:p>
            <a:pPr lvl="3"/>
            <a:r>
              <a:rPr lang="en-GB" dirty="0"/>
              <a:t>As submissions on change data allowing NGESO to:</a:t>
            </a:r>
          </a:p>
          <a:p>
            <a:pPr lvl="4"/>
            <a:r>
              <a:rPr lang="en-GB" dirty="0"/>
              <a:t>Publish data more accurately and more frequently to the market.</a:t>
            </a:r>
          </a:p>
          <a:p>
            <a:pPr lvl="4"/>
            <a:r>
              <a:rPr lang="en-GB" dirty="0"/>
              <a:t>Potential to deliver increased cardinal points to the market.</a:t>
            </a:r>
          </a:p>
          <a:p>
            <a:pPr lvl="4"/>
            <a:r>
              <a:rPr lang="en-GB" dirty="0"/>
              <a:t>Better data resolution of Output Usable data for the market.</a:t>
            </a:r>
          </a:p>
          <a:p>
            <a:pPr lvl="2"/>
            <a:r>
              <a:rPr lang="en-GB" dirty="0"/>
              <a:t>Allows for a wider range of submission though FTP, API or using a GUI which increasing flexibility. </a:t>
            </a:r>
          </a:p>
        </p:txBody>
      </p:sp>
    </p:spTree>
    <p:extLst>
      <p:ext uri="{BB962C8B-B14F-4D97-AF65-F5344CB8AC3E}">
        <p14:creationId xmlns:p14="http://schemas.microsoft.com/office/powerpoint/2010/main" val="109285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The process and impacts</a:t>
            </a:r>
            <a:br>
              <a:rPr lang="en-GB" dirty="0"/>
            </a:br>
            <a:br>
              <a:rPr lang="en-GB" dirty="0"/>
            </a:br>
            <a:br>
              <a:rPr lang="en-GB" dirty="0"/>
            </a:br>
            <a:br>
              <a:rPr lang="en-GB" dirty="0"/>
            </a:br>
            <a:endParaRPr lang="en-GB" dirty="0"/>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323550" y="330855"/>
            <a:ext cx="7920409" cy="4385816"/>
          </a:xfrm>
        </p:spPr>
        <p:txBody>
          <a:bodyPr/>
          <a:lstStyle/>
          <a:p>
            <a:pPr lvl="2"/>
            <a:endParaRPr lang="en-GB" dirty="0"/>
          </a:p>
          <a:p>
            <a:pPr lvl="2"/>
            <a:r>
              <a:rPr lang="en-GB" dirty="0"/>
              <a:t>No additional data needs be provided, most generators already submit to REMIT and know details of REMIT submission format.</a:t>
            </a:r>
          </a:p>
          <a:p>
            <a:pPr lvl="2"/>
            <a:r>
              <a:rPr lang="en-GB" dirty="0"/>
              <a:t>Time lines are GO LIVE of the new system in Q2 2020 (may change).</a:t>
            </a:r>
          </a:p>
          <a:p>
            <a:pPr lvl="2"/>
            <a:r>
              <a:rPr lang="en-GB" dirty="0"/>
              <a:t>For Generators with multiple generator units for example CCGT modules we will require information at the generator unit level to the new TOGA so there will still be slight duplication but only small subset of users.</a:t>
            </a:r>
          </a:p>
          <a:p>
            <a:pPr lvl="2"/>
            <a:r>
              <a:rPr lang="en-GB" dirty="0"/>
              <a:t>For small generators that have no requirement to comply with REMIT regulations they can submit to NGESO to fulfil their OC2 obligation.  </a:t>
            </a:r>
          </a:p>
          <a:p>
            <a:pPr lvl="2"/>
            <a:r>
              <a:rPr lang="en-GB" dirty="0"/>
              <a:t>Any changes would have come from a system change anyway not just as a result </a:t>
            </a:r>
            <a:r>
              <a:rPr lang="en-GB"/>
              <a:t>of this </a:t>
            </a:r>
            <a:r>
              <a:rPr lang="en-GB" dirty="0"/>
              <a:t>mod.</a:t>
            </a:r>
          </a:p>
          <a:p>
            <a:pPr marL="0" lvl="2" indent="0">
              <a:buNone/>
            </a:pPr>
            <a:endParaRPr lang="en-GB" dirty="0"/>
          </a:p>
          <a:p>
            <a:pPr marL="0" lvl="2" indent="0">
              <a:buNone/>
            </a:pPr>
            <a:endParaRPr lang="en-GB" dirty="0"/>
          </a:p>
          <a:p>
            <a:pPr lvl="2"/>
            <a:endParaRPr lang="en-GB" dirty="0"/>
          </a:p>
          <a:p>
            <a:pPr marL="0" lvl="5" indent="0">
              <a:buNone/>
            </a:pPr>
            <a:endParaRPr lang="en-GB" dirty="0"/>
          </a:p>
        </p:txBody>
      </p:sp>
    </p:spTree>
    <p:extLst>
      <p:ext uri="{BB962C8B-B14F-4D97-AF65-F5344CB8AC3E}">
        <p14:creationId xmlns:p14="http://schemas.microsoft.com/office/powerpoint/2010/main" val="2424458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Option Details</a:t>
            </a:r>
          </a:p>
        </p:txBody>
      </p:sp>
      <p:pic>
        <p:nvPicPr>
          <p:cNvPr id="5" name="Picture 4">
            <a:extLst>
              <a:ext uri="{FF2B5EF4-FFF2-40B4-BE49-F238E27FC236}">
                <a16:creationId xmlns:a16="http://schemas.microsoft.com/office/drawing/2014/main" id="{19BDF394-CCCB-4249-B281-FE47B54AF163}"/>
              </a:ext>
            </a:extLst>
          </p:cNvPr>
          <p:cNvPicPr>
            <a:picLocks noChangeAspect="1"/>
          </p:cNvPicPr>
          <p:nvPr/>
        </p:nvPicPr>
        <p:blipFill>
          <a:blip r:embed="rId2"/>
          <a:stretch>
            <a:fillRect/>
          </a:stretch>
        </p:blipFill>
        <p:spPr>
          <a:xfrm>
            <a:off x="288358" y="654020"/>
            <a:ext cx="8757081" cy="4175094"/>
          </a:xfrm>
          <a:prstGeom prst="rect">
            <a:avLst/>
          </a:prstGeom>
        </p:spPr>
      </p:pic>
    </p:spTree>
    <p:extLst>
      <p:ext uri="{BB962C8B-B14F-4D97-AF65-F5344CB8AC3E}">
        <p14:creationId xmlns:p14="http://schemas.microsoft.com/office/powerpoint/2010/main" val="2807141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Risks / Costs</a:t>
            </a:r>
          </a:p>
        </p:txBody>
      </p:sp>
      <p:pic>
        <p:nvPicPr>
          <p:cNvPr id="5" name="Picture 4">
            <a:extLst>
              <a:ext uri="{FF2B5EF4-FFF2-40B4-BE49-F238E27FC236}">
                <a16:creationId xmlns:a16="http://schemas.microsoft.com/office/drawing/2014/main" id="{6F5E53D0-FE96-4464-8D5F-A1C4F3ED73A1}"/>
              </a:ext>
            </a:extLst>
          </p:cNvPr>
          <p:cNvPicPr>
            <a:picLocks noChangeAspect="1"/>
          </p:cNvPicPr>
          <p:nvPr/>
        </p:nvPicPr>
        <p:blipFill>
          <a:blip r:embed="rId2"/>
          <a:stretch>
            <a:fillRect/>
          </a:stretch>
        </p:blipFill>
        <p:spPr>
          <a:xfrm>
            <a:off x="307986" y="661489"/>
            <a:ext cx="8489040" cy="4321693"/>
          </a:xfrm>
          <a:prstGeom prst="rect">
            <a:avLst/>
          </a:prstGeom>
        </p:spPr>
      </p:pic>
    </p:spTree>
    <p:extLst>
      <p:ext uri="{BB962C8B-B14F-4D97-AF65-F5344CB8AC3E}">
        <p14:creationId xmlns:p14="http://schemas.microsoft.com/office/powerpoint/2010/main" val="679755634"/>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8" ma:contentTypeDescription="Create a new document." ma:contentTypeScope="" ma:versionID="2b095c355c21eb847171e8e6284a861c">
  <xsd:schema xmlns:xsd="http://www.w3.org/2001/XMLSchema" xmlns:xs="http://www.w3.org/2001/XMLSchema" xmlns:p="http://schemas.microsoft.com/office/2006/metadata/properties" xmlns:ns2="dec74c4c-1639-4502-8f90-b4ce03410dfb" targetNamespace="http://schemas.microsoft.com/office/2006/metadata/properties" ma:root="true" ma:fieldsID="0088c20b6a4873fda29fa605442cbba5" ns2:_="">
    <xsd:import namespace="dec74c4c-1639-4502-8f90-b4ce03410df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064CFF-E060-4223-8D0B-8A2A3D80BB41}"/>
</file>

<file path=customXml/itemProps2.xml><?xml version="1.0" encoding="utf-8"?>
<ds:datastoreItem xmlns:ds="http://schemas.openxmlformats.org/officeDocument/2006/customXml" ds:itemID="{E948300F-9418-4A15-9252-8DA3C7F91939}">
  <ds:schemaRefs>
    <ds:schemaRef ds:uri="http://www.w3.org/XML/1998/namespace"/>
    <ds:schemaRef ds:uri="http://purl.org/dc/elements/1.1/"/>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dcmitype/"/>
    <ds:schemaRef ds:uri="http://schemas.microsoft.com/office/infopath/2007/PartnerControls"/>
    <ds:schemaRef ds:uri="969c1fe6-009d-40f5-b44b-d72b7f26b930"/>
  </ds:schemaRefs>
</ds:datastoreItem>
</file>

<file path=customXml/itemProps3.xml><?xml version="1.0" encoding="utf-8"?>
<ds:datastoreItem xmlns:ds="http://schemas.openxmlformats.org/officeDocument/2006/customXml" ds:itemID="{155E7DEA-430B-4E13-8AF2-BBD10B1959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ESO PowerPoint Template_16x9</Template>
  <TotalTime>12258</TotalTime>
  <Words>724</Words>
  <Application>Microsoft Office PowerPoint</Application>
  <PresentationFormat>On-screen Show (16:9)</PresentationFormat>
  <Paragraphs>41</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Symbol</vt:lpstr>
      <vt:lpstr>Wingdings</vt:lpstr>
      <vt:lpstr>Wingdings 2</vt:lpstr>
      <vt:lpstr>Office Theme</vt:lpstr>
      <vt:lpstr>GC0130:OC2 Change for allowing the utilization of REMIT data  Proposal</vt:lpstr>
      <vt:lpstr>The original proposal</vt:lpstr>
      <vt:lpstr>The new proposal – Option 3 (similar to that voiced at the first work group) </vt:lpstr>
      <vt:lpstr>Benefits (same as option 1)  </vt:lpstr>
      <vt:lpstr>The process and impacts    </vt:lpstr>
      <vt:lpstr>Option Details</vt:lpstr>
      <vt:lpstr>Risks / Costs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 go here]</dc:title>
  <dc:creator>Bent (ESO), Matthew</dc:creator>
  <cp:lastModifiedBy>Hart (ESO), Emma</cp:lastModifiedBy>
  <cp:revision>97</cp:revision>
  <cp:lastPrinted>2018-08-16T14:40:27Z</cp:lastPrinted>
  <dcterms:created xsi:type="dcterms:W3CDTF">2019-04-29T10:07:16Z</dcterms:created>
  <dcterms:modified xsi:type="dcterms:W3CDTF">2019-11-06T13:12:31Z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NewReviewCycle">
    <vt:lpwstr/>
  </property>
  <property fmtid="{D5CDD505-2E9C-101B-9397-08002B2CF9AE}" pid="6" name="ContentTypeId">
    <vt:lpwstr>0x010100D6D827E7FA3BF940826F8BFC00472608</vt:lpwstr>
  </property>
</Properties>
</file>