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307" r:id="rId5"/>
    <p:sldId id="532" r:id="rId6"/>
    <p:sldId id="565" r:id="rId7"/>
    <p:sldId id="543" r:id="rId8"/>
    <p:sldId id="547" r:id="rId9"/>
    <p:sldId id="559" r:id="rId10"/>
    <p:sldId id="561" r:id="rId11"/>
    <p:sldId id="564" r:id="rId12"/>
    <p:sldId id="558" r:id="rId13"/>
    <p:sldId id="557" r:id="rId14"/>
    <p:sldId id="562" r:id="rId15"/>
    <p:sldId id="563" r:id="rId16"/>
    <p:sldId id="539" r:id="rId17"/>
    <p:sldId id="537" r:id="rId18"/>
    <p:sldId id="538" r:id="rId19"/>
    <p:sldId id="540" r:id="rId20"/>
    <p:sldId id="550" r:id="rId21"/>
    <p:sldId id="551" r:id="rId22"/>
    <p:sldId id="544" r:id="rId23"/>
    <p:sldId id="545" r:id="rId24"/>
    <p:sldId id="536" r:id="rId25"/>
  </p:sldIdLst>
  <p:sldSz cx="9144000" cy="5143500" type="screen16x9"/>
  <p:notesSz cx="6858000" cy="9144000"/>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525"/>
    <a:srgbClr val="E6E6E6"/>
    <a:srgbClr val="3778B9"/>
    <a:srgbClr val="C4CC4B"/>
    <a:srgbClr val="5F3684"/>
    <a:srgbClr val="F2C04C"/>
    <a:srgbClr val="FBE64D"/>
    <a:srgbClr val="FFFFFF"/>
    <a:srgbClr val="4D450C"/>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223690-73CA-958E-4C46-3B488DED762E}" v="2" dt="2019-11-05T10:39:34.953"/>
    <p1510:client id="{71A4A8AF-4ADF-646E-2F10-2A15B1574856}" v="5" dt="2019-11-04T14:12:23.143"/>
    <p1510:client id="{9D03DCB6-0E92-0018-86E6-F073246A187E}" v="18" dt="2019-11-01T14:32:37.629"/>
    <p1510:client id="{26166EB4-1F99-50B3-62B8-6396B495998F}" v="845" dt="2019-11-04T16:15:11.179"/>
    <p1510:client id="{77761272-E2B5-4838-B529-559E98C1AD99}" v="10" dt="2019-11-05T07:34:02.033"/>
    <p1510:client id="{87BDA487-FE9D-4DE9-ACFE-4DDF6CBC1258}" v="231" dt="2019-11-01T14:26:43.440"/>
    <p1510:client id="{E4213080-9374-B02E-1696-C7CD9873A3F3}" v="590" dt="2019-11-05T10:04:18.61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30" y="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rquhart(ESO), Hannah" userId="S::hannah.urquhart@uk.nationalgrid.com::a68a03bf-6aa8-42f6-93c5-ec5ca1defa77" providerId="AD" clId="Web-{9D03DCB6-0E92-0018-86E6-F073246A187E}"/>
    <pc:docChg chg="modSld">
      <pc:chgData name="Urquhart(ESO), Hannah" userId="S::hannah.urquhart@uk.nationalgrid.com::a68a03bf-6aa8-42f6-93c5-ec5ca1defa77" providerId="AD" clId="Web-{9D03DCB6-0E92-0018-86E6-F073246A187E}" dt="2019-11-01T14:32:37.629" v="17" actId="20577"/>
      <pc:docMkLst>
        <pc:docMk/>
      </pc:docMkLst>
      <pc:sldChg chg="modSp">
        <pc:chgData name="Urquhart(ESO), Hannah" userId="S::hannah.urquhart@uk.nationalgrid.com::a68a03bf-6aa8-42f6-93c5-ec5ca1defa77" providerId="AD" clId="Web-{9D03DCB6-0E92-0018-86E6-F073246A187E}" dt="2019-11-01T14:32:22.036" v="12" actId="20577"/>
        <pc:sldMkLst>
          <pc:docMk/>
          <pc:sldMk cId="4015362334" sldId="559"/>
        </pc:sldMkLst>
        <pc:spChg chg="mod">
          <ac:chgData name="Urquhart(ESO), Hannah" userId="S::hannah.urquhart@uk.nationalgrid.com::a68a03bf-6aa8-42f6-93c5-ec5ca1defa77" providerId="AD" clId="Web-{9D03DCB6-0E92-0018-86E6-F073246A187E}" dt="2019-11-01T14:32:22.036" v="12" actId="20577"/>
          <ac:spMkLst>
            <pc:docMk/>
            <pc:sldMk cId="4015362334" sldId="559"/>
            <ac:spMk id="7" creationId="{00000000-0000-0000-0000-000000000000}"/>
          </ac:spMkLst>
        </pc:spChg>
      </pc:sldChg>
      <pc:sldChg chg="modSp">
        <pc:chgData name="Urquhart(ESO), Hannah" userId="S::hannah.urquhart@uk.nationalgrid.com::a68a03bf-6aa8-42f6-93c5-ec5ca1defa77" providerId="AD" clId="Web-{9D03DCB6-0E92-0018-86E6-F073246A187E}" dt="2019-11-01T14:32:37.629" v="16" actId="20577"/>
        <pc:sldMkLst>
          <pc:docMk/>
          <pc:sldMk cId="812448067" sldId="561"/>
        </pc:sldMkLst>
        <pc:spChg chg="mod">
          <ac:chgData name="Urquhart(ESO), Hannah" userId="S::hannah.urquhart@uk.nationalgrid.com::a68a03bf-6aa8-42f6-93c5-ec5ca1defa77" providerId="AD" clId="Web-{9D03DCB6-0E92-0018-86E6-F073246A187E}" dt="2019-11-01T14:32:37.629" v="16" actId="20577"/>
          <ac:spMkLst>
            <pc:docMk/>
            <pc:sldMk cId="812448067" sldId="561"/>
            <ac:spMk id="6" creationId="{00000000-0000-0000-0000-000000000000}"/>
          </ac:spMkLst>
        </pc:spChg>
      </pc:sldChg>
    </pc:docChg>
  </pc:docChgLst>
  <pc:docChgLst>
    <pc:chgData name="Marshall(ESO), Stephen" userId="S::stephen.marshall@uk.nationalgrid.com::56f62bd6-2984-454d-aabd-c3f0874eadf0" providerId="AD" clId="Web-{E4213080-9374-B02E-1696-C7CD9873A3F3}"/>
    <pc:docChg chg="modSld">
      <pc:chgData name="Marshall(ESO), Stephen" userId="S::stephen.marshall@uk.nationalgrid.com::56f62bd6-2984-454d-aabd-c3f0874eadf0" providerId="AD" clId="Web-{E4213080-9374-B02E-1696-C7CD9873A3F3}" dt="2019-11-05T10:04:18.617" v="570" actId="20577"/>
      <pc:docMkLst>
        <pc:docMk/>
      </pc:docMkLst>
      <pc:sldChg chg="modSp">
        <pc:chgData name="Marshall(ESO), Stephen" userId="S::stephen.marshall@uk.nationalgrid.com::56f62bd6-2984-454d-aabd-c3f0874eadf0" providerId="AD" clId="Web-{E4213080-9374-B02E-1696-C7CD9873A3F3}" dt="2019-11-05T09:50:53.050" v="15"/>
        <pc:sldMkLst>
          <pc:docMk/>
          <pc:sldMk cId="3388775815" sldId="532"/>
        </pc:sldMkLst>
        <pc:graphicFrameChg chg="mod modGraphic">
          <ac:chgData name="Marshall(ESO), Stephen" userId="S::stephen.marshall@uk.nationalgrid.com::56f62bd6-2984-454d-aabd-c3f0874eadf0" providerId="AD" clId="Web-{E4213080-9374-B02E-1696-C7CD9873A3F3}" dt="2019-11-05T09:50:53.050" v="15"/>
          <ac:graphicFrameMkLst>
            <pc:docMk/>
            <pc:sldMk cId="3388775815" sldId="532"/>
            <ac:graphicFrameMk id="6" creationId="{A6923264-60E2-466C-A04A-FF488787D312}"/>
          </ac:graphicFrameMkLst>
        </pc:graphicFrameChg>
      </pc:sldChg>
      <pc:sldChg chg="modSp">
        <pc:chgData name="Marshall(ESO), Stephen" userId="S::stephen.marshall@uk.nationalgrid.com::56f62bd6-2984-454d-aabd-c3f0874eadf0" providerId="AD" clId="Web-{E4213080-9374-B02E-1696-C7CD9873A3F3}" dt="2019-11-05T10:04:18.602" v="569" actId="20577"/>
        <pc:sldMkLst>
          <pc:docMk/>
          <pc:sldMk cId="851125185" sldId="537"/>
        </pc:sldMkLst>
        <pc:spChg chg="mod">
          <ac:chgData name="Marshall(ESO), Stephen" userId="S::stephen.marshall@uk.nationalgrid.com::56f62bd6-2984-454d-aabd-c3f0874eadf0" providerId="AD" clId="Web-{E4213080-9374-B02E-1696-C7CD9873A3F3}" dt="2019-11-05T09:51:34.613" v="40" actId="14100"/>
          <ac:spMkLst>
            <pc:docMk/>
            <pc:sldMk cId="851125185" sldId="537"/>
            <ac:spMk id="2" creationId="{DF85689A-C375-43FA-9B00-7F6913C5DC6D}"/>
          </ac:spMkLst>
        </pc:spChg>
        <pc:spChg chg="mod">
          <ac:chgData name="Marshall(ESO), Stephen" userId="S::stephen.marshall@uk.nationalgrid.com::56f62bd6-2984-454d-aabd-c3f0874eadf0" providerId="AD" clId="Web-{E4213080-9374-B02E-1696-C7CD9873A3F3}" dt="2019-11-05T10:04:18.602" v="569" actId="20577"/>
          <ac:spMkLst>
            <pc:docMk/>
            <pc:sldMk cId="851125185" sldId="537"/>
            <ac:spMk id="10" creationId="{16E55317-8425-4743-803D-B757134B2595}"/>
          </ac:spMkLst>
        </pc:spChg>
      </pc:sldChg>
      <pc:sldChg chg="modSp">
        <pc:chgData name="Marshall(ESO), Stephen" userId="S::stephen.marshall@uk.nationalgrid.com::56f62bd6-2984-454d-aabd-c3f0874eadf0" providerId="AD" clId="Web-{E4213080-9374-B02E-1696-C7CD9873A3F3}" dt="2019-11-05T09:58:11.584" v="556" actId="1076"/>
        <pc:sldMkLst>
          <pc:docMk/>
          <pc:sldMk cId="4153576297" sldId="538"/>
        </pc:sldMkLst>
        <pc:spChg chg="mod">
          <ac:chgData name="Marshall(ESO), Stephen" userId="S::stephen.marshall@uk.nationalgrid.com::56f62bd6-2984-454d-aabd-c3f0874eadf0" providerId="AD" clId="Web-{E4213080-9374-B02E-1696-C7CD9873A3F3}" dt="2019-11-05T09:58:11.584" v="556" actId="1076"/>
          <ac:spMkLst>
            <pc:docMk/>
            <pc:sldMk cId="4153576297" sldId="538"/>
            <ac:spMk id="25" creationId="{00000000-0000-0000-0000-000000000000}"/>
          </ac:spMkLst>
        </pc:spChg>
      </pc:sldChg>
      <pc:sldChg chg="modSp">
        <pc:chgData name="Marshall(ESO), Stephen" userId="S::stephen.marshall@uk.nationalgrid.com::56f62bd6-2984-454d-aabd-c3f0874eadf0" providerId="AD" clId="Web-{E4213080-9374-B02E-1696-C7CD9873A3F3}" dt="2019-11-05T09:51:06.238" v="20" actId="20577"/>
        <pc:sldMkLst>
          <pc:docMk/>
          <pc:sldMk cId="562422752" sldId="539"/>
        </pc:sldMkLst>
        <pc:spChg chg="mod">
          <ac:chgData name="Marshall(ESO), Stephen" userId="S::stephen.marshall@uk.nationalgrid.com::56f62bd6-2984-454d-aabd-c3f0874eadf0" providerId="AD" clId="Web-{E4213080-9374-B02E-1696-C7CD9873A3F3}" dt="2019-11-05T09:51:06.238" v="20" actId="20577"/>
          <ac:spMkLst>
            <pc:docMk/>
            <pc:sldMk cId="562422752" sldId="539"/>
            <ac:spMk id="15" creationId="{E98AECA4-50D7-4847-A349-4B08F5490B38}"/>
          </ac:spMkLst>
        </pc:spChg>
      </pc:sldChg>
    </pc:docChg>
  </pc:docChgLst>
  <pc:docChgLst>
    <pc:chgData name="Babra (ESO), Pavinder" userId="S::pavinder.babra@uk.nationalgrid.com::4d5237c0-00d9-4b0f-b7ba-25c913af56dd" providerId="AD" clId="Web-{26166EB4-1F99-50B3-62B8-6396B495998F}"/>
    <pc:docChg chg="modSld">
      <pc:chgData name="Babra (ESO), Pavinder" userId="S::pavinder.babra@uk.nationalgrid.com::4d5237c0-00d9-4b0f-b7ba-25c913af56dd" providerId="AD" clId="Web-{26166EB4-1F99-50B3-62B8-6396B495998F}" dt="2019-11-04T16:15:11.179" v="845" actId="20577"/>
      <pc:docMkLst>
        <pc:docMk/>
      </pc:docMkLst>
      <pc:sldChg chg="addSp delSp modSp">
        <pc:chgData name="Babra (ESO), Pavinder" userId="S::pavinder.babra@uk.nationalgrid.com::4d5237c0-00d9-4b0f-b7ba-25c913af56dd" providerId="AD" clId="Web-{26166EB4-1F99-50B3-62B8-6396B495998F}" dt="2019-11-04T16:14:55.444" v="844" actId="20577"/>
        <pc:sldMkLst>
          <pc:docMk/>
          <pc:sldMk cId="516508426" sldId="563"/>
        </pc:sldMkLst>
        <pc:spChg chg="add del mod">
          <ac:chgData name="Babra (ESO), Pavinder" userId="S::pavinder.babra@uk.nationalgrid.com::4d5237c0-00d9-4b0f-b7ba-25c913af56dd" providerId="AD" clId="Web-{26166EB4-1F99-50B3-62B8-6396B495998F}" dt="2019-11-04T15:46:02.329" v="69"/>
          <ac:spMkLst>
            <pc:docMk/>
            <pc:sldMk cId="516508426" sldId="563"/>
            <ac:spMk id="4" creationId="{E4C35819-DF08-4F97-BE8E-0E2A18C58D9C}"/>
          </ac:spMkLst>
        </pc:spChg>
        <pc:spChg chg="mod">
          <ac:chgData name="Babra (ESO), Pavinder" userId="S::pavinder.babra@uk.nationalgrid.com::4d5237c0-00d9-4b0f-b7ba-25c913af56dd" providerId="AD" clId="Web-{26166EB4-1F99-50B3-62B8-6396B495998F}" dt="2019-11-04T16:14:55.444" v="844" actId="20577"/>
          <ac:spMkLst>
            <pc:docMk/>
            <pc:sldMk cId="516508426" sldId="563"/>
            <ac:spMk id="6" creationId="{00000000-0000-0000-0000-000000000000}"/>
          </ac:spMkLst>
        </pc:spChg>
        <pc:graphicFrameChg chg="add del mod modGraphic">
          <ac:chgData name="Babra (ESO), Pavinder" userId="S::pavinder.babra@uk.nationalgrid.com::4d5237c0-00d9-4b0f-b7ba-25c913af56dd" providerId="AD" clId="Web-{26166EB4-1F99-50B3-62B8-6396B495998F}" dt="2019-11-04T15:46:02.329" v="70"/>
          <ac:graphicFrameMkLst>
            <pc:docMk/>
            <pc:sldMk cId="516508426" sldId="563"/>
            <ac:graphicFrameMk id="3" creationId="{338F5B28-3DCE-4A36-B954-406EC13B995F}"/>
          </ac:graphicFrameMkLst>
        </pc:graphicFrameChg>
      </pc:sldChg>
    </pc:docChg>
  </pc:docChgLst>
  <pc:docChgLst>
    <pc:chgData name="Webb (ESO), Jamie" userId="S::jamie.webb@uk.nationalgrid.com::df22859f-d970-4644-a214-143131773bba" providerId="AD" clId="Web-{87BDA487-FE9D-4DE9-ACFE-4DDF6CBC1258}"/>
    <pc:docChg chg="modSld">
      <pc:chgData name="Webb (ESO), Jamie" userId="S::jamie.webb@uk.nationalgrid.com::df22859f-d970-4644-a214-143131773bba" providerId="AD" clId="Web-{87BDA487-FE9D-4DE9-ACFE-4DDF6CBC1258}" dt="2019-11-01T14:26:43.440" v="229" actId="20577"/>
      <pc:docMkLst>
        <pc:docMk/>
      </pc:docMkLst>
      <pc:sldChg chg="modSp">
        <pc:chgData name="Webb (ESO), Jamie" userId="S::jamie.webb@uk.nationalgrid.com::df22859f-d970-4644-a214-143131773bba" providerId="AD" clId="Web-{87BDA487-FE9D-4DE9-ACFE-4DDF6CBC1258}" dt="2019-11-01T14:24:06.970" v="14" actId="20577"/>
        <pc:sldMkLst>
          <pc:docMk/>
          <pc:sldMk cId="3356080028" sldId="543"/>
        </pc:sldMkLst>
        <pc:spChg chg="mod">
          <ac:chgData name="Webb (ESO), Jamie" userId="S::jamie.webb@uk.nationalgrid.com::df22859f-d970-4644-a214-143131773bba" providerId="AD" clId="Web-{87BDA487-FE9D-4DE9-ACFE-4DDF6CBC1258}" dt="2019-11-01T14:24:06.970" v="14" actId="20577"/>
          <ac:spMkLst>
            <pc:docMk/>
            <pc:sldMk cId="3356080028" sldId="543"/>
            <ac:spMk id="3" creationId="{00000000-0000-0000-0000-000000000000}"/>
          </ac:spMkLst>
        </pc:spChg>
      </pc:sldChg>
      <pc:sldChg chg="modSp">
        <pc:chgData name="Webb (ESO), Jamie" userId="S::jamie.webb@uk.nationalgrid.com::df22859f-d970-4644-a214-143131773bba" providerId="AD" clId="Web-{87BDA487-FE9D-4DE9-ACFE-4DDF6CBC1258}" dt="2019-11-01T14:26:43.440" v="228" actId="20577"/>
        <pc:sldMkLst>
          <pc:docMk/>
          <pc:sldMk cId="2350704104" sldId="551"/>
        </pc:sldMkLst>
        <pc:spChg chg="mod">
          <ac:chgData name="Webb (ESO), Jamie" userId="S::jamie.webb@uk.nationalgrid.com::df22859f-d970-4644-a214-143131773bba" providerId="AD" clId="Web-{87BDA487-FE9D-4DE9-ACFE-4DDF6CBC1258}" dt="2019-11-01T14:26:43.440" v="228" actId="20577"/>
          <ac:spMkLst>
            <pc:docMk/>
            <pc:sldMk cId="2350704104" sldId="551"/>
            <ac:spMk id="7" creationId="{B3620D9E-7605-46C3-8979-DF4BF2CA1E86}"/>
          </ac:spMkLst>
        </pc:spChg>
      </pc:sldChg>
      <pc:sldChg chg="modSp">
        <pc:chgData name="Webb (ESO), Jamie" userId="S::jamie.webb@uk.nationalgrid.com::df22859f-d970-4644-a214-143131773bba" providerId="AD" clId="Web-{87BDA487-FE9D-4DE9-ACFE-4DDF6CBC1258}" dt="2019-11-01T14:25:25.111" v="194" actId="20577"/>
        <pc:sldMkLst>
          <pc:docMk/>
          <pc:sldMk cId="516508426" sldId="563"/>
        </pc:sldMkLst>
        <pc:spChg chg="mod">
          <ac:chgData name="Webb (ESO), Jamie" userId="S::jamie.webb@uk.nationalgrid.com::df22859f-d970-4644-a214-143131773bba" providerId="AD" clId="Web-{87BDA487-FE9D-4DE9-ACFE-4DDF6CBC1258}" dt="2019-11-01T14:25:25.111" v="194" actId="20577"/>
          <ac:spMkLst>
            <pc:docMk/>
            <pc:sldMk cId="516508426" sldId="563"/>
            <ac:spMk id="6" creationId="{00000000-0000-0000-0000-000000000000}"/>
          </ac:spMkLst>
        </pc:spChg>
      </pc:sldChg>
    </pc:docChg>
  </pc:docChgLst>
  <pc:docChgLst>
    <pc:chgData name="Urquhart(ESO), Hannah" userId="S::hannah.urquhart@uk.nationalgrid.com::a68a03bf-6aa8-42f6-93c5-ec5ca1defa77" providerId="AD" clId="Web-{77761272-E2B5-4838-B529-559E98C1AD99}"/>
    <pc:docChg chg="modSld">
      <pc:chgData name="Urquhart(ESO), Hannah" userId="S::hannah.urquhart@uk.nationalgrid.com::a68a03bf-6aa8-42f6-93c5-ec5ca1defa77" providerId="AD" clId="Web-{77761272-E2B5-4838-B529-559E98C1AD99}" dt="2019-11-05T07:34:02.033" v="9" actId="20577"/>
      <pc:docMkLst>
        <pc:docMk/>
      </pc:docMkLst>
      <pc:sldChg chg="modSp">
        <pc:chgData name="Urquhart(ESO), Hannah" userId="S::hannah.urquhart@uk.nationalgrid.com::a68a03bf-6aa8-42f6-93c5-ec5ca1defa77" providerId="AD" clId="Web-{77761272-E2B5-4838-B529-559E98C1AD99}" dt="2019-11-05T07:34:02.033" v="8" actId="20577"/>
        <pc:sldMkLst>
          <pc:docMk/>
          <pc:sldMk cId="516508426" sldId="563"/>
        </pc:sldMkLst>
        <pc:spChg chg="mod">
          <ac:chgData name="Urquhart(ESO), Hannah" userId="S::hannah.urquhart@uk.nationalgrid.com::a68a03bf-6aa8-42f6-93c5-ec5ca1defa77" providerId="AD" clId="Web-{77761272-E2B5-4838-B529-559E98C1AD99}" dt="2019-11-05T07:34:02.033" v="8" actId="20577"/>
          <ac:spMkLst>
            <pc:docMk/>
            <pc:sldMk cId="516508426" sldId="563"/>
            <ac:spMk id="6" creationId="{00000000-0000-0000-0000-000000000000}"/>
          </ac:spMkLst>
        </pc:spChg>
      </pc:sldChg>
    </pc:docChg>
  </pc:docChgLst>
  <pc:docChgLst>
    <pc:chgData name="Urquhart(ESO), Hannah" userId="S::hannah.urquhart@uk.nationalgrid.com::a68a03bf-6aa8-42f6-93c5-ec5ca1defa77" providerId="AD" clId="Web-{71A4A8AF-4ADF-646E-2F10-2A15B1574856}"/>
    <pc:docChg chg="modSld">
      <pc:chgData name="Urquhart(ESO), Hannah" userId="S::hannah.urquhart@uk.nationalgrid.com::a68a03bf-6aa8-42f6-93c5-ec5ca1defa77" providerId="AD" clId="Web-{71A4A8AF-4ADF-646E-2F10-2A15B1574856}" dt="2019-11-04T14:12:23.143" v="4" actId="20577"/>
      <pc:docMkLst>
        <pc:docMk/>
      </pc:docMkLst>
      <pc:sldChg chg="modSp">
        <pc:chgData name="Urquhart(ESO), Hannah" userId="S::hannah.urquhart@uk.nationalgrid.com::a68a03bf-6aa8-42f6-93c5-ec5ca1defa77" providerId="AD" clId="Web-{71A4A8AF-4ADF-646E-2F10-2A15B1574856}" dt="2019-11-04T14:12:05.956" v="3" actId="20577"/>
        <pc:sldMkLst>
          <pc:docMk/>
          <pc:sldMk cId="516508426" sldId="563"/>
        </pc:sldMkLst>
        <pc:spChg chg="mod">
          <ac:chgData name="Urquhart(ESO), Hannah" userId="S::hannah.urquhart@uk.nationalgrid.com::a68a03bf-6aa8-42f6-93c5-ec5ca1defa77" providerId="AD" clId="Web-{71A4A8AF-4ADF-646E-2F10-2A15B1574856}" dt="2019-11-04T14:12:05.956" v="3" actId="20577"/>
          <ac:spMkLst>
            <pc:docMk/>
            <pc:sldMk cId="516508426" sldId="563"/>
            <ac:spMk id="6" creationId="{00000000-0000-0000-0000-000000000000}"/>
          </ac:spMkLst>
        </pc:spChg>
      </pc:sldChg>
    </pc:docChg>
  </pc:docChgLst>
  <pc:docChgLst>
    <pc:chgData name="Swan (ESO), Nigel" userId="S::nigel.swan@uk.nationalgrid.com::3c250d3e-0dc4-4c44-86b1-61c3ed366a9f" providerId="AD" clId="Web-{25223690-73CA-958E-4C46-3B488DED762E}"/>
    <pc:docChg chg="modSld">
      <pc:chgData name="Swan (ESO), Nigel" userId="S::nigel.swan@uk.nationalgrid.com::3c250d3e-0dc4-4c44-86b1-61c3ed366a9f" providerId="AD" clId="Web-{25223690-73CA-958E-4C46-3B488DED762E}" dt="2019-11-05T10:39:34.953" v="1" actId="20577"/>
      <pc:docMkLst>
        <pc:docMk/>
      </pc:docMkLst>
      <pc:sldChg chg="modSp">
        <pc:chgData name="Swan (ESO), Nigel" userId="S::nigel.swan@uk.nationalgrid.com::3c250d3e-0dc4-4c44-86b1-61c3ed366a9f" providerId="AD" clId="Web-{25223690-73CA-958E-4C46-3B488DED762E}" dt="2019-11-05T10:39:34.953" v="0" actId="20577"/>
        <pc:sldMkLst>
          <pc:docMk/>
          <pc:sldMk cId="516508426" sldId="563"/>
        </pc:sldMkLst>
        <pc:spChg chg="mod">
          <ac:chgData name="Swan (ESO), Nigel" userId="S::nigel.swan@uk.nationalgrid.com::3c250d3e-0dc4-4c44-86b1-61c3ed366a9f" providerId="AD" clId="Web-{25223690-73CA-958E-4C46-3B488DED762E}" dt="2019-11-05T10:39:34.953" v="0" actId="20577"/>
          <ac:spMkLst>
            <pc:docMk/>
            <pc:sldMk cId="516508426" sldId="563"/>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vl1pPr>
          </a:lstStyle>
          <a:p>
            <a:endParaRPr lang="en-GB">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538012" y="0"/>
            <a:ext cx="4237085" cy="334283"/>
          </a:xfrm>
          <a:prstGeom prst="rect">
            <a:avLst/>
          </a:prstGeom>
        </p:spPr>
        <p:txBody>
          <a:bodyPr vert="horz" lIns="47878" tIns="23939" rIns="47878" bIns="23939" rtlCol="0"/>
          <a:lstStyle>
            <a:lvl1pPr algn="r">
              <a:defRPr sz="600"/>
            </a:lvl1pPr>
          </a:lstStyle>
          <a:p>
            <a:fld id="{644B8A76-388C-44EE-8A88-6345FFEEA97C}" type="datetimeFigureOut">
              <a:rPr lang="en-GB" smtClean="0">
                <a:latin typeface="Arial" panose="020B0604020202020204" pitchFamily="34" charset="0"/>
              </a:rPr>
              <a:t>12/11/2019</a:t>
            </a:fld>
            <a:endParaRPr lang="en-GB">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0" y="6336393"/>
            <a:ext cx="4237085" cy="334283"/>
          </a:xfrm>
          <a:prstGeom prst="rect">
            <a:avLst/>
          </a:prstGeom>
        </p:spPr>
        <p:txBody>
          <a:bodyPr vert="horz" lIns="47878" tIns="23939" rIns="47878" bIns="23939" rtlCol="0" anchor="b"/>
          <a:lstStyle>
            <a:lvl1pPr algn="l">
              <a:defRPr sz="600"/>
            </a:lvl1pPr>
          </a:lstStyle>
          <a:p>
            <a:endParaRPr lang="en-GB">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538012" y="6336393"/>
            <a:ext cx="4237085" cy="334283"/>
          </a:xfrm>
          <a:prstGeom prst="rect">
            <a:avLst/>
          </a:prstGeom>
        </p:spPr>
        <p:txBody>
          <a:bodyPr vert="horz" lIns="47878" tIns="23939" rIns="47878" bIns="23939" rtlCol="0" anchor="b"/>
          <a:lstStyle>
            <a:lvl1pPr algn="r">
              <a:defRPr sz="600"/>
            </a:lvl1pPr>
          </a:lstStyle>
          <a:p>
            <a:fld id="{E4029EE8-D4B8-4F31-9C84-A4A6914CD34D}" type="slidenum">
              <a:rPr lang="en-GB" smtClean="0">
                <a:latin typeface="Arial" panose="020B0604020202020204" pitchFamily="34" charset="0"/>
              </a:rPr>
              <a:t>‹#›</a:t>
            </a:fld>
            <a:endParaRPr lang="en-GB">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atin typeface="Arial" panose="020B0604020202020204" pitchFamily="34" charset="0"/>
              </a:defRPr>
            </a:lvl1pPr>
          </a:lstStyle>
          <a:p>
            <a:endParaRPr lang="en-US"/>
          </a:p>
        </p:txBody>
      </p:sp>
      <p:sp>
        <p:nvSpPr>
          <p:cNvPr id="3" name="Date Placeholder 2"/>
          <p:cNvSpPr>
            <a:spLocks noGrp="1"/>
          </p:cNvSpPr>
          <p:nvPr>
            <p:ph type="dt" idx="1"/>
          </p:nvPr>
        </p:nvSpPr>
        <p:spPr>
          <a:xfrm>
            <a:off x="5538012" y="0"/>
            <a:ext cx="4237085" cy="334283"/>
          </a:xfrm>
          <a:prstGeom prst="rect">
            <a:avLst/>
          </a:prstGeom>
        </p:spPr>
        <p:txBody>
          <a:bodyPr vert="horz" lIns="47878" tIns="23939" rIns="47878" bIns="23939" rtlCol="0"/>
          <a:lstStyle>
            <a:lvl1pPr algn="r">
              <a:defRPr sz="600">
                <a:latin typeface="Arial" panose="020B0604020202020204" pitchFamily="34" charset="0"/>
              </a:defRPr>
            </a:lvl1pPr>
          </a:lstStyle>
          <a:p>
            <a:fld id="{ADF40999-8D4B-AD45-950B-C5435E4F1340}" type="datetimeFigureOut">
              <a:rPr lang="en-US" smtClean="0"/>
              <a:pPr/>
              <a:t>11/12/2019</a:t>
            </a:fld>
            <a:endParaRPr lang="en-US"/>
          </a:p>
        </p:txBody>
      </p:sp>
      <p:sp>
        <p:nvSpPr>
          <p:cNvPr id="4" name="Slide Image Placeholder 3"/>
          <p:cNvSpPr>
            <a:spLocks noGrp="1" noRot="1" noChangeAspect="1"/>
          </p:cNvSpPr>
          <p:nvPr>
            <p:ph type="sldImg" idx="2"/>
          </p:nvPr>
        </p:nvSpPr>
        <p:spPr>
          <a:xfrm>
            <a:off x="2889250" y="835025"/>
            <a:ext cx="3998913" cy="2251075"/>
          </a:xfrm>
          <a:prstGeom prst="rect">
            <a:avLst/>
          </a:prstGeom>
          <a:noFill/>
          <a:ln w="12700">
            <a:solidFill>
              <a:prstClr val="black"/>
            </a:solidFill>
          </a:ln>
        </p:spPr>
        <p:txBody>
          <a:bodyPr vert="horz" lIns="47878" tIns="23939" rIns="47878" bIns="23939" rtlCol="0" anchor="ctr"/>
          <a:lstStyle/>
          <a:p>
            <a:endParaRPr lang="en-US"/>
          </a:p>
        </p:txBody>
      </p:sp>
      <p:sp>
        <p:nvSpPr>
          <p:cNvPr id="5" name="Notes Placeholder 4"/>
          <p:cNvSpPr>
            <a:spLocks noGrp="1"/>
          </p:cNvSpPr>
          <p:nvPr>
            <p:ph type="body" sz="quarter" idx="3"/>
          </p:nvPr>
        </p:nvSpPr>
        <p:spPr>
          <a:xfrm>
            <a:off x="977433" y="3209865"/>
            <a:ext cx="7822548" cy="2627444"/>
          </a:xfrm>
          <a:prstGeom prst="rect">
            <a:avLst/>
          </a:prstGeom>
        </p:spPr>
        <p:txBody>
          <a:bodyPr vert="horz" lIns="47878" tIns="23939" rIns="47878" bIns="239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336393"/>
            <a:ext cx="4237085" cy="334283"/>
          </a:xfrm>
          <a:prstGeom prst="rect">
            <a:avLst/>
          </a:prstGeom>
        </p:spPr>
        <p:txBody>
          <a:bodyPr vert="horz" lIns="47878" tIns="23939" rIns="47878" bIns="23939" rtlCol="0" anchor="b"/>
          <a:lstStyle>
            <a:lvl1pPr algn="l">
              <a:defRPr sz="6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5538012" y="6336393"/>
            <a:ext cx="4237085" cy="334283"/>
          </a:xfrm>
          <a:prstGeom prst="rect">
            <a:avLst/>
          </a:prstGeom>
        </p:spPr>
        <p:txBody>
          <a:bodyPr vert="horz" lIns="47878" tIns="23939" rIns="47878" bIns="23939" rtlCol="0" anchor="b"/>
          <a:lstStyle>
            <a:lvl1pPr algn="r">
              <a:defRPr sz="600">
                <a:latin typeface="Arial" panose="020B0604020202020204" pitchFamily="34" charset="0"/>
              </a:defRPr>
            </a:lvl1pPr>
          </a:lstStyle>
          <a:p>
            <a:fld id="{570E980F-71C9-CA4F-9586-F9C2D8BE6DD3}" type="slidenum">
              <a:rPr lang="en-US" smtClean="0"/>
              <a:pPr/>
              <a:t>‹#›</a:t>
            </a:fld>
            <a:endParaRPr lang="en-US"/>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userDrawn="1"/>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a:solidFill>
                  <a:schemeClr val="bg1">
                    <a:lumMod val="50000"/>
                  </a:schemeClr>
                </a:solidFill>
              </a:rPr>
              <a:t>Image placeholders</a:t>
            </a:r>
          </a:p>
          <a:p>
            <a:pPr marL="0" lvl="1" indent="0">
              <a:spcAft>
                <a:spcPts val="99"/>
              </a:spcAft>
            </a:pPr>
            <a:r>
              <a:rPr lang="en-GB" sz="637" noProof="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a:solidFill>
                  <a:schemeClr val="bg1">
                    <a:lumMod val="50000"/>
                  </a:schemeClr>
                </a:solidFill>
              </a:rPr>
              <a:t>Select image and ‘insert’</a:t>
            </a:r>
          </a:p>
          <a:p>
            <a:pPr marL="0" lvl="2" indent="0">
              <a:spcAft>
                <a:spcPts val="99"/>
              </a:spcAft>
              <a:buFontTx/>
              <a:buNone/>
            </a:pPr>
            <a:r>
              <a:rPr lang="en-GB" sz="637" noProof="0">
                <a:solidFill>
                  <a:schemeClr val="bg1">
                    <a:lumMod val="50000"/>
                  </a:schemeClr>
                </a:solidFill>
              </a:rPr>
              <a:t>When you have reset the slide the image may need readjusting</a:t>
            </a:r>
          </a:p>
          <a:p>
            <a:pPr marL="0" lvl="1" indent="0">
              <a:spcAft>
                <a:spcPts val="99"/>
              </a:spcAft>
            </a:pPr>
            <a:r>
              <a:rPr lang="en-GB" sz="637" b="1" noProof="0">
                <a:solidFill>
                  <a:schemeClr val="bg1">
                    <a:lumMod val="50000"/>
                  </a:schemeClr>
                </a:solidFill>
              </a:rPr>
              <a:t>Insert image</a:t>
            </a:r>
          </a:p>
          <a:p>
            <a:pPr marL="0" lvl="1" indent="0">
              <a:spcAft>
                <a:spcPts val="99"/>
              </a:spcAft>
            </a:pPr>
            <a:r>
              <a:rPr lang="en-GB" sz="637" noProof="0">
                <a:solidFill>
                  <a:schemeClr val="bg1">
                    <a:lumMod val="50000"/>
                  </a:schemeClr>
                </a:solidFill>
              </a:rPr>
              <a:t>To insert an image click on the ‘picture placeholder icon’, navigate to the file and insert.</a:t>
            </a:r>
          </a:p>
          <a:p>
            <a:pPr>
              <a:spcAft>
                <a:spcPts val="99"/>
              </a:spcAft>
            </a:pPr>
            <a:r>
              <a:rPr lang="en-GB" sz="637" b="1" noProof="0">
                <a:solidFill>
                  <a:schemeClr val="bg1">
                    <a:lumMod val="50000"/>
                  </a:schemeClr>
                </a:solidFill>
              </a:rPr>
              <a:t>Crop image</a:t>
            </a:r>
          </a:p>
          <a:p>
            <a:pPr marL="0" lvl="1" indent="0">
              <a:spcAft>
                <a:spcPts val="99"/>
              </a:spcAft>
            </a:pPr>
            <a:r>
              <a:rPr lang="en-GB" sz="637" noProof="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a:solidFill>
                  <a:schemeClr val="bg1">
                    <a:lumMod val="50000"/>
                  </a:schemeClr>
                </a:solidFill>
              </a:rPr>
              <a:t>Select ‘Crop’</a:t>
            </a:r>
          </a:p>
          <a:p>
            <a:pPr marL="0" indent="0">
              <a:spcAft>
                <a:spcPts val="102"/>
              </a:spcAft>
              <a:buFont typeface="Arial" pitchFamily="34" charset="0"/>
              <a:buNone/>
            </a:pPr>
            <a:r>
              <a:rPr lang="en-GB" sz="637" b="1" noProof="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a:solidFill>
                <a:schemeClr val="bg1">
                  <a:lumMod val="50000"/>
                </a:schemeClr>
              </a:solidFill>
              <a:latin typeface="+mn-lt"/>
              <a:ea typeface="+mn-ea"/>
              <a:cs typeface="+mn-cs"/>
            </a:endParaRPr>
          </a:p>
          <a:p>
            <a:pPr>
              <a:spcAft>
                <a:spcPts val="102"/>
              </a:spcAft>
            </a:pPr>
            <a:endParaRPr lang="en-GB" sz="637" kern="1200" noProof="0">
              <a:solidFill>
                <a:schemeClr val="bg1">
                  <a:lumMod val="50000"/>
                </a:schemeClr>
              </a:solidFill>
              <a:latin typeface="+mn-lt"/>
              <a:ea typeface="+mn-ea"/>
              <a:cs typeface="+mn-cs"/>
            </a:endParaRPr>
          </a:p>
          <a:p>
            <a:pPr>
              <a:spcAft>
                <a:spcPts val="102"/>
              </a:spcAft>
            </a:pPr>
            <a:r>
              <a:rPr lang="en-GB" sz="637" kern="1200" noProof="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a:p>
        </p:txBody>
      </p:sp>
    </p:spTree>
    <p:extLst>
      <p:ext uri="{BB962C8B-B14F-4D97-AF65-F5344CB8AC3E}">
        <p14:creationId xmlns:p14="http://schemas.microsoft.com/office/powerpoint/2010/main" val="243839824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5" name="Guidance note">
            <a:extLst>
              <a:ext uri="{FF2B5EF4-FFF2-40B4-BE49-F238E27FC236}">
                <a16:creationId xmlns:a16="http://schemas.microsoft.com/office/drawing/2014/main" id="{4C75A555-DA44-4479-9698-0614FBA84EB2}"/>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344477171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5" name="Guidance note">
            <a:extLst>
              <a:ext uri="{FF2B5EF4-FFF2-40B4-BE49-F238E27FC236}">
                <a16:creationId xmlns:a16="http://schemas.microsoft.com/office/drawing/2014/main" id="{8D653A98-CF56-446A-9721-D28CD48D3FD4}"/>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07306799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2" name="Guidance note">
            <a:extLst>
              <a:ext uri="{FF2B5EF4-FFF2-40B4-BE49-F238E27FC236}">
                <a16:creationId xmlns:a16="http://schemas.microsoft.com/office/drawing/2014/main" id="{F6BD485F-7180-4CEC-839E-F9483AEAF584}"/>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3" name="Guidance note">
            <a:extLst>
              <a:ext uri="{FF2B5EF4-FFF2-40B4-BE49-F238E27FC236}">
                <a16:creationId xmlns:a16="http://schemas.microsoft.com/office/drawing/2014/main" id="{C6220EA2-47DD-43D0-9331-5CA1710205F1}"/>
              </a:ext>
            </a:extLst>
          </p:cNvPr>
          <p:cNvGrpSpPr/>
          <p:nvPr userDrawn="1"/>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a:t> </a:t>
            </a:r>
          </a:p>
        </p:txBody>
      </p:sp>
      <p:grpSp>
        <p:nvGrpSpPr>
          <p:cNvPr id="25" name="Guidance note">
            <a:extLst>
              <a:ext uri="{FF2B5EF4-FFF2-40B4-BE49-F238E27FC236}">
                <a16:creationId xmlns:a16="http://schemas.microsoft.com/office/drawing/2014/main" id="{2B9602E7-D537-490B-9711-4C94A1263400}"/>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351651383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8" name="Guidance note">
            <a:extLst>
              <a:ext uri="{FF2B5EF4-FFF2-40B4-BE49-F238E27FC236}">
                <a16:creationId xmlns:a16="http://schemas.microsoft.com/office/drawing/2014/main" id="{053114DC-01DB-4172-B8B9-F6B6A6FCE692}"/>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592258724"/>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8" name="Guidance note">
            <a:extLst>
              <a:ext uri="{FF2B5EF4-FFF2-40B4-BE49-F238E27FC236}">
                <a16:creationId xmlns:a16="http://schemas.microsoft.com/office/drawing/2014/main" id="{8F8469DA-FA58-409C-8234-09A9506501FE}"/>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a:solidFill>
                  <a:schemeClr val="bg1">
                    <a:lumMod val="50000"/>
                  </a:schemeClr>
                </a:solidFill>
              </a:rPr>
              <a:t>Image placeholders</a:t>
            </a:r>
          </a:p>
          <a:p>
            <a:pPr marL="0" lvl="1" indent="0">
              <a:spcAft>
                <a:spcPts val="99"/>
              </a:spcAft>
            </a:pPr>
            <a:r>
              <a:rPr lang="en-GB" sz="637" noProof="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a:solidFill>
                  <a:schemeClr val="bg1">
                    <a:lumMod val="50000"/>
                  </a:schemeClr>
                </a:solidFill>
              </a:rPr>
              <a:t>Select image and ‘insert’</a:t>
            </a:r>
          </a:p>
          <a:p>
            <a:pPr marL="0" lvl="2" indent="0">
              <a:spcAft>
                <a:spcPts val="99"/>
              </a:spcAft>
              <a:buFontTx/>
              <a:buNone/>
            </a:pPr>
            <a:r>
              <a:rPr lang="en-GB" sz="637" noProof="0">
                <a:solidFill>
                  <a:schemeClr val="bg1">
                    <a:lumMod val="50000"/>
                  </a:schemeClr>
                </a:solidFill>
              </a:rPr>
              <a:t>When you have reset the slide the image may need readjusting</a:t>
            </a:r>
          </a:p>
          <a:p>
            <a:pPr marL="0" lvl="1" indent="0">
              <a:spcAft>
                <a:spcPts val="99"/>
              </a:spcAft>
            </a:pPr>
            <a:r>
              <a:rPr lang="en-GB" sz="637" b="1" noProof="0">
                <a:solidFill>
                  <a:schemeClr val="bg1">
                    <a:lumMod val="50000"/>
                  </a:schemeClr>
                </a:solidFill>
              </a:rPr>
              <a:t>Insert image</a:t>
            </a:r>
          </a:p>
          <a:p>
            <a:pPr marL="0" lvl="1" indent="0">
              <a:spcAft>
                <a:spcPts val="99"/>
              </a:spcAft>
            </a:pPr>
            <a:r>
              <a:rPr lang="en-GB" sz="637" noProof="0">
                <a:solidFill>
                  <a:schemeClr val="bg1">
                    <a:lumMod val="50000"/>
                  </a:schemeClr>
                </a:solidFill>
              </a:rPr>
              <a:t>To insert an image click on the ‘picture placeholder icon’, navigate to the file and insert.</a:t>
            </a:r>
          </a:p>
          <a:p>
            <a:pPr>
              <a:spcAft>
                <a:spcPts val="99"/>
              </a:spcAft>
            </a:pPr>
            <a:r>
              <a:rPr lang="en-GB" sz="637" b="1" noProof="0">
                <a:solidFill>
                  <a:schemeClr val="bg1">
                    <a:lumMod val="50000"/>
                  </a:schemeClr>
                </a:solidFill>
              </a:rPr>
              <a:t>Crop image</a:t>
            </a:r>
          </a:p>
          <a:p>
            <a:pPr marL="0" lvl="1" indent="0">
              <a:spcAft>
                <a:spcPts val="99"/>
              </a:spcAft>
            </a:pPr>
            <a:r>
              <a:rPr lang="en-GB" sz="637" noProof="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a:solidFill>
                  <a:schemeClr val="bg1">
                    <a:lumMod val="50000"/>
                  </a:schemeClr>
                </a:solidFill>
              </a:rPr>
              <a:t>Select ‘Crop’</a:t>
            </a:r>
          </a:p>
          <a:p>
            <a:pPr marL="0" indent="0">
              <a:spcAft>
                <a:spcPts val="102"/>
              </a:spcAft>
              <a:buFont typeface="Arial" pitchFamily="34" charset="0"/>
              <a:buNone/>
            </a:pPr>
            <a:r>
              <a:rPr lang="en-GB" sz="637" b="1" noProof="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a:solidFill>
                <a:schemeClr val="bg1">
                  <a:lumMod val="50000"/>
                </a:schemeClr>
              </a:solidFill>
              <a:latin typeface="+mn-lt"/>
              <a:ea typeface="+mn-ea"/>
              <a:cs typeface="+mn-cs"/>
            </a:endParaRPr>
          </a:p>
          <a:p>
            <a:pPr>
              <a:spcAft>
                <a:spcPts val="102"/>
              </a:spcAft>
            </a:pPr>
            <a:endParaRPr lang="en-GB" sz="637" kern="1200" noProof="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a:p>
        </p:txBody>
      </p:sp>
    </p:spTree>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a:solidFill>
                  <a:schemeClr val="bg1">
                    <a:lumMod val="50000"/>
                  </a:schemeClr>
                </a:solidFill>
              </a:rPr>
              <a:t>Image placeholders</a:t>
            </a:r>
          </a:p>
          <a:p>
            <a:pPr marL="0" lvl="1" indent="0">
              <a:spcAft>
                <a:spcPts val="99"/>
              </a:spcAft>
            </a:pPr>
            <a:r>
              <a:rPr lang="en-GB" sz="637" noProof="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a:solidFill>
                  <a:schemeClr val="bg1">
                    <a:lumMod val="50000"/>
                  </a:schemeClr>
                </a:solidFill>
              </a:rPr>
              <a:t>Select image and ‘insert’</a:t>
            </a:r>
          </a:p>
          <a:p>
            <a:pPr marL="0" lvl="2" indent="0">
              <a:spcAft>
                <a:spcPts val="99"/>
              </a:spcAft>
              <a:buFontTx/>
              <a:buNone/>
            </a:pPr>
            <a:r>
              <a:rPr lang="en-GB" sz="637" noProof="0">
                <a:solidFill>
                  <a:schemeClr val="bg1">
                    <a:lumMod val="50000"/>
                  </a:schemeClr>
                </a:solidFill>
              </a:rPr>
              <a:t>When you have reset the slide the image may need readjusting</a:t>
            </a:r>
          </a:p>
          <a:p>
            <a:pPr marL="0" lvl="1" indent="0">
              <a:spcAft>
                <a:spcPts val="99"/>
              </a:spcAft>
            </a:pPr>
            <a:r>
              <a:rPr lang="en-GB" sz="637" b="1" noProof="0">
                <a:solidFill>
                  <a:schemeClr val="bg1">
                    <a:lumMod val="50000"/>
                  </a:schemeClr>
                </a:solidFill>
              </a:rPr>
              <a:t>Insert image</a:t>
            </a:r>
          </a:p>
          <a:p>
            <a:pPr marL="0" lvl="1" indent="0">
              <a:spcAft>
                <a:spcPts val="99"/>
              </a:spcAft>
            </a:pPr>
            <a:r>
              <a:rPr lang="en-GB" sz="637" noProof="0">
                <a:solidFill>
                  <a:schemeClr val="bg1">
                    <a:lumMod val="50000"/>
                  </a:schemeClr>
                </a:solidFill>
              </a:rPr>
              <a:t>To insert an image click on the ‘picture placeholder icon’, navigate to the file and insert.</a:t>
            </a:r>
          </a:p>
          <a:p>
            <a:pPr>
              <a:spcAft>
                <a:spcPts val="99"/>
              </a:spcAft>
            </a:pPr>
            <a:r>
              <a:rPr lang="en-GB" sz="637" b="1" noProof="0">
                <a:solidFill>
                  <a:schemeClr val="bg1">
                    <a:lumMod val="50000"/>
                  </a:schemeClr>
                </a:solidFill>
              </a:rPr>
              <a:t>Crop image</a:t>
            </a:r>
          </a:p>
          <a:p>
            <a:pPr marL="0" lvl="1" indent="0">
              <a:spcAft>
                <a:spcPts val="99"/>
              </a:spcAft>
            </a:pPr>
            <a:r>
              <a:rPr lang="en-GB" sz="637" noProof="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a:solidFill>
                  <a:schemeClr val="bg1">
                    <a:lumMod val="50000"/>
                  </a:schemeClr>
                </a:solidFill>
              </a:rPr>
              <a:t>Select ‘Crop’</a:t>
            </a:r>
          </a:p>
          <a:p>
            <a:pPr marL="0" indent="0">
              <a:spcAft>
                <a:spcPts val="102"/>
              </a:spcAft>
              <a:buFont typeface="Arial" pitchFamily="34" charset="0"/>
              <a:buNone/>
            </a:pPr>
            <a:r>
              <a:rPr lang="en-GB" sz="637" b="1" noProof="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a:solidFill>
                <a:schemeClr val="bg1">
                  <a:lumMod val="50000"/>
                </a:schemeClr>
              </a:solidFill>
              <a:latin typeface="+mn-lt"/>
              <a:ea typeface="+mn-ea"/>
              <a:cs typeface="+mn-cs"/>
            </a:endParaRPr>
          </a:p>
          <a:p>
            <a:pPr>
              <a:spcAft>
                <a:spcPts val="102"/>
              </a:spcAft>
            </a:pPr>
            <a:endParaRPr lang="en-GB" sz="637" kern="1200" noProof="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DD4BF8BF-9CAC-4BF8-B555-D6E364C618FB}"/>
              </a:ext>
            </a:extLst>
          </p:cNvPr>
          <p:cNvPicPr>
            <a:picLocks noChangeAspect="1"/>
          </p:cNvPicPr>
          <p:nvPr userDrawn="1"/>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a:p>
        </p:txBody>
      </p:sp>
      <p:grpSp>
        <p:nvGrpSpPr>
          <p:cNvPr id="10" name="Guidance note">
            <a:extLst>
              <a:ext uri="{FF2B5EF4-FFF2-40B4-BE49-F238E27FC236}">
                <a16:creationId xmlns:a16="http://schemas.microsoft.com/office/drawing/2014/main" id="{632E5E5C-A081-4838-96EC-2018DFBEF9DF}"/>
              </a:ext>
            </a:extLst>
          </p:cNvPr>
          <p:cNvGrpSpPr/>
          <p:nvPr userDrawn="1"/>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3990842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4" name="Guidance note">
            <a:extLst>
              <a:ext uri="{FF2B5EF4-FFF2-40B4-BE49-F238E27FC236}">
                <a16:creationId xmlns:a16="http://schemas.microsoft.com/office/drawing/2014/main" id="{F560F193-177D-4395-B1BB-A42292DDC151}"/>
              </a:ext>
            </a:extLst>
          </p:cNvPr>
          <p:cNvGrpSpPr/>
          <p:nvPr userDrawn="1"/>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51899343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5" name="Guidance note">
            <a:extLst>
              <a:ext uri="{FF2B5EF4-FFF2-40B4-BE49-F238E27FC236}">
                <a16:creationId xmlns:a16="http://schemas.microsoft.com/office/drawing/2014/main" id="{8D58E090-A402-4396-9C34-AACC618598E9}"/>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38530935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a:t>INSERT PICTURE</a:t>
            </a:r>
          </a:p>
        </p:txBody>
      </p:sp>
      <p:grpSp>
        <p:nvGrpSpPr>
          <p:cNvPr id="22" name="Guidance note">
            <a:extLst>
              <a:ext uri="{FF2B5EF4-FFF2-40B4-BE49-F238E27FC236}">
                <a16:creationId xmlns:a16="http://schemas.microsoft.com/office/drawing/2014/main" id="{01782A72-73F6-4D14-8B35-52467DA934D1}"/>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err="1">
                  <a:solidFill>
                    <a:schemeClr val="bg1">
                      <a:lumMod val="50000"/>
                    </a:schemeClr>
                  </a:solidFill>
                </a:rPr>
                <a:t>Shift+Alt+Right</a:t>
              </a:r>
              <a:r>
                <a:rPr lang="en-GB" sz="640">
                  <a:solidFill>
                    <a:schemeClr val="bg1">
                      <a:lumMod val="50000"/>
                    </a:schemeClr>
                  </a:solidFill>
                </a:rPr>
                <a:t> arrow key = increase level</a:t>
              </a:r>
              <a:br>
                <a:rPr lang="en-GB" sz="640">
                  <a:solidFill>
                    <a:schemeClr val="bg1">
                      <a:lumMod val="50000"/>
                    </a:schemeClr>
                  </a:solidFill>
                </a:rPr>
              </a:br>
              <a:r>
                <a:rPr lang="en-GB" sz="640" err="1">
                  <a:solidFill>
                    <a:schemeClr val="bg1">
                      <a:lumMod val="50000"/>
                    </a:schemeClr>
                  </a:solidFill>
                </a:rPr>
                <a:t>Shift+Alt+Left</a:t>
              </a:r>
              <a:r>
                <a:rPr lang="en-GB" sz="640">
                  <a:solidFill>
                    <a:schemeClr val="bg1">
                      <a:lumMod val="50000"/>
                    </a:schemeClr>
                  </a:solidFill>
                </a:rPr>
                <a: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95872714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a:p>
        </p:txBody>
      </p:sp>
      <p:sp>
        <p:nvSpPr>
          <p:cNvPr id="6" name="TextBox 5">
            <a:extLst>
              <a:ext uri="{FF2B5EF4-FFF2-40B4-BE49-F238E27FC236}">
                <a16:creationId xmlns:a16="http://schemas.microsoft.com/office/drawing/2014/main" id="{CB375368-3DA2-4068-999A-FD7D5CC1593E}"/>
              </a:ext>
            </a:extLst>
          </p:cNvPr>
          <p:cNvSpPr txBox="1"/>
          <p:nvPr userDrawn="1"/>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userDrawn="1"/>
        </p:nvPicPr>
        <p:blipFill>
          <a:blip r:embed="rId18"/>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 id="2147483668" r:id="rId2"/>
    <p:sldLayoutId id="2147483669" r:id="rId3"/>
    <p:sldLayoutId id="2147483760" r:id="rId4"/>
    <p:sldLayoutId id="2147483758" r:id="rId5"/>
    <p:sldLayoutId id="2147483759" r:id="rId6"/>
    <p:sldLayoutId id="2147483696" r:id="rId7"/>
    <p:sldLayoutId id="2147483697" r:id="rId8"/>
    <p:sldLayoutId id="2147483763" r:id="rId9"/>
    <p:sldLayoutId id="2147483761" r:id="rId10"/>
    <p:sldLayoutId id="2147483762" r:id="rId11"/>
    <p:sldLayoutId id="2147483670" r:id="rId12"/>
    <p:sldLayoutId id="2147483663" r:id="rId13"/>
    <p:sldLayoutId id="2147483755" r:id="rId14"/>
    <p:sldLayoutId id="2147483757" r:id="rId15"/>
    <p:sldLayoutId id="2147483756" r:id="rId16"/>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mailto:.box.europeancodes.electricity@nationalgrideso.com" TargetMode="External"/><Relationship Id="rId2" Type="http://schemas.openxmlformats.org/officeDocument/2006/relationships/hyperlink" Target="https://www.nationalgrideso.com/codes/european-network-codes?meeting-docs"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t="1706" b="1706"/>
          <a:stretch>
            <a:fillRect/>
          </a:stretch>
        </p:blipFill>
        <p:spPr/>
      </p:pic>
      <p:sp>
        <p:nvSpPr>
          <p:cNvPr id="7" name="Text Placeholder 6">
            <a:extLst>
              <a:ext uri="{FF2B5EF4-FFF2-40B4-BE49-F238E27FC236}">
                <a16:creationId xmlns:a16="http://schemas.microsoft.com/office/drawing/2014/main" id="{34D1C007-04C8-4719-9F13-428D61A97C7B}"/>
              </a:ext>
            </a:extLst>
          </p:cNvPr>
          <p:cNvSpPr>
            <a:spLocks noGrp="1"/>
          </p:cNvSpPr>
          <p:nvPr>
            <p:ph type="body" sz="quarter" idx="15"/>
          </p:nvPr>
        </p:nvSpPr>
        <p:spPr/>
        <p:txBody>
          <a:bodyPr/>
          <a:lstStyle/>
          <a:p>
            <a:r>
              <a:rPr lang="en-GB"/>
              <a:t>5</a:t>
            </a:r>
            <a:r>
              <a:rPr lang="en-GB" baseline="30000"/>
              <a:t>th</a:t>
            </a:r>
            <a:r>
              <a:rPr lang="en-GB"/>
              <a:t> November 2019 </a:t>
            </a:r>
          </a:p>
        </p:txBody>
      </p:sp>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a:t>C16 Consultation 20/21</a:t>
            </a:r>
          </a:p>
        </p:txBody>
      </p:sp>
      <p:sp>
        <p:nvSpPr>
          <p:cNvPr id="9" name="Rectangle 8">
            <a:extLst>
              <a:ext uri="{FF2B5EF4-FFF2-40B4-BE49-F238E27FC236}">
                <a16:creationId xmlns:a16="http://schemas.microsoft.com/office/drawing/2014/main" id="{1CD1A1F2-DA36-4D7B-BC18-8A4A6C94ABA9}"/>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a:cs typeface="Arial" panose="020B0604020202020204" pitchFamily="34" charset="0"/>
                <a:hlinkClick r:id="rId3"/>
              </a:rPr>
              <a:t>https://nationalgrid.onbrandcloud.com/login/</a:t>
            </a:r>
            <a:endParaRPr lang="en-GB" sz="637">
              <a:cs typeface="Arial" panose="020B0604020202020204" pitchFamily="34" charset="0"/>
            </a:endParaRPr>
          </a:p>
        </p:txBody>
      </p:sp>
    </p:spTree>
    <p:extLst>
      <p:ext uri="{BB962C8B-B14F-4D97-AF65-F5344CB8AC3E}">
        <p14:creationId xmlns:p14="http://schemas.microsoft.com/office/powerpoint/2010/main" val="357770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7494"/>
            <a:ext cx="8495999" cy="648072"/>
          </a:xfrm>
        </p:spPr>
        <p:txBody>
          <a:bodyPr/>
          <a:lstStyle/>
          <a:p>
            <a:pPr algn="l"/>
            <a:r>
              <a:rPr lang="en-GB"/>
              <a:t>ABSVD</a:t>
            </a:r>
          </a:p>
        </p:txBody>
      </p:sp>
      <p:sp>
        <p:nvSpPr>
          <p:cNvPr id="3" name="Title 1"/>
          <p:cNvSpPr txBox="1">
            <a:spLocks/>
          </p:cNvSpPr>
          <p:nvPr/>
        </p:nvSpPr>
        <p:spPr>
          <a:xfrm>
            <a:off x="251519" y="1347614"/>
            <a:ext cx="8495999" cy="3096344"/>
          </a:xfrm>
          <a:prstGeom prst="rect">
            <a:avLst/>
          </a:prstGeom>
        </p:spPr>
        <p:txBody>
          <a:bodyPr vert="horz" wrap="square" lIns="0" tIns="0" rIns="0" bIns="0" rtlCol="0" anchor="t">
            <a:noAutofit/>
          </a:bodyPr>
          <a:lstStyle>
            <a:lvl1pPr eaLnBrk="1" hangingPunct="1">
              <a:lnSpc>
                <a:spcPct val="80000"/>
              </a:lnSpc>
              <a:defRPr sz="2400" b="1">
                <a:solidFill>
                  <a:schemeClr val="accent1"/>
                </a:solidFill>
                <a:latin typeface="+mj-lt"/>
                <a:ea typeface="+mj-ea"/>
                <a:cs typeface="+mj-cs"/>
              </a:defRPr>
            </a:lvl1pPr>
          </a:lstStyle>
          <a:p>
            <a:pPr defTabSz="914400"/>
            <a:endParaRPr lang="en-GB" sz="1200" kern="0"/>
          </a:p>
        </p:txBody>
      </p:sp>
      <p:sp>
        <p:nvSpPr>
          <p:cNvPr id="4" name="Title 1"/>
          <p:cNvSpPr txBox="1">
            <a:spLocks/>
          </p:cNvSpPr>
          <p:nvPr/>
        </p:nvSpPr>
        <p:spPr>
          <a:xfrm>
            <a:off x="395536" y="1131590"/>
            <a:ext cx="8495999" cy="1503784"/>
          </a:xfrm>
          <a:prstGeom prst="rect">
            <a:avLst/>
          </a:prstGeom>
        </p:spPr>
        <p:txBody>
          <a:bodyPr vert="horz" wrap="square" lIns="0" tIns="0" rIns="0" bIns="0" rtlCol="0" anchor="t">
            <a:noAutofit/>
          </a:bodyPr>
          <a:lstStyle>
            <a:lvl1pPr eaLnBrk="1" hangingPunct="1">
              <a:lnSpc>
                <a:spcPct val="80000"/>
              </a:lnSpc>
              <a:defRPr sz="2400" b="1">
                <a:solidFill>
                  <a:schemeClr val="accent1"/>
                </a:solidFill>
                <a:latin typeface="+mj-lt"/>
                <a:ea typeface="+mj-ea"/>
                <a:cs typeface="+mj-cs"/>
              </a:defRPr>
            </a:lvl1pPr>
          </a:lstStyle>
          <a:p>
            <a:pPr defTabSz="914400"/>
            <a:r>
              <a:rPr lang="en-GB" sz="1600" kern="0"/>
              <a:t>Potential ABSVD changes include P354 clarification:</a:t>
            </a:r>
          </a:p>
          <a:p>
            <a:pPr defTabSz="914400"/>
            <a:endParaRPr lang="en-GB" sz="1200" kern="0"/>
          </a:p>
          <a:p>
            <a:pPr marL="285750" indent="-285750" defTabSz="914400">
              <a:buClr>
                <a:schemeClr val="accent1"/>
              </a:buClr>
              <a:buFont typeface="Arial" panose="020B0604020202020204" pitchFamily="34" charset="0"/>
              <a:buChar char="•"/>
            </a:pPr>
            <a:r>
              <a:rPr lang="en-GB" sz="1400" b="0" kern="0">
                <a:solidFill>
                  <a:schemeClr val="tx1"/>
                </a:solidFill>
                <a:latin typeface="+mn-lt"/>
              </a:rPr>
              <a:t>Should long term STOR contracts (15yr, ending 01/04/25) signed before P354 was known about be excluded from P354 on the basis that recent tenderers have known P354 would be implemented – A limited number of sites with historical limited utilisation</a:t>
            </a:r>
          </a:p>
          <a:p>
            <a:pPr marL="285750" indent="-285750" defTabSz="914400">
              <a:buClr>
                <a:schemeClr val="accent1"/>
              </a:buClr>
              <a:buFont typeface="Arial" panose="020B0604020202020204" pitchFamily="34" charset="0"/>
              <a:buChar char="•"/>
            </a:pPr>
            <a:r>
              <a:rPr lang="en-GB" sz="1400" b="0" kern="0">
                <a:solidFill>
                  <a:schemeClr val="tx1"/>
                </a:solidFill>
                <a:latin typeface="+mn-lt"/>
              </a:rPr>
              <a:t>In the Final Modification Report of P354, on page 47 it was noted that we stated our intention was to only amend contracts once they expire. The current STOR SCTs and ABSVD Methodology do not make any distinctions in the treatment of long and short term contracts</a:t>
            </a:r>
          </a:p>
          <a:p>
            <a:pPr marL="285750" indent="-285750" defTabSz="914400">
              <a:buClr>
                <a:schemeClr val="accent1"/>
              </a:buClr>
              <a:buFont typeface="Arial" panose="020B0604020202020204" pitchFamily="34" charset="0"/>
              <a:buChar char="•"/>
            </a:pPr>
            <a:endParaRPr lang="en-GB" sz="1400" b="0" kern="0">
              <a:solidFill>
                <a:schemeClr val="tx1"/>
              </a:solidFill>
              <a:latin typeface="+mn-lt"/>
            </a:endParaRPr>
          </a:p>
          <a:p>
            <a:pPr marL="285750" indent="-285750" defTabSz="914400">
              <a:buClr>
                <a:schemeClr val="accent1"/>
              </a:buClr>
              <a:buFont typeface="Arial" panose="020B0604020202020204" pitchFamily="34" charset="0"/>
              <a:buChar char="•"/>
            </a:pPr>
            <a:r>
              <a:rPr lang="en-GB" sz="1400" b="0" kern="0">
                <a:solidFill>
                  <a:schemeClr val="tx1"/>
                </a:solidFill>
                <a:latin typeface="+mn-lt"/>
              </a:rPr>
              <a:t>P354 was introduced on the basis that SVA sites would be ABSVD for Fast Reserve, STOR and DTU </a:t>
            </a:r>
            <a:r>
              <a:rPr lang="en-GB" sz="1400" b="0" kern="0" err="1">
                <a:solidFill>
                  <a:schemeClr val="tx1"/>
                </a:solidFill>
                <a:latin typeface="+mn-lt"/>
              </a:rPr>
              <a:t>i.e</a:t>
            </a:r>
            <a:r>
              <a:rPr lang="en-GB" sz="1400" b="0" kern="0">
                <a:solidFill>
                  <a:schemeClr val="tx1"/>
                </a:solidFill>
                <a:latin typeface="+mn-lt"/>
              </a:rPr>
              <a:t> non-BM however it transpires that a small number of sites technically classed as BM (and dispatched outside the BM) are also contracted for these services. For completeness should P354 also capture these small number of sites.</a:t>
            </a:r>
          </a:p>
          <a:p>
            <a:pPr marL="285750" indent="-285750" defTabSz="914400">
              <a:buClr>
                <a:schemeClr val="accent1"/>
              </a:buClr>
              <a:buFont typeface="Arial" panose="020B0604020202020204" pitchFamily="34" charset="0"/>
              <a:buChar char="•"/>
            </a:pPr>
            <a:r>
              <a:rPr lang="en-GB" sz="1400" b="0" kern="0">
                <a:solidFill>
                  <a:schemeClr val="tx1"/>
                </a:solidFill>
                <a:latin typeface="+mn-lt"/>
              </a:rPr>
              <a:t>In addition, we are assessing internally any other changes that may be required.</a:t>
            </a:r>
          </a:p>
          <a:p>
            <a:pPr defTabSz="914400"/>
            <a:endParaRPr lang="en-GB" sz="1200" kern="0"/>
          </a:p>
          <a:p>
            <a:pPr defTabSz="914400"/>
            <a:endParaRPr lang="en-GB" sz="1200" kern="0"/>
          </a:p>
        </p:txBody>
      </p:sp>
    </p:spTree>
    <p:extLst>
      <p:ext uri="{BB962C8B-B14F-4D97-AF65-F5344CB8AC3E}">
        <p14:creationId xmlns:p14="http://schemas.microsoft.com/office/powerpoint/2010/main" val="3389598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a:t>SMAF &amp; BPS</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a:cs typeface="Arial" panose="020B0604020202020204" pitchFamily="34" charset="0"/>
                <a:hlinkClick r:id="rId3"/>
              </a:rPr>
              <a:t>https://nationalgrid.onbrandcloud.com/login/</a:t>
            </a:r>
            <a:endParaRPr lang="en-GB" sz="637">
              <a:cs typeface="Arial" panose="020B0604020202020204" pitchFamily="34" charset="0"/>
            </a:endParaRPr>
          </a:p>
        </p:txBody>
      </p:sp>
    </p:spTree>
    <p:extLst>
      <p:ext uri="{BB962C8B-B14F-4D97-AF65-F5344CB8AC3E}">
        <p14:creationId xmlns:p14="http://schemas.microsoft.com/office/powerpoint/2010/main" val="2390315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SMAF &amp; BPS</a:t>
            </a:r>
          </a:p>
        </p:txBody>
      </p:sp>
      <p:sp>
        <p:nvSpPr>
          <p:cNvPr id="6" name="Text Placeholder 5"/>
          <p:cNvSpPr>
            <a:spLocks noGrp="1"/>
          </p:cNvSpPr>
          <p:nvPr>
            <p:ph type="body" sz="quarter" idx="16"/>
          </p:nvPr>
        </p:nvSpPr>
        <p:spPr>
          <a:xfrm>
            <a:off x="324000" y="1062500"/>
            <a:ext cx="8495549" cy="4124206"/>
          </a:xfrm>
        </p:spPr>
        <p:txBody>
          <a:bodyPr vert="horz" wrap="square" lIns="0" tIns="0" rIns="0" bIns="0" rtlCol="0" anchor="t">
            <a:spAutoFit/>
          </a:bodyPr>
          <a:lstStyle/>
          <a:p>
            <a:r>
              <a:rPr lang="en-GB" sz="1200"/>
              <a:t>Maxgen: </a:t>
            </a:r>
            <a:r>
              <a:rPr lang="en-GB" sz="1200" b="0">
                <a:ea typeface="+mn-lt"/>
                <a:cs typeface="+mn-lt"/>
              </a:rPr>
              <a:t>Discussions with the Control Room have concluded that the MAXGEN service is still required due to the uncertainty around BREXIT and TERRE/Wider Access changes. Parties are requested to keep data updated with respect to available volumes and submitted prices</a:t>
            </a:r>
            <a:endParaRPr lang="en-GB" sz="1200" b="0">
              <a:cs typeface="Arial"/>
            </a:endParaRPr>
          </a:p>
          <a:p>
            <a:endParaRPr lang="en-GB" sz="1200" b="0">
              <a:cs typeface="Arial"/>
            </a:endParaRPr>
          </a:p>
          <a:p>
            <a:r>
              <a:rPr lang="en-GB" sz="1200">
                <a:cs typeface="Arial"/>
              </a:rPr>
              <a:t>Change scope of BPS Audit to include the Use and Procurement of Balancing Services:</a:t>
            </a:r>
            <a:r>
              <a:rPr lang="en-GB" sz="1200" b="0">
                <a:ea typeface="+mn-lt"/>
                <a:cs typeface="+mn-lt"/>
              </a:rPr>
              <a:t>The BPS audit does not review  the contracting of STOR, Fast Reserve etc, instead concentrates on BM actions taken vs those not taken. BM STOR units are included in this analysis.</a:t>
            </a:r>
          </a:p>
          <a:p>
            <a:r>
              <a:rPr lang="en-GB" sz="1200" b="0">
                <a:ea typeface="+mn-lt"/>
                <a:cs typeface="+mn-lt"/>
              </a:rPr>
              <a:t>When a unit is taken for these services, they may be called off for other reasons not just prices. The reasons include response and recovery times, number of synchronisations per season as well as geographical location etc; BM units which provide these services are included in the analysis. </a:t>
            </a:r>
            <a:endParaRPr lang="en-GB" sz="1200" b="0">
              <a:cs typeface="Arial"/>
            </a:endParaRPr>
          </a:p>
          <a:p>
            <a:r>
              <a:rPr lang="en-GB" sz="1200" b="0">
                <a:cs typeface="Arial"/>
              </a:rPr>
              <a:t>The Contracting of units for these services will be changing due to EU code changes. An Outline Change Proposal  was  published on the ESO Website. The consultation closed on Friday 1st November 2019, and we are looking through the responses.</a:t>
            </a:r>
          </a:p>
          <a:p>
            <a:endParaRPr lang="en-GB" sz="1200" b="0">
              <a:cs typeface="Arial"/>
            </a:endParaRPr>
          </a:p>
          <a:p>
            <a:r>
              <a:rPr lang="en-GB" sz="1200">
                <a:cs typeface="Arial"/>
              </a:rPr>
              <a:t>SMAF</a:t>
            </a:r>
            <a:r>
              <a:rPr lang="en-GB" sz="1200" b="0">
                <a:cs typeface="Arial"/>
              </a:rPr>
              <a:t>: No changes are to be implemented to the report. However there are daily reports published on the ESO website which cover system actions and current constraints.</a:t>
            </a:r>
          </a:p>
          <a:p>
            <a:endParaRPr lang="en-GB" b="0">
              <a:cs typeface="Arial"/>
            </a:endParaRPr>
          </a:p>
          <a:p>
            <a:endParaRPr lang="en-GB">
              <a:cs typeface="Arial"/>
            </a:endParaRPr>
          </a:p>
        </p:txBody>
      </p:sp>
    </p:spTree>
    <p:extLst>
      <p:ext uri="{BB962C8B-B14F-4D97-AF65-F5344CB8AC3E}">
        <p14:creationId xmlns:p14="http://schemas.microsoft.com/office/powerpoint/2010/main" val="516508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a:t>NOA Pathfinders</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a:cs typeface="Arial" panose="020B0604020202020204" pitchFamily="34" charset="0"/>
                <a:hlinkClick r:id="rId3"/>
              </a:rPr>
              <a:t>https://nationalgrid.onbrandcloud.com/login/</a:t>
            </a:r>
            <a:endParaRPr lang="en-GB" sz="637">
              <a:cs typeface="Arial" panose="020B0604020202020204" pitchFamily="34" charset="0"/>
            </a:endParaRPr>
          </a:p>
        </p:txBody>
      </p:sp>
    </p:spTree>
    <p:extLst>
      <p:ext uri="{BB962C8B-B14F-4D97-AF65-F5344CB8AC3E}">
        <p14:creationId xmlns:p14="http://schemas.microsoft.com/office/powerpoint/2010/main" val="562422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a:xfrm>
            <a:off x="324000" y="331200"/>
            <a:ext cx="8436296" cy="545774"/>
          </a:xfrm>
        </p:spPr>
        <p:txBody>
          <a:bodyPr/>
          <a:lstStyle/>
          <a:p>
            <a:r>
              <a:rPr lang="en-GB"/>
              <a:t>Accelerated loss of mains change programme (</a:t>
            </a:r>
            <a:r>
              <a:rPr lang="en-GB" err="1"/>
              <a:t>ALoMCP</a:t>
            </a:r>
            <a:r>
              <a:rPr lang="en-GB"/>
              <a:t>) </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298600" y="795801"/>
            <a:ext cx="8496000" cy="4924425"/>
          </a:xfrm>
        </p:spPr>
        <p:txBody>
          <a:bodyPr vert="horz" wrap="square" lIns="0" tIns="0" rIns="0" bIns="0" rtlCol="0" anchor="t">
            <a:spAutoFit/>
          </a:bodyPr>
          <a:lstStyle/>
          <a:p>
            <a:r>
              <a:rPr lang="en-GB" sz="1600">
                <a:cs typeface="Arial"/>
              </a:rPr>
              <a:t>Context</a:t>
            </a:r>
          </a:p>
          <a:p>
            <a:pPr marL="359410" lvl="3" indent="-179705">
              <a:buFont typeface="Arial" panose="020B0604020202020204" pitchFamily="34" charset="0"/>
              <a:buChar char="•"/>
            </a:pPr>
            <a:r>
              <a:rPr lang="en-GB" sz="1400"/>
              <a:t>Reduced running of synchronous generation is leading to a reduction in system inertia</a:t>
            </a:r>
            <a:endParaRPr lang="en-GB" sz="1400">
              <a:cs typeface="Arial"/>
            </a:endParaRPr>
          </a:p>
          <a:p>
            <a:pPr marL="359410" lvl="3" indent="-179705">
              <a:buFont typeface="Arial" panose="020B0604020202020204" pitchFamily="34" charset="0"/>
              <a:buChar char="•"/>
            </a:pPr>
            <a:r>
              <a:rPr lang="en-GB" sz="1400"/>
              <a:t>Lower system inertia leads to frequency moving more quickly</a:t>
            </a:r>
            <a:endParaRPr lang="en-GB" sz="1400">
              <a:cs typeface="Arial" panose="020B0604020202020204"/>
            </a:endParaRPr>
          </a:p>
          <a:p>
            <a:pPr marL="359410" lvl="3" indent="-179705">
              <a:buFont typeface="Arial" panose="020B0604020202020204" pitchFamily="34" charset="0"/>
              <a:buChar char="•"/>
            </a:pPr>
            <a:r>
              <a:rPr lang="en-GB" sz="1400"/>
              <a:t>£150 million spent in 2018/19 through BM and trading to prevent tripping of loss of mains protection</a:t>
            </a:r>
            <a:endParaRPr lang="en-GB" sz="1400">
              <a:cs typeface="Arial"/>
            </a:endParaRPr>
          </a:p>
          <a:p>
            <a:pPr marL="0" lvl="2" indent="0">
              <a:buNone/>
            </a:pPr>
            <a:r>
              <a:rPr lang="en-GB" b="1">
                <a:solidFill>
                  <a:schemeClr val="accent1"/>
                </a:solidFill>
              </a:rPr>
              <a:t>Progress</a:t>
            </a:r>
            <a:endParaRPr lang="en-GB">
              <a:solidFill>
                <a:schemeClr val="accent1"/>
              </a:solidFill>
              <a:cs typeface="Arial" panose="020B0604020202020204"/>
            </a:endParaRPr>
          </a:p>
          <a:p>
            <a:pPr marL="359410" lvl="3" indent="-179705">
              <a:buFont typeface="Arial" panose="020B0604020202020204" pitchFamily="34" charset="0"/>
              <a:buChar char="•"/>
            </a:pPr>
            <a:r>
              <a:rPr lang="en-GB" sz="1400" err="1"/>
              <a:t>ALoMCP</a:t>
            </a:r>
            <a:r>
              <a:rPr lang="en-GB" sz="1400"/>
              <a:t> went live on 2nd October 2019 - c800 applications to date (c3.5GW)</a:t>
            </a:r>
            <a:endParaRPr lang="en-GB" sz="1400">
              <a:cs typeface="Arial"/>
            </a:endParaRPr>
          </a:p>
          <a:p>
            <a:pPr marL="359410" lvl="3" indent="-179705">
              <a:buFont typeface="Arial" panose="020B0604020202020204" pitchFamily="34" charset="0"/>
              <a:buChar char="•"/>
            </a:pPr>
            <a:r>
              <a:rPr lang="en-GB" sz="1400">
                <a:cs typeface="Arial"/>
              </a:rPr>
              <a:t>Ofgem have approved DC0079 code change to enforce ROCOF relays / settings by Sept'22</a:t>
            </a:r>
            <a:endParaRPr lang="en-GB" sz="1400"/>
          </a:p>
          <a:p>
            <a:pPr marL="359410" lvl="3" indent="-179705">
              <a:buFont typeface="Arial" panose="020B0604020202020204" pitchFamily="34" charset="0"/>
              <a:buChar char="•"/>
            </a:pPr>
            <a:r>
              <a:rPr lang="en-GB" sz="1400"/>
              <a:t>Fixed payments made to generation owners to incentivise them to make the changes early</a:t>
            </a:r>
            <a:endParaRPr lang="en-GB" sz="1400">
              <a:cs typeface="Arial"/>
            </a:endParaRPr>
          </a:p>
          <a:p>
            <a:pPr marL="359410" lvl="3" indent="-179705">
              <a:buFont typeface="Arial" panose="020B0604020202020204" pitchFamily="34" charset="0"/>
              <a:buChar char="•"/>
            </a:pPr>
            <a:r>
              <a:rPr lang="en-GB" sz="1400">
                <a:solidFill>
                  <a:srgbClr val="454545"/>
                </a:solidFill>
                <a:cs typeface="Arial"/>
              </a:rPr>
              <a:t>Will be paid for through </a:t>
            </a:r>
            <a:r>
              <a:rPr lang="en-GB" sz="1400" err="1">
                <a:solidFill>
                  <a:srgbClr val="454545"/>
                </a:solidFill>
                <a:cs typeface="Arial"/>
              </a:rPr>
              <a:t>BSUoS</a:t>
            </a:r>
            <a:r>
              <a:rPr lang="en-GB" sz="1400">
                <a:solidFill>
                  <a:srgbClr val="454545"/>
                </a:solidFill>
                <a:cs typeface="Arial"/>
              </a:rPr>
              <a:t> charges </a:t>
            </a:r>
            <a:endParaRPr lang="en-GB" sz="1400">
              <a:solidFill>
                <a:srgbClr val="454545"/>
              </a:solidFill>
            </a:endParaRPr>
          </a:p>
          <a:p>
            <a:pPr marL="0" lvl="3" indent="0">
              <a:buNone/>
            </a:pPr>
            <a:r>
              <a:rPr lang="en-GB" b="1">
                <a:solidFill>
                  <a:schemeClr val="accent1"/>
                </a:solidFill>
              </a:rPr>
              <a:t>Next steps</a:t>
            </a:r>
            <a:endParaRPr lang="en-GB" b="1">
              <a:solidFill>
                <a:schemeClr val="accent1"/>
              </a:solidFill>
              <a:cs typeface="Arial"/>
            </a:endParaRPr>
          </a:p>
          <a:p>
            <a:pPr marL="359410" lvl="3" indent="-179705">
              <a:buFont typeface="Arial" panose="020B0604020202020204" pitchFamily="34" charset="0"/>
              <a:buChar char="•"/>
            </a:pPr>
            <a:r>
              <a:rPr lang="en-GB" sz="1400" b="1"/>
              <a:t>Procurement Guidelines </a:t>
            </a:r>
            <a:r>
              <a:rPr lang="en-GB" sz="1400"/>
              <a:t>- Update description in constraint management services to include protection changes as a method for managing a constraint</a:t>
            </a:r>
            <a:endParaRPr lang="en-GB" sz="1400">
              <a:cs typeface="Arial"/>
            </a:endParaRPr>
          </a:p>
          <a:p>
            <a:pPr marL="359410" lvl="3" indent="-179705">
              <a:buFont typeface="Arial" panose="020B0604020202020204" pitchFamily="34" charset="0"/>
              <a:buChar char="•"/>
            </a:pPr>
            <a:r>
              <a:rPr lang="en-GB" sz="1400" b="1"/>
              <a:t>Reporting</a:t>
            </a:r>
            <a:r>
              <a:rPr lang="en-GB" sz="1400"/>
              <a:t> - Update MBSS / Procurement Guidelines Report to report costs separately to BM and trading costs</a:t>
            </a:r>
            <a:endParaRPr lang="en-GB" sz="1400">
              <a:cs typeface="Arial"/>
            </a:endParaRPr>
          </a:p>
          <a:p>
            <a:pPr marL="359410" lvl="3" indent="-179705"/>
            <a:endParaRPr lang="en-GB">
              <a:cs typeface="Arial" panose="020B0604020202020204"/>
            </a:endParaRPr>
          </a:p>
          <a:p>
            <a:pPr marL="134620" lvl="3" indent="0">
              <a:buNone/>
            </a:pPr>
            <a:endParaRPr lang="en-GB">
              <a:cs typeface="Arial" panose="020B0604020202020204"/>
            </a:endParaRPr>
          </a:p>
          <a:p>
            <a:pPr marL="134620" lvl="3" indent="0">
              <a:buNone/>
            </a:pPr>
            <a:endParaRPr lang="en-GB">
              <a:cs typeface="Arial" panose="020B0604020202020204"/>
            </a:endParaRPr>
          </a:p>
        </p:txBody>
      </p:sp>
    </p:spTree>
    <p:extLst>
      <p:ext uri="{BB962C8B-B14F-4D97-AF65-F5344CB8AC3E}">
        <p14:creationId xmlns:p14="http://schemas.microsoft.com/office/powerpoint/2010/main" val="851125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t>Network Development Roadmap - Pathfinders</a:t>
            </a:r>
          </a:p>
        </p:txBody>
      </p:sp>
      <p:pic>
        <p:nvPicPr>
          <p:cNvPr id="5" name="Picture 4"/>
          <p:cNvPicPr>
            <a:picLocks noChangeAspect="1"/>
          </p:cNvPicPr>
          <p:nvPr/>
        </p:nvPicPr>
        <p:blipFill>
          <a:blip r:embed="rId2"/>
          <a:stretch>
            <a:fillRect/>
          </a:stretch>
        </p:blipFill>
        <p:spPr>
          <a:xfrm>
            <a:off x="2339752" y="1630723"/>
            <a:ext cx="3966660" cy="2548228"/>
          </a:xfrm>
          <a:prstGeom prst="rect">
            <a:avLst/>
          </a:prstGeom>
        </p:spPr>
      </p:pic>
      <p:sp>
        <p:nvSpPr>
          <p:cNvPr id="25" name="Text Placeholder 9"/>
          <p:cNvSpPr>
            <a:spLocks noGrp="1"/>
          </p:cNvSpPr>
          <p:nvPr>
            <p:ph type="body" sz="quarter" idx="16"/>
          </p:nvPr>
        </p:nvSpPr>
        <p:spPr>
          <a:xfrm>
            <a:off x="305046" y="844920"/>
            <a:ext cx="8788176" cy="754053"/>
          </a:xfrm>
        </p:spPr>
        <p:txBody>
          <a:bodyPr/>
          <a:lstStyle/>
          <a:p>
            <a:r>
              <a:rPr lang="en-GB" sz="1600"/>
              <a:t>Requirement</a:t>
            </a:r>
          </a:p>
          <a:p>
            <a:pPr lvl="3">
              <a:buSzPct val="100000"/>
              <a:buFont typeface="Arial" panose="020B0604020202020204" pitchFamily="34" charset="0"/>
              <a:buChar char="•"/>
            </a:pPr>
            <a:r>
              <a:rPr lang="en-GB" sz="1400"/>
              <a:t>We are developing the NOA process to include the assessment of market solutions with network solutions</a:t>
            </a:r>
          </a:p>
        </p:txBody>
      </p:sp>
      <p:sp>
        <p:nvSpPr>
          <p:cNvPr id="26" name="Text Placeholder 9"/>
          <p:cNvSpPr>
            <a:spLocks noGrp="1"/>
          </p:cNvSpPr>
          <p:nvPr>
            <p:ph type="body" sz="quarter" idx="16"/>
          </p:nvPr>
        </p:nvSpPr>
        <p:spPr>
          <a:xfrm>
            <a:off x="467544" y="4072186"/>
            <a:ext cx="6433612" cy="1077218"/>
          </a:xfrm>
        </p:spPr>
        <p:txBody>
          <a:bodyPr/>
          <a:lstStyle/>
          <a:p>
            <a:r>
              <a:rPr lang="en-GB" sz="1600"/>
              <a:t>Proposed update</a:t>
            </a:r>
          </a:p>
          <a:p>
            <a:pPr lvl="3">
              <a:buSzPct val="100000"/>
              <a:buFont typeface="Arial" panose="020B0604020202020204" pitchFamily="34" charset="0"/>
              <a:buChar char="•"/>
            </a:pPr>
            <a:r>
              <a:rPr lang="en-GB" sz="1400" b="1"/>
              <a:t>Procurement Guidelines </a:t>
            </a:r>
            <a:r>
              <a:rPr lang="en-GB" sz="1400"/>
              <a:t>– Update commercial ancillary services section to include pathfinder approach</a:t>
            </a:r>
          </a:p>
          <a:p>
            <a:pPr marL="0" lvl="3" indent="0">
              <a:buNone/>
            </a:pPr>
            <a:endParaRPr lang="en-GB" sz="1400" b="1">
              <a:solidFill>
                <a:schemeClr val="accent1"/>
              </a:solidFill>
            </a:endParaRPr>
          </a:p>
        </p:txBody>
      </p:sp>
    </p:spTree>
    <p:extLst>
      <p:ext uri="{BB962C8B-B14F-4D97-AF65-F5344CB8AC3E}">
        <p14:creationId xmlns:p14="http://schemas.microsoft.com/office/powerpoint/2010/main" val="4153576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7" name="Text Placeholder 16">
            <a:extLst>
              <a:ext uri="{FF2B5EF4-FFF2-40B4-BE49-F238E27FC236}">
                <a16:creationId xmlns:a16="http://schemas.microsoft.com/office/drawing/2014/main" id="{24543D5C-2C4D-416C-8376-B33D638B9158}"/>
              </a:ext>
            </a:extLst>
          </p:cNvPr>
          <p:cNvSpPr>
            <a:spLocks noGrp="1"/>
          </p:cNvSpPr>
          <p:nvPr>
            <p:ph type="body" sz="quarter" idx="15"/>
          </p:nvPr>
        </p:nvSpPr>
        <p:spPr/>
        <p:txBody>
          <a:bodyPr/>
          <a:lstStyle/>
          <a:p>
            <a:r>
              <a:rPr lang="en-GB"/>
              <a:t>Susan </a:t>
            </a:r>
            <a:r>
              <a:rPr lang="en-GB" err="1"/>
              <a:t>Mwape</a:t>
            </a:r>
            <a:r>
              <a:rPr lang="en-GB"/>
              <a:t> </a:t>
            </a:r>
          </a:p>
        </p:txBody>
      </p:sp>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a:t>GB Interconnectors </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a:cs typeface="Arial" panose="020B0604020202020204" pitchFamily="34" charset="0"/>
                <a:hlinkClick r:id="rId3"/>
              </a:rPr>
              <a:t>https://nationalgrid.onbrandcloud.com/login/</a:t>
            </a:r>
            <a:endParaRPr lang="en-GB" sz="637">
              <a:cs typeface="Arial" panose="020B0604020202020204" pitchFamily="34" charset="0"/>
            </a:endParaRPr>
          </a:p>
        </p:txBody>
      </p:sp>
    </p:spTree>
    <p:extLst>
      <p:ext uri="{BB962C8B-B14F-4D97-AF65-F5344CB8AC3E}">
        <p14:creationId xmlns:p14="http://schemas.microsoft.com/office/powerpoint/2010/main" val="1720576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1437" y="195486"/>
            <a:ext cx="8683495" cy="504056"/>
          </a:xfrm>
        </p:spPr>
        <p:txBody>
          <a:bodyPr/>
          <a:lstStyle/>
          <a:p>
            <a:r>
              <a:rPr lang="en-GB"/>
              <a:t>GB Interconnector capacity restrictions and payments</a:t>
            </a:r>
            <a:endParaRPr lang="en-GB" sz="2000"/>
          </a:p>
        </p:txBody>
      </p:sp>
      <p:sp>
        <p:nvSpPr>
          <p:cNvPr id="6" name="Text Placeholder 5"/>
          <p:cNvSpPr>
            <a:spLocks noGrp="1"/>
          </p:cNvSpPr>
          <p:nvPr>
            <p:ph type="body" sz="quarter" idx="16"/>
          </p:nvPr>
        </p:nvSpPr>
        <p:spPr>
          <a:xfrm>
            <a:off x="291437" y="771550"/>
            <a:ext cx="2592239" cy="3554819"/>
          </a:xfrm>
        </p:spPr>
        <p:txBody>
          <a:bodyPr/>
          <a:lstStyle/>
          <a:p>
            <a:r>
              <a:rPr lang="en-GB" sz="1200"/>
              <a:t>Overview:</a:t>
            </a:r>
          </a:p>
          <a:p>
            <a:pPr marL="285750" indent="-285750">
              <a:buFont typeface="Arial" panose="020B0604020202020204" pitchFamily="34" charset="0"/>
              <a:buChar char="•"/>
            </a:pPr>
            <a:r>
              <a:rPr lang="en-GB" sz="1200"/>
              <a:t>CACM requires the development of regional Capacity Calculation Methodologies (CCM) which allows System Operators to reduce interconnector (IC) capacities.</a:t>
            </a:r>
          </a:p>
          <a:p>
            <a:pPr marL="285750" indent="-285750">
              <a:buFont typeface="Arial" panose="020B0604020202020204" pitchFamily="34" charset="0"/>
              <a:buChar char="•"/>
            </a:pPr>
            <a:r>
              <a:rPr lang="en-GB" sz="1200"/>
              <a:t>The Day Ahead (DA) and Intraday (ID) methodologies were approved by Regulators in 2018 while the Long Term (LT) methodology is yet to be approved.</a:t>
            </a:r>
          </a:p>
          <a:p>
            <a:pPr marL="285750" indent="-285750">
              <a:buFont typeface="Arial" panose="020B0604020202020204" pitchFamily="34" charset="0"/>
              <a:buChar char="•"/>
            </a:pPr>
            <a:r>
              <a:rPr lang="en-GB" sz="1200"/>
              <a:t>Due to the delay in the central CGM platform, implementation of the methodologies is delayed to at least Q4 2021.</a:t>
            </a:r>
          </a:p>
        </p:txBody>
      </p:sp>
      <p:sp>
        <p:nvSpPr>
          <p:cNvPr id="8" name="Text Placeholder 7"/>
          <p:cNvSpPr>
            <a:spLocks noGrp="1"/>
          </p:cNvSpPr>
          <p:nvPr>
            <p:ph type="body" sz="quarter" idx="18"/>
          </p:nvPr>
        </p:nvSpPr>
        <p:spPr>
          <a:xfrm>
            <a:off x="3275549" y="771550"/>
            <a:ext cx="2592000" cy="3370153"/>
          </a:xfrm>
        </p:spPr>
        <p:txBody>
          <a:bodyPr/>
          <a:lstStyle/>
          <a:p>
            <a:r>
              <a:rPr lang="en-GB" sz="1200"/>
              <a:t>Rationale:</a:t>
            </a:r>
          </a:p>
          <a:p>
            <a:pPr marL="285750" indent="-285750">
              <a:buFont typeface="Arial" panose="020B0604020202020204" pitchFamily="34" charset="0"/>
              <a:buChar char="•"/>
            </a:pPr>
            <a:r>
              <a:rPr lang="en-GB" sz="1200"/>
              <a:t>The CCM does not include payment details.</a:t>
            </a:r>
          </a:p>
          <a:p>
            <a:pPr marL="285750" indent="-285750">
              <a:buFont typeface="Arial" panose="020B0604020202020204" pitchFamily="34" charset="0"/>
              <a:buChar char="•"/>
            </a:pPr>
            <a:r>
              <a:rPr lang="en-GB" sz="1200"/>
              <a:t>The EU codes Capacity Allocation and Congestion Management (CACM) and the Forward Capacity Allocation (FCA) describes principles.</a:t>
            </a:r>
          </a:p>
          <a:p>
            <a:pPr marL="285750" indent="-285750">
              <a:buFont typeface="Arial" panose="020B0604020202020204" pitchFamily="34" charset="0"/>
              <a:buChar char="•"/>
            </a:pPr>
            <a:r>
              <a:rPr lang="en-GB" sz="1200"/>
              <a:t>Discussions with interconnectors have been guided by the following principles:</a:t>
            </a:r>
          </a:p>
          <a:p>
            <a:pPr marL="285750" lvl="1" indent="-285750">
              <a:buFont typeface="Arial" panose="020B0604020202020204" pitchFamily="34" charset="0"/>
              <a:buChar char="•"/>
            </a:pPr>
            <a:r>
              <a:rPr lang="en-GB" sz="1000"/>
              <a:t>Polluter pays</a:t>
            </a:r>
          </a:p>
          <a:p>
            <a:pPr marL="285750" lvl="1" indent="-285750">
              <a:buFont typeface="Arial" panose="020B0604020202020204" pitchFamily="34" charset="0"/>
              <a:buChar char="•"/>
            </a:pPr>
            <a:r>
              <a:rPr lang="en-GB" sz="1000"/>
              <a:t>Single non-discriminatory GB payment</a:t>
            </a:r>
          </a:p>
          <a:p>
            <a:pPr marL="285750" lvl="1" indent="-285750">
              <a:buFont typeface="Arial" panose="020B0604020202020204" pitchFamily="34" charset="0"/>
              <a:buChar char="•"/>
            </a:pPr>
            <a:r>
              <a:rPr lang="en-GB" sz="1000"/>
              <a:t>Revenue neutral</a:t>
            </a:r>
          </a:p>
          <a:p>
            <a:pPr marL="285750" lvl="1" indent="-285750">
              <a:buFont typeface="Arial" panose="020B0604020202020204" pitchFamily="34" charset="0"/>
              <a:buChar char="•"/>
            </a:pPr>
            <a:r>
              <a:rPr lang="en-GB" sz="1000"/>
              <a:t>Maintains economic investment signals</a:t>
            </a:r>
          </a:p>
        </p:txBody>
      </p:sp>
      <p:sp>
        <p:nvSpPr>
          <p:cNvPr id="7" name="Text Placeholder 6"/>
          <p:cNvSpPr>
            <a:spLocks noGrp="1"/>
          </p:cNvSpPr>
          <p:nvPr>
            <p:ph type="body" sz="quarter" idx="17"/>
          </p:nvPr>
        </p:nvSpPr>
        <p:spPr>
          <a:xfrm>
            <a:off x="6227549" y="771550"/>
            <a:ext cx="2592000" cy="3957522"/>
          </a:xfrm>
        </p:spPr>
        <p:txBody>
          <a:bodyPr/>
          <a:lstStyle/>
          <a:p>
            <a:r>
              <a:rPr lang="en-GB" sz="1200"/>
              <a:t>GB Solution:</a:t>
            </a:r>
          </a:p>
          <a:p>
            <a:pPr marL="285750" indent="-285750">
              <a:buFont typeface="Arial" panose="020B0604020202020204" pitchFamily="34" charset="0"/>
              <a:buChar char="•"/>
            </a:pPr>
            <a:r>
              <a:rPr lang="en-GB" sz="1200"/>
              <a:t>Under current GB mechanism, NGESO uses system trades and Intraday Transfer Limits to manage IC flows. </a:t>
            </a:r>
          </a:p>
          <a:p>
            <a:pPr marL="285750" indent="-285750">
              <a:buFont typeface="Arial" panose="020B0604020202020204" pitchFamily="34" charset="0"/>
              <a:buChar char="•"/>
            </a:pPr>
            <a:r>
              <a:rPr lang="en-GB" sz="1200"/>
              <a:t>Initial view is that NTC restrictions should be treated as a Balancing service on the basis that </a:t>
            </a:r>
            <a:r>
              <a:rPr lang="en-GB" sz="1200" err="1"/>
              <a:t>BSUoS</a:t>
            </a:r>
            <a:r>
              <a:rPr lang="en-GB" sz="1200"/>
              <a:t> would be the correct mechanism to recover costs. </a:t>
            </a:r>
          </a:p>
          <a:p>
            <a:pPr marL="285750" indent="-285750">
              <a:buFont typeface="Arial" panose="020B0604020202020204" pitchFamily="34" charset="0"/>
              <a:buChar char="•"/>
            </a:pPr>
            <a:r>
              <a:rPr lang="en-GB" sz="1200"/>
              <a:t>If treated as a balancing service, changes to </a:t>
            </a:r>
            <a:r>
              <a:rPr lang="en-GB" sz="1200" err="1"/>
              <a:t>BSUoS</a:t>
            </a:r>
            <a:r>
              <a:rPr lang="en-GB" sz="1200"/>
              <a:t> methodology may be needed hence NGESO is requesting industry participation through C16 consultation. </a:t>
            </a:r>
          </a:p>
        </p:txBody>
      </p:sp>
    </p:spTree>
    <p:extLst>
      <p:ext uri="{BB962C8B-B14F-4D97-AF65-F5344CB8AC3E}">
        <p14:creationId xmlns:p14="http://schemas.microsoft.com/office/powerpoint/2010/main" val="4134881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8B81F5B-29F4-4544-AAD1-5A2C7A117389}"/>
              </a:ext>
            </a:extLst>
          </p:cNvPr>
          <p:cNvSpPr>
            <a:spLocks noGrp="1"/>
          </p:cNvSpPr>
          <p:nvPr>
            <p:ph type="title"/>
          </p:nvPr>
        </p:nvSpPr>
        <p:spPr/>
        <p:txBody>
          <a:bodyPr/>
          <a:lstStyle/>
          <a:p>
            <a:r>
              <a:rPr lang="en-GB"/>
              <a:t>How to get involved</a:t>
            </a:r>
          </a:p>
        </p:txBody>
      </p:sp>
      <p:sp>
        <p:nvSpPr>
          <p:cNvPr id="7" name="Text Placeholder 6">
            <a:extLst>
              <a:ext uri="{FF2B5EF4-FFF2-40B4-BE49-F238E27FC236}">
                <a16:creationId xmlns:a16="http://schemas.microsoft.com/office/drawing/2014/main" id="{B3620D9E-7605-46C3-8979-DF4BF2CA1E86}"/>
              </a:ext>
            </a:extLst>
          </p:cNvPr>
          <p:cNvSpPr>
            <a:spLocks noGrp="1"/>
          </p:cNvSpPr>
          <p:nvPr>
            <p:ph type="body" sz="quarter" idx="16"/>
          </p:nvPr>
        </p:nvSpPr>
        <p:spPr>
          <a:xfrm>
            <a:off x="324000" y="1062500"/>
            <a:ext cx="8495549" cy="1585049"/>
          </a:xfrm>
        </p:spPr>
        <p:txBody>
          <a:bodyPr vert="horz" wrap="square" lIns="0" tIns="0" rIns="0" bIns="0" rtlCol="0" anchor="t">
            <a:spAutoFit/>
          </a:bodyPr>
          <a:lstStyle/>
          <a:p>
            <a:pPr marL="285750" indent="-285750">
              <a:buFont typeface="Arial" panose="020B0604020202020204" pitchFamily="34" charset="0"/>
              <a:buChar char="•"/>
            </a:pPr>
            <a:r>
              <a:rPr lang="en-GB" sz="1400"/>
              <a:t>Consultation will be published here on the 4</a:t>
            </a:r>
            <a:r>
              <a:rPr lang="en-GB" sz="1400" baseline="30000"/>
              <a:t>th</a:t>
            </a:r>
            <a:r>
              <a:rPr lang="en-GB" sz="1400"/>
              <a:t> November: </a:t>
            </a:r>
            <a:r>
              <a:rPr lang="en-GB" sz="1400">
                <a:hlinkClick r:id="rId2"/>
              </a:rPr>
              <a:t>https://www.nationalgrideso.com/codes/european-network-codes?meeting-docs </a:t>
            </a:r>
            <a:endParaRPr lang="en-GB" sz="1400"/>
          </a:p>
          <a:p>
            <a:endParaRPr lang="en-GB" sz="1400"/>
          </a:p>
          <a:p>
            <a:pPr marL="285750" indent="-285750">
              <a:buFont typeface="Arial" panose="020B0604020202020204" pitchFamily="34" charset="0"/>
              <a:buChar char="•"/>
            </a:pPr>
            <a:r>
              <a:rPr lang="en-GB" sz="1400"/>
              <a:t>Industry workshops will be running in November &amp; December, please contact </a:t>
            </a:r>
            <a:r>
              <a:rPr lang="en-GB" sz="1400">
                <a:hlinkClick r:id="rId3"/>
              </a:rPr>
              <a:t>box.europeancodes.electricity@nationalgrideso.com</a:t>
            </a:r>
            <a:r>
              <a:rPr lang="en-GB" sz="1400"/>
              <a:t> to register your interest</a:t>
            </a:r>
          </a:p>
          <a:p>
            <a:pPr marL="285750" indent="-285750">
              <a:buFont typeface="Arial" panose="020B0604020202020204" pitchFamily="34" charset="0"/>
              <a:buChar char="•"/>
            </a:pPr>
            <a:endParaRPr lang="en-GB"/>
          </a:p>
        </p:txBody>
      </p:sp>
    </p:spTree>
    <p:extLst>
      <p:ext uri="{BB962C8B-B14F-4D97-AF65-F5344CB8AC3E}">
        <p14:creationId xmlns:p14="http://schemas.microsoft.com/office/powerpoint/2010/main" val="2350704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a:t>Next Steps </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pPr marL="0" marR="0" lvl="0" indent="0" algn="l" defTabSz="415869" rtl="0" eaLnBrk="1" fontAlgn="auto" latinLnBrk="0" hangingPunct="1">
              <a:lnSpc>
                <a:spcPct val="100000"/>
              </a:lnSpc>
              <a:spcBef>
                <a:spcPts val="0"/>
              </a:spcBef>
              <a:spcAft>
                <a:spcPts val="0"/>
              </a:spcAft>
              <a:buClrTx/>
              <a:buSzTx/>
              <a:buFontTx/>
              <a:buNone/>
              <a:tabLst/>
              <a:defRPr/>
            </a:pPr>
            <a:r>
              <a:rPr kumimoji="0" lang="en-GB" sz="637" b="0" i="0" u="none" strike="noStrike" kern="1200" cap="none" spc="0" normalizeH="0" baseline="0" noProof="0">
                <a:ln>
                  <a:noFill/>
                </a:ln>
                <a:solidFill>
                  <a:srgbClr val="454545"/>
                </a:solidFill>
                <a:effectLst/>
                <a:uLnTx/>
                <a:uFillTx/>
                <a:latin typeface="Arial" panose="020B0604020202020204"/>
                <a:ea typeface="+mn-ea"/>
                <a:cs typeface="Arial" panose="020B0604020202020204" pitchFamily="34" charset="0"/>
                <a:hlinkClick r:id="rId3"/>
              </a:rPr>
              <a:t>https://nationalgrid.onbrandcloud.com/login/</a:t>
            </a:r>
            <a:endParaRPr kumimoji="0" lang="en-GB" sz="637" b="0" i="0" u="none" strike="noStrike" kern="1200" cap="none" spc="0" normalizeH="0" baseline="0" noProof="0">
              <a:ln>
                <a:noFill/>
              </a:ln>
              <a:solidFill>
                <a:srgbClr val="454545"/>
              </a:solidFill>
              <a:effectLst/>
              <a:uLnTx/>
              <a:uFillTx/>
              <a:latin typeface="Arial" panose="020B0604020202020204"/>
              <a:ea typeface="+mn-ea"/>
              <a:cs typeface="Arial" panose="020B0604020202020204" pitchFamily="34" charset="0"/>
            </a:endParaRPr>
          </a:p>
        </p:txBody>
      </p:sp>
    </p:spTree>
    <p:extLst>
      <p:ext uri="{BB962C8B-B14F-4D97-AF65-F5344CB8AC3E}">
        <p14:creationId xmlns:p14="http://schemas.microsoft.com/office/powerpoint/2010/main" val="365325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FB3CA9-B809-4B58-812C-3EDD3FB4EAAC}"/>
              </a:ext>
            </a:extLst>
          </p:cNvPr>
          <p:cNvSpPr>
            <a:spLocks noGrp="1"/>
          </p:cNvSpPr>
          <p:nvPr>
            <p:ph type="title"/>
          </p:nvPr>
        </p:nvSpPr>
        <p:spPr/>
        <p:txBody>
          <a:bodyPr/>
          <a:lstStyle/>
          <a:p>
            <a:r>
              <a:rPr lang="en-GB"/>
              <a:t>Contents </a:t>
            </a:r>
          </a:p>
        </p:txBody>
      </p:sp>
      <p:graphicFrame>
        <p:nvGraphicFramePr>
          <p:cNvPr id="6" name="Table Contents">
            <a:extLst>
              <a:ext uri="{FF2B5EF4-FFF2-40B4-BE49-F238E27FC236}">
                <a16:creationId xmlns:a16="http://schemas.microsoft.com/office/drawing/2014/main" id="{A6923264-60E2-466C-A04A-FF488787D312}"/>
              </a:ext>
            </a:extLst>
          </p:cNvPr>
          <p:cNvGraphicFramePr>
            <a:graphicFrameLocks noGrp="1"/>
          </p:cNvGraphicFramePr>
          <p:nvPr>
            <p:extLst>
              <p:ext uri="{D42A27DB-BD31-4B8C-83A1-F6EECF244321}">
                <p14:modId xmlns:p14="http://schemas.microsoft.com/office/powerpoint/2010/main" val="2609325371"/>
              </p:ext>
            </p:extLst>
          </p:nvPr>
        </p:nvGraphicFramePr>
        <p:xfrm>
          <a:off x="323850" y="1062500"/>
          <a:ext cx="4068763" cy="2287852"/>
        </p:xfrm>
        <a:graphic>
          <a:graphicData uri="http://schemas.openxmlformats.org/drawingml/2006/table">
            <a:tbl>
              <a:tblPr firstRow="1" firstCol="1" bandRow="1"/>
              <a:tblGrid>
                <a:gridCol w="503734">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684709">
                  <a:extLst>
                    <a:ext uri="{9D8B030D-6E8A-4147-A177-3AD203B41FA5}">
                      <a16:colId xmlns:a16="http://schemas.microsoft.com/office/drawing/2014/main" val="20002"/>
                    </a:ext>
                  </a:extLst>
                </a:gridCol>
              </a:tblGrid>
              <a:tr h="320034">
                <a:tc>
                  <a:txBody>
                    <a:bodyPr/>
                    <a:lstStyle/>
                    <a:p>
                      <a:pPr marL="0" marR="0" algn="ctr">
                        <a:spcBef>
                          <a:spcPts val="900"/>
                        </a:spcBef>
                        <a:spcAft>
                          <a:spcPts val="900"/>
                        </a:spcAft>
                      </a:pPr>
                      <a:r>
                        <a:rPr lang="en-GB" sz="1500" b="0" noProof="0">
                          <a:solidFill>
                            <a:schemeClr val="accent1"/>
                          </a:solidFill>
                          <a:effectLst/>
                          <a:latin typeface="+mj-lt"/>
                          <a:ea typeface="Times New Roman"/>
                        </a:rPr>
                        <a:t>1</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900"/>
                        </a:spcBef>
                        <a:spcAft>
                          <a:spcPts val="900"/>
                        </a:spcAft>
                      </a:pPr>
                      <a:r>
                        <a:rPr lang="en-GB" sz="1500" b="0" noProof="0">
                          <a:solidFill>
                            <a:schemeClr val="tx1"/>
                          </a:solidFill>
                          <a:effectLst/>
                          <a:latin typeface="+mj-lt"/>
                          <a:ea typeface="Times New Roman"/>
                        </a:rPr>
                        <a:t>Welcome</a:t>
                      </a:r>
                      <a:r>
                        <a:rPr lang="en-GB" sz="1500" b="0" baseline="0" noProof="0">
                          <a:solidFill>
                            <a:schemeClr val="tx1"/>
                          </a:solidFill>
                          <a:effectLst/>
                          <a:latin typeface="+mj-lt"/>
                          <a:ea typeface="Times New Roman"/>
                        </a:rPr>
                        <a:t> </a:t>
                      </a:r>
                      <a:endParaRPr lang="en-GB" sz="1500" b="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0034">
                <a:tc>
                  <a:txBody>
                    <a:bodyPr/>
                    <a:lstStyle/>
                    <a:p>
                      <a:pPr marL="0" marR="0" algn="ctr">
                        <a:spcBef>
                          <a:spcPts val="900"/>
                        </a:spcBef>
                        <a:spcAft>
                          <a:spcPts val="900"/>
                        </a:spcAft>
                      </a:pPr>
                      <a:r>
                        <a:rPr lang="en-GB" sz="1500" noProof="0">
                          <a:solidFill>
                            <a:schemeClr val="accent1"/>
                          </a:solidFill>
                          <a:effectLst/>
                          <a:latin typeface="+mj-lt"/>
                          <a:ea typeface="Times New Roman"/>
                        </a:rPr>
                        <a:t>2</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43056" rtl="0" eaLnBrk="1" fontAlgn="auto" latinLnBrk="0" hangingPunct="1">
                        <a:lnSpc>
                          <a:spcPct val="100000"/>
                        </a:lnSpc>
                        <a:spcBef>
                          <a:spcPts val="900"/>
                        </a:spcBef>
                        <a:spcAft>
                          <a:spcPts val="900"/>
                        </a:spcAft>
                        <a:buClrTx/>
                        <a:buSzTx/>
                        <a:buFontTx/>
                        <a:buNone/>
                        <a:tabLst/>
                        <a:defRPr/>
                      </a:pPr>
                      <a:r>
                        <a:rPr lang="en-GB" sz="1500" b="0" noProof="0">
                          <a:solidFill>
                            <a:schemeClr val="tx1"/>
                          </a:solidFill>
                          <a:effectLst/>
                          <a:latin typeface="+mn-lt"/>
                          <a:ea typeface="Times New Roman"/>
                          <a:cs typeface="+mn-cs"/>
                        </a:rPr>
                        <a:t>Procurement Guidelines &amp; FFR</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0034">
                <a:tc>
                  <a:txBody>
                    <a:bodyPr/>
                    <a:lstStyle/>
                    <a:p>
                      <a:pPr marL="0" marR="0" algn="ctr">
                        <a:spcBef>
                          <a:spcPts val="900"/>
                        </a:spcBef>
                        <a:spcAft>
                          <a:spcPts val="900"/>
                        </a:spcAft>
                      </a:pPr>
                      <a:r>
                        <a:rPr lang="en-GB" sz="1500" noProof="0">
                          <a:solidFill>
                            <a:schemeClr val="accent1"/>
                          </a:solidFill>
                          <a:effectLst/>
                          <a:latin typeface="+mj-lt"/>
                          <a:ea typeface="Times New Roman"/>
                        </a:rPr>
                        <a:t>3</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900"/>
                        </a:spcBef>
                        <a:spcAft>
                          <a:spcPts val="900"/>
                        </a:spcAft>
                        <a:buClrTx/>
                        <a:buSzTx/>
                        <a:buFontTx/>
                        <a:buNone/>
                        <a:tabLst/>
                        <a:defRPr/>
                      </a:pPr>
                      <a:r>
                        <a:rPr lang="en-GB" sz="1500" b="0" noProof="0">
                          <a:solidFill>
                            <a:schemeClr val="tx1"/>
                          </a:solidFill>
                          <a:effectLst/>
                          <a:latin typeface="+mn-lt"/>
                          <a:ea typeface="Times New Roman"/>
                          <a:cs typeface="+mn-cs"/>
                        </a:rPr>
                        <a:t>ABSVD</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0034">
                <a:tc>
                  <a:txBody>
                    <a:bodyPr/>
                    <a:lstStyle/>
                    <a:p>
                      <a:pPr marL="88900" marR="102870" indent="0" algn="ctr">
                        <a:spcBef>
                          <a:spcPts val="900"/>
                        </a:spcBef>
                        <a:spcAft>
                          <a:spcPts val="900"/>
                        </a:spcAft>
                      </a:pPr>
                      <a:r>
                        <a:rPr lang="en-GB" sz="1500" noProof="0">
                          <a:solidFill>
                            <a:schemeClr val="accent1"/>
                          </a:solidFill>
                          <a:effectLst/>
                          <a:latin typeface="+mj-lt"/>
                          <a:ea typeface="Times New Roman"/>
                        </a:rPr>
                        <a:t>4</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102870" lvl="0" indent="0" algn="l" defTabSz="1018824" rtl="0" eaLnBrk="1" fontAlgn="auto" latinLnBrk="0" hangingPunct="1">
                        <a:lnSpc>
                          <a:spcPct val="100000"/>
                        </a:lnSpc>
                        <a:spcBef>
                          <a:spcPts val="900"/>
                        </a:spcBef>
                        <a:spcAft>
                          <a:spcPts val="900"/>
                        </a:spcAft>
                        <a:buClrTx/>
                        <a:buSzTx/>
                        <a:buFontTx/>
                        <a:buNone/>
                        <a:tabLst/>
                        <a:defRPr/>
                      </a:pPr>
                      <a:r>
                        <a:rPr lang="en-GB" sz="1500" b="0" noProof="0">
                          <a:solidFill>
                            <a:schemeClr val="tx1"/>
                          </a:solidFill>
                          <a:effectLst/>
                          <a:latin typeface="+mn-lt"/>
                          <a:ea typeface="Times New Roman"/>
                          <a:cs typeface="+mn-cs"/>
                        </a:rPr>
                        <a:t>BPS &amp; SMAF</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0034">
                <a:tc>
                  <a:txBody>
                    <a:bodyPr/>
                    <a:lstStyle/>
                    <a:p>
                      <a:pPr marL="0" marR="0" algn="ctr">
                        <a:spcBef>
                          <a:spcPts val="900"/>
                        </a:spcBef>
                        <a:spcAft>
                          <a:spcPts val="900"/>
                        </a:spcAft>
                      </a:pPr>
                      <a:r>
                        <a:rPr lang="en-GB" sz="1500" noProof="0">
                          <a:solidFill>
                            <a:schemeClr val="accent1"/>
                          </a:solidFill>
                          <a:effectLst/>
                          <a:latin typeface="+mj-lt"/>
                          <a:ea typeface="Times New Roman"/>
                        </a:rPr>
                        <a:t>5</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900"/>
                        </a:spcBef>
                        <a:spcAft>
                          <a:spcPts val="900"/>
                        </a:spcAft>
                        <a:buFontTx/>
                        <a:buNone/>
                      </a:pPr>
                      <a:r>
                        <a:rPr lang="en-GB" sz="1500" b="0" noProof="0">
                          <a:solidFill>
                            <a:schemeClr val="tx1"/>
                          </a:solidFill>
                          <a:effectLst/>
                          <a:latin typeface="+mn-lt"/>
                          <a:ea typeface="Times New Roman"/>
                          <a:cs typeface="+mn-cs"/>
                        </a:rPr>
                        <a:t>NOA Path</a:t>
                      </a:r>
                      <a:r>
                        <a:rPr lang="en-GB" sz="1500" b="0" baseline="0" noProof="0">
                          <a:solidFill>
                            <a:schemeClr val="tx1"/>
                          </a:solidFill>
                          <a:effectLst/>
                          <a:latin typeface="+mn-lt"/>
                          <a:ea typeface="Times New Roman"/>
                          <a:cs typeface="+mn-cs"/>
                        </a:rPr>
                        <a:t>finders</a:t>
                      </a:r>
                      <a:endParaRPr lang="en-GB" sz="1500" b="0" noProof="0">
                        <a:solidFill>
                          <a:schemeClr val="tx1"/>
                        </a:solidFill>
                        <a:effectLst/>
                        <a:latin typeface="+mn-lt"/>
                        <a:ea typeface="Times New Roman"/>
                        <a:cs typeface="+mn-cs"/>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0034">
                <a:tc>
                  <a:txBody>
                    <a:bodyPr/>
                    <a:lstStyle/>
                    <a:p>
                      <a:pPr marL="0" marR="0" lvl="1" indent="0" algn="ctr">
                        <a:spcBef>
                          <a:spcPts val="900"/>
                        </a:spcBef>
                        <a:spcAft>
                          <a:spcPts val="900"/>
                        </a:spcAft>
                      </a:pPr>
                      <a:r>
                        <a:rPr lang="en-GB" sz="1500" noProof="0">
                          <a:solidFill>
                            <a:schemeClr val="accent1"/>
                          </a:solidFill>
                          <a:effectLst/>
                          <a:latin typeface="+mj-lt"/>
                          <a:ea typeface="Times New Roman"/>
                        </a:rPr>
                        <a:t>6</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rtl="0" eaLnBrk="1" fontAlgn="auto" latinLnBrk="0" hangingPunct="1">
                        <a:lnSpc>
                          <a:spcPct val="100000"/>
                        </a:lnSpc>
                        <a:spcBef>
                          <a:spcPts val="900"/>
                        </a:spcBef>
                        <a:spcAft>
                          <a:spcPts val="900"/>
                        </a:spcAft>
                        <a:buFontTx/>
                        <a:buNone/>
                      </a:pPr>
                      <a:r>
                        <a:rPr lang="en-GB" sz="1500" b="0" noProof="0">
                          <a:solidFill>
                            <a:schemeClr val="tx1"/>
                          </a:solidFill>
                          <a:effectLst/>
                          <a:latin typeface="+mj-lt"/>
                          <a:ea typeface="Times New Roman"/>
                        </a:rPr>
                        <a:t>Interconnectors</a:t>
                      </a:r>
                      <a:r>
                        <a:rPr lang="en-GB" sz="1500" b="0" baseline="0" noProof="0">
                          <a:solidFill>
                            <a:schemeClr val="tx1"/>
                          </a:solidFill>
                          <a:effectLst/>
                          <a:latin typeface="+mj-lt"/>
                          <a:ea typeface="Times New Roman"/>
                        </a:rPr>
                        <a:t> </a:t>
                      </a:r>
                      <a:endParaRPr lang="en-GB" sz="1500" b="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0034">
                <a:tc>
                  <a:txBody>
                    <a:bodyPr/>
                    <a:lstStyle/>
                    <a:p>
                      <a:pPr marL="0" marR="0" lvl="1" indent="0" algn="ctr">
                        <a:spcBef>
                          <a:spcPts val="900"/>
                        </a:spcBef>
                        <a:spcAft>
                          <a:spcPts val="900"/>
                        </a:spcAft>
                      </a:pPr>
                      <a:r>
                        <a:rPr lang="en-GB" sz="1500" noProof="0">
                          <a:solidFill>
                            <a:schemeClr val="accent1"/>
                          </a:solidFill>
                          <a:effectLst/>
                          <a:latin typeface="+mj-lt"/>
                          <a:ea typeface="Times New Roman"/>
                        </a:rPr>
                        <a:t>7</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r>
                        <a:rPr lang="en-GB" sz="1500" b="0" noProof="0">
                          <a:solidFill>
                            <a:schemeClr val="tx1"/>
                          </a:solidFill>
                          <a:effectLst/>
                          <a:latin typeface="+mj-lt"/>
                          <a:ea typeface="Times New Roman"/>
                        </a:rPr>
                        <a:t>Next Steps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497209"/>
                  </a:ext>
                </a:extLst>
              </a:tr>
            </a:tbl>
          </a:graphicData>
        </a:graphic>
      </p:graphicFrame>
    </p:spTree>
    <p:extLst>
      <p:ext uri="{BB962C8B-B14F-4D97-AF65-F5344CB8AC3E}">
        <p14:creationId xmlns:p14="http://schemas.microsoft.com/office/powerpoint/2010/main" val="3388775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Next Steps </a:t>
            </a:r>
          </a:p>
        </p:txBody>
      </p:sp>
      <p:sp>
        <p:nvSpPr>
          <p:cNvPr id="24" name="Rectangle 23"/>
          <p:cNvSpPr/>
          <p:nvPr/>
        </p:nvSpPr>
        <p:spPr>
          <a:xfrm>
            <a:off x="323549" y="771550"/>
            <a:ext cx="8495999" cy="3385542"/>
          </a:xfrm>
          <a:prstGeom prst="rect">
            <a:avLst/>
          </a:prstGeom>
        </p:spPr>
        <p:txBody>
          <a:bodyPr wrap="square">
            <a:spAutoFit/>
          </a:bodyPr>
          <a:lstStyle/>
          <a:p>
            <a:pPr lvl="0" defTabSz="914400">
              <a:spcAft>
                <a:spcPts val="600"/>
              </a:spcAft>
            </a:pPr>
            <a:r>
              <a:rPr lang="en-GB" sz="1600" b="1" kern="0">
                <a:solidFill>
                  <a:srgbClr val="F26522"/>
                </a:solidFill>
              </a:rPr>
              <a:t>Early Consultation</a:t>
            </a:r>
          </a:p>
          <a:p>
            <a:pPr marL="285750" lvl="0" indent="-285750" defTabSz="914400">
              <a:spcAft>
                <a:spcPts val="600"/>
              </a:spcAft>
              <a:buFont typeface="Arial" panose="020B0604020202020204" pitchFamily="34" charset="0"/>
              <a:buChar char="•"/>
            </a:pPr>
            <a:r>
              <a:rPr lang="en-GB" sz="1400" kern="0"/>
              <a:t>The early consultation will be live </a:t>
            </a:r>
            <a:r>
              <a:rPr lang="en-GB" sz="1400" b="1" kern="0"/>
              <a:t>Tuesday 12</a:t>
            </a:r>
            <a:r>
              <a:rPr lang="en-GB" sz="1400" b="1" kern="0" baseline="30000"/>
              <a:t>th</a:t>
            </a:r>
            <a:r>
              <a:rPr lang="en-GB" sz="1400" b="1" kern="0"/>
              <a:t> Nov – Friday 13</a:t>
            </a:r>
            <a:r>
              <a:rPr lang="en-GB" sz="1400" b="1" kern="0" baseline="30000"/>
              <a:t>th</a:t>
            </a:r>
            <a:r>
              <a:rPr lang="en-GB" sz="1400" b="1" kern="0"/>
              <a:t> Dec.</a:t>
            </a:r>
          </a:p>
          <a:p>
            <a:pPr marL="285750" lvl="0" indent="-285750" defTabSz="914400">
              <a:spcAft>
                <a:spcPts val="600"/>
              </a:spcAft>
              <a:buFont typeface="Arial" panose="020B0604020202020204" pitchFamily="34" charset="0"/>
              <a:buChar char="•"/>
            </a:pPr>
            <a:r>
              <a:rPr lang="en-GB" sz="1400" kern="0"/>
              <a:t>Consultation responses will be reviewed by NGESO </a:t>
            </a:r>
            <a:r>
              <a:rPr lang="en-GB" sz="1400" b="1" kern="0"/>
              <a:t>Friday 13</a:t>
            </a:r>
            <a:r>
              <a:rPr lang="en-GB" sz="1400" b="1" kern="0" baseline="30000"/>
              <a:t>th</a:t>
            </a:r>
            <a:r>
              <a:rPr lang="en-GB" sz="1400" b="1" kern="0"/>
              <a:t> Dec – Monday 13</a:t>
            </a:r>
            <a:r>
              <a:rPr lang="en-GB" sz="1400" b="1" kern="0" baseline="30000"/>
              <a:t>th</a:t>
            </a:r>
            <a:r>
              <a:rPr lang="en-GB" sz="1400" b="1" kern="0"/>
              <a:t> Jan.</a:t>
            </a:r>
          </a:p>
          <a:p>
            <a:pPr defTabSz="914400">
              <a:spcAft>
                <a:spcPts val="600"/>
              </a:spcAft>
            </a:pPr>
            <a:r>
              <a:rPr lang="en-GB" sz="1600" b="1" kern="0">
                <a:solidFill>
                  <a:srgbClr val="F26522"/>
                </a:solidFill>
              </a:rPr>
              <a:t>Consultation</a:t>
            </a:r>
          </a:p>
          <a:p>
            <a:pPr marL="285750" indent="-285750" defTabSz="914400">
              <a:spcAft>
                <a:spcPts val="600"/>
              </a:spcAft>
              <a:buFont typeface="Arial" panose="020B0604020202020204" pitchFamily="34" charset="0"/>
              <a:buChar char="•"/>
            </a:pPr>
            <a:r>
              <a:rPr lang="en-GB" sz="1400" kern="0"/>
              <a:t>The consultation will be live </a:t>
            </a:r>
            <a:r>
              <a:rPr lang="en-GB" sz="1400" b="1" kern="0"/>
              <a:t>13</a:t>
            </a:r>
            <a:r>
              <a:rPr lang="en-GB" sz="1400" b="1" kern="0" baseline="30000"/>
              <a:t>th</a:t>
            </a:r>
            <a:r>
              <a:rPr lang="en-GB" sz="1400" b="1" kern="0"/>
              <a:t> Jan – 10</a:t>
            </a:r>
            <a:r>
              <a:rPr lang="en-GB" sz="1400" b="1" kern="0" baseline="30000"/>
              <a:t>th</a:t>
            </a:r>
            <a:r>
              <a:rPr lang="en-GB" sz="1400" b="1" kern="0"/>
              <a:t> Feb.</a:t>
            </a:r>
          </a:p>
          <a:p>
            <a:pPr lvl="0" defTabSz="914400">
              <a:spcAft>
                <a:spcPts val="600"/>
              </a:spcAft>
            </a:pPr>
            <a:r>
              <a:rPr lang="en-GB" sz="1600" b="1" kern="0">
                <a:solidFill>
                  <a:srgbClr val="F26522"/>
                </a:solidFill>
              </a:rPr>
              <a:t>Report to Authority </a:t>
            </a:r>
          </a:p>
          <a:p>
            <a:pPr marL="285750" indent="-285750" defTabSz="914400">
              <a:spcAft>
                <a:spcPts val="600"/>
              </a:spcAft>
              <a:buFont typeface="Arial" panose="020B0604020202020204" pitchFamily="34" charset="0"/>
              <a:buChar char="•"/>
            </a:pPr>
            <a:r>
              <a:rPr lang="en-GB" sz="1400" kern="0"/>
              <a:t>NGESO will produce the report to authority 10th Feb – 17th Feb.</a:t>
            </a:r>
          </a:p>
          <a:p>
            <a:pPr marL="285750" indent="-285750" defTabSz="914400">
              <a:spcAft>
                <a:spcPts val="600"/>
              </a:spcAft>
              <a:buFont typeface="Arial" panose="020B0604020202020204" pitchFamily="34" charset="0"/>
              <a:buChar char="•"/>
            </a:pPr>
            <a:r>
              <a:rPr lang="en-GB" sz="1400" kern="0"/>
              <a:t>Report will be submitted to Ofgem </a:t>
            </a:r>
            <a:r>
              <a:rPr lang="en-GB" sz="1400" b="1" kern="0"/>
              <a:t>17th Feb.</a:t>
            </a:r>
          </a:p>
          <a:p>
            <a:pPr marL="285750" indent="-285750" defTabSz="914400">
              <a:spcAft>
                <a:spcPts val="600"/>
              </a:spcAft>
              <a:buFont typeface="Arial" panose="020B0604020202020204" pitchFamily="34" charset="0"/>
              <a:buChar char="•"/>
            </a:pPr>
            <a:r>
              <a:rPr lang="en-GB" sz="1400" kern="0"/>
              <a:t>Ofgem review </a:t>
            </a:r>
            <a:r>
              <a:rPr lang="en-GB" sz="1400" b="1" kern="0"/>
              <a:t>17th Feb – 23rd March.</a:t>
            </a:r>
          </a:p>
          <a:p>
            <a:pPr defTabSz="914400">
              <a:spcAft>
                <a:spcPts val="600"/>
              </a:spcAft>
            </a:pPr>
            <a:r>
              <a:rPr lang="en-GB" sz="1600" b="1" kern="0">
                <a:solidFill>
                  <a:srgbClr val="F26522"/>
                </a:solidFill>
              </a:rPr>
              <a:t>Statements published and go-live</a:t>
            </a:r>
          </a:p>
          <a:p>
            <a:pPr marL="285750" indent="-285750" defTabSz="914400">
              <a:spcAft>
                <a:spcPts val="600"/>
              </a:spcAft>
              <a:buFont typeface="Arial" panose="020B0604020202020204" pitchFamily="34" charset="0"/>
              <a:buChar char="•"/>
            </a:pPr>
            <a:r>
              <a:rPr lang="en-GB" sz="1400" kern="0"/>
              <a:t>Upon approval from Ofgem, statements will be published and go-live </a:t>
            </a:r>
            <a:r>
              <a:rPr lang="en-GB" sz="1400" b="1" kern="0"/>
              <a:t>1</a:t>
            </a:r>
            <a:r>
              <a:rPr lang="en-GB" sz="1400" b="1" kern="0" baseline="30000"/>
              <a:t>st</a:t>
            </a:r>
            <a:r>
              <a:rPr lang="en-GB" sz="1400" b="1" kern="0"/>
              <a:t> April</a:t>
            </a:r>
          </a:p>
        </p:txBody>
      </p:sp>
    </p:spTree>
    <p:extLst>
      <p:ext uri="{BB962C8B-B14F-4D97-AF65-F5344CB8AC3E}">
        <p14:creationId xmlns:p14="http://schemas.microsoft.com/office/powerpoint/2010/main" val="990359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D131551-FC2E-4841-8849-669C15A7FC21}"/>
              </a:ext>
            </a:extLst>
          </p:cNvPr>
          <p:cNvSpPr>
            <a:spLocks noGrp="1"/>
          </p:cNvSpPr>
          <p:nvPr>
            <p:ph type="pic" sz="quarter" idx="14"/>
          </p:nvPr>
        </p:nvSpPr>
        <p:spPr/>
      </p:sp>
      <p:sp>
        <p:nvSpPr>
          <p:cNvPr id="9" name="Text Placeholder 8">
            <a:extLst>
              <a:ext uri="{FF2B5EF4-FFF2-40B4-BE49-F238E27FC236}">
                <a16:creationId xmlns:a16="http://schemas.microsoft.com/office/drawing/2014/main" id="{CD7AB338-1E23-4FA2-A486-0357A53DE8DB}"/>
              </a:ext>
            </a:extLst>
          </p:cNvPr>
          <p:cNvSpPr>
            <a:spLocks noGrp="1"/>
          </p:cNvSpPr>
          <p:nvPr>
            <p:ph type="body" sz="quarter" idx="10"/>
          </p:nvPr>
        </p:nvSpPr>
        <p:spPr/>
        <p:txBody>
          <a:bodyPr/>
          <a:lstStyle/>
          <a:p>
            <a:r>
              <a:rPr lang="en-GB"/>
              <a:t>nationalgrideso.com</a:t>
            </a:r>
          </a:p>
          <a:p>
            <a:pPr lvl="1"/>
            <a:r>
              <a:rPr lang="en-GB"/>
              <a:t>Faraday House, Warwick Technology Park, </a:t>
            </a:r>
            <a:br>
              <a:rPr lang="en-GB"/>
            </a:br>
            <a:r>
              <a:rPr lang="en-GB"/>
              <a:t>Gallows Hill, Warwick, CV346DA</a:t>
            </a:r>
          </a:p>
        </p:txBody>
      </p:sp>
    </p:spTree>
    <p:extLst>
      <p:ext uri="{BB962C8B-B14F-4D97-AF65-F5344CB8AC3E}">
        <p14:creationId xmlns:p14="http://schemas.microsoft.com/office/powerpoint/2010/main" val="208566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GB"/>
              <a:t>Introduction</a:t>
            </a:r>
            <a:endParaRPr lang="en-US"/>
          </a:p>
        </p:txBody>
      </p:sp>
      <p:sp>
        <p:nvSpPr>
          <p:cNvPr id="3" name="Subtitle 2"/>
          <p:cNvSpPr>
            <a:spLocks noGrp="1"/>
          </p:cNvSpPr>
          <p:nvPr>
            <p:ph type="body" sz="quarter" idx="16"/>
          </p:nvPr>
        </p:nvSpPr>
        <p:spPr>
          <a:xfrm>
            <a:off x="324000" y="1062500"/>
            <a:ext cx="8495549" cy="3021418"/>
          </a:xfrm>
        </p:spPr>
        <p:txBody>
          <a:bodyPr>
            <a:noAutofit/>
          </a:bodyPr>
          <a:lstStyle/>
          <a:p>
            <a:pPr marL="342900" indent="-342900">
              <a:buClr>
                <a:schemeClr val="accent1"/>
              </a:buClr>
              <a:buFont typeface="Arial" panose="020B0604020202020204" pitchFamily="34" charset="0"/>
              <a:buChar char="•"/>
            </a:pPr>
            <a:r>
              <a:rPr lang="en-GB" sz="1400" b="0">
                <a:solidFill>
                  <a:schemeClr val="tx1"/>
                </a:solidFill>
              </a:rPr>
              <a:t>This session is an early opportunity for us to tell you about the changes we are thinking of making to the statements in this years consultation</a:t>
            </a:r>
          </a:p>
          <a:p>
            <a:pPr marL="342900" indent="-342900">
              <a:buClr>
                <a:schemeClr val="accent1"/>
              </a:buClr>
              <a:buFont typeface="Arial" panose="020B0604020202020204" pitchFamily="34" charset="0"/>
              <a:buChar char="•"/>
            </a:pPr>
            <a:r>
              <a:rPr lang="en-GB" sz="1400" b="0">
                <a:solidFill>
                  <a:schemeClr val="tx1"/>
                </a:solidFill>
              </a:rPr>
              <a:t>It’s also a great opportunity for you to tell us what you think about our suggestions and what else would you like to see</a:t>
            </a:r>
          </a:p>
          <a:p>
            <a:pPr marL="342900" indent="-342900">
              <a:buClr>
                <a:schemeClr val="accent1"/>
              </a:buClr>
              <a:buFont typeface="Arial" panose="020B0604020202020204" pitchFamily="34" charset="0"/>
              <a:buChar char="•"/>
            </a:pPr>
            <a:r>
              <a:rPr lang="en-GB" sz="1400" b="0">
                <a:solidFill>
                  <a:schemeClr val="tx1"/>
                </a:solidFill>
              </a:rPr>
              <a:t>Goal of today is that we all have a clear idea of where change is being recommended and where the priorities should be.</a:t>
            </a:r>
          </a:p>
          <a:p>
            <a:pPr marL="342900" indent="-342900">
              <a:buClr>
                <a:schemeClr val="accent1"/>
              </a:buClr>
              <a:buFont typeface="Arial" panose="020B0604020202020204" pitchFamily="34" charset="0"/>
              <a:buChar char="•"/>
            </a:pPr>
            <a:r>
              <a:rPr lang="en-GB" sz="1400" b="0">
                <a:solidFill>
                  <a:schemeClr val="tx1"/>
                </a:solidFill>
              </a:rPr>
              <a:t>This session is not to agree or finalise any changes but to have an open discussion.</a:t>
            </a:r>
          </a:p>
          <a:p>
            <a:pPr marL="342900" indent="-342900">
              <a:buClr>
                <a:schemeClr val="accent1"/>
              </a:buClr>
              <a:buFont typeface="Arial" panose="020B0604020202020204" pitchFamily="34" charset="0"/>
              <a:buChar char="•"/>
            </a:pPr>
            <a:r>
              <a:rPr lang="en-GB" sz="1400" b="0">
                <a:solidFill>
                  <a:schemeClr val="tx1"/>
                </a:solidFill>
              </a:rPr>
              <a:t>As well as this informal consultation we will still need to carry out our formal process at the start of 2020.</a:t>
            </a:r>
          </a:p>
          <a:p>
            <a:pPr marL="522900" lvl="2" indent="-342900">
              <a:buFont typeface="Arial" panose="020B0604020202020204" pitchFamily="34" charset="0"/>
              <a:buChar char="•"/>
            </a:pPr>
            <a:r>
              <a:rPr lang="en-GB" sz="1200"/>
              <a:t>We hope that our engagement with you and others today will mean that process is less pressured and results in better outcomes for all industry.</a:t>
            </a:r>
            <a:endParaRPr lang="en-US" sz="1200" b="0">
              <a:solidFill>
                <a:schemeClr val="tx1"/>
              </a:solidFill>
            </a:endParaRPr>
          </a:p>
          <a:p>
            <a:endParaRPr lang="en-GB" sz="1600"/>
          </a:p>
        </p:txBody>
      </p:sp>
    </p:spTree>
    <p:extLst>
      <p:ext uri="{BB962C8B-B14F-4D97-AF65-F5344CB8AC3E}">
        <p14:creationId xmlns:p14="http://schemas.microsoft.com/office/powerpoint/2010/main" val="3018090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GB"/>
              <a:t>Introduction</a:t>
            </a:r>
            <a:endParaRPr lang="en-US"/>
          </a:p>
        </p:txBody>
      </p:sp>
      <p:sp>
        <p:nvSpPr>
          <p:cNvPr id="3" name="Subtitle 2"/>
          <p:cNvSpPr>
            <a:spLocks noGrp="1"/>
          </p:cNvSpPr>
          <p:nvPr>
            <p:ph type="body" sz="quarter" idx="16"/>
          </p:nvPr>
        </p:nvSpPr>
        <p:spPr>
          <a:xfrm>
            <a:off x="324000" y="1062500"/>
            <a:ext cx="8495549" cy="3021418"/>
          </a:xfrm>
        </p:spPr>
        <p:txBody>
          <a:bodyPr vert="horz" wrap="square" lIns="0" tIns="0" rIns="0" bIns="0" rtlCol="0" anchor="t">
            <a:noAutofit/>
          </a:bodyPr>
          <a:lstStyle/>
          <a:p>
            <a:pPr marL="342900" indent="-342900">
              <a:buClr>
                <a:schemeClr val="accent1"/>
              </a:buClr>
              <a:buFont typeface="Arial" panose="020B0604020202020204" pitchFamily="34" charset="0"/>
              <a:buChar char="•"/>
            </a:pPr>
            <a:r>
              <a:rPr lang="en-GB" sz="1400" b="0">
                <a:solidFill>
                  <a:schemeClr val="tx1"/>
                </a:solidFill>
              </a:rPr>
              <a:t>This session is an early opportunity for us to tell you about the changes we are thinking of making to the statements in this year's consultation</a:t>
            </a:r>
          </a:p>
          <a:p>
            <a:pPr marL="342900" indent="-342900">
              <a:buClr>
                <a:schemeClr val="accent1"/>
              </a:buClr>
              <a:buFont typeface="Arial" panose="020B0604020202020204" pitchFamily="34" charset="0"/>
              <a:buChar char="•"/>
            </a:pPr>
            <a:r>
              <a:rPr lang="en-GB" sz="1400" b="0">
                <a:solidFill>
                  <a:schemeClr val="tx1"/>
                </a:solidFill>
              </a:rPr>
              <a:t>It's also an early opportunity for you to tell us what you think about those changes and what else would you like to see</a:t>
            </a:r>
            <a:endParaRPr lang="en-GB" sz="1400" b="0">
              <a:solidFill>
                <a:schemeClr val="tx1"/>
              </a:solidFill>
              <a:cs typeface="Arial"/>
            </a:endParaRPr>
          </a:p>
          <a:p>
            <a:pPr marL="342900" indent="-342900">
              <a:buClr>
                <a:schemeClr val="accent1"/>
              </a:buClr>
              <a:buFont typeface="Arial" panose="020B0604020202020204" pitchFamily="34" charset="0"/>
              <a:buChar char="•"/>
            </a:pPr>
            <a:r>
              <a:rPr lang="en-GB" sz="1400" b="0">
                <a:solidFill>
                  <a:schemeClr val="tx1"/>
                </a:solidFill>
              </a:rPr>
              <a:t>Goal of today is for both NGESO and Industry to come together and start some joined up thinking on the future of the C16 statements</a:t>
            </a:r>
          </a:p>
          <a:p>
            <a:pPr marL="342900" indent="-342900">
              <a:buClr>
                <a:schemeClr val="accent1"/>
              </a:buClr>
              <a:buFont typeface="Arial" panose="020B0604020202020204" pitchFamily="34" charset="0"/>
              <a:buChar char="•"/>
            </a:pPr>
            <a:r>
              <a:rPr lang="en-GB" sz="1400" b="0">
                <a:solidFill>
                  <a:schemeClr val="tx1"/>
                </a:solidFill>
              </a:rPr>
              <a:t>This session is not to agree or finalise any changes but to open dialogue and to seek to understand</a:t>
            </a:r>
            <a:endParaRPr lang="en-GB" sz="1400" b="0">
              <a:solidFill>
                <a:schemeClr val="tx1"/>
              </a:solidFill>
              <a:cs typeface="Arial"/>
            </a:endParaRPr>
          </a:p>
          <a:p>
            <a:pPr marL="342900" indent="-342900">
              <a:buClr>
                <a:schemeClr val="accent1"/>
              </a:buClr>
              <a:buFont typeface="Arial" panose="020B0604020202020204" pitchFamily="34" charset="0"/>
              <a:buChar char="•"/>
            </a:pPr>
            <a:r>
              <a:rPr lang="en-GB" sz="1400" b="0">
                <a:solidFill>
                  <a:schemeClr val="tx1"/>
                </a:solidFill>
              </a:rPr>
              <a:t>The standard consultation will still apply in January where more concrete decisions will be made</a:t>
            </a:r>
            <a:endParaRPr lang="en-US" sz="1400" b="0">
              <a:solidFill>
                <a:schemeClr val="tx1"/>
              </a:solidFill>
            </a:endParaRPr>
          </a:p>
          <a:p>
            <a:endParaRPr lang="en-GB" sz="1600"/>
          </a:p>
        </p:txBody>
      </p:sp>
    </p:spTree>
    <p:extLst>
      <p:ext uri="{BB962C8B-B14F-4D97-AF65-F5344CB8AC3E}">
        <p14:creationId xmlns:p14="http://schemas.microsoft.com/office/powerpoint/2010/main" val="3356080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a:t>Procurement Guidelines</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a:cs typeface="Arial" panose="020B0604020202020204" pitchFamily="34" charset="0"/>
                <a:hlinkClick r:id="rId3"/>
              </a:rPr>
              <a:t>https://nationalgrid.onbrandcloud.com/login/</a:t>
            </a:r>
            <a:endParaRPr lang="en-GB" sz="637">
              <a:cs typeface="Arial" panose="020B0604020202020204" pitchFamily="34" charset="0"/>
            </a:endParaRPr>
          </a:p>
        </p:txBody>
      </p:sp>
    </p:spTree>
    <p:extLst>
      <p:ext uri="{BB962C8B-B14F-4D97-AF65-F5344CB8AC3E}">
        <p14:creationId xmlns:p14="http://schemas.microsoft.com/office/powerpoint/2010/main" val="308194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Firm Frequency Response and Procurement Guidelines</a:t>
            </a:r>
          </a:p>
        </p:txBody>
      </p:sp>
      <p:sp>
        <p:nvSpPr>
          <p:cNvPr id="7" name="Text Placeholder 6"/>
          <p:cNvSpPr txBox="1">
            <a:spLocks noGrp="1"/>
          </p:cNvSpPr>
          <p:nvPr>
            <p:ph type="body" sz="quarter" idx="16"/>
          </p:nvPr>
        </p:nvSpPr>
        <p:spPr>
          <a:xfrm>
            <a:off x="324000" y="1062500"/>
            <a:ext cx="8495549" cy="4062651"/>
          </a:xfrm>
          <a:prstGeom prst="rect">
            <a:avLst/>
          </a:prstGeom>
          <a:noFill/>
        </p:spPr>
        <p:txBody>
          <a:bodyPr vert="horz" wrap="square" lIns="0" tIns="0" rIns="0" bIns="0" rtlCol="0" anchor="t">
            <a:spAutoFit/>
          </a:bodyPr>
          <a:lstStyle/>
          <a:p>
            <a:r>
              <a:rPr lang="en-GB"/>
              <a:t>Proposed changes to Response services </a:t>
            </a:r>
          </a:p>
          <a:p>
            <a:pPr marL="342900" indent="-342900">
              <a:buFont typeface="+mj-lt"/>
              <a:buAutoNum type="arabicPeriod"/>
            </a:pPr>
            <a:r>
              <a:rPr lang="en-US" sz="1600"/>
              <a:t>Change frequency of tendering to monthly and weekly competitive tendering process</a:t>
            </a:r>
          </a:p>
          <a:p>
            <a:pPr marL="742950" lvl="1" indent="-285750">
              <a:buClr>
                <a:schemeClr val="accent1"/>
              </a:buClr>
              <a:buFont typeface="Arial" panose="020B0604020202020204" pitchFamily="34" charset="0"/>
              <a:buChar char="•"/>
            </a:pPr>
            <a:r>
              <a:rPr lang="en-GB" sz="1400"/>
              <a:t>The change is to implement our commitment to closer to real time procurement, we are running weekly auctions for frequency products.</a:t>
            </a:r>
          </a:p>
          <a:p>
            <a:pPr marL="742950" lvl="1" indent="-285750">
              <a:buClr>
                <a:schemeClr val="accent1"/>
              </a:buClr>
              <a:buFont typeface="Arial" panose="020B0604020202020204" pitchFamily="34" charset="0"/>
              <a:buChar char="•"/>
            </a:pPr>
            <a:r>
              <a:rPr lang="en-US" sz="1400"/>
              <a:t>Removing quarterly procurement of Fast Reserve – only procured on month ahead from November 2019 (EGBL compliance).</a:t>
            </a:r>
          </a:p>
          <a:p>
            <a:pPr marL="342900" indent="-342900">
              <a:buFont typeface="+mj-lt"/>
              <a:buAutoNum type="arabicPeriod"/>
            </a:pPr>
            <a:r>
              <a:rPr lang="en-GB" sz="1600"/>
              <a:t>Refresh list of procured response services </a:t>
            </a:r>
          </a:p>
          <a:p>
            <a:pPr marL="742950" lvl="1" indent="-285750">
              <a:buClr>
                <a:schemeClr val="accent1"/>
              </a:buClr>
              <a:buFont typeface="Arial" panose="020B0604020202020204" pitchFamily="34" charset="0"/>
              <a:buChar char="•"/>
            </a:pPr>
            <a:r>
              <a:rPr lang="en-GB" sz="1400"/>
              <a:t>Changes required to reflect the new products that we are currently and will be looking to procure going forward</a:t>
            </a:r>
            <a:endParaRPr lang="en-GB" sz="1400">
              <a:cs typeface="Arial"/>
            </a:endParaRPr>
          </a:p>
          <a:p>
            <a:pPr marL="342900" indent="-342900">
              <a:buFont typeface="+mj-lt"/>
              <a:buAutoNum type="arabicPeriod"/>
            </a:pPr>
            <a:r>
              <a:rPr lang="en-GB" sz="1600"/>
              <a:t>Remove FCDM and DTU products from the procurement guidelines</a:t>
            </a:r>
          </a:p>
          <a:p>
            <a:pPr marL="742950" lvl="1" indent="-285750">
              <a:buClr>
                <a:schemeClr val="accent1"/>
              </a:buClr>
              <a:buFont typeface="Arial" panose="020B0604020202020204" pitchFamily="34" charset="0"/>
              <a:buChar char="•"/>
            </a:pPr>
            <a:r>
              <a:rPr lang="en-GB" sz="1400"/>
              <a:t>FCDM has been replaced with the competitively tendered Low Fast Static service,  Demand Turn Up has stopped being procured, any replacement for this service will form part of the reserve reform work stream.</a:t>
            </a:r>
          </a:p>
          <a:p>
            <a:pPr lvl="1"/>
            <a:r>
              <a:rPr lang="en-GB">
                <a:solidFill>
                  <a:schemeClr val="accent1"/>
                </a:solidFill>
              </a:rPr>
              <a:t>   </a:t>
            </a:r>
            <a:endParaRPr lang="en-US">
              <a:solidFill>
                <a:schemeClr val="accent1"/>
              </a:solidFill>
            </a:endParaRPr>
          </a:p>
        </p:txBody>
      </p:sp>
    </p:spTree>
    <p:extLst>
      <p:ext uri="{BB962C8B-B14F-4D97-AF65-F5344CB8AC3E}">
        <p14:creationId xmlns:p14="http://schemas.microsoft.com/office/powerpoint/2010/main" val="4015362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Firm Frequency Response and Procurement Guidelines</a:t>
            </a:r>
          </a:p>
        </p:txBody>
      </p:sp>
      <p:sp>
        <p:nvSpPr>
          <p:cNvPr id="6" name="Text Placeholder 6"/>
          <p:cNvSpPr txBox="1">
            <a:spLocks noGrp="1"/>
          </p:cNvSpPr>
          <p:nvPr>
            <p:ph type="body" sz="quarter" idx="16"/>
          </p:nvPr>
        </p:nvSpPr>
        <p:spPr>
          <a:xfrm>
            <a:off x="301459" y="771550"/>
            <a:ext cx="8495549" cy="2354491"/>
          </a:xfrm>
          <a:prstGeom prst="rect">
            <a:avLst/>
          </a:prstGeom>
          <a:noFill/>
        </p:spPr>
        <p:txBody>
          <a:bodyPr vert="horz" wrap="square" lIns="0" tIns="0" rIns="0" bIns="0" rtlCol="0" anchor="t">
            <a:spAutoFit/>
          </a:bodyPr>
          <a:lstStyle/>
          <a:p>
            <a:pPr lvl="1"/>
            <a:r>
              <a:rPr lang="en-US" sz="1600" b="1">
                <a:solidFill>
                  <a:schemeClr val="accent1"/>
                </a:solidFill>
              </a:rPr>
              <a:t>4.   </a:t>
            </a:r>
            <a:r>
              <a:rPr lang="en-US" b="1">
                <a:solidFill>
                  <a:schemeClr val="accent1"/>
                </a:solidFill>
              </a:rPr>
              <a:t>Ability to run </a:t>
            </a:r>
            <a:r>
              <a:rPr lang="en-US" b="1" err="1">
                <a:solidFill>
                  <a:schemeClr val="accent1"/>
                </a:solidFill>
              </a:rPr>
              <a:t>adhoc</a:t>
            </a:r>
            <a:r>
              <a:rPr lang="en-US" b="1">
                <a:solidFill>
                  <a:schemeClr val="accent1"/>
                </a:solidFill>
              </a:rPr>
              <a:t> tenders as required to meet system needs </a:t>
            </a:r>
          </a:p>
          <a:p>
            <a:pPr marL="465455" lvl="2" indent="-285750">
              <a:buFont typeface="Arial" panose="020B0604020202020204" pitchFamily="34" charset="0"/>
              <a:buChar char="•"/>
            </a:pPr>
            <a:r>
              <a:rPr lang="en-US" sz="1400"/>
              <a:t>Provide a more flexible tendering of requirements in addition to the monthly/ weakly tenders/ auctions.</a:t>
            </a:r>
            <a:endParaRPr lang="en-US">
              <a:solidFill>
                <a:schemeClr val="accent1"/>
              </a:solidFill>
              <a:cs typeface="Arial" panose="020B0604020202020204"/>
            </a:endParaRPr>
          </a:p>
          <a:p>
            <a:pPr lvl="1"/>
            <a:r>
              <a:rPr lang="en-US" b="1">
                <a:solidFill>
                  <a:schemeClr val="accent1"/>
                </a:solidFill>
              </a:rPr>
              <a:t>5.   Impact of EBGL and clean energy package on ancillary services (STOR / FR/ FFR ) </a:t>
            </a:r>
          </a:p>
          <a:p>
            <a:pPr marL="465455" lvl="2" indent="-285750">
              <a:buFont typeface="Arial" panose="020B0604020202020204" pitchFamily="34" charset="0"/>
              <a:buChar char="•"/>
            </a:pPr>
            <a:r>
              <a:rPr lang="en-US" sz="1400"/>
              <a:t>Units with existing STOR and FR contracts, will need to submit </a:t>
            </a:r>
            <a:r>
              <a:rPr lang="en-US" sz="1400" err="1"/>
              <a:t>utilisation</a:t>
            </a:r>
            <a:r>
              <a:rPr lang="en-US" sz="1400"/>
              <a:t> prices in real-time.</a:t>
            </a:r>
            <a:endParaRPr lang="en-US" sz="1400">
              <a:cs typeface="Arial" panose="020B0604020202020204"/>
            </a:endParaRPr>
          </a:p>
          <a:p>
            <a:pPr marL="465455" lvl="2" indent="-285750">
              <a:buFont typeface="Arial" panose="020B0604020202020204" pitchFamily="34" charset="0"/>
              <a:buChar char="•"/>
            </a:pPr>
            <a:r>
              <a:rPr lang="en-US" sz="1400"/>
              <a:t>After the 1st Jan </a:t>
            </a:r>
            <a:r>
              <a:rPr lang="en-US" sz="1400" err="1"/>
              <a:t>utilisation</a:t>
            </a:r>
            <a:r>
              <a:rPr lang="en-US" sz="1400"/>
              <a:t> prices for new contracts will not be pre-agreed.</a:t>
            </a:r>
            <a:endParaRPr lang="en-US" sz="1400">
              <a:cs typeface="Arial" panose="020B0604020202020204"/>
            </a:endParaRPr>
          </a:p>
          <a:p>
            <a:pPr marL="465455" lvl="2" indent="-285750">
              <a:buFont typeface="Arial" panose="020B0604020202020204" pitchFamily="34" charset="0"/>
              <a:buChar char="•"/>
            </a:pPr>
            <a:endParaRPr lang="en-US" sz="1400">
              <a:cs typeface="Arial" panose="020B0604020202020204"/>
            </a:endParaRPr>
          </a:p>
          <a:p>
            <a:pPr lvl="1"/>
            <a:endParaRPr lang="en-US"/>
          </a:p>
          <a:p>
            <a:pPr marL="179705" lvl="2" indent="0">
              <a:buNone/>
            </a:pPr>
            <a:endParaRPr lang="en-US" sz="1400">
              <a:cs typeface="Arial" panose="020B0604020202020204"/>
            </a:endParaRPr>
          </a:p>
        </p:txBody>
      </p:sp>
    </p:spTree>
    <p:extLst>
      <p:ext uri="{BB962C8B-B14F-4D97-AF65-F5344CB8AC3E}">
        <p14:creationId xmlns:p14="http://schemas.microsoft.com/office/powerpoint/2010/main" val="812448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Firm Frequency Response and Procurement Guidelines</a:t>
            </a:r>
          </a:p>
        </p:txBody>
      </p:sp>
      <p:sp>
        <p:nvSpPr>
          <p:cNvPr id="4" name="Text Placeholder 6"/>
          <p:cNvSpPr txBox="1">
            <a:spLocks noGrp="1"/>
          </p:cNvSpPr>
          <p:nvPr>
            <p:ph type="body" sz="quarter" idx="16"/>
          </p:nvPr>
        </p:nvSpPr>
        <p:spPr>
          <a:xfrm>
            <a:off x="324000" y="1062500"/>
            <a:ext cx="8640488" cy="2554545"/>
          </a:xfrm>
          <a:prstGeom prst="rect">
            <a:avLst/>
          </a:prstGeom>
          <a:noFill/>
        </p:spPr>
        <p:txBody>
          <a:bodyPr wrap="square" rtlCol="0">
            <a:spAutoFit/>
          </a:bodyPr>
          <a:lstStyle/>
          <a:p>
            <a:pPr lvl="1"/>
            <a:r>
              <a:rPr lang="en-US" b="1">
                <a:solidFill>
                  <a:schemeClr val="accent1"/>
                </a:solidFill>
              </a:rPr>
              <a:t>7</a:t>
            </a:r>
            <a:r>
              <a:rPr lang="en-US" sz="1600" b="1">
                <a:solidFill>
                  <a:schemeClr val="accent1"/>
                </a:solidFill>
              </a:rPr>
              <a:t>.   </a:t>
            </a:r>
            <a:r>
              <a:rPr lang="en-US" b="1">
                <a:solidFill>
                  <a:schemeClr val="accent1"/>
                </a:solidFill>
              </a:rPr>
              <a:t>Review of procured volumes and tendering frequency for Fast Reserve </a:t>
            </a:r>
          </a:p>
          <a:p>
            <a:pPr marL="465750" lvl="2" indent="-285750">
              <a:buFont typeface="Arial" panose="020B0604020202020204" pitchFamily="34" charset="0"/>
              <a:buChar char="•"/>
            </a:pPr>
            <a:r>
              <a:rPr lang="en-US" sz="1400"/>
              <a:t>Analysis being done to review what our requirement is. </a:t>
            </a:r>
          </a:p>
          <a:p>
            <a:pPr marL="342900" indent="-342900">
              <a:buFont typeface="+mj-lt"/>
              <a:buAutoNum type="arabicPeriod" startAt="8"/>
            </a:pPr>
            <a:r>
              <a:rPr lang="en-GB" sz="1600"/>
              <a:t>Main change in the PG for STOR is the removal of the reference to buying 3 times a    year</a:t>
            </a:r>
            <a:r>
              <a:rPr lang="en-GB"/>
              <a:t>	</a:t>
            </a:r>
          </a:p>
          <a:p>
            <a:pPr marL="465750" lvl="2" indent="-285750">
              <a:buFont typeface="Arial" panose="020B0604020202020204" pitchFamily="34" charset="0"/>
              <a:buChar char="•"/>
            </a:pPr>
            <a:r>
              <a:rPr lang="en-GB" sz="1400" b="0">
                <a:solidFill>
                  <a:schemeClr val="tx1"/>
                </a:solidFill>
              </a:rPr>
              <a:t>CEP states we must move to day ahead procurement.</a:t>
            </a:r>
          </a:p>
          <a:p>
            <a:pPr marL="465750" lvl="2" indent="-285750">
              <a:buFont typeface="Arial" panose="020B0604020202020204" pitchFamily="34" charset="0"/>
              <a:buChar char="•"/>
            </a:pPr>
            <a:r>
              <a:rPr lang="en-GB" sz="1400" b="0">
                <a:solidFill>
                  <a:schemeClr val="tx1"/>
                </a:solidFill>
              </a:rPr>
              <a:t>At this stage, we don’t know what the exact change will be, but changing the wording to “As Required” gives us the flexibility to choose what frequency of procurement is correct.</a:t>
            </a:r>
          </a:p>
          <a:p>
            <a:pPr lvl="1"/>
            <a:endParaRPr lang="en-US"/>
          </a:p>
          <a:p>
            <a:pPr lvl="2" indent="0">
              <a:buNone/>
            </a:pPr>
            <a:endParaRPr lang="en-US" sz="1400"/>
          </a:p>
        </p:txBody>
      </p:sp>
    </p:spTree>
    <p:extLst>
      <p:ext uri="{BB962C8B-B14F-4D97-AF65-F5344CB8AC3E}">
        <p14:creationId xmlns:p14="http://schemas.microsoft.com/office/powerpoint/2010/main" val="294205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a:t>ABSVD</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a:cs typeface="Arial" panose="020B0604020202020204" pitchFamily="34" charset="0"/>
                <a:hlinkClick r:id="rId3"/>
              </a:rPr>
              <a:t>https://nationalgrid.onbrandcloud.com/login/</a:t>
            </a:r>
            <a:endParaRPr lang="en-GB" sz="637">
              <a:cs typeface="Arial" panose="020B0604020202020204" pitchFamily="34" charset="0"/>
            </a:endParaRPr>
          </a:p>
        </p:txBody>
      </p:sp>
    </p:spTree>
    <p:extLst>
      <p:ext uri="{BB962C8B-B14F-4D97-AF65-F5344CB8AC3E}">
        <p14:creationId xmlns:p14="http://schemas.microsoft.com/office/powerpoint/2010/main" val="1255020732"/>
      </p:ext>
    </p:extLst>
  </p:cSld>
  <p:clrMapOvr>
    <a:masterClrMapping/>
  </p:clrMapOvr>
</p:sld>
</file>

<file path=ppt/theme/theme1.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Template_16x9.potx" id="{812C3519-C9F7-4769-B8B8-6213D0ED54B3}" vid="{A227ED4B-A3F5-4DEA-A44A-5243420B0D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9FE3A0DFBDDF4B86E3D79E9FDBE029" ma:contentTypeVersion="13" ma:contentTypeDescription="Create a new document." ma:contentTypeScope="" ma:versionID="4852b89c264beee3e175623425b9818f">
  <xsd:schema xmlns:xsd="http://www.w3.org/2001/XMLSchema" xmlns:xs="http://www.w3.org/2001/XMLSchema" xmlns:p="http://schemas.microsoft.com/office/2006/metadata/properties" xmlns:ns3="058e8728-260f-4dfb-8787-4ebe17203182" xmlns:ns4="63f065d3-f48e-4d2d-a5d5-b4becdeb24fc" targetNamespace="http://schemas.microsoft.com/office/2006/metadata/properties" ma:root="true" ma:fieldsID="2a9357a6898e94f955df79f036ef8baa" ns3:_="" ns4:_="">
    <xsd:import namespace="058e8728-260f-4dfb-8787-4ebe17203182"/>
    <xsd:import namespace="63f065d3-f48e-4d2d-a5d5-b4becdeb24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8e8728-260f-4dfb-8787-4ebe172031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3f065d3-f48e-4d2d-a5d5-b4becdeb24f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5DEC5A0-D660-4A96-B2D0-2E0DC7550E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8e8728-260f-4dfb-8787-4ebe17203182"/>
    <ds:schemaRef ds:uri="63f065d3-f48e-4d2d-a5d5-b4becdeb24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A7EAFC-52D8-4CA5-8EC5-B974B1FC52E0}">
  <ds:schemaRefs>
    <ds:schemaRef ds:uri="http://schemas.microsoft.com/sharepoint/v3/contenttype/forms"/>
  </ds:schemaRefs>
</ds:datastoreItem>
</file>

<file path=customXml/itemProps3.xml><?xml version="1.0" encoding="utf-8"?>
<ds:datastoreItem xmlns:ds="http://schemas.openxmlformats.org/officeDocument/2006/customXml" ds:itemID="{7C130F75-12D5-4556-9645-B6D50B626786}">
  <ds:schemaRefs>
    <ds:schemaRef ds:uri="http://schemas.openxmlformats.org/package/2006/metadata/core-properties"/>
    <ds:schemaRef ds:uri="63f065d3-f48e-4d2d-a5d5-b4becdeb24fc"/>
    <ds:schemaRef ds:uri="058e8728-260f-4dfb-8787-4ebe17203182"/>
    <ds:schemaRef ds:uri="http://schemas.microsoft.com/office/2006/documentManagement/types"/>
    <ds:schemaRef ds:uri="http://schemas.microsoft.com/office/2006/metadata/properties"/>
    <ds:schemaRef ds:uri="http://purl.org/dc/dcmitype/"/>
    <ds:schemaRef ds:uri="http://www.w3.org/XML/1998/namespace"/>
    <ds:schemaRef ds:uri="http://purl.org/dc/elements/1.1/"/>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ESO PPT Template_16x9</Template>
  <TotalTime>0</TotalTime>
  <Words>1222</Words>
  <Application>Microsoft Office PowerPoint</Application>
  <PresentationFormat>On-screen Show (16:9)</PresentationFormat>
  <Paragraphs>137</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Symbol</vt:lpstr>
      <vt:lpstr>Times New Roman</vt:lpstr>
      <vt:lpstr>Wingdings</vt:lpstr>
      <vt:lpstr>Wingdings 2</vt:lpstr>
      <vt:lpstr>Office Theme</vt:lpstr>
      <vt:lpstr>C16 Consultation 20/21</vt:lpstr>
      <vt:lpstr>Contents </vt:lpstr>
      <vt:lpstr>Introduction</vt:lpstr>
      <vt:lpstr>Introduction</vt:lpstr>
      <vt:lpstr>Procurement Guidelines</vt:lpstr>
      <vt:lpstr>Firm Frequency Response and Procurement Guidelines</vt:lpstr>
      <vt:lpstr>Firm Frequency Response and Procurement Guidelines</vt:lpstr>
      <vt:lpstr>Firm Frequency Response and Procurement Guidelines</vt:lpstr>
      <vt:lpstr>ABSVD</vt:lpstr>
      <vt:lpstr>ABSVD</vt:lpstr>
      <vt:lpstr>SMAF &amp; BPS</vt:lpstr>
      <vt:lpstr>SMAF &amp; BPS</vt:lpstr>
      <vt:lpstr>NOA Pathfinders</vt:lpstr>
      <vt:lpstr>Accelerated loss of mains change programme (ALoMCP) </vt:lpstr>
      <vt:lpstr>Network Development Roadmap - Pathfinders</vt:lpstr>
      <vt:lpstr>GB Interconnectors </vt:lpstr>
      <vt:lpstr>GB Interconnector capacity restrictions and payments</vt:lpstr>
      <vt:lpstr>How to get involved</vt:lpstr>
      <vt:lpstr>Next Steps </vt:lpstr>
      <vt:lpstr>Next Steps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to go here]</dc:title>
  <dc:creator>Urquhart(ESO), Hannah</dc:creator>
  <cp:lastModifiedBy>Webb (ESO), Jamie</cp:lastModifiedBy>
  <cp:revision>2</cp:revision>
  <cp:lastPrinted>2018-08-16T14:40:27Z</cp:lastPrinted>
  <dcterms:created xsi:type="dcterms:W3CDTF">2019-10-31T09:19:43Z</dcterms:created>
  <dcterms:modified xsi:type="dcterms:W3CDTF">2019-11-12T14:18:56Z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AdHocReviewCycleID">
    <vt:i4>2063282098</vt:i4>
  </property>
  <property fmtid="{D5CDD505-2E9C-101B-9397-08002B2CF9AE}" pid="6" name="_NewReviewCycle">
    <vt:lpwstr/>
  </property>
  <property fmtid="{D5CDD505-2E9C-101B-9397-08002B2CF9AE}" pid="7" name="_EmailSubject">
    <vt:lpwstr>C16</vt:lpwstr>
  </property>
  <property fmtid="{D5CDD505-2E9C-101B-9397-08002B2CF9AE}" pid="8" name="_AuthorEmail">
    <vt:lpwstr>Hannah.Urquhart@nationalgrideso.com</vt:lpwstr>
  </property>
  <property fmtid="{D5CDD505-2E9C-101B-9397-08002B2CF9AE}" pid="9" name="_AuthorEmailDisplayName">
    <vt:lpwstr>Urquhart(ESO), Hannah</vt:lpwstr>
  </property>
  <property fmtid="{D5CDD505-2E9C-101B-9397-08002B2CF9AE}" pid="10" name="_PreviousAdHocReviewCycleID">
    <vt:i4>-1027423372</vt:i4>
  </property>
  <property fmtid="{D5CDD505-2E9C-101B-9397-08002B2CF9AE}" pid="11" name="ContentTypeId">
    <vt:lpwstr>0x010100719FE3A0DFBDDF4B86E3D79E9FDBE029</vt:lpwstr>
  </property>
</Properties>
</file>