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307" r:id="rId5"/>
    <p:sldId id="529" r:id="rId6"/>
    <p:sldId id="551" r:id="rId7"/>
    <p:sldId id="543" r:id="rId8"/>
    <p:sldId id="546" r:id="rId9"/>
    <p:sldId id="550" r:id="rId10"/>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ris-Jones, Milo" initials="PM" lastIdx="2" clrIdx="0">
    <p:extLst>
      <p:ext uri="{19B8F6BF-5375-455C-9EA6-DF929625EA0E}">
        <p15:presenceInfo xmlns:p15="http://schemas.microsoft.com/office/powerpoint/2012/main" userId="S-1-5-21-852109325-4236797708-1392725387-3244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3778B9"/>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6" autoAdjust="0"/>
    <p:restoredTop sz="96220" autoAdjust="0"/>
  </p:normalViewPr>
  <p:slideViewPr>
    <p:cSldViewPr>
      <p:cViewPr varScale="1">
        <p:scale>
          <a:sx n="100" d="100"/>
          <a:sy n="100" d="100"/>
        </p:scale>
        <p:origin x="72" y="72"/>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08/08/2019</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8/8/2019</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nationalgrid.onbrandcloud.com/login/"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01E4C02E-A8B9-4488-9D84-2618BA396364}"/>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t="1706" b="1706"/>
          <a:stretch>
            <a:fillRect/>
          </a:stretch>
        </p:blipFill>
        <p:spPr/>
      </p:pic>
      <p:sp>
        <p:nvSpPr>
          <p:cNvPr id="6" name="Title 5">
            <a:extLst>
              <a:ext uri="{FF2B5EF4-FFF2-40B4-BE49-F238E27FC236}">
                <a16:creationId xmlns:a16="http://schemas.microsoft.com/office/drawing/2014/main" id="{8BDD3C92-58AD-48CF-B4A1-AE79D4320E1D}"/>
              </a:ext>
            </a:extLst>
          </p:cNvPr>
          <p:cNvSpPr>
            <a:spLocks noGrp="1"/>
          </p:cNvSpPr>
          <p:nvPr>
            <p:ph type="title"/>
          </p:nvPr>
        </p:nvSpPr>
        <p:spPr>
          <a:xfrm>
            <a:off x="25703" y="1203598"/>
            <a:ext cx="3463280" cy="1656184"/>
          </a:xfrm>
        </p:spPr>
        <p:txBody>
          <a:bodyPr/>
          <a:lstStyle/>
          <a:p>
            <a:r>
              <a:rPr lang="en-GB" dirty="0"/>
              <a:t>Grid Code OC2 changes for Generator Outage and Availability</a:t>
            </a:r>
            <a:br>
              <a:rPr lang="en-GB" dirty="0"/>
            </a:br>
            <a:br>
              <a:rPr lang="en-GB" dirty="0"/>
            </a:br>
            <a:r>
              <a:rPr lang="en-GB" dirty="0"/>
              <a:t>Proposal</a:t>
            </a:r>
          </a:p>
        </p:txBody>
      </p:sp>
      <p:sp>
        <p:nvSpPr>
          <p:cNvPr id="9" name="Rectangle 8">
            <a:extLst>
              <a:ext uri="{FF2B5EF4-FFF2-40B4-BE49-F238E27FC236}">
                <a16:creationId xmlns:a16="http://schemas.microsoft.com/office/drawing/2014/main" id="{1CD1A1F2-DA36-4D7B-BC18-8A4A6C94ABA9}"/>
              </a:ext>
            </a:extLst>
          </p:cNvPr>
          <p:cNvSpPr/>
          <p:nvPr/>
        </p:nvSpPr>
        <p:spPr>
          <a:xfrm>
            <a:off x="9419215" y="2549178"/>
            <a:ext cx="1752087" cy="98040"/>
          </a:xfrm>
          <a:prstGeom prst="rect">
            <a:avLst/>
          </a:prstGeom>
          <a:solidFill>
            <a:schemeClr val="bg1">
              <a:lumMod val="95000"/>
            </a:schemeClr>
          </a:solidFill>
        </p:spPr>
        <p:txBody>
          <a:bodyPr wrap="square" lIns="0" tIns="0" rIns="0" bIns="0" rtlCol="0" anchor="ctr">
            <a:spAutoFit/>
          </a:bodyPr>
          <a:lstStyle/>
          <a:p>
            <a:r>
              <a:rPr lang="en-GB" sz="637" dirty="0">
                <a:cs typeface="Arial" panose="020B0604020202020204" pitchFamily="34" charset="0"/>
                <a:hlinkClick r:id="rId3"/>
              </a:rPr>
              <a:t>https://nationalgrid.onbrandcloud.com/login/</a:t>
            </a:r>
            <a:endParaRPr lang="en-GB" sz="637" dirty="0">
              <a:cs typeface="Arial" panose="020B0604020202020204" pitchFamily="34" charset="0"/>
            </a:endParaRPr>
          </a:p>
        </p:txBody>
      </p:sp>
    </p:spTree>
    <p:extLst>
      <p:ext uri="{BB962C8B-B14F-4D97-AF65-F5344CB8AC3E}">
        <p14:creationId xmlns:p14="http://schemas.microsoft.com/office/powerpoint/2010/main" val="3577702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Background on proposal</a:t>
            </a:r>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50" y="659227"/>
            <a:ext cx="8640938" cy="4462760"/>
          </a:xfrm>
        </p:spPr>
        <p:txBody>
          <a:bodyPr/>
          <a:lstStyle/>
          <a:p>
            <a:pPr marL="0" lvl="2" indent="0">
              <a:buNone/>
            </a:pPr>
            <a:r>
              <a:rPr lang="en-US" sz="1500" dirty="0"/>
              <a:t>The current system used by Generators for submitting outage and output useable data  is called TOGA .  This system is currently reaching the end of its life and is soon to be decommissioned. </a:t>
            </a:r>
          </a:p>
          <a:p>
            <a:pPr marL="0" lvl="2" indent="0">
              <a:buNone/>
            </a:pPr>
            <a:r>
              <a:rPr lang="en-US" sz="1500" dirty="0"/>
              <a:t>Feedback from industry work groups highlighted that Generators no longer want to submit data to TOGA as they are already required to submit higher resolution data under the REMIT obligations.  </a:t>
            </a:r>
          </a:p>
          <a:p>
            <a:pPr marL="0" lvl="2" indent="0">
              <a:buNone/>
            </a:pPr>
            <a:r>
              <a:rPr lang="en-US" sz="1500" dirty="0"/>
              <a:t>The Larger Generators  already use REMIT though they also need to submit data under TOGA as well to ensure they comply with the current requirements of OC2.  There are still however a number of Smaller Generators who submit OC2 data via TOGA alone and are not yet using the REMIT system.</a:t>
            </a:r>
          </a:p>
          <a:p>
            <a:pPr marL="0" lvl="2" indent="0">
              <a:buNone/>
            </a:pPr>
            <a:r>
              <a:rPr lang="en-US" sz="1500" dirty="0"/>
              <a:t>The current OC2 code would therefore require some streamlining to ensure the submitted REMIT data would be compliant with its requirements.</a:t>
            </a:r>
          </a:p>
          <a:p>
            <a:pPr marL="0" lvl="2" indent="0">
              <a:buNone/>
            </a:pPr>
            <a:r>
              <a:rPr lang="en-US" sz="1500" dirty="0"/>
              <a:t>For those Generators who still supply data via TOGA, then any change to OC2 would still mean that they are submitting data which is compliant with of OC2 whilst the advantage is that any Generator who submits data via REMIT and TOGA would, once the proposed changes have been made to OC2, only need to supply data via REMIT.   </a:t>
            </a:r>
          </a:p>
          <a:p>
            <a:pPr marL="0" lvl="2" indent="0">
              <a:buNone/>
            </a:pPr>
            <a:r>
              <a:rPr lang="en-US" sz="1500" dirty="0"/>
              <a:t>National Grid ESO will help guide new users and those currently only using TOGA, to REMIT as we would during any system change or upgrade. </a:t>
            </a:r>
          </a:p>
          <a:p>
            <a:pPr marL="0" lvl="2" indent="0">
              <a:buNone/>
            </a:pPr>
            <a:endParaRPr lang="en-US" sz="1500" dirty="0"/>
          </a:p>
          <a:p>
            <a:pPr marL="0" lvl="2" indent="0">
              <a:buNone/>
            </a:pPr>
            <a:endParaRPr lang="en-GB" sz="1500" dirty="0"/>
          </a:p>
        </p:txBody>
      </p:sp>
    </p:spTree>
    <p:extLst>
      <p:ext uri="{BB962C8B-B14F-4D97-AF65-F5344CB8AC3E}">
        <p14:creationId xmlns:p14="http://schemas.microsoft.com/office/powerpoint/2010/main" val="2766033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p:txBody>
          <a:bodyPr/>
          <a:lstStyle/>
          <a:p>
            <a:r>
              <a:rPr lang="en-GB" dirty="0"/>
              <a:t>Defects being addressed</a:t>
            </a:r>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467544" y="699542"/>
            <a:ext cx="7920409" cy="4401205"/>
          </a:xfrm>
        </p:spPr>
        <p:txBody>
          <a:bodyPr/>
          <a:lstStyle/>
          <a:p>
            <a:pPr lvl="2"/>
            <a:r>
              <a:rPr lang="en-US" dirty="0"/>
              <a:t>Duplication of data submission under both Grid Code OC2 and REMIT regulation. </a:t>
            </a:r>
          </a:p>
          <a:p>
            <a:pPr lvl="2"/>
            <a:r>
              <a:rPr lang="en-GB" dirty="0"/>
              <a:t>Data latency and inconsistences between OC2 data and REMIT data causing grid operation and market confusion. </a:t>
            </a:r>
            <a:endParaRPr lang="en-US" dirty="0"/>
          </a:p>
          <a:p>
            <a:pPr lvl="2"/>
            <a:r>
              <a:rPr lang="en-GB" dirty="0"/>
              <a:t>Simplification and flexibility of submission process.  In future (once this change has been approved) Generators will be able to submit data via REMIT channels   </a:t>
            </a:r>
            <a:endParaRPr lang="en-US" dirty="0"/>
          </a:p>
          <a:p>
            <a:pPr lvl="2"/>
            <a:r>
              <a:rPr lang="en-GB" dirty="0"/>
              <a:t>Feedback from the industry is that the current Grid Code OC2 generation section is not used effectively and has not evolved in line with the latest changes to the electricity industry. It also means that as currently written, Generators who submit data by REMIT would also need to submit data via TOGA to remain compliant with OC2.</a:t>
            </a:r>
            <a:endParaRPr lang="en-US" dirty="0"/>
          </a:p>
          <a:p>
            <a:pPr lvl="2"/>
            <a:r>
              <a:rPr lang="en-GB" dirty="0"/>
              <a:t>The OC2 Zonal generation process is still run which is now out of date and no longer used.</a:t>
            </a:r>
            <a:endParaRPr lang="en-US" dirty="0"/>
          </a:p>
          <a:p>
            <a:pPr lvl="2"/>
            <a:r>
              <a:rPr lang="en-GB" dirty="0"/>
              <a:t>Data beyond 3 years ahead is very inaccurate and therefore not adding value.</a:t>
            </a:r>
            <a:endParaRPr lang="en-US" dirty="0"/>
          </a:p>
          <a:p>
            <a:pPr lvl="2"/>
            <a:r>
              <a:rPr lang="en-US" dirty="0"/>
              <a:t>It is eventually planned to decommission the TOGA System and replace it with REMIT.  Changes to OC2 will permit the submission of data via either system without breaching the requirements of the Grid Code. </a:t>
            </a:r>
          </a:p>
        </p:txBody>
      </p:sp>
    </p:spTree>
    <p:extLst>
      <p:ext uri="{BB962C8B-B14F-4D97-AF65-F5344CB8AC3E}">
        <p14:creationId xmlns:p14="http://schemas.microsoft.com/office/powerpoint/2010/main" val="811991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a:xfrm>
            <a:off x="323550" y="123478"/>
            <a:ext cx="8495999" cy="295466"/>
          </a:xfrm>
        </p:spPr>
        <p:txBody>
          <a:bodyPr/>
          <a:lstStyle/>
          <a:p>
            <a:r>
              <a:rPr lang="en-GB" dirty="0"/>
              <a:t>The proposal – Grid Code changes</a:t>
            </a:r>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75" y="699542"/>
            <a:ext cx="8568952" cy="3908762"/>
          </a:xfrm>
        </p:spPr>
        <p:txBody>
          <a:bodyPr/>
          <a:lstStyle/>
          <a:p>
            <a:pPr marL="0" lvl="2" indent="0">
              <a:buNone/>
            </a:pPr>
            <a:r>
              <a:rPr lang="en-US" dirty="0"/>
              <a:t>The Grid Code needs to be updated to allow the following:</a:t>
            </a:r>
          </a:p>
          <a:p>
            <a:pPr lvl="2"/>
            <a:r>
              <a:rPr lang="en-US" dirty="0"/>
              <a:t>To remove the requirement to submit OC2 generator availability and outage submissions in a specific way.  As written, OC2 accepts the data in TOGA format but not that submitted under REMIT.  Going forward, when this change is made, generator availability and outage submission data could be submitted either via TOGA or REMIT.</a:t>
            </a:r>
          </a:p>
          <a:p>
            <a:pPr lvl="2"/>
            <a:r>
              <a:rPr lang="en-US" dirty="0"/>
              <a:t>Reduce the availability data requirement from up to 5 years to 3 years as there is less value in the longer-term data beyond 3 years, which is in line with current REMIT data requirements.</a:t>
            </a:r>
          </a:p>
          <a:p>
            <a:pPr lvl="2"/>
            <a:r>
              <a:rPr lang="en-US" dirty="0"/>
              <a:t>Simplify the OC2 process – daily, weekly and yearly submissions to TOGA are no longer required. Generators will only need to submit data when there is a change to their planned Output Useable values.</a:t>
            </a:r>
          </a:p>
          <a:p>
            <a:pPr lvl="2"/>
            <a:r>
              <a:rPr lang="en-US" dirty="0"/>
              <a:t>Change the text to allow automation of NRAPM forecasting and publication.</a:t>
            </a:r>
          </a:p>
          <a:p>
            <a:pPr lvl="2"/>
            <a:r>
              <a:rPr lang="en-US" dirty="0"/>
              <a:t>Remove reference to the OC2 Zonal process.</a:t>
            </a:r>
          </a:p>
          <a:p>
            <a:pPr marL="0" lvl="2" indent="0">
              <a:buNone/>
            </a:pPr>
            <a:endParaRPr lang="en-GB" dirty="0"/>
          </a:p>
        </p:txBody>
      </p:sp>
    </p:spTree>
    <p:extLst>
      <p:ext uri="{BB962C8B-B14F-4D97-AF65-F5344CB8AC3E}">
        <p14:creationId xmlns:p14="http://schemas.microsoft.com/office/powerpoint/2010/main" val="3881984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5689A-C375-43FA-9B00-7F6913C5DC6D}"/>
              </a:ext>
            </a:extLst>
          </p:cNvPr>
          <p:cNvSpPr>
            <a:spLocks noGrp="1"/>
          </p:cNvSpPr>
          <p:nvPr>
            <p:ph type="title"/>
          </p:nvPr>
        </p:nvSpPr>
        <p:spPr>
          <a:xfrm>
            <a:off x="323550" y="195486"/>
            <a:ext cx="8495999" cy="295466"/>
          </a:xfrm>
        </p:spPr>
        <p:txBody>
          <a:bodyPr/>
          <a:lstStyle/>
          <a:p>
            <a:r>
              <a:rPr lang="en-GB" dirty="0"/>
              <a:t>Benefits</a:t>
            </a:r>
            <a:br>
              <a:rPr lang="en-GB" dirty="0"/>
            </a:br>
            <a:br>
              <a:rPr lang="en-GB" dirty="0"/>
            </a:br>
            <a:endParaRPr lang="en-GB" dirty="0"/>
          </a:p>
        </p:txBody>
      </p:sp>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50" y="567134"/>
            <a:ext cx="8820450" cy="4016484"/>
          </a:xfrm>
        </p:spPr>
        <p:txBody>
          <a:bodyPr/>
          <a:lstStyle/>
          <a:p>
            <a:pPr lvl="2">
              <a:lnSpc>
                <a:spcPts val="1500"/>
              </a:lnSpc>
              <a:spcBef>
                <a:spcPts val="600"/>
              </a:spcBef>
              <a:tabLst>
                <a:tab pos="457200" algn="l"/>
              </a:tabLst>
            </a:pPr>
            <a:r>
              <a:rPr lang="en-GB" dirty="0"/>
              <a:t>Meets the industry feedback to stop duplication.</a:t>
            </a:r>
            <a:endParaRPr lang="en-US" dirty="0"/>
          </a:p>
          <a:p>
            <a:pPr lvl="2">
              <a:lnSpc>
                <a:spcPts val="1500"/>
              </a:lnSpc>
              <a:spcBef>
                <a:spcPts val="600"/>
              </a:spcBef>
              <a:tabLst>
                <a:tab pos="457200" algn="l"/>
              </a:tabLst>
            </a:pPr>
            <a:r>
              <a:rPr lang="en-GB" dirty="0"/>
              <a:t>Enables the simplification of the submission process</a:t>
            </a:r>
            <a:endParaRPr lang="en-US" dirty="0"/>
          </a:p>
          <a:p>
            <a:pPr lvl="3">
              <a:lnSpc>
                <a:spcPts val="1500"/>
              </a:lnSpc>
              <a:spcBef>
                <a:spcPts val="600"/>
              </a:spcBef>
              <a:tabLst>
                <a:tab pos="914400" algn="l"/>
              </a:tabLst>
            </a:pPr>
            <a:r>
              <a:rPr lang="en-GB" dirty="0"/>
              <a:t>Only one system is required for Generators to submit data to.</a:t>
            </a:r>
            <a:endParaRPr lang="en-US" dirty="0"/>
          </a:p>
          <a:p>
            <a:pPr lvl="3">
              <a:lnSpc>
                <a:spcPts val="1500"/>
              </a:lnSpc>
              <a:spcBef>
                <a:spcPts val="600"/>
              </a:spcBef>
              <a:tabLst>
                <a:tab pos="914400" algn="l"/>
              </a:tabLst>
            </a:pPr>
            <a:r>
              <a:rPr lang="en-GB" dirty="0"/>
              <a:t>Removes the requirement to submit daily, weekly and yearly data.</a:t>
            </a:r>
            <a:endParaRPr lang="en-US" dirty="0"/>
          </a:p>
          <a:p>
            <a:pPr lvl="3">
              <a:lnSpc>
                <a:spcPts val="1500"/>
              </a:lnSpc>
              <a:spcBef>
                <a:spcPts val="600"/>
              </a:spcBef>
              <a:tabLst>
                <a:tab pos="914400" algn="l"/>
              </a:tabLst>
            </a:pPr>
            <a:r>
              <a:rPr lang="en-GB" dirty="0"/>
              <a:t>Only one stream of data is required.</a:t>
            </a:r>
            <a:endParaRPr lang="en-US" dirty="0"/>
          </a:p>
          <a:p>
            <a:pPr lvl="2">
              <a:lnSpc>
                <a:spcPts val="1500"/>
              </a:lnSpc>
              <a:spcBef>
                <a:spcPts val="600"/>
              </a:spcBef>
              <a:tabLst>
                <a:tab pos="457200" algn="l"/>
              </a:tabLst>
            </a:pPr>
            <a:r>
              <a:rPr lang="en-GB" dirty="0"/>
              <a:t>REMIT data is published more frequently by Generators allowing:</a:t>
            </a:r>
            <a:endParaRPr lang="en-US" dirty="0"/>
          </a:p>
          <a:p>
            <a:pPr lvl="3">
              <a:lnSpc>
                <a:spcPts val="1500"/>
              </a:lnSpc>
              <a:spcBef>
                <a:spcPts val="600"/>
              </a:spcBef>
              <a:tabLst>
                <a:tab pos="914400" algn="l"/>
              </a:tabLst>
            </a:pPr>
            <a:r>
              <a:rPr lang="en-GB" dirty="0"/>
              <a:t>National Grid ESO to publish data more accurately and more frequently to the market.</a:t>
            </a:r>
            <a:endParaRPr lang="en-US" dirty="0"/>
          </a:p>
          <a:p>
            <a:pPr lvl="3">
              <a:lnSpc>
                <a:spcPts val="1500"/>
              </a:lnSpc>
              <a:spcBef>
                <a:spcPts val="600"/>
              </a:spcBef>
              <a:tabLst>
                <a:tab pos="914400" algn="l"/>
              </a:tabLst>
            </a:pPr>
            <a:r>
              <a:rPr lang="en-GB" dirty="0"/>
              <a:t>Potential to deliver reporting at increased cardinal points to the industry.</a:t>
            </a:r>
            <a:endParaRPr lang="en-US" dirty="0"/>
          </a:p>
          <a:p>
            <a:pPr lvl="2">
              <a:lnSpc>
                <a:spcPts val="1500"/>
              </a:lnSpc>
              <a:spcBef>
                <a:spcPts val="600"/>
              </a:spcBef>
              <a:tabLst>
                <a:tab pos="457200" algn="l"/>
              </a:tabLst>
            </a:pPr>
            <a:r>
              <a:rPr lang="en-GB" dirty="0"/>
              <a:t>The OPMR will be simplified to more accurately reflect its requirement and provide clarity of its meaning.</a:t>
            </a:r>
            <a:endParaRPr lang="en-US" dirty="0"/>
          </a:p>
          <a:p>
            <a:pPr lvl="2">
              <a:lnSpc>
                <a:spcPts val="1500"/>
              </a:lnSpc>
              <a:spcBef>
                <a:spcPts val="600"/>
              </a:spcBef>
              <a:tabLst>
                <a:tab pos="457200" algn="l"/>
              </a:tabLst>
            </a:pPr>
            <a:r>
              <a:rPr lang="en-GB" dirty="0"/>
              <a:t>Once the Grid Code change has been made Generator data will be able to be submitted either via REMIT or TOGA and will also enable TOGA to eventually be decommissioned.</a:t>
            </a:r>
            <a:endParaRPr lang="en-US" dirty="0"/>
          </a:p>
          <a:p>
            <a:pPr lvl="2"/>
            <a:endParaRPr lang="en-GB" dirty="0"/>
          </a:p>
        </p:txBody>
      </p:sp>
    </p:spTree>
    <p:extLst>
      <p:ext uri="{BB962C8B-B14F-4D97-AF65-F5344CB8AC3E}">
        <p14:creationId xmlns:p14="http://schemas.microsoft.com/office/powerpoint/2010/main" val="1092852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16E55317-8425-4743-803D-B757134B2595}"/>
              </a:ext>
            </a:extLst>
          </p:cNvPr>
          <p:cNvSpPr>
            <a:spLocks noGrp="1"/>
          </p:cNvSpPr>
          <p:nvPr>
            <p:ph type="body" sz="quarter" idx="16"/>
          </p:nvPr>
        </p:nvSpPr>
        <p:spPr>
          <a:xfrm>
            <a:off x="323528" y="267495"/>
            <a:ext cx="7920409" cy="4320479"/>
          </a:xfrm>
        </p:spPr>
        <p:txBody>
          <a:bodyPr/>
          <a:lstStyle/>
          <a:p>
            <a:pPr marL="0" lvl="2" indent="0">
              <a:buNone/>
            </a:pPr>
            <a:r>
              <a:rPr lang="en-GB" sz="2400" b="1" dirty="0">
                <a:solidFill>
                  <a:schemeClr val="accent1"/>
                </a:solidFill>
                <a:latin typeface="+mj-lt"/>
                <a:ea typeface="+mj-ea"/>
                <a:cs typeface="+mj-cs"/>
              </a:rPr>
              <a:t>Impact</a:t>
            </a:r>
          </a:p>
          <a:p>
            <a:pPr lvl="2"/>
            <a:r>
              <a:rPr lang="en-GB" dirty="0"/>
              <a:t>No additional data needs be provided, most generators already submit to REMIT.</a:t>
            </a:r>
          </a:p>
          <a:p>
            <a:pPr lvl="2"/>
            <a:r>
              <a:rPr lang="en-US" dirty="0"/>
              <a:t>The cost impact to the Generator community is negligible as OC2 will be streamlined so that Generators who currently submit data via REMIT will no longer have to submit data via TOGA and for those Generators who submit data via TOGA, they would still be compliant with OC2.</a:t>
            </a:r>
          </a:p>
          <a:p>
            <a:pPr lvl="2"/>
            <a:r>
              <a:rPr lang="en-US" dirty="0"/>
              <a:t>Even when they eventually transfer to the REMIT platform </a:t>
            </a:r>
            <a:r>
              <a:rPr lang="en-GB" dirty="0"/>
              <a:t>any cost implications are a result of the decommission of the existing platform rather than a grid code change and will require change to submission process regardless of the mod approval. We can guide them on how do this with our business readiness lead.</a:t>
            </a:r>
          </a:p>
          <a:p>
            <a:pPr lvl="2"/>
            <a:r>
              <a:rPr lang="en-US" dirty="0"/>
              <a:t>Submitting REMIT data also has benefits and can be achieved manually or through either FTP or API.</a:t>
            </a:r>
          </a:p>
          <a:p>
            <a:pPr lvl="2"/>
            <a:r>
              <a:rPr lang="en-GB" dirty="0"/>
              <a:t>Time lines are for the code to be in before completion of the strategic TOGA project in Q1 2020.</a:t>
            </a:r>
          </a:p>
          <a:p>
            <a:pPr marL="0" lvl="2" indent="0">
              <a:buNone/>
            </a:pPr>
            <a:endParaRPr lang="en-GB" dirty="0"/>
          </a:p>
          <a:p>
            <a:pPr marL="0" lvl="2" indent="0">
              <a:buNone/>
            </a:pPr>
            <a:endParaRPr lang="en-GB" dirty="0"/>
          </a:p>
          <a:p>
            <a:pPr marL="0" lvl="2" indent="0">
              <a:buNone/>
            </a:pPr>
            <a:endParaRPr lang="en-GB" dirty="0"/>
          </a:p>
          <a:p>
            <a:pPr lvl="2"/>
            <a:endParaRPr lang="en-GB" dirty="0"/>
          </a:p>
          <a:p>
            <a:pPr marL="0" lvl="5" indent="0">
              <a:buNone/>
            </a:pPr>
            <a:endParaRPr lang="en-GB" dirty="0"/>
          </a:p>
        </p:txBody>
      </p:sp>
    </p:spTree>
    <p:extLst>
      <p:ext uri="{BB962C8B-B14F-4D97-AF65-F5344CB8AC3E}">
        <p14:creationId xmlns:p14="http://schemas.microsoft.com/office/powerpoint/2010/main" val="1766618549"/>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AC77E2ECF403D45AEB91853491E690F" ma:contentTypeVersion="13" ma:contentTypeDescription="Create a new document." ma:contentTypeScope="" ma:versionID="5f2180b0fe17f06ade3f9f2a5a3b3ee7">
  <xsd:schema xmlns:xsd="http://www.w3.org/2001/XMLSchema" xmlns:xs="http://www.w3.org/2001/XMLSchema" xmlns:p="http://schemas.microsoft.com/office/2006/metadata/properties" xmlns:ns3="829afdac-b033-4fdd-b373-bb7bb9ce3035" xmlns:ns4="180e1985-68f9-4191-8d64-94450a4b324e" targetNamespace="http://schemas.microsoft.com/office/2006/metadata/properties" ma:root="true" ma:fieldsID="6a360b4820b28c549a27f5345e603e9f" ns3:_="" ns4:_="">
    <xsd:import namespace="829afdac-b033-4fdd-b373-bb7bb9ce3035"/>
    <xsd:import namespace="180e1985-68f9-4191-8d64-94450a4b324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9afdac-b033-4fdd-b373-bb7bb9ce303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0e1985-68f9-4191-8d64-94450a4b324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E6513F-0461-477E-B191-980A755B71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9afdac-b033-4fdd-b373-bb7bb9ce3035"/>
    <ds:schemaRef ds:uri="180e1985-68f9-4191-8d64-94450a4b32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948300F-9418-4A15-9252-8DA3C7F91939}">
  <ds:schemaRefs>
    <ds:schemaRef ds:uri="http://schemas.microsoft.com/office/2006/documentManagement/types"/>
    <ds:schemaRef ds:uri="http://schemas.microsoft.com/office/2006/metadata/properties"/>
    <ds:schemaRef ds:uri="http://purl.org/dc/elements/1.1/"/>
    <ds:schemaRef ds:uri="http://www.w3.org/XML/1998/namespace"/>
    <ds:schemaRef ds:uri="http://purl.org/dc/terms/"/>
    <ds:schemaRef ds:uri="http://schemas.microsoft.com/office/infopath/2007/PartnerControls"/>
    <ds:schemaRef ds:uri="http://schemas.openxmlformats.org/package/2006/metadata/core-properties"/>
    <ds:schemaRef ds:uri="180e1985-68f9-4191-8d64-94450a4b324e"/>
    <ds:schemaRef ds:uri="829afdac-b033-4fdd-b373-bb7bb9ce3035"/>
    <ds:schemaRef ds:uri="http://purl.org/dc/dcmitype/"/>
  </ds:schemaRefs>
</ds:datastoreItem>
</file>

<file path=customXml/itemProps3.xml><?xml version="1.0" encoding="utf-8"?>
<ds:datastoreItem xmlns:ds="http://schemas.openxmlformats.org/officeDocument/2006/customXml" ds:itemID="{155E7DEA-430B-4E13-8AF2-BBD10B1959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ESO PowerPoint Template_16x9</Template>
  <TotalTime>11775</TotalTime>
  <Words>773</Words>
  <Application>Microsoft Office PowerPoint</Application>
  <PresentationFormat>On-screen Show (16:9)</PresentationFormat>
  <Paragraphs>44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Symbol</vt:lpstr>
      <vt:lpstr>Wingdings</vt:lpstr>
      <vt:lpstr>Wingdings 2</vt:lpstr>
      <vt:lpstr>Office Theme</vt:lpstr>
      <vt:lpstr>Grid Code OC2 changes for Generator Outage and Availability  Proposal</vt:lpstr>
      <vt:lpstr>Background on proposal</vt:lpstr>
      <vt:lpstr>Defects being addressed</vt:lpstr>
      <vt:lpstr>The proposal – Grid Code changes</vt:lpstr>
      <vt:lpstr>Benefits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Bent (ESO), Matthew</dc:creator>
  <cp:lastModifiedBy>Paris-Jones, Milo</cp:lastModifiedBy>
  <cp:revision>82</cp:revision>
  <cp:lastPrinted>2018-08-16T14:40:27Z</cp:lastPrinted>
  <dcterms:created xsi:type="dcterms:W3CDTF">2019-04-29T10:07:16Z</dcterms:created>
  <dcterms:modified xsi:type="dcterms:W3CDTF">2019-08-08T13:15:17Z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NewReviewCycle">
    <vt:lpwstr/>
  </property>
  <property fmtid="{D5CDD505-2E9C-101B-9397-08002B2CF9AE}" pid="6" name="ContentTypeId">
    <vt:lpwstr>0x0101006AC77E2ECF403D45AEB91853491E690F</vt:lpwstr>
  </property>
  <property fmtid="{D5CDD505-2E9C-101B-9397-08002B2CF9AE}" pid="7" name="_AdHocReviewCycleID">
    <vt:i4>1362286397</vt:i4>
  </property>
  <property fmtid="{D5CDD505-2E9C-101B-9397-08002B2CF9AE}" pid="8" name="_EmailSubject">
    <vt:lpwstr>Final OC2 Proposal</vt:lpwstr>
  </property>
  <property fmtid="{D5CDD505-2E9C-101B-9397-08002B2CF9AE}" pid="9" name="_AuthorEmail">
    <vt:lpwstr>Milo.Paris-Jones@nationalgrid.com</vt:lpwstr>
  </property>
  <property fmtid="{D5CDD505-2E9C-101B-9397-08002B2CF9AE}" pid="10" name="_AuthorEmailDisplayName">
    <vt:lpwstr>Paris-Jones, Milo</vt:lpwstr>
  </property>
</Properties>
</file>