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64" r:id="rId5"/>
    <p:sldId id="548" r:id="rId6"/>
    <p:sldId id="547" r:id="rId7"/>
    <p:sldId id="545" r:id="rId8"/>
    <p:sldId id="537" r:id="rId9"/>
    <p:sldId id="544" r:id="rId10"/>
    <p:sldId id="546" r:id="rId11"/>
    <p:sldId id="536" r:id="rId12"/>
  </p:sldIdLst>
  <p:sldSz cx="9144000" cy="5143500" type="screen16x9"/>
  <p:notesSz cx="9928225" cy="6797675"/>
  <p:defaultTextStyle>
    <a:defPPr>
      <a:defRPr lang="en-US"/>
    </a:defPPr>
    <a:lvl1pPr marL="0" algn="l" defTabSz="415869" rtl="0" eaLnBrk="1" latinLnBrk="0" hangingPunct="1">
      <a:defRPr sz="819" kern="1200">
        <a:solidFill>
          <a:schemeClr val="tx1"/>
        </a:solidFill>
        <a:latin typeface="+mn-lt"/>
        <a:ea typeface="+mn-ea"/>
        <a:cs typeface="+mn-cs"/>
      </a:defRPr>
    </a:lvl1pPr>
    <a:lvl2pPr marL="207935" algn="l" defTabSz="415869" rtl="0" eaLnBrk="1" latinLnBrk="0" hangingPunct="1">
      <a:defRPr sz="819" kern="1200">
        <a:solidFill>
          <a:schemeClr val="tx1"/>
        </a:solidFill>
        <a:latin typeface="+mn-lt"/>
        <a:ea typeface="+mn-ea"/>
        <a:cs typeface="+mn-cs"/>
      </a:defRPr>
    </a:lvl2pPr>
    <a:lvl3pPr marL="415869" algn="l" defTabSz="415869" rtl="0" eaLnBrk="1" latinLnBrk="0" hangingPunct="1">
      <a:defRPr sz="819" kern="1200">
        <a:solidFill>
          <a:schemeClr val="tx1"/>
        </a:solidFill>
        <a:latin typeface="+mn-lt"/>
        <a:ea typeface="+mn-ea"/>
        <a:cs typeface="+mn-cs"/>
      </a:defRPr>
    </a:lvl3pPr>
    <a:lvl4pPr marL="623804" algn="l" defTabSz="415869" rtl="0" eaLnBrk="1" latinLnBrk="0" hangingPunct="1">
      <a:defRPr sz="819" kern="1200">
        <a:solidFill>
          <a:schemeClr val="tx1"/>
        </a:solidFill>
        <a:latin typeface="+mn-lt"/>
        <a:ea typeface="+mn-ea"/>
        <a:cs typeface="+mn-cs"/>
      </a:defRPr>
    </a:lvl4pPr>
    <a:lvl5pPr marL="831738" algn="l" defTabSz="415869" rtl="0" eaLnBrk="1" latinLnBrk="0" hangingPunct="1">
      <a:defRPr sz="819" kern="1200">
        <a:solidFill>
          <a:schemeClr val="tx1"/>
        </a:solidFill>
        <a:latin typeface="+mn-lt"/>
        <a:ea typeface="+mn-ea"/>
        <a:cs typeface="+mn-cs"/>
      </a:defRPr>
    </a:lvl5pPr>
    <a:lvl6pPr marL="1039673" algn="l" defTabSz="415869" rtl="0" eaLnBrk="1" latinLnBrk="0" hangingPunct="1">
      <a:defRPr sz="819" kern="1200">
        <a:solidFill>
          <a:schemeClr val="tx1"/>
        </a:solidFill>
        <a:latin typeface="+mn-lt"/>
        <a:ea typeface="+mn-ea"/>
        <a:cs typeface="+mn-cs"/>
      </a:defRPr>
    </a:lvl6pPr>
    <a:lvl7pPr marL="1247607" algn="l" defTabSz="415869" rtl="0" eaLnBrk="1" latinLnBrk="0" hangingPunct="1">
      <a:defRPr sz="819" kern="1200">
        <a:solidFill>
          <a:schemeClr val="tx1"/>
        </a:solidFill>
        <a:latin typeface="+mn-lt"/>
        <a:ea typeface="+mn-ea"/>
        <a:cs typeface="+mn-cs"/>
      </a:defRPr>
    </a:lvl7pPr>
    <a:lvl8pPr marL="1455542" algn="l" defTabSz="415869" rtl="0" eaLnBrk="1" latinLnBrk="0" hangingPunct="1">
      <a:defRPr sz="819" kern="1200">
        <a:solidFill>
          <a:schemeClr val="tx1"/>
        </a:solidFill>
        <a:latin typeface="+mn-lt"/>
        <a:ea typeface="+mn-ea"/>
        <a:cs typeface="+mn-cs"/>
      </a:defRPr>
    </a:lvl8pPr>
    <a:lvl9pPr marL="1663476" algn="l" defTabSz="415869" rtl="0" eaLnBrk="1" latinLnBrk="0" hangingPunct="1">
      <a:defRPr sz="81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3778B9"/>
    <a:srgbClr val="C4CC4B"/>
    <a:srgbClr val="5F3684"/>
    <a:srgbClr val="F2C04C"/>
    <a:srgbClr val="EC6525"/>
    <a:srgbClr val="FBE64D"/>
    <a:srgbClr val="FFFFFF"/>
    <a:srgbClr val="4D450C"/>
    <a:srgbClr val="454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6220" autoAdjust="0"/>
  </p:normalViewPr>
  <p:slideViewPr>
    <p:cSldViewPr>
      <p:cViewPr varScale="1">
        <p:scale>
          <a:sx n="93" d="100"/>
          <a:sy n="93" d="100"/>
        </p:scale>
        <p:origin x="144" y="72"/>
      </p:cViewPr>
      <p:guideLst/>
    </p:cSldViewPr>
  </p:slideViewPr>
  <p:outlineViewPr>
    <p:cViewPr>
      <p:scale>
        <a:sx n="75" d="100"/>
        <a:sy n="75"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howGuides="1">
      <p:cViewPr varScale="1">
        <p:scale>
          <a:sx n="110" d="100"/>
          <a:sy n="110" d="100"/>
        </p:scale>
        <p:origin x="14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F5BD0B-CE23-4504-AD86-27670219A14C}"/>
              </a:ext>
            </a:extLst>
          </p:cNvPr>
          <p:cNvSpPr>
            <a:spLocks noGrp="1"/>
          </p:cNvSpPr>
          <p:nvPr>
            <p:ph type="hdr" sz="quarter"/>
          </p:nvPr>
        </p:nvSpPr>
        <p:spPr>
          <a:xfrm>
            <a:off x="1" y="1"/>
            <a:ext cx="4302440" cy="340647"/>
          </a:xfrm>
          <a:prstGeom prst="rect">
            <a:avLst/>
          </a:prstGeom>
        </p:spPr>
        <p:txBody>
          <a:bodyPr vert="horz" lIns="48682" tIns="24341" rIns="48682" bIns="24341" rtlCol="0"/>
          <a:lstStyle>
            <a:lvl1pPr algn="l">
              <a:defRPr sz="600"/>
            </a:lvl1pPr>
          </a:lstStyle>
          <a:p>
            <a:endParaRPr lang="en-GB" dirty="0">
              <a:latin typeface="Arial" panose="020B0604020202020204" pitchFamily="34" charset="0"/>
            </a:endParaRPr>
          </a:p>
        </p:txBody>
      </p:sp>
      <p:sp>
        <p:nvSpPr>
          <p:cNvPr id="3" name="Date Placeholder 2">
            <a:extLst>
              <a:ext uri="{FF2B5EF4-FFF2-40B4-BE49-F238E27FC236}">
                <a16:creationId xmlns:a16="http://schemas.microsoft.com/office/drawing/2014/main" id="{9D816361-CFC7-499E-8AD6-868EDDCF584D}"/>
              </a:ext>
            </a:extLst>
          </p:cNvPr>
          <p:cNvSpPr>
            <a:spLocks noGrp="1"/>
          </p:cNvSpPr>
          <p:nvPr>
            <p:ph type="dt" sz="quarter" idx="1"/>
          </p:nvPr>
        </p:nvSpPr>
        <p:spPr>
          <a:xfrm>
            <a:off x="5623434" y="1"/>
            <a:ext cx="4302440" cy="340647"/>
          </a:xfrm>
          <a:prstGeom prst="rect">
            <a:avLst/>
          </a:prstGeom>
        </p:spPr>
        <p:txBody>
          <a:bodyPr vert="horz" lIns="48682" tIns="24341" rIns="48682" bIns="24341" rtlCol="0"/>
          <a:lstStyle>
            <a:lvl1pPr algn="r">
              <a:defRPr sz="600"/>
            </a:lvl1pPr>
          </a:lstStyle>
          <a:p>
            <a:fld id="{644B8A76-388C-44EE-8A88-6345FFEEA97C}" type="datetimeFigureOut">
              <a:rPr lang="en-GB" smtClean="0">
                <a:latin typeface="Arial" panose="020B0604020202020204" pitchFamily="34" charset="0"/>
              </a:rPr>
              <a:t>30/07/2019</a:t>
            </a:fld>
            <a:endParaRPr lang="en-GB" dirty="0">
              <a:latin typeface="Arial" panose="020B0604020202020204" pitchFamily="34" charset="0"/>
            </a:endParaRPr>
          </a:p>
        </p:txBody>
      </p:sp>
      <p:sp>
        <p:nvSpPr>
          <p:cNvPr id="4" name="Footer Placeholder 3">
            <a:extLst>
              <a:ext uri="{FF2B5EF4-FFF2-40B4-BE49-F238E27FC236}">
                <a16:creationId xmlns:a16="http://schemas.microsoft.com/office/drawing/2014/main" id="{CB5458E5-B056-4896-8798-EA7B2CBFECBD}"/>
              </a:ext>
            </a:extLst>
          </p:cNvPr>
          <p:cNvSpPr>
            <a:spLocks noGrp="1"/>
          </p:cNvSpPr>
          <p:nvPr>
            <p:ph type="ftr" sz="quarter" idx="2"/>
          </p:nvPr>
        </p:nvSpPr>
        <p:spPr>
          <a:xfrm>
            <a:off x="1" y="6457029"/>
            <a:ext cx="4302440" cy="340647"/>
          </a:xfrm>
          <a:prstGeom prst="rect">
            <a:avLst/>
          </a:prstGeom>
        </p:spPr>
        <p:txBody>
          <a:bodyPr vert="horz" lIns="48682" tIns="24341" rIns="48682" bIns="24341" rtlCol="0" anchor="b"/>
          <a:lstStyle>
            <a:lvl1pPr algn="l">
              <a:defRPr sz="600"/>
            </a:lvl1pPr>
          </a:lstStyle>
          <a:p>
            <a:endParaRPr lang="en-GB" dirty="0">
              <a:latin typeface="Arial" panose="020B0604020202020204" pitchFamily="34" charset="0"/>
            </a:endParaRPr>
          </a:p>
        </p:txBody>
      </p:sp>
      <p:sp>
        <p:nvSpPr>
          <p:cNvPr id="5" name="Slide Number Placeholder 4">
            <a:extLst>
              <a:ext uri="{FF2B5EF4-FFF2-40B4-BE49-F238E27FC236}">
                <a16:creationId xmlns:a16="http://schemas.microsoft.com/office/drawing/2014/main" id="{3ACF51E8-9864-46A3-BDE9-4A9BC99EADAE}"/>
              </a:ext>
            </a:extLst>
          </p:cNvPr>
          <p:cNvSpPr>
            <a:spLocks noGrp="1"/>
          </p:cNvSpPr>
          <p:nvPr>
            <p:ph type="sldNum" sz="quarter" idx="3"/>
          </p:nvPr>
        </p:nvSpPr>
        <p:spPr>
          <a:xfrm>
            <a:off x="5623434" y="6457029"/>
            <a:ext cx="4302440" cy="340647"/>
          </a:xfrm>
          <a:prstGeom prst="rect">
            <a:avLst/>
          </a:prstGeom>
        </p:spPr>
        <p:txBody>
          <a:bodyPr vert="horz" lIns="48682" tIns="24341" rIns="48682" bIns="24341" rtlCol="0" anchor="b"/>
          <a:lstStyle>
            <a:lvl1pPr algn="r">
              <a:defRPr sz="600"/>
            </a:lvl1pPr>
          </a:lstStyle>
          <a:p>
            <a:fld id="{E4029EE8-D4B8-4F31-9C84-A4A6914CD34D}"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3890833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2440" cy="340647"/>
          </a:xfrm>
          <a:prstGeom prst="rect">
            <a:avLst/>
          </a:prstGeom>
        </p:spPr>
        <p:txBody>
          <a:bodyPr vert="horz" lIns="48682" tIns="24341" rIns="48682" bIns="24341" rtlCol="0"/>
          <a:lstStyle>
            <a:lvl1pPr algn="l">
              <a:defRPr sz="6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623434" y="1"/>
            <a:ext cx="4302440" cy="340647"/>
          </a:xfrm>
          <a:prstGeom prst="rect">
            <a:avLst/>
          </a:prstGeom>
        </p:spPr>
        <p:txBody>
          <a:bodyPr vert="horz" lIns="48682" tIns="24341" rIns="48682" bIns="24341" rtlCol="0"/>
          <a:lstStyle>
            <a:lvl1pPr algn="r">
              <a:defRPr sz="600">
                <a:latin typeface="Arial" panose="020B0604020202020204" pitchFamily="34" charset="0"/>
              </a:defRPr>
            </a:lvl1pPr>
          </a:lstStyle>
          <a:p>
            <a:fld id="{ADF40999-8D4B-AD45-950B-C5435E4F1340}" type="datetimeFigureOut">
              <a:rPr lang="en-US" smtClean="0"/>
              <a:pPr/>
              <a:t>7/30/2019</a:t>
            </a:fld>
            <a:endParaRPr lang="en-US" dirty="0"/>
          </a:p>
        </p:txBody>
      </p:sp>
      <p:sp>
        <p:nvSpPr>
          <p:cNvPr id="4" name="Slide Image Placeholder 3"/>
          <p:cNvSpPr>
            <a:spLocks noGrp="1" noRot="1" noChangeAspect="1"/>
          </p:cNvSpPr>
          <p:nvPr>
            <p:ph type="sldImg" idx="2"/>
          </p:nvPr>
        </p:nvSpPr>
        <p:spPr>
          <a:xfrm>
            <a:off x="2925763" y="850900"/>
            <a:ext cx="4076700" cy="2293938"/>
          </a:xfrm>
          <a:prstGeom prst="rect">
            <a:avLst/>
          </a:prstGeom>
          <a:noFill/>
          <a:ln w="12700">
            <a:solidFill>
              <a:prstClr val="black"/>
            </a:solidFill>
          </a:ln>
        </p:spPr>
        <p:txBody>
          <a:bodyPr vert="horz" lIns="48682" tIns="24341" rIns="48682" bIns="24341" rtlCol="0" anchor="ctr"/>
          <a:lstStyle/>
          <a:p>
            <a:endParaRPr lang="en-US" dirty="0"/>
          </a:p>
        </p:txBody>
      </p:sp>
      <p:sp>
        <p:nvSpPr>
          <p:cNvPr id="5" name="Notes Placeholder 4"/>
          <p:cNvSpPr>
            <a:spLocks noGrp="1"/>
          </p:cNvSpPr>
          <p:nvPr>
            <p:ph type="body" sz="quarter" idx="3"/>
          </p:nvPr>
        </p:nvSpPr>
        <p:spPr>
          <a:xfrm>
            <a:off x="992510" y="3270976"/>
            <a:ext cx="7943207" cy="2677467"/>
          </a:xfrm>
          <a:prstGeom prst="rect">
            <a:avLst/>
          </a:prstGeom>
        </p:spPr>
        <p:txBody>
          <a:bodyPr vert="horz" lIns="48682" tIns="24341" rIns="48682" bIns="24341"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6457029"/>
            <a:ext cx="4302440" cy="340647"/>
          </a:xfrm>
          <a:prstGeom prst="rect">
            <a:avLst/>
          </a:prstGeom>
        </p:spPr>
        <p:txBody>
          <a:bodyPr vert="horz" lIns="48682" tIns="24341" rIns="48682" bIns="24341" rtlCol="0" anchor="b"/>
          <a:lstStyle>
            <a:lvl1pPr algn="l">
              <a:defRPr sz="6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623434" y="6457029"/>
            <a:ext cx="4302440" cy="340647"/>
          </a:xfrm>
          <a:prstGeom prst="rect">
            <a:avLst/>
          </a:prstGeom>
        </p:spPr>
        <p:txBody>
          <a:bodyPr vert="horz" lIns="48682" tIns="24341" rIns="48682" bIns="24341" rtlCol="0" anchor="b"/>
          <a:lstStyle>
            <a:lvl1pPr algn="r">
              <a:defRPr sz="600">
                <a:latin typeface="Arial" panose="020B0604020202020204" pitchFamily="34" charset="0"/>
              </a:defRPr>
            </a:lvl1pPr>
          </a:lstStyle>
          <a:p>
            <a:fld id="{570E980F-71C9-CA4F-9586-F9C2D8BE6DD3}" type="slidenum">
              <a:rPr lang="en-US" smtClean="0"/>
              <a:pPr/>
              <a:t>‹#›</a:t>
            </a:fld>
            <a:endParaRPr lang="en-US" dirty="0"/>
          </a:p>
        </p:txBody>
      </p:sp>
    </p:spTree>
    <p:extLst>
      <p:ext uri="{BB962C8B-B14F-4D97-AF65-F5344CB8AC3E}">
        <p14:creationId xmlns:p14="http://schemas.microsoft.com/office/powerpoint/2010/main" val="518547892"/>
      </p:ext>
    </p:extLst>
  </p:cSld>
  <p:clrMap bg1="lt1" tx1="dk1" bg2="lt2" tx2="dk2" accent1="accent1" accent2="accent2" accent3="accent3" accent4="accent4" accent5="accent5" accent6="accent6" hlink="hlink" folHlink="folHlink"/>
  <p:notesStyle>
    <a:lvl1pPr marL="0" algn="l" defTabSz="415869" rtl="0" eaLnBrk="1" latinLnBrk="0" hangingPunct="1">
      <a:defRPr sz="546" kern="1200">
        <a:solidFill>
          <a:schemeClr val="tx1"/>
        </a:solidFill>
        <a:latin typeface="Arial" panose="020B0604020202020204" pitchFamily="34" charset="0"/>
        <a:ea typeface="+mn-ea"/>
        <a:cs typeface="+mn-cs"/>
      </a:defRPr>
    </a:lvl1pPr>
    <a:lvl2pPr marL="207935" algn="l" defTabSz="415869" rtl="0" eaLnBrk="1" latinLnBrk="0" hangingPunct="1">
      <a:defRPr sz="546" kern="1200">
        <a:solidFill>
          <a:schemeClr val="tx1"/>
        </a:solidFill>
        <a:latin typeface="Arial" panose="020B0604020202020204" pitchFamily="34" charset="0"/>
        <a:ea typeface="+mn-ea"/>
        <a:cs typeface="+mn-cs"/>
      </a:defRPr>
    </a:lvl2pPr>
    <a:lvl3pPr marL="415869" algn="l" defTabSz="415869" rtl="0" eaLnBrk="1" latinLnBrk="0" hangingPunct="1">
      <a:defRPr sz="546" kern="1200">
        <a:solidFill>
          <a:schemeClr val="tx1"/>
        </a:solidFill>
        <a:latin typeface="Arial" panose="020B0604020202020204" pitchFamily="34" charset="0"/>
        <a:ea typeface="+mn-ea"/>
        <a:cs typeface="+mn-cs"/>
      </a:defRPr>
    </a:lvl3pPr>
    <a:lvl4pPr marL="623804" algn="l" defTabSz="415869" rtl="0" eaLnBrk="1" latinLnBrk="0" hangingPunct="1">
      <a:defRPr sz="546" kern="1200">
        <a:solidFill>
          <a:schemeClr val="tx1"/>
        </a:solidFill>
        <a:latin typeface="Arial" panose="020B0604020202020204" pitchFamily="34" charset="0"/>
        <a:ea typeface="+mn-ea"/>
        <a:cs typeface="+mn-cs"/>
      </a:defRPr>
    </a:lvl4pPr>
    <a:lvl5pPr marL="831738" algn="l" defTabSz="415869" rtl="0" eaLnBrk="1" latinLnBrk="0" hangingPunct="1">
      <a:defRPr sz="546" kern="1200">
        <a:solidFill>
          <a:schemeClr val="tx1"/>
        </a:solidFill>
        <a:latin typeface="Arial" panose="020B0604020202020204" pitchFamily="34" charset="0"/>
        <a:ea typeface="+mn-ea"/>
        <a:cs typeface="+mn-cs"/>
      </a:defRPr>
    </a:lvl5pPr>
    <a:lvl6pPr marL="1039673" algn="l" defTabSz="415869" rtl="0" eaLnBrk="1" latinLnBrk="0" hangingPunct="1">
      <a:defRPr sz="546" kern="1200">
        <a:solidFill>
          <a:schemeClr val="tx1"/>
        </a:solidFill>
        <a:latin typeface="+mn-lt"/>
        <a:ea typeface="+mn-ea"/>
        <a:cs typeface="+mn-cs"/>
      </a:defRPr>
    </a:lvl6pPr>
    <a:lvl7pPr marL="1247607" algn="l" defTabSz="415869" rtl="0" eaLnBrk="1" latinLnBrk="0" hangingPunct="1">
      <a:defRPr sz="546" kern="1200">
        <a:solidFill>
          <a:schemeClr val="tx1"/>
        </a:solidFill>
        <a:latin typeface="+mn-lt"/>
        <a:ea typeface="+mn-ea"/>
        <a:cs typeface="+mn-cs"/>
      </a:defRPr>
    </a:lvl7pPr>
    <a:lvl8pPr marL="1455542" algn="l" defTabSz="415869" rtl="0" eaLnBrk="1" latinLnBrk="0" hangingPunct="1">
      <a:defRPr sz="546" kern="1200">
        <a:solidFill>
          <a:schemeClr val="tx1"/>
        </a:solidFill>
        <a:latin typeface="+mn-lt"/>
        <a:ea typeface="+mn-ea"/>
        <a:cs typeface="+mn-cs"/>
      </a:defRPr>
    </a:lvl8pPr>
    <a:lvl9pPr marL="1663476" algn="l" defTabSz="415869" rtl="0" eaLnBrk="1" latinLnBrk="0" hangingPunct="1">
      <a:defRPr sz="54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userDrawn="1"/>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a:p>
            <a:pPr>
              <a:spcAft>
                <a:spcPts val="102"/>
              </a:spcAft>
            </a:pPr>
            <a:r>
              <a:rPr lang="en-GB" sz="637" kern="1200" noProof="0" dirty="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438398246"/>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4C75A555-DA44-4479-9698-0614FBA84EB2}"/>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444771713"/>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653A98-CF56-446A-9721-D28CD48D3FD4}"/>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073067992"/>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dirty="0"/>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2" name="Guidance note">
            <a:extLst>
              <a:ext uri="{FF2B5EF4-FFF2-40B4-BE49-F238E27FC236}">
                <a16:creationId xmlns:a16="http://schemas.microsoft.com/office/drawing/2014/main" id="{F6BD485F-7180-4CEC-839E-F9483AEAF584}"/>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dirty="0"/>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3" name="Guidance note">
            <a:extLst>
              <a:ext uri="{FF2B5EF4-FFF2-40B4-BE49-F238E27FC236}">
                <a16:creationId xmlns:a16="http://schemas.microsoft.com/office/drawing/2014/main" id="{C6220EA2-47DD-43D0-9331-5CA1710205F1}"/>
              </a:ext>
            </a:extLst>
          </p:cNvPr>
          <p:cNvGrpSpPr/>
          <p:nvPr userDrawn="1"/>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grpSp>
        <p:nvGrpSpPr>
          <p:cNvPr id="25" name="Guidance note">
            <a:extLst>
              <a:ext uri="{FF2B5EF4-FFF2-40B4-BE49-F238E27FC236}">
                <a16:creationId xmlns:a16="http://schemas.microsoft.com/office/drawing/2014/main" id="{2B9602E7-D537-490B-9711-4C94A1263400}"/>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516513833"/>
      </p:ext>
    </p:extLst>
  </p:cSld>
  <p:clrMapOvr>
    <a:masterClrMapping/>
  </p:clrMapOvr>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dirty="0"/>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053114DC-01DB-4172-B8B9-F6B6A6FCE692}"/>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92258724"/>
      </p:ext>
    </p:extLst>
  </p:cSld>
  <p:clrMapOvr>
    <a:masterClrMapping/>
  </p:clrMapOvr>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8F8469DA-FA58-409C-8234-09A9506501FE}"/>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dirty="0"/>
              <a:t> </a:t>
            </a:r>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dirty="0"/>
          </a:p>
        </p:txBody>
      </p:sp>
    </p:spTree>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dirty="0"/>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a:extLst>
              <a:ext uri="{FF2B5EF4-FFF2-40B4-BE49-F238E27FC236}">
                <a16:creationId xmlns:a16="http://schemas.microsoft.com/office/drawing/2014/main" id="{DD4BF8BF-9CAC-4BF8-B555-D6E364C618FB}"/>
              </a:ext>
            </a:extLst>
          </p:cNvPr>
          <p:cNvPicPr>
            <a:picLocks noChangeAspect="1"/>
          </p:cNvPicPr>
          <p:nvPr userDrawn="1"/>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9612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dirty="0"/>
          </a:p>
        </p:txBody>
      </p:sp>
      <p:grpSp>
        <p:nvGrpSpPr>
          <p:cNvPr id="10" name="Guidance note">
            <a:extLst>
              <a:ext uri="{FF2B5EF4-FFF2-40B4-BE49-F238E27FC236}">
                <a16:creationId xmlns:a16="http://schemas.microsoft.com/office/drawing/2014/main" id="{632E5E5C-A081-4838-96EC-2018DFBEF9DF}"/>
              </a:ext>
            </a:extLst>
          </p:cNvPr>
          <p:cNvGrpSpPr/>
          <p:nvPr userDrawn="1"/>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39908425"/>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4" name="Guidance note">
            <a:extLst>
              <a:ext uri="{FF2B5EF4-FFF2-40B4-BE49-F238E27FC236}">
                <a16:creationId xmlns:a16="http://schemas.microsoft.com/office/drawing/2014/main" id="{F560F193-177D-4395-B1BB-A42292DDC151}"/>
              </a:ext>
            </a:extLst>
          </p:cNvPr>
          <p:cNvGrpSpPr/>
          <p:nvPr userDrawn="1"/>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18993435"/>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58E090-A402-4396-9C34-AACC618598E9}"/>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38530935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grpSp>
        <p:nvGrpSpPr>
          <p:cNvPr id="22" name="Guidance note">
            <a:extLst>
              <a:ext uri="{FF2B5EF4-FFF2-40B4-BE49-F238E27FC236}">
                <a16:creationId xmlns:a16="http://schemas.microsoft.com/office/drawing/2014/main" id="{01782A72-73F6-4D14-8B35-52467DA934D1}"/>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958727146"/>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dirty="0"/>
          </a:p>
        </p:txBody>
      </p:sp>
      <p:sp>
        <p:nvSpPr>
          <p:cNvPr id="6" name="TextBox 5">
            <a:extLst>
              <a:ext uri="{FF2B5EF4-FFF2-40B4-BE49-F238E27FC236}">
                <a16:creationId xmlns:a16="http://schemas.microsoft.com/office/drawing/2014/main" id="{CB375368-3DA2-4068-999A-FD7D5CC1593E}"/>
              </a:ext>
            </a:extLst>
          </p:cNvPr>
          <p:cNvSpPr txBox="1"/>
          <p:nvPr userDrawn="1"/>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dirty="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userDrawn="1"/>
        </p:nvPicPr>
        <p:blipFill>
          <a:blip r:embed="rId18"/>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693" r:id="rId1"/>
    <p:sldLayoutId id="2147483668" r:id="rId2"/>
    <p:sldLayoutId id="2147483669" r:id="rId3"/>
    <p:sldLayoutId id="2147483760" r:id="rId4"/>
    <p:sldLayoutId id="2147483758" r:id="rId5"/>
    <p:sldLayoutId id="2147483759" r:id="rId6"/>
    <p:sldLayoutId id="2147483696" r:id="rId7"/>
    <p:sldLayoutId id="2147483697" r:id="rId8"/>
    <p:sldLayoutId id="2147483763" r:id="rId9"/>
    <p:sldLayoutId id="2147483761" r:id="rId10"/>
    <p:sldLayoutId id="2147483762" r:id="rId11"/>
    <p:sldLayoutId id="2147483670" r:id="rId12"/>
    <p:sldLayoutId id="2147483663" r:id="rId13"/>
    <p:sldLayoutId id="2147483755" r:id="rId14"/>
    <p:sldLayoutId id="2147483757" r:id="rId15"/>
    <p:sldLayoutId id="2147483756" r:id="rId16"/>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mod="1">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856F390E-F87C-47A4-8139-F0912FF70827}"/>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15583" b="15583"/>
          <a:stretch>
            <a:fillRect/>
          </a:stretch>
        </p:blipFill>
        <p:spPr/>
      </p:pic>
      <p:sp>
        <p:nvSpPr>
          <p:cNvPr id="13" name="Text Placeholder 12">
            <a:extLst>
              <a:ext uri="{FF2B5EF4-FFF2-40B4-BE49-F238E27FC236}">
                <a16:creationId xmlns:a16="http://schemas.microsoft.com/office/drawing/2014/main" id="{BDA0B82D-59F2-49C0-A1B8-4A725A593B8D}"/>
              </a:ext>
            </a:extLst>
          </p:cNvPr>
          <p:cNvSpPr>
            <a:spLocks noGrp="1"/>
          </p:cNvSpPr>
          <p:nvPr>
            <p:ph type="body" sz="quarter" idx="15"/>
          </p:nvPr>
        </p:nvSpPr>
        <p:spPr>
          <a:xfrm>
            <a:off x="323850" y="1062000"/>
            <a:ext cx="5543550" cy="492443"/>
          </a:xfrm>
        </p:spPr>
        <p:txBody>
          <a:bodyPr/>
          <a:lstStyle/>
          <a:p>
            <a:r>
              <a:rPr lang="en-GB">
                <a:solidFill>
                  <a:schemeClr val="accent1"/>
                </a:solidFill>
              </a:rPr>
              <a:t>This document explains how to interpret the new .DAT format of the BCR report, effective from April 2019. </a:t>
            </a:r>
            <a:endParaRPr lang="en-GB" dirty="0">
              <a:solidFill>
                <a:schemeClr val="accent1"/>
              </a:solidFill>
            </a:endParaRPr>
          </a:p>
        </p:txBody>
      </p:sp>
      <p:sp>
        <p:nvSpPr>
          <p:cNvPr id="5" name="Text Placeholder 4">
            <a:extLst>
              <a:ext uri="{FF2B5EF4-FFF2-40B4-BE49-F238E27FC236}">
                <a16:creationId xmlns:a16="http://schemas.microsoft.com/office/drawing/2014/main" id="{2AE0AD11-7CD9-4048-8629-F792EEC82AB3}"/>
              </a:ext>
            </a:extLst>
          </p:cNvPr>
          <p:cNvSpPr>
            <a:spLocks noGrp="1"/>
          </p:cNvSpPr>
          <p:nvPr>
            <p:ph type="body" sz="quarter" idx="16"/>
          </p:nvPr>
        </p:nvSpPr>
        <p:spPr>
          <a:xfrm>
            <a:off x="323550" y="1743901"/>
            <a:ext cx="5543550" cy="246221"/>
          </a:xfrm>
        </p:spPr>
        <p:txBody>
          <a:bodyPr/>
          <a:lstStyle/>
          <a:p>
            <a:r>
              <a:rPr lang="en-GB" dirty="0">
                <a:solidFill>
                  <a:schemeClr val="accent1"/>
                </a:solidFill>
              </a:rPr>
              <a:t>July 2019</a:t>
            </a:r>
          </a:p>
        </p:txBody>
      </p:sp>
      <p:sp>
        <p:nvSpPr>
          <p:cNvPr id="12" name="Title 11">
            <a:extLst>
              <a:ext uri="{FF2B5EF4-FFF2-40B4-BE49-F238E27FC236}">
                <a16:creationId xmlns:a16="http://schemas.microsoft.com/office/drawing/2014/main" id="{AEE9CDCA-4322-4348-9BB0-C5C97085148C}"/>
              </a:ext>
            </a:extLst>
          </p:cNvPr>
          <p:cNvSpPr>
            <a:spLocks noGrp="1"/>
          </p:cNvSpPr>
          <p:nvPr>
            <p:ph type="title"/>
          </p:nvPr>
        </p:nvSpPr>
        <p:spPr/>
        <p:txBody>
          <a:bodyPr/>
          <a:lstStyle/>
          <a:p>
            <a:r>
              <a:rPr lang="en-US" dirty="0">
                <a:solidFill>
                  <a:schemeClr val="accent1"/>
                </a:solidFill>
              </a:rPr>
              <a:t>The Balancing Services Report (BCR) Report</a:t>
            </a:r>
            <a:endParaRPr lang="en-GB" dirty="0">
              <a:solidFill>
                <a:schemeClr val="accent1"/>
              </a:solidFill>
            </a:endParaRPr>
          </a:p>
        </p:txBody>
      </p:sp>
      <p:sp>
        <p:nvSpPr>
          <p:cNvPr id="6" name="Rectangle 5">
            <a:extLst>
              <a:ext uri="{FF2B5EF4-FFF2-40B4-BE49-F238E27FC236}">
                <a16:creationId xmlns:a16="http://schemas.microsoft.com/office/drawing/2014/main" id="{61942073-68EA-4DDB-9CD7-91D50DE5FEA8}"/>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Tree>
    <p:extLst>
      <p:ext uri="{BB962C8B-B14F-4D97-AF65-F5344CB8AC3E}">
        <p14:creationId xmlns:p14="http://schemas.microsoft.com/office/powerpoint/2010/main" val="233107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US" dirty="0"/>
              <a:t>Introduction to the BCR report</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323999" y="1062501"/>
            <a:ext cx="8136433" cy="846386"/>
          </a:xfrm>
        </p:spPr>
        <p:txBody>
          <a:bodyPr/>
          <a:lstStyle/>
          <a:p>
            <a:r>
              <a:rPr lang="en-US" dirty="0"/>
              <a:t>What is the BCR report? </a:t>
            </a:r>
          </a:p>
          <a:p>
            <a:pPr marL="0" lvl="2" indent="0" algn="just">
              <a:buNone/>
            </a:pPr>
            <a:r>
              <a:rPr lang="en-GB" dirty="0"/>
              <a:t>The BCR report contains information about the components that make up the BSUoS  charge - both the financial and non-financial components. </a:t>
            </a:r>
          </a:p>
        </p:txBody>
      </p:sp>
      <p:sp>
        <p:nvSpPr>
          <p:cNvPr id="5" name="Text Placeholder 9">
            <a:extLst/>
          </p:cNvPr>
          <p:cNvSpPr>
            <a:spLocks noGrp="1"/>
          </p:cNvSpPr>
          <p:nvPr>
            <p:ph type="body" sz="quarter" idx="16"/>
          </p:nvPr>
        </p:nvSpPr>
        <p:spPr>
          <a:xfrm>
            <a:off x="319283" y="2345067"/>
            <a:ext cx="8500266" cy="600164"/>
          </a:xfrm>
        </p:spPr>
        <p:txBody>
          <a:bodyPr/>
          <a:lstStyle/>
          <a:p>
            <a:r>
              <a:rPr lang="en-US" dirty="0"/>
              <a:t>How to access the BCR report?</a:t>
            </a:r>
          </a:p>
          <a:p>
            <a:pPr marL="0" lvl="2" indent="0" algn="just">
              <a:buNone/>
            </a:pPr>
            <a:r>
              <a:rPr lang="en-US" dirty="0"/>
              <a:t>A client application with SFTP functionality can access our server to retrieve the BCR report. </a:t>
            </a:r>
            <a:endParaRPr lang="en-GB" dirty="0"/>
          </a:p>
        </p:txBody>
      </p:sp>
      <p:sp>
        <p:nvSpPr>
          <p:cNvPr id="7" name="Text Placeholder 9">
            <a:extLst/>
          </p:cNvPr>
          <p:cNvSpPr>
            <a:spLocks noGrp="1"/>
          </p:cNvSpPr>
          <p:nvPr>
            <p:ph type="body" sz="quarter" idx="16"/>
          </p:nvPr>
        </p:nvSpPr>
        <p:spPr>
          <a:xfrm>
            <a:off x="323999" y="3381411"/>
            <a:ext cx="8136433" cy="1092607"/>
          </a:xfrm>
        </p:spPr>
        <p:txBody>
          <a:bodyPr/>
          <a:lstStyle/>
          <a:p>
            <a:r>
              <a:rPr lang="en-US" dirty="0"/>
              <a:t>File format of the BCR report?</a:t>
            </a:r>
          </a:p>
          <a:p>
            <a:pPr marL="0" lvl="2" indent="0">
              <a:buNone/>
            </a:pPr>
            <a:r>
              <a:rPr lang="en-US" dirty="0"/>
              <a:t>The BCR report is available in the following file formats:   .PRT   .CSV   .PDF   .DAT</a:t>
            </a:r>
          </a:p>
          <a:p>
            <a:pPr marL="0" lvl="2" indent="0">
              <a:buNone/>
            </a:pPr>
            <a:r>
              <a:rPr lang="en-US" dirty="0"/>
              <a:t>Each file format contains the same information. </a:t>
            </a:r>
          </a:p>
          <a:p>
            <a:pPr marL="0" lvl="2" indent="0">
              <a:buNone/>
            </a:pPr>
            <a:r>
              <a:rPr lang="en-GB" sz="600" dirty="0"/>
              <a:t> </a:t>
            </a:r>
          </a:p>
        </p:txBody>
      </p:sp>
    </p:spTree>
    <p:extLst>
      <p:ext uri="{BB962C8B-B14F-4D97-AF65-F5344CB8AC3E}">
        <p14:creationId xmlns:p14="http://schemas.microsoft.com/office/powerpoint/2010/main" val="2533505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US" dirty="0"/>
              <a:t>Changes to the BCR report</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323999" y="1062500"/>
            <a:ext cx="8136433" cy="846386"/>
          </a:xfrm>
        </p:spPr>
        <p:txBody>
          <a:bodyPr/>
          <a:lstStyle/>
          <a:p>
            <a:r>
              <a:rPr lang="en-US" dirty="0"/>
              <a:t>When will the new BCR report be available? </a:t>
            </a:r>
          </a:p>
          <a:p>
            <a:pPr marL="0" lvl="2" indent="0" algn="just">
              <a:buNone/>
            </a:pPr>
            <a:r>
              <a:rPr lang="en-GB" dirty="0"/>
              <a:t>The new BCR report will be available from April 2019. For II &amp; SF, it will be effective from the settlement date 01/04/2019, and for RF, it will be effective from 01/04/2018.  </a:t>
            </a:r>
          </a:p>
        </p:txBody>
      </p:sp>
      <p:sp>
        <p:nvSpPr>
          <p:cNvPr id="4" name="Text Placeholder 9">
            <a:extLst/>
          </p:cNvPr>
          <p:cNvSpPr>
            <a:spLocks noGrp="1"/>
          </p:cNvSpPr>
          <p:nvPr>
            <p:ph type="body" sz="quarter" idx="16"/>
          </p:nvPr>
        </p:nvSpPr>
        <p:spPr>
          <a:xfrm>
            <a:off x="323549" y="2122780"/>
            <a:ext cx="8136433" cy="1169551"/>
          </a:xfrm>
        </p:spPr>
        <p:txBody>
          <a:bodyPr/>
          <a:lstStyle/>
          <a:p>
            <a:r>
              <a:rPr lang="en-US" dirty="0"/>
              <a:t>Is the original BCR report still available?</a:t>
            </a:r>
          </a:p>
          <a:p>
            <a:pPr marL="0" lvl="2" indent="0" algn="just">
              <a:buNone/>
            </a:pPr>
            <a:r>
              <a:rPr lang="en-GB" dirty="0"/>
              <a:t>The original BCR report format will continue to be available, alongside the new BCR report.</a:t>
            </a:r>
          </a:p>
          <a:p>
            <a:pPr marL="0" lvl="2" indent="0">
              <a:buNone/>
            </a:pPr>
            <a:endParaRPr lang="en-GB" dirty="0"/>
          </a:p>
        </p:txBody>
      </p:sp>
      <p:sp>
        <p:nvSpPr>
          <p:cNvPr id="12" name="Text Placeholder 9">
            <a:extLst/>
          </p:cNvPr>
          <p:cNvSpPr>
            <a:spLocks noGrp="1"/>
          </p:cNvSpPr>
          <p:nvPr>
            <p:ph type="body" sz="quarter" idx="16"/>
          </p:nvPr>
        </p:nvSpPr>
        <p:spPr>
          <a:xfrm>
            <a:off x="323548" y="3046110"/>
            <a:ext cx="8136433" cy="1892826"/>
          </a:xfrm>
        </p:spPr>
        <p:txBody>
          <a:bodyPr/>
          <a:lstStyle/>
          <a:p>
            <a:r>
              <a:rPr lang="en-US" dirty="0"/>
              <a:t>What is the file name of the new BCR report?</a:t>
            </a:r>
          </a:p>
          <a:p>
            <a:pPr marL="0" lvl="2" indent="0">
              <a:buNone/>
            </a:pPr>
            <a:r>
              <a:rPr lang="en-GB" dirty="0"/>
              <a:t>The format for the file name will include “new” for the new report. The format is </a:t>
            </a:r>
          </a:p>
          <a:p>
            <a:pPr marL="0" lvl="2" indent="0">
              <a:buNone/>
            </a:pPr>
            <a:r>
              <a:rPr lang="en-GB" dirty="0" err="1"/>
              <a:t>BCRNew</a:t>
            </a:r>
            <a:r>
              <a:rPr lang="en-GB" dirty="0"/>
              <a:t> + Run Type + Settlement Date + Time + Format.</a:t>
            </a:r>
          </a:p>
          <a:p>
            <a:pPr marL="0" lvl="2" indent="0">
              <a:buNone/>
            </a:pPr>
            <a:endParaRPr lang="en-GB" dirty="0"/>
          </a:p>
          <a:p>
            <a:pPr marL="0" lvl="2" indent="0">
              <a:buNone/>
            </a:pPr>
            <a:r>
              <a:rPr lang="en-GB" dirty="0"/>
              <a:t>The subsequent slides explain how to interpret the new .DAT format of the BCR report.</a:t>
            </a:r>
          </a:p>
          <a:p>
            <a:pPr marL="0" lvl="2" indent="0">
              <a:buNone/>
            </a:pPr>
            <a:endParaRPr lang="en-GB" dirty="0"/>
          </a:p>
        </p:txBody>
      </p:sp>
    </p:spTree>
    <p:extLst>
      <p:ext uri="{BB962C8B-B14F-4D97-AF65-F5344CB8AC3E}">
        <p14:creationId xmlns:p14="http://schemas.microsoft.com/office/powerpoint/2010/main" val="3685861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DAT file format: Introduction</a:t>
            </a:r>
            <a:endParaRPr lang="en-US" dirty="0"/>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323999" y="1062500"/>
            <a:ext cx="8136433" cy="600164"/>
          </a:xfrm>
        </p:spPr>
        <p:txBody>
          <a:bodyPr/>
          <a:lstStyle/>
          <a:p>
            <a:r>
              <a:rPr lang="en-US" dirty="0"/>
              <a:t>What is the .DAT file format?</a:t>
            </a:r>
          </a:p>
          <a:p>
            <a:pPr marL="0" lvl="2" indent="0">
              <a:buNone/>
            </a:pPr>
            <a:r>
              <a:rPr lang="en-GB" dirty="0"/>
              <a:t>A structured data file - data is contained in a matrix with 38 columns and 49 rows. </a:t>
            </a:r>
          </a:p>
        </p:txBody>
      </p:sp>
      <p:sp>
        <p:nvSpPr>
          <p:cNvPr id="4" name="Text Placeholder 9">
            <a:extLst/>
          </p:cNvPr>
          <p:cNvSpPr>
            <a:spLocks noGrp="1"/>
          </p:cNvSpPr>
          <p:nvPr>
            <p:ph type="body" sz="quarter" idx="16"/>
          </p:nvPr>
        </p:nvSpPr>
        <p:spPr>
          <a:xfrm>
            <a:off x="323548" y="1845583"/>
            <a:ext cx="8136433" cy="1492716"/>
          </a:xfrm>
        </p:spPr>
        <p:txBody>
          <a:bodyPr/>
          <a:lstStyle/>
          <a:p>
            <a:r>
              <a:rPr lang="en-US" dirty="0"/>
              <a:t>How do I Delimit the .DAT file?</a:t>
            </a:r>
          </a:p>
          <a:p>
            <a:pPr marL="0" lvl="2" indent="0" algn="just">
              <a:buNone/>
            </a:pPr>
            <a:r>
              <a:rPr lang="en-GB" dirty="0"/>
              <a:t>The delimiters are ‘+’ and ‘-’ . If you are using Excel, you can use the ‘Find and Replace’ function to ‘Find What:’ ‘-’  and ‘Replace with:’ ‘+-’ and subsequently delimit using only ‘+’. </a:t>
            </a:r>
          </a:p>
          <a:p>
            <a:pPr marL="0" lvl="2" indent="0" algn="just">
              <a:buNone/>
            </a:pPr>
            <a:endParaRPr lang="en-GB" dirty="0"/>
          </a:p>
          <a:p>
            <a:pPr marL="0" lvl="2" indent="0">
              <a:buNone/>
            </a:pPr>
            <a:endParaRPr lang="en-GB" dirty="0"/>
          </a:p>
        </p:txBody>
      </p:sp>
      <p:sp>
        <p:nvSpPr>
          <p:cNvPr id="12" name="Text Placeholder 9">
            <a:extLst/>
          </p:cNvPr>
          <p:cNvSpPr>
            <a:spLocks noGrp="1"/>
          </p:cNvSpPr>
          <p:nvPr>
            <p:ph type="body" sz="quarter" idx="16"/>
          </p:nvPr>
        </p:nvSpPr>
        <p:spPr>
          <a:xfrm>
            <a:off x="323548" y="2959526"/>
            <a:ext cx="8275160" cy="1123384"/>
          </a:xfrm>
        </p:spPr>
        <p:txBody>
          <a:bodyPr/>
          <a:lstStyle/>
          <a:p>
            <a:r>
              <a:rPr lang="en-US" sz="2000" u="sng" dirty="0"/>
              <a:t>What information is required to interpret the new DAT format?</a:t>
            </a:r>
          </a:p>
          <a:p>
            <a:pPr marL="0" lvl="2" indent="0" algn="just">
              <a:buNone/>
            </a:pPr>
            <a:r>
              <a:rPr lang="en-GB" dirty="0"/>
              <a:t>‘Column and Row Headers’ are required, because these aren’t included within the DAT file. The Excel document below contains all the ‘Column and Row Headers’ that are required. The next two slides are screenshots from the Excel Document to help illustrate the headers.</a:t>
            </a:r>
          </a:p>
        </p:txBody>
      </p:sp>
      <p:graphicFrame>
        <p:nvGraphicFramePr>
          <p:cNvPr id="3" name="Object 2"/>
          <p:cNvGraphicFramePr>
            <a:graphicFrameLocks noChangeAspect="1"/>
          </p:cNvGraphicFramePr>
          <p:nvPr>
            <p:extLst>
              <p:ext uri="{D42A27DB-BD31-4B8C-83A1-F6EECF244321}">
                <p14:modId xmlns:p14="http://schemas.microsoft.com/office/powerpoint/2010/main" val="1246685582"/>
              </p:ext>
            </p:extLst>
          </p:nvPr>
        </p:nvGraphicFramePr>
        <p:xfrm>
          <a:off x="4114349" y="4066479"/>
          <a:ext cx="914400" cy="771525"/>
        </p:xfrm>
        <a:graphic>
          <a:graphicData uri="http://schemas.openxmlformats.org/presentationml/2006/ole">
            <mc:AlternateContent xmlns:mc="http://schemas.openxmlformats.org/markup-compatibility/2006">
              <mc:Choice xmlns:v="urn:schemas-microsoft-com:vml" Requires="v">
                <p:oleObj spid="_x0000_s1048"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349" y="4066479"/>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732740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srcRect l="1575" t="10569" r="48813" b="25922"/>
          <a:stretch/>
        </p:blipFill>
        <p:spPr>
          <a:xfrm>
            <a:off x="2099280" y="1627895"/>
            <a:ext cx="4112927" cy="2960079"/>
          </a:xfrm>
          <a:prstGeom prst="rect">
            <a:avLst/>
          </a:prstGeom>
        </p:spPr>
      </p:pic>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DAT file format: DAT File Delimited </a:t>
            </a:r>
            <a:endParaRPr lang="en-US" dirty="0"/>
          </a:p>
        </p:txBody>
      </p:sp>
      <p:sp>
        <p:nvSpPr>
          <p:cNvPr id="11" name="Text Placeholder 9">
            <a:extLst/>
          </p:cNvPr>
          <p:cNvSpPr>
            <a:spLocks noGrp="1"/>
          </p:cNvSpPr>
          <p:nvPr>
            <p:ph type="body" sz="quarter" idx="16"/>
          </p:nvPr>
        </p:nvSpPr>
        <p:spPr>
          <a:xfrm>
            <a:off x="298735" y="842479"/>
            <a:ext cx="8520814" cy="892552"/>
          </a:xfrm>
        </p:spPr>
        <p:txBody>
          <a:bodyPr/>
          <a:lstStyle/>
          <a:p>
            <a:pPr marL="0" lvl="2" indent="0">
              <a:buNone/>
            </a:pPr>
            <a:r>
              <a:rPr lang="en-GB" dirty="0"/>
              <a:t>Once the DAT file has been delimited, it will appear just like Tab 2 of the Excel document. </a:t>
            </a:r>
          </a:p>
          <a:p>
            <a:pPr marL="0" lvl="2" indent="0">
              <a:buNone/>
            </a:pPr>
            <a:r>
              <a:rPr lang="en-GB" dirty="0"/>
              <a:t>(Discrete sections of data have been colour coded with a label providing a brief description) </a:t>
            </a:r>
          </a:p>
          <a:p>
            <a:pPr lvl="2"/>
            <a:endParaRPr lang="en-GB" dirty="0"/>
          </a:p>
        </p:txBody>
      </p:sp>
      <p:sp>
        <p:nvSpPr>
          <p:cNvPr id="21" name="Text Placeholder 12"/>
          <p:cNvSpPr>
            <a:spLocks noGrp="1"/>
          </p:cNvSpPr>
          <p:nvPr>
            <p:ph type="body" sz="quarter" idx="16"/>
          </p:nvPr>
        </p:nvSpPr>
        <p:spPr>
          <a:xfrm>
            <a:off x="253238" y="1446975"/>
            <a:ext cx="1512168" cy="553998"/>
          </a:xfrm>
        </p:spPr>
        <p:txBody>
          <a:bodyPr/>
          <a:lstStyle/>
          <a:p>
            <a:pPr algn="ctr"/>
            <a:r>
              <a:rPr lang="en-GB" dirty="0">
                <a:solidFill>
                  <a:srgbClr val="FF0000"/>
                </a:solidFill>
              </a:rPr>
              <a:t>File Information</a:t>
            </a:r>
          </a:p>
        </p:txBody>
      </p:sp>
      <p:sp>
        <p:nvSpPr>
          <p:cNvPr id="26" name="Text Placeholder 12"/>
          <p:cNvSpPr>
            <a:spLocks noGrp="1"/>
          </p:cNvSpPr>
          <p:nvPr>
            <p:ph type="body" sz="quarter" idx="16"/>
          </p:nvPr>
        </p:nvSpPr>
        <p:spPr>
          <a:xfrm>
            <a:off x="6878160" y="1540973"/>
            <a:ext cx="1602505" cy="276999"/>
          </a:xfrm>
        </p:spPr>
        <p:txBody>
          <a:bodyPr/>
          <a:lstStyle/>
          <a:p>
            <a:r>
              <a:rPr lang="en-GB" dirty="0">
                <a:solidFill>
                  <a:srgbClr val="FFC000"/>
                </a:solidFill>
              </a:rPr>
              <a:t>Summary</a:t>
            </a:r>
          </a:p>
        </p:txBody>
      </p:sp>
      <p:cxnSp>
        <p:nvCxnSpPr>
          <p:cNvPr id="5" name="Straight Arrow Connector 4"/>
          <p:cNvCxnSpPr/>
          <p:nvPr/>
        </p:nvCxnSpPr>
        <p:spPr>
          <a:xfrm flipH="1">
            <a:off x="1577067" y="1659232"/>
            <a:ext cx="522213"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Text Placeholder 12"/>
          <p:cNvSpPr>
            <a:spLocks noGrp="1"/>
          </p:cNvSpPr>
          <p:nvPr>
            <p:ph type="body" sz="quarter" idx="16"/>
          </p:nvPr>
        </p:nvSpPr>
        <p:spPr>
          <a:xfrm>
            <a:off x="157522" y="2549861"/>
            <a:ext cx="1512168" cy="553998"/>
          </a:xfrm>
          <a:ln>
            <a:noFill/>
          </a:ln>
        </p:spPr>
        <p:txBody>
          <a:bodyPr/>
          <a:lstStyle/>
          <a:p>
            <a:pPr algn="ctr"/>
            <a:r>
              <a:rPr lang="en-GB" dirty="0">
                <a:solidFill>
                  <a:srgbClr val="FFFF00"/>
                </a:solidFill>
              </a:rPr>
              <a:t>Settlement Periods</a:t>
            </a:r>
          </a:p>
        </p:txBody>
      </p:sp>
      <p:cxnSp>
        <p:nvCxnSpPr>
          <p:cNvPr id="27" name="Straight Arrow Connector 26"/>
          <p:cNvCxnSpPr/>
          <p:nvPr/>
        </p:nvCxnSpPr>
        <p:spPr>
          <a:xfrm flipH="1">
            <a:off x="1570584" y="2844873"/>
            <a:ext cx="522213" cy="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8" name="Text Placeholder 12"/>
          <p:cNvSpPr>
            <a:spLocks noGrp="1"/>
          </p:cNvSpPr>
          <p:nvPr>
            <p:ph type="body" sz="quarter" idx="16"/>
          </p:nvPr>
        </p:nvSpPr>
        <p:spPr>
          <a:xfrm>
            <a:off x="292499" y="3852985"/>
            <a:ext cx="1512168" cy="553998"/>
          </a:xfrm>
          <a:ln>
            <a:noFill/>
          </a:ln>
        </p:spPr>
        <p:txBody>
          <a:bodyPr/>
          <a:lstStyle/>
          <a:p>
            <a:pPr algn="ctr"/>
            <a:r>
              <a:rPr lang="en-GB" dirty="0">
                <a:solidFill>
                  <a:srgbClr val="00B0F0"/>
                </a:solidFill>
              </a:rPr>
              <a:t>Price Calculation</a:t>
            </a:r>
          </a:p>
        </p:txBody>
      </p:sp>
      <p:cxnSp>
        <p:nvCxnSpPr>
          <p:cNvPr id="29" name="Straight Arrow Connector 28"/>
          <p:cNvCxnSpPr/>
          <p:nvPr/>
        </p:nvCxnSpPr>
        <p:spPr>
          <a:xfrm flipH="1">
            <a:off x="1570583" y="4069009"/>
            <a:ext cx="522213"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6288645" y="1679472"/>
            <a:ext cx="522000" cy="0"/>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31" name="Text Placeholder 12"/>
          <p:cNvSpPr>
            <a:spLocks noGrp="1"/>
          </p:cNvSpPr>
          <p:nvPr>
            <p:ph type="body" sz="quarter" idx="16"/>
          </p:nvPr>
        </p:nvSpPr>
        <p:spPr>
          <a:xfrm>
            <a:off x="6878159" y="2927914"/>
            <a:ext cx="1602505" cy="553998"/>
          </a:xfrm>
        </p:spPr>
        <p:txBody>
          <a:bodyPr/>
          <a:lstStyle/>
          <a:p>
            <a:r>
              <a:rPr lang="en-GB" dirty="0">
                <a:solidFill>
                  <a:srgbClr val="92D050"/>
                </a:solidFill>
              </a:rPr>
              <a:t>Financial Components</a:t>
            </a:r>
          </a:p>
        </p:txBody>
      </p:sp>
      <p:cxnSp>
        <p:nvCxnSpPr>
          <p:cNvPr id="32" name="Straight Arrow Connector 31"/>
          <p:cNvCxnSpPr/>
          <p:nvPr/>
        </p:nvCxnSpPr>
        <p:spPr>
          <a:xfrm>
            <a:off x="6288645" y="3204913"/>
            <a:ext cx="522000" cy="0"/>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3341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DAT file format: DAT File Delimited with Headers</a:t>
            </a:r>
            <a:endParaRPr lang="en-US" dirty="0"/>
          </a:p>
        </p:txBody>
      </p:sp>
      <p:sp>
        <p:nvSpPr>
          <p:cNvPr id="6" name="Text Placeholder 12"/>
          <p:cNvSpPr>
            <a:spLocks noGrp="1"/>
          </p:cNvSpPr>
          <p:nvPr>
            <p:ph type="body" sz="quarter" idx="16"/>
          </p:nvPr>
        </p:nvSpPr>
        <p:spPr>
          <a:xfrm>
            <a:off x="899592" y="4323240"/>
            <a:ext cx="2873563" cy="246221"/>
          </a:xfrm>
        </p:spPr>
        <p:txBody>
          <a:bodyPr/>
          <a:lstStyle/>
          <a:p>
            <a:r>
              <a:rPr lang="en-GB" sz="1600" dirty="0">
                <a:solidFill>
                  <a:srgbClr val="00B0F0"/>
                </a:solidFill>
              </a:rPr>
              <a:t>Tab 2: DAT File Delimited </a:t>
            </a:r>
          </a:p>
        </p:txBody>
      </p:sp>
      <p:sp>
        <p:nvSpPr>
          <p:cNvPr id="7" name="Text Placeholder 12"/>
          <p:cNvSpPr>
            <a:spLocks noGrp="1"/>
          </p:cNvSpPr>
          <p:nvPr>
            <p:ph type="body" sz="quarter" idx="16"/>
          </p:nvPr>
        </p:nvSpPr>
        <p:spPr>
          <a:xfrm>
            <a:off x="5040363" y="4323239"/>
            <a:ext cx="3636093" cy="246221"/>
          </a:xfrm>
        </p:spPr>
        <p:txBody>
          <a:bodyPr/>
          <a:lstStyle/>
          <a:p>
            <a:r>
              <a:rPr lang="en-GB" sz="1600" dirty="0">
                <a:solidFill>
                  <a:srgbClr val="00B0F0"/>
                </a:solidFill>
              </a:rPr>
              <a:t>Tab 3: DAT File Delimited </a:t>
            </a:r>
            <a:r>
              <a:rPr lang="en-GB" sz="1600" dirty="0">
                <a:solidFill>
                  <a:srgbClr val="FFC000"/>
                </a:solidFill>
              </a:rPr>
              <a:t>+ Headers</a:t>
            </a:r>
          </a:p>
        </p:txBody>
      </p:sp>
      <p:sp>
        <p:nvSpPr>
          <p:cNvPr id="8" name="Text Placeholder 9">
            <a:extLst/>
          </p:cNvPr>
          <p:cNvSpPr>
            <a:spLocks noGrp="1"/>
          </p:cNvSpPr>
          <p:nvPr>
            <p:ph type="body" sz="quarter" idx="16"/>
          </p:nvPr>
        </p:nvSpPr>
        <p:spPr>
          <a:xfrm>
            <a:off x="323549" y="744620"/>
            <a:ext cx="8568931" cy="492443"/>
          </a:xfrm>
        </p:spPr>
        <p:txBody>
          <a:bodyPr/>
          <a:lstStyle/>
          <a:p>
            <a:pPr marL="0" lvl="2" indent="0">
              <a:buNone/>
            </a:pPr>
            <a:r>
              <a:rPr lang="en-GB" dirty="0"/>
              <a:t>Each colour coded section of data in tab 2, is supplemented with the ‘Column and Row Headers’ in tab 3. Utilise these headers when extracting each section of data from the DAT file.</a:t>
            </a:r>
          </a:p>
        </p:txBody>
      </p:sp>
      <p:pic>
        <p:nvPicPr>
          <p:cNvPr id="3" name="Picture 2"/>
          <p:cNvPicPr>
            <a:picLocks noChangeAspect="1"/>
          </p:cNvPicPr>
          <p:nvPr/>
        </p:nvPicPr>
        <p:blipFill rotWithShape="1">
          <a:blip r:embed="rId2"/>
          <a:srcRect l="1566" t="16731" r="56698" b="11836"/>
          <a:stretch/>
        </p:blipFill>
        <p:spPr>
          <a:xfrm>
            <a:off x="5328395" y="1563638"/>
            <a:ext cx="2837160" cy="2730097"/>
          </a:xfrm>
          <a:prstGeom prst="rect">
            <a:avLst/>
          </a:prstGeom>
        </p:spPr>
      </p:pic>
      <p:pic>
        <p:nvPicPr>
          <p:cNvPr id="10" name="Picture 9"/>
          <p:cNvPicPr>
            <a:picLocks noChangeAspect="1"/>
          </p:cNvPicPr>
          <p:nvPr/>
        </p:nvPicPr>
        <p:blipFill rotWithShape="1">
          <a:blip r:embed="rId3"/>
          <a:srcRect l="1575" t="10569" r="48813" b="25922"/>
          <a:stretch/>
        </p:blipFill>
        <p:spPr>
          <a:xfrm>
            <a:off x="539552" y="1636465"/>
            <a:ext cx="3593644" cy="2586350"/>
          </a:xfrm>
          <a:prstGeom prst="rect">
            <a:avLst/>
          </a:prstGeom>
        </p:spPr>
      </p:pic>
      <p:sp>
        <p:nvSpPr>
          <p:cNvPr id="4" name="Arrow: Right 3"/>
          <p:cNvSpPr/>
          <p:nvPr/>
        </p:nvSpPr>
        <p:spPr>
          <a:xfrm>
            <a:off x="4283968" y="2730337"/>
            <a:ext cx="936104" cy="576064"/>
          </a:xfrm>
          <a:prstGeom prst="rightArrow">
            <a:avLst/>
          </a:prstGeom>
          <a:ln/>
        </p:spPr>
        <p:style>
          <a:lnRef idx="1">
            <a:schemeClr val="accent5"/>
          </a:lnRef>
          <a:fillRef idx="2">
            <a:schemeClr val="accent5"/>
          </a:fillRef>
          <a:effectRef idx="1">
            <a:schemeClr val="accent5"/>
          </a:effectRef>
          <a:fontRef idx="minor">
            <a:schemeClr val="dk1"/>
          </a:fontRef>
        </p:style>
        <p:txBody>
          <a:bodyPr wrap="square" lIns="0" tIns="0" rIns="0" bIns="0" rtlCol="0" anchor="ctr">
            <a:noAutofit/>
          </a:bodyPr>
          <a:lstStyle/>
          <a:p>
            <a:pPr algn="ctr"/>
            <a:endParaRPr lang="en-GB" sz="1600" b="0" i="0" dirty="0">
              <a:cs typeface="Helvetica" charset="0"/>
            </a:endParaRPr>
          </a:p>
        </p:txBody>
      </p:sp>
      <p:sp>
        <p:nvSpPr>
          <p:cNvPr id="9" name="Text Placeholder 9">
            <a:extLst/>
          </p:cNvPr>
          <p:cNvSpPr>
            <a:spLocks noGrp="1"/>
          </p:cNvSpPr>
          <p:nvPr>
            <p:ph type="body" sz="quarter" idx="16"/>
          </p:nvPr>
        </p:nvSpPr>
        <p:spPr>
          <a:xfrm>
            <a:off x="6948986" y="1794233"/>
            <a:ext cx="1104621" cy="263753"/>
          </a:xfrm>
          <a:ln>
            <a:solidFill>
              <a:srgbClr val="FFC000"/>
            </a:solidFill>
          </a:ln>
        </p:spPr>
        <p:txBody>
          <a:bodyPr/>
          <a:lstStyle/>
          <a:p>
            <a:pPr marL="0" lvl="2" indent="0" algn="ctr">
              <a:buNone/>
            </a:pPr>
            <a:r>
              <a:rPr lang="en-GB" b="1" dirty="0">
                <a:solidFill>
                  <a:srgbClr val="FFC000"/>
                </a:solidFill>
              </a:rPr>
              <a:t>Headers</a:t>
            </a:r>
          </a:p>
        </p:txBody>
      </p:sp>
      <p:cxnSp>
        <p:nvCxnSpPr>
          <p:cNvPr id="16" name="Straight Arrow Connector 15"/>
          <p:cNvCxnSpPr/>
          <p:nvPr/>
        </p:nvCxnSpPr>
        <p:spPr>
          <a:xfrm flipH="1">
            <a:off x="5580112" y="1934875"/>
            <a:ext cx="127829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6219260" y="1934875"/>
            <a:ext cx="639149" cy="2914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524328" y="2154273"/>
            <a:ext cx="0" cy="1008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1678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DAT file format: Additional Information</a:t>
            </a:r>
            <a:endParaRPr lang="en-US" dirty="0"/>
          </a:p>
        </p:txBody>
      </p:sp>
      <p:sp>
        <p:nvSpPr>
          <p:cNvPr id="6" name="Text Placeholder 9">
            <a:extLst/>
          </p:cNvPr>
          <p:cNvSpPr>
            <a:spLocks noGrp="1"/>
          </p:cNvSpPr>
          <p:nvPr>
            <p:ph type="body" sz="quarter" idx="16"/>
          </p:nvPr>
        </p:nvSpPr>
        <p:spPr>
          <a:xfrm>
            <a:off x="323999" y="1062501"/>
            <a:ext cx="8280449" cy="2262158"/>
          </a:xfrm>
        </p:spPr>
        <p:txBody>
          <a:bodyPr/>
          <a:lstStyle/>
          <a:p>
            <a:r>
              <a:rPr lang="en-US" dirty="0"/>
              <a:t>What is the Key for the ‘File Information’?</a:t>
            </a:r>
          </a:p>
          <a:p>
            <a:pPr marL="0" lvl="2" indent="0">
              <a:buNone/>
            </a:pPr>
            <a:r>
              <a:rPr lang="en-GB" dirty="0"/>
              <a:t>Key; [</a:t>
            </a:r>
            <a:r>
              <a:rPr lang="en-GB" dirty="0">
                <a:solidFill>
                  <a:srgbClr val="00B050"/>
                </a:solidFill>
              </a:rPr>
              <a:t>pageno</a:t>
            </a:r>
            <a:r>
              <a:rPr lang="en-GB" dirty="0"/>
              <a:t>][</a:t>
            </a:r>
            <a:r>
              <a:rPr lang="en-GB" dirty="0">
                <a:solidFill>
                  <a:srgbClr val="00B0F0"/>
                </a:solidFill>
              </a:rPr>
              <a:t>settlement_date</a:t>
            </a:r>
            <a:r>
              <a:rPr lang="en-GB" dirty="0"/>
              <a:t>][</a:t>
            </a:r>
            <a:r>
              <a:rPr lang="en-GB" dirty="0">
                <a:solidFill>
                  <a:srgbClr val="00B050"/>
                </a:solidFill>
              </a:rPr>
              <a:t>date</a:t>
            </a:r>
            <a:r>
              <a:rPr lang="en-GB" dirty="0"/>
              <a:t>][</a:t>
            </a:r>
            <a:r>
              <a:rPr lang="en-GB" dirty="0">
                <a:solidFill>
                  <a:srgbClr val="00B0F0"/>
                </a:solidFill>
              </a:rPr>
              <a:t>runtype</a:t>
            </a:r>
            <a:r>
              <a:rPr lang="en-GB" dirty="0"/>
              <a:t>][</a:t>
            </a:r>
            <a:r>
              <a:rPr lang="en-GB" dirty="0">
                <a:solidFill>
                  <a:srgbClr val="00B050"/>
                </a:solidFill>
              </a:rPr>
              <a:t>saa_run_no</a:t>
            </a:r>
            <a:r>
              <a:rPr lang="en-GB" dirty="0"/>
              <a:t>][</a:t>
            </a:r>
            <a:r>
              <a:rPr lang="en-GB" dirty="0">
                <a:solidFill>
                  <a:srgbClr val="00B0F0"/>
                </a:solidFill>
              </a:rPr>
              <a:t>NGESO_Version_ID</a:t>
            </a:r>
            <a:r>
              <a:rPr lang="en-GB" dirty="0"/>
              <a:t>]                  [</a:t>
            </a:r>
            <a:r>
              <a:rPr lang="en-GB" dirty="0">
                <a:solidFill>
                  <a:srgbClr val="00B050"/>
                </a:solidFill>
              </a:rPr>
              <a:t>Internal Scheme Code</a:t>
            </a:r>
            <a:r>
              <a:rPr lang="en-GB" dirty="0"/>
              <a:t>][</a:t>
            </a:r>
            <a:r>
              <a:rPr lang="en-GB" dirty="0">
                <a:solidFill>
                  <a:srgbClr val="00B0F0"/>
                </a:solidFill>
              </a:rPr>
              <a:t>Internal Scheme Name</a:t>
            </a:r>
            <a:r>
              <a:rPr lang="en-GB" dirty="0"/>
              <a:t>][</a:t>
            </a:r>
            <a:r>
              <a:rPr lang="en-GB" dirty="0">
                <a:solidFill>
                  <a:srgbClr val="00B050"/>
                </a:solidFill>
              </a:rPr>
              <a:t>Internal Scheme Day</a:t>
            </a:r>
            <a:r>
              <a:rPr lang="en-GB" dirty="0"/>
              <a:t>]</a:t>
            </a:r>
          </a:p>
          <a:p>
            <a:pPr marL="0" lvl="2" indent="0">
              <a:buNone/>
            </a:pPr>
            <a:r>
              <a:rPr lang="en-GB" sz="300" dirty="0"/>
              <a:t> </a:t>
            </a:r>
          </a:p>
          <a:p>
            <a:pPr marL="0" lvl="2" indent="0">
              <a:buNone/>
            </a:pPr>
            <a:r>
              <a:rPr lang="en-GB" dirty="0"/>
              <a:t>Example ‘File Information’ &amp; Key; </a:t>
            </a:r>
            <a:r>
              <a:rPr lang="en-GB" dirty="0">
                <a:solidFill>
                  <a:srgbClr val="00B050"/>
                </a:solidFill>
              </a:rPr>
              <a:t>1</a:t>
            </a:r>
            <a:r>
              <a:rPr lang="en-GB" dirty="0">
                <a:solidFill>
                  <a:srgbClr val="00B0F0"/>
                </a:solidFill>
              </a:rPr>
              <a:t>20190320</a:t>
            </a:r>
            <a:r>
              <a:rPr lang="en-GB" dirty="0">
                <a:solidFill>
                  <a:srgbClr val="00B050"/>
                </a:solidFill>
              </a:rPr>
              <a:t>20190328</a:t>
            </a:r>
            <a:r>
              <a:rPr lang="en-GB" dirty="0">
                <a:solidFill>
                  <a:srgbClr val="00B0F0"/>
                </a:solidFill>
              </a:rPr>
              <a:t>II</a:t>
            </a:r>
            <a:r>
              <a:rPr lang="en-GB" dirty="0">
                <a:solidFill>
                  <a:srgbClr val="00B050"/>
                </a:solidFill>
              </a:rPr>
              <a:t>01</a:t>
            </a:r>
            <a:r>
              <a:rPr lang="en-GB" dirty="0">
                <a:solidFill>
                  <a:srgbClr val="00B0F0"/>
                </a:solidFill>
              </a:rPr>
              <a:t>01</a:t>
            </a:r>
            <a:r>
              <a:rPr lang="en-GB" dirty="0">
                <a:solidFill>
                  <a:srgbClr val="00B050"/>
                </a:solidFill>
              </a:rPr>
              <a:t>18/19</a:t>
            </a:r>
            <a:r>
              <a:rPr lang="en-GB" dirty="0">
                <a:solidFill>
                  <a:srgbClr val="00B0F0"/>
                </a:solidFill>
              </a:rPr>
              <a:t>2018/2019</a:t>
            </a:r>
            <a:r>
              <a:rPr lang="en-GB" dirty="0"/>
              <a:t>          </a:t>
            </a:r>
            <a:r>
              <a:rPr lang="en-GB" dirty="0">
                <a:solidFill>
                  <a:srgbClr val="00B050"/>
                </a:solidFill>
              </a:rPr>
              <a:t>354</a:t>
            </a:r>
            <a:endParaRPr lang="en-GB" dirty="0"/>
          </a:p>
          <a:p>
            <a:pPr marL="0" lvl="2" indent="0">
              <a:buNone/>
            </a:pPr>
            <a:endParaRPr lang="en-GB" dirty="0"/>
          </a:p>
          <a:p>
            <a:pPr marL="0" lvl="2" indent="0">
              <a:buNone/>
            </a:pPr>
            <a:endParaRPr lang="en-GB" dirty="0"/>
          </a:p>
          <a:p>
            <a:pPr lvl="2"/>
            <a:endParaRPr lang="en-GB" dirty="0"/>
          </a:p>
        </p:txBody>
      </p:sp>
      <p:sp>
        <p:nvSpPr>
          <p:cNvPr id="4" name="Text Placeholder 9">
            <a:extLst/>
          </p:cNvPr>
          <p:cNvSpPr>
            <a:spLocks noGrp="1"/>
          </p:cNvSpPr>
          <p:nvPr>
            <p:ph type="body" sz="quarter" idx="16"/>
          </p:nvPr>
        </p:nvSpPr>
        <p:spPr>
          <a:xfrm>
            <a:off x="323999" y="3560273"/>
            <a:ext cx="8280449" cy="923330"/>
          </a:xfrm>
        </p:spPr>
        <p:txBody>
          <a:bodyPr/>
          <a:lstStyle/>
          <a:p>
            <a:r>
              <a:rPr lang="en-US" dirty="0"/>
              <a:t>Where is the decimal point placed?</a:t>
            </a:r>
          </a:p>
          <a:p>
            <a:pPr marL="0" lvl="2" indent="0">
              <a:buNone/>
            </a:pPr>
            <a:r>
              <a:rPr lang="en-GB" dirty="0"/>
              <a:t>The decimal point is placed after the 5</a:t>
            </a:r>
            <a:r>
              <a:rPr lang="en-GB" baseline="30000" dirty="0"/>
              <a:t>th</a:t>
            </a:r>
            <a:r>
              <a:rPr lang="en-GB" dirty="0"/>
              <a:t> digit from the right.</a:t>
            </a:r>
          </a:p>
          <a:p>
            <a:pPr marL="0" lvl="2" indent="0">
              <a:buNone/>
            </a:pPr>
            <a:r>
              <a:rPr lang="en-GB" dirty="0"/>
              <a:t>E.g. 00000000</a:t>
            </a:r>
            <a:r>
              <a:rPr lang="en-GB" dirty="0">
                <a:solidFill>
                  <a:srgbClr val="00B0F0"/>
                </a:solidFill>
              </a:rPr>
              <a:t>2897646</a:t>
            </a:r>
            <a:r>
              <a:rPr lang="en-GB" dirty="0">
                <a:solidFill>
                  <a:srgbClr val="00B050"/>
                </a:solidFill>
              </a:rPr>
              <a:t>05000</a:t>
            </a:r>
            <a:r>
              <a:rPr lang="en-GB" dirty="0"/>
              <a:t> becomes £</a:t>
            </a:r>
            <a:r>
              <a:rPr lang="en-GB" dirty="0">
                <a:solidFill>
                  <a:srgbClr val="00B0F0"/>
                </a:solidFill>
              </a:rPr>
              <a:t>2,897,646</a:t>
            </a:r>
            <a:r>
              <a:rPr lang="en-GB" dirty="0">
                <a:solidFill>
                  <a:srgbClr val="FF0000"/>
                </a:solidFill>
              </a:rPr>
              <a:t>.</a:t>
            </a:r>
            <a:r>
              <a:rPr lang="en-GB" dirty="0">
                <a:solidFill>
                  <a:srgbClr val="00B050"/>
                </a:solidFill>
              </a:rPr>
              <a:t>05000</a:t>
            </a:r>
          </a:p>
        </p:txBody>
      </p:sp>
      <p:sp>
        <p:nvSpPr>
          <p:cNvPr id="5" name="Text Placeholder 9">
            <a:extLst/>
          </p:cNvPr>
          <p:cNvSpPr>
            <a:spLocks noGrp="1"/>
          </p:cNvSpPr>
          <p:nvPr>
            <p:ph type="body" sz="quarter" idx="16"/>
          </p:nvPr>
        </p:nvSpPr>
        <p:spPr>
          <a:xfrm>
            <a:off x="323999" y="2636943"/>
            <a:ext cx="8280449" cy="923330"/>
          </a:xfrm>
        </p:spPr>
        <p:txBody>
          <a:bodyPr/>
          <a:lstStyle/>
          <a:p>
            <a:r>
              <a:rPr lang="en-US" dirty="0"/>
              <a:t>What is the Key for the ‘Settlement Periods’?</a:t>
            </a:r>
          </a:p>
          <a:p>
            <a:pPr marL="0" lvl="2" indent="0">
              <a:buNone/>
            </a:pPr>
            <a:r>
              <a:rPr lang="en-GB" dirty="0"/>
              <a:t>[</a:t>
            </a:r>
            <a:r>
              <a:rPr lang="en-GB" dirty="0">
                <a:solidFill>
                  <a:srgbClr val="00B050"/>
                </a:solidFill>
              </a:rPr>
              <a:t>pageno</a:t>
            </a:r>
            <a:r>
              <a:rPr lang="en-GB" dirty="0"/>
              <a:t>][</a:t>
            </a:r>
            <a:r>
              <a:rPr lang="en-GB" dirty="0">
                <a:solidFill>
                  <a:srgbClr val="00B0F0"/>
                </a:solidFill>
              </a:rPr>
              <a:t>settlement_period</a:t>
            </a:r>
            <a:r>
              <a:rPr lang="en-GB" dirty="0"/>
              <a:t>], where </a:t>
            </a:r>
            <a:r>
              <a:rPr lang="en-GB" dirty="0">
                <a:solidFill>
                  <a:srgbClr val="00B050"/>
                </a:solidFill>
              </a:rPr>
              <a:t>pageno </a:t>
            </a:r>
            <a:r>
              <a:rPr lang="en-GB" i="1" dirty="0"/>
              <a:t>(Page Number) </a:t>
            </a:r>
            <a:r>
              <a:rPr lang="en-GB" dirty="0"/>
              <a:t>is 2. E.g.  SP1 = [</a:t>
            </a:r>
            <a:r>
              <a:rPr lang="en-GB" dirty="0">
                <a:solidFill>
                  <a:srgbClr val="00B050"/>
                </a:solidFill>
              </a:rPr>
              <a:t>2</a:t>
            </a:r>
            <a:r>
              <a:rPr lang="en-GB" dirty="0"/>
              <a:t>][</a:t>
            </a:r>
            <a:r>
              <a:rPr lang="en-GB" dirty="0">
                <a:solidFill>
                  <a:srgbClr val="00B0F0"/>
                </a:solidFill>
              </a:rPr>
              <a:t>01</a:t>
            </a:r>
            <a:r>
              <a:rPr lang="en-GB" dirty="0"/>
              <a:t>] = 201</a:t>
            </a:r>
          </a:p>
          <a:p>
            <a:pPr lvl="2"/>
            <a:endParaRPr lang="en-GB" dirty="0"/>
          </a:p>
        </p:txBody>
      </p:sp>
    </p:spTree>
    <p:extLst>
      <p:ext uri="{BB962C8B-B14F-4D97-AF65-F5344CB8AC3E}">
        <p14:creationId xmlns:p14="http://schemas.microsoft.com/office/powerpoint/2010/main" val="3046153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03B6CA66-7052-4BF9-9D33-EE4DC9E6702D}"/>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7796" b="7796"/>
          <a:stretch>
            <a:fillRect/>
          </a:stretch>
        </p:blipFill>
        <p:spPr/>
      </p:pic>
      <p:sp>
        <p:nvSpPr>
          <p:cNvPr id="9" name="Text Placeholder 8">
            <a:extLst>
              <a:ext uri="{FF2B5EF4-FFF2-40B4-BE49-F238E27FC236}">
                <a16:creationId xmlns:a16="http://schemas.microsoft.com/office/drawing/2014/main" id="{CD7AB338-1E23-4FA2-A486-0357A53DE8DB}"/>
              </a:ext>
            </a:extLst>
          </p:cNvPr>
          <p:cNvSpPr>
            <a:spLocks noGrp="1"/>
          </p:cNvSpPr>
          <p:nvPr>
            <p:ph type="body" sz="quarter" idx="10"/>
          </p:nvPr>
        </p:nvSpPr>
        <p:spPr>
          <a:xfrm>
            <a:off x="324001" y="4347846"/>
            <a:ext cx="4068612" cy="492443"/>
          </a:xfrm>
        </p:spPr>
        <p:txBody>
          <a:bodyPr/>
          <a:lstStyle/>
          <a:p>
            <a:r>
              <a:rPr lang="en-GB" dirty="0">
                <a:solidFill>
                  <a:schemeClr val="bg1"/>
                </a:solidFill>
              </a:rPr>
              <a:t>nationalgrideso.com</a:t>
            </a:r>
          </a:p>
          <a:p>
            <a:pPr lvl="1"/>
            <a:r>
              <a:rPr lang="en-GB" dirty="0">
                <a:solidFill>
                  <a:schemeClr val="bg1"/>
                </a:solidFill>
              </a:rPr>
              <a:t>Faraday House, Warwick Technology Park, </a:t>
            </a:r>
            <a:br>
              <a:rPr lang="en-GB" dirty="0">
                <a:solidFill>
                  <a:schemeClr val="bg1"/>
                </a:solidFill>
              </a:rPr>
            </a:br>
            <a:r>
              <a:rPr lang="en-GB" dirty="0">
                <a:solidFill>
                  <a:schemeClr val="bg1"/>
                </a:solidFill>
              </a:rPr>
              <a:t>Gallows Hill, Warwick, CV34 6DA</a:t>
            </a:r>
          </a:p>
        </p:txBody>
      </p:sp>
    </p:spTree>
    <p:extLst>
      <p:ext uri="{BB962C8B-B14F-4D97-AF65-F5344CB8AC3E}">
        <p14:creationId xmlns:p14="http://schemas.microsoft.com/office/powerpoint/2010/main" val="2085660321"/>
      </p:ext>
    </p:extLst>
  </p:cSld>
  <p:clrMapOvr>
    <a:masterClrMapping/>
  </p:clrMapOvr>
</p:sld>
</file>

<file path=ppt/theme/theme1.xml><?xml version="1.0" encoding="utf-8"?>
<a:theme xmlns:a="http://schemas.openxmlformats.org/drawingml/2006/main" name="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Template_16x9.potx" id="{812C3519-C9F7-4769-B8B8-6213D0ED54B3}" vid="{A227ED4B-A3F5-4DEA-A44A-5243420B0D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74CE7FB4461547ABBD26C8F40636DC" ma:contentTypeVersion="13" ma:contentTypeDescription="Create a new document." ma:contentTypeScope="" ma:versionID="7f572d45f68c3e3b99ace6954685f6a6">
  <xsd:schema xmlns:xsd="http://www.w3.org/2001/XMLSchema" xmlns:xs="http://www.w3.org/2001/XMLSchema" xmlns:p="http://schemas.microsoft.com/office/2006/metadata/properties" xmlns:ns3="00bf09af-a290-4f87-9ba4-60e83074aeb2" xmlns:ns4="60c5b189-27e4-43da-a3da-95a59f3670c7" targetNamespace="http://schemas.microsoft.com/office/2006/metadata/properties" ma:root="true" ma:fieldsID="f7fd9abfc641b8911375e410cd893f51" ns3:_="" ns4:_="">
    <xsd:import namespace="00bf09af-a290-4f87-9ba4-60e83074aeb2"/>
    <xsd:import namespace="60c5b189-27e4-43da-a3da-95a59f3670c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bf09af-a290-4f87-9ba4-60e83074ae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0c5b189-27e4-43da-a3da-95a59f3670c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D287D4-BF28-4497-8DCE-12D71DD2ED25}">
  <ds:schemaRefs>
    <ds:schemaRef ds:uri="http://www.w3.org/XML/1998/namespace"/>
    <ds:schemaRef ds:uri="http://schemas.microsoft.com/office/2006/metadata/properties"/>
    <ds:schemaRef ds:uri="http://purl.org/dc/dcmitype/"/>
    <ds:schemaRef ds:uri="http://purl.org/dc/elements/1.1/"/>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60c5b189-27e4-43da-a3da-95a59f3670c7"/>
    <ds:schemaRef ds:uri="00bf09af-a290-4f87-9ba4-60e83074aeb2"/>
  </ds:schemaRefs>
</ds:datastoreItem>
</file>

<file path=customXml/itemProps2.xml><?xml version="1.0" encoding="utf-8"?>
<ds:datastoreItem xmlns:ds="http://schemas.openxmlformats.org/officeDocument/2006/customXml" ds:itemID="{07853024-C516-4C9C-A247-250E5DCA928C}">
  <ds:schemaRefs>
    <ds:schemaRef ds:uri="http://schemas.microsoft.com/sharepoint/v3/contenttype/forms"/>
  </ds:schemaRefs>
</ds:datastoreItem>
</file>

<file path=customXml/itemProps3.xml><?xml version="1.0" encoding="utf-8"?>
<ds:datastoreItem xmlns:ds="http://schemas.openxmlformats.org/officeDocument/2006/customXml" ds:itemID="{1710BDCF-93F4-44C0-8132-9291AB01BF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bf09af-a290-4f87-9ba4-60e83074aeb2"/>
    <ds:schemaRef ds:uri="60c5b189-27e4-43da-a3da-95a59f367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ESO PPT Template_16x9</Template>
  <TotalTime>957</TotalTime>
  <Words>667</Words>
  <Application>Microsoft Office PowerPoint</Application>
  <PresentationFormat>On-screen Show (16:9)</PresentationFormat>
  <Paragraphs>56</Paragraphs>
  <Slides>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vt:lpstr>
      <vt:lpstr>Helvetica</vt:lpstr>
      <vt:lpstr>Symbol</vt:lpstr>
      <vt:lpstr>Wingdings</vt:lpstr>
      <vt:lpstr>Wingdings 2</vt:lpstr>
      <vt:lpstr>Office Theme</vt:lpstr>
      <vt:lpstr>Worksheet</vt:lpstr>
      <vt:lpstr>The Balancing Services Report (BCR) Report</vt:lpstr>
      <vt:lpstr>Introduction to the BCR report</vt:lpstr>
      <vt:lpstr>Changes to the BCR report</vt:lpstr>
      <vt:lpstr>DAT file format: Introduction</vt:lpstr>
      <vt:lpstr>DAT file format: DAT File Delimited </vt:lpstr>
      <vt:lpstr>DAT file format: DAT File Delimited with Headers</vt:lpstr>
      <vt:lpstr>DAT file format: Additional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BSUoS Charging: BCR report</dc:title>
  <dc:creator>Razaq, Mohammad</dc:creator>
  <cp:lastModifiedBy>Everitt (ESO), Nick</cp:lastModifiedBy>
  <cp:revision>70</cp:revision>
  <cp:lastPrinted>2019-04-05T11:05:47Z</cp:lastPrinted>
  <dcterms:created xsi:type="dcterms:W3CDTF">2018-12-05T09:33:22Z</dcterms:created>
  <dcterms:modified xsi:type="dcterms:W3CDTF">2019-07-30T10:05:38Z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2018-06-12T00:00:00Z</vt:filetime>
  </property>
  <property fmtid="{D5CDD505-2E9C-101B-9397-08002B2CF9AE}" pid="3" name="Creator">
    <vt:lpwstr>Adobe InDesign CC 2017 (Macintosh)</vt:lpwstr>
  </property>
  <property fmtid="{D5CDD505-2E9C-101B-9397-08002B2CF9AE}" pid="4" name="LastSaved">
    <vt:filetime>2018-06-12T00:00:00Z</vt:filetime>
  </property>
  <property fmtid="{D5CDD505-2E9C-101B-9397-08002B2CF9AE}" pid="5" name="_AdHocReviewCycleID">
    <vt:i4>93389619</vt:i4>
  </property>
  <property fmtid="{D5CDD505-2E9C-101B-9397-08002B2CF9AE}" pid="6" name="_NewReviewCycle">
    <vt:lpwstr/>
  </property>
  <property fmtid="{D5CDD505-2E9C-101B-9397-08002B2CF9AE}" pid="7" name="_EmailSubject">
    <vt:lpwstr>BCR DAT report</vt:lpwstr>
  </property>
  <property fmtid="{D5CDD505-2E9C-101B-9397-08002B2CF9AE}" pid="8" name="_AuthorEmail">
    <vt:lpwstr>Jennifer.Groome@nationalgrideso.com</vt:lpwstr>
  </property>
  <property fmtid="{D5CDD505-2E9C-101B-9397-08002B2CF9AE}" pid="9" name="_AuthorEmailDisplayName">
    <vt:lpwstr>Groome (ESO), Jennifer</vt:lpwstr>
  </property>
  <property fmtid="{D5CDD505-2E9C-101B-9397-08002B2CF9AE}" pid="10" name="_PreviousAdHocReviewCycleID">
    <vt:i4>-1282914446</vt:i4>
  </property>
  <property fmtid="{D5CDD505-2E9C-101B-9397-08002B2CF9AE}" pid="11" name="ContentTypeId">
    <vt:lpwstr>0x0101005274CE7FB4461547ABBD26C8F40636DC</vt:lpwstr>
  </property>
</Properties>
</file>