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590" r:id="rId5"/>
    <p:sldId id="591" r:id="rId6"/>
    <p:sldId id="606" r:id="rId7"/>
    <p:sldId id="607" r:id="rId8"/>
    <p:sldId id="728" r:id="rId9"/>
    <p:sldId id="729" r:id="rId10"/>
    <p:sldId id="730" r:id="rId11"/>
    <p:sldId id="592" r:id="rId12"/>
    <p:sldId id="546" r:id="rId13"/>
    <p:sldId id="577" r:id="rId14"/>
    <p:sldId id="307" r:id="rId15"/>
    <p:sldId id="529" r:id="rId16"/>
    <p:sldId id="530" r:id="rId17"/>
    <p:sldId id="533" r:id="rId18"/>
    <p:sldId id="531" r:id="rId19"/>
    <p:sldId id="532" r:id="rId20"/>
    <p:sldId id="593" r:id="rId21"/>
    <p:sldId id="594" r:id="rId22"/>
    <p:sldId id="595" r:id="rId23"/>
    <p:sldId id="566" r:id="rId24"/>
    <p:sldId id="740" r:id="rId25"/>
    <p:sldId id="732" r:id="rId26"/>
    <p:sldId id="741" r:id="rId27"/>
    <p:sldId id="600" r:id="rId28"/>
    <p:sldId id="536" r:id="rId29"/>
  </p:sldIdLst>
  <p:sldSz cx="9144000" cy="5143500" type="screen16x9"/>
  <p:notesSz cx="9777413" cy="6670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778B9"/>
    <a:srgbClr val="C4CC4B"/>
    <a:srgbClr val="5F3684"/>
    <a:srgbClr val="F2C04C"/>
    <a:srgbClr val="EC6525"/>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6220" autoAdjust="0"/>
  </p:normalViewPr>
  <p:slideViewPr>
    <p:cSldViewPr>
      <p:cViewPr varScale="1">
        <p:scale>
          <a:sx n="93" d="100"/>
          <a:sy n="93" d="100"/>
        </p:scale>
        <p:origin x="66" y="78"/>
      </p:cViewPr>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538012" y="0"/>
            <a:ext cx="4237085" cy="334283"/>
          </a:xfrm>
          <a:prstGeom prst="rect">
            <a:avLst/>
          </a:prstGeom>
        </p:spPr>
        <p:txBody>
          <a:bodyPr vert="horz" lIns="47878" tIns="23939" rIns="47878" bIns="23939" rtlCol="0"/>
          <a:lstStyle>
            <a:lvl1pPr algn="r">
              <a:defRPr sz="600"/>
            </a:lvl1pPr>
          </a:lstStyle>
          <a:p>
            <a:fld id="{644B8A76-388C-44EE-8A88-6345FFEEA97C}" type="datetimeFigureOut">
              <a:rPr lang="en-GB" smtClean="0">
                <a:latin typeface="Arial" panose="020B0604020202020204" pitchFamily="34" charset="0"/>
              </a:rPr>
              <a:t>20/06/2019</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336393"/>
            <a:ext cx="4237085" cy="334283"/>
          </a:xfrm>
          <a:prstGeom prst="rect">
            <a:avLst/>
          </a:prstGeom>
        </p:spPr>
        <p:txBody>
          <a:bodyPr vert="horz" lIns="47878" tIns="23939" rIns="47878" bIns="23939"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538012" y="6336393"/>
            <a:ext cx="4237085" cy="334283"/>
          </a:xfrm>
          <a:prstGeom prst="rect">
            <a:avLst/>
          </a:prstGeom>
        </p:spPr>
        <p:txBody>
          <a:bodyPr vert="horz" lIns="47878" tIns="23939" rIns="47878" bIns="23939"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538012" y="0"/>
            <a:ext cx="4237085" cy="334283"/>
          </a:xfrm>
          <a:prstGeom prst="rect">
            <a:avLst/>
          </a:prstGeom>
        </p:spPr>
        <p:txBody>
          <a:bodyPr vert="horz" lIns="47878" tIns="23939" rIns="47878" bIns="23939" rtlCol="0"/>
          <a:lstStyle>
            <a:lvl1pPr algn="r">
              <a:defRPr sz="600">
                <a:latin typeface="Arial" panose="020B0604020202020204" pitchFamily="34" charset="0"/>
              </a:defRPr>
            </a:lvl1pPr>
          </a:lstStyle>
          <a:p>
            <a:fld id="{ADF40999-8D4B-AD45-950B-C5435E4F1340}" type="datetimeFigureOut">
              <a:rPr lang="en-US" smtClean="0"/>
              <a:pPr/>
              <a:t>6/20/2019</a:t>
            </a:fld>
            <a:endParaRPr lang="en-US" dirty="0"/>
          </a:p>
        </p:txBody>
      </p:sp>
      <p:sp>
        <p:nvSpPr>
          <p:cNvPr id="4" name="Slide Image Placeholder 3"/>
          <p:cNvSpPr>
            <a:spLocks noGrp="1" noRot="1" noChangeAspect="1"/>
          </p:cNvSpPr>
          <p:nvPr>
            <p:ph type="sldImg" idx="2"/>
          </p:nvPr>
        </p:nvSpPr>
        <p:spPr>
          <a:xfrm>
            <a:off x="2889250" y="835025"/>
            <a:ext cx="3998913" cy="2251075"/>
          </a:xfrm>
          <a:prstGeom prst="rect">
            <a:avLst/>
          </a:prstGeom>
          <a:noFill/>
          <a:ln w="12700">
            <a:solidFill>
              <a:prstClr val="black"/>
            </a:solidFill>
          </a:ln>
        </p:spPr>
        <p:txBody>
          <a:bodyPr vert="horz" lIns="47878" tIns="23939" rIns="47878" bIns="23939" rtlCol="0" anchor="ctr"/>
          <a:lstStyle/>
          <a:p>
            <a:endParaRPr lang="en-US" dirty="0"/>
          </a:p>
        </p:txBody>
      </p:sp>
      <p:sp>
        <p:nvSpPr>
          <p:cNvPr id="5" name="Notes Placeholder 4"/>
          <p:cNvSpPr>
            <a:spLocks noGrp="1"/>
          </p:cNvSpPr>
          <p:nvPr>
            <p:ph type="body" sz="quarter" idx="3"/>
          </p:nvPr>
        </p:nvSpPr>
        <p:spPr>
          <a:xfrm>
            <a:off x="977433" y="3209865"/>
            <a:ext cx="7822548" cy="2627444"/>
          </a:xfrm>
          <a:prstGeom prst="rect">
            <a:avLst/>
          </a:prstGeom>
        </p:spPr>
        <p:txBody>
          <a:bodyPr vert="horz" lIns="47878" tIns="23939" rIns="47878" bIns="2393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336393"/>
            <a:ext cx="4237085" cy="334283"/>
          </a:xfrm>
          <a:prstGeom prst="rect">
            <a:avLst/>
          </a:prstGeom>
        </p:spPr>
        <p:txBody>
          <a:bodyPr vert="horz" lIns="47878" tIns="23939" rIns="47878" bIns="23939"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538012" y="6336393"/>
            <a:ext cx="4237085" cy="334283"/>
          </a:xfrm>
          <a:prstGeom prst="rect">
            <a:avLst/>
          </a:prstGeom>
        </p:spPr>
        <p:txBody>
          <a:bodyPr vert="horz" lIns="47878" tIns="23939" rIns="47878" bIns="23939"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8"/>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nationalgrid.onbrandcloud.com/log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elexon.co.uk/event/code-administration-code-practice-cacop-engagement-event/"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CF2F706-C40A-4FA7-B218-0E7CBCE0313E}"/>
              </a:ext>
            </a:extLst>
          </p:cNvPr>
          <p:cNvSpPr>
            <a:spLocks noGrp="1"/>
          </p:cNvSpPr>
          <p:nvPr>
            <p:ph type="pic" sz="quarter" idx="14"/>
          </p:nvPr>
        </p:nvSpPr>
        <p:spPr/>
      </p:sp>
      <p:sp>
        <p:nvSpPr>
          <p:cNvPr id="5" name="Text Placeholder 4">
            <a:extLst>
              <a:ext uri="{FF2B5EF4-FFF2-40B4-BE49-F238E27FC236}">
                <a16:creationId xmlns:a16="http://schemas.microsoft.com/office/drawing/2014/main" id="{2AE0AD11-7CD9-4048-8629-F792EEC82AB3}"/>
              </a:ext>
            </a:extLst>
          </p:cNvPr>
          <p:cNvSpPr>
            <a:spLocks noGrp="1"/>
          </p:cNvSpPr>
          <p:nvPr>
            <p:ph type="body" sz="quarter" idx="15"/>
          </p:nvPr>
        </p:nvSpPr>
        <p:spPr>
          <a:xfrm>
            <a:off x="323850" y="1062000"/>
            <a:ext cx="5543550" cy="630942"/>
          </a:xfrm>
        </p:spPr>
        <p:txBody>
          <a:bodyPr/>
          <a:lstStyle/>
          <a:p>
            <a:r>
              <a:rPr lang="en-GB" sz="1800" dirty="0"/>
              <a:t>28 June 2019</a:t>
            </a:r>
          </a:p>
          <a:p>
            <a:r>
              <a:rPr lang="en-GB" sz="1800" dirty="0"/>
              <a:t>Faraday House, Gallows Hill, Warwick</a:t>
            </a:r>
          </a:p>
        </p:txBody>
      </p:sp>
      <p:sp>
        <p:nvSpPr>
          <p:cNvPr id="12" name="Title 11">
            <a:extLst>
              <a:ext uri="{FF2B5EF4-FFF2-40B4-BE49-F238E27FC236}">
                <a16:creationId xmlns:a16="http://schemas.microsoft.com/office/drawing/2014/main" id="{AEE9CDCA-4322-4348-9BB0-C5C97085148C}"/>
              </a:ext>
            </a:extLst>
          </p:cNvPr>
          <p:cNvSpPr>
            <a:spLocks noGrp="1"/>
          </p:cNvSpPr>
          <p:nvPr>
            <p:ph type="title"/>
          </p:nvPr>
        </p:nvSpPr>
        <p:spPr/>
        <p:txBody>
          <a:bodyPr/>
          <a:lstStyle/>
          <a:p>
            <a:r>
              <a:rPr lang="en-GB" sz="2800" dirty="0"/>
              <a:t>CUSC Panel </a:t>
            </a:r>
          </a:p>
        </p:txBody>
      </p:sp>
      <p:sp>
        <p:nvSpPr>
          <p:cNvPr id="6" name="Rectangle 5">
            <a:extLst>
              <a:ext uri="{FF2B5EF4-FFF2-40B4-BE49-F238E27FC236}">
                <a16:creationId xmlns:a16="http://schemas.microsoft.com/office/drawing/2014/main" id="{61942073-68EA-4DDB-9CD7-91D50DE5FEA8}"/>
              </a:ext>
            </a:extLst>
          </p:cNvPr>
          <p:cNvSpPr/>
          <p:nvPr/>
        </p:nvSpPr>
        <p:spPr>
          <a:xfrm>
            <a:off x="9350411" y="2554813"/>
            <a:ext cx="1314065" cy="73546"/>
          </a:xfrm>
          <a:prstGeom prst="rect">
            <a:avLst/>
          </a:prstGeom>
          <a:solidFill>
            <a:schemeClr val="bg1">
              <a:lumMod val="95000"/>
            </a:schemeClr>
          </a:solidFill>
        </p:spPr>
        <p:txBody>
          <a:bodyPr wrap="square" lIns="0" tIns="0" rIns="0" bIns="0" rtlCol="0" anchor="ctr">
            <a:spAutoFit/>
          </a:bodyPr>
          <a:lstStyle/>
          <a:p>
            <a:pPr defTabSz="311902"/>
            <a:r>
              <a:rPr lang="en-GB" sz="478" dirty="0">
                <a:solidFill>
                  <a:srgbClr val="454545"/>
                </a:solidFill>
                <a:latin typeface="Arial" panose="020B0604020202020204"/>
                <a:cs typeface="Arial" panose="020B0604020202020204" pitchFamily="34" charset="0"/>
                <a:hlinkClick r:id="rId2"/>
              </a:rPr>
              <a:t>https://nationalgrid.onbrandcloud.com/login/</a:t>
            </a:r>
            <a:endParaRPr lang="en-GB" sz="478" dirty="0">
              <a:solidFill>
                <a:srgbClr val="454545"/>
              </a:solidFill>
              <a:latin typeface="Arial" panose="020B0604020202020204"/>
              <a:cs typeface="Arial" panose="020B0604020202020204" pitchFamily="34" charset="0"/>
            </a:endParaRPr>
          </a:p>
        </p:txBody>
      </p:sp>
    </p:spTree>
    <p:extLst>
      <p:ext uri="{BB962C8B-B14F-4D97-AF65-F5344CB8AC3E}">
        <p14:creationId xmlns:p14="http://schemas.microsoft.com/office/powerpoint/2010/main" val="343162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77676507"/>
              </p:ext>
            </p:extLst>
          </p:nvPr>
        </p:nvGraphicFramePr>
        <p:xfrm>
          <a:off x="1315861" y="958113"/>
          <a:ext cx="6808532" cy="1203960"/>
        </p:xfrm>
        <a:graphic>
          <a:graphicData uri="http://schemas.openxmlformats.org/drawingml/2006/table">
            <a:tbl>
              <a:tblPr firstRow="1" bandRow="1">
                <a:tableStyleId>{5C22544A-7EE6-4342-B048-85BDC9FD1C3A}</a:tableStyleId>
              </a:tblPr>
              <a:tblGrid>
                <a:gridCol w="1702133">
                  <a:extLst>
                    <a:ext uri="{9D8B030D-6E8A-4147-A177-3AD203B41FA5}">
                      <a16:colId xmlns:a16="http://schemas.microsoft.com/office/drawing/2014/main" val="20000"/>
                    </a:ext>
                  </a:extLst>
                </a:gridCol>
                <a:gridCol w="1702133">
                  <a:extLst>
                    <a:ext uri="{9D8B030D-6E8A-4147-A177-3AD203B41FA5}">
                      <a16:colId xmlns:a16="http://schemas.microsoft.com/office/drawing/2014/main" val="20001"/>
                    </a:ext>
                  </a:extLst>
                </a:gridCol>
                <a:gridCol w="1702133">
                  <a:extLst>
                    <a:ext uri="{9D8B030D-6E8A-4147-A177-3AD203B41FA5}">
                      <a16:colId xmlns:a16="http://schemas.microsoft.com/office/drawing/2014/main" val="20002"/>
                    </a:ext>
                  </a:extLst>
                </a:gridCol>
                <a:gridCol w="1702133">
                  <a:extLst>
                    <a:ext uri="{9D8B030D-6E8A-4147-A177-3AD203B41FA5}">
                      <a16:colId xmlns:a16="http://schemas.microsoft.com/office/drawing/2014/main" val="20003"/>
                    </a:ext>
                  </a:extLst>
                </a:gridCol>
              </a:tblGrid>
              <a:tr h="756084">
                <a:tc>
                  <a:txBody>
                    <a:bodyPr/>
                    <a:lstStyle/>
                    <a:p>
                      <a:pPr algn="ctr"/>
                      <a:r>
                        <a:rPr lang="en-GB" sz="1400" dirty="0"/>
                        <a:t>New Modifications</a:t>
                      </a:r>
                    </a:p>
                  </a:txBody>
                  <a:tcPr marT="34290" marB="34290"/>
                </a:tc>
                <a:tc>
                  <a:txBody>
                    <a:bodyPr/>
                    <a:lstStyle/>
                    <a:p>
                      <a:pPr algn="ctr"/>
                      <a:r>
                        <a:rPr lang="en-GB" sz="1400" dirty="0"/>
                        <a:t>In-flight Modifications</a:t>
                      </a:r>
                    </a:p>
                  </a:txBody>
                  <a:tcPr marT="34290" marB="34290"/>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400" dirty="0"/>
                        <a:t>Modifications issued for workgroup</a:t>
                      </a:r>
                      <a:r>
                        <a:rPr lang="en-GB" sz="1400" baseline="0" dirty="0"/>
                        <a:t> </a:t>
                      </a:r>
                      <a:r>
                        <a:rPr lang="en-GB" sz="1400" dirty="0"/>
                        <a:t>consultation</a:t>
                      </a:r>
                    </a:p>
                  </a:txBody>
                  <a:tcPr marT="34290" marB="34290"/>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400" dirty="0"/>
                        <a:t>Modifications issued for code</a:t>
                      </a:r>
                      <a:r>
                        <a:rPr lang="en-GB" sz="1400" baseline="0" dirty="0"/>
                        <a:t> admin </a:t>
                      </a:r>
                      <a:r>
                        <a:rPr lang="en-GB" sz="1400" dirty="0"/>
                        <a:t>consultation</a:t>
                      </a:r>
                    </a:p>
                  </a:txBody>
                  <a:tcPr marT="34290" marB="34290"/>
                </a:tc>
                <a:extLst>
                  <a:ext uri="{0D108BD9-81ED-4DB2-BD59-A6C34878D82A}">
                    <a16:rowId xmlns:a16="http://schemas.microsoft.com/office/drawing/2014/main" val="10000"/>
                  </a:ext>
                </a:extLst>
              </a:tr>
              <a:tr h="278130">
                <a:tc>
                  <a:txBody>
                    <a:bodyPr/>
                    <a:lstStyle/>
                    <a:p>
                      <a:pPr algn="ctr"/>
                      <a:r>
                        <a:rPr lang="en-GB" sz="1400" dirty="0"/>
                        <a:t>2</a:t>
                      </a:r>
                    </a:p>
                  </a:txBody>
                  <a:tcPr marT="34290" marB="34290"/>
                </a:tc>
                <a:tc>
                  <a:txBody>
                    <a:bodyPr/>
                    <a:lstStyle/>
                    <a:p>
                      <a:pPr algn="ctr"/>
                      <a:r>
                        <a:rPr lang="en-GB" sz="1400" dirty="0"/>
                        <a:t>31*</a:t>
                      </a:r>
                    </a:p>
                  </a:txBody>
                  <a:tcPr marT="34290" marB="34290"/>
                </a:tc>
                <a:tc>
                  <a:txBody>
                    <a:bodyPr/>
                    <a:lstStyle/>
                    <a:p>
                      <a:pPr algn="ctr"/>
                      <a:r>
                        <a:rPr lang="en-GB" sz="1400" dirty="0"/>
                        <a:t>0</a:t>
                      </a:r>
                    </a:p>
                  </a:txBody>
                  <a:tcPr marT="34290" marB="34290"/>
                </a:tc>
                <a:tc>
                  <a:txBody>
                    <a:bodyPr/>
                    <a:lstStyle/>
                    <a:p>
                      <a:pPr algn="ctr"/>
                      <a:r>
                        <a:rPr lang="en-GB" sz="1400" dirty="0"/>
                        <a:t>2</a:t>
                      </a:r>
                    </a:p>
                  </a:txBody>
                  <a:tcPr marT="34290" marB="34290"/>
                </a:tc>
                <a:extLst>
                  <a:ext uri="{0D108BD9-81ED-4DB2-BD59-A6C34878D82A}">
                    <a16:rowId xmlns:a16="http://schemas.microsoft.com/office/drawing/2014/main" val="10001"/>
                  </a:ext>
                </a:extLst>
              </a:tr>
            </a:tbl>
          </a:graphicData>
        </a:graphic>
      </p:graphicFrame>
      <p:sp>
        <p:nvSpPr>
          <p:cNvPr id="6" name="Title 1"/>
          <p:cNvSpPr txBox="1">
            <a:spLocks/>
          </p:cNvSpPr>
          <p:nvPr/>
        </p:nvSpPr>
        <p:spPr>
          <a:xfrm>
            <a:off x="307232" y="411510"/>
            <a:ext cx="8093075" cy="346249"/>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F26522"/>
                </a:solidFill>
                <a:effectLst/>
                <a:uLnTx/>
                <a:uFillTx/>
                <a:latin typeface="Arial" panose="020B0604020202020204"/>
                <a:ea typeface="+mj-ea"/>
                <a:cs typeface="+mj-cs"/>
              </a:rPr>
              <a:t>Dashboard – CUSC (May)</a:t>
            </a:r>
          </a:p>
        </p:txBody>
      </p:sp>
      <p:graphicFrame>
        <p:nvGraphicFramePr>
          <p:cNvPr id="8" name="Table 7"/>
          <p:cNvGraphicFramePr>
            <a:graphicFrameLocks noGrp="1"/>
          </p:cNvGraphicFramePr>
          <p:nvPr>
            <p:extLst>
              <p:ext uri="{D42A27DB-BD31-4B8C-83A1-F6EECF244321}">
                <p14:modId xmlns:p14="http://schemas.microsoft.com/office/powerpoint/2010/main" val="1722761827"/>
              </p:ext>
            </p:extLst>
          </p:nvPr>
        </p:nvGraphicFramePr>
        <p:xfrm>
          <a:off x="1315861" y="2362427"/>
          <a:ext cx="6808532" cy="1541072"/>
        </p:xfrm>
        <a:graphic>
          <a:graphicData uri="http://schemas.openxmlformats.org/drawingml/2006/table">
            <a:tbl>
              <a:tblPr firstRow="1" bandRow="1">
                <a:tableStyleId>{5C22544A-7EE6-4342-B048-85BDC9FD1C3A}</a:tableStyleId>
              </a:tblPr>
              <a:tblGrid>
                <a:gridCol w="1702133">
                  <a:extLst>
                    <a:ext uri="{9D8B030D-6E8A-4147-A177-3AD203B41FA5}">
                      <a16:colId xmlns:a16="http://schemas.microsoft.com/office/drawing/2014/main" val="4280057960"/>
                    </a:ext>
                  </a:extLst>
                </a:gridCol>
                <a:gridCol w="1702133">
                  <a:extLst>
                    <a:ext uri="{9D8B030D-6E8A-4147-A177-3AD203B41FA5}">
                      <a16:colId xmlns:a16="http://schemas.microsoft.com/office/drawing/2014/main" val="20001"/>
                    </a:ext>
                  </a:extLst>
                </a:gridCol>
                <a:gridCol w="1702133">
                  <a:extLst>
                    <a:ext uri="{9D8B030D-6E8A-4147-A177-3AD203B41FA5}">
                      <a16:colId xmlns:a16="http://schemas.microsoft.com/office/drawing/2014/main" val="20003"/>
                    </a:ext>
                  </a:extLst>
                </a:gridCol>
                <a:gridCol w="1702133">
                  <a:extLst>
                    <a:ext uri="{9D8B030D-6E8A-4147-A177-3AD203B41FA5}">
                      <a16:colId xmlns:a16="http://schemas.microsoft.com/office/drawing/2014/main" val="1865921707"/>
                    </a:ext>
                  </a:extLst>
                </a:gridCol>
              </a:tblGrid>
              <a:tr h="832412">
                <a:tc>
                  <a:txBody>
                    <a:bodyPr/>
                    <a:lstStyle/>
                    <a:p>
                      <a:pPr algn="ctr"/>
                      <a:r>
                        <a:rPr lang="en-GB" sz="1400" baseline="0" dirty="0"/>
                        <a:t>Workgroups held in May</a:t>
                      </a:r>
                    </a:p>
                  </a:txBody>
                  <a:tcPr marT="34290" marB="34290"/>
                </a:tc>
                <a:tc>
                  <a:txBody>
                    <a:bodyPr/>
                    <a:lstStyle/>
                    <a:p>
                      <a:pPr algn="ctr"/>
                      <a:r>
                        <a:rPr lang="en-GB" sz="1400" dirty="0"/>
                        <a:t>Authority Decisions</a:t>
                      </a:r>
                    </a:p>
                  </a:txBody>
                  <a:tcPr marT="34290" marB="34290"/>
                </a:tc>
                <a:tc>
                  <a:txBody>
                    <a:bodyPr/>
                    <a:lstStyle/>
                    <a:p>
                      <a:pPr algn="ctr"/>
                      <a:r>
                        <a:rPr lang="en-GB" sz="1400" dirty="0"/>
                        <a:t>Modifications</a:t>
                      </a:r>
                      <a:r>
                        <a:rPr lang="en-GB" sz="1400" baseline="0" dirty="0"/>
                        <a:t> on hold</a:t>
                      </a:r>
                      <a:endParaRPr lang="en-GB" sz="1400" dirty="0"/>
                    </a:p>
                  </a:txBody>
                  <a:tcPr marT="34290" marB="34290"/>
                </a:tc>
                <a:tc>
                  <a:txBody>
                    <a:bodyPr/>
                    <a:lstStyle/>
                    <a:p>
                      <a:pPr algn="ctr"/>
                      <a:r>
                        <a:rPr lang="en-GB" sz="1400" dirty="0"/>
                        <a:t>Workgroups postponed due to quoracy issues</a:t>
                      </a:r>
                    </a:p>
                  </a:txBody>
                  <a:tcPr marT="34290" marB="34290"/>
                </a:tc>
                <a:extLst>
                  <a:ext uri="{0D108BD9-81ED-4DB2-BD59-A6C34878D82A}">
                    <a16:rowId xmlns:a16="http://schemas.microsoft.com/office/drawing/2014/main" val="10000"/>
                  </a:ext>
                </a:extLst>
              </a:tr>
              <a:tr h="391724">
                <a:tc>
                  <a:txBody>
                    <a:bodyPr/>
                    <a:lstStyle/>
                    <a:p>
                      <a:pPr algn="ctr"/>
                      <a:r>
                        <a:rPr lang="en-GB" sz="1400" dirty="0"/>
                        <a:t>7</a:t>
                      </a:r>
                    </a:p>
                  </a:txBody>
                  <a:tcPr marT="34290" marB="34290"/>
                </a:tc>
                <a:tc>
                  <a:txBody>
                    <a:bodyPr/>
                    <a:lstStyle/>
                    <a:p>
                      <a:pPr algn="ctr"/>
                      <a:r>
                        <a:rPr lang="en-GB" sz="1400" dirty="0"/>
                        <a:t> 0</a:t>
                      </a:r>
                    </a:p>
                  </a:txBody>
                  <a:tcPr marT="34290" marB="34290"/>
                </a:tc>
                <a:tc>
                  <a:txBody>
                    <a:bodyPr/>
                    <a:lstStyle/>
                    <a:p>
                      <a:pPr algn="ctr"/>
                      <a:r>
                        <a:rPr lang="en-GB" sz="1400" dirty="0"/>
                        <a:t>4</a:t>
                      </a:r>
                    </a:p>
                  </a:txBody>
                  <a:tcPr marT="34290" marB="34290"/>
                </a:tc>
                <a:tc>
                  <a:txBody>
                    <a:bodyPr/>
                    <a:lstStyle/>
                    <a:p>
                      <a:pPr algn="ctr"/>
                      <a:r>
                        <a:rPr lang="en-GB" sz="1400" dirty="0"/>
                        <a:t>3</a:t>
                      </a:r>
                    </a:p>
                    <a:p>
                      <a:pPr algn="ctr"/>
                      <a:r>
                        <a:rPr lang="en-GB" sz="1400" dirty="0"/>
                        <a:t>(CMP295, 291, 300)</a:t>
                      </a:r>
                    </a:p>
                  </a:txBody>
                  <a:tcPr marT="34290" marB="34290"/>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8BD9339E-7916-4635-BE14-EF49CBB5E176}"/>
              </a:ext>
            </a:extLst>
          </p:cNvPr>
          <p:cNvSpPr txBox="1"/>
          <p:nvPr/>
        </p:nvSpPr>
        <p:spPr>
          <a:xfrm>
            <a:off x="307232" y="4299942"/>
            <a:ext cx="8352928" cy="169277"/>
          </a:xfrm>
          <a:prstGeom prst="rect">
            <a:avLst/>
          </a:prstGeom>
          <a:noFill/>
        </p:spPr>
        <p:txBody>
          <a:bodyPr wrap="square" lIns="0" tIns="0" rIns="0" bIns="0" rtlCol="0">
            <a:spAutoFit/>
          </a:bodyPr>
          <a:lstStyle/>
          <a:p>
            <a:pPr algn="l"/>
            <a:r>
              <a:rPr lang="en-GB" sz="1100" dirty="0"/>
              <a:t>*includes 4 on hold, and those not at Workgroup phase for example any at CAC and any approved awaiting implementation</a:t>
            </a:r>
          </a:p>
        </p:txBody>
      </p:sp>
    </p:spTree>
    <p:extLst>
      <p:ext uri="{BB962C8B-B14F-4D97-AF65-F5344CB8AC3E}">
        <p14:creationId xmlns:p14="http://schemas.microsoft.com/office/powerpoint/2010/main" val="3437504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t="1706" b="1706"/>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t>CMP280 /281 – Workgroup Report</a:t>
            </a:r>
            <a:br>
              <a:rPr lang="en-GB" dirty="0"/>
            </a:br>
            <a:br>
              <a:rPr lang="en-GB" dirty="0"/>
            </a:br>
            <a:br>
              <a:rPr lang="en-GB" dirty="0"/>
            </a:br>
            <a:br>
              <a:rPr lang="en-GB" dirty="0"/>
            </a:br>
            <a:endParaRPr lang="en-GB" sz="1400" dirty="0"/>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357770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CMP280/281 - Background</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4000" y="1062500"/>
            <a:ext cx="8495549" cy="3708708"/>
          </a:xfrm>
        </p:spPr>
        <p:txBody>
          <a:bodyPr/>
          <a:lstStyle/>
          <a:p>
            <a:pPr marL="171450" indent="-171450">
              <a:buFont typeface="Arial" panose="020B0604020202020204" pitchFamily="34" charset="0"/>
              <a:buChar char="•"/>
            </a:pPr>
            <a:r>
              <a:rPr lang="en-GB" sz="1400" b="0" dirty="0">
                <a:solidFill>
                  <a:schemeClr val="tx1"/>
                </a:solidFill>
              </a:rPr>
              <a:t>CMP280 / 281 was raised by Scottish Power in June 2017. CMP280 was adopted by Drax and CMP281 was adopted by </a:t>
            </a:r>
            <a:r>
              <a:rPr lang="en-GB" sz="1400" b="0" dirty="0" err="1">
                <a:solidFill>
                  <a:schemeClr val="tx1"/>
                </a:solidFill>
              </a:rPr>
              <a:t>Engie</a:t>
            </a:r>
            <a:r>
              <a:rPr lang="en-GB" sz="1400" b="0" dirty="0">
                <a:solidFill>
                  <a:schemeClr val="tx1"/>
                </a:solidFill>
              </a:rPr>
              <a:t> upon Scottish Power’s withdrawal. </a:t>
            </a:r>
          </a:p>
          <a:p>
            <a:pPr marL="171450" indent="-171450">
              <a:buFont typeface="Arial" panose="020B0604020202020204" pitchFamily="34" charset="0"/>
              <a:buChar char="•"/>
            </a:pPr>
            <a:endParaRPr lang="en-GB" sz="1400" b="0" dirty="0">
              <a:solidFill>
                <a:schemeClr val="tx1"/>
              </a:solidFill>
            </a:endParaRPr>
          </a:p>
          <a:p>
            <a:pPr marL="285750" indent="-285750">
              <a:buFont typeface="Arial" panose="020B0604020202020204" pitchFamily="34" charset="0"/>
              <a:buChar char="•"/>
            </a:pPr>
            <a:r>
              <a:rPr lang="en-GB" sz="1400" b="0" dirty="0">
                <a:solidFill>
                  <a:schemeClr val="tx1"/>
                </a:solidFill>
              </a:rPr>
              <a:t>CMP280 – </a:t>
            </a:r>
            <a:r>
              <a:rPr lang="en-US" sz="1400" b="0" dirty="0">
                <a:solidFill>
                  <a:schemeClr val="tx1"/>
                </a:solidFill>
              </a:rPr>
              <a:t>The Modification aims to remove liability from Generator and Storage Parties for the Demand Residual element of the TNUoS tariff. </a:t>
            </a:r>
          </a:p>
          <a:p>
            <a:pPr marL="285750" indent="-285750">
              <a:buFont typeface="Arial" panose="020B0604020202020204" pitchFamily="34" charset="0"/>
              <a:buChar char="•"/>
            </a:pPr>
            <a:r>
              <a:rPr lang="en-GB" sz="1400" b="0" dirty="0">
                <a:solidFill>
                  <a:schemeClr val="tx1"/>
                </a:solidFill>
              </a:rPr>
              <a:t>CMP281 - </a:t>
            </a:r>
            <a:r>
              <a:rPr lang="en-US" b="0" dirty="0"/>
              <a:t> </a:t>
            </a:r>
            <a:r>
              <a:rPr lang="en-US" sz="1400" b="0" dirty="0">
                <a:solidFill>
                  <a:schemeClr val="tx1"/>
                </a:solidFill>
              </a:rPr>
              <a:t>The Modification aims to remove liability from storage facilities for Balancing Services Use of System (BSUoS) charges on imports </a:t>
            </a:r>
            <a:r>
              <a:rPr lang="en-US" b="0" dirty="0"/>
              <a:t>	</a:t>
            </a:r>
          </a:p>
          <a:p>
            <a:pPr marL="171450" indent="-171450">
              <a:buFont typeface="Arial" panose="020B0604020202020204" pitchFamily="34" charset="0"/>
              <a:buChar char="•"/>
            </a:pPr>
            <a:endParaRPr lang="en-GB" sz="1400" b="0" dirty="0">
              <a:solidFill>
                <a:schemeClr val="tx1"/>
              </a:solidFill>
            </a:endParaRPr>
          </a:p>
          <a:p>
            <a:pPr marL="171450" indent="-171450">
              <a:buFont typeface="Arial" panose="020B0604020202020204" pitchFamily="34" charset="0"/>
              <a:buChar char="•"/>
            </a:pPr>
            <a:r>
              <a:rPr lang="en-US" sz="1400" b="0" dirty="0">
                <a:solidFill>
                  <a:schemeClr val="tx1"/>
                </a:solidFill>
              </a:rPr>
              <a:t>The Panel decided that this modification would proceed to Workgroup. </a:t>
            </a:r>
          </a:p>
          <a:p>
            <a:pPr marL="171450" indent="-171450">
              <a:buFont typeface="Arial" panose="020B0604020202020204" pitchFamily="34" charset="0"/>
              <a:buChar char="•"/>
            </a:pPr>
            <a:endParaRPr lang="en-US" sz="1400" b="0" dirty="0">
              <a:solidFill>
                <a:schemeClr val="tx1"/>
              </a:solidFill>
            </a:endParaRPr>
          </a:p>
          <a:p>
            <a:pPr marL="171450" indent="-171450">
              <a:buFont typeface="Arial" panose="020B0604020202020204" pitchFamily="34" charset="0"/>
              <a:buChar char="•"/>
            </a:pPr>
            <a:r>
              <a:rPr lang="en-US" sz="1400" b="0" dirty="0">
                <a:solidFill>
                  <a:schemeClr val="tx1"/>
                </a:solidFill>
              </a:rPr>
              <a:t>This workgroup met 18 times from convening until June 2019.</a:t>
            </a:r>
          </a:p>
          <a:p>
            <a:r>
              <a:rPr lang="en-US" sz="2000" b="0" dirty="0">
                <a:solidFill>
                  <a:schemeClr val="tx1"/>
                </a:solidFill>
              </a:rPr>
              <a:t>	</a:t>
            </a:r>
          </a:p>
          <a:p>
            <a:r>
              <a:rPr lang="en-GB" sz="1400" dirty="0"/>
              <a:t> </a:t>
            </a:r>
          </a:p>
        </p:txBody>
      </p:sp>
    </p:spTree>
    <p:extLst>
      <p:ext uri="{BB962C8B-B14F-4D97-AF65-F5344CB8AC3E}">
        <p14:creationId xmlns:p14="http://schemas.microsoft.com/office/powerpoint/2010/main" val="2766033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CMP280 / 281 – Workgroup Consultation</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4000" y="1062500"/>
            <a:ext cx="8495549" cy="2554545"/>
          </a:xfrm>
        </p:spPr>
        <p:txBody>
          <a:bodyPr/>
          <a:lstStyle/>
          <a:p>
            <a:pPr marL="285750" indent="-285750">
              <a:buFont typeface="Arial" panose="020B0604020202020204" pitchFamily="34" charset="0"/>
              <a:buChar char="•"/>
            </a:pPr>
            <a:r>
              <a:rPr lang="en-GB" sz="1400" b="0" dirty="0">
                <a:solidFill>
                  <a:schemeClr val="tx1"/>
                </a:solidFill>
              </a:rPr>
              <a:t>The CMP280 / 281 Workgroup Consultation:</a:t>
            </a:r>
          </a:p>
          <a:p>
            <a:pPr lvl="4"/>
            <a:r>
              <a:rPr lang="en-GB" sz="1400" b="0" dirty="0">
                <a:solidFill>
                  <a:schemeClr val="tx1"/>
                </a:solidFill>
              </a:rPr>
              <a:t>CMP280 – Opened 19/06/18 Closed 10/07/18</a:t>
            </a:r>
          </a:p>
          <a:p>
            <a:pPr lvl="4"/>
            <a:r>
              <a:rPr lang="en-GB" sz="1400" b="0" dirty="0">
                <a:solidFill>
                  <a:schemeClr val="tx1"/>
                </a:solidFill>
              </a:rPr>
              <a:t>CMP281 – Opened 22/10/18 Closed 12/11/2018</a:t>
            </a:r>
          </a:p>
          <a:p>
            <a:pPr marL="285750" indent="-285750">
              <a:buFont typeface="Arial" panose="020B0604020202020204" pitchFamily="34" charset="0"/>
              <a:buChar char="•"/>
            </a:pP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CMP280 received 14 responses, CMP281 received 14 responses.</a:t>
            </a:r>
          </a:p>
          <a:p>
            <a:pPr marL="171450" indent="-171450">
              <a:buFont typeface="Arial" panose="020B0604020202020204" pitchFamily="34" charset="0"/>
              <a:buChar char="•"/>
            </a:pPr>
            <a:endParaRPr lang="en-US" sz="1400" b="0" dirty="0">
              <a:solidFill>
                <a:schemeClr val="tx1"/>
              </a:solidFill>
            </a:endParaRPr>
          </a:p>
          <a:p>
            <a:endParaRPr lang="en-US" sz="1400" b="0" dirty="0">
              <a:solidFill>
                <a:schemeClr val="tx1"/>
              </a:solidFill>
            </a:endParaRPr>
          </a:p>
          <a:p>
            <a:r>
              <a:rPr lang="en-US" sz="1400" b="0" dirty="0">
                <a:solidFill>
                  <a:schemeClr val="tx1"/>
                </a:solidFill>
              </a:rPr>
              <a:t>	</a:t>
            </a:r>
          </a:p>
          <a:p>
            <a:r>
              <a:rPr lang="en-GB" sz="1400" b="0" dirty="0">
                <a:solidFill>
                  <a:schemeClr val="tx1"/>
                </a:solidFill>
              </a:rPr>
              <a:t> </a:t>
            </a:r>
          </a:p>
        </p:txBody>
      </p:sp>
    </p:spTree>
    <p:extLst>
      <p:ext uri="{BB962C8B-B14F-4D97-AF65-F5344CB8AC3E}">
        <p14:creationId xmlns:p14="http://schemas.microsoft.com/office/powerpoint/2010/main" val="262749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CMP280 / 281 – Workgroup Voting</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4000" y="1062500"/>
            <a:ext cx="8495549" cy="3154710"/>
          </a:xfrm>
        </p:spPr>
        <p:txBody>
          <a:bodyPr/>
          <a:lstStyle/>
          <a:p>
            <a:pPr marL="171450" indent="-171450">
              <a:buFont typeface="Arial" panose="020B0604020202020204" pitchFamily="34" charset="0"/>
              <a:buChar char="•"/>
            </a:pPr>
            <a:r>
              <a:rPr lang="en-GB" sz="1600" b="0" dirty="0">
                <a:solidFill>
                  <a:schemeClr val="tx1"/>
                </a:solidFill>
              </a:rPr>
              <a:t>CMP280 / 281 workgroup votes were held on 18 June 2019, full details of which can be found in section 6 of the report.</a:t>
            </a:r>
          </a:p>
          <a:p>
            <a:pPr marL="171450" indent="-171450">
              <a:buFont typeface="Arial" panose="020B0604020202020204" pitchFamily="34" charset="0"/>
              <a:buChar char="•"/>
            </a:pPr>
            <a:endParaRPr lang="en-GB" sz="1600" b="0" dirty="0">
              <a:solidFill>
                <a:schemeClr val="tx1"/>
              </a:solidFill>
            </a:endParaRPr>
          </a:p>
          <a:p>
            <a:pPr marL="171450" indent="-171450">
              <a:buFont typeface="Arial" panose="020B0604020202020204" pitchFamily="34" charset="0"/>
              <a:buChar char="•"/>
            </a:pPr>
            <a:r>
              <a:rPr lang="en-GB" sz="1600" b="0" dirty="0">
                <a:solidFill>
                  <a:schemeClr val="tx1"/>
                </a:solidFill>
              </a:rPr>
              <a:t>The members of the workgroup concluded:</a:t>
            </a:r>
          </a:p>
          <a:p>
            <a:pPr marL="351450" lvl="2" indent="-171450">
              <a:buFont typeface="Arial" panose="020B0604020202020204" pitchFamily="34" charset="0"/>
              <a:buChar char="•"/>
            </a:pPr>
            <a:r>
              <a:rPr lang="en-GB" sz="1400" dirty="0"/>
              <a:t>For CMP280 WACM1 better facilitates the CUSC objectives than the baseline or the Original</a:t>
            </a:r>
          </a:p>
          <a:p>
            <a:pPr marL="351450" lvl="2" indent="-171450">
              <a:buFont typeface="Arial" panose="020B0604020202020204" pitchFamily="34" charset="0"/>
              <a:buChar char="•"/>
            </a:pPr>
            <a:r>
              <a:rPr lang="en-GB" sz="1400" b="0" dirty="0">
                <a:solidFill>
                  <a:schemeClr val="tx1"/>
                </a:solidFill>
              </a:rPr>
              <a:t>For CMP28</a:t>
            </a:r>
            <a:r>
              <a:rPr lang="en-GB" sz="1400" dirty="0"/>
              <a:t>1 the Original better facilitates the CUSC objectives than the baseline</a:t>
            </a:r>
            <a:endParaRPr lang="en-GB" sz="1400" b="0" dirty="0">
              <a:solidFill>
                <a:schemeClr val="tx1"/>
              </a:solidFill>
            </a:endParaRPr>
          </a:p>
          <a:p>
            <a:pPr marL="171450" indent="-171450">
              <a:buFont typeface="Arial" panose="020B0604020202020204" pitchFamily="34" charset="0"/>
              <a:buChar char="•"/>
            </a:pPr>
            <a:endParaRPr lang="en-GB" sz="1400" b="0" dirty="0">
              <a:solidFill>
                <a:schemeClr val="tx1"/>
              </a:solidFill>
            </a:endParaRPr>
          </a:p>
          <a:p>
            <a:pPr marL="171450" indent="-171450">
              <a:buFont typeface="Arial" panose="020B0604020202020204" pitchFamily="34" charset="0"/>
              <a:buChar char="•"/>
            </a:pPr>
            <a:endParaRPr lang="en-US" sz="1200" b="0" dirty="0">
              <a:solidFill>
                <a:schemeClr val="tx1"/>
              </a:solidFill>
            </a:endParaRPr>
          </a:p>
          <a:p>
            <a:endParaRPr lang="en-US" sz="1200" b="0" dirty="0">
              <a:solidFill>
                <a:schemeClr val="tx1"/>
              </a:solidFill>
            </a:endParaRPr>
          </a:p>
          <a:p>
            <a:r>
              <a:rPr lang="en-US" b="0" dirty="0"/>
              <a:t>	</a:t>
            </a:r>
          </a:p>
          <a:p>
            <a:r>
              <a:rPr lang="en-GB" sz="1200" dirty="0"/>
              <a:t> </a:t>
            </a:r>
          </a:p>
        </p:txBody>
      </p:sp>
    </p:spTree>
    <p:extLst>
      <p:ext uri="{BB962C8B-B14F-4D97-AF65-F5344CB8AC3E}">
        <p14:creationId xmlns:p14="http://schemas.microsoft.com/office/powerpoint/2010/main" val="597405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CMP292 – Terms of Reference</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251520" y="843558"/>
            <a:ext cx="8495549" cy="2000548"/>
          </a:xfrm>
        </p:spPr>
        <p:txBody>
          <a:bodyPr/>
          <a:lstStyle/>
          <a:p>
            <a:pPr marL="171450" indent="-171450">
              <a:buFont typeface="Arial" panose="020B0604020202020204" pitchFamily="34" charset="0"/>
              <a:buChar char="•"/>
            </a:pPr>
            <a:r>
              <a:rPr lang="en-GB" sz="1400" b="0" dirty="0">
                <a:solidFill>
                  <a:schemeClr val="tx1"/>
                </a:solidFill>
              </a:rPr>
              <a:t>CMP280 / CMP281 Workgroup consider the following Terms of Reference to have been met</a:t>
            </a:r>
          </a:p>
          <a:p>
            <a:pPr marL="171450" indent="-171450">
              <a:buFont typeface="Arial" panose="020B0604020202020204" pitchFamily="34" charset="0"/>
              <a:buChar char="•"/>
            </a:pPr>
            <a:endParaRPr lang="en-GB" sz="1400" b="0" dirty="0">
              <a:solidFill>
                <a:schemeClr val="tx1"/>
              </a:solidFill>
            </a:endParaRPr>
          </a:p>
          <a:p>
            <a:pPr marL="171450" indent="-171450">
              <a:buFont typeface="Arial" panose="020B0604020202020204" pitchFamily="34" charset="0"/>
              <a:buChar char="•"/>
            </a:pPr>
            <a:r>
              <a:rPr lang="en-GB" sz="1400" b="0" i="1" dirty="0">
                <a:solidFill>
                  <a:schemeClr val="tx1"/>
                </a:solidFill>
              </a:rPr>
              <a:t>TABLE TO BE INSERTED UPON CONCLUSION OF REPORT (late paper)</a:t>
            </a:r>
          </a:p>
          <a:p>
            <a:endParaRPr lang="en-GB" sz="1400" b="0" dirty="0">
              <a:solidFill>
                <a:schemeClr val="tx1"/>
              </a:solidFill>
            </a:endParaRPr>
          </a:p>
          <a:p>
            <a:pPr marL="171450" indent="-171450">
              <a:buFont typeface="Arial" panose="020B0604020202020204" pitchFamily="34" charset="0"/>
              <a:buChar char="•"/>
            </a:pPr>
            <a:endParaRPr lang="en-US" sz="1400" b="0" dirty="0">
              <a:solidFill>
                <a:schemeClr val="tx1"/>
              </a:solidFill>
            </a:endParaRPr>
          </a:p>
          <a:p>
            <a:r>
              <a:rPr lang="en-US" b="0" dirty="0"/>
              <a:t>	</a:t>
            </a:r>
          </a:p>
          <a:p>
            <a:r>
              <a:rPr lang="en-GB" sz="1200" dirty="0"/>
              <a:t> </a:t>
            </a:r>
          </a:p>
        </p:txBody>
      </p:sp>
    </p:spTree>
    <p:extLst>
      <p:ext uri="{BB962C8B-B14F-4D97-AF65-F5344CB8AC3E}">
        <p14:creationId xmlns:p14="http://schemas.microsoft.com/office/powerpoint/2010/main" val="2295269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CMP280 / CMP281 – Next Steps</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4000" y="1062500"/>
            <a:ext cx="8495549" cy="2800767"/>
          </a:xfrm>
        </p:spPr>
        <p:txBody>
          <a:bodyPr/>
          <a:lstStyle/>
          <a:p>
            <a:pPr marL="171450" indent="-171450">
              <a:buFont typeface="Arial" panose="020B0604020202020204" pitchFamily="34" charset="0"/>
              <a:buChar char="•"/>
            </a:pPr>
            <a:r>
              <a:rPr lang="en-US" sz="1600" b="0" dirty="0">
                <a:solidFill>
                  <a:schemeClr val="tx1"/>
                </a:solidFill>
              </a:rPr>
              <a:t>The Panel is now invited to:</a:t>
            </a:r>
          </a:p>
          <a:p>
            <a:endParaRPr lang="en-US" sz="1600" b="0" dirty="0">
              <a:solidFill>
                <a:schemeClr val="tx1"/>
              </a:solidFill>
            </a:endParaRPr>
          </a:p>
          <a:p>
            <a:pPr marL="351450" lvl="2" indent="-171450">
              <a:buFont typeface="Arial" panose="020B0604020202020204" pitchFamily="34" charset="0"/>
              <a:buChar char="•"/>
            </a:pPr>
            <a:r>
              <a:rPr lang="en-US" sz="1400" b="0" dirty="0">
                <a:solidFill>
                  <a:schemeClr val="tx1"/>
                </a:solidFill>
              </a:rPr>
              <a:t>Accept the Workgroup Report;</a:t>
            </a:r>
          </a:p>
          <a:p>
            <a:pPr marL="351450" lvl="2" indent="-171450">
              <a:buFont typeface="Arial" panose="020B0604020202020204" pitchFamily="34" charset="0"/>
              <a:buChar char="•"/>
            </a:pPr>
            <a:r>
              <a:rPr lang="en-US" sz="1400" b="0" dirty="0">
                <a:solidFill>
                  <a:schemeClr val="tx1"/>
                </a:solidFill>
              </a:rPr>
              <a:t>Accept that the Workgroup has met the Terms of Reference; and</a:t>
            </a:r>
          </a:p>
          <a:p>
            <a:pPr marL="351450" lvl="2" indent="-171450">
              <a:buFont typeface="Arial" panose="020B0604020202020204" pitchFamily="34" charset="0"/>
              <a:buChar char="•"/>
            </a:pPr>
            <a:r>
              <a:rPr lang="en-US" sz="1400" b="0" dirty="0">
                <a:solidFill>
                  <a:schemeClr val="tx1"/>
                </a:solidFill>
              </a:rPr>
              <a:t>Agree for CMP280 and CMP281 to proceed to Code Administrator Consultation. </a:t>
            </a:r>
          </a:p>
          <a:p>
            <a:r>
              <a:rPr lang="en-US" sz="2400" b="0" dirty="0">
                <a:solidFill>
                  <a:schemeClr val="tx1"/>
                </a:solidFill>
              </a:rPr>
              <a:t>	</a:t>
            </a:r>
          </a:p>
          <a:p>
            <a:pPr marL="171450" indent="-171450">
              <a:buFont typeface="Arial" panose="020B0604020202020204" pitchFamily="34" charset="0"/>
              <a:buChar char="•"/>
            </a:pPr>
            <a:endParaRPr lang="en-US" sz="1400" b="0" dirty="0">
              <a:solidFill>
                <a:schemeClr val="tx1"/>
              </a:solidFill>
            </a:endParaRPr>
          </a:p>
          <a:p>
            <a:r>
              <a:rPr lang="en-US" b="0" dirty="0"/>
              <a:t>	</a:t>
            </a:r>
          </a:p>
          <a:p>
            <a:r>
              <a:rPr lang="en-GB" sz="1200" dirty="0"/>
              <a:t> </a:t>
            </a:r>
          </a:p>
        </p:txBody>
      </p:sp>
    </p:spTree>
    <p:extLst>
      <p:ext uri="{BB962C8B-B14F-4D97-AF65-F5344CB8AC3E}">
        <p14:creationId xmlns:p14="http://schemas.microsoft.com/office/powerpoint/2010/main" val="3438172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Prioritisation </a:t>
            </a: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2033590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1648" r="1648"/>
          <a:stretch/>
        </p:blipFill>
        <p:spPr/>
      </p:pic>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pPr algn="r"/>
            <a:r>
              <a:rPr lang="en-GB" dirty="0">
                <a:solidFill>
                  <a:schemeClr val="bg1"/>
                </a:solidFill>
              </a:rPr>
              <a:t>Standing Groups</a:t>
            </a:r>
          </a:p>
        </p:txBody>
      </p:sp>
      <p:sp>
        <p:nvSpPr>
          <p:cNvPr id="12" name="Rectangle 11">
            <a:extLst>
              <a:ext uri="{FF2B5EF4-FFF2-40B4-BE49-F238E27FC236}">
                <a16:creationId xmlns:a16="http://schemas.microsoft.com/office/drawing/2014/main" id="{8FC272BA-AB10-4EBE-9B73-A993F8E2C6B7}"/>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56819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European Code Development</a:t>
            </a:r>
            <a:br>
              <a:rPr lang="en-GB" dirty="0">
                <a:solidFill>
                  <a:schemeClr val="bg1"/>
                </a:solidFill>
              </a:rPr>
            </a:br>
            <a:br>
              <a:rPr lang="en-GB" dirty="0">
                <a:solidFill>
                  <a:schemeClr val="bg1"/>
                </a:solidFill>
              </a:rPr>
            </a:br>
            <a:br>
              <a:rPr lang="en-GB" dirty="0">
                <a:solidFill>
                  <a:schemeClr val="bg1"/>
                </a:solidFill>
              </a:rPr>
            </a:br>
            <a:endParaRPr lang="en-GB" sz="1600" dirty="0">
              <a:solidFill>
                <a:schemeClr val="bg1"/>
              </a:solidFill>
            </a:endParaRP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3444417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Welcome</a:t>
            </a: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143467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2425638" y="26721"/>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2" name="Picture Placeholder 1">
            <a:extLst>
              <a:ext uri="{FF2B5EF4-FFF2-40B4-BE49-F238E27FC236}">
                <a16:creationId xmlns:a16="http://schemas.microsoft.com/office/drawing/2014/main" id="{3096EBC2-B911-4404-A3B8-FD29723D0022}"/>
              </a:ext>
            </a:extLst>
          </p:cNvPr>
          <p:cNvSpPr>
            <a:spLocks noGrp="1"/>
          </p:cNvSpPr>
          <p:nvPr>
            <p:ph type="pic" sz="quarter" idx="14"/>
          </p:nvPr>
        </p:nvSpPr>
        <p:spPr/>
      </p:sp>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solidFill>
                  <a:schemeClr val="bg1"/>
                </a:solidFill>
              </a:rPr>
              <a:t>Industry Updates</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2154704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152097AD-7346-4DF6-A2FF-35F71426B5FA}"/>
              </a:ext>
            </a:extLst>
          </p:cNvPr>
          <p:cNvSpPr>
            <a:spLocks noGrp="1"/>
          </p:cNvSpPr>
          <p:nvPr>
            <p:ph type="pic" sz="quarter" idx="16"/>
          </p:nvPr>
        </p:nvSpPr>
        <p:spPr/>
      </p:sp>
      <p:sp>
        <p:nvSpPr>
          <p:cNvPr id="3" name="Text Placeholder 2">
            <a:extLst>
              <a:ext uri="{FF2B5EF4-FFF2-40B4-BE49-F238E27FC236}">
                <a16:creationId xmlns:a16="http://schemas.microsoft.com/office/drawing/2014/main" id="{98DCDB2E-A9C5-4AB5-8BBC-330631A28DDB}"/>
              </a:ext>
            </a:extLst>
          </p:cNvPr>
          <p:cNvSpPr>
            <a:spLocks noGrp="1"/>
          </p:cNvSpPr>
          <p:nvPr>
            <p:ph type="body" sz="quarter" idx="15"/>
          </p:nvPr>
        </p:nvSpPr>
        <p:spPr>
          <a:xfrm>
            <a:off x="323551" y="1275606"/>
            <a:ext cx="2592238" cy="492443"/>
          </a:xfrm>
        </p:spPr>
        <p:txBody>
          <a:bodyPr/>
          <a:lstStyle/>
          <a:p>
            <a:r>
              <a:rPr lang="en-GB" dirty="0"/>
              <a:t>Report circulated from January 1 to May 31</a:t>
            </a:r>
          </a:p>
        </p:txBody>
      </p:sp>
      <p:sp>
        <p:nvSpPr>
          <p:cNvPr id="4" name="Title 3">
            <a:extLst>
              <a:ext uri="{FF2B5EF4-FFF2-40B4-BE49-F238E27FC236}">
                <a16:creationId xmlns:a16="http://schemas.microsoft.com/office/drawing/2014/main" id="{0CE6077B-0EEF-43BB-B84D-10CE78B55212}"/>
              </a:ext>
            </a:extLst>
          </p:cNvPr>
          <p:cNvSpPr>
            <a:spLocks noGrp="1"/>
          </p:cNvSpPr>
          <p:nvPr>
            <p:ph type="title"/>
          </p:nvPr>
        </p:nvSpPr>
        <p:spPr/>
        <p:txBody>
          <a:bodyPr/>
          <a:lstStyle/>
          <a:p>
            <a:r>
              <a:rPr lang="en-GB" dirty="0"/>
              <a:t>Relevant Interruptions Claim</a:t>
            </a:r>
          </a:p>
        </p:txBody>
      </p:sp>
    </p:spTree>
    <p:extLst>
      <p:ext uri="{BB962C8B-B14F-4D97-AF65-F5344CB8AC3E}">
        <p14:creationId xmlns:p14="http://schemas.microsoft.com/office/powerpoint/2010/main" val="344741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3554760" y="723"/>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5" name="Title 5">
            <a:extLst/>
          </p:cNvPr>
          <p:cNvSpPr>
            <a:spLocks noGrp="1"/>
          </p:cNvSpPr>
          <p:nvPr>
            <p:ph type="title"/>
          </p:nvPr>
        </p:nvSpPr>
        <p:spPr>
          <a:xfrm>
            <a:off x="107505" y="267495"/>
            <a:ext cx="4248472" cy="720080"/>
          </a:xfrm>
        </p:spPr>
        <p:txBody>
          <a:bodyPr/>
          <a:lstStyle/>
          <a:p>
            <a:r>
              <a:rPr lang="en-GB" dirty="0"/>
              <a:t>CACoP update </a:t>
            </a:r>
            <a:br>
              <a:rPr lang="en-GB" dirty="0"/>
            </a:br>
            <a:br>
              <a:rPr lang="en-GB" dirty="0"/>
            </a:br>
            <a:br>
              <a:rPr lang="en-GB" dirty="0"/>
            </a:br>
            <a:endParaRPr lang="en-GB" dirty="0">
              <a:solidFill>
                <a:schemeClr val="tx1"/>
              </a:solidFill>
            </a:endParaRPr>
          </a:p>
        </p:txBody>
      </p:sp>
      <p:sp>
        <p:nvSpPr>
          <p:cNvPr id="7" name="TextBox 6"/>
          <p:cNvSpPr txBox="1"/>
          <p:nvPr/>
        </p:nvSpPr>
        <p:spPr>
          <a:xfrm>
            <a:off x="107505" y="710576"/>
            <a:ext cx="3816275" cy="276999"/>
          </a:xfrm>
          <a:prstGeom prst="rect">
            <a:avLst/>
          </a:prstGeom>
          <a:noFill/>
        </p:spPr>
        <p:txBody>
          <a:bodyPr wrap="square" lIns="0" tIns="0" rIns="0" bIns="0" rtlCol="0">
            <a:spAutoFit/>
          </a:bodyPr>
          <a:lstStyle/>
          <a:p>
            <a:pPr defTabSz="415859"/>
            <a:r>
              <a:rPr lang="en-GB" sz="1800" dirty="0">
                <a:solidFill>
                  <a:srgbClr val="454545"/>
                </a:solidFill>
                <a:latin typeface="Arial" panose="020B0604020202020204"/>
              </a:rPr>
              <a:t>Code Administrator</a:t>
            </a:r>
          </a:p>
        </p:txBody>
      </p:sp>
    </p:spTree>
    <p:extLst>
      <p:ext uri="{BB962C8B-B14F-4D97-AF65-F5344CB8AC3E}">
        <p14:creationId xmlns:p14="http://schemas.microsoft.com/office/powerpoint/2010/main" val="3720600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109BE-89FD-4F56-8FD6-F0D21C8658D1}"/>
              </a:ext>
            </a:extLst>
          </p:cNvPr>
          <p:cNvSpPr>
            <a:spLocks noGrp="1"/>
          </p:cNvSpPr>
          <p:nvPr>
            <p:ph type="title"/>
          </p:nvPr>
        </p:nvSpPr>
        <p:spPr/>
        <p:txBody>
          <a:bodyPr/>
          <a:lstStyle/>
          <a:p>
            <a:r>
              <a:rPr lang="en-GB" dirty="0"/>
              <a:t>CACoP Update</a:t>
            </a:r>
          </a:p>
        </p:txBody>
      </p:sp>
      <p:sp>
        <p:nvSpPr>
          <p:cNvPr id="3" name="Text Placeholder 2">
            <a:extLst>
              <a:ext uri="{FF2B5EF4-FFF2-40B4-BE49-F238E27FC236}">
                <a16:creationId xmlns:a16="http://schemas.microsoft.com/office/drawing/2014/main" id="{A33CF812-6566-4D1A-93F4-F8D6F09EC65A}"/>
              </a:ext>
            </a:extLst>
          </p:cNvPr>
          <p:cNvSpPr>
            <a:spLocks noGrp="1"/>
          </p:cNvSpPr>
          <p:nvPr>
            <p:ph type="body" sz="quarter" idx="16"/>
          </p:nvPr>
        </p:nvSpPr>
        <p:spPr>
          <a:xfrm>
            <a:off x="298823" y="843558"/>
            <a:ext cx="8495549" cy="4170372"/>
          </a:xfrm>
        </p:spPr>
        <p:txBody>
          <a:bodyPr/>
          <a:lstStyle/>
          <a:p>
            <a:pPr marL="285750" indent="-285750">
              <a:buFont typeface="Arial" panose="020B0604020202020204" pitchFamily="34" charset="0"/>
              <a:buChar char="•"/>
            </a:pPr>
            <a:r>
              <a:rPr lang="en-GB" sz="1500" b="0" dirty="0">
                <a:solidFill>
                  <a:schemeClr val="tx1"/>
                </a:solidFill>
              </a:rPr>
              <a:t>The CACoP newsletter has been finalised and should find its way to you; apologies for the delay in the distribution of this – it had been scheduled to be issued before the end of May. </a:t>
            </a:r>
          </a:p>
          <a:p>
            <a:pPr marL="285750" indent="-285750">
              <a:buFont typeface="Arial" panose="020B0604020202020204" pitchFamily="34" charset="0"/>
              <a:buChar char="•"/>
            </a:pPr>
            <a:r>
              <a:rPr lang="en-GB" sz="1500" b="0" dirty="0">
                <a:solidFill>
                  <a:schemeClr val="tx1"/>
                </a:solidFill>
              </a:rPr>
              <a:t>CACoP are hosting an engagement event on 16th July 2019 for all parties looking to better understand the role of CACoP and how they can benefit from the group. </a:t>
            </a:r>
          </a:p>
          <a:p>
            <a:pPr marL="360000" lvl="4" indent="0">
              <a:buNone/>
            </a:pPr>
            <a:r>
              <a:rPr lang="en-GB" sz="1400" b="0" dirty="0">
                <a:solidFill>
                  <a:schemeClr val="tx1"/>
                </a:solidFill>
              </a:rPr>
              <a:t>The topics for discussion at this event include:</a:t>
            </a:r>
          </a:p>
          <a:p>
            <a:pPr lvl="4"/>
            <a:r>
              <a:rPr lang="en-GB" sz="1400" b="0" dirty="0">
                <a:solidFill>
                  <a:schemeClr val="tx1"/>
                </a:solidFill>
              </a:rPr>
              <a:t>1. Introduction and objectives for the day </a:t>
            </a:r>
          </a:p>
          <a:p>
            <a:pPr lvl="4"/>
            <a:r>
              <a:rPr lang="en-GB" sz="1400" b="0" dirty="0">
                <a:solidFill>
                  <a:schemeClr val="tx1"/>
                </a:solidFill>
              </a:rPr>
              <a:t>2. CACoP Forward Plan </a:t>
            </a:r>
          </a:p>
          <a:p>
            <a:pPr lvl="4"/>
            <a:r>
              <a:rPr lang="en-GB" sz="1400" b="0" dirty="0">
                <a:solidFill>
                  <a:schemeClr val="tx1"/>
                </a:solidFill>
              </a:rPr>
              <a:t>3. How CACoP members engage </a:t>
            </a:r>
          </a:p>
          <a:p>
            <a:pPr lvl="4"/>
            <a:r>
              <a:rPr lang="en-GB" sz="1400" b="0" dirty="0">
                <a:solidFill>
                  <a:schemeClr val="tx1"/>
                </a:solidFill>
              </a:rPr>
              <a:t>4. The Energy Codes Review </a:t>
            </a:r>
          </a:p>
          <a:p>
            <a:r>
              <a:rPr lang="en-GB" sz="1600" b="0" dirty="0">
                <a:solidFill>
                  <a:schemeClr val="tx1"/>
                </a:solidFill>
              </a:rPr>
              <a:t> </a:t>
            </a:r>
            <a:r>
              <a:rPr lang="en-GB" sz="1400" b="0" dirty="0">
                <a:solidFill>
                  <a:schemeClr val="tx1"/>
                </a:solidFill>
              </a:rPr>
              <a:t>Sign</a:t>
            </a:r>
            <a:r>
              <a:rPr lang="en-GB" b="0" dirty="0">
                <a:solidFill>
                  <a:schemeClr val="tx1"/>
                </a:solidFill>
              </a:rPr>
              <a:t> </a:t>
            </a:r>
            <a:r>
              <a:rPr lang="en-GB" sz="1400" b="0" dirty="0">
                <a:solidFill>
                  <a:schemeClr val="tx1"/>
                </a:solidFill>
              </a:rPr>
              <a:t>up </a:t>
            </a:r>
            <a:r>
              <a:rPr lang="en-GB" sz="1400" b="0" u="sng" dirty="0">
                <a:hlinkClick r:id="rId2"/>
              </a:rPr>
              <a:t>here</a:t>
            </a:r>
            <a:r>
              <a:rPr lang="en-GB" sz="1400" dirty="0"/>
              <a:t> </a:t>
            </a:r>
            <a:r>
              <a:rPr lang="en-GB" sz="1400" b="0" dirty="0">
                <a:solidFill>
                  <a:schemeClr val="tx1"/>
                </a:solidFill>
              </a:rPr>
              <a:t>to attend the event. </a:t>
            </a:r>
          </a:p>
          <a:p>
            <a:r>
              <a:rPr lang="en-GB" dirty="0"/>
              <a:t> </a:t>
            </a:r>
            <a:r>
              <a:rPr lang="en-GB" sz="1400" b="0" dirty="0">
                <a:solidFill>
                  <a:schemeClr val="tx1"/>
                </a:solidFill>
              </a:rPr>
              <a:t>Event details: 	Date: 16 July 2019</a:t>
            </a:r>
          </a:p>
          <a:p>
            <a:r>
              <a:rPr lang="en-GB" sz="1400" b="0" dirty="0">
                <a:solidFill>
                  <a:schemeClr val="tx1"/>
                </a:solidFill>
              </a:rPr>
              <a:t>		Time: 10:00 to 15:00</a:t>
            </a:r>
          </a:p>
          <a:p>
            <a:r>
              <a:rPr lang="en-GB" sz="1400" b="0" dirty="0">
                <a:solidFill>
                  <a:schemeClr val="tx1"/>
                </a:solidFill>
              </a:rPr>
              <a:t>		Venue: ELEXON, 4th Floor, 350 Euston Road, NW1 3AW</a:t>
            </a:r>
          </a:p>
          <a:p>
            <a:pPr marL="285750" indent="-285750">
              <a:buFont typeface="Arial" panose="020B0604020202020204" pitchFamily="34" charset="0"/>
              <a:buChar char="•"/>
            </a:pPr>
            <a:endParaRPr lang="en-GB" b="0" dirty="0">
              <a:solidFill>
                <a:schemeClr val="tx1"/>
              </a:solidFill>
            </a:endParaRPr>
          </a:p>
        </p:txBody>
      </p:sp>
    </p:spTree>
    <p:extLst>
      <p:ext uri="{BB962C8B-B14F-4D97-AF65-F5344CB8AC3E}">
        <p14:creationId xmlns:p14="http://schemas.microsoft.com/office/powerpoint/2010/main" val="3576940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1648" r="1648"/>
          <a:stretch/>
        </p:blipFill>
        <p:spPr/>
      </p:pic>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pPr algn="r"/>
            <a:r>
              <a:rPr lang="en-GB" dirty="0">
                <a:solidFill>
                  <a:schemeClr val="bg1"/>
                </a:solidFill>
              </a:rPr>
              <a:t>AOB</a:t>
            </a:r>
          </a:p>
        </p:txBody>
      </p:sp>
      <p:sp>
        <p:nvSpPr>
          <p:cNvPr id="12" name="Rectangle 11">
            <a:extLst>
              <a:ext uri="{FF2B5EF4-FFF2-40B4-BE49-F238E27FC236}">
                <a16:creationId xmlns:a16="http://schemas.microsoft.com/office/drawing/2014/main" id="{8FC272BA-AB10-4EBE-9B73-A993F8E2C6B7}"/>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050696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t>nationalgrideso.com</a:t>
            </a:r>
          </a:p>
          <a:p>
            <a:pPr lvl="1"/>
            <a:r>
              <a:rPr lang="en-GB" dirty="0"/>
              <a:t>National </a:t>
            </a:r>
            <a:r>
              <a:rPr lang="en-GB"/>
              <a:t>Grid ESO, Faraday </a:t>
            </a:r>
            <a:r>
              <a:rPr lang="en-GB" dirty="0"/>
              <a:t>House, Warwick Technology Park, </a:t>
            </a:r>
            <a:br>
              <a:rPr lang="en-GB" dirty="0"/>
            </a:br>
            <a:r>
              <a:rPr lang="en-GB" dirty="0"/>
              <a:t>Gallows Hill, Warwick, CV346DA</a:t>
            </a:r>
          </a:p>
        </p:txBody>
      </p:sp>
    </p:spTree>
    <p:extLst>
      <p:ext uri="{BB962C8B-B14F-4D97-AF65-F5344CB8AC3E}">
        <p14:creationId xmlns:p14="http://schemas.microsoft.com/office/powerpoint/2010/main" val="208566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48004123-C694-4DF0-8482-EB288FD3639B}"/>
              </a:ext>
            </a:extLst>
          </p:cNvPr>
          <p:cNvSpPr>
            <a:spLocks noGrp="1"/>
          </p:cNvSpPr>
          <p:nvPr>
            <p:ph type="pic" sz="quarter" idx="16"/>
          </p:nvPr>
        </p:nvSpPr>
        <p:spPr/>
      </p:sp>
      <p:sp>
        <p:nvSpPr>
          <p:cNvPr id="4" name="Title 3"/>
          <p:cNvSpPr>
            <a:spLocks noGrp="1"/>
          </p:cNvSpPr>
          <p:nvPr>
            <p:ph type="title"/>
          </p:nvPr>
        </p:nvSpPr>
        <p:spPr/>
        <p:txBody>
          <a:bodyPr/>
          <a:lstStyle/>
          <a:p>
            <a:r>
              <a:rPr lang="en-GB" dirty="0"/>
              <a:t>Housekeeping</a:t>
            </a:r>
          </a:p>
        </p:txBody>
      </p:sp>
      <p:sp>
        <p:nvSpPr>
          <p:cNvPr id="5" name="Content Placeholder 2"/>
          <p:cNvSpPr txBox="1">
            <a:spLocks/>
          </p:cNvSpPr>
          <p:nvPr/>
        </p:nvSpPr>
        <p:spPr bwMode="auto">
          <a:xfrm>
            <a:off x="334200" y="828314"/>
            <a:ext cx="8298755"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829" tIns="42914" rIns="85829" bIns="42914" numCol="1" anchor="t" anchorCtr="0" compatLnSpc="1">
            <a:prstTxWarp prst="textNoShape">
              <a:avLst/>
            </a:prstTxWarp>
          </a:bodyPr>
          <a:lstStyle>
            <a:lvl1pPr marL="321857" indent="-321857" algn="l" rtl="0" eaLnBrk="1" fontAlgn="base" hangingPunct="1">
              <a:spcBef>
                <a:spcPct val="0"/>
              </a:spcBef>
              <a:spcAft>
                <a:spcPct val="50000"/>
              </a:spcAft>
              <a:buClr>
                <a:srgbClr val="0079C1"/>
              </a:buClr>
              <a:buFont typeface="Wingdings 2" pitchFamily="18" charset="2"/>
              <a:buChar char="¾"/>
              <a:defRPr sz="2300">
                <a:solidFill>
                  <a:schemeClr val="tx2"/>
                </a:solidFill>
                <a:latin typeface="+mn-lt"/>
                <a:ea typeface="+mn-ea"/>
                <a:cs typeface="+mn-cs"/>
              </a:defRPr>
            </a:lvl1pPr>
            <a:lvl2pPr marL="697357" indent="-268214" algn="l" rtl="0" eaLnBrk="1" fontAlgn="base" hangingPunct="1">
              <a:spcBef>
                <a:spcPct val="0"/>
              </a:spcBef>
              <a:spcAft>
                <a:spcPct val="50000"/>
              </a:spcAft>
              <a:buClr>
                <a:srgbClr val="0079C1"/>
              </a:buClr>
              <a:buFont typeface="Wingdings 2" pitchFamily="18" charset="2"/>
              <a:buChar char="¾"/>
              <a:defRPr sz="2100">
                <a:solidFill>
                  <a:schemeClr val="tx2"/>
                </a:solidFill>
                <a:latin typeface="+mn-lt"/>
                <a:ea typeface="+mn-ea"/>
              </a:defRPr>
            </a:lvl2pPr>
            <a:lvl3pPr marL="1072857" indent="-214572" algn="l" rtl="0" eaLnBrk="1" fontAlgn="base" hangingPunct="1">
              <a:spcBef>
                <a:spcPct val="0"/>
              </a:spcBef>
              <a:spcAft>
                <a:spcPct val="50000"/>
              </a:spcAft>
              <a:buClr>
                <a:srgbClr val="0079C1"/>
              </a:buClr>
              <a:buFont typeface="Wingdings 2" pitchFamily="18" charset="2"/>
              <a:buChar char="¾"/>
              <a:defRPr sz="1900">
                <a:solidFill>
                  <a:schemeClr val="tx2"/>
                </a:solidFill>
                <a:latin typeface="+mn-lt"/>
                <a:ea typeface="+mn-ea"/>
              </a:defRPr>
            </a:lvl3pPr>
            <a:lvl4pPr marL="1502000" indent="-214572" algn="l" rtl="0" eaLnBrk="1" fontAlgn="base" hangingPunct="1">
              <a:spcBef>
                <a:spcPct val="0"/>
              </a:spcBef>
              <a:spcAft>
                <a:spcPct val="50000"/>
              </a:spcAft>
              <a:buClr>
                <a:srgbClr val="0079C1"/>
              </a:buClr>
              <a:buFont typeface="Wingdings 2" pitchFamily="18" charset="2"/>
              <a:buChar char="¾"/>
              <a:defRPr>
                <a:solidFill>
                  <a:schemeClr val="tx2"/>
                </a:solidFill>
                <a:latin typeface="+mn-lt"/>
                <a:ea typeface="+mn-ea"/>
              </a:defRPr>
            </a:lvl4pPr>
            <a:lvl5pPr marL="1931144"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5pPr>
            <a:lvl6pPr marL="2360286"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6pPr>
            <a:lvl7pPr marL="2789429"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7pPr>
            <a:lvl8pPr marL="3218572"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8pPr>
            <a:lvl9pPr marL="3647716"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9pPr>
          </a:lstStyle>
          <a:p>
            <a:pPr defTabSz="914400">
              <a:spcAft>
                <a:spcPts val="450"/>
              </a:spcAft>
              <a:defRPr/>
            </a:pPr>
            <a:r>
              <a:rPr lang="en-GB" sz="1600" dirty="0">
                <a:solidFill>
                  <a:schemeClr val="tx1"/>
                </a:solidFill>
              </a:rPr>
              <a:t>Fire alarms</a:t>
            </a:r>
          </a:p>
          <a:p>
            <a:pPr defTabSz="914400">
              <a:spcAft>
                <a:spcPts val="450"/>
              </a:spcAft>
              <a:defRPr/>
            </a:pPr>
            <a:r>
              <a:rPr lang="en-GB" sz="1600" dirty="0">
                <a:solidFill>
                  <a:schemeClr val="tx1"/>
                </a:solidFill>
              </a:rPr>
              <a:t>Facilities</a:t>
            </a:r>
          </a:p>
          <a:p>
            <a:pPr defTabSz="914400">
              <a:spcAft>
                <a:spcPts val="450"/>
              </a:spcAft>
              <a:defRPr/>
            </a:pPr>
            <a:r>
              <a:rPr lang="en-GB" sz="1600" dirty="0">
                <a:solidFill>
                  <a:schemeClr val="tx1"/>
                </a:solidFill>
              </a:rPr>
              <a:t>Red Lanyards</a:t>
            </a:r>
          </a:p>
          <a:p>
            <a:pPr lvl="1" defTabSz="914400">
              <a:defRPr/>
            </a:pPr>
            <a:endParaRPr lang="en-GB" sz="2000" kern="0" dirty="0">
              <a:solidFill>
                <a:srgbClr val="000000"/>
              </a:solidFill>
              <a:latin typeface="Arial"/>
              <a:ea typeface="ＭＳ Ｐゴシック"/>
            </a:endParaRPr>
          </a:p>
          <a:p>
            <a:pPr lvl="1" defTabSz="914400">
              <a:defRPr/>
            </a:pPr>
            <a:endParaRPr lang="en-GB" sz="2000" kern="0" dirty="0">
              <a:solidFill>
                <a:srgbClr val="000000"/>
              </a:solidFill>
              <a:latin typeface="Arial"/>
              <a:ea typeface="ＭＳ Ｐゴシック"/>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0092" y="274586"/>
            <a:ext cx="1431610" cy="1490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8049" y="2031690"/>
            <a:ext cx="1957216" cy="1657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3607" y="2046649"/>
            <a:ext cx="2070276" cy="1657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818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Introductions and Apologies </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3550" y="771550"/>
            <a:ext cx="8388910" cy="3123932"/>
          </a:xfrm>
        </p:spPr>
        <p:txBody>
          <a:bodyPr/>
          <a:lstStyle/>
          <a:p>
            <a:r>
              <a:rPr lang="en-GB" dirty="0"/>
              <a:t>Apologies </a:t>
            </a:r>
          </a:p>
          <a:p>
            <a:r>
              <a:rPr lang="en-GB" sz="1600" b="0" dirty="0">
                <a:solidFill>
                  <a:schemeClr val="tx1"/>
                </a:solidFill>
              </a:rPr>
              <a:t>NA</a:t>
            </a:r>
            <a:endParaRPr lang="en-GB" sz="1600" b="0" dirty="0"/>
          </a:p>
          <a:p>
            <a:endParaRPr lang="en-GB" sz="1200" dirty="0">
              <a:solidFill>
                <a:schemeClr val="tx1"/>
              </a:solidFill>
            </a:endParaRPr>
          </a:p>
          <a:p>
            <a:pPr marL="171450" lvl="1" indent="-171450">
              <a:buFont typeface="Arial" panose="020B0604020202020204" pitchFamily="34" charset="0"/>
              <a:buChar char="•"/>
            </a:pPr>
            <a:endParaRPr lang="en-GB" sz="1000" dirty="0"/>
          </a:p>
          <a:p>
            <a:pPr lvl="1"/>
            <a:r>
              <a:rPr lang="en-GB" sz="1800" b="1" dirty="0">
                <a:solidFill>
                  <a:schemeClr val="accent1"/>
                </a:solidFill>
              </a:rPr>
              <a:t>Alternate </a:t>
            </a:r>
          </a:p>
          <a:p>
            <a:pPr lvl="1"/>
            <a:r>
              <a:rPr lang="en-GB" dirty="0"/>
              <a:t>NA</a:t>
            </a:r>
          </a:p>
          <a:p>
            <a:endParaRPr lang="en-GB" dirty="0"/>
          </a:p>
          <a:p>
            <a:r>
              <a:rPr lang="en-GB" dirty="0"/>
              <a:t>Observers</a:t>
            </a:r>
          </a:p>
          <a:p>
            <a:r>
              <a:rPr lang="en-GB" sz="1600" b="0" dirty="0">
                <a:solidFill>
                  <a:schemeClr val="tx1"/>
                </a:solidFill>
              </a:rPr>
              <a:t>Grace Smith</a:t>
            </a:r>
          </a:p>
          <a:p>
            <a:endParaRPr lang="en-GB" sz="1600" b="0" dirty="0"/>
          </a:p>
        </p:txBody>
      </p:sp>
    </p:spTree>
    <p:extLst>
      <p:ext uri="{BB962C8B-B14F-4D97-AF65-F5344CB8AC3E}">
        <p14:creationId xmlns:p14="http://schemas.microsoft.com/office/powerpoint/2010/main" val="292767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Title 23">
            <a:extLst>
              <a:ext uri="{FF2B5EF4-FFF2-40B4-BE49-F238E27FC236}">
                <a16:creationId xmlns:a16="http://schemas.microsoft.com/office/drawing/2014/main" id="{3CA4D46D-A669-46DA-A93E-1C9EEDD1E0CA}"/>
              </a:ext>
            </a:extLst>
          </p:cNvPr>
          <p:cNvSpPr txBox="1">
            <a:spLocks/>
          </p:cNvSpPr>
          <p:nvPr/>
        </p:nvSpPr>
        <p:spPr>
          <a:xfrm>
            <a:off x="539552" y="375506"/>
            <a:ext cx="8495999" cy="295466"/>
          </a:xfrm>
          <a:prstGeom prst="rect">
            <a:avLst/>
          </a:prstGeom>
        </p:spPr>
        <p:txBody>
          <a:bodyPr vert="horz" wrap="square" lIns="0" tIns="0" rIns="0" bIns="0" rtlCol="0" anchor="t">
            <a:noAutofit/>
          </a:bodyPr>
          <a:lstStyle>
            <a:lvl1pPr>
              <a:lnSpc>
                <a:spcPct val="80000"/>
              </a:lnSpc>
              <a:defRPr sz="2400" b="1">
                <a:solidFill>
                  <a:schemeClr val="accent1"/>
                </a:solidFill>
                <a:latin typeface="+mj-lt"/>
                <a:ea typeface="+mj-ea"/>
                <a:cs typeface="+mj-cs"/>
              </a:defRPr>
            </a:lvl1pPr>
          </a:lstStyle>
          <a:p>
            <a:pPr algn="r" defTabSz="914400"/>
            <a:r>
              <a:rPr lang="en-GB" kern="0" dirty="0"/>
              <a:t>Approval of Panel </a:t>
            </a:r>
          </a:p>
          <a:p>
            <a:pPr algn="r" defTabSz="914400"/>
            <a:r>
              <a:rPr lang="en-GB" kern="0" dirty="0"/>
              <a:t>Minutes </a:t>
            </a:r>
            <a:br>
              <a:rPr lang="en-GB" kern="0" dirty="0"/>
            </a:br>
            <a:endParaRPr lang="en-GB" kern="0" dirty="0"/>
          </a:p>
          <a:p>
            <a:pPr algn="r" defTabSz="914400"/>
            <a:br>
              <a:rPr lang="en-GB" kern="0" dirty="0"/>
            </a:br>
            <a:r>
              <a:rPr lang="en-GB" sz="1800" b="0" kern="0" dirty="0">
                <a:solidFill>
                  <a:schemeClr val="tx1"/>
                </a:solidFill>
              </a:rPr>
              <a:t>31 May 2019</a:t>
            </a:r>
          </a:p>
        </p:txBody>
      </p:sp>
    </p:spTree>
    <p:extLst>
      <p:ext uri="{BB962C8B-B14F-4D97-AF65-F5344CB8AC3E}">
        <p14:creationId xmlns:p14="http://schemas.microsoft.com/office/powerpoint/2010/main" val="2224930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dirty="0"/>
              <a:t>Actions Log</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98611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Title 23">
            <a:extLst>
              <a:ext uri="{FF2B5EF4-FFF2-40B4-BE49-F238E27FC236}">
                <a16:creationId xmlns:a16="http://schemas.microsoft.com/office/drawing/2014/main" id="{3CA4D46D-A669-46DA-A93E-1C9EEDD1E0CA}"/>
              </a:ext>
            </a:extLst>
          </p:cNvPr>
          <p:cNvSpPr txBox="1">
            <a:spLocks/>
          </p:cNvSpPr>
          <p:nvPr/>
        </p:nvSpPr>
        <p:spPr>
          <a:xfrm>
            <a:off x="539552" y="375506"/>
            <a:ext cx="8495999" cy="295466"/>
          </a:xfrm>
          <a:prstGeom prst="rect">
            <a:avLst/>
          </a:prstGeom>
        </p:spPr>
        <p:txBody>
          <a:bodyPr vert="horz" wrap="square" lIns="0" tIns="0" rIns="0" bIns="0" rtlCol="0" anchor="t">
            <a:noAutofit/>
          </a:bodyPr>
          <a:lstStyle>
            <a:lvl1pPr>
              <a:lnSpc>
                <a:spcPct val="80000"/>
              </a:lnSpc>
              <a:defRPr sz="2400" b="1">
                <a:solidFill>
                  <a:schemeClr val="accent1"/>
                </a:solidFill>
                <a:latin typeface="+mj-lt"/>
                <a:ea typeface="+mj-ea"/>
                <a:cs typeface="+mj-cs"/>
              </a:defRPr>
            </a:lvl1pPr>
          </a:lstStyle>
          <a:p>
            <a:pPr algn="r" defTabSz="914400"/>
            <a:r>
              <a:rPr lang="en-GB" kern="0" dirty="0"/>
              <a:t>Authority Decisions</a:t>
            </a:r>
          </a:p>
          <a:p>
            <a:pPr algn="r" defTabSz="914400"/>
            <a:br>
              <a:rPr lang="en-GB" kern="0" dirty="0"/>
            </a:br>
            <a:r>
              <a:rPr lang="en-GB" sz="1800" b="0" kern="0" dirty="0">
                <a:solidFill>
                  <a:schemeClr val="tx1"/>
                </a:solidFill>
              </a:rPr>
              <a:t>Nadir </a:t>
            </a:r>
            <a:r>
              <a:rPr lang="en-GB" sz="1800" b="0" dirty="0">
                <a:solidFill>
                  <a:schemeClr val="tx1"/>
                </a:solidFill>
              </a:rPr>
              <a:t>Hafeez, </a:t>
            </a:r>
          </a:p>
          <a:p>
            <a:pPr algn="r" defTabSz="914400"/>
            <a:r>
              <a:rPr lang="en-GB" sz="1800" b="0" dirty="0">
                <a:solidFill>
                  <a:schemeClr val="tx1"/>
                </a:solidFill>
              </a:rPr>
              <a:t>Ofgem</a:t>
            </a:r>
            <a:endParaRPr lang="en-GB" sz="1800" b="0" kern="0" dirty="0">
              <a:solidFill>
                <a:schemeClr val="tx1"/>
              </a:solidFill>
            </a:endParaRPr>
          </a:p>
        </p:txBody>
      </p:sp>
    </p:spTree>
    <p:extLst>
      <p:ext uri="{BB962C8B-B14F-4D97-AF65-F5344CB8AC3E}">
        <p14:creationId xmlns:p14="http://schemas.microsoft.com/office/powerpoint/2010/main" val="115115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New Modifications </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2963693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FB56902D-D62E-4F25-9932-AD98912B6E88}"/>
              </a:ext>
            </a:extLst>
          </p:cNvPr>
          <p:cNvSpPr>
            <a:spLocks noGrp="1"/>
          </p:cNvSpPr>
          <p:nvPr>
            <p:ph type="pic" sz="quarter" idx="14"/>
          </p:nvPr>
        </p:nvSpPr>
        <p:spPr/>
      </p:sp>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solidFill>
                  <a:schemeClr val="bg1"/>
                </a:solidFill>
              </a:rPr>
              <a:t>In Flight Modifications</a:t>
            </a:r>
            <a:br>
              <a:rPr lang="en-GB" dirty="0">
                <a:solidFill>
                  <a:schemeClr val="bg1"/>
                </a:solidFill>
              </a:rPr>
            </a:br>
            <a:br>
              <a:rPr lang="en-GB" dirty="0">
                <a:solidFill>
                  <a:schemeClr val="bg1"/>
                </a:solidFill>
              </a:rPr>
            </a:br>
            <a:r>
              <a:rPr lang="en-GB" sz="1800" b="0" dirty="0"/>
              <a:t>Rachel Hinsley, </a:t>
            </a:r>
            <a:br>
              <a:rPr lang="en-GB" sz="1800" b="0" dirty="0"/>
            </a:br>
            <a:r>
              <a:rPr lang="en-GB" sz="1800" b="0" dirty="0"/>
              <a:t>Code Administrator Representative</a:t>
            </a: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2339863989"/>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Read-Only]" id="{555EBCBA-0525-4C1D-AB08-C150EB6B74ED}" vid="{0AC6A0BD-E710-44F5-BF72-67516B2373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BE5FED5DB6544D9FACF5EB6194308A" ma:contentTypeVersion="2" ma:contentTypeDescription="Create a new document." ma:contentTypeScope="" ma:versionID="3d9e2bc97aad436bf7e5afedd19a9ca4">
  <xsd:schema xmlns:xsd="http://www.w3.org/2001/XMLSchema" xmlns:xs="http://www.w3.org/2001/XMLSchema" xmlns:p="http://schemas.microsoft.com/office/2006/metadata/properties" xmlns:ns2="2c4a82d1-790b-4937-b400-0f0f718c57a9" targetNamespace="http://schemas.microsoft.com/office/2006/metadata/properties" ma:root="true" ma:fieldsID="524d516a5fc48f0a31bebfb2190d43e3" ns2:_="">
    <xsd:import namespace="2c4a82d1-790b-4937-b400-0f0f718c57a9"/>
    <xsd:element name="properties">
      <xsd:complexType>
        <xsd:sequence>
          <xsd:element name="documentManagement">
            <xsd:complexType>
              <xsd:all>
                <xsd:element ref="ns2:Folder"/>
                <xsd:element ref="ns2:File_x0020_Own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a82d1-790b-4937-b400-0f0f718c57a9" elementFormDefault="qualified">
    <xsd:import namespace="http://schemas.microsoft.com/office/2006/documentManagement/types"/>
    <xsd:import namespace="http://schemas.microsoft.com/office/infopath/2007/PartnerControls"/>
    <xsd:element name="Folder" ma:index="8" ma:displayName="Folder" ma:format="Dropdown" ma:internalName="Folder">
      <xsd:simpleType>
        <xsd:restriction base="dms:Choice">
          <xsd:enumeration value="SO visual identity"/>
          <xsd:enumeration value="OneSO"/>
        </xsd:restriction>
      </xsd:simpleType>
    </xsd:element>
    <xsd:element name="File_x0020_Owner" ma:index="9" ma:displayName="File Owner" ma:list="UserInfo" ma:SharePointGroup="0" ma:internalName="File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_x0020_Owner xmlns="2c4a82d1-790b-4937-b400-0f0f718c57a9">
      <UserInfo>
        <DisplayName>Moran, Christine</DisplayName>
        <AccountId>357</AccountId>
        <AccountType/>
      </UserInfo>
    </File_x0020_Owner>
    <Folder xmlns="2c4a82d1-790b-4937-b400-0f0f718c57a9">SO visual identity</Folder>
  </documentManagement>
</p:properties>
</file>

<file path=customXml/itemProps1.xml><?xml version="1.0" encoding="utf-8"?>
<ds:datastoreItem xmlns:ds="http://schemas.openxmlformats.org/officeDocument/2006/customXml" ds:itemID="{53061ABB-9AE4-44EB-9F2C-2728C9F386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a82d1-790b-4937-b400-0f0f718c57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3.xml><?xml version="1.0" encoding="utf-8"?>
<ds:datastoreItem xmlns:ds="http://schemas.openxmlformats.org/officeDocument/2006/customXml" ds:itemID="{E948300F-9418-4A15-9252-8DA3C7F91939}">
  <ds:schemaRefs>
    <ds:schemaRef ds:uri="http://purl.org/dc/elements/1.1/"/>
    <ds:schemaRef ds:uri="http://schemas.microsoft.com/office/2006/documentManagement/types"/>
    <ds:schemaRef ds:uri="http://www.w3.org/XML/1998/namespace"/>
    <ds:schemaRef ds:uri="http://purl.org/dc/dcmitype/"/>
    <ds:schemaRef ds:uri="http://schemas.microsoft.com/office/2006/metadata/properties"/>
    <ds:schemaRef ds:uri="http://purl.org/dc/terms/"/>
    <ds:schemaRef ds:uri="http://schemas.microsoft.com/office/infopath/2007/PartnerControls"/>
    <ds:schemaRef ds:uri="http://schemas.openxmlformats.org/package/2006/metadata/core-properties"/>
    <ds:schemaRef ds:uri="2c4a82d1-790b-4937-b400-0f0f718c57a9"/>
  </ds:schemaRefs>
</ds:datastoreItem>
</file>

<file path=docProps/app.xml><?xml version="1.0" encoding="utf-8"?>
<Properties xmlns="http://schemas.openxmlformats.org/officeDocument/2006/extended-properties" xmlns:vt="http://schemas.openxmlformats.org/officeDocument/2006/docPropsVTypes">
  <Template>CUSC March Panel Slides v0.1.pptx</Template>
  <TotalTime>1892</TotalTime>
  <Words>624</Words>
  <Application>Microsoft Office PowerPoint</Application>
  <PresentationFormat>On-screen Show (16:9)</PresentationFormat>
  <Paragraphs>131</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Symbol</vt:lpstr>
      <vt:lpstr>Wingdings</vt:lpstr>
      <vt:lpstr>Wingdings 2</vt:lpstr>
      <vt:lpstr>Office Theme</vt:lpstr>
      <vt:lpstr>CUSC Panel </vt:lpstr>
      <vt:lpstr>Welcome</vt:lpstr>
      <vt:lpstr>Housekeeping</vt:lpstr>
      <vt:lpstr>Introductions and Apologies </vt:lpstr>
      <vt:lpstr>PowerPoint Presentation</vt:lpstr>
      <vt:lpstr>Actions Log</vt:lpstr>
      <vt:lpstr>PowerPoint Presentation</vt:lpstr>
      <vt:lpstr>New Modifications       </vt:lpstr>
      <vt:lpstr>In Flight Modifications  Rachel Hinsley,  Code Administrator Representative   </vt:lpstr>
      <vt:lpstr>PowerPoint Presentation</vt:lpstr>
      <vt:lpstr>CMP280 /281 – Workgroup Report    </vt:lpstr>
      <vt:lpstr>CMP280/281 - Background</vt:lpstr>
      <vt:lpstr>CMP280 / 281 – Workgroup Consultation</vt:lpstr>
      <vt:lpstr>CMP280 / 281 – Workgroup Voting</vt:lpstr>
      <vt:lpstr>CMP292 – Terms of Reference</vt:lpstr>
      <vt:lpstr>CMP280 / CMP281 – Next Steps</vt:lpstr>
      <vt:lpstr>Prioritisation </vt:lpstr>
      <vt:lpstr>Standing Groups</vt:lpstr>
      <vt:lpstr>European Code Development   </vt:lpstr>
      <vt:lpstr>Industry Updates         </vt:lpstr>
      <vt:lpstr>Relevant Interruptions Claim</vt:lpstr>
      <vt:lpstr>CACoP update    </vt:lpstr>
      <vt:lpstr>CACoP Update</vt:lpstr>
      <vt:lpstr>AOB</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CUSC Panel</dc:title>
  <dc:creator>Hinsley1 (ESO), Rachel</dc:creator>
  <cp:lastModifiedBy>Hinsley1 (ESO), Rachel</cp:lastModifiedBy>
  <cp:revision>57</cp:revision>
  <cp:lastPrinted>2018-08-16T14:40:27Z</cp:lastPrinted>
  <dcterms:created xsi:type="dcterms:W3CDTF">2019-03-21T10:47:33Z</dcterms:created>
  <dcterms:modified xsi:type="dcterms:W3CDTF">2019-06-20T13:22:52Z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-1027423372</vt:i4>
  </property>
  <property fmtid="{D5CDD505-2E9C-101B-9397-08002B2CF9AE}" pid="6" name="_NewReviewCycle">
    <vt:lpwstr/>
  </property>
  <property fmtid="{D5CDD505-2E9C-101B-9397-08002B2CF9AE}" pid="7" name="_EmailSubject">
    <vt:lpwstr>ESO Word Report Template and Board report </vt:lpwstr>
  </property>
  <property fmtid="{D5CDD505-2E9C-101B-9397-08002B2CF9AE}" pid="8" name="_AuthorEmail">
    <vt:lpwstr>Caroline.Mackinnon@nationalgrid.com</vt:lpwstr>
  </property>
  <property fmtid="{D5CDD505-2E9C-101B-9397-08002B2CF9AE}" pid="9" name="_AuthorEmailDisplayName">
    <vt:lpwstr>Mackinnon, Caroline</vt:lpwstr>
  </property>
  <property fmtid="{D5CDD505-2E9C-101B-9397-08002B2CF9AE}" pid="10" name="ContentTypeId">
    <vt:lpwstr>0x01010097BE5FED5DB6544D9FACF5EB6194308A</vt:lpwstr>
  </property>
</Properties>
</file>