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5"/>
    <p:sldMasterId id="2147483653" r:id="rId6"/>
  </p:sldMasterIdLst>
  <p:notesMasterIdLst>
    <p:notesMasterId r:id="rId18"/>
  </p:notesMasterIdLst>
  <p:handoutMasterIdLst>
    <p:handoutMasterId r:id="rId19"/>
  </p:handoutMasterIdLst>
  <p:sldIdLst>
    <p:sldId id="269" r:id="rId7"/>
    <p:sldId id="267" r:id="rId8"/>
    <p:sldId id="275" r:id="rId9"/>
    <p:sldId id="284" r:id="rId10"/>
    <p:sldId id="279" r:id="rId11"/>
    <p:sldId id="271" r:id="rId12"/>
    <p:sldId id="283" r:id="rId13"/>
    <p:sldId id="270" r:id="rId14"/>
    <p:sldId id="282" r:id="rId15"/>
    <p:sldId id="280" r:id="rId16"/>
    <p:sldId id="281" r:id="rId17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00FF00"/>
    <a:srgbClr val="FF6600"/>
    <a:srgbClr val="A50021"/>
    <a:srgbClr val="993300"/>
    <a:srgbClr val="808080"/>
    <a:srgbClr val="DC0FB2"/>
    <a:srgbClr val="199110"/>
    <a:srgbClr val="B6F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719" autoAdjust="0"/>
  </p:normalViewPr>
  <p:slideViewPr>
    <p:cSldViewPr>
      <p:cViewPr>
        <p:scale>
          <a:sx n="70" d="100"/>
          <a:sy n="70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7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954" cy="495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722" y="2"/>
            <a:ext cx="2945953" cy="495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471"/>
            <a:ext cx="2945954" cy="495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722" y="9432471"/>
            <a:ext cx="2945953" cy="495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8AE6D542-8C7C-4565-AF32-B76C56616A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91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954" cy="495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46" y="2"/>
            <a:ext cx="2945954" cy="495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fld id="{7CE67C3D-2D24-458F-96F6-B2A5FF1CC8B6}" type="datetimeFigureOut">
              <a:rPr lang="en-GB"/>
              <a:pPr>
                <a:defRPr/>
              </a:pPr>
              <a:t>19/10/2016</a:t>
            </a:fld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64" y="4716237"/>
            <a:ext cx="5437550" cy="4466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30"/>
            <a:ext cx="2945954" cy="495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46" y="9430830"/>
            <a:ext cx="2945954" cy="495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fld id="{C253B912-5C8F-47DC-85F7-6DFF54CCEF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283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FD370-EE2D-4A16-A142-8071355C04D0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17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FD370-EE2D-4A16-A142-8071355C04D0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77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36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40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41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1pPr>
            <a:lvl2pPr marL="742950" indent="-28575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2pPr>
            <a:lvl3pPr marL="11430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3pPr>
            <a:lvl4pPr marL="16002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4pPr>
            <a:lvl5pPr marL="20574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eaLnBrk="1" hangingPunct="1">
              <a:defRPr/>
            </a:pPr>
            <a:r>
              <a:rPr lang="en-GB" sz="1000" smtClean="0">
                <a:solidFill>
                  <a:schemeClr val="tx2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mtClean="0"/>
          </a:p>
        </p:txBody>
      </p:sp>
      <p:pic>
        <p:nvPicPr>
          <p:cNvPr id="10" name="Picture 44" descr="National_Grid_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8112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197EC-9539-43CE-9F85-01878ED7EF8D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4834E-AC79-4CAD-A465-7FF8C676F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7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62252-DC21-4D77-9C3B-0F961D2D6E97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FA8D8-19D2-4A52-AE2C-774EE147F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12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E389-A72D-4937-A01C-698294B65FE1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E9B9-484C-41C7-91C6-87D4E03C7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10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" name="Picture 7" descr="National_Grid_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2882900"/>
            <a:ext cx="8043863" cy="5032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15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651B0-5D2A-4D8C-8996-0A01F8379C55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C9FB-7023-41B9-9DA7-F92242DFB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26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3889-3B75-492E-A478-5C16AD5C5623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9AEE4-47CD-4909-B377-8BDD1969D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5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91970-E8D9-4AB5-89EF-AF66B1EC8493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34DF3-5756-419F-93DD-36DE8FDC9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41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D6899-589F-4966-B92A-F6D66540AA49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07305-A644-4B77-9CB1-3608551BC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80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99147-C27C-43D0-A4CE-461B1A01A8E9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0182E-9520-4581-93B6-EE64C424F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58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EFAFD-599C-43EC-99EC-CF1C3727675B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25957-2A42-4608-A161-C387BBCB6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B79BB-F81F-434D-A80B-9C6FD917A61D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1570F-9AD2-4F57-A414-A70DBAB22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58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C548-B40E-41EE-AC7A-62EED8DC9C4E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7D16A-6865-440D-9EC6-EC2774356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21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07F0A-1C17-4C0B-A3A7-4E0C82F4F717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F4E85-9AD4-4178-9061-FA45B922C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70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F7756-C140-4DC6-B4B8-3FF06DCD9A79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53B70-C8AF-4BAF-A01E-A2EFBC676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29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28949-4731-429D-88C4-2A92B5295704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46EC2-E935-4A24-9EFF-20CB8239D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224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51520" y="1320800"/>
            <a:ext cx="889248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51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8D885-5E69-455C-AC41-24CF16F0A583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1630E-FEE7-4012-B6C0-B3EB1D5F1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1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EEE28-EF74-46FB-B258-0ABCD95AC60F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00CD2-690F-47D4-A9F2-5C234CDD1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8AECC-7ECC-4529-BB10-40E4318AB565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74076-7578-4F34-98FD-BBE32EEF3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0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B9C8D-0D45-4CF1-AD0A-1E2AC01D7044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263CA-DBC3-40AF-9623-76D6DB895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2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B42CA-839F-46BD-A5CD-8AF869536A1B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96427-A1B3-4FFB-BDE6-CD5CF751F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8CA3-7E38-498C-BD87-C66BAC0EEE84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A4FE1-30D2-4546-85D3-335C8E777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3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F48AA-7B94-48E0-946D-11399EBB6008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28D37-F0B9-4EBE-8AEB-C23C5762E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7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fld id="{AC1187C0-937E-41CC-8D98-7836C19FC067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fld id="{DF14500C-0B55-4448-9E87-12A365F5A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2" name="Picture 27" descr="National_Grid_logo_blu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92129"/>
            <a:ext cx="2195736" cy="5123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fld id="{D441D811-D403-4389-855E-4709C8167194}" type="datetime1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fld id="{33C5640B-B32C-4AB1-974D-908E951BF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6" name="Picture 11" descr="National_Grid_logo_blu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nationalgrid.com/UK/Industry-information/Electricity-codes/Grid-code/Modifications/GC0035-GC0079/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nationalgrid.com/UK/Industry-information/Future-of-Energy/System-Operability-Framework/" TargetMode="Externa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93725" y="1337796"/>
            <a:ext cx="8043863" cy="523220"/>
          </a:xfrm>
        </p:spPr>
        <p:txBody>
          <a:bodyPr/>
          <a:lstStyle/>
          <a:p>
            <a:r>
              <a:rPr lang="en-GB" dirty="0" smtClean="0"/>
              <a:t>GC0087 Frequency Response Provisions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 smtClean="0"/>
              <a:t>Fiona Williams</a:t>
            </a: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1800" i="1" dirty="0"/>
              <a:t>National Grid – </a:t>
            </a:r>
            <a:r>
              <a:rPr lang="en-US" altLang="en-US" sz="1800" i="1" dirty="0" smtClean="0"/>
              <a:t>Technical Policy</a:t>
            </a:r>
            <a:endParaRPr lang="en-US" altLang="en-US" sz="1800" i="1" dirty="0"/>
          </a:p>
          <a:p>
            <a:pPr>
              <a:lnSpc>
                <a:spcPct val="80000"/>
              </a:lnSpc>
            </a:pPr>
            <a:r>
              <a:rPr lang="en-US" altLang="en-US" sz="1800" i="1" smtClean="0"/>
              <a:t>18 October </a:t>
            </a:r>
            <a:r>
              <a:rPr lang="en-US" altLang="en-US" sz="1800" i="1" dirty="0"/>
              <a:t>2016</a:t>
            </a:r>
          </a:p>
          <a:p>
            <a:endParaRPr lang="en-GB" dirty="0"/>
          </a:p>
        </p:txBody>
      </p:sp>
      <p:pic>
        <p:nvPicPr>
          <p:cNvPr id="4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13" y="2708920"/>
            <a:ext cx="378777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939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93075" cy="830997"/>
          </a:xfrm>
        </p:spPr>
        <p:txBody>
          <a:bodyPr/>
          <a:lstStyle/>
          <a:p>
            <a:r>
              <a:rPr lang="en-GB" sz="2400" dirty="0" smtClean="0"/>
              <a:t>Work in GC0035 – conclusions for LOM protection settings (&gt;5MW)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25" y="1485900"/>
            <a:ext cx="8089900" cy="4823420"/>
          </a:xfrm>
        </p:spPr>
        <p:txBody>
          <a:bodyPr/>
          <a:lstStyle/>
          <a:p>
            <a:r>
              <a:rPr lang="en-GB" dirty="0">
                <a:hlinkClick r:id="rId2"/>
              </a:rPr>
              <a:t>http://www2.nationalgrid.com/UK/Industry-information/Electricity-codes/Grid-code/Modifications/GC0035-GC0079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 - authority decision tab</a:t>
            </a:r>
            <a:endParaRPr lang="en-GB" dirty="0"/>
          </a:p>
          <a:p>
            <a:r>
              <a:rPr lang="en-GB" dirty="0" smtClean="0"/>
              <a:t>Authority decision for a </a:t>
            </a:r>
            <a:r>
              <a:rPr lang="en-GB" dirty="0" err="1" smtClean="0"/>
              <a:t>RoCoF</a:t>
            </a:r>
            <a:r>
              <a:rPr lang="en-GB" dirty="0" smtClean="0"/>
              <a:t> protection setting of 1Hz/s for all new and existing non-synchronous generators</a:t>
            </a:r>
          </a:p>
          <a:p>
            <a:r>
              <a:rPr lang="en-GB" dirty="0" smtClean="0"/>
              <a:t>And, 0.5Hz/s for all existing synchronous generators</a:t>
            </a:r>
          </a:p>
          <a:p>
            <a:r>
              <a:rPr lang="en-GB" dirty="0" smtClean="0"/>
              <a:t>All new synchronous generators 1Hz/s for commissioning on or after 1 July 2016</a:t>
            </a:r>
            <a:endParaRPr lang="en-GB" dirty="0"/>
          </a:p>
          <a:p>
            <a:r>
              <a:rPr lang="en-GB" dirty="0" smtClean="0"/>
              <a:t>All to be measured continuously for 500ms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80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Withstand Limits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clearly showing &gt; 0.5 Hz/s requirement by 2025</a:t>
            </a:r>
          </a:p>
          <a:p>
            <a:r>
              <a:rPr lang="en-GB" dirty="0" smtClean="0"/>
              <a:t>1Hz/s required to cover islanding risk</a:t>
            </a:r>
          </a:p>
          <a:p>
            <a:r>
              <a:rPr lang="en-GB" dirty="0" smtClean="0"/>
              <a:t>Whole system affected by frequency event therefore previously agreed distribution limits should not apply only to embedded generation</a:t>
            </a:r>
          </a:p>
          <a:p>
            <a:r>
              <a:rPr lang="en-GB" dirty="0"/>
              <a:t>Specifying a minimum for plant to connect in next 5 years and operate for next 20-40 years and therefore generate well beyond </a:t>
            </a:r>
            <a:r>
              <a:rPr lang="en-GB" dirty="0" smtClean="0"/>
              <a:t>2025</a:t>
            </a:r>
          </a:p>
          <a:p>
            <a:r>
              <a:rPr lang="en-GB" dirty="0" smtClean="0"/>
              <a:t>Need to ensure all new plant is fit for changing energy landscape…………….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55296"/>
            <a:ext cx="8093075" cy="461665"/>
          </a:xfrm>
        </p:spPr>
        <p:txBody>
          <a:bodyPr/>
          <a:lstStyle/>
          <a:p>
            <a:r>
              <a:rPr lang="en-GB" sz="2400" dirty="0" smtClean="0"/>
              <a:t>GC0087 – where we are now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25" y="1485900"/>
            <a:ext cx="8089900" cy="5255468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All parameters agreed except </a:t>
            </a:r>
            <a:r>
              <a:rPr lang="en-GB" dirty="0" err="1" smtClean="0"/>
              <a:t>RoCoF</a:t>
            </a:r>
            <a:r>
              <a:rPr lang="en-GB" dirty="0" smtClean="0"/>
              <a:t> withstand capability</a:t>
            </a:r>
          </a:p>
          <a:p>
            <a:r>
              <a:rPr lang="en-GB" dirty="0" smtClean="0"/>
              <a:t>Workgroup report and code drafting currently underway</a:t>
            </a:r>
          </a:p>
          <a:p>
            <a:r>
              <a:rPr lang="en-GB" dirty="0" err="1" smtClean="0"/>
              <a:t>RoCoF</a:t>
            </a:r>
            <a:r>
              <a:rPr lang="en-GB" dirty="0" smtClean="0"/>
              <a:t> withstand being studied using current SOF data</a:t>
            </a:r>
          </a:p>
          <a:p>
            <a:r>
              <a:rPr lang="en-GB" dirty="0" smtClean="0"/>
              <a:t>Proposals for parameter setting below</a:t>
            </a:r>
          </a:p>
          <a:p>
            <a:endParaRPr lang="en-GB" dirty="0"/>
          </a:p>
          <a:p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4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1" t="27996" r="32622" b="15602"/>
          <a:stretch/>
        </p:blipFill>
        <p:spPr bwMode="auto">
          <a:xfrm>
            <a:off x="332534" y="1760241"/>
            <a:ext cx="5079179" cy="4203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279" y="2251625"/>
            <a:ext cx="1238250" cy="219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dirty="0" smtClean="0"/>
              <a:t>RoCoF and Inertia Relationship (SOF 2016 data)</a:t>
            </a:r>
            <a:endParaRPr lang="en-GB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31801" y="1320800"/>
            <a:ext cx="5172911" cy="0"/>
          </a:xfrm>
          <a:prstGeom prst="line">
            <a:avLst/>
          </a:prstGeom>
          <a:ln w="38100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16200000">
            <a:off x="-731618" y="3700227"/>
            <a:ext cx="19128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RoCoF (Hz/s)</a:t>
            </a:r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45203" y="6070204"/>
            <a:ext cx="231017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Inertia (GVA.s)</a:t>
            </a:r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35538" y="1988840"/>
            <a:ext cx="3600400" cy="33547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192088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This plot shows the relationship between </a:t>
            </a:r>
            <a:r>
              <a:rPr lang="en-GB" sz="1600" dirty="0">
                <a:solidFill>
                  <a:prstClr val="black"/>
                </a:solidFill>
              </a:rPr>
              <a:t>s</a:t>
            </a:r>
            <a:r>
              <a:rPr lang="en-GB" sz="1600" dirty="0" smtClean="0">
                <a:solidFill>
                  <a:prstClr val="black"/>
                </a:solidFill>
              </a:rPr>
              <a:t>ystem inertia, RoCoF and the largest </a:t>
            </a:r>
            <a:r>
              <a:rPr lang="en-GB" sz="1600" dirty="0">
                <a:solidFill>
                  <a:prstClr val="black"/>
                </a:solidFill>
              </a:rPr>
              <a:t>l</a:t>
            </a:r>
            <a:r>
              <a:rPr lang="en-GB" sz="1600" dirty="0" smtClean="0">
                <a:solidFill>
                  <a:prstClr val="black"/>
                </a:solidFill>
              </a:rPr>
              <a:t>oss </a:t>
            </a:r>
            <a:r>
              <a:rPr lang="en-GB" sz="1600" dirty="0">
                <a:solidFill>
                  <a:prstClr val="black"/>
                </a:solidFill>
              </a:rPr>
              <a:t>r</a:t>
            </a:r>
            <a:r>
              <a:rPr lang="en-GB" sz="1600" dirty="0" smtClean="0">
                <a:solidFill>
                  <a:prstClr val="black"/>
                </a:solidFill>
              </a:rPr>
              <a:t>isk on the system</a:t>
            </a:r>
          </a:p>
          <a:p>
            <a:pPr marL="285750" indent="-192088">
              <a:buFont typeface="Arial" panose="020B0604020202020204" pitchFamily="34" charset="0"/>
              <a:buChar char="•"/>
            </a:pPr>
            <a:endParaRPr lang="en-GB" sz="1000" dirty="0">
              <a:solidFill>
                <a:prstClr val="black"/>
              </a:solidFill>
            </a:endParaRPr>
          </a:p>
          <a:p>
            <a:pPr marL="285750" indent="-192088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As system inertia decreases and the largest loss increases, the RoCoF risk increases</a:t>
            </a:r>
          </a:p>
          <a:p>
            <a:pPr marL="285750" indent="-192088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prstClr val="black"/>
              </a:solidFill>
            </a:endParaRPr>
          </a:p>
          <a:p>
            <a:pPr marL="285750" indent="-192088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The minimum inertia witnessed so far in 2016 was about 135GVA.s, limiting the largest loss to 680MW </a:t>
            </a:r>
            <a:endParaRPr lang="en-GB" sz="1000" dirty="0">
              <a:solidFill>
                <a:prstClr val="black"/>
              </a:solidFill>
            </a:endParaRPr>
          </a:p>
          <a:p>
            <a:pPr marL="285750" indent="-192088"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prstClr val="black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92358" y="1698966"/>
            <a:ext cx="4647930" cy="3860452"/>
            <a:chOff x="744733" y="1274224"/>
            <a:chExt cx="4647930" cy="2895339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921402" y="1491630"/>
              <a:ext cx="0" cy="2677933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151434" y="1274224"/>
              <a:ext cx="1551362" cy="276999"/>
            </a:xfrm>
            <a:prstGeom prst="rect">
              <a:avLst/>
            </a:prstGeom>
            <a:solidFill>
              <a:schemeClr val="accent5"/>
            </a:solidFill>
            <a:ln w="76200">
              <a:solidFill>
                <a:schemeClr val="accent5"/>
              </a:solidFill>
              <a:miter lim="800000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solidFill>
                    <a:prstClr val="white"/>
                  </a:solidFill>
                </a:rPr>
                <a:t>Minimum seen in 2016</a:t>
              </a:r>
              <a:endParaRPr lang="en-GB" sz="1200" dirty="0">
                <a:solidFill>
                  <a:prstClr val="white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744733" y="3784095"/>
              <a:ext cx="4369527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616982" y="3620319"/>
              <a:ext cx="775681" cy="138500"/>
            </a:xfrm>
            <a:prstGeom prst="rect">
              <a:avLst/>
            </a:prstGeom>
            <a:solidFill>
              <a:schemeClr val="accent5"/>
            </a:solidFill>
            <a:ln w="76200">
              <a:solidFill>
                <a:schemeClr val="accent5"/>
              </a:solidFill>
              <a:miter lim="800000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200" dirty="0" smtClean="0">
                  <a:solidFill>
                    <a:prstClr val="white"/>
                  </a:solidFill>
                </a:rPr>
                <a:t>0.125Hz/s</a:t>
              </a:r>
              <a:endParaRPr lang="en-GB" sz="120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018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 Inertia – Consumer Power</a:t>
            </a:r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1300" y="1320800"/>
            <a:ext cx="6490940" cy="0"/>
          </a:xfrm>
          <a:prstGeom prst="line">
            <a:avLst/>
          </a:prstGeom>
          <a:ln w="38100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1437488" y="1700809"/>
            <a:ext cx="6529016" cy="3815843"/>
            <a:chOff x="1437488" y="1700809"/>
            <a:chExt cx="6529016" cy="3815843"/>
          </a:xfrm>
        </p:grpSpPr>
        <p:sp>
          <p:nvSpPr>
            <p:cNvPr id="11" name="TextBox 10"/>
            <p:cNvSpPr txBox="1"/>
            <p:nvPr/>
          </p:nvSpPr>
          <p:spPr>
            <a:xfrm>
              <a:off x="3917973" y="5301208"/>
              <a:ext cx="2643312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prstClr val="black"/>
                  </a:solidFill>
                </a:rPr>
                <a:t>System Inertia (GVA.s)</a:t>
              </a:r>
              <a:endParaRPr lang="en-GB" sz="1400" dirty="0">
                <a:solidFill>
                  <a:prstClr val="black"/>
                </a:solidFill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489" t="43545" r="1880" b="43537"/>
            <a:stretch/>
          </p:blipFill>
          <p:spPr bwMode="auto">
            <a:xfrm>
              <a:off x="1437488" y="3297276"/>
              <a:ext cx="889000" cy="13377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881988" y="1700809"/>
              <a:ext cx="5544616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2000" b="1" u="sng" dirty="0" smtClean="0">
                  <a:solidFill>
                    <a:prstClr val="black"/>
                  </a:solidFill>
                </a:rPr>
                <a:t>Annual Distribution of System Inertia</a:t>
              </a:r>
              <a:endParaRPr lang="en-GB" sz="2000" b="1" u="sng" dirty="0">
                <a:solidFill>
                  <a:prstClr val="black"/>
                </a:solidFill>
              </a:endParaRPr>
            </a:p>
          </p:txBody>
        </p:sp>
        <p:pic>
          <p:nvPicPr>
            <p:cNvPr id="8" name="Picture 2" descr="C:\Users\patrick.cassels\Desktop\Plots for JW\future inertia distribution (50pc Tx)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3" t="24437" r="52463" b="53341"/>
            <a:stretch/>
          </p:blipFill>
          <p:spPr bwMode="auto">
            <a:xfrm>
              <a:off x="2191935" y="2708921"/>
              <a:ext cx="5774569" cy="2016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92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24" y="1485900"/>
            <a:ext cx="8442771" cy="5111452"/>
          </a:xfrm>
        </p:spPr>
        <p:txBody>
          <a:bodyPr/>
          <a:lstStyle/>
          <a:p>
            <a:r>
              <a:rPr lang="en-GB" dirty="0" smtClean="0"/>
              <a:t>Robust data</a:t>
            </a:r>
          </a:p>
          <a:p>
            <a:r>
              <a:rPr lang="en-GB" dirty="0" smtClean="0"/>
              <a:t>Combination of actual and FES</a:t>
            </a:r>
          </a:p>
          <a:p>
            <a:r>
              <a:rPr lang="en-GB" dirty="0" smtClean="0"/>
              <a:t>Reference days chosen in 2 week date window with similar weather (wind and solar) conditions</a:t>
            </a:r>
          </a:p>
          <a:p>
            <a:r>
              <a:rPr lang="en-GB" dirty="0" smtClean="0"/>
              <a:t>Historic transmission demand stripped of embedded to provide real demand data and then predicted embedded values added to produce future demand figures</a:t>
            </a:r>
          </a:p>
          <a:p>
            <a:r>
              <a:rPr lang="en-GB" dirty="0" smtClean="0"/>
              <a:t>FES merit order used</a:t>
            </a:r>
          </a:p>
          <a:p>
            <a:r>
              <a:rPr lang="en-GB" dirty="0">
                <a:hlinkClick r:id="rId2"/>
              </a:rPr>
              <a:t>http://www2.nationalgrid.com/UK/Industry-information/Future-of-Energy/System-Operability-Framework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 - more detail on data in the webinars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13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Theory behind the data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GB" dirty="0" smtClean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/>
                      <m:t>RoCoF</m:t>
                    </m:r>
                    <m:r>
                      <m:rPr>
                        <m:nor/>
                      </m:rPr>
                      <a:rPr lang="en-GB"/>
                      <m:t> [</m:t>
                    </m:r>
                    <m:r>
                      <m:rPr>
                        <m:nor/>
                      </m:rPr>
                      <a:rPr lang="en-GB"/>
                      <m:t>Hz</m:t>
                    </m:r>
                    <m:r>
                      <m:rPr>
                        <m:nor/>
                      </m:rPr>
                      <a:rPr lang="en-GB"/>
                      <m:t>/</m:t>
                    </m:r>
                    <m:r>
                      <m:rPr>
                        <m:nor/>
                      </m:rPr>
                      <a:rPr lang="en-GB"/>
                      <m:t>s</m:t>
                    </m:r>
                    <m:r>
                      <m:rPr>
                        <m:nor/>
                      </m:rPr>
                      <a:rPr lang="en-GB"/>
                      <m:t>] = 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/>
                          <m:t>50 [</m:t>
                        </m:r>
                        <m:r>
                          <m:rPr>
                            <m:nor/>
                          </m:rPr>
                          <a:rPr lang="en-GB"/>
                          <m:t>Hz</m:t>
                        </m:r>
                        <m:r>
                          <m:rPr>
                            <m:nor/>
                          </m:rPr>
                          <a:rPr lang="en-GB"/>
                          <m:t>]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/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GB"/>
                      <m:t>×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/>
                          <m:t>Imbalance</m:t>
                        </m:r>
                        <m:r>
                          <m:rPr>
                            <m:nor/>
                          </m:rPr>
                          <a:rPr lang="en-GB"/>
                          <m:t> [</m:t>
                        </m:r>
                        <m:r>
                          <m:rPr>
                            <m:nor/>
                          </m:rPr>
                          <a:rPr lang="en-GB"/>
                          <m:t>MW</m:t>
                        </m:r>
                        <m:r>
                          <m:rPr>
                            <m:nor/>
                          </m:rPr>
                          <a:rPr lang="en-GB"/>
                          <m:t>]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i="1"/>
                          <m:t>′</m:t>
                        </m:r>
                        <m:r>
                          <m:rPr>
                            <m:nor/>
                          </m:rPr>
                          <a:rPr lang="en-GB"/>
                          <m:t>System</m:t>
                        </m:r>
                        <m:r>
                          <m:rPr>
                            <m:nor/>
                          </m:rPr>
                          <a:rPr lang="en-GB"/>
                          <m:t> </m:t>
                        </m:r>
                        <m:r>
                          <m:rPr>
                            <m:nor/>
                          </m:rPr>
                          <a:rPr lang="en-GB"/>
                          <m:t>inertia</m:t>
                        </m:r>
                        <m:r>
                          <m:rPr>
                            <m:nor/>
                          </m:rPr>
                          <a:rPr lang="en-GB" i="1"/>
                          <m:t>′</m:t>
                        </m:r>
                        <m:r>
                          <m:rPr>
                            <m:nor/>
                          </m:rPr>
                          <a:rPr lang="en-GB"/>
                          <m:t> [</m:t>
                        </m:r>
                        <m:r>
                          <m:rPr>
                            <m:nor/>
                          </m:rPr>
                          <a:rPr lang="en-GB"/>
                          <m:t>MVA</m:t>
                        </m:r>
                        <m:r>
                          <m:rPr>
                            <m:nor/>
                          </m:rPr>
                          <a:rPr lang="en-GB"/>
                          <m:t>.</m:t>
                        </m:r>
                        <m:r>
                          <m:rPr>
                            <m:nor/>
                          </m:rPr>
                          <a:rPr lang="en-GB"/>
                          <m:t>s</m:t>
                        </m:r>
                        <m:r>
                          <m:rPr>
                            <m:nor/>
                          </m:rPr>
                          <a:rPr lang="en-GB"/>
                          <m:t>]</m:t>
                        </m:r>
                      </m:den>
                    </m:f>
                  </m:oMath>
                </a14:m>
                <a:endParaRPr lang="en-GB" b="0" dirty="0" smtClean="0">
                  <a:ea typeface="Cambria Math"/>
                </a:endParaRPr>
              </a:p>
              <a:p>
                <a:endParaRPr lang="en-GB" dirty="0" smtClean="0"/>
              </a:p>
              <a:p>
                <a:r>
                  <a:rPr lang="en-GB" dirty="0" smtClean="0"/>
                  <a:t>Data taken from 2016 SOF</a:t>
                </a:r>
              </a:p>
              <a:p>
                <a:r>
                  <a:rPr lang="en-GB" dirty="0" smtClean="0"/>
                  <a:t>3 Minimum inertia periods in 2016, 2020 and 2025</a:t>
                </a:r>
              </a:p>
              <a:p>
                <a:r>
                  <a:rPr lang="en-GB" dirty="0" smtClean="0"/>
                  <a:t>Inertia data taken from plant registered capacity</a:t>
                </a:r>
                <a:endParaRPr lang="en-GB" dirty="0"/>
              </a:p>
              <a:p>
                <a:pPr marL="1371600" lvl="3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8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RfG</a:t>
            </a:r>
            <a:r>
              <a:rPr lang="en-GB" dirty="0" smtClean="0"/>
              <a:t> Definition of </a:t>
            </a:r>
            <a:r>
              <a:rPr lang="en-GB" dirty="0" err="1" smtClean="0"/>
              <a:t>RoCoF</a:t>
            </a:r>
            <a:r>
              <a:rPr lang="en-GB" dirty="0" smtClean="0"/>
              <a:t> Withstand Capability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GB" sz="2400" dirty="0"/>
              <a:t>With regard to the rate of change of frequency withstand capability, a power generating module shall be capable of staying connected to the network and operate at rates of change of frequency up to a value specified by the relevant TSO, unless disconnection was triggered by rate-of-change-of-frequency-type loss of mains protection. The relevant system operator, in coordination with the relevant TSO, shall specify this rate-of-change-of-frequency-type loss of mains protection.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74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data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827637"/>
              </p:ext>
            </p:extLst>
          </p:nvPr>
        </p:nvGraphicFramePr>
        <p:xfrm>
          <a:off x="1619672" y="2492896"/>
          <a:ext cx="5544614" cy="302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1556"/>
                <a:gridCol w="1418390"/>
                <a:gridCol w="1031556"/>
                <a:gridCol w="1031556"/>
                <a:gridCol w="1031556"/>
              </a:tblGrid>
              <a:tr h="1106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Year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Min </a:t>
                      </a:r>
                      <a:r>
                        <a:rPr lang="en-GB" sz="1100" dirty="0" smtClean="0">
                          <a:effectLst/>
                        </a:rPr>
                        <a:t>MVA.s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1260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1500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1800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8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2016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103777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-0.30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-0.36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-0.43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8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86678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-0.36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-0.43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-0.52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0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2025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69772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-0.45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-0.54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-0.64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81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Breakdown of the Minimums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521226"/>
              </p:ext>
            </p:extLst>
          </p:nvPr>
        </p:nvGraphicFramePr>
        <p:xfrm>
          <a:off x="1691680" y="2492896"/>
          <a:ext cx="4622800" cy="2408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/>
                <a:gridCol w="1155700"/>
                <a:gridCol w="1155700"/>
                <a:gridCol w="1155700"/>
              </a:tblGrid>
              <a:tr h="1296144">
                <a:tc>
                  <a:txBody>
                    <a:bodyPr/>
                    <a:lstStyle/>
                    <a:p>
                      <a:r>
                        <a:rPr lang="en-GB" dirty="0" smtClean="0"/>
                        <a:t>Year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% of plant with inertia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% of plant without inertia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Demand</a:t>
                      </a:r>
                      <a:r>
                        <a:rPr lang="en-GB" baseline="0" dirty="0" smtClean="0"/>
                        <a:t> (MW)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16,866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16,821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13,672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37180"/>
      </p:ext>
    </p:extLst>
  </p:cSld>
  <p:clrMapOvr>
    <a:masterClrMapping/>
  </p:clrMapOvr>
</p:sld>
</file>

<file path=ppt/theme/theme1.xml><?xml version="1.0" encoding="utf-8"?>
<a:theme xmlns:a="http://schemas.openxmlformats.org/drawingml/2006/main" name="national_grid[1]">
  <a:themeElements>
    <a:clrScheme name="national_grid[1]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ational_grid[1]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ational_grid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A198FA659898489848506E8E89DC9B0016F14FA232A3024E86448D392DB42C99" ma:contentTypeVersion="2" ma:contentTypeDescription="Create a new document." ma:contentTypeScope="" ma:versionID="741e002357e58056f68ed129e1564b5f">
  <xsd:schema xmlns:xsd="http://www.w3.org/2001/XMLSchema" xmlns:p="http://schemas.microsoft.com/office/2006/metadata/properties" xmlns:ns2="167b30c5-9f52-497a-9f7f-799ad506a05e" xmlns:ns3="http://schemas.microsoft.com/sharepoint/v3/fields" targetNamespace="http://schemas.microsoft.com/office/2006/metadata/properties" ma:root="true" ma:fieldsID="ffbd1d539c5dea490f6fd52861f4e91f" ns2:_="" ns3:_="">
    <xsd:import namespace="167b30c5-9f52-497a-9f7f-799ad506a05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NG_IsPopuler" minOccurs="0"/>
                <xsd:element ref="ns2:NG_Description" minOccurs="0"/>
                <xsd:element ref="ns3:NG_LOB" minOccurs="0"/>
                <xsd:element ref="ns3:NG_Department" minOccurs="0"/>
                <xsd:element ref="ns3:NG_DocTyp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67b30c5-9f52-497a-9f7f-799ad506a05e" elementFormDefault="qualified">
    <xsd:import namespace="http://schemas.microsoft.com/office/2006/documentManagement/types"/>
    <xsd:element name="NG_IsPopuler" ma:index="8" nillable="true" ma:displayName="Is Popular" ma:default="1" ma:internalName="NG_IsPopuler">
      <xsd:simpleType>
        <xsd:restriction base="dms:Boolean"/>
      </xsd:simpleType>
    </xsd:element>
    <xsd:element name="NG_Description" ma:index="9" nillable="true" ma:displayName="Description" ma:internalName="NG_Description">
      <xsd:simpleType>
        <xsd:restriction base="dms:Note"/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NG_LOB" ma:index="10" nillable="true" ma:displayName="Business Area" ma:internalName="NG_LOB">
      <xsd:simpleType>
        <xsd:restriction base="dms:Text"/>
      </xsd:simpleType>
    </xsd:element>
    <xsd:element name="NG_Department" ma:index="11" nillable="true" ma:displayName="Department" ma:internalName="NG_Department">
      <xsd:simpleType>
        <xsd:restriction base="dms:Text"/>
      </xsd:simpleType>
    </xsd:element>
    <xsd:element name="NG_DocType" ma:index="12" ma:displayName="Document Type" ma:default="Regulations and compliance" ma:format="Dropdown" ma:internalName="NG_DocType">
      <xsd:simpleType>
        <xsd:restriction base="dms:Choice">
          <xsd:enumeration value="Regulations and compliance"/>
          <xsd:enumeration value="Policy and procedures"/>
          <xsd:enumeration value="Standards"/>
          <xsd:enumeration value="Form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G_Description xmlns="167b30c5-9f52-497a-9f7f-799ad506a05e" xsi:nil="true"/>
    <NG_DocType xmlns="http://schemas.microsoft.com/sharepoint/v3/fields">Forms</NG_DocType>
    <NG_IsPopuler xmlns="167b30c5-9f52-497a-9f7f-799ad506a05e">true</NG_IsPopuler>
    <NG_LOB xmlns="http://schemas.microsoft.com/sharepoint/v3/fields" xsi:nil="true"/>
    <NG_Departmen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AD20716-80A0-418E-BC36-36B8CA8A8A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7b30c5-9f52-497a-9f7f-799ad506a05e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8461231-A5F9-42A3-9622-B300CC342AA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B88B9C31-27F6-4C5E-ACE9-513C693E977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8A4600F-004C-48D8-9765-AB9E4299CAA6}">
  <ds:schemaRefs>
    <ds:schemaRef ds:uri="167b30c5-9f52-497a-9f7f-799ad506a05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sharepoint/v3/fields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national_grid[1]</Template>
  <TotalTime>2598</TotalTime>
  <Words>537</Words>
  <Application>Microsoft Office PowerPoint</Application>
  <PresentationFormat>On-screen Show (4:3)</PresentationFormat>
  <Paragraphs>99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national_grid[1]</vt:lpstr>
      <vt:lpstr>NG Blank</vt:lpstr>
      <vt:lpstr>GC0087 Frequency Response Provisions</vt:lpstr>
      <vt:lpstr>GC0087 – where we are now</vt:lpstr>
      <vt:lpstr>RoCoF and Inertia Relationship (SOF 2016 data)</vt:lpstr>
      <vt:lpstr>System Inertia – Consumer Power</vt:lpstr>
      <vt:lpstr>SOF data</vt:lpstr>
      <vt:lpstr>Theory behind the data</vt:lpstr>
      <vt:lpstr>RfG Definition of RoCoF Withstand Capability</vt:lpstr>
      <vt:lpstr>Study data</vt:lpstr>
      <vt:lpstr>Breakdown of the Minimums</vt:lpstr>
      <vt:lpstr>Work in GC0035 – conclusions for LOM protection settings (&gt;5MW)</vt:lpstr>
      <vt:lpstr>Proposed Withstand Limits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Woodward, Richard</dc:creator>
  <cp:lastModifiedBy>National Grid</cp:lastModifiedBy>
  <cp:revision>78</cp:revision>
  <cp:lastPrinted>2016-10-06T11:22:04Z</cp:lastPrinted>
  <dcterms:created xsi:type="dcterms:W3CDTF">2012-08-23T08:22:41Z</dcterms:created>
  <dcterms:modified xsi:type="dcterms:W3CDTF">2016-10-19T15:47:27Z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_AdHocReviewCycleID">
    <vt:i4>991820531</vt:i4>
  </property>
  <property fmtid="{D5CDD505-2E9C-101B-9397-08002B2CF9AE}" pid="4" name="_NewReviewCycle">
    <vt:lpwstr/>
  </property>
  <property fmtid="{D5CDD505-2E9C-101B-9397-08002B2CF9AE}" pid="5" name="_EmailSubject">
    <vt:lpwstr>GC0087 on the website</vt:lpwstr>
  </property>
  <property fmtid="{D5CDD505-2E9C-101B-9397-08002B2CF9AE}" pid="6" name="_AuthorEmail">
    <vt:lpwstr>Fiona.Williams@nationalgrid.com</vt:lpwstr>
  </property>
  <property fmtid="{D5CDD505-2E9C-101B-9397-08002B2CF9AE}" pid="7" name="_AuthorEmailDisplayName">
    <vt:lpwstr>Williams, Fiona</vt:lpwstr>
  </property>
  <property fmtid="{D5CDD505-2E9C-101B-9397-08002B2CF9AE}" pid="8" name="_PreviousAdHocReviewCycleID">
    <vt:i4>-1599154916</vt:i4>
  </property>
</Properties>
</file>