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9"/>
  </p:notesMasterIdLst>
  <p:handoutMasterIdLst>
    <p:handoutMasterId r:id="rId50"/>
  </p:handoutMasterIdLst>
  <p:sldIdLst>
    <p:sldId id="590" r:id="rId5"/>
    <p:sldId id="591" r:id="rId6"/>
    <p:sldId id="606" r:id="rId7"/>
    <p:sldId id="607" r:id="rId8"/>
    <p:sldId id="728" r:id="rId9"/>
    <p:sldId id="729" r:id="rId10"/>
    <p:sldId id="730" r:id="rId11"/>
    <p:sldId id="592" r:id="rId12"/>
    <p:sldId id="257" r:id="rId13"/>
    <p:sldId id="258" r:id="rId14"/>
    <p:sldId id="259" r:id="rId15"/>
    <p:sldId id="260" r:id="rId16"/>
    <p:sldId id="261" r:id="rId17"/>
    <p:sldId id="736" r:id="rId18"/>
    <p:sldId id="546" r:id="rId19"/>
    <p:sldId id="579" r:id="rId20"/>
    <p:sldId id="580" r:id="rId21"/>
    <p:sldId id="581" r:id="rId22"/>
    <p:sldId id="582" r:id="rId23"/>
    <p:sldId id="577" r:id="rId24"/>
    <p:sldId id="691" r:id="rId25"/>
    <p:sldId id="719" r:id="rId26"/>
    <p:sldId id="530" r:id="rId27"/>
    <p:sldId id="720" r:id="rId28"/>
    <p:sldId id="721" r:id="rId29"/>
    <p:sldId id="534" r:id="rId30"/>
    <p:sldId id="722" r:id="rId31"/>
    <p:sldId id="723" r:id="rId32"/>
    <p:sldId id="724" r:id="rId33"/>
    <p:sldId id="683" r:id="rId34"/>
    <p:sldId id="690" r:id="rId35"/>
    <p:sldId id="593" r:id="rId36"/>
    <p:sldId id="594" r:id="rId37"/>
    <p:sldId id="595" r:id="rId38"/>
    <p:sldId id="566" r:id="rId39"/>
    <p:sldId id="732" r:id="rId40"/>
    <p:sldId id="733" r:id="rId41"/>
    <p:sldId id="734" r:id="rId42"/>
    <p:sldId id="735" r:id="rId43"/>
    <p:sldId id="600" r:id="rId44"/>
    <p:sldId id="725" r:id="rId45"/>
    <p:sldId id="726" r:id="rId46"/>
    <p:sldId id="731" r:id="rId47"/>
    <p:sldId id="536" r:id="rId48"/>
  </p:sldIdLst>
  <p:sldSz cx="9144000" cy="5143500" type="screen16x9"/>
  <p:notesSz cx="9777413" cy="6670675"/>
  <p:defaultTextStyle>
    <a:defPPr>
      <a:defRPr lang="en-US"/>
    </a:defPPr>
    <a:lvl1pPr marL="0" algn="l" defTabSz="415869" rtl="0" eaLnBrk="1" latinLnBrk="0" hangingPunct="1">
      <a:defRPr sz="819" kern="1200">
        <a:solidFill>
          <a:schemeClr val="tx1"/>
        </a:solidFill>
        <a:latin typeface="+mn-lt"/>
        <a:ea typeface="+mn-ea"/>
        <a:cs typeface="+mn-cs"/>
      </a:defRPr>
    </a:lvl1pPr>
    <a:lvl2pPr marL="207935" algn="l" defTabSz="415869" rtl="0" eaLnBrk="1" latinLnBrk="0" hangingPunct="1">
      <a:defRPr sz="819" kern="1200">
        <a:solidFill>
          <a:schemeClr val="tx1"/>
        </a:solidFill>
        <a:latin typeface="+mn-lt"/>
        <a:ea typeface="+mn-ea"/>
        <a:cs typeface="+mn-cs"/>
      </a:defRPr>
    </a:lvl2pPr>
    <a:lvl3pPr marL="415869" algn="l" defTabSz="415869" rtl="0" eaLnBrk="1" latinLnBrk="0" hangingPunct="1">
      <a:defRPr sz="819" kern="1200">
        <a:solidFill>
          <a:schemeClr val="tx1"/>
        </a:solidFill>
        <a:latin typeface="+mn-lt"/>
        <a:ea typeface="+mn-ea"/>
        <a:cs typeface="+mn-cs"/>
      </a:defRPr>
    </a:lvl3pPr>
    <a:lvl4pPr marL="623804" algn="l" defTabSz="415869" rtl="0" eaLnBrk="1" latinLnBrk="0" hangingPunct="1">
      <a:defRPr sz="819" kern="1200">
        <a:solidFill>
          <a:schemeClr val="tx1"/>
        </a:solidFill>
        <a:latin typeface="+mn-lt"/>
        <a:ea typeface="+mn-ea"/>
        <a:cs typeface="+mn-cs"/>
      </a:defRPr>
    </a:lvl4pPr>
    <a:lvl5pPr marL="831738" algn="l" defTabSz="415869" rtl="0" eaLnBrk="1" latinLnBrk="0" hangingPunct="1">
      <a:defRPr sz="819" kern="1200">
        <a:solidFill>
          <a:schemeClr val="tx1"/>
        </a:solidFill>
        <a:latin typeface="+mn-lt"/>
        <a:ea typeface="+mn-ea"/>
        <a:cs typeface="+mn-cs"/>
      </a:defRPr>
    </a:lvl5pPr>
    <a:lvl6pPr marL="1039673" algn="l" defTabSz="415869" rtl="0" eaLnBrk="1" latinLnBrk="0" hangingPunct="1">
      <a:defRPr sz="819" kern="1200">
        <a:solidFill>
          <a:schemeClr val="tx1"/>
        </a:solidFill>
        <a:latin typeface="+mn-lt"/>
        <a:ea typeface="+mn-ea"/>
        <a:cs typeface="+mn-cs"/>
      </a:defRPr>
    </a:lvl6pPr>
    <a:lvl7pPr marL="1247607" algn="l" defTabSz="415869" rtl="0" eaLnBrk="1" latinLnBrk="0" hangingPunct="1">
      <a:defRPr sz="819" kern="1200">
        <a:solidFill>
          <a:schemeClr val="tx1"/>
        </a:solidFill>
        <a:latin typeface="+mn-lt"/>
        <a:ea typeface="+mn-ea"/>
        <a:cs typeface="+mn-cs"/>
      </a:defRPr>
    </a:lvl7pPr>
    <a:lvl8pPr marL="1455542" algn="l" defTabSz="415869" rtl="0" eaLnBrk="1" latinLnBrk="0" hangingPunct="1">
      <a:defRPr sz="819" kern="1200">
        <a:solidFill>
          <a:schemeClr val="tx1"/>
        </a:solidFill>
        <a:latin typeface="+mn-lt"/>
        <a:ea typeface="+mn-ea"/>
        <a:cs typeface="+mn-cs"/>
      </a:defRPr>
    </a:lvl8pPr>
    <a:lvl9pPr marL="1663476" algn="l" defTabSz="415869" rtl="0" eaLnBrk="1" latinLnBrk="0" hangingPunct="1">
      <a:defRPr sz="81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3778B9"/>
    <a:srgbClr val="C4CC4B"/>
    <a:srgbClr val="5F3684"/>
    <a:srgbClr val="F2C04C"/>
    <a:srgbClr val="EC6525"/>
    <a:srgbClr val="FBE64D"/>
    <a:srgbClr val="FFFFFF"/>
    <a:srgbClr val="4D450C"/>
    <a:srgbClr val="454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6220" autoAdjust="0"/>
  </p:normalViewPr>
  <p:slideViewPr>
    <p:cSldViewPr>
      <p:cViewPr varScale="1">
        <p:scale>
          <a:sx n="96" d="100"/>
          <a:sy n="96" d="100"/>
        </p:scale>
        <p:origin x="660" y="78"/>
      </p:cViewPr>
      <p:guideLst/>
    </p:cSldViewPr>
  </p:slideViewPr>
  <p:outlineViewPr>
    <p:cViewPr>
      <p:scale>
        <a:sx n="75" d="100"/>
        <a:sy n="75"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howGuides="1">
      <p:cViewPr varScale="1">
        <p:scale>
          <a:sx n="110" d="100"/>
          <a:sy n="110" d="100"/>
        </p:scale>
        <p:origin x="140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F5BD0B-CE23-4504-AD86-27670219A14C}"/>
              </a:ext>
            </a:extLst>
          </p:cNvPr>
          <p:cNvSpPr>
            <a:spLocks noGrp="1"/>
          </p:cNvSpPr>
          <p:nvPr>
            <p:ph type="hdr" sz="quarter"/>
          </p:nvPr>
        </p:nvSpPr>
        <p:spPr>
          <a:xfrm>
            <a:off x="0" y="0"/>
            <a:ext cx="4237085" cy="334283"/>
          </a:xfrm>
          <a:prstGeom prst="rect">
            <a:avLst/>
          </a:prstGeom>
        </p:spPr>
        <p:txBody>
          <a:bodyPr vert="horz" lIns="47878" tIns="23939" rIns="47878" bIns="23939" rtlCol="0"/>
          <a:lstStyle>
            <a:lvl1pPr algn="l">
              <a:defRPr sz="600"/>
            </a:lvl1pPr>
          </a:lstStyle>
          <a:p>
            <a:endParaRPr lang="en-GB" dirty="0">
              <a:latin typeface="Arial" panose="020B0604020202020204" pitchFamily="34" charset="0"/>
            </a:endParaRPr>
          </a:p>
        </p:txBody>
      </p:sp>
      <p:sp>
        <p:nvSpPr>
          <p:cNvPr id="3" name="Date Placeholder 2">
            <a:extLst>
              <a:ext uri="{FF2B5EF4-FFF2-40B4-BE49-F238E27FC236}">
                <a16:creationId xmlns:a16="http://schemas.microsoft.com/office/drawing/2014/main" id="{9D816361-CFC7-499E-8AD6-868EDDCF584D}"/>
              </a:ext>
            </a:extLst>
          </p:cNvPr>
          <p:cNvSpPr>
            <a:spLocks noGrp="1"/>
          </p:cNvSpPr>
          <p:nvPr>
            <p:ph type="dt" sz="quarter" idx="1"/>
          </p:nvPr>
        </p:nvSpPr>
        <p:spPr>
          <a:xfrm>
            <a:off x="5538012" y="0"/>
            <a:ext cx="4237085" cy="334283"/>
          </a:xfrm>
          <a:prstGeom prst="rect">
            <a:avLst/>
          </a:prstGeom>
        </p:spPr>
        <p:txBody>
          <a:bodyPr vert="horz" lIns="47878" tIns="23939" rIns="47878" bIns="23939" rtlCol="0"/>
          <a:lstStyle>
            <a:lvl1pPr algn="r">
              <a:defRPr sz="600"/>
            </a:lvl1pPr>
          </a:lstStyle>
          <a:p>
            <a:fld id="{644B8A76-388C-44EE-8A88-6345FFEEA97C}" type="datetimeFigureOut">
              <a:rPr lang="en-GB" smtClean="0">
                <a:latin typeface="Arial" panose="020B0604020202020204" pitchFamily="34" charset="0"/>
              </a:rPr>
              <a:t>21/03/2019</a:t>
            </a:fld>
            <a:endParaRPr lang="en-GB" dirty="0">
              <a:latin typeface="Arial" panose="020B0604020202020204" pitchFamily="34" charset="0"/>
            </a:endParaRPr>
          </a:p>
        </p:txBody>
      </p:sp>
      <p:sp>
        <p:nvSpPr>
          <p:cNvPr id="4" name="Footer Placeholder 3">
            <a:extLst>
              <a:ext uri="{FF2B5EF4-FFF2-40B4-BE49-F238E27FC236}">
                <a16:creationId xmlns:a16="http://schemas.microsoft.com/office/drawing/2014/main" id="{CB5458E5-B056-4896-8798-EA7B2CBFECBD}"/>
              </a:ext>
            </a:extLst>
          </p:cNvPr>
          <p:cNvSpPr>
            <a:spLocks noGrp="1"/>
          </p:cNvSpPr>
          <p:nvPr>
            <p:ph type="ftr" sz="quarter" idx="2"/>
          </p:nvPr>
        </p:nvSpPr>
        <p:spPr>
          <a:xfrm>
            <a:off x="0" y="6336393"/>
            <a:ext cx="4237085" cy="334283"/>
          </a:xfrm>
          <a:prstGeom prst="rect">
            <a:avLst/>
          </a:prstGeom>
        </p:spPr>
        <p:txBody>
          <a:bodyPr vert="horz" lIns="47878" tIns="23939" rIns="47878" bIns="23939" rtlCol="0" anchor="b"/>
          <a:lstStyle>
            <a:lvl1pPr algn="l">
              <a:defRPr sz="600"/>
            </a:lvl1pPr>
          </a:lstStyle>
          <a:p>
            <a:endParaRPr lang="en-GB" dirty="0">
              <a:latin typeface="Arial" panose="020B0604020202020204" pitchFamily="34" charset="0"/>
            </a:endParaRPr>
          </a:p>
        </p:txBody>
      </p:sp>
      <p:sp>
        <p:nvSpPr>
          <p:cNvPr id="5" name="Slide Number Placeholder 4">
            <a:extLst>
              <a:ext uri="{FF2B5EF4-FFF2-40B4-BE49-F238E27FC236}">
                <a16:creationId xmlns:a16="http://schemas.microsoft.com/office/drawing/2014/main" id="{3ACF51E8-9864-46A3-BDE9-4A9BC99EADAE}"/>
              </a:ext>
            </a:extLst>
          </p:cNvPr>
          <p:cNvSpPr>
            <a:spLocks noGrp="1"/>
          </p:cNvSpPr>
          <p:nvPr>
            <p:ph type="sldNum" sz="quarter" idx="3"/>
          </p:nvPr>
        </p:nvSpPr>
        <p:spPr>
          <a:xfrm>
            <a:off x="5538012" y="6336393"/>
            <a:ext cx="4237085" cy="334283"/>
          </a:xfrm>
          <a:prstGeom prst="rect">
            <a:avLst/>
          </a:prstGeom>
        </p:spPr>
        <p:txBody>
          <a:bodyPr vert="horz" lIns="47878" tIns="23939" rIns="47878" bIns="23939" rtlCol="0" anchor="b"/>
          <a:lstStyle>
            <a:lvl1pPr algn="r">
              <a:defRPr sz="600"/>
            </a:lvl1pPr>
          </a:lstStyle>
          <a:p>
            <a:fld id="{E4029EE8-D4B8-4F31-9C84-A4A6914CD34D}" type="slidenum">
              <a:rPr lang="en-GB" smtClean="0">
                <a:latin typeface="Arial" panose="020B0604020202020204" pitchFamily="34" charset="0"/>
              </a:rPr>
              <a:t>‹#›</a:t>
            </a:fld>
            <a:endParaRPr lang="en-GB" dirty="0">
              <a:latin typeface="Arial" panose="020B0604020202020204" pitchFamily="34" charset="0"/>
            </a:endParaRPr>
          </a:p>
        </p:txBody>
      </p:sp>
    </p:spTree>
    <p:extLst>
      <p:ext uri="{BB962C8B-B14F-4D97-AF65-F5344CB8AC3E}">
        <p14:creationId xmlns:p14="http://schemas.microsoft.com/office/powerpoint/2010/main" val="3890833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37085" cy="334283"/>
          </a:xfrm>
          <a:prstGeom prst="rect">
            <a:avLst/>
          </a:prstGeom>
        </p:spPr>
        <p:txBody>
          <a:bodyPr vert="horz" lIns="47878" tIns="23939" rIns="47878" bIns="23939" rtlCol="0"/>
          <a:lstStyle>
            <a:lvl1pPr algn="l">
              <a:defRPr sz="6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5538012" y="0"/>
            <a:ext cx="4237085" cy="334283"/>
          </a:xfrm>
          <a:prstGeom prst="rect">
            <a:avLst/>
          </a:prstGeom>
        </p:spPr>
        <p:txBody>
          <a:bodyPr vert="horz" lIns="47878" tIns="23939" rIns="47878" bIns="23939" rtlCol="0"/>
          <a:lstStyle>
            <a:lvl1pPr algn="r">
              <a:defRPr sz="600">
                <a:latin typeface="Arial" panose="020B0604020202020204" pitchFamily="34" charset="0"/>
              </a:defRPr>
            </a:lvl1pPr>
          </a:lstStyle>
          <a:p>
            <a:fld id="{ADF40999-8D4B-AD45-950B-C5435E4F1340}" type="datetimeFigureOut">
              <a:rPr lang="en-US" smtClean="0"/>
              <a:pPr/>
              <a:t>3/21/2019</a:t>
            </a:fld>
            <a:endParaRPr lang="en-US" dirty="0"/>
          </a:p>
        </p:txBody>
      </p:sp>
      <p:sp>
        <p:nvSpPr>
          <p:cNvPr id="4" name="Slide Image Placeholder 3"/>
          <p:cNvSpPr>
            <a:spLocks noGrp="1" noRot="1" noChangeAspect="1"/>
          </p:cNvSpPr>
          <p:nvPr>
            <p:ph type="sldImg" idx="2"/>
          </p:nvPr>
        </p:nvSpPr>
        <p:spPr>
          <a:xfrm>
            <a:off x="2889250" y="835025"/>
            <a:ext cx="3998913" cy="2251075"/>
          </a:xfrm>
          <a:prstGeom prst="rect">
            <a:avLst/>
          </a:prstGeom>
          <a:noFill/>
          <a:ln w="12700">
            <a:solidFill>
              <a:prstClr val="black"/>
            </a:solidFill>
          </a:ln>
        </p:spPr>
        <p:txBody>
          <a:bodyPr vert="horz" lIns="47878" tIns="23939" rIns="47878" bIns="23939" rtlCol="0" anchor="ctr"/>
          <a:lstStyle/>
          <a:p>
            <a:endParaRPr lang="en-US" dirty="0"/>
          </a:p>
        </p:txBody>
      </p:sp>
      <p:sp>
        <p:nvSpPr>
          <p:cNvPr id="5" name="Notes Placeholder 4"/>
          <p:cNvSpPr>
            <a:spLocks noGrp="1"/>
          </p:cNvSpPr>
          <p:nvPr>
            <p:ph type="body" sz="quarter" idx="3"/>
          </p:nvPr>
        </p:nvSpPr>
        <p:spPr>
          <a:xfrm>
            <a:off x="977433" y="3209865"/>
            <a:ext cx="7822548" cy="2627444"/>
          </a:xfrm>
          <a:prstGeom prst="rect">
            <a:avLst/>
          </a:prstGeom>
        </p:spPr>
        <p:txBody>
          <a:bodyPr vert="horz" lIns="47878" tIns="23939" rIns="47878" bIns="2393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336393"/>
            <a:ext cx="4237085" cy="334283"/>
          </a:xfrm>
          <a:prstGeom prst="rect">
            <a:avLst/>
          </a:prstGeom>
        </p:spPr>
        <p:txBody>
          <a:bodyPr vert="horz" lIns="47878" tIns="23939" rIns="47878" bIns="23939" rtlCol="0" anchor="b"/>
          <a:lstStyle>
            <a:lvl1pPr algn="l">
              <a:defRPr sz="6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5538012" y="6336393"/>
            <a:ext cx="4237085" cy="334283"/>
          </a:xfrm>
          <a:prstGeom prst="rect">
            <a:avLst/>
          </a:prstGeom>
        </p:spPr>
        <p:txBody>
          <a:bodyPr vert="horz" lIns="47878" tIns="23939" rIns="47878" bIns="23939" rtlCol="0" anchor="b"/>
          <a:lstStyle>
            <a:lvl1pPr algn="r">
              <a:defRPr sz="600">
                <a:latin typeface="Arial" panose="020B0604020202020204" pitchFamily="34" charset="0"/>
              </a:defRPr>
            </a:lvl1pPr>
          </a:lstStyle>
          <a:p>
            <a:fld id="{570E980F-71C9-CA4F-9586-F9C2D8BE6DD3}" type="slidenum">
              <a:rPr lang="en-US" smtClean="0"/>
              <a:pPr/>
              <a:t>‹#›</a:t>
            </a:fld>
            <a:endParaRPr lang="en-US" dirty="0"/>
          </a:p>
        </p:txBody>
      </p:sp>
    </p:spTree>
    <p:extLst>
      <p:ext uri="{BB962C8B-B14F-4D97-AF65-F5344CB8AC3E}">
        <p14:creationId xmlns:p14="http://schemas.microsoft.com/office/powerpoint/2010/main" val="518547892"/>
      </p:ext>
    </p:extLst>
  </p:cSld>
  <p:clrMap bg1="lt1" tx1="dk1" bg2="lt2" tx2="dk2" accent1="accent1" accent2="accent2" accent3="accent3" accent4="accent4" accent5="accent5" accent6="accent6" hlink="hlink" folHlink="folHlink"/>
  <p:notesStyle>
    <a:lvl1pPr marL="0" algn="l" defTabSz="415869" rtl="0" eaLnBrk="1" latinLnBrk="0" hangingPunct="1">
      <a:defRPr sz="546" kern="1200">
        <a:solidFill>
          <a:schemeClr val="tx1"/>
        </a:solidFill>
        <a:latin typeface="Arial" panose="020B0604020202020204" pitchFamily="34" charset="0"/>
        <a:ea typeface="+mn-ea"/>
        <a:cs typeface="+mn-cs"/>
      </a:defRPr>
    </a:lvl1pPr>
    <a:lvl2pPr marL="207935" algn="l" defTabSz="415869" rtl="0" eaLnBrk="1" latinLnBrk="0" hangingPunct="1">
      <a:defRPr sz="546" kern="1200">
        <a:solidFill>
          <a:schemeClr val="tx1"/>
        </a:solidFill>
        <a:latin typeface="Arial" panose="020B0604020202020204" pitchFamily="34" charset="0"/>
        <a:ea typeface="+mn-ea"/>
        <a:cs typeface="+mn-cs"/>
      </a:defRPr>
    </a:lvl2pPr>
    <a:lvl3pPr marL="415869" algn="l" defTabSz="415869" rtl="0" eaLnBrk="1" latinLnBrk="0" hangingPunct="1">
      <a:defRPr sz="546" kern="1200">
        <a:solidFill>
          <a:schemeClr val="tx1"/>
        </a:solidFill>
        <a:latin typeface="Arial" panose="020B0604020202020204" pitchFamily="34" charset="0"/>
        <a:ea typeface="+mn-ea"/>
        <a:cs typeface="+mn-cs"/>
      </a:defRPr>
    </a:lvl3pPr>
    <a:lvl4pPr marL="623804" algn="l" defTabSz="415869" rtl="0" eaLnBrk="1" latinLnBrk="0" hangingPunct="1">
      <a:defRPr sz="546" kern="1200">
        <a:solidFill>
          <a:schemeClr val="tx1"/>
        </a:solidFill>
        <a:latin typeface="Arial" panose="020B0604020202020204" pitchFamily="34" charset="0"/>
        <a:ea typeface="+mn-ea"/>
        <a:cs typeface="+mn-cs"/>
      </a:defRPr>
    </a:lvl4pPr>
    <a:lvl5pPr marL="831738" algn="l" defTabSz="415869" rtl="0" eaLnBrk="1" latinLnBrk="0" hangingPunct="1">
      <a:defRPr sz="546" kern="1200">
        <a:solidFill>
          <a:schemeClr val="tx1"/>
        </a:solidFill>
        <a:latin typeface="Arial" panose="020B0604020202020204" pitchFamily="34" charset="0"/>
        <a:ea typeface="+mn-ea"/>
        <a:cs typeface="+mn-cs"/>
      </a:defRPr>
    </a:lvl5pPr>
    <a:lvl6pPr marL="1039673" algn="l" defTabSz="415869" rtl="0" eaLnBrk="1" latinLnBrk="0" hangingPunct="1">
      <a:defRPr sz="546" kern="1200">
        <a:solidFill>
          <a:schemeClr val="tx1"/>
        </a:solidFill>
        <a:latin typeface="+mn-lt"/>
        <a:ea typeface="+mn-ea"/>
        <a:cs typeface="+mn-cs"/>
      </a:defRPr>
    </a:lvl6pPr>
    <a:lvl7pPr marL="1247607" algn="l" defTabSz="415869" rtl="0" eaLnBrk="1" latinLnBrk="0" hangingPunct="1">
      <a:defRPr sz="546" kern="1200">
        <a:solidFill>
          <a:schemeClr val="tx1"/>
        </a:solidFill>
        <a:latin typeface="+mn-lt"/>
        <a:ea typeface="+mn-ea"/>
        <a:cs typeface="+mn-cs"/>
      </a:defRPr>
    </a:lvl7pPr>
    <a:lvl8pPr marL="1455542" algn="l" defTabSz="415869" rtl="0" eaLnBrk="1" latinLnBrk="0" hangingPunct="1">
      <a:defRPr sz="546" kern="1200">
        <a:solidFill>
          <a:schemeClr val="tx1"/>
        </a:solidFill>
        <a:latin typeface="+mn-lt"/>
        <a:ea typeface="+mn-ea"/>
        <a:cs typeface="+mn-cs"/>
      </a:defRPr>
    </a:lvl8pPr>
    <a:lvl9pPr marL="1663476" algn="l" defTabSz="415869" rtl="0" eaLnBrk="1" latinLnBrk="0" hangingPunct="1">
      <a:defRPr sz="54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1">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BCE18BB-8A9A-4230-868D-0996713794E9}"/>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3" name="Text Placeholder 2">
            <a:extLst>
              <a:ext uri="{FF2B5EF4-FFF2-40B4-BE49-F238E27FC236}">
                <a16:creationId xmlns:a16="http://schemas.microsoft.com/office/drawing/2014/main" id="{3A043140-9E20-47E5-ADE6-D31C09457807}"/>
              </a:ext>
            </a:extLst>
          </p:cNvPr>
          <p:cNvSpPr>
            <a:spLocks noGrp="1"/>
          </p:cNvSpPr>
          <p:nvPr>
            <p:ph type="body" sz="quarter" idx="15"/>
          </p:nvPr>
        </p:nvSpPr>
        <p:spPr>
          <a:xfrm>
            <a:off x="323850" y="1062000"/>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6" name="Text Placeholder 2">
            <a:extLst>
              <a:ext uri="{FF2B5EF4-FFF2-40B4-BE49-F238E27FC236}">
                <a16:creationId xmlns:a16="http://schemas.microsoft.com/office/drawing/2014/main" id="{1825EDD5-C8D0-479D-8200-3E2F103CDD2A}"/>
              </a:ext>
            </a:extLst>
          </p:cNvPr>
          <p:cNvSpPr>
            <a:spLocks noGrp="1"/>
          </p:cNvSpPr>
          <p:nvPr>
            <p:ph type="body" sz="quarter" idx="16"/>
          </p:nvPr>
        </p:nvSpPr>
        <p:spPr>
          <a:xfrm>
            <a:off x="323850" y="1343801"/>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98FBF951-2FE8-4B4E-8C56-DDECA1E6F8E1}"/>
              </a:ext>
            </a:extLst>
          </p:cNvPr>
          <p:cNvSpPr/>
          <p:nvPr userDrawn="1"/>
        </p:nvSpPr>
        <p:spPr>
          <a:xfrm>
            <a:off x="9385693" y="-2228"/>
            <a:ext cx="1932344" cy="3159510"/>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a:p>
            <a:pPr>
              <a:spcAft>
                <a:spcPts val="102"/>
              </a:spcAft>
            </a:pPr>
            <a:r>
              <a:rPr lang="en-GB" sz="637" kern="1200" noProof="0" dirty="0">
                <a:solidFill>
                  <a:schemeClr val="bg1">
                    <a:lumMod val="50000"/>
                  </a:schemeClr>
                </a:solidFill>
                <a:latin typeface="+mn-lt"/>
                <a:ea typeface="+mn-ea"/>
                <a:cs typeface="+mn-cs"/>
              </a:rPr>
              <a:t>When you have placed your image you may need to change the colour of the text so it can be seen against the image. This can be changed to dark grey or white.</a:t>
            </a:r>
          </a:p>
        </p:txBody>
      </p:sp>
      <p:sp>
        <p:nvSpPr>
          <p:cNvPr id="7" name="Rectangle 6">
            <a:hlinkClick r:id="rId2"/>
            <a:extLst>
              <a:ext uri="{FF2B5EF4-FFF2-40B4-BE49-F238E27FC236}">
                <a16:creationId xmlns:a16="http://schemas.microsoft.com/office/drawing/2014/main" id="{0A0E5D64-357E-499F-BEC7-89044AF1284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3" name="Picture 12">
            <a:extLst>
              <a:ext uri="{FF2B5EF4-FFF2-40B4-BE49-F238E27FC236}">
                <a16:creationId xmlns:a16="http://schemas.microsoft.com/office/drawing/2014/main" id="{DC0E0B6B-9082-4BDB-A555-BA6DEB512DD5}"/>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4" name="Title 3">
            <a:extLst>
              <a:ext uri="{FF2B5EF4-FFF2-40B4-BE49-F238E27FC236}">
                <a16:creationId xmlns:a16="http://schemas.microsoft.com/office/drawing/2014/main" id="{85FE02F7-EA91-42A2-AC0B-ADF0B456DEC6}"/>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438398246"/>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 message + text 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4C75A555-DA44-4479-9698-0614FBA84EB2}"/>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C63E074A-E363-483E-970D-D9D5B8E95E9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896FFC9E-ABDE-4220-B6F9-2A72B081BE11}"/>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783C9DE9-FE0B-4105-9B20-8A9F98F2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02F88B-920A-4BBA-AA4D-ABF9A90CB5A1}"/>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444771713"/>
      </p:ext>
    </p:extLst>
  </p:cSld>
  <p:clrMapOvr>
    <a:masterClrMapping/>
  </p:clrMapOvr>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message + text 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6228000"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653A98-CF56-446A-9721-D28CD48D3FD4}"/>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8C9C3EDE-A918-437D-A5D8-7697D56218D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5F3C91CB-65FA-4CDB-8765-78FFE5FC273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5C5CF7EE-ECFD-4A37-B9C3-BD2D0C017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4A33F702-07EE-4E88-900B-16CB8EA2DA6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073067992"/>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r>
              <a:rPr lang="en-GB" dirty="0"/>
              <a:t> </a:t>
            </a:r>
          </a:p>
        </p:txBody>
      </p:sp>
      <p:sp>
        <p:nvSpPr>
          <p:cNvPr id="2" name="Title 1">
            <a:extLst>
              <a:ext uri="{FF2B5EF4-FFF2-40B4-BE49-F238E27FC236}">
                <a16:creationId xmlns:a16="http://schemas.microsoft.com/office/drawing/2014/main" id="{0642CC84-39CD-4CBB-B3E7-E705009B80B3}"/>
              </a:ext>
            </a:extLst>
          </p:cNvPr>
          <p:cNvSpPr>
            <a:spLocks noGrp="1"/>
          </p:cNvSpPr>
          <p:nvPr>
            <p:ph type="title"/>
          </p:nvPr>
        </p:nvSpPr>
        <p:spPr/>
        <p:txBody>
          <a:bodyPr/>
          <a:lstStyle/>
          <a:p>
            <a:r>
              <a:rPr lang="en-US"/>
              <a:t>Click to edit Master title style</a:t>
            </a:r>
            <a:endParaRPr lang="en-GB" dirty="0"/>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2" name="Guidance note">
            <a:extLst>
              <a:ext uri="{FF2B5EF4-FFF2-40B4-BE49-F238E27FC236}">
                <a16:creationId xmlns:a16="http://schemas.microsoft.com/office/drawing/2014/main" id="{F6BD485F-7180-4CEC-839E-F9483AEAF584}"/>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F86419A7-5EC4-4AC8-BB23-375E60D2C6B7}"/>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A4B3781D-97B0-49DA-A922-2F4A49B5EEE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D16DEB41-48C9-4F3C-BCFC-0DDD665B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5625153F-0A02-4860-9759-AE6F2DB1F863}"/>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 char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78C4F-BC10-44FA-BC77-6768BE68A2F6}"/>
              </a:ext>
            </a:extLst>
          </p:cNvPr>
          <p:cNvSpPr>
            <a:spLocks noGrp="1"/>
          </p:cNvSpPr>
          <p:nvPr>
            <p:ph type="title"/>
          </p:nvPr>
        </p:nvSpPr>
        <p:spPr/>
        <p:txBody>
          <a:bodyPr/>
          <a:lstStyle/>
          <a:p>
            <a:r>
              <a:rPr lang="en-US"/>
              <a:t>Click to edit Master title style</a:t>
            </a:r>
            <a:endParaRPr lang="en-GB" dirty="0"/>
          </a:p>
        </p:txBody>
      </p:sp>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3" name="Guidance note">
            <a:extLst>
              <a:ext uri="{FF2B5EF4-FFF2-40B4-BE49-F238E27FC236}">
                <a16:creationId xmlns:a16="http://schemas.microsoft.com/office/drawing/2014/main" id="{C6220EA2-47DD-43D0-9331-5CA1710205F1}"/>
              </a:ext>
            </a:extLst>
          </p:cNvPr>
          <p:cNvGrpSpPr/>
          <p:nvPr userDrawn="1"/>
        </p:nvGrpSpPr>
        <p:grpSpPr>
          <a:xfrm>
            <a:off x="9385694" y="-2227"/>
            <a:ext cx="1932344" cy="2633888"/>
            <a:chOff x="10925224" y="286"/>
            <a:chExt cx="2952328" cy="4024464"/>
          </a:xfrm>
        </p:grpSpPr>
        <p:sp>
          <p:nvSpPr>
            <p:cNvPr id="24" name="Guidance note">
              <a:extLst>
                <a:ext uri="{FF2B5EF4-FFF2-40B4-BE49-F238E27FC236}">
                  <a16:creationId xmlns:a16="http://schemas.microsoft.com/office/drawing/2014/main" id="{2CF5DA98-8560-415B-8960-59469744CC96}"/>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5" name="Group 24">
              <a:extLst>
                <a:ext uri="{FF2B5EF4-FFF2-40B4-BE49-F238E27FC236}">
                  <a16:creationId xmlns:a16="http://schemas.microsoft.com/office/drawing/2014/main" id="{78E71987-5BD9-4DE7-9F3A-329F8F826E8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6" name="Picture 3">
                <a:extLst>
                  <a:ext uri="{FF2B5EF4-FFF2-40B4-BE49-F238E27FC236}">
                    <a16:creationId xmlns:a16="http://schemas.microsoft.com/office/drawing/2014/main" id="{FC9137C3-4121-48D7-AB68-03D7AA905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7" name="Rounded Rectangle 20">
                <a:extLst>
                  <a:ext uri="{FF2B5EF4-FFF2-40B4-BE49-F238E27FC236}">
                    <a16:creationId xmlns:a16="http://schemas.microsoft.com/office/drawing/2014/main" id="{CD8F4824-0475-4119-BF77-90AE7EEC80E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524-0972-45E6-8233-6ABAD7F79AAC}"/>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grpSp>
        <p:nvGrpSpPr>
          <p:cNvPr id="25" name="Guidance note">
            <a:extLst>
              <a:ext uri="{FF2B5EF4-FFF2-40B4-BE49-F238E27FC236}">
                <a16:creationId xmlns:a16="http://schemas.microsoft.com/office/drawing/2014/main" id="{2B9602E7-D537-490B-9711-4C94A1263400}"/>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A260A4C8-FE16-4419-895F-1BDE2239A65A}"/>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2F154759-8702-4699-8D62-C0E5762F4453}"/>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1E7040CA-37E8-4B53-84A1-45C657E7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CAF4B175-7E0B-4F34-B662-4F63EA174C7D}"/>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516513833"/>
      </p:ext>
    </p:extLst>
  </p:cSld>
  <p:clrMapOvr>
    <a:masterClrMapping/>
  </p:clrMapOvr>
  <p:extLst mod="1">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385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457200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2" name="Title 1">
            <a:extLst>
              <a:ext uri="{FF2B5EF4-FFF2-40B4-BE49-F238E27FC236}">
                <a16:creationId xmlns:a16="http://schemas.microsoft.com/office/drawing/2014/main" id="{5CA6738F-1383-4C63-86BC-6C31BCD1E25B}"/>
              </a:ext>
            </a:extLst>
          </p:cNvPr>
          <p:cNvSpPr>
            <a:spLocks noGrp="1"/>
          </p:cNvSpPr>
          <p:nvPr>
            <p:ph type="title"/>
          </p:nvPr>
        </p:nvSpPr>
        <p:spPr/>
        <p:txBody>
          <a:bodyPr/>
          <a:lstStyle/>
          <a:p>
            <a:r>
              <a:rPr lang="en-US"/>
              <a:t>Click to edit Master title style</a:t>
            </a:r>
            <a:endParaRPr lang="en-GB" dirty="0"/>
          </a:p>
        </p:txBody>
      </p:sp>
      <p:sp>
        <p:nvSpPr>
          <p:cNvPr id="16" name="Text Placeholder 3">
            <a:extLst>
              <a:ext uri="{FF2B5EF4-FFF2-40B4-BE49-F238E27FC236}">
                <a16:creationId xmlns:a16="http://schemas.microsoft.com/office/drawing/2014/main" id="{43E568BE-ED6A-426F-B0BF-A1453B694ED5}"/>
              </a:ext>
            </a:extLst>
          </p:cNvPr>
          <p:cNvSpPr>
            <a:spLocks noGrp="1"/>
          </p:cNvSpPr>
          <p:nvPr>
            <p:ph type="body" sz="quarter" idx="16"/>
          </p:nvPr>
        </p:nvSpPr>
        <p:spPr>
          <a:xfrm>
            <a:off x="324000"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Text Placeholder 3">
            <a:extLst>
              <a:ext uri="{FF2B5EF4-FFF2-40B4-BE49-F238E27FC236}">
                <a16:creationId xmlns:a16="http://schemas.microsoft.com/office/drawing/2014/main" id="{5DFB1F70-48E1-4D12-8CA0-02A9C5416B1F}"/>
              </a:ext>
            </a:extLst>
          </p:cNvPr>
          <p:cNvSpPr>
            <a:spLocks noGrp="1"/>
          </p:cNvSpPr>
          <p:nvPr>
            <p:ph type="body" sz="quarter" idx="17"/>
          </p:nvPr>
        </p:nvSpPr>
        <p:spPr>
          <a:xfrm>
            <a:off x="4753137"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053114DC-01DB-4172-B8B9-F6B6A6FCE692}"/>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8DE85B72-FB6B-447A-858A-8B2561669D13}"/>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D8EC3649-E284-438D-8DCD-251552F54088}"/>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C3022D24-E487-419A-9A91-5B6F67F14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FD7CCEB6-B56D-45AB-9808-6E4B26A114F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92258724"/>
      </p:ext>
    </p:extLst>
  </p:cSld>
  <p:clrMapOvr>
    <a:masterClrMapping/>
  </p:clrMapOvr>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4000"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3155174"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6" name="Picture Placeholder 2">
            <a:extLst>
              <a:ext uri="{FF2B5EF4-FFF2-40B4-BE49-F238E27FC236}">
                <a16:creationId xmlns:a16="http://schemas.microsoft.com/office/drawing/2014/main" id="{D515E9C8-29C7-4E99-B52B-311CBD5099A9}"/>
              </a:ext>
            </a:extLst>
          </p:cNvPr>
          <p:cNvSpPr>
            <a:spLocks noGrp="1"/>
          </p:cNvSpPr>
          <p:nvPr>
            <p:ph type="pic" sz="quarter" idx="24" hasCustomPrompt="1"/>
          </p:nvPr>
        </p:nvSpPr>
        <p:spPr>
          <a:xfrm>
            <a:off x="5986349"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20" name="Text Placeholder 3">
            <a:extLst>
              <a:ext uri="{FF2B5EF4-FFF2-40B4-BE49-F238E27FC236}">
                <a16:creationId xmlns:a16="http://schemas.microsoft.com/office/drawing/2014/main" id="{4656B92A-8C51-4E0D-9A97-008FAAAA53E0}"/>
              </a:ext>
            </a:extLst>
          </p:cNvPr>
          <p:cNvSpPr>
            <a:spLocks noGrp="1"/>
          </p:cNvSpPr>
          <p:nvPr>
            <p:ph type="body" sz="quarter" idx="16"/>
          </p:nvPr>
        </p:nvSpPr>
        <p:spPr>
          <a:xfrm>
            <a:off x="324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3">
            <a:extLst>
              <a:ext uri="{FF2B5EF4-FFF2-40B4-BE49-F238E27FC236}">
                <a16:creationId xmlns:a16="http://schemas.microsoft.com/office/drawing/2014/main" id="{EA95D6EE-CA00-40A4-BFBB-A0BB7573F2B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2" name="Text Placeholder 4">
            <a:extLst>
              <a:ext uri="{FF2B5EF4-FFF2-40B4-BE49-F238E27FC236}">
                <a16:creationId xmlns:a16="http://schemas.microsoft.com/office/drawing/2014/main" id="{F93AEB12-C997-4994-99B9-11940CF7DB83}"/>
              </a:ext>
            </a:extLst>
          </p:cNvPr>
          <p:cNvSpPr>
            <a:spLocks noGrp="1"/>
          </p:cNvSpPr>
          <p:nvPr>
            <p:ph type="body" sz="quarter" idx="17"/>
          </p:nvPr>
        </p:nvSpPr>
        <p:spPr>
          <a:xfrm>
            <a:off x="6228000"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8F8469DA-FA58-409C-8234-09A9506501FE}"/>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6E771D66-7805-4DEB-BB9F-EF1E415C56EB}"/>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7B72BB3D-7A3C-4684-BA16-7BC42D52C71E}"/>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54391195-43CF-4392-A400-03DECFD12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36A616C4-BC31-4393-8C8F-08A21867FCE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3" name="Title 2">
            <a:extLst>
              <a:ext uri="{FF2B5EF4-FFF2-40B4-BE49-F238E27FC236}">
                <a16:creationId xmlns:a16="http://schemas.microsoft.com/office/drawing/2014/main" id="{1EED9939-C8C6-4136-91EB-74F055235F91}"/>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92896645"/>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ey message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D4D86A5-6CC8-471F-8BD3-04C9F0CDCDD9}"/>
              </a:ext>
            </a:extLst>
          </p:cNvPr>
          <p:cNvSpPr>
            <a:spLocks noGrp="1"/>
          </p:cNvSpPr>
          <p:nvPr>
            <p:ph type="pic" sz="quarter" idx="16" hasCustomPrompt="1"/>
          </p:nvPr>
        </p:nvSpPr>
        <p:spPr>
          <a:xfrm>
            <a:off x="2030159" y="0"/>
            <a:ext cx="7113841" cy="5142778"/>
          </a:xfrm>
          <a:custGeom>
            <a:avLst/>
            <a:gdLst>
              <a:gd name="connsiteX0" fmla="*/ 925004 w 7113841"/>
              <a:gd name="connsiteY0" fmla="*/ 0 h 5142778"/>
              <a:gd name="connsiteX1" fmla="*/ 7113841 w 7113841"/>
              <a:gd name="connsiteY1" fmla="*/ 0 h 5142778"/>
              <a:gd name="connsiteX2" fmla="*/ 7113841 w 7113841"/>
              <a:gd name="connsiteY2" fmla="*/ 4345781 h 5142778"/>
              <a:gd name="connsiteX3" fmla="*/ 7113839 w 7113841"/>
              <a:gd name="connsiteY3" fmla="*/ 4345781 h 5142778"/>
              <a:gd name="connsiteX4" fmla="*/ 7113839 w 7113841"/>
              <a:gd name="connsiteY4" fmla="*/ 4344165 h 5142778"/>
              <a:gd name="connsiteX5" fmla="*/ 7065051 w 7113841"/>
              <a:gd name="connsiteY5" fmla="*/ 4326824 h 5142778"/>
              <a:gd name="connsiteX6" fmla="*/ 7016980 w 7113841"/>
              <a:gd name="connsiteY6" fmla="*/ 4310591 h 5142778"/>
              <a:gd name="connsiteX7" fmla="*/ 6969613 w 7113841"/>
              <a:gd name="connsiteY7" fmla="*/ 4295447 h 5142778"/>
              <a:gd name="connsiteX8" fmla="*/ 6922939 w 7113841"/>
              <a:gd name="connsiteY8" fmla="*/ 4281374 h 5142778"/>
              <a:gd name="connsiteX9" fmla="*/ 6876941 w 7113841"/>
              <a:gd name="connsiteY9" fmla="*/ 4268353 h 5142778"/>
              <a:gd name="connsiteX10" fmla="*/ 6831609 w 7113841"/>
              <a:gd name="connsiteY10" fmla="*/ 4256365 h 5142778"/>
              <a:gd name="connsiteX11" fmla="*/ 6786928 w 7113841"/>
              <a:gd name="connsiteY11" fmla="*/ 4245394 h 5142778"/>
              <a:gd name="connsiteX12" fmla="*/ 6742887 w 7113841"/>
              <a:gd name="connsiteY12" fmla="*/ 4235421 h 5142778"/>
              <a:gd name="connsiteX13" fmla="*/ 6699472 w 7113841"/>
              <a:gd name="connsiteY13" fmla="*/ 4226427 h 5142778"/>
              <a:gd name="connsiteX14" fmla="*/ 6656669 w 7113841"/>
              <a:gd name="connsiteY14" fmla="*/ 4218394 h 5142778"/>
              <a:gd name="connsiteX15" fmla="*/ 6614465 w 7113841"/>
              <a:gd name="connsiteY15" fmla="*/ 4211304 h 5142778"/>
              <a:gd name="connsiteX16" fmla="*/ 6572851 w 7113841"/>
              <a:gd name="connsiteY16" fmla="*/ 4205138 h 5142778"/>
              <a:gd name="connsiteX17" fmla="*/ 6552259 w 7113841"/>
              <a:gd name="connsiteY17" fmla="*/ 4202397 h 5142778"/>
              <a:gd name="connsiteX18" fmla="*/ 6531808 w 7113841"/>
              <a:gd name="connsiteY18" fmla="*/ 4199880 h 5142778"/>
              <a:gd name="connsiteX19" fmla="*/ 6511499 w 7113841"/>
              <a:gd name="connsiteY19" fmla="*/ 4197584 h 5142778"/>
              <a:gd name="connsiteX20" fmla="*/ 6491327 w 7113841"/>
              <a:gd name="connsiteY20" fmla="*/ 4195509 h 5142778"/>
              <a:gd name="connsiteX21" fmla="*/ 6471293 w 7113841"/>
              <a:gd name="connsiteY21" fmla="*/ 4193650 h 5142778"/>
              <a:gd name="connsiteX22" fmla="*/ 6451393 w 7113841"/>
              <a:gd name="connsiteY22" fmla="*/ 4192007 h 5142778"/>
              <a:gd name="connsiteX23" fmla="*/ 6431629 w 7113841"/>
              <a:gd name="connsiteY23" fmla="*/ 4190577 h 5142778"/>
              <a:gd name="connsiteX24" fmla="*/ 6411994 w 7113841"/>
              <a:gd name="connsiteY24" fmla="*/ 4189358 h 5142778"/>
              <a:gd name="connsiteX25" fmla="*/ 6392492 w 7113841"/>
              <a:gd name="connsiteY25" fmla="*/ 4188346 h 5142778"/>
              <a:gd name="connsiteX26" fmla="*/ 6373117 w 7113841"/>
              <a:gd name="connsiteY26" fmla="*/ 4187541 h 5142778"/>
              <a:gd name="connsiteX27" fmla="*/ 6353871 w 7113841"/>
              <a:gd name="connsiteY27" fmla="*/ 4186940 h 5142778"/>
              <a:gd name="connsiteX28" fmla="*/ 6334749 w 7113841"/>
              <a:gd name="connsiteY28" fmla="*/ 4186540 h 5142778"/>
              <a:gd name="connsiteX29" fmla="*/ 6315752 w 7113841"/>
              <a:gd name="connsiteY29" fmla="*/ 4186339 h 5142778"/>
              <a:gd name="connsiteX30" fmla="*/ 6296876 w 7113841"/>
              <a:gd name="connsiteY30" fmla="*/ 4186336 h 5142778"/>
              <a:gd name="connsiteX31" fmla="*/ 6278122 w 7113841"/>
              <a:gd name="connsiteY31" fmla="*/ 4186526 h 5142778"/>
              <a:gd name="connsiteX32" fmla="*/ 6259485 w 7113841"/>
              <a:gd name="connsiteY32" fmla="*/ 4186909 h 5142778"/>
              <a:gd name="connsiteX33" fmla="*/ 6240968 w 7113841"/>
              <a:gd name="connsiteY33" fmla="*/ 4187483 h 5142778"/>
              <a:gd name="connsiteX34" fmla="*/ 6222565 w 7113841"/>
              <a:gd name="connsiteY34" fmla="*/ 4188243 h 5142778"/>
              <a:gd name="connsiteX35" fmla="*/ 6204277 w 7113841"/>
              <a:gd name="connsiteY35" fmla="*/ 4189190 h 5142778"/>
              <a:gd name="connsiteX36" fmla="*/ 6186101 w 7113841"/>
              <a:gd name="connsiteY36" fmla="*/ 4190320 h 5142778"/>
              <a:gd name="connsiteX37" fmla="*/ 6168036 w 7113841"/>
              <a:gd name="connsiteY37" fmla="*/ 4191630 h 5142778"/>
              <a:gd name="connsiteX38" fmla="*/ 6150080 w 7113841"/>
              <a:gd name="connsiteY38" fmla="*/ 4193119 h 5142778"/>
              <a:gd name="connsiteX39" fmla="*/ 6132232 w 7113841"/>
              <a:gd name="connsiteY39" fmla="*/ 4194785 h 5142778"/>
              <a:gd name="connsiteX40" fmla="*/ 6114490 w 7113841"/>
              <a:gd name="connsiteY40" fmla="*/ 4196625 h 5142778"/>
              <a:gd name="connsiteX41" fmla="*/ 6096852 w 7113841"/>
              <a:gd name="connsiteY41" fmla="*/ 4198636 h 5142778"/>
              <a:gd name="connsiteX42" fmla="*/ 6079317 w 7113841"/>
              <a:gd name="connsiteY42" fmla="*/ 4200817 h 5142778"/>
              <a:gd name="connsiteX43" fmla="*/ 6061883 w 7113841"/>
              <a:gd name="connsiteY43" fmla="*/ 4203166 h 5142778"/>
              <a:gd name="connsiteX44" fmla="*/ 6044549 w 7113841"/>
              <a:gd name="connsiteY44" fmla="*/ 4205679 h 5142778"/>
              <a:gd name="connsiteX45" fmla="*/ 6027313 w 7113841"/>
              <a:gd name="connsiteY45" fmla="*/ 4208355 h 5142778"/>
              <a:gd name="connsiteX46" fmla="*/ 6010172 w 7113841"/>
              <a:gd name="connsiteY46" fmla="*/ 4211191 h 5142778"/>
              <a:gd name="connsiteX47" fmla="*/ 5976173 w 7113841"/>
              <a:gd name="connsiteY47" fmla="*/ 4217335 h 5142778"/>
              <a:gd name="connsiteX48" fmla="*/ 5942540 w 7113841"/>
              <a:gd name="connsiteY48" fmla="*/ 4224094 h 5142778"/>
              <a:gd name="connsiteX49" fmla="*/ 5892747 w 7113841"/>
              <a:gd name="connsiteY49" fmla="*/ 4235344 h 5142778"/>
              <a:gd name="connsiteX50" fmla="*/ 5859970 w 7113841"/>
              <a:gd name="connsiteY50" fmla="*/ 4243558 h 5142778"/>
              <a:gd name="connsiteX51" fmla="*/ 5827512 w 7113841"/>
              <a:gd name="connsiteY51" fmla="*/ 4252322 h 5142778"/>
              <a:gd name="connsiteX52" fmla="*/ 5795362 w 7113841"/>
              <a:gd name="connsiteY52" fmla="*/ 4261618 h 5142778"/>
              <a:gd name="connsiteX53" fmla="*/ 5763504 w 7113841"/>
              <a:gd name="connsiteY53" fmla="*/ 4271428 h 5142778"/>
              <a:gd name="connsiteX54" fmla="*/ 5731928 w 7113841"/>
              <a:gd name="connsiteY54" fmla="*/ 4281734 h 5142778"/>
              <a:gd name="connsiteX55" fmla="*/ 5700619 w 7113841"/>
              <a:gd name="connsiteY55" fmla="*/ 4292517 h 5142778"/>
              <a:gd name="connsiteX56" fmla="*/ 5669565 w 7113841"/>
              <a:gd name="connsiteY56" fmla="*/ 4303758 h 5142778"/>
              <a:gd name="connsiteX57" fmla="*/ 5638752 w 7113841"/>
              <a:gd name="connsiteY57" fmla="*/ 4315440 h 5142778"/>
              <a:gd name="connsiteX58" fmla="*/ 5608167 w 7113841"/>
              <a:gd name="connsiteY58" fmla="*/ 4327545 h 5142778"/>
              <a:gd name="connsiteX59" fmla="*/ 5577799 w 7113841"/>
              <a:gd name="connsiteY59" fmla="*/ 4340054 h 5142778"/>
              <a:gd name="connsiteX60" fmla="*/ 5547632 w 7113841"/>
              <a:gd name="connsiteY60" fmla="*/ 4352948 h 5142778"/>
              <a:gd name="connsiteX61" fmla="*/ 5517655 w 7113841"/>
              <a:gd name="connsiteY61" fmla="*/ 4366210 h 5142778"/>
              <a:gd name="connsiteX62" fmla="*/ 5487855 w 7113841"/>
              <a:gd name="connsiteY62" fmla="*/ 4379822 h 5142778"/>
              <a:gd name="connsiteX63" fmla="*/ 5443456 w 7113841"/>
              <a:gd name="connsiteY63" fmla="*/ 4400854 h 5142778"/>
              <a:gd name="connsiteX64" fmla="*/ 5399381 w 7113841"/>
              <a:gd name="connsiteY64" fmla="*/ 4422570 h 5142778"/>
              <a:gd name="connsiteX65" fmla="*/ 5355585 w 7113841"/>
              <a:gd name="connsiteY65" fmla="*/ 4444908 h 5142778"/>
              <a:gd name="connsiteX66" fmla="*/ 5312025 w 7113841"/>
              <a:gd name="connsiteY66" fmla="*/ 4467805 h 5142778"/>
              <a:gd name="connsiteX67" fmla="*/ 5254235 w 7113841"/>
              <a:gd name="connsiteY67" fmla="*/ 4499099 h 5142778"/>
              <a:gd name="connsiteX68" fmla="*/ 5167962 w 7113841"/>
              <a:gd name="connsiteY68" fmla="*/ 4547383 h 5142778"/>
              <a:gd name="connsiteX69" fmla="*/ 4952295 w 7113841"/>
              <a:gd name="connsiteY69" fmla="*/ 4672140 h 5142778"/>
              <a:gd name="connsiteX70" fmla="*/ 4791671 w 7113841"/>
              <a:gd name="connsiteY70" fmla="*/ 4763822 h 5142778"/>
              <a:gd name="connsiteX71" fmla="*/ 4717297 w 7113841"/>
              <a:gd name="connsiteY71" fmla="*/ 4804607 h 5142778"/>
              <a:gd name="connsiteX72" fmla="*/ 4656988 w 7113841"/>
              <a:gd name="connsiteY72" fmla="*/ 4836560 h 5142778"/>
              <a:gd name="connsiteX73" fmla="*/ 4611217 w 7113841"/>
              <a:gd name="connsiteY73" fmla="*/ 4860036 h 5142778"/>
              <a:gd name="connsiteX74" fmla="*/ 4564933 w 7113841"/>
              <a:gd name="connsiteY74" fmla="*/ 4883024 h 5142778"/>
              <a:gd name="connsiteX75" fmla="*/ 4518093 w 7113841"/>
              <a:gd name="connsiteY75" fmla="*/ 4905462 h 5142778"/>
              <a:gd name="connsiteX76" fmla="*/ 4470653 w 7113841"/>
              <a:gd name="connsiteY76" fmla="*/ 4927290 h 5142778"/>
              <a:gd name="connsiteX77" fmla="*/ 4438671 w 7113841"/>
              <a:gd name="connsiteY77" fmla="*/ 4941472 h 5142778"/>
              <a:gd name="connsiteX78" fmla="*/ 4406390 w 7113841"/>
              <a:gd name="connsiteY78" fmla="*/ 4955337 h 5142778"/>
              <a:gd name="connsiteX79" fmla="*/ 4373797 w 7113841"/>
              <a:gd name="connsiteY79" fmla="*/ 4968866 h 5142778"/>
              <a:gd name="connsiteX80" fmla="*/ 4340879 w 7113841"/>
              <a:gd name="connsiteY80" fmla="*/ 4982041 h 5142778"/>
              <a:gd name="connsiteX81" fmla="*/ 4307622 w 7113841"/>
              <a:gd name="connsiteY81" fmla="*/ 4994845 h 5142778"/>
              <a:gd name="connsiteX82" fmla="*/ 4274014 w 7113841"/>
              <a:gd name="connsiteY82" fmla="*/ 5007258 h 5142778"/>
              <a:gd name="connsiteX83" fmla="*/ 4240041 w 7113841"/>
              <a:gd name="connsiteY83" fmla="*/ 5019263 h 5142778"/>
              <a:gd name="connsiteX84" fmla="*/ 4205691 w 7113841"/>
              <a:gd name="connsiteY84" fmla="*/ 5030841 h 5142778"/>
              <a:gd name="connsiteX85" fmla="*/ 4170950 w 7113841"/>
              <a:gd name="connsiteY85" fmla="*/ 5041974 h 5142778"/>
              <a:gd name="connsiteX86" fmla="*/ 4135806 w 7113841"/>
              <a:gd name="connsiteY86" fmla="*/ 5052643 h 5142778"/>
              <a:gd name="connsiteX87" fmla="*/ 4100246 w 7113841"/>
              <a:gd name="connsiteY87" fmla="*/ 5062831 h 5142778"/>
              <a:gd name="connsiteX88" fmla="*/ 4064256 w 7113841"/>
              <a:gd name="connsiteY88" fmla="*/ 5072519 h 5142778"/>
              <a:gd name="connsiteX89" fmla="*/ 4027823 w 7113841"/>
              <a:gd name="connsiteY89" fmla="*/ 5081689 h 5142778"/>
              <a:gd name="connsiteX90" fmla="*/ 3990935 w 7113841"/>
              <a:gd name="connsiteY90" fmla="*/ 5090323 h 5142778"/>
              <a:gd name="connsiteX91" fmla="*/ 3953578 w 7113841"/>
              <a:gd name="connsiteY91" fmla="*/ 5098402 h 5142778"/>
              <a:gd name="connsiteX92" fmla="*/ 3915739 w 7113841"/>
              <a:gd name="connsiteY92" fmla="*/ 5105908 h 5142778"/>
              <a:gd name="connsiteX93" fmla="*/ 3877406 w 7113841"/>
              <a:gd name="connsiteY93" fmla="*/ 5112824 h 5142778"/>
              <a:gd name="connsiteX94" fmla="*/ 3838565 w 7113841"/>
              <a:gd name="connsiteY94" fmla="*/ 5119129 h 5142778"/>
              <a:gd name="connsiteX95" fmla="*/ 3799203 w 7113841"/>
              <a:gd name="connsiteY95" fmla="*/ 5124807 h 5142778"/>
              <a:gd name="connsiteX96" fmla="*/ 3759308 w 7113841"/>
              <a:gd name="connsiteY96" fmla="*/ 5129839 h 5142778"/>
              <a:gd name="connsiteX97" fmla="*/ 3718865 w 7113841"/>
              <a:gd name="connsiteY97" fmla="*/ 5134207 h 5142778"/>
              <a:gd name="connsiteX98" fmla="*/ 3677863 w 7113841"/>
              <a:gd name="connsiteY98" fmla="*/ 5137893 h 5142778"/>
              <a:gd name="connsiteX99" fmla="*/ 3636288 w 7113841"/>
              <a:gd name="connsiteY99" fmla="*/ 5140877 h 5142778"/>
              <a:gd name="connsiteX100" fmla="*/ 3600919 w 7113841"/>
              <a:gd name="connsiteY100" fmla="*/ 5142778 h 5142778"/>
              <a:gd name="connsiteX101" fmla="*/ 0 w 7113841"/>
              <a:gd name="connsiteY101" fmla="*/ 5142778 h 5142778"/>
              <a:gd name="connsiteX102" fmla="*/ 36355 w 7113841"/>
              <a:gd name="connsiteY102" fmla="*/ 5078128 h 5142778"/>
              <a:gd name="connsiteX103" fmla="*/ 85405 w 7113841"/>
              <a:gd name="connsiteY103" fmla="*/ 4991843 h 5142778"/>
              <a:gd name="connsiteX104" fmla="*/ 164324 w 7113841"/>
              <a:gd name="connsiteY104" fmla="*/ 4854690 h 5142778"/>
              <a:gd name="connsiteX105" fmla="*/ 381230 w 7113841"/>
              <a:gd name="connsiteY105" fmla="*/ 4481186 h 5142778"/>
              <a:gd name="connsiteX106" fmla="*/ 439596 w 7113841"/>
              <a:gd name="connsiteY106" fmla="*/ 4379712 h 5142778"/>
              <a:gd name="connsiteX107" fmla="*/ 478157 w 7113841"/>
              <a:gd name="connsiteY107" fmla="*/ 4312042 h 5142778"/>
              <a:gd name="connsiteX108" fmla="*/ 516383 w 7113841"/>
              <a:gd name="connsiteY108" fmla="*/ 4244314 h 5142778"/>
              <a:gd name="connsiteX109" fmla="*/ 544803 w 7113841"/>
              <a:gd name="connsiteY109" fmla="*/ 4193459 h 5142778"/>
              <a:gd name="connsiteX110" fmla="*/ 572987 w 7113841"/>
              <a:gd name="connsiteY110" fmla="*/ 4142538 h 5142778"/>
              <a:gd name="connsiteX111" fmla="*/ 591636 w 7113841"/>
              <a:gd name="connsiteY111" fmla="*/ 4108547 h 5142778"/>
              <a:gd name="connsiteX112" fmla="*/ 610163 w 7113841"/>
              <a:gd name="connsiteY112" fmla="*/ 4074516 h 5142778"/>
              <a:gd name="connsiteX113" fmla="*/ 628565 w 7113841"/>
              <a:gd name="connsiteY113" fmla="*/ 4040440 h 5142778"/>
              <a:gd name="connsiteX114" fmla="*/ 646835 w 7113841"/>
              <a:gd name="connsiteY114" fmla="*/ 4006315 h 5142778"/>
              <a:gd name="connsiteX115" fmla="*/ 664966 w 7113841"/>
              <a:gd name="connsiteY115" fmla="*/ 3972137 h 5142778"/>
              <a:gd name="connsiteX116" fmla="*/ 682954 w 7113841"/>
              <a:gd name="connsiteY116" fmla="*/ 3937902 h 5142778"/>
              <a:gd name="connsiteX117" fmla="*/ 691892 w 7113841"/>
              <a:gd name="connsiteY117" fmla="*/ 3920762 h 5142778"/>
              <a:gd name="connsiteX118" fmla="*/ 700791 w 7113841"/>
              <a:gd name="connsiteY118" fmla="*/ 3903606 h 5142778"/>
              <a:gd name="connsiteX119" fmla="*/ 709652 w 7113841"/>
              <a:gd name="connsiteY119" fmla="*/ 3886433 h 5142778"/>
              <a:gd name="connsiteX120" fmla="*/ 718472 w 7113841"/>
              <a:gd name="connsiteY120" fmla="*/ 3869243 h 5142778"/>
              <a:gd name="connsiteX121" fmla="*/ 727252 w 7113841"/>
              <a:gd name="connsiteY121" fmla="*/ 3852035 h 5142778"/>
              <a:gd name="connsiteX122" fmla="*/ 735991 w 7113841"/>
              <a:gd name="connsiteY122" fmla="*/ 3834810 h 5142778"/>
              <a:gd name="connsiteX123" fmla="*/ 744687 w 7113841"/>
              <a:gd name="connsiteY123" fmla="*/ 3817565 h 5142778"/>
              <a:gd name="connsiteX124" fmla="*/ 753341 w 7113841"/>
              <a:gd name="connsiteY124" fmla="*/ 3800302 h 5142778"/>
              <a:gd name="connsiteX125" fmla="*/ 761951 w 7113841"/>
              <a:gd name="connsiteY125" fmla="*/ 3783019 h 5142778"/>
              <a:gd name="connsiteX126" fmla="*/ 770517 w 7113841"/>
              <a:gd name="connsiteY126" fmla="*/ 3765715 h 5142778"/>
              <a:gd name="connsiteX127" fmla="*/ 779038 w 7113841"/>
              <a:gd name="connsiteY127" fmla="*/ 3748391 h 5142778"/>
              <a:gd name="connsiteX128" fmla="*/ 787512 w 7113841"/>
              <a:gd name="connsiteY128" fmla="*/ 3731046 h 5142778"/>
              <a:gd name="connsiteX129" fmla="*/ 795941 w 7113841"/>
              <a:gd name="connsiteY129" fmla="*/ 3713678 h 5142778"/>
              <a:gd name="connsiteX130" fmla="*/ 804322 w 7113841"/>
              <a:gd name="connsiteY130" fmla="*/ 3696288 h 5142778"/>
              <a:gd name="connsiteX131" fmla="*/ 812655 w 7113841"/>
              <a:gd name="connsiteY131" fmla="*/ 3678875 h 5142778"/>
              <a:gd name="connsiteX132" fmla="*/ 820938 w 7113841"/>
              <a:gd name="connsiteY132" fmla="*/ 3661439 h 5142778"/>
              <a:gd name="connsiteX133" fmla="*/ 829172 w 7113841"/>
              <a:gd name="connsiteY133" fmla="*/ 3643979 h 5142778"/>
              <a:gd name="connsiteX134" fmla="*/ 837357 w 7113841"/>
              <a:gd name="connsiteY134" fmla="*/ 3626494 h 5142778"/>
              <a:gd name="connsiteX135" fmla="*/ 845490 w 7113841"/>
              <a:gd name="connsiteY135" fmla="*/ 3608984 h 5142778"/>
              <a:gd name="connsiteX136" fmla="*/ 853571 w 7113841"/>
              <a:gd name="connsiteY136" fmla="*/ 3591449 h 5142778"/>
              <a:gd name="connsiteX137" fmla="*/ 861599 w 7113841"/>
              <a:gd name="connsiteY137" fmla="*/ 3573886 h 5142778"/>
              <a:gd name="connsiteX138" fmla="*/ 869574 w 7113841"/>
              <a:gd name="connsiteY138" fmla="*/ 3556298 h 5142778"/>
              <a:gd name="connsiteX139" fmla="*/ 877495 w 7113841"/>
              <a:gd name="connsiteY139" fmla="*/ 3538682 h 5142778"/>
              <a:gd name="connsiteX140" fmla="*/ 885361 w 7113841"/>
              <a:gd name="connsiteY140" fmla="*/ 3521039 h 5142778"/>
              <a:gd name="connsiteX141" fmla="*/ 893171 w 7113841"/>
              <a:gd name="connsiteY141" fmla="*/ 3503367 h 5142778"/>
              <a:gd name="connsiteX142" fmla="*/ 900925 w 7113841"/>
              <a:gd name="connsiteY142" fmla="*/ 3485666 h 5142778"/>
              <a:gd name="connsiteX143" fmla="*/ 908622 w 7113841"/>
              <a:gd name="connsiteY143" fmla="*/ 3467936 h 5142778"/>
              <a:gd name="connsiteX144" fmla="*/ 916260 w 7113841"/>
              <a:gd name="connsiteY144" fmla="*/ 3450176 h 5142778"/>
              <a:gd name="connsiteX145" fmla="*/ 923841 w 7113841"/>
              <a:gd name="connsiteY145" fmla="*/ 3432385 h 5142778"/>
              <a:gd name="connsiteX146" fmla="*/ 931361 w 7113841"/>
              <a:gd name="connsiteY146" fmla="*/ 3414563 h 5142778"/>
              <a:gd name="connsiteX147" fmla="*/ 938822 w 7113841"/>
              <a:gd name="connsiteY147" fmla="*/ 3396710 h 5142778"/>
              <a:gd name="connsiteX148" fmla="*/ 946221 w 7113841"/>
              <a:gd name="connsiteY148" fmla="*/ 3378825 h 5142778"/>
              <a:gd name="connsiteX149" fmla="*/ 953559 w 7113841"/>
              <a:gd name="connsiteY149" fmla="*/ 3360907 h 5142778"/>
              <a:gd name="connsiteX150" fmla="*/ 960835 w 7113841"/>
              <a:gd name="connsiteY150" fmla="*/ 3342956 h 5142778"/>
              <a:gd name="connsiteX151" fmla="*/ 968048 w 7113841"/>
              <a:gd name="connsiteY151" fmla="*/ 3324971 h 5142778"/>
              <a:gd name="connsiteX152" fmla="*/ 975195 w 7113841"/>
              <a:gd name="connsiteY152" fmla="*/ 3306952 h 5142778"/>
              <a:gd name="connsiteX153" fmla="*/ 982280 w 7113841"/>
              <a:gd name="connsiteY153" fmla="*/ 3288898 h 5142778"/>
              <a:gd name="connsiteX154" fmla="*/ 989297 w 7113841"/>
              <a:gd name="connsiteY154" fmla="*/ 3270809 h 5142778"/>
              <a:gd name="connsiteX155" fmla="*/ 996250 w 7113841"/>
              <a:gd name="connsiteY155" fmla="*/ 3252684 h 5142778"/>
              <a:gd name="connsiteX156" fmla="*/ 1003136 w 7113841"/>
              <a:gd name="connsiteY156" fmla="*/ 3234522 h 5142778"/>
              <a:gd name="connsiteX157" fmla="*/ 1009953 w 7113841"/>
              <a:gd name="connsiteY157" fmla="*/ 3216324 h 5142778"/>
              <a:gd name="connsiteX158" fmla="*/ 1016702 w 7113841"/>
              <a:gd name="connsiteY158" fmla="*/ 3198088 h 5142778"/>
              <a:gd name="connsiteX159" fmla="*/ 1023381 w 7113841"/>
              <a:gd name="connsiteY159" fmla="*/ 3179814 h 5142778"/>
              <a:gd name="connsiteX160" fmla="*/ 1029991 w 7113841"/>
              <a:gd name="connsiteY160" fmla="*/ 3161502 h 5142778"/>
              <a:gd name="connsiteX161" fmla="*/ 1036530 w 7113841"/>
              <a:gd name="connsiteY161" fmla="*/ 3143151 h 5142778"/>
              <a:gd name="connsiteX162" fmla="*/ 1042998 w 7113841"/>
              <a:gd name="connsiteY162" fmla="*/ 3124759 h 5142778"/>
              <a:gd name="connsiteX163" fmla="*/ 1049393 w 7113841"/>
              <a:gd name="connsiteY163" fmla="*/ 3106328 h 5142778"/>
              <a:gd name="connsiteX164" fmla="*/ 1055715 w 7113841"/>
              <a:gd name="connsiteY164" fmla="*/ 3087856 h 5142778"/>
              <a:gd name="connsiteX165" fmla="*/ 1061964 w 7113841"/>
              <a:gd name="connsiteY165" fmla="*/ 3069343 h 5142778"/>
              <a:gd name="connsiteX166" fmla="*/ 1068138 w 7113841"/>
              <a:gd name="connsiteY166" fmla="*/ 3050788 h 5142778"/>
              <a:gd name="connsiteX167" fmla="*/ 1074237 w 7113841"/>
              <a:gd name="connsiteY167" fmla="*/ 3032191 h 5142778"/>
              <a:gd name="connsiteX168" fmla="*/ 1080260 w 7113841"/>
              <a:gd name="connsiteY168" fmla="*/ 3013551 h 5142778"/>
              <a:gd name="connsiteX169" fmla="*/ 1086206 w 7113841"/>
              <a:gd name="connsiteY169" fmla="*/ 2994867 h 5142778"/>
              <a:gd name="connsiteX170" fmla="*/ 1092075 w 7113841"/>
              <a:gd name="connsiteY170" fmla="*/ 2976140 h 5142778"/>
              <a:gd name="connsiteX171" fmla="*/ 1097865 w 7113841"/>
              <a:gd name="connsiteY171" fmla="*/ 2957368 h 5142778"/>
              <a:gd name="connsiteX172" fmla="*/ 1103577 w 7113841"/>
              <a:gd name="connsiteY172" fmla="*/ 2938551 h 5142778"/>
              <a:gd name="connsiteX173" fmla="*/ 1109208 w 7113841"/>
              <a:gd name="connsiteY173" fmla="*/ 2919688 h 5142778"/>
              <a:gd name="connsiteX174" fmla="*/ 1114759 w 7113841"/>
              <a:gd name="connsiteY174" fmla="*/ 2900780 h 5142778"/>
              <a:gd name="connsiteX175" fmla="*/ 1120228 w 7113841"/>
              <a:gd name="connsiteY175" fmla="*/ 2881825 h 5142778"/>
              <a:gd name="connsiteX176" fmla="*/ 1125617 w 7113841"/>
              <a:gd name="connsiteY176" fmla="*/ 2862822 h 5142778"/>
              <a:gd name="connsiteX177" fmla="*/ 1130921 w 7113841"/>
              <a:gd name="connsiteY177" fmla="*/ 2843773 h 5142778"/>
              <a:gd name="connsiteX178" fmla="*/ 1136143 w 7113841"/>
              <a:gd name="connsiteY178" fmla="*/ 2824674 h 5142778"/>
              <a:gd name="connsiteX179" fmla="*/ 1141280 w 7113841"/>
              <a:gd name="connsiteY179" fmla="*/ 2805527 h 5142778"/>
              <a:gd name="connsiteX180" fmla="*/ 1146332 w 7113841"/>
              <a:gd name="connsiteY180" fmla="*/ 2786331 h 5142778"/>
              <a:gd name="connsiteX181" fmla="*/ 1151298 w 7113841"/>
              <a:gd name="connsiteY181" fmla="*/ 2767085 h 5142778"/>
              <a:gd name="connsiteX182" fmla="*/ 1156178 w 7113841"/>
              <a:gd name="connsiteY182" fmla="*/ 2747788 h 5142778"/>
              <a:gd name="connsiteX183" fmla="*/ 1160971 w 7113841"/>
              <a:gd name="connsiteY183" fmla="*/ 2728441 h 5142778"/>
              <a:gd name="connsiteX184" fmla="*/ 1165675 w 7113841"/>
              <a:gd name="connsiteY184" fmla="*/ 2709042 h 5142778"/>
              <a:gd name="connsiteX185" fmla="*/ 1170290 w 7113841"/>
              <a:gd name="connsiteY185" fmla="*/ 2689591 h 5142778"/>
              <a:gd name="connsiteX186" fmla="*/ 1174816 w 7113841"/>
              <a:gd name="connsiteY186" fmla="*/ 2670087 h 5142778"/>
              <a:gd name="connsiteX187" fmla="*/ 1179252 w 7113841"/>
              <a:gd name="connsiteY187" fmla="*/ 2650531 h 5142778"/>
              <a:gd name="connsiteX188" fmla="*/ 1183597 w 7113841"/>
              <a:gd name="connsiteY188" fmla="*/ 2630921 h 5142778"/>
              <a:gd name="connsiteX189" fmla="*/ 1187850 w 7113841"/>
              <a:gd name="connsiteY189" fmla="*/ 2611257 h 5142778"/>
              <a:gd name="connsiteX190" fmla="*/ 1192010 w 7113841"/>
              <a:gd name="connsiteY190" fmla="*/ 2591538 h 5142778"/>
              <a:gd name="connsiteX191" fmla="*/ 1196077 w 7113841"/>
              <a:gd name="connsiteY191" fmla="*/ 2571764 h 5142778"/>
              <a:gd name="connsiteX192" fmla="*/ 1200049 w 7113841"/>
              <a:gd name="connsiteY192" fmla="*/ 2551934 h 5142778"/>
              <a:gd name="connsiteX193" fmla="*/ 1203927 w 7113841"/>
              <a:gd name="connsiteY193" fmla="*/ 2532048 h 5142778"/>
              <a:gd name="connsiteX194" fmla="*/ 1207710 w 7113841"/>
              <a:gd name="connsiteY194" fmla="*/ 2512105 h 5142778"/>
              <a:gd name="connsiteX195" fmla="*/ 1211395 w 7113841"/>
              <a:gd name="connsiteY195" fmla="*/ 2492104 h 5142778"/>
              <a:gd name="connsiteX196" fmla="*/ 1214985 w 7113841"/>
              <a:gd name="connsiteY196" fmla="*/ 2472046 h 5142778"/>
              <a:gd name="connsiteX197" fmla="*/ 1218476 w 7113841"/>
              <a:gd name="connsiteY197" fmla="*/ 2451929 h 5142778"/>
              <a:gd name="connsiteX198" fmla="*/ 1221868 w 7113841"/>
              <a:gd name="connsiteY198" fmla="*/ 2431753 h 5142778"/>
              <a:gd name="connsiteX199" fmla="*/ 1225161 w 7113841"/>
              <a:gd name="connsiteY199" fmla="*/ 2411518 h 5142778"/>
              <a:gd name="connsiteX200" fmla="*/ 1228353 w 7113841"/>
              <a:gd name="connsiteY200" fmla="*/ 2391223 h 5142778"/>
              <a:gd name="connsiteX201" fmla="*/ 1231446 w 7113841"/>
              <a:gd name="connsiteY201" fmla="*/ 2370867 h 5142778"/>
              <a:gd name="connsiteX202" fmla="*/ 1234436 w 7113841"/>
              <a:gd name="connsiteY202" fmla="*/ 2350449 h 5142778"/>
              <a:gd name="connsiteX203" fmla="*/ 1237324 w 7113841"/>
              <a:gd name="connsiteY203" fmla="*/ 2329971 h 5142778"/>
              <a:gd name="connsiteX204" fmla="*/ 1240109 w 7113841"/>
              <a:gd name="connsiteY204" fmla="*/ 2309430 h 5142778"/>
              <a:gd name="connsiteX205" fmla="*/ 1242790 w 7113841"/>
              <a:gd name="connsiteY205" fmla="*/ 2288826 h 5142778"/>
              <a:gd name="connsiteX206" fmla="*/ 1245366 w 7113841"/>
              <a:gd name="connsiteY206" fmla="*/ 2268159 h 5142778"/>
              <a:gd name="connsiteX207" fmla="*/ 1247837 w 7113841"/>
              <a:gd name="connsiteY207" fmla="*/ 2247428 h 5142778"/>
              <a:gd name="connsiteX208" fmla="*/ 1250202 w 7113841"/>
              <a:gd name="connsiteY208" fmla="*/ 2226633 h 5142778"/>
              <a:gd name="connsiteX209" fmla="*/ 1252460 w 7113841"/>
              <a:gd name="connsiteY209" fmla="*/ 2205773 h 5142778"/>
              <a:gd name="connsiteX210" fmla="*/ 1254610 w 7113841"/>
              <a:gd name="connsiteY210" fmla="*/ 2184847 h 5142778"/>
              <a:gd name="connsiteX211" fmla="*/ 1256651 w 7113841"/>
              <a:gd name="connsiteY211" fmla="*/ 2163856 h 5142778"/>
              <a:gd name="connsiteX212" fmla="*/ 1258584 w 7113841"/>
              <a:gd name="connsiteY212" fmla="*/ 2142798 h 5142778"/>
              <a:gd name="connsiteX213" fmla="*/ 1260407 w 7113841"/>
              <a:gd name="connsiteY213" fmla="*/ 2121673 h 5142778"/>
              <a:gd name="connsiteX214" fmla="*/ 1262119 w 7113841"/>
              <a:gd name="connsiteY214" fmla="*/ 2100480 h 5142778"/>
              <a:gd name="connsiteX215" fmla="*/ 1263719 w 7113841"/>
              <a:gd name="connsiteY215" fmla="*/ 2079219 h 5142778"/>
              <a:gd name="connsiteX216" fmla="*/ 1265207 w 7113841"/>
              <a:gd name="connsiteY216" fmla="*/ 2057890 h 5142778"/>
              <a:gd name="connsiteX217" fmla="*/ 1266583 w 7113841"/>
              <a:gd name="connsiteY217" fmla="*/ 2036492 h 5142778"/>
              <a:gd name="connsiteX218" fmla="*/ 1267845 w 7113841"/>
              <a:gd name="connsiteY218" fmla="*/ 2015023 h 5142778"/>
              <a:gd name="connsiteX219" fmla="*/ 1268992 w 7113841"/>
              <a:gd name="connsiteY219" fmla="*/ 1993484 h 5142778"/>
              <a:gd name="connsiteX220" fmla="*/ 1270024 w 7113841"/>
              <a:gd name="connsiteY220" fmla="*/ 1971875 h 5142778"/>
              <a:gd name="connsiteX221" fmla="*/ 1270940 w 7113841"/>
              <a:gd name="connsiteY221" fmla="*/ 1950194 h 5142778"/>
              <a:gd name="connsiteX222" fmla="*/ 1271740 w 7113841"/>
              <a:gd name="connsiteY222" fmla="*/ 1928441 h 5142778"/>
              <a:gd name="connsiteX223" fmla="*/ 1272422 w 7113841"/>
              <a:gd name="connsiteY223" fmla="*/ 1906616 h 5142778"/>
              <a:gd name="connsiteX224" fmla="*/ 1272986 w 7113841"/>
              <a:gd name="connsiteY224" fmla="*/ 1884718 h 5142778"/>
              <a:gd name="connsiteX225" fmla="*/ 1273430 w 7113841"/>
              <a:gd name="connsiteY225" fmla="*/ 1862747 h 5142778"/>
              <a:gd name="connsiteX226" fmla="*/ 1273755 w 7113841"/>
              <a:gd name="connsiteY226" fmla="*/ 1840700 h 5142778"/>
              <a:gd name="connsiteX227" fmla="*/ 1273961 w 7113841"/>
              <a:gd name="connsiteY227" fmla="*/ 1818581 h 5142778"/>
              <a:gd name="connsiteX228" fmla="*/ 1274005 w 7113841"/>
              <a:gd name="connsiteY228" fmla="*/ 1774114 h 5142778"/>
              <a:gd name="connsiteX229" fmla="*/ 1273844 w 7113841"/>
              <a:gd name="connsiteY229" fmla="*/ 1751767 h 5142778"/>
              <a:gd name="connsiteX230" fmla="*/ 1273558 w 7113841"/>
              <a:gd name="connsiteY230" fmla="*/ 1729342 h 5142778"/>
              <a:gd name="connsiteX231" fmla="*/ 1273150 w 7113841"/>
              <a:gd name="connsiteY231" fmla="*/ 1706841 h 5142778"/>
              <a:gd name="connsiteX232" fmla="*/ 1272616 w 7113841"/>
              <a:gd name="connsiteY232" fmla="*/ 1684263 h 5142778"/>
              <a:gd name="connsiteX233" fmla="*/ 1271956 w 7113841"/>
              <a:gd name="connsiteY233" fmla="*/ 1661605 h 5142778"/>
              <a:gd name="connsiteX234" fmla="*/ 1271170 w 7113841"/>
              <a:gd name="connsiteY234" fmla="*/ 1638868 h 5142778"/>
              <a:gd name="connsiteX235" fmla="*/ 1270256 w 7113841"/>
              <a:gd name="connsiteY235" fmla="*/ 1616053 h 5142778"/>
              <a:gd name="connsiteX236" fmla="*/ 1269215 w 7113841"/>
              <a:gd name="connsiteY236" fmla="*/ 1593157 h 5142778"/>
              <a:gd name="connsiteX237" fmla="*/ 1268044 w 7113841"/>
              <a:gd name="connsiteY237" fmla="*/ 1570181 h 5142778"/>
              <a:gd name="connsiteX238" fmla="*/ 1266744 w 7113841"/>
              <a:gd name="connsiteY238" fmla="*/ 1547124 h 5142778"/>
              <a:gd name="connsiteX239" fmla="*/ 1265314 w 7113841"/>
              <a:gd name="connsiteY239" fmla="*/ 1523985 h 5142778"/>
              <a:gd name="connsiteX240" fmla="*/ 1263753 w 7113841"/>
              <a:gd name="connsiteY240" fmla="*/ 1500764 h 5142778"/>
              <a:gd name="connsiteX241" fmla="*/ 1262060 w 7113841"/>
              <a:gd name="connsiteY241" fmla="*/ 1477461 h 5142778"/>
              <a:gd name="connsiteX242" fmla="*/ 1260234 w 7113841"/>
              <a:gd name="connsiteY242" fmla="*/ 1454074 h 5142778"/>
              <a:gd name="connsiteX243" fmla="*/ 1258276 w 7113841"/>
              <a:gd name="connsiteY243" fmla="*/ 1430604 h 5142778"/>
              <a:gd name="connsiteX244" fmla="*/ 1256182 w 7113841"/>
              <a:gd name="connsiteY244" fmla="*/ 1407049 h 5142778"/>
              <a:gd name="connsiteX245" fmla="*/ 1253955 w 7113841"/>
              <a:gd name="connsiteY245" fmla="*/ 1383410 h 5142778"/>
              <a:gd name="connsiteX246" fmla="*/ 1251592 w 7113841"/>
              <a:gd name="connsiteY246" fmla="*/ 1359685 h 5142778"/>
              <a:gd name="connsiteX247" fmla="*/ 1249092 w 7113841"/>
              <a:gd name="connsiteY247" fmla="*/ 1335873 h 5142778"/>
              <a:gd name="connsiteX248" fmla="*/ 1246456 w 7113841"/>
              <a:gd name="connsiteY248" fmla="*/ 1311977 h 5142778"/>
              <a:gd name="connsiteX249" fmla="*/ 1243681 w 7113841"/>
              <a:gd name="connsiteY249" fmla="*/ 1287992 h 5142778"/>
              <a:gd name="connsiteX250" fmla="*/ 1240769 w 7113841"/>
              <a:gd name="connsiteY250" fmla="*/ 1263921 h 5142778"/>
              <a:gd name="connsiteX251" fmla="*/ 1237716 w 7113841"/>
              <a:gd name="connsiteY251" fmla="*/ 1239761 h 5142778"/>
              <a:gd name="connsiteX252" fmla="*/ 1234524 w 7113841"/>
              <a:gd name="connsiteY252" fmla="*/ 1215513 h 5142778"/>
              <a:gd name="connsiteX253" fmla="*/ 1231190 w 7113841"/>
              <a:gd name="connsiteY253" fmla="*/ 1191176 h 5142778"/>
              <a:gd name="connsiteX254" fmla="*/ 1227715 w 7113841"/>
              <a:gd name="connsiteY254" fmla="*/ 1166749 h 5142778"/>
              <a:gd name="connsiteX255" fmla="*/ 1224099 w 7113841"/>
              <a:gd name="connsiteY255" fmla="*/ 1142232 h 5142778"/>
              <a:gd name="connsiteX256" fmla="*/ 1220339 w 7113841"/>
              <a:gd name="connsiteY256" fmla="*/ 1117624 h 5142778"/>
              <a:gd name="connsiteX257" fmla="*/ 1216434 w 7113841"/>
              <a:gd name="connsiteY257" fmla="*/ 1092925 h 5142778"/>
              <a:gd name="connsiteX258" fmla="*/ 1212386 w 7113841"/>
              <a:gd name="connsiteY258" fmla="*/ 1068134 h 5142778"/>
              <a:gd name="connsiteX259" fmla="*/ 1208192 w 7113841"/>
              <a:gd name="connsiteY259" fmla="*/ 1043251 h 5142778"/>
              <a:gd name="connsiteX260" fmla="*/ 1203852 w 7113841"/>
              <a:gd name="connsiteY260" fmla="*/ 1018274 h 5142778"/>
              <a:gd name="connsiteX261" fmla="*/ 1199365 w 7113841"/>
              <a:gd name="connsiteY261" fmla="*/ 993205 h 5142778"/>
              <a:gd name="connsiteX262" fmla="*/ 1194731 w 7113841"/>
              <a:gd name="connsiteY262" fmla="*/ 968042 h 5142778"/>
              <a:gd name="connsiteX263" fmla="*/ 1189948 w 7113841"/>
              <a:gd name="connsiteY263" fmla="*/ 942784 h 5142778"/>
              <a:gd name="connsiteX264" fmla="*/ 1185016 w 7113841"/>
              <a:gd name="connsiteY264" fmla="*/ 917431 h 5142778"/>
              <a:gd name="connsiteX265" fmla="*/ 1179934 w 7113841"/>
              <a:gd name="connsiteY265" fmla="*/ 891982 h 5142778"/>
              <a:gd name="connsiteX266" fmla="*/ 1174701 w 7113841"/>
              <a:gd name="connsiteY266" fmla="*/ 866438 h 5142778"/>
              <a:gd name="connsiteX267" fmla="*/ 1169317 w 7113841"/>
              <a:gd name="connsiteY267" fmla="*/ 840796 h 5142778"/>
              <a:gd name="connsiteX268" fmla="*/ 1163781 w 7113841"/>
              <a:gd name="connsiteY268" fmla="*/ 815058 h 5142778"/>
              <a:gd name="connsiteX269" fmla="*/ 1158092 w 7113841"/>
              <a:gd name="connsiteY269" fmla="*/ 789222 h 5142778"/>
              <a:gd name="connsiteX270" fmla="*/ 1152249 w 7113841"/>
              <a:gd name="connsiteY270" fmla="*/ 763287 h 5142778"/>
              <a:gd name="connsiteX271" fmla="*/ 1146253 w 7113841"/>
              <a:gd name="connsiteY271" fmla="*/ 737255 h 5142778"/>
              <a:gd name="connsiteX272" fmla="*/ 1140101 w 7113841"/>
              <a:gd name="connsiteY272" fmla="*/ 711122 h 5142778"/>
              <a:gd name="connsiteX273" fmla="*/ 1133793 w 7113841"/>
              <a:gd name="connsiteY273" fmla="*/ 684890 h 5142778"/>
              <a:gd name="connsiteX274" fmla="*/ 1127327 w 7113841"/>
              <a:gd name="connsiteY274" fmla="*/ 658557 h 5142778"/>
              <a:gd name="connsiteX275" fmla="*/ 1120705 w 7113841"/>
              <a:gd name="connsiteY275" fmla="*/ 632123 h 5142778"/>
              <a:gd name="connsiteX276" fmla="*/ 1113925 w 7113841"/>
              <a:gd name="connsiteY276" fmla="*/ 605589 h 5142778"/>
              <a:gd name="connsiteX277" fmla="*/ 1106986 w 7113841"/>
              <a:gd name="connsiteY277" fmla="*/ 578951 h 5142778"/>
              <a:gd name="connsiteX278" fmla="*/ 1099887 w 7113841"/>
              <a:gd name="connsiteY278" fmla="*/ 552212 h 5142778"/>
              <a:gd name="connsiteX279" fmla="*/ 1092628 w 7113841"/>
              <a:gd name="connsiteY279" fmla="*/ 525369 h 5142778"/>
              <a:gd name="connsiteX280" fmla="*/ 1085207 w 7113841"/>
              <a:gd name="connsiteY280" fmla="*/ 498423 h 5142778"/>
              <a:gd name="connsiteX281" fmla="*/ 1077624 w 7113841"/>
              <a:gd name="connsiteY281" fmla="*/ 471372 h 5142778"/>
              <a:gd name="connsiteX282" fmla="*/ 1069880 w 7113841"/>
              <a:gd name="connsiteY282" fmla="*/ 444217 h 5142778"/>
              <a:gd name="connsiteX283" fmla="*/ 1061971 w 7113841"/>
              <a:gd name="connsiteY283" fmla="*/ 416957 h 5142778"/>
              <a:gd name="connsiteX284" fmla="*/ 1053898 w 7113841"/>
              <a:gd name="connsiteY284" fmla="*/ 389591 h 5142778"/>
              <a:gd name="connsiteX285" fmla="*/ 1045660 w 7113841"/>
              <a:gd name="connsiteY285" fmla="*/ 362118 h 5142778"/>
              <a:gd name="connsiteX286" fmla="*/ 1037256 w 7113841"/>
              <a:gd name="connsiteY286" fmla="*/ 334538 h 5142778"/>
              <a:gd name="connsiteX287" fmla="*/ 1028686 w 7113841"/>
              <a:gd name="connsiteY287" fmla="*/ 306852 h 5142778"/>
              <a:gd name="connsiteX288" fmla="*/ 1019950 w 7113841"/>
              <a:gd name="connsiteY288" fmla="*/ 279057 h 5142778"/>
              <a:gd name="connsiteX289" fmla="*/ 1011045 w 7113841"/>
              <a:gd name="connsiteY289" fmla="*/ 251154 h 5142778"/>
              <a:gd name="connsiteX290" fmla="*/ 1001971 w 7113841"/>
              <a:gd name="connsiteY290" fmla="*/ 223142 h 5142778"/>
              <a:gd name="connsiteX291" fmla="*/ 992728 w 7113841"/>
              <a:gd name="connsiteY291" fmla="*/ 195020 h 5142778"/>
              <a:gd name="connsiteX292" fmla="*/ 983314 w 7113841"/>
              <a:gd name="connsiteY292" fmla="*/ 166788 h 5142778"/>
              <a:gd name="connsiteX293" fmla="*/ 973730 w 7113841"/>
              <a:gd name="connsiteY293" fmla="*/ 138446 h 5142778"/>
              <a:gd name="connsiteX294" fmla="*/ 963974 w 7113841"/>
              <a:gd name="connsiteY294" fmla="*/ 109992 h 5142778"/>
              <a:gd name="connsiteX295" fmla="*/ 954045 w 7113841"/>
              <a:gd name="connsiteY295" fmla="*/ 81427 h 5142778"/>
              <a:gd name="connsiteX296" fmla="*/ 943943 w 7113841"/>
              <a:gd name="connsiteY296" fmla="*/ 52750 h 5142778"/>
              <a:gd name="connsiteX297" fmla="*/ 933667 w 7113841"/>
              <a:gd name="connsiteY297"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Lst>
            <a:rect l="l" t="t" r="r" b="b"/>
            <a:pathLst>
              <a:path w="7113841" h="5142778">
                <a:moveTo>
                  <a:pt x="925004" y="0"/>
                </a:moveTo>
                <a:lnTo>
                  <a:pt x="7113841" y="0"/>
                </a:lnTo>
                <a:lnTo>
                  <a:pt x="7113841" y="4345781"/>
                </a:lnTo>
                <a:lnTo>
                  <a:pt x="7113839" y="4345781"/>
                </a:lnTo>
                <a:lnTo>
                  <a:pt x="7113839" y="4344165"/>
                </a:lnTo>
                <a:lnTo>
                  <a:pt x="7065051" y="4326824"/>
                </a:lnTo>
                <a:lnTo>
                  <a:pt x="7016980" y="4310591"/>
                </a:lnTo>
                <a:lnTo>
                  <a:pt x="6969613" y="4295447"/>
                </a:lnTo>
                <a:lnTo>
                  <a:pt x="6922939" y="4281374"/>
                </a:lnTo>
                <a:lnTo>
                  <a:pt x="6876941" y="4268353"/>
                </a:lnTo>
                <a:lnTo>
                  <a:pt x="6831609" y="4256365"/>
                </a:lnTo>
                <a:lnTo>
                  <a:pt x="6786928" y="4245394"/>
                </a:lnTo>
                <a:lnTo>
                  <a:pt x="6742887" y="4235421"/>
                </a:lnTo>
                <a:lnTo>
                  <a:pt x="6699472" y="4226427"/>
                </a:lnTo>
                <a:lnTo>
                  <a:pt x="6656669" y="4218394"/>
                </a:lnTo>
                <a:lnTo>
                  <a:pt x="6614465" y="4211304"/>
                </a:lnTo>
                <a:lnTo>
                  <a:pt x="6572851" y="4205138"/>
                </a:lnTo>
                <a:lnTo>
                  <a:pt x="6552259" y="4202397"/>
                </a:lnTo>
                <a:lnTo>
                  <a:pt x="6531808" y="4199880"/>
                </a:lnTo>
                <a:lnTo>
                  <a:pt x="6511499" y="4197584"/>
                </a:lnTo>
                <a:lnTo>
                  <a:pt x="6491327" y="4195509"/>
                </a:lnTo>
                <a:lnTo>
                  <a:pt x="6471293" y="4193650"/>
                </a:lnTo>
                <a:lnTo>
                  <a:pt x="6451393" y="4192007"/>
                </a:lnTo>
                <a:lnTo>
                  <a:pt x="6431629" y="4190577"/>
                </a:lnTo>
                <a:lnTo>
                  <a:pt x="6411994" y="4189358"/>
                </a:lnTo>
                <a:lnTo>
                  <a:pt x="6392492" y="4188346"/>
                </a:lnTo>
                <a:lnTo>
                  <a:pt x="6373117" y="4187541"/>
                </a:lnTo>
                <a:lnTo>
                  <a:pt x="6353871" y="4186940"/>
                </a:lnTo>
                <a:lnTo>
                  <a:pt x="6334749" y="4186540"/>
                </a:lnTo>
                <a:lnTo>
                  <a:pt x="6315752" y="4186339"/>
                </a:lnTo>
                <a:lnTo>
                  <a:pt x="6296876" y="4186336"/>
                </a:lnTo>
                <a:lnTo>
                  <a:pt x="6278122" y="4186526"/>
                </a:lnTo>
                <a:lnTo>
                  <a:pt x="6259485" y="4186909"/>
                </a:lnTo>
                <a:lnTo>
                  <a:pt x="6240968" y="4187483"/>
                </a:lnTo>
                <a:lnTo>
                  <a:pt x="6222565" y="4188243"/>
                </a:lnTo>
                <a:lnTo>
                  <a:pt x="6204277" y="4189190"/>
                </a:lnTo>
                <a:lnTo>
                  <a:pt x="6186101" y="4190320"/>
                </a:lnTo>
                <a:lnTo>
                  <a:pt x="6168036" y="4191630"/>
                </a:lnTo>
                <a:lnTo>
                  <a:pt x="6150080" y="4193119"/>
                </a:lnTo>
                <a:lnTo>
                  <a:pt x="6132232" y="4194785"/>
                </a:lnTo>
                <a:lnTo>
                  <a:pt x="6114490" y="4196625"/>
                </a:lnTo>
                <a:lnTo>
                  <a:pt x="6096852" y="4198636"/>
                </a:lnTo>
                <a:lnTo>
                  <a:pt x="6079317" y="4200817"/>
                </a:lnTo>
                <a:lnTo>
                  <a:pt x="6061883" y="4203166"/>
                </a:lnTo>
                <a:lnTo>
                  <a:pt x="6044549" y="4205679"/>
                </a:lnTo>
                <a:lnTo>
                  <a:pt x="6027313" y="4208355"/>
                </a:lnTo>
                <a:lnTo>
                  <a:pt x="6010172" y="4211191"/>
                </a:lnTo>
                <a:lnTo>
                  <a:pt x="5976173" y="4217335"/>
                </a:lnTo>
                <a:lnTo>
                  <a:pt x="5942540" y="4224094"/>
                </a:lnTo>
                <a:lnTo>
                  <a:pt x="5892747" y="4235344"/>
                </a:lnTo>
                <a:lnTo>
                  <a:pt x="5859970" y="4243558"/>
                </a:lnTo>
                <a:lnTo>
                  <a:pt x="5827512" y="4252322"/>
                </a:lnTo>
                <a:lnTo>
                  <a:pt x="5795362" y="4261618"/>
                </a:lnTo>
                <a:lnTo>
                  <a:pt x="5763504" y="4271428"/>
                </a:lnTo>
                <a:lnTo>
                  <a:pt x="5731928" y="4281734"/>
                </a:lnTo>
                <a:lnTo>
                  <a:pt x="5700619" y="4292517"/>
                </a:lnTo>
                <a:lnTo>
                  <a:pt x="5669565" y="4303758"/>
                </a:lnTo>
                <a:lnTo>
                  <a:pt x="5638752" y="4315440"/>
                </a:lnTo>
                <a:lnTo>
                  <a:pt x="5608167" y="4327545"/>
                </a:lnTo>
                <a:lnTo>
                  <a:pt x="5577799" y="4340054"/>
                </a:lnTo>
                <a:lnTo>
                  <a:pt x="5547632" y="4352948"/>
                </a:lnTo>
                <a:lnTo>
                  <a:pt x="5517655" y="4366210"/>
                </a:lnTo>
                <a:lnTo>
                  <a:pt x="5487855" y="4379822"/>
                </a:lnTo>
                <a:lnTo>
                  <a:pt x="5443456" y="4400854"/>
                </a:lnTo>
                <a:lnTo>
                  <a:pt x="5399381" y="4422570"/>
                </a:lnTo>
                <a:lnTo>
                  <a:pt x="5355585" y="4444908"/>
                </a:lnTo>
                <a:lnTo>
                  <a:pt x="5312025" y="4467805"/>
                </a:lnTo>
                <a:lnTo>
                  <a:pt x="5254235" y="4499099"/>
                </a:lnTo>
                <a:lnTo>
                  <a:pt x="5167962" y="4547383"/>
                </a:lnTo>
                <a:lnTo>
                  <a:pt x="4952295" y="4672140"/>
                </a:lnTo>
                <a:lnTo>
                  <a:pt x="4791671" y="4763822"/>
                </a:lnTo>
                <a:lnTo>
                  <a:pt x="4717297" y="4804607"/>
                </a:lnTo>
                <a:lnTo>
                  <a:pt x="4656988" y="4836560"/>
                </a:lnTo>
                <a:lnTo>
                  <a:pt x="4611217" y="4860036"/>
                </a:lnTo>
                <a:lnTo>
                  <a:pt x="4564933" y="4883024"/>
                </a:lnTo>
                <a:lnTo>
                  <a:pt x="4518093" y="4905462"/>
                </a:lnTo>
                <a:lnTo>
                  <a:pt x="4470653" y="4927290"/>
                </a:lnTo>
                <a:lnTo>
                  <a:pt x="4438671" y="4941472"/>
                </a:lnTo>
                <a:lnTo>
                  <a:pt x="4406390" y="4955337"/>
                </a:lnTo>
                <a:lnTo>
                  <a:pt x="4373797" y="4968866"/>
                </a:lnTo>
                <a:lnTo>
                  <a:pt x="4340879" y="4982041"/>
                </a:lnTo>
                <a:lnTo>
                  <a:pt x="4307622" y="4994845"/>
                </a:lnTo>
                <a:lnTo>
                  <a:pt x="4274014" y="5007258"/>
                </a:lnTo>
                <a:lnTo>
                  <a:pt x="4240041" y="5019263"/>
                </a:lnTo>
                <a:lnTo>
                  <a:pt x="4205691" y="5030841"/>
                </a:lnTo>
                <a:lnTo>
                  <a:pt x="4170950" y="5041974"/>
                </a:lnTo>
                <a:lnTo>
                  <a:pt x="4135806" y="5052643"/>
                </a:lnTo>
                <a:lnTo>
                  <a:pt x="4100246" y="5062831"/>
                </a:lnTo>
                <a:lnTo>
                  <a:pt x="4064256" y="5072519"/>
                </a:lnTo>
                <a:lnTo>
                  <a:pt x="4027823" y="5081689"/>
                </a:lnTo>
                <a:lnTo>
                  <a:pt x="3990935" y="5090323"/>
                </a:lnTo>
                <a:lnTo>
                  <a:pt x="3953578" y="5098402"/>
                </a:lnTo>
                <a:lnTo>
                  <a:pt x="3915739" y="5105908"/>
                </a:lnTo>
                <a:lnTo>
                  <a:pt x="3877406" y="5112824"/>
                </a:lnTo>
                <a:lnTo>
                  <a:pt x="3838565" y="5119129"/>
                </a:lnTo>
                <a:lnTo>
                  <a:pt x="3799203" y="5124807"/>
                </a:lnTo>
                <a:lnTo>
                  <a:pt x="3759308" y="5129839"/>
                </a:lnTo>
                <a:lnTo>
                  <a:pt x="3718865" y="5134207"/>
                </a:lnTo>
                <a:lnTo>
                  <a:pt x="3677863" y="5137893"/>
                </a:lnTo>
                <a:lnTo>
                  <a:pt x="3636288" y="5140877"/>
                </a:lnTo>
                <a:lnTo>
                  <a:pt x="3600919"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a:solidFill>
            <a:schemeClr val="accent6"/>
          </a:solidFill>
          <a:ln>
            <a:noFill/>
          </a:ln>
        </p:spPr>
        <p:txBody>
          <a:bodyPr wrap="square">
            <a:noAutofit/>
          </a:bodyPr>
          <a:lstStyle>
            <a:lvl1pPr>
              <a:defRPr>
                <a:solidFill>
                  <a:schemeClr val="accent1"/>
                </a:solidFill>
              </a:defRPr>
            </a:lvl1pPr>
          </a:lstStyle>
          <a:p>
            <a:r>
              <a:rPr lang="en-GB"/>
              <a:t> </a:t>
            </a:r>
            <a:endParaRPr lang="en-GB" dirty="0"/>
          </a:p>
        </p:txBody>
      </p:sp>
      <p:sp>
        <p:nvSpPr>
          <p:cNvPr id="6" name="Text Placeholder 2">
            <a:extLst>
              <a:ext uri="{FF2B5EF4-FFF2-40B4-BE49-F238E27FC236}">
                <a16:creationId xmlns:a16="http://schemas.microsoft.com/office/drawing/2014/main" id="{472E4862-F26F-4BEA-9FEB-DFE15AA4E10A}"/>
              </a:ext>
            </a:extLst>
          </p:cNvPr>
          <p:cNvSpPr>
            <a:spLocks noGrp="1"/>
          </p:cNvSpPr>
          <p:nvPr>
            <p:ph type="body" sz="quarter" idx="15"/>
          </p:nvPr>
        </p:nvSpPr>
        <p:spPr>
          <a:xfrm>
            <a:off x="324000" y="1062000"/>
            <a:ext cx="2592238"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10" name="Round Diagonal Corner Rectangle 4">
            <a:extLst>
              <a:ext uri="{FF2B5EF4-FFF2-40B4-BE49-F238E27FC236}">
                <a16:creationId xmlns:a16="http://schemas.microsoft.com/office/drawing/2014/main" id="{B1508920-DE1E-4600-ABEC-66488997A7F2}"/>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2" name="Rectangle 11">
            <a:hlinkClick r:id="rId2"/>
            <a:extLst>
              <a:ext uri="{FF2B5EF4-FFF2-40B4-BE49-F238E27FC236}">
                <a16:creationId xmlns:a16="http://schemas.microsoft.com/office/drawing/2014/main" id="{5CCFFF65-EF68-45FF-A126-7B581810B37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8" name="Picture 7">
            <a:extLst>
              <a:ext uri="{FF2B5EF4-FFF2-40B4-BE49-F238E27FC236}">
                <a16:creationId xmlns:a16="http://schemas.microsoft.com/office/drawing/2014/main" id="{A4694E5B-8288-4F85-9F48-AF84A3810CE6}"/>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3" name="Title 2">
            <a:extLst>
              <a:ext uri="{FF2B5EF4-FFF2-40B4-BE49-F238E27FC236}">
                <a16:creationId xmlns:a16="http://schemas.microsoft.com/office/drawing/2014/main" id="{3E108CA2-B250-42BE-9D56-C09CE2724843}"/>
              </a:ext>
            </a:extLst>
          </p:cNvPr>
          <p:cNvSpPr>
            <a:spLocks noGrp="1"/>
          </p:cNvSpPr>
          <p:nvPr>
            <p:ph type="title"/>
          </p:nvPr>
        </p:nvSpPr>
        <p:spPr>
          <a:xfrm>
            <a:off x="323551" y="330855"/>
            <a:ext cx="2592688" cy="295466"/>
          </a:xfrm>
        </p:spPr>
        <p:txBody>
          <a:bodyPr/>
          <a:lstStyle/>
          <a:p>
            <a:r>
              <a:rPr lang="en-US"/>
              <a:t>Click to edit Master title style</a:t>
            </a:r>
            <a:endParaRPr lang="en-GB" dirty="0"/>
          </a:p>
        </p:txBody>
      </p:sp>
    </p:spTree>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ey message righ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B576D51F-52D4-4DC0-8A7D-6D12557F5F23}"/>
              </a:ext>
            </a:extLst>
          </p:cNvPr>
          <p:cNvSpPr>
            <a:spLocks noGrp="1"/>
          </p:cNvSpPr>
          <p:nvPr>
            <p:ph type="pic" sz="quarter" idx="16" hasCustomPrompt="1"/>
          </p:nvPr>
        </p:nvSpPr>
        <p:spPr>
          <a:xfrm>
            <a:off x="-6090" y="0"/>
            <a:ext cx="7110675" cy="5142778"/>
          </a:xfrm>
          <a:custGeom>
            <a:avLst/>
            <a:gdLst>
              <a:gd name="connsiteX0" fmla="*/ 0 w 15633609"/>
              <a:gd name="connsiteY0" fmla="*/ 0 h 11307763"/>
              <a:gd name="connsiteX1" fmla="*/ 13600449 w 15633609"/>
              <a:gd name="connsiteY1" fmla="*/ 0 h 11307763"/>
              <a:gd name="connsiteX2" fmla="*/ 13581182 w 15633609"/>
              <a:gd name="connsiteY2" fmla="*/ 53290 h 11307763"/>
              <a:gd name="connsiteX3" fmla="*/ 13558589 w 15633609"/>
              <a:gd name="connsiteY3" fmla="*/ 116593 h 11307763"/>
              <a:gd name="connsiteX4" fmla="*/ 13536379 w 15633609"/>
              <a:gd name="connsiteY4" fmla="*/ 179648 h 11307763"/>
              <a:gd name="connsiteX5" fmla="*/ 13514550 w 15633609"/>
              <a:gd name="connsiteY5" fmla="*/ 242456 h 11307763"/>
              <a:gd name="connsiteX6" fmla="*/ 13493100 w 15633609"/>
              <a:gd name="connsiteY6" fmla="*/ 305018 h 11307763"/>
              <a:gd name="connsiteX7" fmla="*/ 13472027 w 15633609"/>
              <a:gd name="connsiteY7" fmla="*/ 367337 h 11307763"/>
              <a:gd name="connsiteX8" fmla="*/ 13451330 w 15633609"/>
              <a:gd name="connsiteY8" fmla="*/ 429411 h 11307763"/>
              <a:gd name="connsiteX9" fmla="*/ 13431008 w 15633609"/>
              <a:gd name="connsiteY9" fmla="*/ 491244 h 11307763"/>
              <a:gd name="connsiteX10" fmla="*/ 13411058 w 15633609"/>
              <a:gd name="connsiteY10" fmla="*/ 552836 h 11307763"/>
              <a:gd name="connsiteX11" fmla="*/ 13391480 w 15633609"/>
              <a:gd name="connsiteY11" fmla="*/ 614189 h 11307763"/>
              <a:gd name="connsiteX12" fmla="*/ 13372270 w 15633609"/>
              <a:gd name="connsiteY12" fmla="*/ 675303 h 11307763"/>
              <a:gd name="connsiteX13" fmla="*/ 13353428 w 15633609"/>
              <a:gd name="connsiteY13" fmla="*/ 736179 h 11307763"/>
              <a:gd name="connsiteX14" fmla="*/ 13334952 w 15633609"/>
              <a:gd name="connsiteY14" fmla="*/ 796820 h 11307763"/>
              <a:gd name="connsiteX15" fmla="*/ 13316841 w 15633609"/>
              <a:gd name="connsiteY15" fmla="*/ 857225 h 11307763"/>
              <a:gd name="connsiteX16" fmla="*/ 13299092 w 15633609"/>
              <a:gd name="connsiteY16" fmla="*/ 917397 h 11307763"/>
              <a:gd name="connsiteX17" fmla="*/ 13281704 w 15633609"/>
              <a:gd name="connsiteY17" fmla="*/ 977336 h 11307763"/>
              <a:gd name="connsiteX18" fmla="*/ 13264675 w 15633609"/>
              <a:gd name="connsiteY18" fmla="*/ 1037044 h 11307763"/>
              <a:gd name="connsiteX19" fmla="*/ 13248005 w 15633609"/>
              <a:gd name="connsiteY19" fmla="*/ 1096522 h 11307763"/>
              <a:gd name="connsiteX20" fmla="*/ 13231690 w 15633609"/>
              <a:gd name="connsiteY20" fmla="*/ 1155770 h 11307763"/>
              <a:gd name="connsiteX21" fmla="*/ 13215729 w 15633609"/>
              <a:gd name="connsiteY21" fmla="*/ 1214791 h 11307763"/>
              <a:gd name="connsiteX22" fmla="*/ 13200122 w 15633609"/>
              <a:gd name="connsiteY22" fmla="*/ 1273585 h 11307763"/>
              <a:gd name="connsiteX23" fmla="*/ 13184865 w 15633609"/>
              <a:gd name="connsiteY23" fmla="*/ 1332154 h 11307763"/>
              <a:gd name="connsiteX24" fmla="*/ 13169958 w 15633609"/>
              <a:gd name="connsiteY24" fmla="*/ 1390498 h 11307763"/>
              <a:gd name="connsiteX25" fmla="*/ 13155398 w 15633609"/>
              <a:gd name="connsiteY25" fmla="*/ 1448619 h 11307763"/>
              <a:gd name="connsiteX26" fmla="*/ 13141185 w 15633609"/>
              <a:gd name="connsiteY26" fmla="*/ 1506519 h 11307763"/>
              <a:gd name="connsiteX27" fmla="*/ 13127316 w 15633609"/>
              <a:gd name="connsiteY27" fmla="*/ 1564197 h 11307763"/>
              <a:gd name="connsiteX28" fmla="*/ 13113790 w 15633609"/>
              <a:gd name="connsiteY28" fmla="*/ 1621656 h 11307763"/>
              <a:gd name="connsiteX29" fmla="*/ 13100605 w 15633609"/>
              <a:gd name="connsiteY29" fmla="*/ 1678897 h 11307763"/>
              <a:gd name="connsiteX30" fmla="*/ 13087759 w 15633609"/>
              <a:gd name="connsiteY30" fmla="*/ 1735920 h 11307763"/>
              <a:gd name="connsiteX31" fmla="*/ 13075251 w 15633609"/>
              <a:gd name="connsiteY31" fmla="*/ 1792727 h 11307763"/>
              <a:gd name="connsiteX32" fmla="*/ 13063080 w 15633609"/>
              <a:gd name="connsiteY32" fmla="*/ 1849320 h 11307763"/>
              <a:gd name="connsiteX33" fmla="*/ 13051242 w 15633609"/>
              <a:gd name="connsiteY33" fmla="*/ 1905699 h 11307763"/>
              <a:gd name="connsiteX34" fmla="*/ 13039738 w 15633609"/>
              <a:gd name="connsiteY34" fmla="*/ 1961865 h 11307763"/>
              <a:gd name="connsiteX35" fmla="*/ 13028565 w 15633609"/>
              <a:gd name="connsiteY35" fmla="*/ 2017820 h 11307763"/>
              <a:gd name="connsiteX36" fmla="*/ 13017721 w 15633609"/>
              <a:gd name="connsiteY36" fmla="*/ 2073565 h 11307763"/>
              <a:gd name="connsiteX37" fmla="*/ 13007205 w 15633609"/>
              <a:gd name="connsiteY37" fmla="*/ 2129101 h 11307763"/>
              <a:gd name="connsiteX38" fmla="*/ 12997016 w 15633609"/>
              <a:gd name="connsiteY38" fmla="*/ 2184430 h 11307763"/>
              <a:gd name="connsiteX39" fmla="*/ 12987151 w 15633609"/>
              <a:gd name="connsiteY39" fmla="*/ 2239551 h 11307763"/>
              <a:gd name="connsiteX40" fmla="*/ 12977609 w 15633609"/>
              <a:gd name="connsiteY40" fmla="*/ 2294468 h 11307763"/>
              <a:gd name="connsiteX41" fmla="*/ 12968388 w 15633609"/>
              <a:gd name="connsiteY41" fmla="*/ 2349180 h 11307763"/>
              <a:gd name="connsiteX42" fmla="*/ 12959486 w 15633609"/>
              <a:gd name="connsiteY42" fmla="*/ 2403689 h 11307763"/>
              <a:gd name="connsiteX43" fmla="*/ 12950903 w 15633609"/>
              <a:gd name="connsiteY43" fmla="*/ 2457997 h 11307763"/>
              <a:gd name="connsiteX44" fmla="*/ 12942636 w 15633609"/>
              <a:gd name="connsiteY44" fmla="*/ 2512103 h 11307763"/>
              <a:gd name="connsiteX45" fmla="*/ 12934683 w 15633609"/>
              <a:gd name="connsiteY45" fmla="*/ 2566011 h 11307763"/>
              <a:gd name="connsiteX46" fmla="*/ 12927044 w 15633609"/>
              <a:gd name="connsiteY46" fmla="*/ 2619720 h 11307763"/>
              <a:gd name="connsiteX47" fmla="*/ 12919715 w 15633609"/>
              <a:gd name="connsiteY47" fmla="*/ 2673232 h 11307763"/>
              <a:gd name="connsiteX48" fmla="*/ 12912696 w 15633609"/>
              <a:gd name="connsiteY48" fmla="*/ 2726548 h 11307763"/>
              <a:gd name="connsiteX49" fmla="*/ 12905986 w 15633609"/>
              <a:gd name="connsiteY49" fmla="*/ 2779669 h 11307763"/>
              <a:gd name="connsiteX50" fmla="*/ 12899581 w 15633609"/>
              <a:gd name="connsiteY50" fmla="*/ 2832597 h 11307763"/>
              <a:gd name="connsiteX51" fmla="*/ 12893481 w 15633609"/>
              <a:gd name="connsiteY51" fmla="*/ 2885332 h 11307763"/>
              <a:gd name="connsiteX52" fmla="*/ 12887685 w 15633609"/>
              <a:gd name="connsiteY52" fmla="*/ 2937876 h 11307763"/>
              <a:gd name="connsiteX53" fmla="*/ 12882189 w 15633609"/>
              <a:gd name="connsiteY53" fmla="*/ 2990230 h 11307763"/>
              <a:gd name="connsiteX54" fmla="*/ 12876994 w 15633609"/>
              <a:gd name="connsiteY54" fmla="*/ 3042396 h 11307763"/>
              <a:gd name="connsiteX55" fmla="*/ 12872096 w 15633609"/>
              <a:gd name="connsiteY55" fmla="*/ 3094373 h 11307763"/>
              <a:gd name="connsiteX56" fmla="*/ 12867494 w 15633609"/>
              <a:gd name="connsiteY56" fmla="*/ 3146165 h 11307763"/>
              <a:gd name="connsiteX57" fmla="*/ 12863188 w 15633609"/>
              <a:gd name="connsiteY57" fmla="*/ 3197771 h 11307763"/>
              <a:gd name="connsiteX58" fmla="*/ 12859174 w 15633609"/>
              <a:gd name="connsiteY58" fmla="*/ 3249192 h 11307763"/>
              <a:gd name="connsiteX59" fmla="*/ 12855452 w 15633609"/>
              <a:gd name="connsiteY59" fmla="*/ 3300431 h 11307763"/>
              <a:gd name="connsiteX60" fmla="*/ 12852020 w 15633609"/>
              <a:gd name="connsiteY60" fmla="*/ 3351489 h 11307763"/>
              <a:gd name="connsiteX61" fmla="*/ 12848875 w 15633609"/>
              <a:gd name="connsiteY61" fmla="*/ 3402365 h 11307763"/>
              <a:gd name="connsiteX62" fmla="*/ 12846017 w 15633609"/>
              <a:gd name="connsiteY62" fmla="*/ 3453063 h 11307763"/>
              <a:gd name="connsiteX63" fmla="*/ 12843444 w 15633609"/>
              <a:gd name="connsiteY63" fmla="*/ 3503582 h 11307763"/>
              <a:gd name="connsiteX64" fmla="*/ 12841154 w 15633609"/>
              <a:gd name="connsiteY64" fmla="*/ 3553924 h 11307763"/>
              <a:gd name="connsiteX65" fmla="*/ 12839145 w 15633609"/>
              <a:gd name="connsiteY65" fmla="*/ 3604090 h 11307763"/>
              <a:gd name="connsiteX66" fmla="*/ 12837417 w 15633609"/>
              <a:gd name="connsiteY66" fmla="*/ 3654082 h 11307763"/>
              <a:gd name="connsiteX67" fmla="*/ 12835966 w 15633609"/>
              <a:gd name="connsiteY67" fmla="*/ 3703900 h 11307763"/>
              <a:gd name="connsiteX68" fmla="*/ 12834792 w 15633609"/>
              <a:gd name="connsiteY68" fmla="*/ 3753546 h 11307763"/>
              <a:gd name="connsiteX69" fmla="*/ 12833892 w 15633609"/>
              <a:gd name="connsiteY69" fmla="*/ 3803021 h 11307763"/>
              <a:gd name="connsiteX70" fmla="*/ 12833266 w 15633609"/>
              <a:gd name="connsiteY70" fmla="*/ 3852326 h 11307763"/>
              <a:gd name="connsiteX71" fmla="*/ 12832911 w 15633609"/>
              <a:gd name="connsiteY71" fmla="*/ 3901463 h 11307763"/>
              <a:gd name="connsiteX72" fmla="*/ 12832827 w 15633609"/>
              <a:gd name="connsiteY72" fmla="*/ 3950432 h 11307763"/>
              <a:gd name="connsiteX73" fmla="*/ 12833010 w 15633609"/>
              <a:gd name="connsiteY73" fmla="*/ 3999234 h 11307763"/>
              <a:gd name="connsiteX74" fmla="*/ 12833460 w 15633609"/>
              <a:gd name="connsiteY74" fmla="*/ 4047871 h 11307763"/>
              <a:gd name="connsiteX75" fmla="*/ 12834174 w 15633609"/>
              <a:gd name="connsiteY75" fmla="*/ 4096344 h 11307763"/>
              <a:gd name="connsiteX76" fmla="*/ 12835152 w 15633609"/>
              <a:gd name="connsiteY76" fmla="*/ 4144655 h 11307763"/>
              <a:gd name="connsiteX77" fmla="*/ 12836392 w 15633609"/>
              <a:gd name="connsiteY77" fmla="*/ 4192804 h 11307763"/>
              <a:gd name="connsiteX78" fmla="*/ 12837891 w 15633609"/>
              <a:gd name="connsiteY78" fmla="*/ 4240792 h 11307763"/>
              <a:gd name="connsiteX79" fmla="*/ 12839649 w 15633609"/>
              <a:gd name="connsiteY79" fmla="*/ 4288621 h 11307763"/>
              <a:gd name="connsiteX80" fmla="*/ 12841663 w 15633609"/>
              <a:gd name="connsiteY80" fmla="*/ 4336292 h 11307763"/>
              <a:gd name="connsiteX81" fmla="*/ 12843933 w 15633609"/>
              <a:gd name="connsiteY81" fmla="*/ 4383807 h 11307763"/>
              <a:gd name="connsiteX82" fmla="*/ 12846455 w 15633609"/>
              <a:gd name="connsiteY82" fmla="*/ 4431165 h 11307763"/>
              <a:gd name="connsiteX83" fmla="*/ 12849229 w 15633609"/>
              <a:gd name="connsiteY83" fmla="*/ 4478369 h 11307763"/>
              <a:gd name="connsiteX84" fmla="*/ 12852253 w 15633609"/>
              <a:gd name="connsiteY84" fmla="*/ 4525420 h 11307763"/>
              <a:gd name="connsiteX85" fmla="*/ 12855526 w 15633609"/>
              <a:gd name="connsiteY85" fmla="*/ 4572318 h 11307763"/>
              <a:gd name="connsiteX86" fmla="*/ 12859045 w 15633609"/>
              <a:gd name="connsiteY86" fmla="*/ 4619066 h 11307763"/>
              <a:gd name="connsiteX87" fmla="*/ 12862809 w 15633609"/>
              <a:gd name="connsiteY87" fmla="*/ 4665663 h 11307763"/>
              <a:gd name="connsiteX88" fmla="*/ 12866816 w 15633609"/>
              <a:gd name="connsiteY88" fmla="*/ 4712112 h 11307763"/>
              <a:gd name="connsiteX89" fmla="*/ 12871065 w 15633609"/>
              <a:gd name="connsiteY89" fmla="*/ 4758414 h 11307763"/>
              <a:gd name="connsiteX90" fmla="*/ 12875554 w 15633609"/>
              <a:gd name="connsiteY90" fmla="*/ 4804569 h 11307763"/>
              <a:gd name="connsiteX91" fmla="*/ 12880282 w 15633609"/>
              <a:gd name="connsiteY91" fmla="*/ 4850580 h 11307763"/>
              <a:gd name="connsiteX92" fmla="*/ 12885246 w 15633609"/>
              <a:gd name="connsiteY92" fmla="*/ 4896446 h 11307763"/>
              <a:gd name="connsiteX93" fmla="*/ 12890445 w 15633609"/>
              <a:gd name="connsiteY93" fmla="*/ 4942170 h 11307763"/>
              <a:gd name="connsiteX94" fmla="*/ 12895878 w 15633609"/>
              <a:gd name="connsiteY94" fmla="*/ 4987752 h 11307763"/>
              <a:gd name="connsiteX95" fmla="*/ 12901542 w 15633609"/>
              <a:gd name="connsiteY95" fmla="*/ 5033194 h 11307763"/>
              <a:gd name="connsiteX96" fmla="*/ 12907436 w 15633609"/>
              <a:gd name="connsiteY96" fmla="*/ 5078497 h 11307763"/>
              <a:gd name="connsiteX97" fmla="*/ 12913559 w 15633609"/>
              <a:gd name="connsiteY97" fmla="*/ 5123661 h 11307763"/>
              <a:gd name="connsiteX98" fmla="*/ 12919909 w 15633609"/>
              <a:gd name="connsiteY98" fmla="*/ 5168689 h 11307763"/>
              <a:gd name="connsiteX99" fmla="*/ 12926483 w 15633609"/>
              <a:gd name="connsiteY99" fmla="*/ 5213582 h 11307763"/>
              <a:gd name="connsiteX100" fmla="*/ 12933281 w 15633609"/>
              <a:gd name="connsiteY100" fmla="*/ 5258339 h 11307763"/>
              <a:gd name="connsiteX101" fmla="*/ 12940301 w 15633609"/>
              <a:gd name="connsiteY101" fmla="*/ 5302964 h 11307763"/>
              <a:gd name="connsiteX102" fmla="*/ 12947541 w 15633609"/>
              <a:gd name="connsiteY102" fmla="*/ 5347457 h 11307763"/>
              <a:gd name="connsiteX103" fmla="*/ 12955000 w 15633609"/>
              <a:gd name="connsiteY103" fmla="*/ 5391819 h 11307763"/>
              <a:gd name="connsiteX104" fmla="*/ 12962675 w 15633609"/>
              <a:gd name="connsiteY104" fmla="*/ 5436051 h 11307763"/>
              <a:gd name="connsiteX105" fmla="*/ 12970566 w 15633609"/>
              <a:gd name="connsiteY105" fmla="*/ 5480154 h 11307763"/>
              <a:gd name="connsiteX106" fmla="*/ 12978669 w 15633609"/>
              <a:gd name="connsiteY106" fmla="*/ 5524130 h 11307763"/>
              <a:gd name="connsiteX107" fmla="*/ 12986985 w 15633609"/>
              <a:gd name="connsiteY107" fmla="*/ 5567980 h 11307763"/>
              <a:gd name="connsiteX108" fmla="*/ 12995511 w 15633609"/>
              <a:gd name="connsiteY108" fmla="*/ 5611705 h 11307763"/>
              <a:gd name="connsiteX109" fmla="*/ 13004246 w 15633609"/>
              <a:gd name="connsiteY109" fmla="*/ 5655307 h 11307763"/>
              <a:gd name="connsiteX110" fmla="*/ 13013187 w 15633609"/>
              <a:gd name="connsiteY110" fmla="*/ 5698785 h 11307763"/>
              <a:gd name="connsiteX111" fmla="*/ 13022334 w 15633609"/>
              <a:gd name="connsiteY111" fmla="*/ 5742143 h 11307763"/>
              <a:gd name="connsiteX112" fmla="*/ 13031684 w 15633609"/>
              <a:gd name="connsiteY112" fmla="*/ 5785380 h 11307763"/>
              <a:gd name="connsiteX113" fmla="*/ 13041236 w 15633609"/>
              <a:gd name="connsiteY113" fmla="*/ 5828498 h 11307763"/>
              <a:gd name="connsiteX114" fmla="*/ 13050988 w 15633609"/>
              <a:gd name="connsiteY114" fmla="*/ 5871498 h 11307763"/>
              <a:gd name="connsiteX115" fmla="*/ 13060939 w 15633609"/>
              <a:gd name="connsiteY115" fmla="*/ 5914381 h 11307763"/>
              <a:gd name="connsiteX116" fmla="*/ 13071087 w 15633609"/>
              <a:gd name="connsiteY116" fmla="*/ 5957149 h 11307763"/>
              <a:gd name="connsiteX117" fmla="*/ 13081430 w 15633609"/>
              <a:gd name="connsiteY117" fmla="*/ 5999803 h 11307763"/>
              <a:gd name="connsiteX118" fmla="*/ 13091967 w 15633609"/>
              <a:gd name="connsiteY118" fmla="*/ 6042343 h 11307763"/>
              <a:gd name="connsiteX119" fmla="*/ 13102695 w 15633609"/>
              <a:gd name="connsiteY119" fmla="*/ 6084772 h 11307763"/>
              <a:gd name="connsiteX120" fmla="*/ 13113614 w 15633609"/>
              <a:gd name="connsiteY120" fmla="*/ 6127090 h 11307763"/>
              <a:gd name="connsiteX121" fmla="*/ 13124722 w 15633609"/>
              <a:gd name="connsiteY121" fmla="*/ 6169298 h 11307763"/>
              <a:gd name="connsiteX122" fmla="*/ 13136016 w 15633609"/>
              <a:gd name="connsiteY122" fmla="*/ 6211398 h 11307763"/>
              <a:gd name="connsiteX123" fmla="*/ 13147496 w 15633609"/>
              <a:gd name="connsiteY123" fmla="*/ 6253390 h 11307763"/>
              <a:gd name="connsiteX124" fmla="*/ 13159160 w 15633609"/>
              <a:gd name="connsiteY124" fmla="*/ 6295277 h 11307763"/>
              <a:gd name="connsiteX125" fmla="*/ 13171005 w 15633609"/>
              <a:gd name="connsiteY125" fmla="*/ 6337058 h 11307763"/>
              <a:gd name="connsiteX126" fmla="*/ 13183031 w 15633609"/>
              <a:gd name="connsiteY126" fmla="*/ 6378736 h 11307763"/>
              <a:gd name="connsiteX127" fmla="*/ 13195236 w 15633609"/>
              <a:gd name="connsiteY127" fmla="*/ 6420312 h 11307763"/>
              <a:gd name="connsiteX128" fmla="*/ 13207618 w 15633609"/>
              <a:gd name="connsiteY128" fmla="*/ 6461786 h 11307763"/>
              <a:gd name="connsiteX129" fmla="*/ 13220175 w 15633609"/>
              <a:gd name="connsiteY129" fmla="*/ 6503160 h 11307763"/>
              <a:gd name="connsiteX130" fmla="*/ 13232905 w 15633609"/>
              <a:gd name="connsiteY130" fmla="*/ 6544435 h 11307763"/>
              <a:gd name="connsiteX131" fmla="*/ 13245808 w 15633609"/>
              <a:gd name="connsiteY131" fmla="*/ 6585612 h 11307763"/>
              <a:gd name="connsiteX132" fmla="*/ 13258881 w 15633609"/>
              <a:gd name="connsiteY132" fmla="*/ 6626693 h 11307763"/>
              <a:gd name="connsiteX133" fmla="*/ 13272123 w 15633609"/>
              <a:gd name="connsiteY133" fmla="*/ 6667678 h 11307763"/>
              <a:gd name="connsiteX134" fmla="*/ 13285533 w 15633609"/>
              <a:gd name="connsiteY134" fmla="*/ 6708569 h 11307763"/>
              <a:gd name="connsiteX135" fmla="*/ 13299107 w 15633609"/>
              <a:gd name="connsiteY135" fmla="*/ 6749367 h 11307763"/>
              <a:gd name="connsiteX136" fmla="*/ 13312845 w 15633609"/>
              <a:gd name="connsiteY136" fmla="*/ 6790073 h 11307763"/>
              <a:gd name="connsiteX137" fmla="*/ 13326746 w 15633609"/>
              <a:gd name="connsiteY137" fmla="*/ 6830689 h 11307763"/>
              <a:gd name="connsiteX138" fmla="*/ 13340807 w 15633609"/>
              <a:gd name="connsiteY138" fmla="*/ 6871215 h 11307763"/>
              <a:gd name="connsiteX139" fmla="*/ 13355026 w 15633609"/>
              <a:gd name="connsiteY139" fmla="*/ 6911653 h 11307763"/>
              <a:gd name="connsiteX140" fmla="*/ 13369403 w 15633609"/>
              <a:gd name="connsiteY140" fmla="*/ 6952003 h 11307763"/>
              <a:gd name="connsiteX141" fmla="*/ 13383935 w 15633609"/>
              <a:gd name="connsiteY141" fmla="*/ 6992268 h 11307763"/>
              <a:gd name="connsiteX142" fmla="*/ 13398622 w 15633609"/>
              <a:gd name="connsiteY142" fmla="*/ 7032448 h 11307763"/>
              <a:gd name="connsiteX143" fmla="*/ 13413460 w 15633609"/>
              <a:gd name="connsiteY143" fmla="*/ 7072544 h 11307763"/>
              <a:gd name="connsiteX144" fmla="*/ 13428449 w 15633609"/>
              <a:gd name="connsiteY144" fmla="*/ 7112558 h 11307763"/>
              <a:gd name="connsiteX145" fmla="*/ 13443587 w 15633609"/>
              <a:gd name="connsiteY145" fmla="*/ 7152491 h 11307763"/>
              <a:gd name="connsiteX146" fmla="*/ 13458871 w 15633609"/>
              <a:gd name="connsiteY146" fmla="*/ 7192343 h 11307763"/>
              <a:gd name="connsiteX147" fmla="*/ 13474302 w 15633609"/>
              <a:gd name="connsiteY147" fmla="*/ 7232117 h 11307763"/>
              <a:gd name="connsiteX148" fmla="*/ 13489876 w 15633609"/>
              <a:gd name="connsiteY148" fmla="*/ 7271813 h 11307763"/>
              <a:gd name="connsiteX149" fmla="*/ 13505593 w 15633609"/>
              <a:gd name="connsiteY149" fmla="*/ 7311433 h 11307763"/>
              <a:gd name="connsiteX150" fmla="*/ 13521450 w 15633609"/>
              <a:gd name="connsiteY150" fmla="*/ 7350977 h 11307763"/>
              <a:gd name="connsiteX151" fmla="*/ 13537446 w 15633609"/>
              <a:gd name="connsiteY151" fmla="*/ 7390448 h 11307763"/>
              <a:gd name="connsiteX152" fmla="*/ 13553580 w 15633609"/>
              <a:gd name="connsiteY152" fmla="*/ 7429845 h 11307763"/>
              <a:gd name="connsiteX153" fmla="*/ 13569849 w 15633609"/>
              <a:gd name="connsiteY153" fmla="*/ 7469171 h 11307763"/>
              <a:gd name="connsiteX154" fmla="*/ 13586251 w 15633609"/>
              <a:gd name="connsiteY154" fmla="*/ 7508426 h 11307763"/>
              <a:gd name="connsiteX155" fmla="*/ 13602787 w 15633609"/>
              <a:gd name="connsiteY155" fmla="*/ 7547611 h 11307763"/>
              <a:gd name="connsiteX156" fmla="*/ 13619452 w 15633609"/>
              <a:gd name="connsiteY156" fmla="*/ 7586729 h 11307763"/>
              <a:gd name="connsiteX157" fmla="*/ 13636247 w 15633609"/>
              <a:gd name="connsiteY157" fmla="*/ 7625779 h 11307763"/>
              <a:gd name="connsiteX158" fmla="*/ 13653169 w 15633609"/>
              <a:gd name="connsiteY158" fmla="*/ 7664764 h 11307763"/>
              <a:gd name="connsiteX159" fmla="*/ 13670217 w 15633609"/>
              <a:gd name="connsiteY159" fmla="*/ 7703683 h 11307763"/>
              <a:gd name="connsiteX160" fmla="*/ 13687389 w 15633609"/>
              <a:gd name="connsiteY160" fmla="*/ 7742540 h 11307763"/>
              <a:gd name="connsiteX161" fmla="*/ 13704683 w 15633609"/>
              <a:gd name="connsiteY161" fmla="*/ 7781334 h 11307763"/>
              <a:gd name="connsiteX162" fmla="*/ 13722098 w 15633609"/>
              <a:gd name="connsiteY162" fmla="*/ 7820067 h 11307763"/>
              <a:gd name="connsiteX163" fmla="*/ 13739632 w 15633609"/>
              <a:gd name="connsiteY163" fmla="*/ 7858740 h 11307763"/>
              <a:gd name="connsiteX164" fmla="*/ 13757283 w 15633609"/>
              <a:gd name="connsiteY164" fmla="*/ 7897355 h 11307763"/>
              <a:gd name="connsiteX165" fmla="*/ 13775050 w 15633609"/>
              <a:gd name="connsiteY165" fmla="*/ 7935911 h 11307763"/>
              <a:gd name="connsiteX166" fmla="*/ 13792931 w 15633609"/>
              <a:gd name="connsiteY166" fmla="*/ 7974412 h 11307763"/>
              <a:gd name="connsiteX167" fmla="*/ 13810924 w 15633609"/>
              <a:gd name="connsiteY167" fmla="*/ 8012857 h 11307763"/>
              <a:gd name="connsiteX168" fmla="*/ 13829028 w 15633609"/>
              <a:gd name="connsiteY168" fmla="*/ 8051248 h 11307763"/>
              <a:gd name="connsiteX169" fmla="*/ 13847242 w 15633609"/>
              <a:gd name="connsiteY169" fmla="*/ 8089587 h 11307763"/>
              <a:gd name="connsiteX170" fmla="*/ 13865562 w 15633609"/>
              <a:gd name="connsiteY170" fmla="*/ 8127873 h 11307763"/>
              <a:gd name="connsiteX171" fmla="*/ 13883989 w 15633609"/>
              <a:gd name="connsiteY171" fmla="*/ 8166110 h 11307763"/>
              <a:gd name="connsiteX172" fmla="*/ 13902519 w 15633609"/>
              <a:gd name="connsiteY172" fmla="*/ 8204296 h 11307763"/>
              <a:gd name="connsiteX173" fmla="*/ 13921152 w 15633609"/>
              <a:gd name="connsiteY173" fmla="*/ 8242435 h 11307763"/>
              <a:gd name="connsiteX174" fmla="*/ 13939886 w 15633609"/>
              <a:gd name="connsiteY174" fmla="*/ 8280527 h 11307763"/>
              <a:gd name="connsiteX175" fmla="*/ 13958719 w 15633609"/>
              <a:gd name="connsiteY175" fmla="*/ 8318574 h 11307763"/>
              <a:gd name="connsiteX176" fmla="*/ 13977649 w 15633609"/>
              <a:gd name="connsiteY176" fmla="*/ 8356575 h 11307763"/>
              <a:gd name="connsiteX177" fmla="*/ 13996675 w 15633609"/>
              <a:gd name="connsiteY177" fmla="*/ 8394533 h 11307763"/>
              <a:gd name="connsiteX178" fmla="*/ 14015796 w 15633609"/>
              <a:gd name="connsiteY178" fmla="*/ 8432450 h 11307763"/>
              <a:gd name="connsiteX179" fmla="*/ 14035009 w 15633609"/>
              <a:gd name="connsiteY179" fmla="*/ 8470325 h 11307763"/>
              <a:gd name="connsiteX180" fmla="*/ 14054313 w 15633609"/>
              <a:gd name="connsiteY180" fmla="*/ 8508160 h 11307763"/>
              <a:gd name="connsiteX181" fmla="*/ 14073706 w 15633609"/>
              <a:gd name="connsiteY181" fmla="*/ 8545957 h 11307763"/>
              <a:gd name="connsiteX182" fmla="*/ 14093186 w 15633609"/>
              <a:gd name="connsiteY182" fmla="*/ 8583716 h 11307763"/>
              <a:gd name="connsiteX183" fmla="*/ 14112752 w 15633609"/>
              <a:gd name="connsiteY183" fmla="*/ 8621439 h 11307763"/>
              <a:gd name="connsiteX184" fmla="*/ 14132403 w 15633609"/>
              <a:gd name="connsiteY184" fmla="*/ 8659126 h 11307763"/>
              <a:gd name="connsiteX185" fmla="*/ 14171950 w 15633609"/>
              <a:gd name="connsiteY185" fmla="*/ 8734401 h 11307763"/>
              <a:gd name="connsiteX186" fmla="*/ 14211815 w 15633609"/>
              <a:gd name="connsiteY186" fmla="*/ 8809550 h 11307763"/>
              <a:gd name="connsiteX187" fmla="*/ 14251983 w 15633609"/>
              <a:gd name="connsiteY187" fmla="*/ 8884582 h 11307763"/>
              <a:gd name="connsiteX188" fmla="*/ 14292441 w 15633609"/>
              <a:gd name="connsiteY188" fmla="*/ 8959507 h 11307763"/>
              <a:gd name="connsiteX189" fmla="*/ 14333177 w 15633609"/>
              <a:gd name="connsiteY189" fmla="*/ 9034334 h 11307763"/>
              <a:gd name="connsiteX190" fmla="*/ 14374177 w 15633609"/>
              <a:gd name="connsiteY190" fmla="*/ 9109073 h 11307763"/>
              <a:gd name="connsiteX191" fmla="*/ 14436142 w 15633609"/>
              <a:gd name="connsiteY191" fmla="*/ 9221036 h 11307763"/>
              <a:gd name="connsiteX192" fmla="*/ 14498627 w 15633609"/>
              <a:gd name="connsiteY192" fmla="*/ 9332854 h 11307763"/>
              <a:gd name="connsiteX193" fmla="*/ 14582671 w 15633609"/>
              <a:gd name="connsiteY193" fmla="*/ 9481773 h 11307763"/>
              <a:gd name="connsiteX194" fmla="*/ 14667452 w 15633609"/>
              <a:gd name="connsiteY194" fmla="*/ 9630565 h 11307763"/>
              <a:gd name="connsiteX195" fmla="*/ 14795776 w 15633609"/>
              <a:gd name="connsiteY195" fmla="*/ 9853682 h 11307763"/>
              <a:gd name="connsiteX196" fmla="*/ 15272668 w 15633609"/>
              <a:gd name="connsiteY196" fmla="*/ 10674932 h 11307763"/>
              <a:gd name="connsiteX197" fmla="*/ 15446180 w 15633609"/>
              <a:gd name="connsiteY197" fmla="*/ 10976499 h 11307763"/>
              <a:gd name="connsiteX198" fmla="*/ 15554022 w 15633609"/>
              <a:gd name="connsiteY198" fmla="*/ 11166221 h 11307763"/>
              <a:gd name="connsiteX199" fmla="*/ 15633609 w 15633609"/>
              <a:gd name="connsiteY199" fmla="*/ 11307763 h 11307763"/>
              <a:gd name="connsiteX200" fmla="*/ 0 w 15633609"/>
              <a:gd name="connsiteY200" fmla="*/ 11307763 h 11307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Lst>
            <a:rect l="l" t="t" r="r" b="b"/>
            <a:pathLst>
              <a:path w="15633609" h="11307763">
                <a:moveTo>
                  <a:pt x="0" y="0"/>
                </a:moveTo>
                <a:lnTo>
                  <a:pt x="13600449" y="0"/>
                </a:lnTo>
                <a:lnTo>
                  <a:pt x="13581182" y="53290"/>
                </a:lnTo>
                <a:lnTo>
                  <a:pt x="13558589" y="116593"/>
                </a:lnTo>
                <a:lnTo>
                  <a:pt x="13536379" y="179648"/>
                </a:lnTo>
                <a:lnTo>
                  <a:pt x="13514550" y="242456"/>
                </a:lnTo>
                <a:lnTo>
                  <a:pt x="13493100" y="305018"/>
                </a:lnTo>
                <a:lnTo>
                  <a:pt x="13472027" y="367337"/>
                </a:lnTo>
                <a:lnTo>
                  <a:pt x="13451330" y="429411"/>
                </a:lnTo>
                <a:lnTo>
                  <a:pt x="13431008" y="491244"/>
                </a:lnTo>
                <a:lnTo>
                  <a:pt x="13411058" y="552836"/>
                </a:lnTo>
                <a:lnTo>
                  <a:pt x="13391480" y="614189"/>
                </a:lnTo>
                <a:lnTo>
                  <a:pt x="13372270" y="675303"/>
                </a:lnTo>
                <a:lnTo>
                  <a:pt x="13353428" y="736179"/>
                </a:lnTo>
                <a:lnTo>
                  <a:pt x="13334952" y="796820"/>
                </a:lnTo>
                <a:lnTo>
                  <a:pt x="13316841" y="857225"/>
                </a:lnTo>
                <a:lnTo>
                  <a:pt x="13299092" y="917397"/>
                </a:lnTo>
                <a:lnTo>
                  <a:pt x="13281704" y="977336"/>
                </a:lnTo>
                <a:lnTo>
                  <a:pt x="13264675" y="1037044"/>
                </a:lnTo>
                <a:lnTo>
                  <a:pt x="13248005" y="1096522"/>
                </a:lnTo>
                <a:lnTo>
                  <a:pt x="13231690" y="1155770"/>
                </a:lnTo>
                <a:lnTo>
                  <a:pt x="13215729" y="1214791"/>
                </a:lnTo>
                <a:lnTo>
                  <a:pt x="13200122" y="1273585"/>
                </a:lnTo>
                <a:lnTo>
                  <a:pt x="13184865" y="1332154"/>
                </a:lnTo>
                <a:lnTo>
                  <a:pt x="13169958" y="1390498"/>
                </a:lnTo>
                <a:lnTo>
                  <a:pt x="13155398" y="1448619"/>
                </a:lnTo>
                <a:lnTo>
                  <a:pt x="13141185" y="1506519"/>
                </a:lnTo>
                <a:lnTo>
                  <a:pt x="13127316" y="1564197"/>
                </a:lnTo>
                <a:lnTo>
                  <a:pt x="13113790" y="1621656"/>
                </a:lnTo>
                <a:lnTo>
                  <a:pt x="13100605" y="1678897"/>
                </a:lnTo>
                <a:lnTo>
                  <a:pt x="13087759" y="1735920"/>
                </a:lnTo>
                <a:lnTo>
                  <a:pt x="13075251" y="1792727"/>
                </a:lnTo>
                <a:lnTo>
                  <a:pt x="13063080" y="1849320"/>
                </a:lnTo>
                <a:lnTo>
                  <a:pt x="13051242" y="1905699"/>
                </a:lnTo>
                <a:lnTo>
                  <a:pt x="13039738" y="1961865"/>
                </a:lnTo>
                <a:lnTo>
                  <a:pt x="13028565" y="2017820"/>
                </a:lnTo>
                <a:lnTo>
                  <a:pt x="13017721" y="2073565"/>
                </a:lnTo>
                <a:lnTo>
                  <a:pt x="13007205" y="2129101"/>
                </a:lnTo>
                <a:lnTo>
                  <a:pt x="12997016" y="2184430"/>
                </a:lnTo>
                <a:lnTo>
                  <a:pt x="12987151" y="2239551"/>
                </a:lnTo>
                <a:lnTo>
                  <a:pt x="12977609" y="2294468"/>
                </a:lnTo>
                <a:lnTo>
                  <a:pt x="12968388" y="2349180"/>
                </a:lnTo>
                <a:lnTo>
                  <a:pt x="12959486" y="2403689"/>
                </a:lnTo>
                <a:lnTo>
                  <a:pt x="12950903" y="2457997"/>
                </a:lnTo>
                <a:lnTo>
                  <a:pt x="12942636" y="2512103"/>
                </a:lnTo>
                <a:lnTo>
                  <a:pt x="12934683" y="2566011"/>
                </a:lnTo>
                <a:lnTo>
                  <a:pt x="12927044" y="2619720"/>
                </a:lnTo>
                <a:lnTo>
                  <a:pt x="12919715" y="2673232"/>
                </a:lnTo>
                <a:lnTo>
                  <a:pt x="12912696" y="2726548"/>
                </a:lnTo>
                <a:lnTo>
                  <a:pt x="12905986" y="2779669"/>
                </a:lnTo>
                <a:lnTo>
                  <a:pt x="12899581" y="2832597"/>
                </a:lnTo>
                <a:lnTo>
                  <a:pt x="12893481" y="2885332"/>
                </a:lnTo>
                <a:lnTo>
                  <a:pt x="12887685" y="2937876"/>
                </a:lnTo>
                <a:lnTo>
                  <a:pt x="12882189" y="2990230"/>
                </a:lnTo>
                <a:lnTo>
                  <a:pt x="12876994" y="3042396"/>
                </a:lnTo>
                <a:lnTo>
                  <a:pt x="12872096" y="3094373"/>
                </a:lnTo>
                <a:lnTo>
                  <a:pt x="12867494" y="3146165"/>
                </a:lnTo>
                <a:lnTo>
                  <a:pt x="12863188" y="3197771"/>
                </a:lnTo>
                <a:lnTo>
                  <a:pt x="12859174" y="3249192"/>
                </a:lnTo>
                <a:lnTo>
                  <a:pt x="12855452" y="3300431"/>
                </a:lnTo>
                <a:lnTo>
                  <a:pt x="12852020" y="3351489"/>
                </a:lnTo>
                <a:lnTo>
                  <a:pt x="12848875" y="3402365"/>
                </a:lnTo>
                <a:lnTo>
                  <a:pt x="12846017" y="3453063"/>
                </a:lnTo>
                <a:lnTo>
                  <a:pt x="12843444" y="3503582"/>
                </a:lnTo>
                <a:lnTo>
                  <a:pt x="12841154" y="3553924"/>
                </a:lnTo>
                <a:lnTo>
                  <a:pt x="12839145" y="3604090"/>
                </a:lnTo>
                <a:lnTo>
                  <a:pt x="12837417" y="3654082"/>
                </a:lnTo>
                <a:lnTo>
                  <a:pt x="12835966" y="3703900"/>
                </a:lnTo>
                <a:lnTo>
                  <a:pt x="12834792" y="3753546"/>
                </a:lnTo>
                <a:lnTo>
                  <a:pt x="12833892" y="3803021"/>
                </a:lnTo>
                <a:lnTo>
                  <a:pt x="12833266" y="3852326"/>
                </a:lnTo>
                <a:lnTo>
                  <a:pt x="12832911" y="3901463"/>
                </a:lnTo>
                <a:lnTo>
                  <a:pt x="12832827" y="3950432"/>
                </a:lnTo>
                <a:lnTo>
                  <a:pt x="12833010" y="3999234"/>
                </a:lnTo>
                <a:lnTo>
                  <a:pt x="12833460" y="4047871"/>
                </a:lnTo>
                <a:lnTo>
                  <a:pt x="12834174" y="4096344"/>
                </a:lnTo>
                <a:lnTo>
                  <a:pt x="12835152" y="4144655"/>
                </a:lnTo>
                <a:lnTo>
                  <a:pt x="12836392" y="4192804"/>
                </a:lnTo>
                <a:lnTo>
                  <a:pt x="12837891" y="4240792"/>
                </a:lnTo>
                <a:lnTo>
                  <a:pt x="12839649" y="4288621"/>
                </a:lnTo>
                <a:lnTo>
                  <a:pt x="12841663" y="4336292"/>
                </a:lnTo>
                <a:lnTo>
                  <a:pt x="12843933" y="4383807"/>
                </a:lnTo>
                <a:lnTo>
                  <a:pt x="12846455" y="4431165"/>
                </a:lnTo>
                <a:lnTo>
                  <a:pt x="12849229" y="4478369"/>
                </a:lnTo>
                <a:lnTo>
                  <a:pt x="12852253" y="4525420"/>
                </a:lnTo>
                <a:lnTo>
                  <a:pt x="12855526" y="4572318"/>
                </a:lnTo>
                <a:lnTo>
                  <a:pt x="12859045" y="4619066"/>
                </a:lnTo>
                <a:lnTo>
                  <a:pt x="12862809" y="4665663"/>
                </a:lnTo>
                <a:lnTo>
                  <a:pt x="12866816" y="4712112"/>
                </a:lnTo>
                <a:lnTo>
                  <a:pt x="12871065" y="4758414"/>
                </a:lnTo>
                <a:lnTo>
                  <a:pt x="12875554" y="4804569"/>
                </a:lnTo>
                <a:lnTo>
                  <a:pt x="12880282" y="4850580"/>
                </a:lnTo>
                <a:lnTo>
                  <a:pt x="12885246" y="4896446"/>
                </a:lnTo>
                <a:lnTo>
                  <a:pt x="12890445" y="4942170"/>
                </a:lnTo>
                <a:lnTo>
                  <a:pt x="12895878" y="4987752"/>
                </a:lnTo>
                <a:lnTo>
                  <a:pt x="12901542" y="5033194"/>
                </a:lnTo>
                <a:lnTo>
                  <a:pt x="12907436" y="5078497"/>
                </a:lnTo>
                <a:lnTo>
                  <a:pt x="12913559" y="5123661"/>
                </a:lnTo>
                <a:lnTo>
                  <a:pt x="12919909" y="5168689"/>
                </a:lnTo>
                <a:lnTo>
                  <a:pt x="12926483" y="5213582"/>
                </a:lnTo>
                <a:lnTo>
                  <a:pt x="12933281" y="5258339"/>
                </a:lnTo>
                <a:lnTo>
                  <a:pt x="12940301" y="5302964"/>
                </a:lnTo>
                <a:lnTo>
                  <a:pt x="12947541" y="5347457"/>
                </a:lnTo>
                <a:lnTo>
                  <a:pt x="12955000" y="5391819"/>
                </a:lnTo>
                <a:lnTo>
                  <a:pt x="12962675" y="5436051"/>
                </a:lnTo>
                <a:lnTo>
                  <a:pt x="12970566" y="5480154"/>
                </a:lnTo>
                <a:lnTo>
                  <a:pt x="12978669" y="5524130"/>
                </a:lnTo>
                <a:lnTo>
                  <a:pt x="12986985" y="5567980"/>
                </a:lnTo>
                <a:lnTo>
                  <a:pt x="12995511" y="5611705"/>
                </a:lnTo>
                <a:lnTo>
                  <a:pt x="13004246" y="5655307"/>
                </a:lnTo>
                <a:lnTo>
                  <a:pt x="13013187" y="5698785"/>
                </a:lnTo>
                <a:lnTo>
                  <a:pt x="13022334" y="5742143"/>
                </a:lnTo>
                <a:lnTo>
                  <a:pt x="13031684" y="5785380"/>
                </a:lnTo>
                <a:lnTo>
                  <a:pt x="13041236" y="5828498"/>
                </a:lnTo>
                <a:lnTo>
                  <a:pt x="13050988" y="5871498"/>
                </a:lnTo>
                <a:lnTo>
                  <a:pt x="13060939" y="5914381"/>
                </a:lnTo>
                <a:lnTo>
                  <a:pt x="13071087" y="5957149"/>
                </a:lnTo>
                <a:lnTo>
                  <a:pt x="13081430" y="5999803"/>
                </a:lnTo>
                <a:lnTo>
                  <a:pt x="13091967" y="6042343"/>
                </a:lnTo>
                <a:lnTo>
                  <a:pt x="13102695" y="6084772"/>
                </a:lnTo>
                <a:lnTo>
                  <a:pt x="13113614" y="6127090"/>
                </a:lnTo>
                <a:lnTo>
                  <a:pt x="13124722" y="6169298"/>
                </a:lnTo>
                <a:lnTo>
                  <a:pt x="13136016" y="6211398"/>
                </a:lnTo>
                <a:lnTo>
                  <a:pt x="13147496" y="6253390"/>
                </a:lnTo>
                <a:lnTo>
                  <a:pt x="13159160" y="6295277"/>
                </a:lnTo>
                <a:lnTo>
                  <a:pt x="13171005" y="6337058"/>
                </a:lnTo>
                <a:lnTo>
                  <a:pt x="13183031" y="6378736"/>
                </a:lnTo>
                <a:lnTo>
                  <a:pt x="13195236" y="6420312"/>
                </a:lnTo>
                <a:lnTo>
                  <a:pt x="13207618" y="6461786"/>
                </a:lnTo>
                <a:lnTo>
                  <a:pt x="13220175" y="6503160"/>
                </a:lnTo>
                <a:lnTo>
                  <a:pt x="13232905" y="6544435"/>
                </a:lnTo>
                <a:lnTo>
                  <a:pt x="13245808" y="6585612"/>
                </a:lnTo>
                <a:lnTo>
                  <a:pt x="13258881" y="6626693"/>
                </a:lnTo>
                <a:lnTo>
                  <a:pt x="13272123" y="6667678"/>
                </a:lnTo>
                <a:lnTo>
                  <a:pt x="13285533" y="6708569"/>
                </a:lnTo>
                <a:lnTo>
                  <a:pt x="13299107" y="6749367"/>
                </a:lnTo>
                <a:lnTo>
                  <a:pt x="13312845" y="6790073"/>
                </a:lnTo>
                <a:lnTo>
                  <a:pt x="13326746" y="6830689"/>
                </a:lnTo>
                <a:lnTo>
                  <a:pt x="13340807" y="6871215"/>
                </a:lnTo>
                <a:lnTo>
                  <a:pt x="13355026" y="6911653"/>
                </a:lnTo>
                <a:lnTo>
                  <a:pt x="13369403" y="6952003"/>
                </a:lnTo>
                <a:lnTo>
                  <a:pt x="13383935" y="6992268"/>
                </a:lnTo>
                <a:lnTo>
                  <a:pt x="13398622" y="7032448"/>
                </a:lnTo>
                <a:lnTo>
                  <a:pt x="13413460" y="7072544"/>
                </a:lnTo>
                <a:lnTo>
                  <a:pt x="13428449" y="7112558"/>
                </a:lnTo>
                <a:lnTo>
                  <a:pt x="13443587" y="7152491"/>
                </a:lnTo>
                <a:lnTo>
                  <a:pt x="13458871" y="7192343"/>
                </a:lnTo>
                <a:lnTo>
                  <a:pt x="13474302" y="7232117"/>
                </a:lnTo>
                <a:lnTo>
                  <a:pt x="13489876" y="7271813"/>
                </a:lnTo>
                <a:lnTo>
                  <a:pt x="13505593" y="7311433"/>
                </a:lnTo>
                <a:lnTo>
                  <a:pt x="13521450" y="7350977"/>
                </a:lnTo>
                <a:lnTo>
                  <a:pt x="13537446" y="7390448"/>
                </a:lnTo>
                <a:lnTo>
                  <a:pt x="13553580" y="7429845"/>
                </a:lnTo>
                <a:lnTo>
                  <a:pt x="13569849" y="7469171"/>
                </a:lnTo>
                <a:lnTo>
                  <a:pt x="13586251" y="7508426"/>
                </a:lnTo>
                <a:lnTo>
                  <a:pt x="13602787" y="7547611"/>
                </a:lnTo>
                <a:lnTo>
                  <a:pt x="13619452" y="7586729"/>
                </a:lnTo>
                <a:lnTo>
                  <a:pt x="13636247" y="7625779"/>
                </a:lnTo>
                <a:lnTo>
                  <a:pt x="13653169" y="7664764"/>
                </a:lnTo>
                <a:lnTo>
                  <a:pt x="13670217" y="7703683"/>
                </a:lnTo>
                <a:lnTo>
                  <a:pt x="13687389" y="7742540"/>
                </a:lnTo>
                <a:lnTo>
                  <a:pt x="13704683" y="7781334"/>
                </a:lnTo>
                <a:lnTo>
                  <a:pt x="13722098" y="7820067"/>
                </a:lnTo>
                <a:lnTo>
                  <a:pt x="13739632" y="7858740"/>
                </a:lnTo>
                <a:lnTo>
                  <a:pt x="13757283" y="7897355"/>
                </a:lnTo>
                <a:lnTo>
                  <a:pt x="13775050" y="7935911"/>
                </a:lnTo>
                <a:lnTo>
                  <a:pt x="13792931" y="7974412"/>
                </a:lnTo>
                <a:lnTo>
                  <a:pt x="13810924" y="8012857"/>
                </a:lnTo>
                <a:lnTo>
                  <a:pt x="13829028" y="8051248"/>
                </a:lnTo>
                <a:lnTo>
                  <a:pt x="13847242" y="8089587"/>
                </a:lnTo>
                <a:lnTo>
                  <a:pt x="13865562" y="8127873"/>
                </a:lnTo>
                <a:lnTo>
                  <a:pt x="13883989" y="8166110"/>
                </a:lnTo>
                <a:lnTo>
                  <a:pt x="13902519" y="8204296"/>
                </a:lnTo>
                <a:lnTo>
                  <a:pt x="13921152" y="8242435"/>
                </a:lnTo>
                <a:lnTo>
                  <a:pt x="13939886" y="8280527"/>
                </a:lnTo>
                <a:lnTo>
                  <a:pt x="13958719" y="8318574"/>
                </a:lnTo>
                <a:lnTo>
                  <a:pt x="13977649" y="8356575"/>
                </a:lnTo>
                <a:lnTo>
                  <a:pt x="13996675" y="8394533"/>
                </a:lnTo>
                <a:lnTo>
                  <a:pt x="14015796" y="8432450"/>
                </a:lnTo>
                <a:lnTo>
                  <a:pt x="14035009" y="8470325"/>
                </a:lnTo>
                <a:lnTo>
                  <a:pt x="14054313" y="8508160"/>
                </a:lnTo>
                <a:lnTo>
                  <a:pt x="14073706" y="8545957"/>
                </a:lnTo>
                <a:lnTo>
                  <a:pt x="14093186" y="8583716"/>
                </a:lnTo>
                <a:lnTo>
                  <a:pt x="14112752" y="8621439"/>
                </a:lnTo>
                <a:lnTo>
                  <a:pt x="14132403" y="8659126"/>
                </a:lnTo>
                <a:lnTo>
                  <a:pt x="14171950" y="8734401"/>
                </a:lnTo>
                <a:lnTo>
                  <a:pt x="14211815" y="8809550"/>
                </a:lnTo>
                <a:lnTo>
                  <a:pt x="14251983" y="8884582"/>
                </a:lnTo>
                <a:lnTo>
                  <a:pt x="14292441" y="8959507"/>
                </a:lnTo>
                <a:lnTo>
                  <a:pt x="14333177" y="9034334"/>
                </a:lnTo>
                <a:lnTo>
                  <a:pt x="14374177" y="9109073"/>
                </a:lnTo>
                <a:lnTo>
                  <a:pt x="14436142" y="9221036"/>
                </a:lnTo>
                <a:lnTo>
                  <a:pt x="14498627" y="9332854"/>
                </a:lnTo>
                <a:lnTo>
                  <a:pt x="14582671" y="9481773"/>
                </a:lnTo>
                <a:lnTo>
                  <a:pt x="14667452" y="9630565"/>
                </a:lnTo>
                <a:lnTo>
                  <a:pt x="14795776" y="9853682"/>
                </a:lnTo>
                <a:lnTo>
                  <a:pt x="15272668" y="10674932"/>
                </a:lnTo>
                <a:lnTo>
                  <a:pt x="15446180" y="10976499"/>
                </a:lnTo>
                <a:lnTo>
                  <a:pt x="15554022" y="11166221"/>
                </a:lnTo>
                <a:lnTo>
                  <a:pt x="15633609" y="11307763"/>
                </a:lnTo>
                <a:lnTo>
                  <a:pt x="0" y="11307763"/>
                </a:lnTo>
                <a:close/>
              </a:path>
            </a:pathLst>
          </a:custGeom>
          <a:solidFill>
            <a:schemeClr val="accent6"/>
          </a:solidFill>
          <a:ln>
            <a:noFill/>
          </a:ln>
        </p:spPr>
        <p:txBody>
          <a:bodyPr wrap="square">
            <a:noAutofit/>
          </a:bodyPr>
          <a:lstStyle>
            <a:lvl1pPr>
              <a:defRPr>
                <a:solidFill>
                  <a:schemeClr val="accent1"/>
                </a:solidFill>
              </a:defRPr>
            </a:lvl1pPr>
          </a:lstStyle>
          <a:p>
            <a:r>
              <a:rPr lang="en-GB" dirty="0"/>
              <a:t>  </a:t>
            </a:r>
          </a:p>
        </p:txBody>
      </p:sp>
      <p:sp>
        <p:nvSpPr>
          <p:cNvPr id="5" name="Text Placeholder 2">
            <a:extLst>
              <a:ext uri="{FF2B5EF4-FFF2-40B4-BE49-F238E27FC236}">
                <a16:creationId xmlns:a16="http://schemas.microsoft.com/office/drawing/2014/main" id="{26690566-6807-478B-842D-F5AB25A5420F}"/>
              </a:ext>
            </a:extLst>
          </p:cNvPr>
          <p:cNvSpPr>
            <a:spLocks noGrp="1"/>
          </p:cNvSpPr>
          <p:nvPr>
            <p:ph type="body" sz="quarter" idx="15"/>
          </p:nvPr>
        </p:nvSpPr>
        <p:spPr>
          <a:xfrm>
            <a:off x="6227763" y="1062000"/>
            <a:ext cx="2592709"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F54843EE-89F0-474F-A438-CCD6E63C5C3A}"/>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0" name="Rectangle 9">
            <a:hlinkClick r:id="rId2"/>
            <a:extLst>
              <a:ext uri="{FF2B5EF4-FFF2-40B4-BE49-F238E27FC236}">
                <a16:creationId xmlns:a16="http://schemas.microsoft.com/office/drawing/2014/main" id="{59EFD54B-5084-4493-98CD-406BBC16C6BC}"/>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1" name="Picture 10">
            <a:extLst>
              <a:ext uri="{FF2B5EF4-FFF2-40B4-BE49-F238E27FC236}">
                <a16:creationId xmlns:a16="http://schemas.microsoft.com/office/drawing/2014/main" id="{50A37059-A6CA-4A16-859E-45B549666CFA}"/>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2" name="Title 1">
            <a:extLst>
              <a:ext uri="{FF2B5EF4-FFF2-40B4-BE49-F238E27FC236}">
                <a16:creationId xmlns:a16="http://schemas.microsoft.com/office/drawing/2014/main" id="{881E7258-4646-4D7F-9430-5D4A66ADBB9A}"/>
              </a:ext>
            </a:extLst>
          </p:cNvPr>
          <p:cNvSpPr>
            <a:spLocks noGrp="1"/>
          </p:cNvSpPr>
          <p:nvPr>
            <p:ph type="title"/>
          </p:nvPr>
        </p:nvSpPr>
        <p:spPr>
          <a:xfrm>
            <a:off x="6226840" y="330855"/>
            <a:ext cx="2592709" cy="295466"/>
          </a:xfrm>
        </p:spPr>
        <p:txBody>
          <a:bodyPr/>
          <a:lstStyle/>
          <a:p>
            <a:r>
              <a:rPr lang="en-US"/>
              <a:t>Click to edit Master title style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DF3B3A2-DECF-4E1E-8224-F551F72431E6}"/>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5" name="Text Placeholder 4">
            <a:extLst>
              <a:ext uri="{FF2B5EF4-FFF2-40B4-BE49-F238E27FC236}">
                <a16:creationId xmlns:a16="http://schemas.microsoft.com/office/drawing/2014/main" id="{CD9199F2-FD0B-48CB-BF88-E2A9677AD29D}"/>
              </a:ext>
            </a:extLst>
          </p:cNvPr>
          <p:cNvSpPr>
            <a:spLocks noGrp="1"/>
          </p:cNvSpPr>
          <p:nvPr>
            <p:ph type="body" sz="quarter" idx="10"/>
          </p:nvPr>
        </p:nvSpPr>
        <p:spPr>
          <a:xfrm>
            <a:off x="324001" y="3840014"/>
            <a:ext cx="4068612" cy="1000274"/>
          </a:xfrm>
        </p:spPr>
        <p:txBody>
          <a:bodyPr anchor="b"/>
          <a:lstStyle>
            <a:lvl1pPr>
              <a:defRPr sz="900" b="1">
                <a:solidFill>
                  <a:schemeClr val="tx1"/>
                </a:solidFill>
              </a:defRPr>
            </a:lvl1pPr>
            <a:lvl2pPr>
              <a:defRPr sz="900" b="0">
                <a:solidFill>
                  <a:schemeClr val="tx1"/>
                </a:solidFill>
              </a:defRPr>
            </a:lvl2pPr>
            <a:lvl3pPr marL="0" indent="0">
              <a:buFontTx/>
              <a:buNone/>
              <a:defRPr sz="900" b="0">
                <a:solidFill>
                  <a:schemeClr val="tx1"/>
                </a:solidFill>
              </a:defRPr>
            </a:lvl3pPr>
            <a:lvl4pPr marL="0" indent="0">
              <a:buFontTx/>
              <a:buNone/>
              <a:defRPr sz="900" b="0">
                <a:solidFill>
                  <a:schemeClr val="tx1"/>
                </a:solidFill>
              </a:defRPr>
            </a:lvl4pPr>
            <a:lvl5pPr marL="0" indent="0">
              <a:buFontTx/>
              <a:buNone/>
              <a:defRPr sz="900" b="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a:extLst>
              <a:ext uri="{FF2B5EF4-FFF2-40B4-BE49-F238E27FC236}">
                <a16:creationId xmlns:a16="http://schemas.microsoft.com/office/drawing/2014/main" id="{DD4BF8BF-9CAC-4BF8-B555-D6E364C618FB}"/>
              </a:ext>
            </a:extLst>
          </p:cNvPr>
          <p:cNvPicPr>
            <a:picLocks noChangeAspect="1"/>
          </p:cNvPicPr>
          <p:nvPr userDrawn="1"/>
        </p:nvPicPr>
        <p:blipFill>
          <a:blip r:embed="rId2"/>
          <a:stretch>
            <a:fillRect/>
          </a:stretch>
        </p:blipFill>
        <p:spPr>
          <a:xfrm>
            <a:off x="7473917" y="4678326"/>
            <a:ext cx="1345632" cy="201018"/>
          </a:xfrm>
          <a:prstGeom prst="rect">
            <a:avLst/>
          </a:prstGeom>
        </p:spPr>
      </p:pic>
    </p:spTree>
    <p:extLst>
      <p:ext uri="{BB962C8B-B14F-4D97-AF65-F5344CB8AC3E}">
        <p14:creationId xmlns:p14="http://schemas.microsoft.com/office/powerpoint/2010/main" val="272750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3202-ABC8-43FB-AC03-1A7B6709210D}"/>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79612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733F-036F-486F-8C1F-67849ABBFB1B}"/>
              </a:ext>
            </a:extLst>
          </p:cNvPr>
          <p:cNvSpPr>
            <a:spLocks noGrp="1"/>
          </p:cNvSpPr>
          <p:nvPr>
            <p:ph type="title"/>
          </p:nvPr>
        </p:nvSpPr>
        <p:spPr/>
        <p:txBody>
          <a:bodyPr/>
          <a:lstStyle/>
          <a:p>
            <a:r>
              <a:rPr lang="en-US"/>
              <a:t>Click to edit Master title style</a:t>
            </a:r>
            <a:endParaRPr lang="en-GB" dirty="0"/>
          </a:p>
        </p:txBody>
      </p:sp>
      <p:grpSp>
        <p:nvGrpSpPr>
          <p:cNvPr id="10" name="Guidance note">
            <a:extLst>
              <a:ext uri="{FF2B5EF4-FFF2-40B4-BE49-F238E27FC236}">
                <a16:creationId xmlns:a16="http://schemas.microsoft.com/office/drawing/2014/main" id="{632E5E5C-A081-4838-96EC-2018DFBEF9DF}"/>
              </a:ext>
            </a:extLst>
          </p:cNvPr>
          <p:cNvGrpSpPr/>
          <p:nvPr userDrawn="1"/>
        </p:nvGrpSpPr>
        <p:grpSpPr>
          <a:xfrm>
            <a:off x="9385694" y="-2227"/>
            <a:ext cx="1932344" cy="2633888"/>
            <a:chOff x="10925224" y="286"/>
            <a:chExt cx="2952328" cy="4024464"/>
          </a:xfrm>
        </p:grpSpPr>
        <p:sp>
          <p:nvSpPr>
            <p:cNvPr id="11" name="Guidance note">
              <a:extLst>
                <a:ext uri="{FF2B5EF4-FFF2-40B4-BE49-F238E27FC236}">
                  <a16:creationId xmlns:a16="http://schemas.microsoft.com/office/drawing/2014/main" id="{F2B4E9B4-10AE-4C7E-A99E-957BC1A5812F}"/>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12" name="Group 11">
              <a:extLst>
                <a:ext uri="{FF2B5EF4-FFF2-40B4-BE49-F238E27FC236}">
                  <a16:creationId xmlns:a16="http://schemas.microsoft.com/office/drawing/2014/main" id="{35B4912A-59FA-4C90-8A6A-AA719C24026F}"/>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13" name="Picture 3">
                <a:extLst>
                  <a:ext uri="{FF2B5EF4-FFF2-40B4-BE49-F238E27FC236}">
                    <a16:creationId xmlns:a16="http://schemas.microsoft.com/office/drawing/2014/main" id="{647D2EDA-3121-42A7-B61A-59C5E65D0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4" name="Rounded Rectangle 20">
                <a:extLst>
                  <a:ext uri="{FF2B5EF4-FFF2-40B4-BE49-F238E27FC236}">
                    <a16:creationId xmlns:a16="http://schemas.microsoft.com/office/drawing/2014/main" id="{3A65E115-1B05-4D6A-8D9B-23B56711CDA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0" y="1062500"/>
            <a:ext cx="849554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39908425"/>
      </p:ext>
    </p:extLst>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F340-DC34-40A9-AAD0-1975F2301B87}"/>
              </a:ext>
            </a:extLst>
          </p:cNvPr>
          <p:cNvSpPr>
            <a:spLocks noGrp="1"/>
          </p:cNvSpPr>
          <p:nvPr>
            <p:ph type="title"/>
          </p:nvPr>
        </p:nvSpPr>
        <p:spPr/>
        <p:txBody>
          <a:bodyPr/>
          <a:lstStyle/>
          <a:p>
            <a:r>
              <a:rPr lang="en-US"/>
              <a:t>Click to edit Master title style</a:t>
            </a:r>
            <a:endParaRPr lang="en-GB" dirty="0"/>
          </a:p>
        </p:txBody>
      </p:sp>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4" name="Guidance note">
            <a:extLst>
              <a:ext uri="{FF2B5EF4-FFF2-40B4-BE49-F238E27FC236}">
                <a16:creationId xmlns:a16="http://schemas.microsoft.com/office/drawing/2014/main" id="{F560F193-177D-4395-B1BB-A42292DDC151}"/>
              </a:ext>
            </a:extLst>
          </p:cNvPr>
          <p:cNvGrpSpPr/>
          <p:nvPr userDrawn="1"/>
        </p:nvGrpSpPr>
        <p:grpSpPr>
          <a:xfrm>
            <a:off x="9385694" y="-2227"/>
            <a:ext cx="1932344" cy="2633888"/>
            <a:chOff x="10925224" y="286"/>
            <a:chExt cx="2952328" cy="4024464"/>
          </a:xfrm>
        </p:grpSpPr>
        <p:sp>
          <p:nvSpPr>
            <p:cNvPr id="25" name="Guidance note">
              <a:extLst>
                <a:ext uri="{FF2B5EF4-FFF2-40B4-BE49-F238E27FC236}">
                  <a16:creationId xmlns:a16="http://schemas.microsoft.com/office/drawing/2014/main" id="{AF29402F-0B0A-44A5-B263-0C8C1E5B7779}"/>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6" name="Group 25">
              <a:extLst>
                <a:ext uri="{FF2B5EF4-FFF2-40B4-BE49-F238E27FC236}">
                  <a16:creationId xmlns:a16="http://schemas.microsoft.com/office/drawing/2014/main" id="{75E3892D-FEFD-4962-9795-DC2F17463B75}"/>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7" name="Picture 3">
                <a:extLst>
                  <a:ext uri="{FF2B5EF4-FFF2-40B4-BE49-F238E27FC236}">
                    <a16:creationId xmlns:a16="http://schemas.microsoft.com/office/drawing/2014/main" id="{1EE9A39B-0904-456F-B59F-2F4E55120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992D0BE-FA95-458F-8ED2-677D7AE90B42}"/>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18993435"/>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58E090-A402-4396-9C34-AACC618598E9}"/>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9007DA49-FBBA-426F-8BA1-C45A5B9C3B51}"/>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7A2C458C-0867-42D1-96EC-960A20373E5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317CCC4E-121E-4D81-894F-BC8D76CF9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FDB760BE-4E51-4DA4-A2FA-EA5369BB40F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385309350"/>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dirty="0"/>
              <a:t>INSERT PICTURE</a:t>
            </a:r>
          </a:p>
        </p:txBody>
      </p:sp>
      <p:grpSp>
        <p:nvGrpSpPr>
          <p:cNvPr id="22" name="Guidance note">
            <a:extLst>
              <a:ext uri="{FF2B5EF4-FFF2-40B4-BE49-F238E27FC236}">
                <a16:creationId xmlns:a16="http://schemas.microsoft.com/office/drawing/2014/main" id="{01782A72-73F6-4D14-8B35-52467DA934D1}"/>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BA2FA1E4-352E-4936-9547-427ED8A3A4D0}"/>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7CA143A2-801C-4CD0-8D12-326B73247494}"/>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5C9ED126-1C4E-4635-A8FB-BCBFE68F7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36520D67-05A8-460E-B163-63A8C5C3076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958727146"/>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14866F-397A-442D-8608-60CDBC114A02}"/>
              </a:ext>
            </a:extLst>
          </p:cNvPr>
          <p:cNvSpPr>
            <a:spLocks noGrp="1"/>
          </p:cNvSpPr>
          <p:nvPr>
            <p:ph type="body" idx="1"/>
          </p:nvPr>
        </p:nvSpPr>
        <p:spPr>
          <a:xfrm>
            <a:off x="323550" y="1060662"/>
            <a:ext cx="8496299" cy="2985433"/>
          </a:xfrm>
          <a:prstGeom prst="rect">
            <a:avLst/>
          </a:prstGeom>
        </p:spPr>
        <p:txBody>
          <a:bodyPr vert="horz" wrap="square" lIns="0" tIns="0" rIns="0" bIns="0" rtlCol="0">
            <a:sp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Title Placeholder 3">
            <a:extLst>
              <a:ext uri="{FF2B5EF4-FFF2-40B4-BE49-F238E27FC236}">
                <a16:creationId xmlns:a16="http://schemas.microsoft.com/office/drawing/2014/main" id="{385A9BAF-70C4-4682-9C98-A7480CE7E49F}"/>
              </a:ext>
            </a:extLst>
          </p:cNvPr>
          <p:cNvSpPr>
            <a:spLocks noGrp="1"/>
          </p:cNvSpPr>
          <p:nvPr>
            <p:ph type="title"/>
          </p:nvPr>
        </p:nvSpPr>
        <p:spPr>
          <a:xfrm>
            <a:off x="323550" y="330855"/>
            <a:ext cx="8495999" cy="295466"/>
          </a:xfrm>
          <a:prstGeom prst="rect">
            <a:avLst/>
          </a:prstGeom>
        </p:spPr>
        <p:txBody>
          <a:bodyPr vert="horz" wrap="square" lIns="0" tIns="0" rIns="0" bIns="0" rtlCol="0" anchor="t">
            <a:noAutofit/>
          </a:bodyPr>
          <a:lstStyle/>
          <a:p>
            <a:r>
              <a:rPr lang="en-US"/>
              <a:t>Click to edit Master title style</a:t>
            </a:r>
            <a:endParaRPr lang="en-GB" dirty="0"/>
          </a:p>
        </p:txBody>
      </p:sp>
      <p:sp>
        <p:nvSpPr>
          <p:cNvPr id="6" name="TextBox 5">
            <a:extLst>
              <a:ext uri="{FF2B5EF4-FFF2-40B4-BE49-F238E27FC236}">
                <a16:creationId xmlns:a16="http://schemas.microsoft.com/office/drawing/2014/main" id="{CB375368-3DA2-4068-999A-FD7D5CC1593E}"/>
              </a:ext>
            </a:extLst>
          </p:cNvPr>
          <p:cNvSpPr txBox="1"/>
          <p:nvPr userDrawn="1"/>
        </p:nvSpPr>
        <p:spPr>
          <a:xfrm>
            <a:off x="323850" y="4695594"/>
            <a:ext cx="835165" cy="184666"/>
          </a:xfrm>
          <a:prstGeom prst="rect">
            <a:avLst/>
          </a:prstGeom>
          <a:noFill/>
        </p:spPr>
        <p:txBody>
          <a:bodyPr wrap="square" lIns="0" tIns="0" rIns="0" bIns="0" rtlCol="0">
            <a:spAutoFit/>
          </a:bodyPr>
          <a:lstStyle/>
          <a:p>
            <a:fld id="{8A64BEAD-2F81-4807-9FB1-B1EFCD142F0E}" type="slidenum">
              <a:rPr lang="en-GB" sz="1200" smtClean="0">
                <a:solidFill>
                  <a:schemeClr val="accent1"/>
                </a:solidFill>
              </a:rPr>
              <a:pPr/>
              <a:t>‹#›</a:t>
            </a:fld>
            <a:endParaRPr lang="en-GB" sz="1200" dirty="0">
              <a:solidFill>
                <a:schemeClr val="accent1"/>
              </a:solidFill>
            </a:endParaRPr>
          </a:p>
        </p:txBody>
      </p:sp>
      <p:pic>
        <p:nvPicPr>
          <p:cNvPr id="8" name="Picture 7">
            <a:extLst>
              <a:ext uri="{FF2B5EF4-FFF2-40B4-BE49-F238E27FC236}">
                <a16:creationId xmlns:a16="http://schemas.microsoft.com/office/drawing/2014/main" id="{17DFA1DF-B17A-476E-B757-42F3AEE3DC4B}"/>
              </a:ext>
            </a:extLst>
          </p:cNvPr>
          <p:cNvPicPr>
            <a:picLocks noChangeAspect="1"/>
          </p:cNvPicPr>
          <p:nvPr userDrawn="1"/>
        </p:nvPicPr>
        <p:blipFill>
          <a:blip r:embed="rId18"/>
          <a:stretch>
            <a:fillRect/>
          </a:stretch>
        </p:blipFill>
        <p:spPr>
          <a:xfrm>
            <a:off x="7473917" y="4678326"/>
            <a:ext cx="1345632" cy="201018"/>
          </a:xfrm>
          <a:prstGeom prst="rect">
            <a:avLst/>
          </a:prstGeom>
        </p:spPr>
      </p:pic>
    </p:spTree>
  </p:cSld>
  <p:clrMap bg1="lt1" tx1="dk1" bg2="lt2" tx2="dk2" accent1="accent1" accent2="accent2" accent3="accent3" accent4="accent4" accent5="accent5" accent6="accent6" hlink="hlink" folHlink="folHlink"/>
  <p:sldLayoutIdLst>
    <p:sldLayoutId id="2147483693" r:id="rId1"/>
    <p:sldLayoutId id="2147483668" r:id="rId2"/>
    <p:sldLayoutId id="2147483669" r:id="rId3"/>
    <p:sldLayoutId id="2147483760" r:id="rId4"/>
    <p:sldLayoutId id="2147483758" r:id="rId5"/>
    <p:sldLayoutId id="2147483759" r:id="rId6"/>
    <p:sldLayoutId id="2147483696" r:id="rId7"/>
    <p:sldLayoutId id="2147483697" r:id="rId8"/>
    <p:sldLayoutId id="2147483763" r:id="rId9"/>
    <p:sldLayoutId id="2147483761" r:id="rId10"/>
    <p:sldLayoutId id="2147483762" r:id="rId11"/>
    <p:sldLayoutId id="2147483670" r:id="rId12"/>
    <p:sldLayoutId id="2147483663" r:id="rId13"/>
    <p:sldLayoutId id="2147483755" r:id="rId14"/>
    <p:sldLayoutId id="2147483757" r:id="rId15"/>
    <p:sldLayoutId id="2147483756" r:id="rId16"/>
  </p:sldLayoutIdLst>
  <p:txStyles>
    <p:titleStyle>
      <a:lvl1pPr eaLnBrk="1" hangingPunct="1">
        <a:lnSpc>
          <a:spcPct val="80000"/>
        </a:lnSpc>
        <a:defRPr sz="2400" b="1">
          <a:solidFill>
            <a:schemeClr val="accent1"/>
          </a:solidFill>
          <a:latin typeface="+mj-lt"/>
          <a:ea typeface="+mj-ea"/>
          <a:cs typeface="+mj-cs"/>
        </a:defRPr>
      </a:lvl1pPr>
    </p:titleStyle>
    <p:bodyStyle>
      <a:lvl1pPr marL="0" indent="0" eaLnBrk="1" hangingPunct="1">
        <a:spcAft>
          <a:spcPts val="600"/>
        </a:spcAft>
        <a:buFont typeface="Wingdings 2" panose="05020102010507070707" pitchFamily="18" charset="2"/>
        <a:buNone/>
        <a:defRPr sz="1800" b="1">
          <a:solidFill>
            <a:schemeClr val="accent1"/>
          </a:solidFill>
          <a:latin typeface="+mn-lt"/>
          <a:ea typeface="+mn-ea"/>
          <a:cs typeface="+mn-cs"/>
        </a:defRPr>
      </a:lvl1pPr>
      <a:lvl2pPr marL="0" indent="0" eaLnBrk="1" hangingPunct="1">
        <a:spcAft>
          <a:spcPts val="600"/>
        </a:spcAft>
        <a:buFont typeface="Wingdings 2" panose="05020102010507070707" pitchFamily="18" charset="2"/>
        <a:buNone/>
        <a:defRPr sz="1600">
          <a:solidFill>
            <a:schemeClr val="tx1"/>
          </a:solidFill>
          <a:latin typeface="+mn-lt"/>
          <a:ea typeface="+mn-ea"/>
          <a:cs typeface="+mn-cs"/>
        </a:defRPr>
      </a:lvl2pPr>
      <a:lvl3pPr marL="180000" indent="-180000" eaLnBrk="1" hangingPunct="1">
        <a:spcAft>
          <a:spcPts val="600"/>
        </a:spcAft>
        <a:buClr>
          <a:schemeClr val="accent1"/>
        </a:buClr>
        <a:buFont typeface="Wingdings 2" panose="05020102010507070707" pitchFamily="18" charset="2"/>
        <a:buChar char=""/>
        <a:defRPr sz="1600">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p:bodyStyle>
    <p:otherStyle>
      <a:lvl1pPr marL="0" eaLnBrk="1" hangingPunct="1">
        <a:defRPr>
          <a:latin typeface="+mn-lt"/>
          <a:ea typeface="+mn-ea"/>
          <a:cs typeface="+mn-cs"/>
        </a:defRPr>
      </a:lvl1pPr>
      <a:lvl2pPr marL="207935" eaLnBrk="1" hangingPunct="1">
        <a:defRPr>
          <a:latin typeface="+mn-lt"/>
          <a:ea typeface="+mn-ea"/>
          <a:cs typeface="+mn-cs"/>
        </a:defRPr>
      </a:lvl2pPr>
      <a:lvl3pPr marL="415869" eaLnBrk="1" hangingPunct="1">
        <a:defRPr>
          <a:latin typeface="+mn-lt"/>
          <a:ea typeface="+mn-ea"/>
          <a:cs typeface="+mn-cs"/>
        </a:defRPr>
      </a:lvl3pPr>
      <a:lvl4pPr marL="623804" eaLnBrk="1" hangingPunct="1">
        <a:defRPr>
          <a:latin typeface="+mn-lt"/>
          <a:ea typeface="+mn-ea"/>
          <a:cs typeface="+mn-cs"/>
        </a:defRPr>
      </a:lvl4pPr>
      <a:lvl5pPr marL="831738" eaLnBrk="1" hangingPunct="1">
        <a:defRPr>
          <a:latin typeface="+mn-lt"/>
          <a:ea typeface="+mn-ea"/>
          <a:cs typeface="+mn-cs"/>
        </a:defRPr>
      </a:lvl5pPr>
      <a:lvl6pPr marL="1039673" eaLnBrk="1" hangingPunct="1">
        <a:defRPr>
          <a:latin typeface="+mn-lt"/>
          <a:ea typeface="+mn-ea"/>
          <a:cs typeface="+mn-cs"/>
        </a:defRPr>
      </a:lvl6pPr>
      <a:lvl7pPr marL="1247607" eaLnBrk="1" hangingPunct="1">
        <a:defRPr>
          <a:latin typeface="+mn-lt"/>
          <a:ea typeface="+mn-ea"/>
          <a:cs typeface="+mn-cs"/>
        </a:defRPr>
      </a:lvl7pPr>
      <a:lvl8pPr marL="1455542" eaLnBrk="1" hangingPunct="1">
        <a:defRPr>
          <a:latin typeface="+mn-lt"/>
          <a:ea typeface="+mn-ea"/>
          <a:cs typeface="+mn-cs"/>
        </a:defRPr>
      </a:lvl8pPr>
      <a:lvl9pPr marL="1663476" eaLnBrk="1" hangingPunct="1">
        <a:defRPr>
          <a:latin typeface="+mn-lt"/>
          <a:ea typeface="+mn-ea"/>
          <a:cs typeface="+mn-cs"/>
        </a:defRPr>
      </a:lvl9pPr>
    </p:otherStyle>
  </p:txStyles>
  <p:extLst mod="1">
    <p:ext uri="{27BBF7A9-308A-43DC-89C8-2F10F3537804}">
      <p15:sldGuideLst xmlns:p15="http://schemas.microsoft.com/office/powerpoint/2012/main">
        <p15:guide id="2" orient="horz" pos="667" userDrawn="1">
          <p15:clr>
            <a:srgbClr val="F26B43"/>
          </p15:clr>
        </p15:guide>
        <p15:guide id="7" pos="1837" userDrawn="1">
          <p15:clr>
            <a:srgbClr val="F26B43"/>
          </p15:clr>
        </p15:guide>
        <p15:guide id="8" pos="2064" userDrawn="1">
          <p15:clr>
            <a:srgbClr val="F26B43"/>
          </p15:clr>
        </p15:guide>
        <p15:guide id="9" pos="3696" userDrawn="1">
          <p15:clr>
            <a:srgbClr val="F26B43"/>
          </p15:clr>
        </p15:guide>
        <p15:guide id="10" pos="3923" userDrawn="1">
          <p15:clr>
            <a:srgbClr val="F26B43"/>
          </p15:clr>
        </p15:guide>
        <p15:guide id="12" pos="2767" userDrawn="1">
          <p15:clr>
            <a:srgbClr val="F26B43"/>
          </p15:clr>
        </p15:guide>
        <p15:guide id="13" pos="2993" userDrawn="1">
          <p15:clr>
            <a:srgbClr val="F26B43"/>
          </p15:clr>
        </p15:guide>
        <p15:guide id="14" orient="horz" pos="1053" userDrawn="1">
          <p15:clr>
            <a:srgbClr val="F26B43"/>
          </p15:clr>
        </p15:guide>
        <p15:guide id="15" orient="horz" pos="350" userDrawn="1">
          <p15:clr>
            <a:srgbClr val="F26B43"/>
          </p15:clr>
        </p15:guide>
        <p15:guide id="16" orient="horz" pos="2845" userDrawn="1">
          <p15:clr>
            <a:srgbClr val="F26B43"/>
          </p15:clr>
        </p15:guide>
        <p15:guide id="17" pos="5556" userDrawn="1">
          <p15:clr>
            <a:srgbClr val="F26B43"/>
          </p15:clr>
        </p15:guide>
        <p15:guide id="18" orient="horz" pos="3049" userDrawn="1">
          <p15:clr>
            <a:srgbClr val="F26B43"/>
          </p15:clr>
        </p15:guide>
        <p15:guide id="19" pos="20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nationalgrid.onbrandcloud.com/log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www.nationalgrideso.com/sites/eso/files/documents/CMP303%20Proposal%20v2_0.pdf"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hyperlink" Target="https://www.nationalgrideso.com/codes"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4CF2F706-C40A-4FA7-B218-0E7CBCE0313E}"/>
              </a:ext>
            </a:extLst>
          </p:cNvPr>
          <p:cNvSpPr>
            <a:spLocks noGrp="1"/>
          </p:cNvSpPr>
          <p:nvPr>
            <p:ph type="pic" sz="quarter" idx="14"/>
          </p:nvPr>
        </p:nvSpPr>
        <p:spPr/>
      </p:sp>
      <p:sp>
        <p:nvSpPr>
          <p:cNvPr id="5" name="Text Placeholder 4">
            <a:extLst>
              <a:ext uri="{FF2B5EF4-FFF2-40B4-BE49-F238E27FC236}">
                <a16:creationId xmlns:a16="http://schemas.microsoft.com/office/drawing/2014/main" id="{2AE0AD11-7CD9-4048-8629-F792EEC82AB3}"/>
              </a:ext>
            </a:extLst>
          </p:cNvPr>
          <p:cNvSpPr>
            <a:spLocks noGrp="1"/>
          </p:cNvSpPr>
          <p:nvPr>
            <p:ph type="body" sz="quarter" idx="15"/>
          </p:nvPr>
        </p:nvSpPr>
        <p:spPr/>
        <p:txBody>
          <a:bodyPr/>
          <a:lstStyle/>
          <a:p>
            <a:r>
              <a:rPr lang="en-GB" sz="1800" dirty="0"/>
              <a:t>29 March 2019</a:t>
            </a:r>
          </a:p>
          <a:p>
            <a:r>
              <a:rPr lang="en-GB" sz="1800" dirty="0"/>
              <a:t>Faraday House, Gallows Hill, Warwick</a:t>
            </a:r>
          </a:p>
        </p:txBody>
      </p:sp>
      <p:sp>
        <p:nvSpPr>
          <p:cNvPr id="12" name="Title 11">
            <a:extLst>
              <a:ext uri="{FF2B5EF4-FFF2-40B4-BE49-F238E27FC236}">
                <a16:creationId xmlns:a16="http://schemas.microsoft.com/office/drawing/2014/main" id="{AEE9CDCA-4322-4348-9BB0-C5C97085148C}"/>
              </a:ext>
            </a:extLst>
          </p:cNvPr>
          <p:cNvSpPr>
            <a:spLocks noGrp="1"/>
          </p:cNvSpPr>
          <p:nvPr>
            <p:ph type="title"/>
          </p:nvPr>
        </p:nvSpPr>
        <p:spPr/>
        <p:txBody>
          <a:bodyPr/>
          <a:lstStyle/>
          <a:p>
            <a:r>
              <a:rPr lang="en-GB" sz="2800" dirty="0"/>
              <a:t>CUSC Panel </a:t>
            </a:r>
          </a:p>
        </p:txBody>
      </p:sp>
      <p:sp>
        <p:nvSpPr>
          <p:cNvPr id="6" name="Rectangle 5">
            <a:extLst>
              <a:ext uri="{FF2B5EF4-FFF2-40B4-BE49-F238E27FC236}">
                <a16:creationId xmlns:a16="http://schemas.microsoft.com/office/drawing/2014/main" id="{61942073-68EA-4DDB-9CD7-91D50DE5FEA8}"/>
              </a:ext>
            </a:extLst>
          </p:cNvPr>
          <p:cNvSpPr/>
          <p:nvPr/>
        </p:nvSpPr>
        <p:spPr>
          <a:xfrm>
            <a:off x="9350411" y="2554813"/>
            <a:ext cx="1314065" cy="73546"/>
          </a:xfrm>
          <a:prstGeom prst="rect">
            <a:avLst/>
          </a:prstGeom>
          <a:solidFill>
            <a:schemeClr val="bg1">
              <a:lumMod val="95000"/>
            </a:schemeClr>
          </a:solidFill>
        </p:spPr>
        <p:txBody>
          <a:bodyPr wrap="square" lIns="0" tIns="0" rIns="0" bIns="0" rtlCol="0" anchor="ctr">
            <a:spAutoFit/>
          </a:bodyPr>
          <a:lstStyle/>
          <a:p>
            <a:pPr defTabSz="311902"/>
            <a:r>
              <a:rPr lang="en-GB" sz="478" dirty="0">
                <a:solidFill>
                  <a:srgbClr val="454545"/>
                </a:solidFill>
                <a:latin typeface="Arial" panose="020B0604020202020204"/>
                <a:cs typeface="Arial" panose="020B0604020202020204" pitchFamily="34" charset="0"/>
                <a:hlinkClick r:id="rId2"/>
              </a:rPr>
              <a:t>https://nationalgrid.onbrandcloud.com/login/</a:t>
            </a:r>
            <a:endParaRPr lang="en-GB" sz="478" dirty="0">
              <a:solidFill>
                <a:srgbClr val="454545"/>
              </a:solidFill>
              <a:latin typeface="Arial" panose="020B0604020202020204"/>
              <a:cs typeface="Arial" panose="020B0604020202020204" pitchFamily="34" charset="0"/>
            </a:endParaRPr>
          </a:p>
        </p:txBody>
      </p:sp>
    </p:spTree>
    <p:extLst>
      <p:ext uri="{BB962C8B-B14F-4D97-AF65-F5344CB8AC3E}">
        <p14:creationId xmlns:p14="http://schemas.microsoft.com/office/powerpoint/2010/main" val="3431628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0991" y="195487"/>
            <a:ext cx="6084653" cy="295466"/>
          </a:xfrm>
        </p:spPr>
        <p:txBody>
          <a:bodyPr/>
          <a:lstStyle/>
          <a:p>
            <a:r>
              <a:rPr lang="en-GB" dirty="0"/>
              <a:t>Modification Summary</a:t>
            </a:r>
            <a:br>
              <a:rPr lang="en-GB" dirty="0"/>
            </a:br>
            <a:endParaRPr lang="en-GB" dirty="0"/>
          </a:p>
        </p:txBody>
      </p:sp>
      <p:sp>
        <p:nvSpPr>
          <p:cNvPr id="5" name="TextBox 4"/>
          <p:cNvSpPr txBox="1"/>
          <p:nvPr/>
        </p:nvSpPr>
        <p:spPr>
          <a:xfrm>
            <a:off x="179512" y="490952"/>
            <a:ext cx="8820450" cy="3793346"/>
          </a:xfrm>
          <a:prstGeom prst="rect">
            <a:avLst/>
          </a:prstGeom>
          <a:noFill/>
        </p:spPr>
        <p:txBody>
          <a:bodyPr wrap="square" lIns="0" tIns="0" rIns="0" bIns="0" rtlCol="0">
            <a:spAutoFit/>
          </a:bodyPr>
          <a:lstStyle/>
          <a:p>
            <a:pPr marL="0" lvl="1" defTabSz="415859">
              <a:buClr>
                <a:srgbClr val="F26522"/>
              </a:buClr>
            </a:pPr>
            <a:endParaRPr lang="en-US" sz="1600" b="1" dirty="0">
              <a:solidFill>
                <a:srgbClr val="F26522"/>
              </a:solidFill>
              <a:latin typeface="Arial" panose="020B0604020202020204"/>
            </a:endParaRPr>
          </a:p>
          <a:p>
            <a:pPr marL="0" lvl="1" defTabSz="415859">
              <a:buClr>
                <a:srgbClr val="F26522"/>
              </a:buClr>
            </a:pPr>
            <a:r>
              <a:rPr lang="en-US" sz="1600" b="1" dirty="0">
                <a:solidFill>
                  <a:srgbClr val="F26522"/>
                </a:solidFill>
                <a:latin typeface="Arial" panose="020B0604020202020204"/>
              </a:rPr>
              <a:t>Defect</a:t>
            </a:r>
          </a:p>
          <a:p>
            <a:pPr defTabSz="415859">
              <a:lnSpc>
                <a:spcPts val="1500"/>
              </a:lnSpc>
              <a:spcBef>
                <a:spcPts val="600"/>
              </a:spcBef>
              <a:spcAft>
                <a:spcPts val="600"/>
              </a:spcAft>
            </a:pPr>
            <a:r>
              <a:rPr lang="en-GB" sz="1200" dirty="0">
                <a:solidFill>
                  <a:srgbClr val="454545"/>
                </a:solidFill>
                <a:latin typeface="Arial" panose="020B0604020202020204" pitchFamily="34" charset="0"/>
                <a:ea typeface="Times New Roman" panose="02020603050405020304" pitchFamily="18" charset="0"/>
                <a:cs typeface="Times New Roman" panose="02020603050405020304" pitchFamily="18" charset="0"/>
              </a:rPr>
              <a:t>The National Grid Electricity System Operator Code Administrator does not have sufficient time when a modification is raised to carry out their Critical Friend duties to deliver a better service to raise the quality of modifications. Providing a Critical Friend review is a principle of the Code Administrator Code of Practice (</a:t>
            </a:r>
            <a:r>
              <a:rPr lang="en-GB" sz="1200" dirty="0" err="1">
                <a:solidFill>
                  <a:srgbClr val="454545"/>
                </a:solidFill>
                <a:latin typeface="Arial" panose="020B0604020202020204" pitchFamily="34" charset="0"/>
                <a:ea typeface="Times New Roman" panose="02020603050405020304" pitchFamily="18" charset="0"/>
                <a:cs typeface="Times New Roman" panose="02020603050405020304" pitchFamily="18" charset="0"/>
              </a:rPr>
              <a:t>CACoP</a:t>
            </a:r>
            <a:r>
              <a:rPr lang="en-GB" sz="1200" dirty="0">
                <a:solidFill>
                  <a:srgbClr val="454545"/>
                </a:solidFill>
                <a:latin typeface="Arial" panose="020B0604020202020204" pitchFamily="34" charset="0"/>
                <a:ea typeface="Times New Roman" panose="02020603050405020304" pitchFamily="18" charset="0"/>
                <a:cs typeface="Times New Roman" panose="02020603050405020304" pitchFamily="18" charset="0"/>
              </a:rPr>
              <a:t>) that ensures all modification submitted to Panel are fit for purpose</a:t>
            </a:r>
            <a:r>
              <a:rPr lang="en-GB" sz="900" dirty="0">
                <a:solidFill>
                  <a:srgbClr val="454545"/>
                </a:solidFill>
                <a:latin typeface="Arial" panose="020B0604020202020204" pitchFamily="34" charset="0"/>
                <a:ea typeface="Times New Roman" panose="02020603050405020304" pitchFamily="18" charset="0"/>
                <a:cs typeface="Times New Roman" panose="02020603050405020304" pitchFamily="18" charset="0"/>
              </a:rPr>
              <a:t>. </a:t>
            </a:r>
            <a:r>
              <a:rPr lang="en-GB" sz="900" i="1" dirty="0">
                <a:solidFill>
                  <a:srgbClr val="00B274"/>
                </a:solidFill>
                <a:latin typeface="Arial" panose="020B0604020202020204" pitchFamily="34" charset="0"/>
                <a:ea typeface="Times New Roman" panose="02020603050405020304" pitchFamily="18" charset="0"/>
                <a:cs typeface="Arial" panose="020B0604020202020204" pitchFamily="34" charset="0"/>
              </a:rPr>
              <a:t>  </a:t>
            </a:r>
          </a:p>
          <a:p>
            <a:pPr defTabSz="415859">
              <a:lnSpc>
                <a:spcPts val="1500"/>
              </a:lnSpc>
              <a:spcBef>
                <a:spcPts val="600"/>
              </a:spcBef>
              <a:spcAft>
                <a:spcPts val="600"/>
              </a:spcAft>
            </a:pPr>
            <a:r>
              <a:rPr lang="en-US" sz="1600" b="1" dirty="0">
                <a:solidFill>
                  <a:srgbClr val="F26522"/>
                </a:solidFill>
                <a:latin typeface="Arial" panose="020B0604020202020204"/>
              </a:rPr>
              <a:t>Why?</a:t>
            </a:r>
            <a:endParaRPr lang="en-GB" sz="800" dirty="0">
              <a:solidFill>
                <a:srgbClr val="454545"/>
              </a:solidFill>
              <a:latin typeface="Arial" panose="020B0604020202020204" pitchFamily="34" charset="0"/>
              <a:ea typeface="Times New Roman" panose="02020603050405020304" pitchFamily="18" charset="0"/>
              <a:cs typeface="Times New Roman" panose="02020603050405020304" pitchFamily="18" charset="0"/>
            </a:endParaRPr>
          </a:p>
          <a:p>
            <a:pPr marL="0" lvl="1" defTabSz="415859">
              <a:buClr>
                <a:srgbClr val="F26522"/>
              </a:buClr>
            </a:pPr>
            <a:r>
              <a:rPr lang="en-GB" sz="1200" dirty="0">
                <a:solidFill>
                  <a:srgbClr val="454545"/>
                </a:solidFill>
                <a:latin typeface="Arial" panose="020B0604020202020204"/>
              </a:rPr>
              <a:t>Amendments to our codes are at the highest level that they have ever been. Industry need to understand what the potential impacts of the modifications are going to be as soon as they are raised, what the Consumer impacts are and also clearly understand the issue and intent. This modification will unlock and facilitate this ensuring a step change in the quality of modifications being tabled at our Panels</a:t>
            </a:r>
            <a:endParaRPr lang="en-US" sz="1200" dirty="0">
              <a:solidFill>
                <a:srgbClr val="454545"/>
              </a:solidFill>
              <a:latin typeface="Arial" panose="020B0604020202020204"/>
            </a:endParaRPr>
          </a:p>
          <a:p>
            <a:pPr marL="285743" lvl="1" indent="-285743" defTabSz="415859">
              <a:buClr>
                <a:srgbClr val="F26522"/>
              </a:buClr>
              <a:buFont typeface="Arial" panose="020B0604020202020204" pitchFamily="34" charset="0"/>
              <a:buChar char="•"/>
            </a:pPr>
            <a:endParaRPr lang="en-GB" sz="1400" dirty="0">
              <a:solidFill>
                <a:srgbClr val="454545"/>
              </a:solidFill>
              <a:latin typeface="Arial" panose="020B0604020202020204"/>
            </a:endParaRPr>
          </a:p>
          <a:p>
            <a:pPr marL="0" lvl="1" defTabSz="415859">
              <a:buClr>
                <a:srgbClr val="F26522"/>
              </a:buClr>
            </a:pPr>
            <a:r>
              <a:rPr lang="en-US" sz="1600" b="1" dirty="0">
                <a:solidFill>
                  <a:srgbClr val="F26522"/>
                </a:solidFill>
                <a:latin typeface="Arial" panose="020B0604020202020204"/>
              </a:rPr>
              <a:t>Solution</a:t>
            </a:r>
          </a:p>
          <a:p>
            <a:pPr marL="285743" lvl="1" indent="-285743" defTabSz="415859">
              <a:buClr>
                <a:srgbClr val="F26522"/>
              </a:buClr>
              <a:buFont typeface="Arial" panose="020B0604020202020204" pitchFamily="34" charset="0"/>
              <a:buChar char="•"/>
            </a:pPr>
            <a:r>
              <a:rPr lang="en-US" sz="1200" dirty="0">
                <a:solidFill>
                  <a:srgbClr val="454545"/>
                </a:solidFill>
                <a:latin typeface="Arial" panose="020B0604020202020204"/>
              </a:rPr>
              <a:t>Attended CISG</a:t>
            </a:r>
          </a:p>
          <a:p>
            <a:pPr marL="285743" lvl="1" indent="-285743" defTabSz="415859">
              <a:buClr>
                <a:srgbClr val="F26522"/>
              </a:buClr>
              <a:buFont typeface="Arial" panose="020B0604020202020204" pitchFamily="34" charset="0"/>
              <a:buChar char="•"/>
            </a:pPr>
            <a:r>
              <a:rPr lang="en-US" sz="1200" dirty="0">
                <a:solidFill>
                  <a:srgbClr val="454545"/>
                </a:solidFill>
                <a:latin typeface="Arial" panose="020B0604020202020204"/>
              </a:rPr>
              <a:t>Best practice </a:t>
            </a:r>
          </a:p>
          <a:p>
            <a:pPr marL="285743" lvl="1" indent="-285743" defTabSz="415859">
              <a:buClr>
                <a:srgbClr val="F26522"/>
              </a:buClr>
              <a:buFont typeface="Arial" panose="020B0604020202020204" pitchFamily="34" charset="0"/>
              <a:buChar char="•"/>
            </a:pPr>
            <a:r>
              <a:rPr lang="en-US" sz="1200" dirty="0">
                <a:solidFill>
                  <a:srgbClr val="454545"/>
                </a:solidFill>
                <a:latin typeface="Arial" panose="020B0604020202020204"/>
              </a:rPr>
              <a:t>Five working days proposed under this modification </a:t>
            </a:r>
          </a:p>
          <a:p>
            <a:pPr marL="285743" lvl="1" indent="-285743" defTabSz="415859">
              <a:buClr>
                <a:srgbClr val="F26522"/>
              </a:buClr>
              <a:buFont typeface="Arial" panose="020B0604020202020204" pitchFamily="34" charset="0"/>
              <a:buChar char="•"/>
            </a:pPr>
            <a:endParaRPr lang="en-US" sz="1800" b="1" dirty="0">
              <a:solidFill>
                <a:srgbClr val="F26522"/>
              </a:solidFill>
              <a:latin typeface="Arial" panose="020B0604020202020204"/>
            </a:endParaRPr>
          </a:p>
        </p:txBody>
      </p:sp>
    </p:spTree>
    <p:extLst>
      <p:ext uri="{BB962C8B-B14F-4D97-AF65-F5344CB8AC3E}">
        <p14:creationId xmlns:p14="http://schemas.microsoft.com/office/powerpoint/2010/main" val="1593221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51" y="330856"/>
            <a:ext cx="8280897" cy="295466"/>
          </a:xfrm>
        </p:spPr>
        <p:txBody>
          <a:bodyPr/>
          <a:lstStyle/>
          <a:p>
            <a:r>
              <a:rPr lang="en-GB" dirty="0"/>
              <a:t>Proposer Recommended Governance Route </a:t>
            </a:r>
          </a:p>
        </p:txBody>
      </p:sp>
      <p:sp>
        <p:nvSpPr>
          <p:cNvPr id="5" name="TextBox 4"/>
          <p:cNvSpPr txBox="1"/>
          <p:nvPr/>
        </p:nvSpPr>
        <p:spPr>
          <a:xfrm>
            <a:off x="323549" y="692388"/>
            <a:ext cx="8496922" cy="923330"/>
          </a:xfrm>
          <a:prstGeom prst="rect">
            <a:avLst/>
          </a:prstGeom>
          <a:noFill/>
        </p:spPr>
        <p:txBody>
          <a:bodyPr wrap="square" lIns="0" tIns="0" rIns="0" bIns="0" rtlCol="0">
            <a:spAutoFit/>
          </a:bodyPr>
          <a:lstStyle/>
          <a:p>
            <a:pPr defTabSz="415859"/>
            <a:r>
              <a:rPr lang="en-GB" sz="1400" dirty="0">
                <a:solidFill>
                  <a:srgbClr val="454545"/>
                </a:solidFill>
                <a:latin typeface="Arial" panose="020B0604020202020204"/>
              </a:rPr>
              <a:t>The Proposer recommends that this modification should be subject to self-governance and be issued directly to Consultation.</a:t>
            </a:r>
          </a:p>
          <a:p>
            <a:pPr defTabSz="415859"/>
            <a:r>
              <a:rPr lang="en-GB" sz="1600" dirty="0">
                <a:solidFill>
                  <a:srgbClr val="454545"/>
                </a:solidFill>
                <a:latin typeface="Arial" panose="020B0604020202020204"/>
              </a:rPr>
              <a:t> </a:t>
            </a:r>
          </a:p>
          <a:p>
            <a:pPr defTabSz="415859"/>
            <a:endParaRPr lang="en-GB" sz="1600" dirty="0">
              <a:solidFill>
                <a:srgbClr val="454545"/>
              </a:solidFill>
              <a:latin typeface="Arial" panose="020B0604020202020204"/>
            </a:endParaRPr>
          </a:p>
        </p:txBody>
      </p:sp>
      <p:sp>
        <p:nvSpPr>
          <p:cNvPr id="6" name="Title 3"/>
          <p:cNvSpPr txBox="1">
            <a:spLocks/>
          </p:cNvSpPr>
          <p:nvPr/>
        </p:nvSpPr>
        <p:spPr>
          <a:xfrm>
            <a:off x="323529" y="1255790"/>
            <a:ext cx="6084653" cy="295466"/>
          </a:xfrm>
          <a:prstGeom prst="rect">
            <a:avLst/>
          </a:prstGeom>
        </p:spPr>
        <p:txBody>
          <a:bodyPr vert="horz" wrap="square" lIns="0" tIns="0" rIns="0" bIns="0" rtlCol="0" anchor="t">
            <a:noAutofit/>
          </a:bodyPr>
          <a:lstStyle>
            <a:lvl1pPr eaLnBrk="1" hangingPunct="1">
              <a:lnSpc>
                <a:spcPct val="80000"/>
              </a:lnSpc>
              <a:defRPr sz="1800" b="1">
                <a:solidFill>
                  <a:schemeClr val="accent1"/>
                </a:solidFill>
                <a:latin typeface="+mj-lt"/>
                <a:ea typeface="+mj-ea"/>
                <a:cs typeface="+mj-cs"/>
              </a:defRPr>
            </a:lvl1pPr>
          </a:lstStyle>
          <a:p>
            <a:pPr defTabSz="914378"/>
            <a:r>
              <a:rPr lang="en-GB" kern="0" dirty="0">
                <a:solidFill>
                  <a:srgbClr val="F26522"/>
                </a:solidFill>
                <a:latin typeface="Arial" panose="020B0604020202020204"/>
              </a:rPr>
              <a:t>Proposer Recommended Timeline </a:t>
            </a:r>
          </a:p>
        </p:txBody>
      </p:sp>
      <p:graphicFrame>
        <p:nvGraphicFramePr>
          <p:cNvPr id="2" name="Table 1"/>
          <p:cNvGraphicFramePr>
            <a:graphicFrameLocks noGrp="1"/>
          </p:cNvGraphicFramePr>
          <p:nvPr>
            <p:extLst>
              <p:ext uri="{D42A27DB-BD31-4B8C-83A1-F6EECF244321}">
                <p14:modId xmlns:p14="http://schemas.microsoft.com/office/powerpoint/2010/main" val="1773860521"/>
              </p:ext>
            </p:extLst>
          </p:nvPr>
        </p:nvGraphicFramePr>
        <p:xfrm>
          <a:off x="323538" y="1604858"/>
          <a:ext cx="8496923" cy="2983115"/>
        </p:xfrm>
        <a:graphic>
          <a:graphicData uri="http://schemas.openxmlformats.org/drawingml/2006/table">
            <a:tbl>
              <a:tblPr firstRow="1" firstCol="1" bandRow="1">
                <a:tableStyleId>{B301B821-A1FF-4177-AEE7-76D212191A09}</a:tableStyleId>
              </a:tblPr>
              <a:tblGrid>
                <a:gridCol w="2224764">
                  <a:extLst>
                    <a:ext uri="{9D8B030D-6E8A-4147-A177-3AD203B41FA5}">
                      <a16:colId xmlns:a16="http://schemas.microsoft.com/office/drawing/2014/main" val="1384907446"/>
                    </a:ext>
                  </a:extLst>
                </a:gridCol>
                <a:gridCol w="6272159">
                  <a:extLst>
                    <a:ext uri="{9D8B030D-6E8A-4147-A177-3AD203B41FA5}">
                      <a16:colId xmlns:a16="http://schemas.microsoft.com/office/drawing/2014/main" val="1135251936"/>
                    </a:ext>
                  </a:extLst>
                </a:gridCol>
              </a:tblGrid>
              <a:tr h="387521">
                <a:tc>
                  <a:txBody>
                    <a:bodyPr/>
                    <a:lstStyle/>
                    <a:p>
                      <a:pPr algn="l" fontAlgn="base">
                        <a:lnSpc>
                          <a:spcPts val="1500"/>
                        </a:lnSpc>
                        <a:spcAft>
                          <a:spcPts val="0"/>
                        </a:spcAft>
                      </a:pPr>
                      <a:r>
                        <a:rPr lang="en-GB" sz="1400" dirty="0">
                          <a:effectLst/>
                        </a:rPr>
                        <a:t>Date</a:t>
                      </a:r>
                      <a:endParaRPr lang="en-GB" sz="1400" dirty="0">
                        <a:effectLst/>
                        <a:latin typeface="+mn-lt"/>
                        <a:ea typeface="Times New Roman" panose="02020603050405020304" pitchFamily="18" charset="0"/>
                      </a:endParaRPr>
                    </a:p>
                  </a:txBody>
                  <a:tcPr marL="68580" marR="68580" marT="0" marB="0" anchor="ctr"/>
                </a:tc>
                <a:tc>
                  <a:txBody>
                    <a:bodyPr/>
                    <a:lstStyle/>
                    <a:p>
                      <a:pPr algn="l" fontAlgn="base">
                        <a:lnSpc>
                          <a:spcPts val="1500"/>
                        </a:lnSpc>
                        <a:spcAft>
                          <a:spcPts val="0"/>
                        </a:spcAft>
                      </a:pPr>
                      <a:r>
                        <a:rPr lang="en-GB" sz="1400" kern="1200" dirty="0">
                          <a:effectLst/>
                        </a:rPr>
                        <a:t>Activity</a:t>
                      </a:r>
                      <a:endParaRPr lang="en-GB" sz="14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27245641"/>
                  </a:ext>
                </a:extLst>
              </a:tr>
              <a:tr h="432599">
                <a:tc>
                  <a:txBody>
                    <a:bodyPr/>
                    <a:lstStyle/>
                    <a:p>
                      <a:pPr algn="l">
                        <a:lnSpc>
                          <a:spcPts val="1500"/>
                        </a:lnSpc>
                        <a:spcBef>
                          <a:spcPts val="200"/>
                        </a:spcBef>
                        <a:spcAft>
                          <a:spcPts val="200"/>
                        </a:spcAft>
                      </a:pPr>
                      <a:r>
                        <a:rPr lang="en-GB" sz="1200" b="0" dirty="0">
                          <a:effectLst/>
                          <a:latin typeface="Arial" panose="020B0604020202020204" pitchFamily="34" charset="0"/>
                          <a:ea typeface="Times New Roman" panose="02020603050405020304" pitchFamily="18" charset="0"/>
                          <a:cs typeface="Arial" panose="020B0604020202020204" pitchFamily="34" charset="0"/>
                        </a:rPr>
                        <a:t>29 March 2019</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500"/>
                        </a:lnSpc>
                        <a:spcBef>
                          <a:spcPts val="200"/>
                        </a:spcBef>
                        <a:spcAft>
                          <a:spcPts val="200"/>
                        </a:spcAft>
                        <a:tabLst>
                          <a:tab pos="108585" algn="l"/>
                        </a:tabLst>
                      </a:pPr>
                      <a:r>
                        <a:rPr lang="en-GB" sz="1200" b="0" dirty="0">
                          <a:effectLst/>
                          <a:latin typeface="Arial" panose="020B0604020202020204" pitchFamily="34" charset="0"/>
                          <a:ea typeface="Times New Roman" panose="02020603050405020304" pitchFamily="18" charset="0"/>
                          <a:cs typeface="Arial" panose="020B0604020202020204" pitchFamily="34" charset="0"/>
                        </a:rPr>
                        <a:t>Modification presented at CUSC Panel</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56827368"/>
                  </a:ext>
                </a:extLst>
              </a:tr>
              <a:tr h="432599">
                <a:tc>
                  <a:txBody>
                    <a:bodyPr/>
                    <a:lstStyle/>
                    <a:p>
                      <a:pPr algn="l">
                        <a:lnSpc>
                          <a:spcPts val="1500"/>
                        </a:lnSpc>
                        <a:spcBef>
                          <a:spcPts val="200"/>
                        </a:spcBef>
                        <a:spcAft>
                          <a:spcPts val="200"/>
                        </a:spcAft>
                      </a:pPr>
                      <a:r>
                        <a:rPr lang="en-GB" sz="1200" b="0" dirty="0">
                          <a:effectLst/>
                          <a:latin typeface="Arial" panose="020B0604020202020204" pitchFamily="34" charset="0"/>
                          <a:ea typeface="Times New Roman" panose="02020603050405020304" pitchFamily="18" charset="0"/>
                          <a:cs typeface="Arial" panose="020B0604020202020204" pitchFamily="34" charset="0"/>
                        </a:rPr>
                        <a:t>5 April 2019/8</a:t>
                      </a:r>
                      <a:r>
                        <a:rPr lang="en-GB" sz="1200" b="0" baseline="0" dirty="0">
                          <a:effectLst/>
                          <a:latin typeface="Arial" panose="020B0604020202020204" pitchFamily="34" charset="0"/>
                          <a:ea typeface="Times New Roman" panose="02020603050405020304" pitchFamily="18" charset="0"/>
                          <a:cs typeface="Arial" panose="020B0604020202020204" pitchFamily="34" charset="0"/>
                        </a:rPr>
                        <a:t> May</a:t>
                      </a:r>
                      <a:r>
                        <a:rPr lang="en-GB" sz="1200" b="0" dirty="0">
                          <a:effectLst/>
                          <a:latin typeface="Arial" panose="020B0604020202020204" pitchFamily="34" charset="0"/>
                          <a:ea typeface="Times New Roman" panose="02020603050405020304" pitchFamily="18" charset="0"/>
                          <a:cs typeface="Arial" panose="020B0604020202020204" pitchFamily="34" charset="0"/>
                        </a:rPr>
                        <a:t> 2019</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500"/>
                        </a:lnSpc>
                        <a:spcBef>
                          <a:spcPts val="200"/>
                        </a:spcBef>
                        <a:spcAft>
                          <a:spcPts val="200"/>
                        </a:spcAft>
                        <a:tabLst>
                          <a:tab pos="108585" algn="l"/>
                        </a:tabLst>
                      </a:pPr>
                      <a:r>
                        <a:rPr lang="en-GB" sz="1200" b="0" dirty="0">
                          <a:effectLst/>
                          <a:latin typeface="Arial" panose="020B0604020202020204" pitchFamily="34" charset="0"/>
                          <a:ea typeface="Times New Roman" panose="02020603050405020304" pitchFamily="18" charset="0"/>
                          <a:cs typeface="Arial" panose="020B0604020202020204" pitchFamily="34" charset="0"/>
                        </a:rPr>
                        <a:t>Code Administration Consultation issued to the Industry (20 working days)</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64595233"/>
                  </a:ext>
                </a:extLst>
              </a:tr>
              <a:tr h="432599">
                <a:tc>
                  <a:txBody>
                    <a:bodyPr/>
                    <a:lstStyle/>
                    <a:p>
                      <a:pPr algn="l">
                        <a:lnSpc>
                          <a:spcPts val="1500"/>
                        </a:lnSpc>
                        <a:spcBef>
                          <a:spcPts val="200"/>
                        </a:spcBef>
                        <a:spcAft>
                          <a:spcPts val="200"/>
                        </a:spcAft>
                      </a:pPr>
                      <a:r>
                        <a:rPr lang="en-GB" sz="1200" b="0" dirty="0">
                          <a:effectLst/>
                          <a:latin typeface="Arial" panose="020B0604020202020204" pitchFamily="34" charset="0"/>
                          <a:ea typeface="Times New Roman" panose="02020603050405020304" pitchFamily="18" charset="0"/>
                          <a:cs typeface="Arial" panose="020B0604020202020204" pitchFamily="34" charset="0"/>
                        </a:rPr>
                        <a:t>23 May 2019</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500"/>
                        </a:lnSpc>
                        <a:spcBef>
                          <a:spcPts val="200"/>
                        </a:spcBef>
                        <a:spcAft>
                          <a:spcPts val="200"/>
                        </a:spcAft>
                        <a:tabLst>
                          <a:tab pos="108585" algn="l"/>
                        </a:tabLst>
                      </a:pPr>
                      <a:r>
                        <a:rPr lang="en-GB" sz="1200" b="0" dirty="0">
                          <a:effectLst/>
                          <a:latin typeface="Arial" panose="020B0604020202020204" pitchFamily="34" charset="0"/>
                          <a:ea typeface="Times New Roman" panose="02020603050405020304" pitchFamily="18" charset="0"/>
                          <a:cs typeface="Arial" panose="020B0604020202020204" pitchFamily="34" charset="0"/>
                        </a:rPr>
                        <a:t>Draft CUSC Modification Self-Governance Report presented to Panel</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3300268"/>
                  </a:ext>
                </a:extLst>
              </a:tr>
              <a:tr h="432599">
                <a:tc>
                  <a:txBody>
                    <a:bodyPr/>
                    <a:lstStyle/>
                    <a:p>
                      <a:pPr algn="l">
                        <a:lnSpc>
                          <a:spcPts val="1500"/>
                        </a:lnSpc>
                        <a:spcBef>
                          <a:spcPts val="200"/>
                        </a:spcBef>
                        <a:spcAft>
                          <a:spcPts val="200"/>
                        </a:spcAft>
                      </a:pPr>
                      <a:r>
                        <a:rPr lang="en-GB" sz="1200" b="0" dirty="0">
                          <a:effectLst/>
                          <a:latin typeface="Arial" panose="020B0604020202020204" pitchFamily="34" charset="0"/>
                          <a:ea typeface="Times New Roman" panose="02020603050405020304" pitchFamily="18" charset="0"/>
                          <a:cs typeface="Arial" panose="020B0604020202020204" pitchFamily="34" charset="0"/>
                        </a:rPr>
                        <a:t>31 May 2019</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500"/>
                        </a:lnSpc>
                        <a:spcBef>
                          <a:spcPts val="200"/>
                        </a:spcBef>
                        <a:spcAft>
                          <a:spcPts val="200"/>
                        </a:spcAft>
                        <a:tabLst>
                          <a:tab pos="108585" algn="l"/>
                        </a:tabLst>
                      </a:pPr>
                      <a:r>
                        <a:rPr lang="en-GB" sz="1200" b="0" dirty="0">
                          <a:effectLst/>
                          <a:latin typeface="Arial" panose="020B0604020202020204" pitchFamily="34" charset="0"/>
                          <a:ea typeface="Times New Roman" panose="02020603050405020304" pitchFamily="18" charset="0"/>
                          <a:cs typeface="Arial" panose="020B0604020202020204" pitchFamily="34" charset="0"/>
                        </a:rPr>
                        <a:t>Modification Panel Self-Governance vote</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30416065"/>
                  </a:ext>
                </a:extLst>
              </a:tr>
              <a:tr h="432599">
                <a:tc>
                  <a:txBody>
                    <a:bodyPr/>
                    <a:lstStyle/>
                    <a:p>
                      <a:pPr algn="l">
                        <a:lnSpc>
                          <a:spcPts val="1500"/>
                        </a:lnSpc>
                        <a:spcBef>
                          <a:spcPts val="200"/>
                        </a:spcBef>
                        <a:spcAft>
                          <a:spcPts val="200"/>
                        </a:spcAft>
                      </a:pPr>
                      <a:r>
                        <a:rPr lang="en-GB" sz="1200" b="0" dirty="0">
                          <a:effectLst/>
                          <a:latin typeface="Arial" panose="020B0604020202020204" pitchFamily="34" charset="0"/>
                          <a:ea typeface="Times New Roman" panose="02020603050405020304" pitchFamily="18" charset="0"/>
                          <a:cs typeface="Arial" panose="020B0604020202020204" pitchFamily="34" charset="0"/>
                        </a:rPr>
                        <a:t>10 June 2019/1</a:t>
                      </a:r>
                      <a:r>
                        <a:rPr lang="en-GB" sz="1200" b="0" baseline="0" dirty="0">
                          <a:effectLst/>
                          <a:latin typeface="Arial" panose="020B0604020202020204" pitchFamily="34" charset="0"/>
                          <a:ea typeface="Times New Roman" panose="02020603050405020304" pitchFamily="18" charset="0"/>
                          <a:cs typeface="Arial" panose="020B0604020202020204" pitchFamily="34" charset="0"/>
                        </a:rPr>
                        <a:t> July</a:t>
                      </a:r>
                      <a:r>
                        <a:rPr lang="en-GB" sz="1200" b="0" dirty="0">
                          <a:effectLst/>
                          <a:latin typeface="Arial" panose="020B0604020202020204" pitchFamily="34" charset="0"/>
                          <a:ea typeface="Times New Roman" panose="02020603050405020304" pitchFamily="18" charset="0"/>
                          <a:cs typeface="Arial" panose="020B0604020202020204" pitchFamily="34" charset="0"/>
                        </a:rPr>
                        <a:t> 2019</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500"/>
                        </a:lnSpc>
                        <a:spcBef>
                          <a:spcPts val="200"/>
                        </a:spcBef>
                        <a:spcAft>
                          <a:spcPts val="200"/>
                        </a:spcAft>
                        <a:tabLst>
                          <a:tab pos="108585" algn="l"/>
                        </a:tabLst>
                      </a:pPr>
                      <a:r>
                        <a:rPr lang="en-GB" sz="1200" b="0" dirty="0">
                          <a:effectLst/>
                          <a:latin typeface="Arial" panose="020B0604020202020204" pitchFamily="34" charset="0"/>
                          <a:ea typeface="Times New Roman" panose="02020603050405020304" pitchFamily="18" charset="0"/>
                          <a:cs typeface="Arial" panose="020B0604020202020204" pitchFamily="34" charset="0"/>
                        </a:rPr>
                        <a:t>Appeal window opens (15 working days)</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63283714"/>
                  </a:ext>
                </a:extLst>
              </a:tr>
              <a:tr h="432599">
                <a:tc>
                  <a:txBody>
                    <a:bodyPr/>
                    <a:lstStyle/>
                    <a:p>
                      <a:pPr algn="l">
                        <a:lnSpc>
                          <a:spcPts val="1500"/>
                        </a:lnSpc>
                        <a:spcBef>
                          <a:spcPts val="200"/>
                        </a:spcBef>
                        <a:spcAft>
                          <a:spcPts val="200"/>
                        </a:spcAft>
                      </a:pPr>
                      <a:r>
                        <a:rPr lang="en-GB" sz="1200" b="0" dirty="0">
                          <a:effectLst/>
                          <a:latin typeface="Arial" panose="020B0604020202020204" pitchFamily="34" charset="0"/>
                          <a:ea typeface="Times New Roman" panose="02020603050405020304" pitchFamily="18" charset="0"/>
                          <a:cs typeface="Arial" panose="020B0604020202020204" pitchFamily="34" charset="0"/>
                        </a:rPr>
                        <a:t>16 July 2019 </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ts val="1500"/>
                        </a:lnSpc>
                        <a:spcBef>
                          <a:spcPts val="200"/>
                        </a:spcBef>
                        <a:spcAft>
                          <a:spcPts val="200"/>
                        </a:spcAft>
                        <a:tabLst>
                          <a:tab pos="108585" algn="l"/>
                        </a:tabLst>
                      </a:pPr>
                      <a:r>
                        <a:rPr lang="en-GB" sz="1200" b="0" dirty="0">
                          <a:effectLst/>
                          <a:latin typeface="Arial" panose="020B0604020202020204" pitchFamily="34" charset="0"/>
                          <a:ea typeface="Times New Roman" panose="02020603050405020304" pitchFamily="18" charset="0"/>
                          <a:cs typeface="Arial" panose="020B0604020202020204" pitchFamily="34" charset="0"/>
                        </a:rPr>
                        <a:t>Decision implemented in CUSC</a:t>
                      </a:r>
                      <a:r>
                        <a:rPr lang="en-GB" sz="1200" b="0" baseline="0" dirty="0">
                          <a:effectLst/>
                          <a:latin typeface="Arial" panose="020B0604020202020204" pitchFamily="34" charset="0"/>
                          <a:ea typeface="Times New Roman" panose="02020603050405020304" pitchFamily="18" charset="0"/>
                          <a:cs typeface="Arial" panose="020B0604020202020204" pitchFamily="34" charset="0"/>
                        </a:rPr>
                        <a:t> </a:t>
                      </a:r>
                      <a:r>
                        <a:rPr lang="en-GB" sz="1200" b="0" dirty="0">
                          <a:effectLst/>
                          <a:latin typeface="Arial" panose="020B0604020202020204" pitchFamily="34" charset="0"/>
                          <a:ea typeface="Times New Roman" panose="02020603050405020304" pitchFamily="18" charset="0"/>
                          <a:cs typeface="Arial" panose="020B0604020202020204" pitchFamily="34" charset="0"/>
                        </a:rPr>
                        <a:t>(10 working days following appeal window closure)</a:t>
                      </a:r>
                      <a:endParaRPr lang="en-GB" sz="10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55879850"/>
                  </a:ext>
                </a:extLst>
              </a:tr>
            </a:tbl>
          </a:graphicData>
        </a:graphic>
      </p:graphicFrame>
    </p:spTree>
    <p:extLst>
      <p:ext uri="{BB962C8B-B14F-4D97-AF65-F5344CB8AC3E}">
        <p14:creationId xmlns:p14="http://schemas.microsoft.com/office/powerpoint/2010/main" val="1659583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51" y="195487"/>
            <a:ext cx="8640938" cy="295466"/>
          </a:xfrm>
        </p:spPr>
        <p:txBody>
          <a:bodyPr/>
          <a:lstStyle/>
          <a:p>
            <a:r>
              <a:rPr lang="en-GB" dirty="0"/>
              <a:t>Does the Panel agree that CMP313 meets the Self Governance Criteria? </a:t>
            </a:r>
          </a:p>
        </p:txBody>
      </p:sp>
      <p:sp>
        <p:nvSpPr>
          <p:cNvPr id="5" name="TextBox 4"/>
          <p:cNvSpPr txBox="1"/>
          <p:nvPr/>
        </p:nvSpPr>
        <p:spPr>
          <a:xfrm>
            <a:off x="251531" y="971312"/>
            <a:ext cx="8640938" cy="3200876"/>
          </a:xfrm>
          <a:prstGeom prst="rect">
            <a:avLst/>
          </a:prstGeom>
          <a:noFill/>
        </p:spPr>
        <p:txBody>
          <a:bodyPr wrap="square" lIns="0" tIns="0" rIns="0" bIns="0" rtlCol="0">
            <a:spAutoFit/>
          </a:bodyPr>
          <a:lstStyle/>
          <a:p>
            <a:pPr defTabSz="415859"/>
            <a:r>
              <a:rPr lang="en-GB" sz="1600" b="1" dirty="0">
                <a:solidFill>
                  <a:srgbClr val="454545"/>
                </a:solidFill>
                <a:latin typeface="Arial" panose="020B0604020202020204"/>
              </a:rPr>
              <a:t>Self-Governance Criteria</a:t>
            </a:r>
            <a:endParaRPr lang="en-GB" sz="1600" dirty="0">
              <a:solidFill>
                <a:srgbClr val="454545"/>
              </a:solidFill>
              <a:latin typeface="Arial" panose="020B0604020202020204"/>
            </a:endParaRPr>
          </a:p>
          <a:p>
            <a:pPr defTabSz="415859"/>
            <a:r>
              <a:rPr lang="en-GB" sz="1600" b="1" dirty="0">
                <a:solidFill>
                  <a:srgbClr val="454545"/>
                </a:solidFill>
                <a:latin typeface="Arial" panose="020B0604020202020204"/>
              </a:rPr>
              <a:t> </a:t>
            </a:r>
            <a:r>
              <a:rPr lang="en-GB" sz="1600" dirty="0">
                <a:solidFill>
                  <a:srgbClr val="454545"/>
                </a:solidFill>
                <a:latin typeface="Arial" panose="020B0604020202020204"/>
              </a:rPr>
              <a:t> </a:t>
            </a:r>
          </a:p>
          <a:p>
            <a:pPr defTabSz="415859"/>
            <a:r>
              <a:rPr lang="en-US" sz="1600" dirty="0">
                <a:solidFill>
                  <a:srgbClr val="454545"/>
                </a:solidFill>
              </a:rPr>
              <a:t>The modification is unlikely to discriminate between different classes of CUSC Parties and is unlikely to have a material effect on:</a:t>
            </a:r>
          </a:p>
          <a:p>
            <a:pPr defTabSz="415859"/>
            <a:endParaRPr lang="en-US" sz="1600" dirty="0">
              <a:solidFill>
                <a:srgbClr val="454545"/>
              </a:solidFill>
            </a:endParaRPr>
          </a:p>
          <a:p>
            <a:pPr defTabSz="415859"/>
            <a:r>
              <a:rPr lang="en-US" sz="1600" dirty="0" err="1">
                <a:solidFill>
                  <a:srgbClr val="454545"/>
                </a:solidFill>
              </a:rPr>
              <a:t>i</a:t>
            </a:r>
            <a:r>
              <a:rPr lang="en-US" sz="1600" dirty="0">
                <a:solidFill>
                  <a:srgbClr val="454545"/>
                </a:solidFill>
              </a:rPr>
              <a:t>)	Existing or future electricity customers;</a:t>
            </a:r>
          </a:p>
          <a:p>
            <a:pPr defTabSz="415859"/>
            <a:r>
              <a:rPr lang="en-US" sz="1600" dirty="0">
                <a:solidFill>
                  <a:srgbClr val="454545"/>
                </a:solidFill>
              </a:rPr>
              <a:t>ii)	Competition in the generation, distribution, or supply of electricity or any commercial 	activities connected with the generation, distribution or supply of electricity,</a:t>
            </a:r>
          </a:p>
          <a:p>
            <a:pPr defTabSz="415859"/>
            <a:r>
              <a:rPr lang="en-US" sz="1600" dirty="0">
                <a:solidFill>
                  <a:srgbClr val="454545"/>
                </a:solidFill>
              </a:rPr>
              <a:t>iii)	The operation of the National Electricity Transmission System</a:t>
            </a:r>
          </a:p>
          <a:p>
            <a:pPr defTabSz="415859"/>
            <a:r>
              <a:rPr lang="en-US" sz="1600" dirty="0">
                <a:solidFill>
                  <a:srgbClr val="454545"/>
                </a:solidFill>
              </a:rPr>
              <a:t>iv)	Matters relating to sustainable development, safety or security of supply, or the 	management of market or network emergencies</a:t>
            </a:r>
          </a:p>
          <a:p>
            <a:pPr defTabSz="415859"/>
            <a:r>
              <a:rPr lang="en-US" sz="1600" dirty="0">
                <a:solidFill>
                  <a:srgbClr val="454545"/>
                </a:solidFill>
              </a:rPr>
              <a:t>v)	The CUSC’s governance procedures or the CUSC’s modification procedures </a:t>
            </a:r>
          </a:p>
          <a:p>
            <a:pPr defTabSz="415859"/>
            <a:endParaRPr lang="en-GB" sz="1600" dirty="0">
              <a:solidFill>
                <a:srgbClr val="454545"/>
              </a:solidFill>
              <a:latin typeface="Arial" panose="020B0604020202020204"/>
            </a:endParaRPr>
          </a:p>
        </p:txBody>
      </p:sp>
    </p:spTree>
    <p:extLst>
      <p:ext uri="{BB962C8B-B14F-4D97-AF65-F5344CB8AC3E}">
        <p14:creationId xmlns:p14="http://schemas.microsoft.com/office/powerpoint/2010/main" val="581558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307311" y="267495"/>
            <a:ext cx="8496922" cy="295466"/>
          </a:xfrm>
          <a:prstGeom prst="rect">
            <a:avLst/>
          </a:prstGeom>
        </p:spPr>
        <p:txBody>
          <a:bodyPr vert="horz" wrap="square" lIns="0" tIns="0" rIns="0" bIns="0" rtlCol="0" anchor="t">
            <a:noAutofit/>
          </a:bodyPr>
          <a:lstStyle>
            <a:lvl1pPr eaLnBrk="1" hangingPunct="1">
              <a:lnSpc>
                <a:spcPct val="80000"/>
              </a:lnSpc>
              <a:defRPr sz="1800" b="1">
                <a:solidFill>
                  <a:schemeClr val="accent1"/>
                </a:solidFill>
                <a:latin typeface="+mj-lt"/>
                <a:ea typeface="+mj-ea"/>
                <a:cs typeface="+mj-cs"/>
              </a:defRPr>
            </a:lvl1pPr>
          </a:lstStyle>
          <a:p>
            <a:pPr defTabSz="914378"/>
            <a:r>
              <a:rPr lang="en-GB" sz="2400" kern="0" dirty="0">
                <a:solidFill>
                  <a:srgbClr val="F26522"/>
                </a:solidFill>
              </a:rPr>
              <a:t>Next Steps</a:t>
            </a:r>
          </a:p>
        </p:txBody>
      </p:sp>
      <p:sp>
        <p:nvSpPr>
          <p:cNvPr id="5" name="TextBox 4"/>
          <p:cNvSpPr txBox="1"/>
          <p:nvPr/>
        </p:nvSpPr>
        <p:spPr>
          <a:xfrm>
            <a:off x="303152" y="915566"/>
            <a:ext cx="8496922" cy="1969770"/>
          </a:xfrm>
          <a:prstGeom prst="rect">
            <a:avLst/>
          </a:prstGeom>
          <a:noFill/>
        </p:spPr>
        <p:txBody>
          <a:bodyPr wrap="square" lIns="0" tIns="0" rIns="0" bIns="0" rtlCol="0">
            <a:spAutoFit/>
          </a:bodyPr>
          <a:lstStyle/>
          <a:p>
            <a:pPr marL="285743" indent="-285743" defTabSz="415859">
              <a:buFont typeface="Arial" panose="020B0604020202020204" pitchFamily="34" charset="0"/>
              <a:buChar char="•"/>
            </a:pPr>
            <a:r>
              <a:rPr lang="en-GB" sz="1600" dirty="0">
                <a:solidFill>
                  <a:srgbClr val="454545"/>
                </a:solidFill>
                <a:latin typeface="Arial" panose="020B0604020202020204"/>
              </a:rPr>
              <a:t>Does the Panel agree that the modification be issued directly to Consultation?</a:t>
            </a:r>
          </a:p>
          <a:p>
            <a:pPr marL="285743" indent="-285743" defTabSz="415859">
              <a:buFont typeface="Arial" panose="020B0604020202020204" pitchFamily="34" charset="0"/>
              <a:buChar char="•"/>
            </a:pPr>
            <a:endParaRPr lang="en-GB" sz="1600" dirty="0">
              <a:solidFill>
                <a:srgbClr val="454545"/>
              </a:solidFill>
              <a:latin typeface="Arial" panose="020B0604020202020204"/>
            </a:endParaRPr>
          </a:p>
          <a:p>
            <a:pPr defTabSz="415859"/>
            <a:r>
              <a:rPr lang="en-GB" sz="1600" dirty="0">
                <a:solidFill>
                  <a:srgbClr val="454545"/>
                </a:solidFill>
                <a:latin typeface="Arial" panose="020B0604020202020204"/>
              </a:rPr>
              <a:t>If so:</a:t>
            </a:r>
          </a:p>
          <a:p>
            <a:pPr defTabSz="415859"/>
            <a:endParaRPr lang="en-GB" sz="1600" dirty="0">
              <a:solidFill>
                <a:srgbClr val="454545"/>
              </a:solidFill>
              <a:latin typeface="Arial" panose="020B0604020202020204"/>
            </a:endParaRPr>
          </a:p>
          <a:p>
            <a:pPr marL="285743" indent="-285743" defTabSz="415859">
              <a:buFont typeface="Arial" panose="020B0604020202020204" pitchFamily="34" charset="0"/>
              <a:buChar char="•"/>
            </a:pPr>
            <a:r>
              <a:rPr lang="en-GB" sz="1600" dirty="0">
                <a:solidFill>
                  <a:srgbClr val="454545"/>
                </a:solidFill>
                <a:latin typeface="Arial" panose="020B0604020202020204"/>
              </a:rPr>
              <a:t>The Code Administrator will issue the Code Administrator Consultation as per the proposed timetable, on </a:t>
            </a:r>
            <a:r>
              <a:rPr lang="en-GB" sz="1600" b="1" dirty="0">
                <a:solidFill>
                  <a:srgbClr val="454545"/>
                </a:solidFill>
                <a:latin typeface="Arial" panose="020B0604020202020204"/>
              </a:rPr>
              <a:t>5 April 2019 for 20 working days </a:t>
            </a:r>
          </a:p>
          <a:p>
            <a:pPr marL="285743" indent="-285743" defTabSz="415859">
              <a:buFont typeface="Arial" panose="020B0604020202020204" pitchFamily="34" charset="0"/>
              <a:buChar char="•"/>
            </a:pPr>
            <a:r>
              <a:rPr lang="en-GB" sz="1600" dirty="0">
                <a:solidFill>
                  <a:srgbClr val="454545"/>
                </a:solidFill>
                <a:latin typeface="Arial" panose="020B0604020202020204"/>
              </a:rPr>
              <a:t>Self-Governance statement to be issued to the Authority (if agreed that it meets the criteria)</a:t>
            </a:r>
          </a:p>
          <a:p>
            <a:pPr marL="285743" indent="-285743" defTabSz="415859">
              <a:buFont typeface="Arial" panose="020B0604020202020204" pitchFamily="34" charset="0"/>
              <a:buChar char="•"/>
            </a:pPr>
            <a:r>
              <a:rPr lang="en-GB" sz="1600" dirty="0">
                <a:solidFill>
                  <a:srgbClr val="454545"/>
                </a:solidFill>
                <a:latin typeface="Arial" panose="020B0604020202020204"/>
              </a:rPr>
              <a:t>Panel Self-Governance Vote to be carried out at May 2019 Panel meeting </a:t>
            </a:r>
          </a:p>
        </p:txBody>
      </p:sp>
    </p:spTree>
    <p:extLst>
      <p:ext uri="{BB962C8B-B14F-4D97-AF65-F5344CB8AC3E}">
        <p14:creationId xmlns:p14="http://schemas.microsoft.com/office/powerpoint/2010/main" val="169838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13">
            <a:extLst/>
          </p:cNvPr>
          <p:cNvPicPr>
            <a:picLocks noChangeAspect="1"/>
          </p:cNvPicPr>
          <p:nvPr/>
        </p:nvPicPr>
        <p:blipFill rotWithShape="1">
          <a:blip r:embed="rId2">
            <a:extLst>
              <a:ext uri="{28A0092B-C50C-407E-A947-70E740481C1C}">
                <a14:useLocalDpi xmlns:a14="http://schemas.microsoft.com/office/drawing/2010/main" val="0"/>
              </a:ext>
            </a:extLst>
          </a:blip>
          <a:srcRect l="21106" r="2810"/>
          <a:stretch/>
        </p:blipFill>
        <p:spPr>
          <a:xfrm>
            <a:off x="3554760" y="723"/>
            <a:ext cx="5589240" cy="5142778"/>
          </a:xfrm>
          <a:custGeom>
            <a:avLst/>
            <a:gdLst>
              <a:gd name="connsiteX0" fmla="*/ 925004 w 5589240"/>
              <a:gd name="connsiteY0" fmla="*/ 0 h 5142778"/>
              <a:gd name="connsiteX1" fmla="*/ 1584176 w 5589240"/>
              <a:gd name="connsiteY1" fmla="*/ 0 h 5142778"/>
              <a:gd name="connsiteX2" fmla="*/ 1763212 w 5589240"/>
              <a:gd name="connsiteY2" fmla="*/ 0 h 5142778"/>
              <a:gd name="connsiteX3" fmla="*/ 5589240 w 5589240"/>
              <a:gd name="connsiteY3" fmla="*/ 0 h 5142778"/>
              <a:gd name="connsiteX4" fmla="*/ 5589240 w 5589240"/>
              <a:gd name="connsiteY4" fmla="*/ 4345781 h 5142778"/>
              <a:gd name="connsiteX5" fmla="*/ 5589238 w 5589240"/>
              <a:gd name="connsiteY5" fmla="*/ 4345781 h 5142778"/>
              <a:gd name="connsiteX6" fmla="*/ 5589238 w 5589240"/>
              <a:gd name="connsiteY6" fmla="*/ 4344165 h 5142778"/>
              <a:gd name="connsiteX7" fmla="*/ 5540450 w 5589240"/>
              <a:gd name="connsiteY7" fmla="*/ 4326824 h 5142778"/>
              <a:gd name="connsiteX8" fmla="*/ 5492379 w 5589240"/>
              <a:gd name="connsiteY8" fmla="*/ 4310591 h 5142778"/>
              <a:gd name="connsiteX9" fmla="*/ 5445012 w 5589240"/>
              <a:gd name="connsiteY9" fmla="*/ 4295447 h 5142778"/>
              <a:gd name="connsiteX10" fmla="*/ 5398338 w 5589240"/>
              <a:gd name="connsiteY10" fmla="*/ 4281374 h 5142778"/>
              <a:gd name="connsiteX11" fmla="*/ 5352340 w 5589240"/>
              <a:gd name="connsiteY11" fmla="*/ 4268353 h 5142778"/>
              <a:gd name="connsiteX12" fmla="*/ 5307008 w 5589240"/>
              <a:gd name="connsiteY12" fmla="*/ 4256365 h 5142778"/>
              <a:gd name="connsiteX13" fmla="*/ 5262327 w 5589240"/>
              <a:gd name="connsiteY13" fmla="*/ 4245394 h 5142778"/>
              <a:gd name="connsiteX14" fmla="*/ 5218286 w 5589240"/>
              <a:gd name="connsiteY14" fmla="*/ 4235421 h 5142778"/>
              <a:gd name="connsiteX15" fmla="*/ 5174871 w 5589240"/>
              <a:gd name="connsiteY15" fmla="*/ 4226427 h 5142778"/>
              <a:gd name="connsiteX16" fmla="*/ 5132068 w 5589240"/>
              <a:gd name="connsiteY16" fmla="*/ 4218394 h 5142778"/>
              <a:gd name="connsiteX17" fmla="*/ 5089864 w 5589240"/>
              <a:gd name="connsiteY17" fmla="*/ 4211304 h 5142778"/>
              <a:gd name="connsiteX18" fmla="*/ 5048250 w 5589240"/>
              <a:gd name="connsiteY18" fmla="*/ 4205138 h 5142778"/>
              <a:gd name="connsiteX19" fmla="*/ 5027658 w 5589240"/>
              <a:gd name="connsiteY19" fmla="*/ 4202397 h 5142778"/>
              <a:gd name="connsiteX20" fmla="*/ 5007207 w 5589240"/>
              <a:gd name="connsiteY20" fmla="*/ 4199880 h 5142778"/>
              <a:gd name="connsiteX21" fmla="*/ 4986898 w 5589240"/>
              <a:gd name="connsiteY21" fmla="*/ 4197584 h 5142778"/>
              <a:gd name="connsiteX22" fmla="*/ 4966726 w 5589240"/>
              <a:gd name="connsiteY22" fmla="*/ 4195509 h 5142778"/>
              <a:gd name="connsiteX23" fmla="*/ 4946692 w 5589240"/>
              <a:gd name="connsiteY23" fmla="*/ 4193650 h 5142778"/>
              <a:gd name="connsiteX24" fmla="*/ 4926792 w 5589240"/>
              <a:gd name="connsiteY24" fmla="*/ 4192007 h 5142778"/>
              <a:gd name="connsiteX25" fmla="*/ 4907028 w 5589240"/>
              <a:gd name="connsiteY25" fmla="*/ 4190577 h 5142778"/>
              <a:gd name="connsiteX26" fmla="*/ 4887393 w 5589240"/>
              <a:gd name="connsiteY26" fmla="*/ 4189358 h 5142778"/>
              <a:gd name="connsiteX27" fmla="*/ 4867891 w 5589240"/>
              <a:gd name="connsiteY27" fmla="*/ 4188346 h 5142778"/>
              <a:gd name="connsiteX28" fmla="*/ 4848516 w 5589240"/>
              <a:gd name="connsiteY28" fmla="*/ 4187541 h 5142778"/>
              <a:gd name="connsiteX29" fmla="*/ 4829270 w 5589240"/>
              <a:gd name="connsiteY29" fmla="*/ 4186940 h 5142778"/>
              <a:gd name="connsiteX30" fmla="*/ 4810148 w 5589240"/>
              <a:gd name="connsiteY30" fmla="*/ 4186540 h 5142778"/>
              <a:gd name="connsiteX31" fmla="*/ 4791151 w 5589240"/>
              <a:gd name="connsiteY31" fmla="*/ 4186339 h 5142778"/>
              <a:gd name="connsiteX32" fmla="*/ 4772275 w 5589240"/>
              <a:gd name="connsiteY32" fmla="*/ 4186336 h 5142778"/>
              <a:gd name="connsiteX33" fmla="*/ 4753521 w 5589240"/>
              <a:gd name="connsiteY33" fmla="*/ 4186526 h 5142778"/>
              <a:gd name="connsiteX34" fmla="*/ 4734884 w 5589240"/>
              <a:gd name="connsiteY34" fmla="*/ 4186909 h 5142778"/>
              <a:gd name="connsiteX35" fmla="*/ 4716367 w 5589240"/>
              <a:gd name="connsiteY35" fmla="*/ 4187483 h 5142778"/>
              <a:gd name="connsiteX36" fmla="*/ 4697964 w 5589240"/>
              <a:gd name="connsiteY36" fmla="*/ 4188243 h 5142778"/>
              <a:gd name="connsiteX37" fmla="*/ 4679676 w 5589240"/>
              <a:gd name="connsiteY37" fmla="*/ 4189190 h 5142778"/>
              <a:gd name="connsiteX38" fmla="*/ 4661500 w 5589240"/>
              <a:gd name="connsiteY38" fmla="*/ 4190320 h 5142778"/>
              <a:gd name="connsiteX39" fmla="*/ 4643435 w 5589240"/>
              <a:gd name="connsiteY39" fmla="*/ 4191630 h 5142778"/>
              <a:gd name="connsiteX40" fmla="*/ 4625479 w 5589240"/>
              <a:gd name="connsiteY40" fmla="*/ 4193119 h 5142778"/>
              <a:gd name="connsiteX41" fmla="*/ 4607631 w 5589240"/>
              <a:gd name="connsiteY41" fmla="*/ 4194785 h 5142778"/>
              <a:gd name="connsiteX42" fmla="*/ 4589889 w 5589240"/>
              <a:gd name="connsiteY42" fmla="*/ 4196625 h 5142778"/>
              <a:gd name="connsiteX43" fmla="*/ 4572251 w 5589240"/>
              <a:gd name="connsiteY43" fmla="*/ 4198636 h 5142778"/>
              <a:gd name="connsiteX44" fmla="*/ 4554716 w 5589240"/>
              <a:gd name="connsiteY44" fmla="*/ 4200817 h 5142778"/>
              <a:gd name="connsiteX45" fmla="*/ 4537282 w 5589240"/>
              <a:gd name="connsiteY45" fmla="*/ 4203166 h 5142778"/>
              <a:gd name="connsiteX46" fmla="*/ 4519948 w 5589240"/>
              <a:gd name="connsiteY46" fmla="*/ 4205679 h 5142778"/>
              <a:gd name="connsiteX47" fmla="*/ 4502712 w 5589240"/>
              <a:gd name="connsiteY47" fmla="*/ 4208355 h 5142778"/>
              <a:gd name="connsiteX48" fmla="*/ 4485571 w 5589240"/>
              <a:gd name="connsiteY48" fmla="*/ 4211191 h 5142778"/>
              <a:gd name="connsiteX49" fmla="*/ 4451572 w 5589240"/>
              <a:gd name="connsiteY49" fmla="*/ 4217335 h 5142778"/>
              <a:gd name="connsiteX50" fmla="*/ 4417939 w 5589240"/>
              <a:gd name="connsiteY50" fmla="*/ 4224094 h 5142778"/>
              <a:gd name="connsiteX51" fmla="*/ 4368146 w 5589240"/>
              <a:gd name="connsiteY51" fmla="*/ 4235344 h 5142778"/>
              <a:gd name="connsiteX52" fmla="*/ 4335369 w 5589240"/>
              <a:gd name="connsiteY52" fmla="*/ 4243558 h 5142778"/>
              <a:gd name="connsiteX53" fmla="*/ 4302911 w 5589240"/>
              <a:gd name="connsiteY53" fmla="*/ 4252322 h 5142778"/>
              <a:gd name="connsiteX54" fmla="*/ 4270761 w 5589240"/>
              <a:gd name="connsiteY54" fmla="*/ 4261618 h 5142778"/>
              <a:gd name="connsiteX55" fmla="*/ 4238903 w 5589240"/>
              <a:gd name="connsiteY55" fmla="*/ 4271428 h 5142778"/>
              <a:gd name="connsiteX56" fmla="*/ 4207327 w 5589240"/>
              <a:gd name="connsiteY56" fmla="*/ 4281734 h 5142778"/>
              <a:gd name="connsiteX57" fmla="*/ 4176018 w 5589240"/>
              <a:gd name="connsiteY57" fmla="*/ 4292517 h 5142778"/>
              <a:gd name="connsiteX58" fmla="*/ 4144964 w 5589240"/>
              <a:gd name="connsiteY58" fmla="*/ 4303758 h 5142778"/>
              <a:gd name="connsiteX59" fmla="*/ 4114151 w 5589240"/>
              <a:gd name="connsiteY59" fmla="*/ 4315440 h 5142778"/>
              <a:gd name="connsiteX60" fmla="*/ 4083566 w 5589240"/>
              <a:gd name="connsiteY60" fmla="*/ 4327545 h 5142778"/>
              <a:gd name="connsiteX61" fmla="*/ 4053198 w 5589240"/>
              <a:gd name="connsiteY61" fmla="*/ 4340054 h 5142778"/>
              <a:gd name="connsiteX62" fmla="*/ 4023031 w 5589240"/>
              <a:gd name="connsiteY62" fmla="*/ 4352948 h 5142778"/>
              <a:gd name="connsiteX63" fmla="*/ 3993054 w 5589240"/>
              <a:gd name="connsiteY63" fmla="*/ 4366210 h 5142778"/>
              <a:gd name="connsiteX64" fmla="*/ 3963254 w 5589240"/>
              <a:gd name="connsiteY64" fmla="*/ 4379822 h 5142778"/>
              <a:gd name="connsiteX65" fmla="*/ 3918855 w 5589240"/>
              <a:gd name="connsiteY65" fmla="*/ 4400854 h 5142778"/>
              <a:gd name="connsiteX66" fmla="*/ 3874780 w 5589240"/>
              <a:gd name="connsiteY66" fmla="*/ 4422570 h 5142778"/>
              <a:gd name="connsiteX67" fmla="*/ 3830984 w 5589240"/>
              <a:gd name="connsiteY67" fmla="*/ 4444908 h 5142778"/>
              <a:gd name="connsiteX68" fmla="*/ 3787424 w 5589240"/>
              <a:gd name="connsiteY68" fmla="*/ 4467805 h 5142778"/>
              <a:gd name="connsiteX69" fmla="*/ 3729634 w 5589240"/>
              <a:gd name="connsiteY69" fmla="*/ 4499099 h 5142778"/>
              <a:gd name="connsiteX70" fmla="*/ 3643361 w 5589240"/>
              <a:gd name="connsiteY70" fmla="*/ 4547383 h 5142778"/>
              <a:gd name="connsiteX71" fmla="*/ 3427694 w 5589240"/>
              <a:gd name="connsiteY71" fmla="*/ 4672140 h 5142778"/>
              <a:gd name="connsiteX72" fmla="*/ 3267070 w 5589240"/>
              <a:gd name="connsiteY72" fmla="*/ 4763822 h 5142778"/>
              <a:gd name="connsiteX73" fmla="*/ 3192696 w 5589240"/>
              <a:gd name="connsiteY73" fmla="*/ 4804607 h 5142778"/>
              <a:gd name="connsiteX74" fmla="*/ 3132387 w 5589240"/>
              <a:gd name="connsiteY74" fmla="*/ 4836560 h 5142778"/>
              <a:gd name="connsiteX75" fmla="*/ 3086616 w 5589240"/>
              <a:gd name="connsiteY75" fmla="*/ 4860036 h 5142778"/>
              <a:gd name="connsiteX76" fmla="*/ 3040332 w 5589240"/>
              <a:gd name="connsiteY76" fmla="*/ 4883024 h 5142778"/>
              <a:gd name="connsiteX77" fmla="*/ 2993492 w 5589240"/>
              <a:gd name="connsiteY77" fmla="*/ 4905462 h 5142778"/>
              <a:gd name="connsiteX78" fmla="*/ 2946052 w 5589240"/>
              <a:gd name="connsiteY78" fmla="*/ 4927290 h 5142778"/>
              <a:gd name="connsiteX79" fmla="*/ 2914070 w 5589240"/>
              <a:gd name="connsiteY79" fmla="*/ 4941472 h 5142778"/>
              <a:gd name="connsiteX80" fmla="*/ 2881789 w 5589240"/>
              <a:gd name="connsiteY80" fmla="*/ 4955337 h 5142778"/>
              <a:gd name="connsiteX81" fmla="*/ 2849196 w 5589240"/>
              <a:gd name="connsiteY81" fmla="*/ 4968866 h 5142778"/>
              <a:gd name="connsiteX82" fmla="*/ 2816278 w 5589240"/>
              <a:gd name="connsiteY82" fmla="*/ 4982041 h 5142778"/>
              <a:gd name="connsiteX83" fmla="*/ 2783021 w 5589240"/>
              <a:gd name="connsiteY83" fmla="*/ 4994845 h 5142778"/>
              <a:gd name="connsiteX84" fmla="*/ 2749413 w 5589240"/>
              <a:gd name="connsiteY84" fmla="*/ 5007258 h 5142778"/>
              <a:gd name="connsiteX85" fmla="*/ 2715440 w 5589240"/>
              <a:gd name="connsiteY85" fmla="*/ 5019263 h 5142778"/>
              <a:gd name="connsiteX86" fmla="*/ 2681090 w 5589240"/>
              <a:gd name="connsiteY86" fmla="*/ 5030841 h 5142778"/>
              <a:gd name="connsiteX87" fmla="*/ 2646349 w 5589240"/>
              <a:gd name="connsiteY87" fmla="*/ 5041974 h 5142778"/>
              <a:gd name="connsiteX88" fmla="*/ 2611205 w 5589240"/>
              <a:gd name="connsiteY88" fmla="*/ 5052643 h 5142778"/>
              <a:gd name="connsiteX89" fmla="*/ 2575645 w 5589240"/>
              <a:gd name="connsiteY89" fmla="*/ 5062831 h 5142778"/>
              <a:gd name="connsiteX90" fmla="*/ 2539655 w 5589240"/>
              <a:gd name="connsiteY90" fmla="*/ 5072519 h 5142778"/>
              <a:gd name="connsiteX91" fmla="*/ 2503222 w 5589240"/>
              <a:gd name="connsiteY91" fmla="*/ 5081689 h 5142778"/>
              <a:gd name="connsiteX92" fmla="*/ 2466334 w 5589240"/>
              <a:gd name="connsiteY92" fmla="*/ 5090323 h 5142778"/>
              <a:gd name="connsiteX93" fmla="*/ 2428977 w 5589240"/>
              <a:gd name="connsiteY93" fmla="*/ 5098402 h 5142778"/>
              <a:gd name="connsiteX94" fmla="*/ 2391138 w 5589240"/>
              <a:gd name="connsiteY94" fmla="*/ 5105908 h 5142778"/>
              <a:gd name="connsiteX95" fmla="*/ 2352805 w 5589240"/>
              <a:gd name="connsiteY95" fmla="*/ 5112824 h 5142778"/>
              <a:gd name="connsiteX96" fmla="*/ 2313964 w 5589240"/>
              <a:gd name="connsiteY96" fmla="*/ 5119129 h 5142778"/>
              <a:gd name="connsiteX97" fmla="*/ 2274602 w 5589240"/>
              <a:gd name="connsiteY97" fmla="*/ 5124807 h 5142778"/>
              <a:gd name="connsiteX98" fmla="*/ 2234707 w 5589240"/>
              <a:gd name="connsiteY98" fmla="*/ 5129839 h 5142778"/>
              <a:gd name="connsiteX99" fmla="*/ 2194264 w 5589240"/>
              <a:gd name="connsiteY99" fmla="*/ 5134207 h 5142778"/>
              <a:gd name="connsiteX100" fmla="*/ 2153262 w 5589240"/>
              <a:gd name="connsiteY100" fmla="*/ 5137893 h 5142778"/>
              <a:gd name="connsiteX101" fmla="*/ 2111687 w 5589240"/>
              <a:gd name="connsiteY101" fmla="*/ 5140877 h 5142778"/>
              <a:gd name="connsiteX102" fmla="*/ 2076318 w 5589240"/>
              <a:gd name="connsiteY102" fmla="*/ 5142778 h 5142778"/>
              <a:gd name="connsiteX103" fmla="*/ 1763212 w 5589240"/>
              <a:gd name="connsiteY103" fmla="*/ 5142778 h 5142778"/>
              <a:gd name="connsiteX104" fmla="*/ 1584176 w 5589240"/>
              <a:gd name="connsiteY104" fmla="*/ 5142778 h 5142778"/>
              <a:gd name="connsiteX105" fmla="*/ 0 w 5589240"/>
              <a:gd name="connsiteY105" fmla="*/ 5142778 h 5142778"/>
              <a:gd name="connsiteX106" fmla="*/ 36355 w 5589240"/>
              <a:gd name="connsiteY106" fmla="*/ 5078128 h 5142778"/>
              <a:gd name="connsiteX107" fmla="*/ 85405 w 5589240"/>
              <a:gd name="connsiteY107" fmla="*/ 4991843 h 5142778"/>
              <a:gd name="connsiteX108" fmla="*/ 164324 w 5589240"/>
              <a:gd name="connsiteY108" fmla="*/ 4854690 h 5142778"/>
              <a:gd name="connsiteX109" fmla="*/ 381230 w 5589240"/>
              <a:gd name="connsiteY109" fmla="*/ 4481186 h 5142778"/>
              <a:gd name="connsiteX110" fmla="*/ 439596 w 5589240"/>
              <a:gd name="connsiteY110" fmla="*/ 4379712 h 5142778"/>
              <a:gd name="connsiteX111" fmla="*/ 478157 w 5589240"/>
              <a:gd name="connsiteY111" fmla="*/ 4312042 h 5142778"/>
              <a:gd name="connsiteX112" fmla="*/ 516383 w 5589240"/>
              <a:gd name="connsiteY112" fmla="*/ 4244314 h 5142778"/>
              <a:gd name="connsiteX113" fmla="*/ 544803 w 5589240"/>
              <a:gd name="connsiteY113" fmla="*/ 4193459 h 5142778"/>
              <a:gd name="connsiteX114" fmla="*/ 572987 w 5589240"/>
              <a:gd name="connsiteY114" fmla="*/ 4142538 h 5142778"/>
              <a:gd name="connsiteX115" fmla="*/ 591636 w 5589240"/>
              <a:gd name="connsiteY115" fmla="*/ 4108547 h 5142778"/>
              <a:gd name="connsiteX116" fmla="*/ 610163 w 5589240"/>
              <a:gd name="connsiteY116" fmla="*/ 4074516 h 5142778"/>
              <a:gd name="connsiteX117" fmla="*/ 628565 w 5589240"/>
              <a:gd name="connsiteY117" fmla="*/ 4040440 h 5142778"/>
              <a:gd name="connsiteX118" fmla="*/ 646835 w 5589240"/>
              <a:gd name="connsiteY118" fmla="*/ 4006315 h 5142778"/>
              <a:gd name="connsiteX119" fmla="*/ 664966 w 5589240"/>
              <a:gd name="connsiteY119" fmla="*/ 3972137 h 5142778"/>
              <a:gd name="connsiteX120" fmla="*/ 682954 w 5589240"/>
              <a:gd name="connsiteY120" fmla="*/ 3937902 h 5142778"/>
              <a:gd name="connsiteX121" fmla="*/ 691892 w 5589240"/>
              <a:gd name="connsiteY121" fmla="*/ 3920762 h 5142778"/>
              <a:gd name="connsiteX122" fmla="*/ 700791 w 5589240"/>
              <a:gd name="connsiteY122" fmla="*/ 3903606 h 5142778"/>
              <a:gd name="connsiteX123" fmla="*/ 709652 w 5589240"/>
              <a:gd name="connsiteY123" fmla="*/ 3886433 h 5142778"/>
              <a:gd name="connsiteX124" fmla="*/ 718472 w 5589240"/>
              <a:gd name="connsiteY124" fmla="*/ 3869243 h 5142778"/>
              <a:gd name="connsiteX125" fmla="*/ 727252 w 5589240"/>
              <a:gd name="connsiteY125" fmla="*/ 3852035 h 5142778"/>
              <a:gd name="connsiteX126" fmla="*/ 735991 w 5589240"/>
              <a:gd name="connsiteY126" fmla="*/ 3834810 h 5142778"/>
              <a:gd name="connsiteX127" fmla="*/ 744687 w 5589240"/>
              <a:gd name="connsiteY127" fmla="*/ 3817565 h 5142778"/>
              <a:gd name="connsiteX128" fmla="*/ 753341 w 5589240"/>
              <a:gd name="connsiteY128" fmla="*/ 3800302 h 5142778"/>
              <a:gd name="connsiteX129" fmla="*/ 761951 w 5589240"/>
              <a:gd name="connsiteY129" fmla="*/ 3783019 h 5142778"/>
              <a:gd name="connsiteX130" fmla="*/ 770517 w 5589240"/>
              <a:gd name="connsiteY130" fmla="*/ 3765715 h 5142778"/>
              <a:gd name="connsiteX131" fmla="*/ 779038 w 5589240"/>
              <a:gd name="connsiteY131" fmla="*/ 3748391 h 5142778"/>
              <a:gd name="connsiteX132" fmla="*/ 787512 w 5589240"/>
              <a:gd name="connsiteY132" fmla="*/ 3731046 h 5142778"/>
              <a:gd name="connsiteX133" fmla="*/ 795941 w 5589240"/>
              <a:gd name="connsiteY133" fmla="*/ 3713678 h 5142778"/>
              <a:gd name="connsiteX134" fmla="*/ 804322 w 5589240"/>
              <a:gd name="connsiteY134" fmla="*/ 3696288 h 5142778"/>
              <a:gd name="connsiteX135" fmla="*/ 812655 w 5589240"/>
              <a:gd name="connsiteY135" fmla="*/ 3678875 h 5142778"/>
              <a:gd name="connsiteX136" fmla="*/ 820938 w 5589240"/>
              <a:gd name="connsiteY136" fmla="*/ 3661439 h 5142778"/>
              <a:gd name="connsiteX137" fmla="*/ 829172 w 5589240"/>
              <a:gd name="connsiteY137" fmla="*/ 3643979 h 5142778"/>
              <a:gd name="connsiteX138" fmla="*/ 837357 w 5589240"/>
              <a:gd name="connsiteY138" fmla="*/ 3626494 h 5142778"/>
              <a:gd name="connsiteX139" fmla="*/ 845490 w 5589240"/>
              <a:gd name="connsiteY139" fmla="*/ 3608984 h 5142778"/>
              <a:gd name="connsiteX140" fmla="*/ 853571 w 5589240"/>
              <a:gd name="connsiteY140" fmla="*/ 3591449 h 5142778"/>
              <a:gd name="connsiteX141" fmla="*/ 861599 w 5589240"/>
              <a:gd name="connsiteY141" fmla="*/ 3573886 h 5142778"/>
              <a:gd name="connsiteX142" fmla="*/ 869574 w 5589240"/>
              <a:gd name="connsiteY142" fmla="*/ 3556298 h 5142778"/>
              <a:gd name="connsiteX143" fmla="*/ 877495 w 5589240"/>
              <a:gd name="connsiteY143" fmla="*/ 3538682 h 5142778"/>
              <a:gd name="connsiteX144" fmla="*/ 885361 w 5589240"/>
              <a:gd name="connsiteY144" fmla="*/ 3521039 h 5142778"/>
              <a:gd name="connsiteX145" fmla="*/ 893171 w 5589240"/>
              <a:gd name="connsiteY145" fmla="*/ 3503367 h 5142778"/>
              <a:gd name="connsiteX146" fmla="*/ 900925 w 5589240"/>
              <a:gd name="connsiteY146" fmla="*/ 3485666 h 5142778"/>
              <a:gd name="connsiteX147" fmla="*/ 908622 w 5589240"/>
              <a:gd name="connsiteY147" fmla="*/ 3467936 h 5142778"/>
              <a:gd name="connsiteX148" fmla="*/ 916260 w 5589240"/>
              <a:gd name="connsiteY148" fmla="*/ 3450176 h 5142778"/>
              <a:gd name="connsiteX149" fmla="*/ 923841 w 5589240"/>
              <a:gd name="connsiteY149" fmla="*/ 3432385 h 5142778"/>
              <a:gd name="connsiteX150" fmla="*/ 931361 w 5589240"/>
              <a:gd name="connsiteY150" fmla="*/ 3414563 h 5142778"/>
              <a:gd name="connsiteX151" fmla="*/ 938822 w 5589240"/>
              <a:gd name="connsiteY151" fmla="*/ 3396710 h 5142778"/>
              <a:gd name="connsiteX152" fmla="*/ 946221 w 5589240"/>
              <a:gd name="connsiteY152" fmla="*/ 3378825 h 5142778"/>
              <a:gd name="connsiteX153" fmla="*/ 953559 w 5589240"/>
              <a:gd name="connsiteY153" fmla="*/ 3360907 h 5142778"/>
              <a:gd name="connsiteX154" fmla="*/ 960835 w 5589240"/>
              <a:gd name="connsiteY154" fmla="*/ 3342956 h 5142778"/>
              <a:gd name="connsiteX155" fmla="*/ 968048 w 5589240"/>
              <a:gd name="connsiteY155" fmla="*/ 3324971 h 5142778"/>
              <a:gd name="connsiteX156" fmla="*/ 975195 w 5589240"/>
              <a:gd name="connsiteY156" fmla="*/ 3306952 h 5142778"/>
              <a:gd name="connsiteX157" fmla="*/ 982280 w 5589240"/>
              <a:gd name="connsiteY157" fmla="*/ 3288898 h 5142778"/>
              <a:gd name="connsiteX158" fmla="*/ 989297 w 5589240"/>
              <a:gd name="connsiteY158" fmla="*/ 3270809 h 5142778"/>
              <a:gd name="connsiteX159" fmla="*/ 996250 w 5589240"/>
              <a:gd name="connsiteY159" fmla="*/ 3252684 h 5142778"/>
              <a:gd name="connsiteX160" fmla="*/ 1003136 w 5589240"/>
              <a:gd name="connsiteY160" fmla="*/ 3234522 h 5142778"/>
              <a:gd name="connsiteX161" fmla="*/ 1009953 w 5589240"/>
              <a:gd name="connsiteY161" fmla="*/ 3216324 h 5142778"/>
              <a:gd name="connsiteX162" fmla="*/ 1016702 w 5589240"/>
              <a:gd name="connsiteY162" fmla="*/ 3198088 h 5142778"/>
              <a:gd name="connsiteX163" fmla="*/ 1023381 w 5589240"/>
              <a:gd name="connsiteY163" fmla="*/ 3179814 h 5142778"/>
              <a:gd name="connsiteX164" fmla="*/ 1029991 w 5589240"/>
              <a:gd name="connsiteY164" fmla="*/ 3161502 h 5142778"/>
              <a:gd name="connsiteX165" fmla="*/ 1036530 w 5589240"/>
              <a:gd name="connsiteY165" fmla="*/ 3143151 h 5142778"/>
              <a:gd name="connsiteX166" fmla="*/ 1042998 w 5589240"/>
              <a:gd name="connsiteY166" fmla="*/ 3124759 h 5142778"/>
              <a:gd name="connsiteX167" fmla="*/ 1049393 w 5589240"/>
              <a:gd name="connsiteY167" fmla="*/ 3106328 h 5142778"/>
              <a:gd name="connsiteX168" fmla="*/ 1055715 w 5589240"/>
              <a:gd name="connsiteY168" fmla="*/ 3087856 h 5142778"/>
              <a:gd name="connsiteX169" fmla="*/ 1061964 w 5589240"/>
              <a:gd name="connsiteY169" fmla="*/ 3069343 h 5142778"/>
              <a:gd name="connsiteX170" fmla="*/ 1068138 w 5589240"/>
              <a:gd name="connsiteY170" fmla="*/ 3050788 h 5142778"/>
              <a:gd name="connsiteX171" fmla="*/ 1074237 w 5589240"/>
              <a:gd name="connsiteY171" fmla="*/ 3032191 h 5142778"/>
              <a:gd name="connsiteX172" fmla="*/ 1080260 w 5589240"/>
              <a:gd name="connsiteY172" fmla="*/ 3013551 h 5142778"/>
              <a:gd name="connsiteX173" fmla="*/ 1086206 w 5589240"/>
              <a:gd name="connsiteY173" fmla="*/ 2994867 h 5142778"/>
              <a:gd name="connsiteX174" fmla="*/ 1092075 w 5589240"/>
              <a:gd name="connsiteY174" fmla="*/ 2976140 h 5142778"/>
              <a:gd name="connsiteX175" fmla="*/ 1097865 w 5589240"/>
              <a:gd name="connsiteY175" fmla="*/ 2957368 h 5142778"/>
              <a:gd name="connsiteX176" fmla="*/ 1103577 w 5589240"/>
              <a:gd name="connsiteY176" fmla="*/ 2938551 h 5142778"/>
              <a:gd name="connsiteX177" fmla="*/ 1109208 w 5589240"/>
              <a:gd name="connsiteY177" fmla="*/ 2919688 h 5142778"/>
              <a:gd name="connsiteX178" fmla="*/ 1114759 w 5589240"/>
              <a:gd name="connsiteY178" fmla="*/ 2900780 h 5142778"/>
              <a:gd name="connsiteX179" fmla="*/ 1120228 w 5589240"/>
              <a:gd name="connsiteY179" fmla="*/ 2881825 h 5142778"/>
              <a:gd name="connsiteX180" fmla="*/ 1125617 w 5589240"/>
              <a:gd name="connsiteY180" fmla="*/ 2862822 h 5142778"/>
              <a:gd name="connsiteX181" fmla="*/ 1130921 w 5589240"/>
              <a:gd name="connsiteY181" fmla="*/ 2843773 h 5142778"/>
              <a:gd name="connsiteX182" fmla="*/ 1136143 w 5589240"/>
              <a:gd name="connsiteY182" fmla="*/ 2824674 h 5142778"/>
              <a:gd name="connsiteX183" fmla="*/ 1141280 w 5589240"/>
              <a:gd name="connsiteY183" fmla="*/ 2805527 h 5142778"/>
              <a:gd name="connsiteX184" fmla="*/ 1146332 w 5589240"/>
              <a:gd name="connsiteY184" fmla="*/ 2786331 h 5142778"/>
              <a:gd name="connsiteX185" fmla="*/ 1151298 w 5589240"/>
              <a:gd name="connsiteY185" fmla="*/ 2767085 h 5142778"/>
              <a:gd name="connsiteX186" fmla="*/ 1156178 w 5589240"/>
              <a:gd name="connsiteY186" fmla="*/ 2747788 h 5142778"/>
              <a:gd name="connsiteX187" fmla="*/ 1160971 w 5589240"/>
              <a:gd name="connsiteY187" fmla="*/ 2728441 h 5142778"/>
              <a:gd name="connsiteX188" fmla="*/ 1165675 w 5589240"/>
              <a:gd name="connsiteY188" fmla="*/ 2709042 h 5142778"/>
              <a:gd name="connsiteX189" fmla="*/ 1170290 w 5589240"/>
              <a:gd name="connsiteY189" fmla="*/ 2689591 h 5142778"/>
              <a:gd name="connsiteX190" fmla="*/ 1174816 w 5589240"/>
              <a:gd name="connsiteY190" fmla="*/ 2670087 h 5142778"/>
              <a:gd name="connsiteX191" fmla="*/ 1179252 w 5589240"/>
              <a:gd name="connsiteY191" fmla="*/ 2650531 h 5142778"/>
              <a:gd name="connsiteX192" fmla="*/ 1183597 w 5589240"/>
              <a:gd name="connsiteY192" fmla="*/ 2630921 h 5142778"/>
              <a:gd name="connsiteX193" fmla="*/ 1187850 w 5589240"/>
              <a:gd name="connsiteY193" fmla="*/ 2611257 h 5142778"/>
              <a:gd name="connsiteX194" fmla="*/ 1192010 w 5589240"/>
              <a:gd name="connsiteY194" fmla="*/ 2591538 h 5142778"/>
              <a:gd name="connsiteX195" fmla="*/ 1196077 w 5589240"/>
              <a:gd name="connsiteY195" fmla="*/ 2571764 h 5142778"/>
              <a:gd name="connsiteX196" fmla="*/ 1200049 w 5589240"/>
              <a:gd name="connsiteY196" fmla="*/ 2551934 h 5142778"/>
              <a:gd name="connsiteX197" fmla="*/ 1203927 w 5589240"/>
              <a:gd name="connsiteY197" fmla="*/ 2532048 h 5142778"/>
              <a:gd name="connsiteX198" fmla="*/ 1207710 w 5589240"/>
              <a:gd name="connsiteY198" fmla="*/ 2512105 h 5142778"/>
              <a:gd name="connsiteX199" fmla="*/ 1211395 w 5589240"/>
              <a:gd name="connsiteY199" fmla="*/ 2492104 h 5142778"/>
              <a:gd name="connsiteX200" fmla="*/ 1214985 w 5589240"/>
              <a:gd name="connsiteY200" fmla="*/ 2472046 h 5142778"/>
              <a:gd name="connsiteX201" fmla="*/ 1218476 w 5589240"/>
              <a:gd name="connsiteY201" fmla="*/ 2451929 h 5142778"/>
              <a:gd name="connsiteX202" fmla="*/ 1221868 w 5589240"/>
              <a:gd name="connsiteY202" fmla="*/ 2431753 h 5142778"/>
              <a:gd name="connsiteX203" fmla="*/ 1225161 w 5589240"/>
              <a:gd name="connsiteY203" fmla="*/ 2411518 h 5142778"/>
              <a:gd name="connsiteX204" fmla="*/ 1228353 w 5589240"/>
              <a:gd name="connsiteY204" fmla="*/ 2391223 h 5142778"/>
              <a:gd name="connsiteX205" fmla="*/ 1231446 w 5589240"/>
              <a:gd name="connsiteY205" fmla="*/ 2370867 h 5142778"/>
              <a:gd name="connsiteX206" fmla="*/ 1234436 w 5589240"/>
              <a:gd name="connsiteY206" fmla="*/ 2350449 h 5142778"/>
              <a:gd name="connsiteX207" fmla="*/ 1237324 w 5589240"/>
              <a:gd name="connsiteY207" fmla="*/ 2329971 h 5142778"/>
              <a:gd name="connsiteX208" fmla="*/ 1240109 w 5589240"/>
              <a:gd name="connsiteY208" fmla="*/ 2309430 h 5142778"/>
              <a:gd name="connsiteX209" fmla="*/ 1242790 w 5589240"/>
              <a:gd name="connsiteY209" fmla="*/ 2288826 h 5142778"/>
              <a:gd name="connsiteX210" fmla="*/ 1245366 w 5589240"/>
              <a:gd name="connsiteY210" fmla="*/ 2268159 h 5142778"/>
              <a:gd name="connsiteX211" fmla="*/ 1247837 w 5589240"/>
              <a:gd name="connsiteY211" fmla="*/ 2247428 h 5142778"/>
              <a:gd name="connsiteX212" fmla="*/ 1250202 w 5589240"/>
              <a:gd name="connsiteY212" fmla="*/ 2226633 h 5142778"/>
              <a:gd name="connsiteX213" fmla="*/ 1252460 w 5589240"/>
              <a:gd name="connsiteY213" fmla="*/ 2205773 h 5142778"/>
              <a:gd name="connsiteX214" fmla="*/ 1254610 w 5589240"/>
              <a:gd name="connsiteY214" fmla="*/ 2184847 h 5142778"/>
              <a:gd name="connsiteX215" fmla="*/ 1256651 w 5589240"/>
              <a:gd name="connsiteY215" fmla="*/ 2163856 h 5142778"/>
              <a:gd name="connsiteX216" fmla="*/ 1258584 w 5589240"/>
              <a:gd name="connsiteY216" fmla="*/ 2142798 h 5142778"/>
              <a:gd name="connsiteX217" fmla="*/ 1260407 w 5589240"/>
              <a:gd name="connsiteY217" fmla="*/ 2121673 h 5142778"/>
              <a:gd name="connsiteX218" fmla="*/ 1262119 w 5589240"/>
              <a:gd name="connsiteY218" fmla="*/ 2100480 h 5142778"/>
              <a:gd name="connsiteX219" fmla="*/ 1263719 w 5589240"/>
              <a:gd name="connsiteY219" fmla="*/ 2079219 h 5142778"/>
              <a:gd name="connsiteX220" fmla="*/ 1265207 w 5589240"/>
              <a:gd name="connsiteY220" fmla="*/ 2057890 h 5142778"/>
              <a:gd name="connsiteX221" fmla="*/ 1266583 w 5589240"/>
              <a:gd name="connsiteY221" fmla="*/ 2036492 h 5142778"/>
              <a:gd name="connsiteX222" fmla="*/ 1267845 w 5589240"/>
              <a:gd name="connsiteY222" fmla="*/ 2015023 h 5142778"/>
              <a:gd name="connsiteX223" fmla="*/ 1268992 w 5589240"/>
              <a:gd name="connsiteY223" fmla="*/ 1993484 h 5142778"/>
              <a:gd name="connsiteX224" fmla="*/ 1270024 w 5589240"/>
              <a:gd name="connsiteY224" fmla="*/ 1971875 h 5142778"/>
              <a:gd name="connsiteX225" fmla="*/ 1270940 w 5589240"/>
              <a:gd name="connsiteY225" fmla="*/ 1950194 h 5142778"/>
              <a:gd name="connsiteX226" fmla="*/ 1271740 w 5589240"/>
              <a:gd name="connsiteY226" fmla="*/ 1928441 h 5142778"/>
              <a:gd name="connsiteX227" fmla="*/ 1272422 w 5589240"/>
              <a:gd name="connsiteY227" fmla="*/ 1906616 h 5142778"/>
              <a:gd name="connsiteX228" fmla="*/ 1272986 w 5589240"/>
              <a:gd name="connsiteY228" fmla="*/ 1884718 h 5142778"/>
              <a:gd name="connsiteX229" fmla="*/ 1273430 w 5589240"/>
              <a:gd name="connsiteY229" fmla="*/ 1862747 h 5142778"/>
              <a:gd name="connsiteX230" fmla="*/ 1273755 w 5589240"/>
              <a:gd name="connsiteY230" fmla="*/ 1840700 h 5142778"/>
              <a:gd name="connsiteX231" fmla="*/ 1273961 w 5589240"/>
              <a:gd name="connsiteY231" fmla="*/ 1818581 h 5142778"/>
              <a:gd name="connsiteX232" fmla="*/ 1274005 w 5589240"/>
              <a:gd name="connsiteY232" fmla="*/ 1774114 h 5142778"/>
              <a:gd name="connsiteX233" fmla="*/ 1273844 w 5589240"/>
              <a:gd name="connsiteY233" fmla="*/ 1751767 h 5142778"/>
              <a:gd name="connsiteX234" fmla="*/ 1273558 w 5589240"/>
              <a:gd name="connsiteY234" fmla="*/ 1729342 h 5142778"/>
              <a:gd name="connsiteX235" fmla="*/ 1273150 w 5589240"/>
              <a:gd name="connsiteY235" fmla="*/ 1706841 h 5142778"/>
              <a:gd name="connsiteX236" fmla="*/ 1272616 w 5589240"/>
              <a:gd name="connsiteY236" fmla="*/ 1684263 h 5142778"/>
              <a:gd name="connsiteX237" fmla="*/ 1271956 w 5589240"/>
              <a:gd name="connsiteY237" fmla="*/ 1661605 h 5142778"/>
              <a:gd name="connsiteX238" fmla="*/ 1271170 w 5589240"/>
              <a:gd name="connsiteY238" fmla="*/ 1638868 h 5142778"/>
              <a:gd name="connsiteX239" fmla="*/ 1270256 w 5589240"/>
              <a:gd name="connsiteY239" fmla="*/ 1616053 h 5142778"/>
              <a:gd name="connsiteX240" fmla="*/ 1269215 w 5589240"/>
              <a:gd name="connsiteY240" fmla="*/ 1593157 h 5142778"/>
              <a:gd name="connsiteX241" fmla="*/ 1268044 w 5589240"/>
              <a:gd name="connsiteY241" fmla="*/ 1570181 h 5142778"/>
              <a:gd name="connsiteX242" fmla="*/ 1266744 w 5589240"/>
              <a:gd name="connsiteY242" fmla="*/ 1547124 h 5142778"/>
              <a:gd name="connsiteX243" fmla="*/ 1265314 w 5589240"/>
              <a:gd name="connsiteY243" fmla="*/ 1523985 h 5142778"/>
              <a:gd name="connsiteX244" fmla="*/ 1263753 w 5589240"/>
              <a:gd name="connsiteY244" fmla="*/ 1500764 h 5142778"/>
              <a:gd name="connsiteX245" fmla="*/ 1262060 w 5589240"/>
              <a:gd name="connsiteY245" fmla="*/ 1477461 h 5142778"/>
              <a:gd name="connsiteX246" fmla="*/ 1260234 w 5589240"/>
              <a:gd name="connsiteY246" fmla="*/ 1454074 h 5142778"/>
              <a:gd name="connsiteX247" fmla="*/ 1258276 w 5589240"/>
              <a:gd name="connsiteY247" fmla="*/ 1430604 h 5142778"/>
              <a:gd name="connsiteX248" fmla="*/ 1256182 w 5589240"/>
              <a:gd name="connsiteY248" fmla="*/ 1407049 h 5142778"/>
              <a:gd name="connsiteX249" fmla="*/ 1253955 w 5589240"/>
              <a:gd name="connsiteY249" fmla="*/ 1383410 h 5142778"/>
              <a:gd name="connsiteX250" fmla="*/ 1251592 w 5589240"/>
              <a:gd name="connsiteY250" fmla="*/ 1359685 h 5142778"/>
              <a:gd name="connsiteX251" fmla="*/ 1249092 w 5589240"/>
              <a:gd name="connsiteY251" fmla="*/ 1335873 h 5142778"/>
              <a:gd name="connsiteX252" fmla="*/ 1246456 w 5589240"/>
              <a:gd name="connsiteY252" fmla="*/ 1311977 h 5142778"/>
              <a:gd name="connsiteX253" fmla="*/ 1243681 w 5589240"/>
              <a:gd name="connsiteY253" fmla="*/ 1287992 h 5142778"/>
              <a:gd name="connsiteX254" fmla="*/ 1240769 w 5589240"/>
              <a:gd name="connsiteY254" fmla="*/ 1263921 h 5142778"/>
              <a:gd name="connsiteX255" fmla="*/ 1237716 w 5589240"/>
              <a:gd name="connsiteY255" fmla="*/ 1239761 h 5142778"/>
              <a:gd name="connsiteX256" fmla="*/ 1234524 w 5589240"/>
              <a:gd name="connsiteY256" fmla="*/ 1215513 h 5142778"/>
              <a:gd name="connsiteX257" fmla="*/ 1231190 w 5589240"/>
              <a:gd name="connsiteY257" fmla="*/ 1191176 h 5142778"/>
              <a:gd name="connsiteX258" fmla="*/ 1227715 w 5589240"/>
              <a:gd name="connsiteY258" fmla="*/ 1166749 h 5142778"/>
              <a:gd name="connsiteX259" fmla="*/ 1224099 w 5589240"/>
              <a:gd name="connsiteY259" fmla="*/ 1142232 h 5142778"/>
              <a:gd name="connsiteX260" fmla="*/ 1220339 w 5589240"/>
              <a:gd name="connsiteY260" fmla="*/ 1117624 h 5142778"/>
              <a:gd name="connsiteX261" fmla="*/ 1216434 w 5589240"/>
              <a:gd name="connsiteY261" fmla="*/ 1092925 h 5142778"/>
              <a:gd name="connsiteX262" fmla="*/ 1212386 w 5589240"/>
              <a:gd name="connsiteY262" fmla="*/ 1068134 h 5142778"/>
              <a:gd name="connsiteX263" fmla="*/ 1208192 w 5589240"/>
              <a:gd name="connsiteY263" fmla="*/ 1043251 h 5142778"/>
              <a:gd name="connsiteX264" fmla="*/ 1203852 w 5589240"/>
              <a:gd name="connsiteY264" fmla="*/ 1018274 h 5142778"/>
              <a:gd name="connsiteX265" fmla="*/ 1199365 w 5589240"/>
              <a:gd name="connsiteY265" fmla="*/ 993205 h 5142778"/>
              <a:gd name="connsiteX266" fmla="*/ 1194731 w 5589240"/>
              <a:gd name="connsiteY266" fmla="*/ 968042 h 5142778"/>
              <a:gd name="connsiteX267" fmla="*/ 1189948 w 5589240"/>
              <a:gd name="connsiteY267" fmla="*/ 942784 h 5142778"/>
              <a:gd name="connsiteX268" fmla="*/ 1185016 w 5589240"/>
              <a:gd name="connsiteY268" fmla="*/ 917431 h 5142778"/>
              <a:gd name="connsiteX269" fmla="*/ 1179934 w 5589240"/>
              <a:gd name="connsiteY269" fmla="*/ 891982 h 5142778"/>
              <a:gd name="connsiteX270" fmla="*/ 1174701 w 5589240"/>
              <a:gd name="connsiteY270" fmla="*/ 866438 h 5142778"/>
              <a:gd name="connsiteX271" fmla="*/ 1169317 w 5589240"/>
              <a:gd name="connsiteY271" fmla="*/ 840796 h 5142778"/>
              <a:gd name="connsiteX272" fmla="*/ 1163781 w 5589240"/>
              <a:gd name="connsiteY272" fmla="*/ 815058 h 5142778"/>
              <a:gd name="connsiteX273" fmla="*/ 1158092 w 5589240"/>
              <a:gd name="connsiteY273" fmla="*/ 789222 h 5142778"/>
              <a:gd name="connsiteX274" fmla="*/ 1152249 w 5589240"/>
              <a:gd name="connsiteY274" fmla="*/ 763287 h 5142778"/>
              <a:gd name="connsiteX275" fmla="*/ 1146253 w 5589240"/>
              <a:gd name="connsiteY275" fmla="*/ 737255 h 5142778"/>
              <a:gd name="connsiteX276" fmla="*/ 1140101 w 5589240"/>
              <a:gd name="connsiteY276" fmla="*/ 711122 h 5142778"/>
              <a:gd name="connsiteX277" fmla="*/ 1133793 w 5589240"/>
              <a:gd name="connsiteY277" fmla="*/ 684890 h 5142778"/>
              <a:gd name="connsiteX278" fmla="*/ 1127327 w 5589240"/>
              <a:gd name="connsiteY278" fmla="*/ 658557 h 5142778"/>
              <a:gd name="connsiteX279" fmla="*/ 1120705 w 5589240"/>
              <a:gd name="connsiteY279" fmla="*/ 632123 h 5142778"/>
              <a:gd name="connsiteX280" fmla="*/ 1113925 w 5589240"/>
              <a:gd name="connsiteY280" fmla="*/ 605589 h 5142778"/>
              <a:gd name="connsiteX281" fmla="*/ 1106986 w 5589240"/>
              <a:gd name="connsiteY281" fmla="*/ 578951 h 5142778"/>
              <a:gd name="connsiteX282" fmla="*/ 1099887 w 5589240"/>
              <a:gd name="connsiteY282" fmla="*/ 552212 h 5142778"/>
              <a:gd name="connsiteX283" fmla="*/ 1092628 w 5589240"/>
              <a:gd name="connsiteY283" fmla="*/ 525369 h 5142778"/>
              <a:gd name="connsiteX284" fmla="*/ 1085207 w 5589240"/>
              <a:gd name="connsiteY284" fmla="*/ 498423 h 5142778"/>
              <a:gd name="connsiteX285" fmla="*/ 1077624 w 5589240"/>
              <a:gd name="connsiteY285" fmla="*/ 471372 h 5142778"/>
              <a:gd name="connsiteX286" fmla="*/ 1069880 w 5589240"/>
              <a:gd name="connsiteY286" fmla="*/ 444217 h 5142778"/>
              <a:gd name="connsiteX287" fmla="*/ 1061971 w 5589240"/>
              <a:gd name="connsiteY287" fmla="*/ 416957 h 5142778"/>
              <a:gd name="connsiteX288" fmla="*/ 1053898 w 5589240"/>
              <a:gd name="connsiteY288" fmla="*/ 389591 h 5142778"/>
              <a:gd name="connsiteX289" fmla="*/ 1045660 w 5589240"/>
              <a:gd name="connsiteY289" fmla="*/ 362118 h 5142778"/>
              <a:gd name="connsiteX290" fmla="*/ 1037256 w 5589240"/>
              <a:gd name="connsiteY290" fmla="*/ 334538 h 5142778"/>
              <a:gd name="connsiteX291" fmla="*/ 1028686 w 5589240"/>
              <a:gd name="connsiteY291" fmla="*/ 306852 h 5142778"/>
              <a:gd name="connsiteX292" fmla="*/ 1019950 w 5589240"/>
              <a:gd name="connsiteY292" fmla="*/ 279057 h 5142778"/>
              <a:gd name="connsiteX293" fmla="*/ 1011045 w 5589240"/>
              <a:gd name="connsiteY293" fmla="*/ 251154 h 5142778"/>
              <a:gd name="connsiteX294" fmla="*/ 1001971 w 5589240"/>
              <a:gd name="connsiteY294" fmla="*/ 223142 h 5142778"/>
              <a:gd name="connsiteX295" fmla="*/ 992728 w 5589240"/>
              <a:gd name="connsiteY295" fmla="*/ 195020 h 5142778"/>
              <a:gd name="connsiteX296" fmla="*/ 983314 w 5589240"/>
              <a:gd name="connsiteY296" fmla="*/ 166788 h 5142778"/>
              <a:gd name="connsiteX297" fmla="*/ 973730 w 5589240"/>
              <a:gd name="connsiteY297" fmla="*/ 138446 h 5142778"/>
              <a:gd name="connsiteX298" fmla="*/ 963974 w 5589240"/>
              <a:gd name="connsiteY298" fmla="*/ 109992 h 5142778"/>
              <a:gd name="connsiteX299" fmla="*/ 954045 w 5589240"/>
              <a:gd name="connsiteY299" fmla="*/ 81427 h 5142778"/>
              <a:gd name="connsiteX300" fmla="*/ 943943 w 5589240"/>
              <a:gd name="connsiteY300" fmla="*/ 52750 h 5142778"/>
              <a:gd name="connsiteX301" fmla="*/ 933667 w 5589240"/>
              <a:gd name="connsiteY301"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Lst>
            <a:rect l="l" t="t" r="r" b="b"/>
            <a:pathLst>
              <a:path w="5589240" h="5142778">
                <a:moveTo>
                  <a:pt x="925004" y="0"/>
                </a:moveTo>
                <a:lnTo>
                  <a:pt x="1584176" y="0"/>
                </a:lnTo>
                <a:lnTo>
                  <a:pt x="1763212" y="0"/>
                </a:lnTo>
                <a:lnTo>
                  <a:pt x="5589240" y="0"/>
                </a:lnTo>
                <a:lnTo>
                  <a:pt x="5589240" y="4345781"/>
                </a:lnTo>
                <a:lnTo>
                  <a:pt x="5589238" y="4345781"/>
                </a:lnTo>
                <a:lnTo>
                  <a:pt x="5589238" y="4344165"/>
                </a:lnTo>
                <a:lnTo>
                  <a:pt x="5540450" y="4326824"/>
                </a:lnTo>
                <a:lnTo>
                  <a:pt x="5492379" y="4310591"/>
                </a:lnTo>
                <a:lnTo>
                  <a:pt x="5445012" y="4295447"/>
                </a:lnTo>
                <a:lnTo>
                  <a:pt x="5398338" y="4281374"/>
                </a:lnTo>
                <a:lnTo>
                  <a:pt x="5352340" y="4268353"/>
                </a:lnTo>
                <a:lnTo>
                  <a:pt x="5307008" y="4256365"/>
                </a:lnTo>
                <a:lnTo>
                  <a:pt x="5262327" y="4245394"/>
                </a:lnTo>
                <a:lnTo>
                  <a:pt x="5218286" y="4235421"/>
                </a:lnTo>
                <a:lnTo>
                  <a:pt x="5174871" y="4226427"/>
                </a:lnTo>
                <a:lnTo>
                  <a:pt x="5132068" y="4218394"/>
                </a:lnTo>
                <a:lnTo>
                  <a:pt x="5089864" y="4211304"/>
                </a:lnTo>
                <a:lnTo>
                  <a:pt x="5048250" y="4205138"/>
                </a:lnTo>
                <a:lnTo>
                  <a:pt x="5027658" y="4202397"/>
                </a:lnTo>
                <a:lnTo>
                  <a:pt x="5007207" y="4199880"/>
                </a:lnTo>
                <a:lnTo>
                  <a:pt x="4986898" y="4197584"/>
                </a:lnTo>
                <a:lnTo>
                  <a:pt x="4966726" y="4195509"/>
                </a:lnTo>
                <a:lnTo>
                  <a:pt x="4946692" y="4193650"/>
                </a:lnTo>
                <a:lnTo>
                  <a:pt x="4926792" y="4192007"/>
                </a:lnTo>
                <a:lnTo>
                  <a:pt x="4907028" y="4190577"/>
                </a:lnTo>
                <a:lnTo>
                  <a:pt x="4887393" y="4189358"/>
                </a:lnTo>
                <a:lnTo>
                  <a:pt x="4867891" y="4188346"/>
                </a:lnTo>
                <a:lnTo>
                  <a:pt x="4848516" y="4187541"/>
                </a:lnTo>
                <a:lnTo>
                  <a:pt x="4829270" y="4186940"/>
                </a:lnTo>
                <a:lnTo>
                  <a:pt x="4810148" y="4186540"/>
                </a:lnTo>
                <a:lnTo>
                  <a:pt x="4791151" y="4186339"/>
                </a:lnTo>
                <a:lnTo>
                  <a:pt x="4772275" y="4186336"/>
                </a:lnTo>
                <a:lnTo>
                  <a:pt x="4753521" y="4186526"/>
                </a:lnTo>
                <a:lnTo>
                  <a:pt x="4734884" y="4186909"/>
                </a:lnTo>
                <a:lnTo>
                  <a:pt x="4716367" y="4187483"/>
                </a:lnTo>
                <a:lnTo>
                  <a:pt x="4697964" y="4188243"/>
                </a:lnTo>
                <a:lnTo>
                  <a:pt x="4679676" y="4189190"/>
                </a:lnTo>
                <a:lnTo>
                  <a:pt x="4661500" y="4190320"/>
                </a:lnTo>
                <a:lnTo>
                  <a:pt x="4643435" y="4191630"/>
                </a:lnTo>
                <a:lnTo>
                  <a:pt x="4625479" y="4193119"/>
                </a:lnTo>
                <a:lnTo>
                  <a:pt x="4607631" y="4194785"/>
                </a:lnTo>
                <a:lnTo>
                  <a:pt x="4589889" y="4196625"/>
                </a:lnTo>
                <a:lnTo>
                  <a:pt x="4572251" y="4198636"/>
                </a:lnTo>
                <a:lnTo>
                  <a:pt x="4554716" y="4200817"/>
                </a:lnTo>
                <a:lnTo>
                  <a:pt x="4537282" y="4203166"/>
                </a:lnTo>
                <a:lnTo>
                  <a:pt x="4519948" y="4205679"/>
                </a:lnTo>
                <a:lnTo>
                  <a:pt x="4502712" y="4208355"/>
                </a:lnTo>
                <a:lnTo>
                  <a:pt x="4485571" y="4211191"/>
                </a:lnTo>
                <a:lnTo>
                  <a:pt x="4451572" y="4217335"/>
                </a:lnTo>
                <a:lnTo>
                  <a:pt x="4417939" y="4224094"/>
                </a:lnTo>
                <a:lnTo>
                  <a:pt x="4368146" y="4235344"/>
                </a:lnTo>
                <a:lnTo>
                  <a:pt x="4335369" y="4243558"/>
                </a:lnTo>
                <a:lnTo>
                  <a:pt x="4302911" y="4252322"/>
                </a:lnTo>
                <a:lnTo>
                  <a:pt x="4270761" y="4261618"/>
                </a:lnTo>
                <a:lnTo>
                  <a:pt x="4238903" y="4271428"/>
                </a:lnTo>
                <a:lnTo>
                  <a:pt x="4207327" y="4281734"/>
                </a:lnTo>
                <a:lnTo>
                  <a:pt x="4176018" y="4292517"/>
                </a:lnTo>
                <a:lnTo>
                  <a:pt x="4144964" y="4303758"/>
                </a:lnTo>
                <a:lnTo>
                  <a:pt x="4114151" y="4315440"/>
                </a:lnTo>
                <a:lnTo>
                  <a:pt x="4083566" y="4327545"/>
                </a:lnTo>
                <a:lnTo>
                  <a:pt x="4053198" y="4340054"/>
                </a:lnTo>
                <a:lnTo>
                  <a:pt x="4023031" y="4352948"/>
                </a:lnTo>
                <a:lnTo>
                  <a:pt x="3993054" y="4366210"/>
                </a:lnTo>
                <a:lnTo>
                  <a:pt x="3963254" y="4379822"/>
                </a:lnTo>
                <a:lnTo>
                  <a:pt x="3918855" y="4400854"/>
                </a:lnTo>
                <a:lnTo>
                  <a:pt x="3874780" y="4422570"/>
                </a:lnTo>
                <a:lnTo>
                  <a:pt x="3830984" y="4444908"/>
                </a:lnTo>
                <a:lnTo>
                  <a:pt x="3787424" y="4467805"/>
                </a:lnTo>
                <a:lnTo>
                  <a:pt x="3729634" y="4499099"/>
                </a:lnTo>
                <a:lnTo>
                  <a:pt x="3643361" y="4547383"/>
                </a:lnTo>
                <a:lnTo>
                  <a:pt x="3427694" y="4672140"/>
                </a:lnTo>
                <a:lnTo>
                  <a:pt x="3267070" y="4763822"/>
                </a:lnTo>
                <a:lnTo>
                  <a:pt x="3192696" y="4804607"/>
                </a:lnTo>
                <a:lnTo>
                  <a:pt x="3132387" y="4836560"/>
                </a:lnTo>
                <a:lnTo>
                  <a:pt x="3086616" y="4860036"/>
                </a:lnTo>
                <a:lnTo>
                  <a:pt x="3040332" y="4883024"/>
                </a:lnTo>
                <a:lnTo>
                  <a:pt x="2993492" y="4905462"/>
                </a:lnTo>
                <a:lnTo>
                  <a:pt x="2946052" y="4927290"/>
                </a:lnTo>
                <a:lnTo>
                  <a:pt x="2914070" y="4941472"/>
                </a:lnTo>
                <a:lnTo>
                  <a:pt x="2881789" y="4955337"/>
                </a:lnTo>
                <a:lnTo>
                  <a:pt x="2849196" y="4968866"/>
                </a:lnTo>
                <a:lnTo>
                  <a:pt x="2816278" y="4982041"/>
                </a:lnTo>
                <a:lnTo>
                  <a:pt x="2783021" y="4994845"/>
                </a:lnTo>
                <a:lnTo>
                  <a:pt x="2749413" y="5007258"/>
                </a:lnTo>
                <a:lnTo>
                  <a:pt x="2715440" y="5019263"/>
                </a:lnTo>
                <a:lnTo>
                  <a:pt x="2681090" y="5030841"/>
                </a:lnTo>
                <a:lnTo>
                  <a:pt x="2646349" y="5041974"/>
                </a:lnTo>
                <a:lnTo>
                  <a:pt x="2611205" y="5052643"/>
                </a:lnTo>
                <a:lnTo>
                  <a:pt x="2575645" y="5062831"/>
                </a:lnTo>
                <a:lnTo>
                  <a:pt x="2539655" y="5072519"/>
                </a:lnTo>
                <a:lnTo>
                  <a:pt x="2503222" y="5081689"/>
                </a:lnTo>
                <a:lnTo>
                  <a:pt x="2466334" y="5090323"/>
                </a:lnTo>
                <a:lnTo>
                  <a:pt x="2428977" y="5098402"/>
                </a:lnTo>
                <a:lnTo>
                  <a:pt x="2391138" y="5105908"/>
                </a:lnTo>
                <a:lnTo>
                  <a:pt x="2352805" y="5112824"/>
                </a:lnTo>
                <a:lnTo>
                  <a:pt x="2313964" y="5119129"/>
                </a:lnTo>
                <a:lnTo>
                  <a:pt x="2274602" y="5124807"/>
                </a:lnTo>
                <a:lnTo>
                  <a:pt x="2234707" y="5129839"/>
                </a:lnTo>
                <a:lnTo>
                  <a:pt x="2194264" y="5134207"/>
                </a:lnTo>
                <a:lnTo>
                  <a:pt x="2153262" y="5137893"/>
                </a:lnTo>
                <a:lnTo>
                  <a:pt x="2111687" y="5140877"/>
                </a:lnTo>
                <a:lnTo>
                  <a:pt x="2076318" y="5142778"/>
                </a:lnTo>
                <a:lnTo>
                  <a:pt x="1763212" y="5142778"/>
                </a:lnTo>
                <a:lnTo>
                  <a:pt x="1584176"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p:spPr>
      </p:pic>
      <p:sp>
        <p:nvSpPr>
          <p:cNvPr id="5" name="Title 5">
            <a:extLst/>
          </p:cNvPr>
          <p:cNvSpPr>
            <a:spLocks noGrp="1"/>
          </p:cNvSpPr>
          <p:nvPr>
            <p:ph type="title"/>
          </p:nvPr>
        </p:nvSpPr>
        <p:spPr>
          <a:xfrm>
            <a:off x="215516" y="411510"/>
            <a:ext cx="4248472" cy="720080"/>
          </a:xfrm>
        </p:spPr>
        <p:txBody>
          <a:bodyPr/>
          <a:lstStyle/>
          <a:p>
            <a:r>
              <a:rPr lang="en-GB" dirty="0"/>
              <a:t>CMP314 – </a:t>
            </a:r>
            <a:br>
              <a:rPr lang="en-GB" dirty="0"/>
            </a:br>
            <a:r>
              <a:rPr lang="en-US" dirty="0"/>
              <a:t>Updating the CUSC to align Power Available with the Grid Code definition for Power Park Modules</a:t>
            </a:r>
            <a:br>
              <a:rPr lang="en-GB" dirty="0"/>
            </a:br>
            <a:br>
              <a:rPr lang="en-GB" dirty="0"/>
            </a:br>
            <a:br>
              <a:rPr lang="en-GB" dirty="0"/>
            </a:br>
            <a:br>
              <a:rPr lang="en-GB" dirty="0"/>
            </a:br>
            <a:endParaRPr lang="en-GB" dirty="0">
              <a:solidFill>
                <a:schemeClr val="tx1"/>
              </a:solidFill>
            </a:endParaRPr>
          </a:p>
        </p:txBody>
      </p:sp>
      <p:sp>
        <p:nvSpPr>
          <p:cNvPr id="7" name="TextBox 6"/>
          <p:cNvSpPr txBox="1"/>
          <p:nvPr/>
        </p:nvSpPr>
        <p:spPr>
          <a:xfrm>
            <a:off x="233220" y="2000237"/>
            <a:ext cx="3816275" cy="1107996"/>
          </a:xfrm>
          <a:prstGeom prst="rect">
            <a:avLst/>
          </a:prstGeom>
          <a:noFill/>
        </p:spPr>
        <p:txBody>
          <a:bodyPr wrap="square" lIns="0" tIns="0" rIns="0" bIns="0" rtlCol="0">
            <a:spAutoFit/>
          </a:bodyPr>
          <a:lstStyle/>
          <a:p>
            <a:pPr defTabSz="415859"/>
            <a:r>
              <a:rPr lang="en-GB" sz="1800" dirty="0">
                <a:solidFill>
                  <a:srgbClr val="454545"/>
                </a:solidFill>
                <a:latin typeface="Arial" panose="020B0604020202020204"/>
              </a:rPr>
              <a:t>Simon Sheridan</a:t>
            </a:r>
          </a:p>
          <a:p>
            <a:pPr defTabSz="415859"/>
            <a:r>
              <a:rPr lang="en-GB" sz="1800" dirty="0">
                <a:solidFill>
                  <a:srgbClr val="454545"/>
                </a:solidFill>
                <a:latin typeface="Arial" panose="020B0604020202020204"/>
              </a:rPr>
              <a:t>NG ESO</a:t>
            </a:r>
          </a:p>
          <a:p>
            <a:pPr defTabSz="415859"/>
            <a:endParaRPr lang="en-GB" sz="1800" dirty="0">
              <a:solidFill>
                <a:srgbClr val="454545"/>
              </a:solidFill>
              <a:latin typeface="Arial" panose="020B0604020202020204"/>
            </a:endParaRPr>
          </a:p>
          <a:p>
            <a:pPr defTabSz="415859"/>
            <a:r>
              <a:rPr lang="en-GB" sz="1800" dirty="0">
                <a:solidFill>
                  <a:srgbClr val="454545"/>
                </a:solidFill>
                <a:latin typeface="Arial" panose="020B0604020202020204"/>
              </a:rPr>
              <a:t>[Placeholder for slides]</a:t>
            </a:r>
          </a:p>
        </p:txBody>
      </p:sp>
    </p:spTree>
    <p:extLst>
      <p:ext uri="{BB962C8B-B14F-4D97-AF65-F5344CB8AC3E}">
        <p14:creationId xmlns:p14="http://schemas.microsoft.com/office/powerpoint/2010/main" val="3342109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FB56902D-D62E-4F25-9932-AD98912B6E88}"/>
              </a:ext>
            </a:extLst>
          </p:cNvPr>
          <p:cNvSpPr>
            <a:spLocks noGrp="1"/>
          </p:cNvSpPr>
          <p:nvPr>
            <p:ph type="pic" sz="quarter" idx="14"/>
          </p:nvPr>
        </p:nvSpPr>
        <p:spPr/>
      </p:sp>
      <p:sp>
        <p:nvSpPr>
          <p:cNvPr id="21" name="Title 20">
            <a:extLst>
              <a:ext uri="{FF2B5EF4-FFF2-40B4-BE49-F238E27FC236}">
                <a16:creationId xmlns:a16="http://schemas.microsoft.com/office/drawing/2014/main" id="{708D62AD-89DC-4DA7-AA12-1176EDCA180B}"/>
              </a:ext>
            </a:extLst>
          </p:cNvPr>
          <p:cNvSpPr>
            <a:spLocks noGrp="1"/>
          </p:cNvSpPr>
          <p:nvPr>
            <p:ph type="title"/>
          </p:nvPr>
        </p:nvSpPr>
        <p:spPr/>
        <p:txBody>
          <a:bodyPr/>
          <a:lstStyle/>
          <a:p>
            <a:r>
              <a:rPr lang="en-GB" dirty="0">
                <a:solidFill>
                  <a:schemeClr val="bg1"/>
                </a:solidFill>
              </a:rPr>
              <a:t>In Flight Modifications</a:t>
            </a:r>
            <a:br>
              <a:rPr lang="en-GB" dirty="0">
                <a:solidFill>
                  <a:schemeClr val="bg1"/>
                </a:solidFill>
              </a:rPr>
            </a:br>
            <a:br>
              <a:rPr lang="en-GB" dirty="0">
                <a:solidFill>
                  <a:schemeClr val="bg1"/>
                </a:solidFill>
              </a:rPr>
            </a:br>
            <a:r>
              <a:rPr lang="en-GB" sz="1800" b="0" dirty="0"/>
              <a:t>Rachel Hinsley, </a:t>
            </a:r>
            <a:br>
              <a:rPr lang="en-GB" sz="1800" b="0" dirty="0"/>
            </a:br>
            <a:r>
              <a:rPr lang="en-GB" sz="1800" b="0" dirty="0"/>
              <a:t>Code Administrator Representative</a:t>
            </a:r>
            <a:br>
              <a:rPr lang="en-GB" dirty="0">
                <a:solidFill>
                  <a:schemeClr val="bg1"/>
                </a:solidFill>
              </a:rPr>
            </a:br>
            <a:br>
              <a:rPr lang="en-GB" dirty="0">
                <a:solidFill>
                  <a:schemeClr val="bg1"/>
                </a:solidFill>
              </a:rPr>
            </a:br>
            <a:br>
              <a:rPr lang="en-GB" dirty="0">
                <a:solidFill>
                  <a:schemeClr val="bg1"/>
                </a:solidFill>
              </a:rPr>
            </a:br>
            <a:endParaRPr lang="en-GB" dirty="0">
              <a:solidFill>
                <a:schemeClr val="bg1"/>
              </a:solidFill>
            </a:endParaRPr>
          </a:p>
        </p:txBody>
      </p:sp>
    </p:spTree>
    <p:extLst>
      <p:ext uri="{BB962C8B-B14F-4D97-AF65-F5344CB8AC3E}">
        <p14:creationId xmlns:p14="http://schemas.microsoft.com/office/powerpoint/2010/main" val="2339863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3554001935"/>
              </p:ext>
            </p:extLst>
          </p:nvPr>
        </p:nvGraphicFramePr>
        <p:xfrm>
          <a:off x="215699" y="699542"/>
          <a:ext cx="8712602" cy="3953958"/>
        </p:xfrm>
        <a:graphic>
          <a:graphicData uri="http://schemas.openxmlformats.org/drawingml/2006/table">
            <a:tbl>
              <a:tblPr firstRow="1" bandRow="1">
                <a:effectLst/>
                <a:tableStyleId>{5C22544A-7EE6-4342-B048-85BDC9FD1C3A}</a:tableStyleId>
              </a:tblPr>
              <a:tblGrid>
                <a:gridCol w="3392029">
                  <a:extLst>
                    <a:ext uri="{9D8B030D-6E8A-4147-A177-3AD203B41FA5}">
                      <a16:colId xmlns:a16="http://schemas.microsoft.com/office/drawing/2014/main" val="20000"/>
                    </a:ext>
                  </a:extLst>
                </a:gridCol>
                <a:gridCol w="556756">
                  <a:extLst>
                    <a:ext uri="{9D8B030D-6E8A-4147-A177-3AD203B41FA5}">
                      <a16:colId xmlns:a16="http://schemas.microsoft.com/office/drawing/2014/main" val="20002"/>
                    </a:ext>
                  </a:extLst>
                </a:gridCol>
                <a:gridCol w="556756">
                  <a:extLst>
                    <a:ext uri="{9D8B030D-6E8A-4147-A177-3AD203B41FA5}">
                      <a16:colId xmlns:a16="http://schemas.microsoft.com/office/drawing/2014/main" val="20003"/>
                    </a:ext>
                  </a:extLst>
                </a:gridCol>
                <a:gridCol w="556756">
                  <a:extLst>
                    <a:ext uri="{9D8B030D-6E8A-4147-A177-3AD203B41FA5}">
                      <a16:colId xmlns:a16="http://schemas.microsoft.com/office/drawing/2014/main" val="20006"/>
                    </a:ext>
                  </a:extLst>
                </a:gridCol>
                <a:gridCol w="556756">
                  <a:extLst>
                    <a:ext uri="{9D8B030D-6E8A-4147-A177-3AD203B41FA5}">
                      <a16:colId xmlns:a16="http://schemas.microsoft.com/office/drawing/2014/main" val="20007"/>
                    </a:ext>
                  </a:extLst>
                </a:gridCol>
                <a:gridCol w="556756">
                  <a:extLst>
                    <a:ext uri="{9D8B030D-6E8A-4147-A177-3AD203B41FA5}">
                      <a16:colId xmlns:a16="http://schemas.microsoft.com/office/drawing/2014/main" val="20008"/>
                    </a:ext>
                  </a:extLst>
                </a:gridCol>
                <a:gridCol w="556756">
                  <a:extLst>
                    <a:ext uri="{9D8B030D-6E8A-4147-A177-3AD203B41FA5}">
                      <a16:colId xmlns:a16="http://schemas.microsoft.com/office/drawing/2014/main" val="2371134928"/>
                    </a:ext>
                  </a:extLst>
                </a:gridCol>
                <a:gridCol w="1980037">
                  <a:extLst>
                    <a:ext uri="{9D8B030D-6E8A-4147-A177-3AD203B41FA5}">
                      <a16:colId xmlns:a16="http://schemas.microsoft.com/office/drawing/2014/main" val="20009"/>
                    </a:ext>
                  </a:extLst>
                </a:gridCol>
              </a:tblGrid>
              <a:tr h="176914">
                <a:tc>
                  <a:txBody>
                    <a:bodyPr/>
                    <a:lstStyle/>
                    <a:p>
                      <a:endParaRPr lang="en-GB" sz="900" dirty="0"/>
                    </a:p>
                  </a:txBody>
                  <a:tcPr marL="51435" marR="51435" marT="19289" marB="19289"/>
                </a:tc>
                <a:tc>
                  <a:txBody>
                    <a:bodyPr/>
                    <a:lstStyle/>
                    <a:p>
                      <a:pPr algn="ctr"/>
                      <a:r>
                        <a:rPr lang="en-GB" sz="900" b="1" kern="1200" dirty="0">
                          <a:solidFill>
                            <a:schemeClr val="lt1"/>
                          </a:solidFill>
                          <a:latin typeface="+mn-lt"/>
                          <a:ea typeface="+mn-ea"/>
                          <a:cs typeface="+mn-cs"/>
                        </a:rPr>
                        <a:t>Mar</a:t>
                      </a:r>
                    </a:p>
                  </a:txBody>
                  <a:tcPr marL="51435" marR="51435" marT="19289" marB="19289"/>
                </a:tc>
                <a:tc>
                  <a:txBody>
                    <a:bodyPr/>
                    <a:lstStyle/>
                    <a:p>
                      <a:pPr algn="ctr"/>
                      <a:r>
                        <a:rPr lang="en-GB" sz="900" b="1" kern="1200" dirty="0">
                          <a:solidFill>
                            <a:schemeClr val="lt1"/>
                          </a:solidFill>
                          <a:latin typeface="+mn-lt"/>
                          <a:ea typeface="+mn-ea"/>
                          <a:cs typeface="+mn-cs"/>
                        </a:rPr>
                        <a:t>Apr</a:t>
                      </a:r>
                    </a:p>
                  </a:txBody>
                  <a:tcPr marL="51435" marR="51435" marT="19289" marB="19289"/>
                </a:tc>
                <a:tc>
                  <a:txBody>
                    <a:bodyPr/>
                    <a:lstStyle/>
                    <a:p>
                      <a:pPr algn="ctr"/>
                      <a:r>
                        <a:rPr lang="en-GB" sz="900" b="1" kern="1200" dirty="0">
                          <a:solidFill>
                            <a:schemeClr val="lt1"/>
                          </a:solidFill>
                          <a:latin typeface="+mn-lt"/>
                          <a:ea typeface="+mn-ea"/>
                          <a:cs typeface="+mn-cs"/>
                        </a:rPr>
                        <a:t>May</a:t>
                      </a:r>
                    </a:p>
                  </a:txBody>
                  <a:tcPr marL="51435" marR="51435" marT="19289" marB="19289"/>
                </a:tc>
                <a:tc>
                  <a:txBody>
                    <a:bodyPr/>
                    <a:lstStyle/>
                    <a:p>
                      <a:pPr algn="ctr"/>
                      <a:r>
                        <a:rPr lang="en-GB" sz="900" b="1" kern="1200" dirty="0">
                          <a:solidFill>
                            <a:schemeClr val="lt1"/>
                          </a:solidFill>
                          <a:latin typeface="+mn-lt"/>
                          <a:ea typeface="+mn-ea"/>
                          <a:cs typeface="+mn-cs"/>
                        </a:rPr>
                        <a:t>June</a:t>
                      </a:r>
                    </a:p>
                  </a:txBody>
                  <a:tcPr marL="51435" marR="51435" marT="19289" marB="19289"/>
                </a:tc>
                <a:tc>
                  <a:txBody>
                    <a:bodyPr/>
                    <a:lstStyle/>
                    <a:p>
                      <a:pPr algn="ctr"/>
                      <a:r>
                        <a:rPr lang="en-GB" sz="900" b="1" kern="1200" dirty="0">
                          <a:solidFill>
                            <a:schemeClr val="lt1"/>
                          </a:solidFill>
                          <a:latin typeface="+mn-lt"/>
                          <a:ea typeface="+mn-ea"/>
                          <a:cs typeface="+mn-cs"/>
                        </a:rPr>
                        <a:t>July</a:t>
                      </a:r>
                    </a:p>
                  </a:txBody>
                  <a:tcPr marL="51435" marR="51435" marT="19289" marB="19289"/>
                </a:tc>
                <a:tc>
                  <a:txBody>
                    <a:bodyPr/>
                    <a:lstStyle/>
                    <a:p>
                      <a:pPr algn="ctr"/>
                      <a:r>
                        <a:rPr lang="en-GB" sz="900" b="1" kern="1200" dirty="0">
                          <a:solidFill>
                            <a:schemeClr val="lt1"/>
                          </a:solidFill>
                          <a:latin typeface="+mn-lt"/>
                          <a:ea typeface="+mn-ea"/>
                          <a:cs typeface="+mn-cs"/>
                        </a:rPr>
                        <a:t>Aug</a:t>
                      </a:r>
                    </a:p>
                  </a:txBody>
                  <a:tcPr marL="51435" marR="51435" marT="19289" marB="19289"/>
                </a:tc>
                <a:tc>
                  <a:txBody>
                    <a:bodyPr/>
                    <a:lstStyle/>
                    <a:p>
                      <a:pPr algn="ctr"/>
                      <a:r>
                        <a:rPr lang="en-GB" sz="900" b="1" kern="1200" dirty="0">
                          <a:solidFill>
                            <a:schemeClr val="lt1"/>
                          </a:solidFill>
                          <a:latin typeface="+mn-lt"/>
                          <a:ea typeface="+mn-ea"/>
                          <a:cs typeface="+mn-cs"/>
                        </a:rPr>
                        <a:t>Comments</a:t>
                      </a:r>
                    </a:p>
                  </a:txBody>
                  <a:tcPr marL="51435" marR="51435" marT="19289" marB="19289"/>
                </a:tc>
                <a:extLst>
                  <a:ext uri="{0D108BD9-81ED-4DB2-BD59-A6C34878D82A}">
                    <a16:rowId xmlns:a16="http://schemas.microsoft.com/office/drawing/2014/main" val="10000"/>
                  </a:ext>
                </a:extLst>
              </a:tr>
              <a:tr h="1156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dirty="0">
                          <a:solidFill>
                            <a:schemeClr val="tx1"/>
                          </a:solidFill>
                          <a:latin typeface="Arial" panose="020B0604020202020204" pitchFamily="34" charset="0"/>
                          <a:ea typeface="+mn-ea"/>
                          <a:cs typeface="Arial" panose="020B0604020202020204" pitchFamily="34" charset="0"/>
                        </a:rPr>
                        <a:t>CMP271</a:t>
                      </a:r>
                      <a:r>
                        <a:rPr lang="en-GB" sz="900" b="0" kern="1200" dirty="0">
                          <a:solidFill>
                            <a:schemeClr val="lt1"/>
                          </a:solidFill>
                          <a:latin typeface="Arial" panose="020B0604020202020204" pitchFamily="34" charset="0"/>
                          <a:ea typeface="+mn-ea"/>
                          <a:cs typeface="Arial" panose="020B0604020202020204" pitchFamily="34" charset="0"/>
                        </a:rPr>
                        <a:t> </a:t>
                      </a:r>
                      <a:r>
                        <a:rPr lang="en-US" sz="900" b="0" kern="1200" dirty="0">
                          <a:solidFill>
                            <a:schemeClr val="lt1"/>
                          </a:solidFill>
                          <a:latin typeface="Arial" panose="020B0604020202020204" pitchFamily="34" charset="0"/>
                          <a:ea typeface="+mn-ea"/>
                          <a:cs typeface="Arial" panose="020B0604020202020204" pitchFamily="34" charset="0"/>
                        </a:rPr>
                        <a:t>Improving the cost reflectivity of demand </a:t>
                      </a:r>
                      <a:r>
                        <a:rPr lang="en-US" sz="900" b="0" kern="1200" dirty="0" err="1">
                          <a:solidFill>
                            <a:schemeClr val="lt1"/>
                          </a:solidFill>
                          <a:latin typeface="Arial" panose="020B0604020202020204" pitchFamily="34" charset="0"/>
                          <a:ea typeface="+mn-ea"/>
                          <a:cs typeface="Arial" panose="020B0604020202020204" pitchFamily="34" charset="0"/>
                        </a:rPr>
                        <a:t>tx</a:t>
                      </a:r>
                      <a:r>
                        <a:rPr lang="en-US" sz="900" b="0" kern="1200" dirty="0">
                          <a:solidFill>
                            <a:schemeClr val="lt1"/>
                          </a:solidFill>
                          <a:latin typeface="Arial" panose="020B0604020202020204" pitchFamily="34" charset="0"/>
                          <a:ea typeface="+mn-ea"/>
                          <a:cs typeface="Arial" panose="020B0604020202020204" pitchFamily="34" charset="0"/>
                        </a:rPr>
                        <a:t> charges (RWE) </a:t>
                      </a:r>
                      <a:endParaRPr lang="en-GB" sz="900" b="0" kern="1200" baseline="0" dirty="0">
                        <a:solidFill>
                          <a:schemeClr val="lt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baseline="0" dirty="0">
                          <a:solidFill>
                            <a:schemeClr val="tx1"/>
                          </a:solidFill>
                          <a:latin typeface="Arial" panose="020B0604020202020204" pitchFamily="34" charset="0"/>
                          <a:ea typeface="+mn-ea"/>
                          <a:cs typeface="Arial" panose="020B0604020202020204" pitchFamily="34" charset="0"/>
                        </a:rPr>
                        <a:t>CMP</a:t>
                      </a:r>
                      <a:r>
                        <a:rPr lang="en-GB" sz="900" b="0" kern="1200" dirty="0">
                          <a:solidFill>
                            <a:schemeClr val="tx1"/>
                          </a:solidFill>
                          <a:latin typeface="Arial" panose="020B0604020202020204" pitchFamily="34" charset="0"/>
                          <a:ea typeface="+mn-ea"/>
                          <a:cs typeface="Arial" panose="020B0604020202020204" pitchFamily="34" charset="0"/>
                        </a:rPr>
                        <a:t>274</a:t>
                      </a:r>
                      <a:r>
                        <a:rPr lang="en-GB" sz="900" b="0" kern="1200" dirty="0">
                          <a:solidFill>
                            <a:schemeClr val="lt1"/>
                          </a:solidFill>
                          <a:latin typeface="Arial" panose="020B0604020202020204" pitchFamily="34" charset="0"/>
                          <a:ea typeface="+mn-ea"/>
                          <a:cs typeface="Arial" panose="020B0604020202020204" pitchFamily="34" charset="0"/>
                        </a:rPr>
                        <a:t> </a:t>
                      </a:r>
                      <a:r>
                        <a:rPr lang="en-US" sz="900" b="0" kern="1200" dirty="0">
                          <a:solidFill>
                            <a:schemeClr val="lt1"/>
                          </a:solidFill>
                          <a:latin typeface="Arial" panose="020B0604020202020204" pitchFamily="34" charset="0"/>
                          <a:ea typeface="+mn-ea"/>
                          <a:cs typeface="Arial" panose="020B0604020202020204" pitchFamily="34" charset="0"/>
                        </a:rPr>
                        <a:t>Winter TNUoS Time of Use Tariff for Demand TNUoS (UK </a:t>
                      </a:r>
                      <a:r>
                        <a:rPr lang="en-US" sz="900" b="0" kern="1200" dirty="0">
                          <a:solidFill>
                            <a:schemeClr val="bg1"/>
                          </a:solidFill>
                          <a:latin typeface="Arial" panose="020B0604020202020204" pitchFamily="34" charset="0"/>
                          <a:ea typeface="+mn-ea"/>
                          <a:cs typeface="Arial" panose="020B0604020202020204" pitchFamily="34" charset="0"/>
                        </a:rPr>
                        <a:t>Power Reserve)</a:t>
                      </a:r>
                      <a:r>
                        <a:rPr lang="en-GB" sz="900" b="0" dirty="0">
                          <a:solidFill>
                            <a:schemeClr val="bg1"/>
                          </a:solidFill>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 </a:t>
                      </a:r>
                      <a:endParaRPr lang="en-GB" sz="900" b="0" baseline="0" dirty="0">
                        <a:solidFill>
                          <a:schemeClr val="bg1"/>
                        </a:solidFill>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a:solidFill>
                            <a:schemeClr val="tx1"/>
                          </a:solidFill>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CMP276 </a:t>
                      </a:r>
                      <a:r>
                        <a:rPr lang="en-GB" sz="900" b="0" dirty="0">
                          <a:solidFill>
                            <a:schemeClr val="bg1"/>
                          </a:solidFill>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Socialising</a:t>
                      </a:r>
                      <a:r>
                        <a:rPr lang="en-GB" sz="900" b="0" baseline="0" dirty="0">
                          <a:solidFill>
                            <a:schemeClr val="bg1"/>
                          </a:solidFill>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 T costs associated with “green policies” (Alkane)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a:solidFill>
                            <a:schemeClr val="tx1"/>
                          </a:solidFill>
                          <a:effectLst>
                            <a:glow>
                              <a:srgbClr val="000000"/>
                            </a:glow>
                            <a:outerShdw sx="0" sy="0">
                              <a:srgbClr val="000000"/>
                            </a:outerShdw>
                            <a:reflection stA="0" endPos="0" fadeDir="0" sx="0" sy="0"/>
                          </a:effectLst>
                          <a:latin typeface="Arial" panose="020B0604020202020204" pitchFamily="34" charset="0"/>
                          <a:ea typeface="+mn-ea"/>
                          <a:cs typeface="Arial" panose="020B0604020202020204" pitchFamily="34" charset="0"/>
                        </a:rPr>
                        <a:t>CMP302 </a:t>
                      </a:r>
                      <a:r>
                        <a:rPr lang="en-US" sz="900" b="0" baseline="0" dirty="0">
                          <a:solidFill>
                            <a:schemeClr val="bg1"/>
                          </a:solidFill>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Extend the small generator discount until an enduring solution acknowledging the discrepancy between England and Wales, and Scotland is implemented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a:solidFill>
                            <a:schemeClr val="tx1"/>
                          </a:solidFill>
                          <a:effectLst>
                            <a:glow>
                              <a:srgbClr val="000000"/>
                            </a:glow>
                            <a:outerShdw sx="0" sy="0">
                              <a:srgbClr val="000000"/>
                            </a:outerShdw>
                            <a:reflection stA="0" endPos="0" fadeDir="0" sx="0" sy="0"/>
                          </a:effectLst>
                          <a:latin typeface="Arial" panose="020B0604020202020204" pitchFamily="34" charset="0"/>
                          <a:ea typeface="+mn-ea"/>
                          <a:cs typeface="Arial" panose="020B0604020202020204" pitchFamily="34" charset="0"/>
                        </a:rPr>
                        <a:t>CMP307 </a:t>
                      </a:r>
                      <a:r>
                        <a:rPr lang="en-US" sz="900" b="0" dirty="0">
                          <a:solidFill>
                            <a:schemeClr val="bg1"/>
                          </a:solidFill>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rPr>
                        <a:t>Expanding the BSUoS charging base to include embedded generation</a:t>
                      </a:r>
                      <a:endParaRPr lang="en-GB" sz="900" b="0" dirty="0">
                        <a:solidFill>
                          <a:schemeClr val="bg1"/>
                        </a:solidFill>
                        <a:effectLst>
                          <a:glow>
                            <a:srgbClr val="000000"/>
                          </a:glow>
                          <a:outerShdw sx="0" sy="0">
                            <a:srgbClr val="000000"/>
                          </a:outerShdw>
                          <a:reflection stA="0" endPos="0" fadeDir="0" sx="0" sy="0"/>
                        </a:effectLst>
                        <a:latin typeface="Arial" panose="020B0604020202020204" pitchFamily="34" charset="0"/>
                        <a:cs typeface="Arial" panose="020B0604020202020204" pitchFamily="34" charset="0"/>
                      </a:endParaRP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r>
                        <a:rPr lang="en-GB" sz="900" dirty="0">
                          <a:latin typeface="+mn-lt"/>
                        </a:rPr>
                        <a:t>All on hold; </a:t>
                      </a:r>
                      <a:r>
                        <a:rPr lang="en-GB" sz="900" b="0" dirty="0">
                          <a:latin typeface="+mn-lt"/>
                        </a:rPr>
                        <a:t>CA has been in contact with all proposers</a:t>
                      </a:r>
                      <a:r>
                        <a:rPr lang="en-GB" sz="900" b="0" baseline="0" dirty="0">
                          <a:latin typeface="+mn-lt"/>
                        </a:rPr>
                        <a:t> re next steps</a:t>
                      </a:r>
                      <a:r>
                        <a:rPr lang="en-GB" sz="900" b="0" dirty="0">
                          <a:latin typeface="+mn-lt"/>
                        </a:rPr>
                        <a:t> </a:t>
                      </a:r>
                    </a:p>
                    <a:p>
                      <a:r>
                        <a:rPr lang="en-GB" sz="900" b="1" dirty="0">
                          <a:latin typeface="+mn-lt"/>
                        </a:rPr>
                        <a:t>CMP302 has been requested to be withdrawn; nominations close on 25</a:t>
                      </a:r>
                      <a:r>
                        <a:rPr lang="en-GB" sz="900" b="1" baseline="30000" dirty="0">
                          <a:latin typeface="+mn-lt"/>
                        </a:rPr>
                        <a:t>th</a:t>
                      </a:r>
                      <a:r>
                        <a:rPr lang="en-GB" sz="900" b="1" dirty="0">
                          <a:latin typeface="+mn-lt"/>
                        </a:rPr>
                        <a:t> March for formal withdrawal</a:t>
                      </a:r>
                    </a:p>
                  </a:txBody>
                  <a:tcPr marL="51435" marR="51435" marT="19289" marB="19289" anchor="ctr"/>
                </a:tc>
                <a:extLst>
                  <a:ext uri="{0D108BD9-81ED-4DB2-BD59-A6C34878D82A}">
                    <a16:rowId xmlns:a16="http://schemas.microsoft.com/office/drawing/2014/main" val="10003"/>
                  </a:ext>
                </a:extLst>
              </a:tr>
              <a:tr h="720080">
                <a:tc>
                  <a:txBody>
                    <a:bodyPr/>
                    <a:lstStyle/>
                    <a:p>
                      <a:pPr lvl="0"/>
                      <a:r>
                        <a:rPr lang="en-GB" sz="900" b="0" dirty="0">
                          <a:solidFill>
                            <a:schemeClr val="tx1"/>
                          </a:solidFill>
                          <a:effectLst>
                            <a:glow>
                              <a:srgbClr val="000000"/>
                            </a:glow>
                            <a:reflection stA="0" endPos="0" fadeDir="0" sx="0" sy="0"/>
                          </a:effectLst>
                          <a:latin typeface="Arial" panose="020B0604020202020204" pitchFamily="34" charset="0"/>
                          <a:cs typeface="Arial" panose="020B0604020202020204" pitchFamily="34" charset="0"/>
                        </a:rPr>
                        <a:t>CMP280 </a:t>
                      </a:r>
                      <a:r>
                        <a:rPr lang="en-GB" sz="900" b="0" dirty="0">
                          <a:solidFill>
                            <a:schemeClr val="bg1"/>
                          </a:solidFill>
                          <a:effectLst>
                            <a:glow>
                              <a:srgbClr val="000000"/>
                            </a:glow>
                            <a:reflection stA="0" endPos="0" fadeDir="0" sx="0" sy="0"/>
                          </a:effectLst>
                          <a:latin typeface="Arial" panose="020B0604020202020204" pitchFamily="34" charset="0"/>
                          <a:cs typeface="Arial" panose="020B0604020202020204" pitchFamily="34" charset="0"/>
                        </a:rPr>
                        <a:t>New Generator TNUoS Demand Tariff which Removes Liability for TNUoS Demand Residual Charges from Gen and Storage Users’ and </a:t>
                      </a:r>
                    </a:p>
                    <a:p>
                      <a:pPr lvl="0"/>
                      <a:r>
                        <a:rPr lang="en-GB" sz="900" b="0" dirty="0">
                          <a:solidFill>
                            <a:schemeClr val="tx1"/>
                          </a:solidFill>
                          <a:effectLst>
                            <a:glow>
                              <a:srgbClr val="000000"/>
                            </a:glow>
                            <a:reflection stA="0" endPos="0" fadeDir="0" sx="0" sy="0"/>
                          </a:effectLst>
                          <a:latin typeface="Arial" panose="020B0604020202020204" pitchFamily="34" charset="0"/>
                          <a:cs typeface="Arial" panose="020B0604020202020204" pitchFamily="34" charset="0"/>
                        </a:rPr>
                        <a:t>CMP281 </a:t>
                      </a:r>
                      <a:r>
                        <a:rPr lang="en-GB" sz="900" b="0" dirty="0">
                          <a:solidFill>
                            <a:schemeClr val="bg1"/>
                          </a:solidFill>
                          <a:effectLst>
                            <a:glow>
                              <a:srgbClr val="000000"/>
                            </a:glow>
                            <a:reflection stA="0" endPos="0" fadeDir="0" sx="0" sy="0"/>
                          </a:effectLst>
                          <a:latin typeface="Arial" panose="020B0604020202020204" pitchFamily="34" charset="0"/>
                          <a:cs typeface="Arial" panose="020B0604020202020204" pitchFamily="34" charset="0"/>
                        </a:rPr>
                        <a:t>Removal of BSUoS Charges From  Energy Taken From the National Grid System by Storage Facilities (Scottish Power)</a:t>
                      </a: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b="0" dirty="0"/>
                    </a:p>
                  </a:txBody>
                  <a:tcPr marL="51435" marR="51435" marT="19289" marB="19289"/>
                </a:tc>
                <a:tc>
                  <a:txBody>
                    <a:bodyPr/>
                    <a:lstStyle/>
                    <a:p>
                      <a:r>
                        <a:rPr lang="en-GB" sz="900" b="0" baseline="0" dirty="0">
                          <a:latin typeface="+mn-lt"/>
                        </a:rPr>
                        <a:t>Panel Granted Extension until May to take BSUoS taskforce outputs into account; on track</a:t>
                      </a:r>
                      <a:endParaRPr lang="en-GB" sz="900" b="0" dirty="0">
                        <a:latin typeface="+mn-lt"/>
                      </a:endParaRPr>
                    </a:p>
                  </a:txBody>
                  <a:tcPr marL="51435" marR="51435" marT="19289" marB="19289" anchor="ctr"/>
                </a:tc>
                <a:extLst>
                  <a:ext uri="{0D108BD9-81ED-4DB2-BD59-A6C34878D82A}">
                    <a16:rowId xmlns:a16="http://schemas.microsoft.com/office/drawing/2014/main" val="10005"/>
                  </a:ext>
                </a:extLst>
              </a:tr>
              <a:tr h="432048">
                <a:tc>
                  <a:txBody>
                    <a:bodyPr/>
                    <a:lstStyle/>
                    <a:p>
                      <a:pPr marL="0" lvl="0" indent="0" algn="just">
                        <a:spcAft>
                          <a:spcPts val="0"/>
                        </a:spcAft>
                        <a:buFont typeface="Symbol"/>
                        <a:buNone/>
                      </a:pPr>
                      <a:r>
                        <a:rPr lang="en-GB" sz="900" b="0" dirty="0">
                          <a:effectLst/>
                          <a:latin typeface="Arial"/>
                          <a:ea typeface="Times New Roman"/>
                          <a:cs typeface="Arial"/>
                        </a:rPr>
                        <a:t>CMP285</a:t>
                      </a:r>
                      <a:r>
                        <a:rPr lang="en-GB" sz="900" b="0" baseline="0" dirty="0">
                          <a:effectLst/>
                          <a:latin typeface="Arial"/>
                          <a:ea typeface="Times New Roman"/>
                          <a:cs typeface="Arial"/>
                        </a:rPr>
                        <a:t> </a:t>
                      </a:r>
                      <a:r>
                        <a:rPr lang="en-GB" sz="900" b="0" dirty="0">
                          <a:solidFill>
                            <a:schemeClr val="bg1"/>
                          </a:solidFill>
                          <a:effectLst/>
                          <a:latin typeface="Arial"/>
                          <a:ea typeface="Times New Roman"/>
                          <a:cs typeface="Arial"/>
                        </a:rPr>
                        <a:t>CUSC Governance Reform – Levelling the Playing Field’ (UKPR)</a:t>
                      </a:r>
                    </a:p>
                    <a:p>
                      <a:pPr marL="0" lvl="0" indent="0" algn="just">
                        <a:spcAft>
                          <a:spcPts val="0"/>
                        </a:spcAft>
                        <a:buFont typeface="Symbol"/>
                        <a:buNone/>
                      </a:pPr>
                      <a:endParaRPr lang="en-GB" sz="900" b="0" dirty="0">
                        <a:solidFill>
                          <a:schemeClr val="bg1"/>
                        </a:solidFill>
                        <a:effectLst/>
                        <a:latin typeface="Arial"/>
                        <a:ea typeface="Times New Roman"/>
                        <a:cs typeface="Times New Roman"/>
                      </a:endParaRP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b="0" dirty="0"/>
                    </a:p>
                  </a:txBody>
                  <a:tcPr marL="51435" marR="51435" marT="19289" marB="19289"/>
                </a:tc>
                <a:tc>
                  <a:txBody>
                    <a:bodyPr/>
                    <a:lstStyle/>
                    <a:p>
                      <a:r>
                        <a:rPr lang="en-GB" sz="900" b="0" dirty="0">
                          <a:latin typeface="+mn-lt"/>
                        </a:rPr>
                        <a:t>DFMR voted on in February panel. </a:t>
                      </a:r>
                      <a:r>
                        <a:rPr lang="en-GB" sz="900" b="1" dirty="0">
                          <a:latin typeface="+mn-lt"/>
                        </a:rPr>
                        <a:t>FMR was sent to Ofgem on 12 March for decision</a:t>
                      </a:r>
                    </a:p>
                  </a:txBody>
                  <a:tcPr marL="51435" marR="51435" marT="19289" marB="19289" anchor="ctr"/>
                </a:tc>
                <a:extLst>
                  <a:ext uri="{0D108BD9-81ED-4DB2-BD59-A6C34878D82A}">
                    <a16:rowId xmlns:a16="http://schemas.microsoft.com/office/drawing/2014/main" val="10006"/>
                  </a:ext>
                </a:extLst>
              </a:tr>
              <a:tr h="468052">
                <a:tc>
                  <a:txBody>
                    <a:bodyPr/>
                    <a:lstStyle/>
                    <a:p>
                      <a:pPr marL="0" marR="0" lvl="0" indent="0" algn="just" defTabSz="914400" rtl="0" eaLnBrk="1" fontAlgn="auto" latinLnBrk="0" hangingPunct="1">
                        <a:lnSpc>
                          <a:spcPct val="100000"/>
                        </a:lnSpc>
                        <a:spcBef>
                          <a:spcPts val="0"/>
                        </a:spcBef>
                        <a:spcAft>
                          <a:spcPts val="0"/>
                        </a:spcAft>
                        <a:buClrTx/>
                        <a:buSzTx/>
                        <a:buFont typeface="Symbol"/>
                        <a:buNone/>
                        <a:tabLst/>
                        <a:defRPr/>
                      </a:pPr>
                      <a:r>
                        <a:rPr lang="en-GB" sz="900" b="0" kern="1200" dirty="0">
                          <a:solidFill>
                            <a:schemeClr val="dk1"/>
                          </a:solidFill>
                          <a:effectLst/>
                          <a:latin typeface="Arial"/>
                          <a:ea typeface="Times New Roman"/>
                          <a:cs typeface="Arial"/>
                        </a:rPr>
                        <a:t>CMP286 </a:t>
                      </a:r>
                      <a:r>
                        <a:rPr lang="en-US" sz="900" b="0" kern="1200" dirty="0">
                          <a:solidFill>
                            <a:schemeClr val="bg1"/>
                          </a:solidFill>
                          <a:effectLst/>
                          <a:latin typeface="Arial"/>
                          <a:ea typeface="Times New Roman"/>
                          <a:cs typeface="Arial"/>
                        </a:rPr>
                        <a:t>Improving TNUoS Predictability Through Increased Notice of the Target Revenue used in the TNUoS Tariff Setting Process. (npower) and</a:t>
                      </a:r>
                      <a:r>
                        <a:rPr lang="en-US" sz="900" b="0" kern="1200" baseline="0" dirty="0">
                          <a:solidFill>
                            <a:schemeClr val="bg1"/>
                          </a:solidFill>
                          <a:effectLst/>
                          <a:latin typeface="Arial"/>
                          <a:ea typeface="Times New Roman"/>
                          <a:cs typeface="Arial"/>
                        </a:rPr>
                        <a:t> </a:t>
                      </a: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r>
                        <a:rPr lang="en-GB" sz="900" dirty="0">
                          <a:latin typeface="+mn-lt"/>
                        </a:rPr>
                        <a:t>Potential for a further RFI; CA liaising with proposer.</a:t>
                      </a:r>
                      <a:r>
                        <a:rPr lang="en-GB" sz="900" baseline="0" dirty="0">
                          <a:latin typeface="+mn-lt"/>
                        </a:rPr>
                        <a:t> Extension granted until May</a:t>
                      </a:r>
                      <a:endParaRPr lang="en-GB" sz="900" dirty="0">
                        <a:latin typeface="+mn-lt"/>
                      </a:endParaRPr>
                    </a:p>
                  </a:txBody>
                  <a:tcPr marL="51435" marR="51435" marT="19289" marB="19289" anchor="ctr"/>
                </a:tc>
                <a:extLst>
                  <a:ext uri="{0D108BD9-81ED-4DB2-BD59-A6C34878D82A}">
                    <a16:rowId xmlns:a16="http://schemas.microsoft.com/office/drawing/2014/main" val="10007"/>
                  </a:ext>
                </a:extLst>
              </a:tr>
              <a:tr h="396044">
                <a:tc>
                  <a:txBody>
                    <a:bodyPr/>
                    <a:lstStyle/>
                    <a:p>
                      <a:pPr marL="0" marR="0" lvl="0" indent="0" algn="l" defTabSz="914400" rtl="0" eaLnBrk="1" fontAlgn="auto" latinLnBrk="0" hangingPunct="1">
                        <a:lnSpc>
                          <a:spcPct val="100000"/>
                        </a:lnSpc>
                        <a:spcBef>
                          <a:spcPts val="0"/>
                        </a:spcBef>
                        <a:spcAft>
                          <a:spcPts val="0"/>
                        </a:spcAft>
                        <a:buClrTx/>
                        <a:buSzTx/>
                        <a:buFont typeface="Symbol"/>
                        <a:buNone/>
                        <a:tabLst/>
                        <a:defRPr/>
                      </a:pPr>
                      <a:r>
                        <a:rPr lang="en-US" sz="900" b="0" dirty="0">
                          <a:solidFill>
                            <a:schemeClr val="tx1"/>
                          </a:solidFill>
                          <a:effectLst/>
                          <a:latin typeface="+mn-lt"/>
                          <a:ea typeface="Times New Roman"/>
                          <a:cs typeface="Times New Roman"/>
                        </a:rPr>
                        <a:t>CMP287 </a:t>
                      </a:r>
                      <a:r>
                        <a:rPr lang="en-US" sz="900" b="0" dirty="0">
                          <a:solidFill>
                            <a:schemeClr val="bg1"/>
                          </a:solidFill>
                          <a:effectLst/>
                          <a:latin typeface="+mn-lt"/>
                          <a:ea typeface="Times New Roman"/>
                          <a:cs typeface="Times New Roman"/>
                        </a:rPr>
                        <a:t>Improving </a:t>
                      </a:r>
                      <a:r>
                        <a:rPr lang="en-US" sz="900" b="0" kern="1200" dirty="0">
                          <a:solidFill>
                            <a:schemeClr val="bg1"/>
                          </a:solidFill>
                          <a:effectLst/>
                          <a:latin typeface="+mn-lt"/>
                          <a:ea typeface="Times New Roman"/>
                          <a:cs typeface="Arial"/>
                        </a:rPr>
                        <a:t>TNUoS Predictability Through Increased Notice of Inputs Used in the TNUoS Tariff Setting Process. (</a:t>
                      </a:r>
                      <a:r>
                        <a:rPr lang="en-US" sz="900" b="0" kern="1200" dirty="0" err="1">
                          <a:solidFill>
                            <a:schemeClr val="bg1"/>
                          </a:solidFill>
                          <a:effectLst/>
                          <a:latin typeface="+mn-lt"/>
                          <a:ea typeface="Times New Roman"/>
                          <a:cs typeface="Arial"/>
                        </a:rPr>
                        <a:t>npower</a:t>
                      </a:r>
                      <a:r>
                        <a:rPr lang="en-US" sz="900" b="0" kern="1200" dirty="0">
                          <a:solidFill>
                            <a:schemeClr val="bg1"/>
                          </a:solidFill>
                          <a:effectLst/>
                          <a:latin typeface="+mn-lt"/>
                          <a:ea typeface="Times New Roman"/>
                          <a:cs typeface="Arial"/>
                        </a:rPr>
                        <a:t>)</a:t>
                      </a:r>
                      <a:endParaRPr lang="en-GB" sz="900" b="0" kern="1200" dirty="0">
                        <a:solidFill>
                          <a:schemeClr val="bg1"/>
                        </a:solidFill>
                        <a:effectLst/>
                        <a:latin typeface="Arial"/>
                        <a:ea typeface="Times New Roman"/>
                        <a:cs typeface="Arial"/>
                      </a:endParaRP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pPr algn="l"/>
                      <a:r>
                        <a:rPr lang="en-GB" sz="900" b="0" dirty="0"/>
                        <a:t>Split from CMP286 – can proceed to WG Consultation in March</a:t>
                      </a:r>
                    </a:p>
                  </a:txBody>
                  <a:tcPr marL="51435" marR="51435" marT="19289" marB="19289" anchor="ctr"/>
                </a:tc>
                <a:extLst>
                  <a:ext uri="{0D108BD9-81ED-4DB2-BD59-A6C34878D82A}">
                    <a16:rowId xmlns:a16="http://schemas.microsoft.com/office/drawing/2014/main" val="388746907"/>
                  </a:ext>
                </a:extLst>
              </a:tr>
            </a:tbl>
          </a:graphicData>
        </a:graphic>
      </p:graphicFrame>
      <p:sp>
        <p:nvSpPr>
          <p:cNvPr id="10" name="Rounded Rectangle 9"/>
          <p:cNvSpPr/>
          <p:nvPr/>
        </p:nvSpPr>
        <p:spPr>
          <a:xfrm>
            <a:off x="3788570" y="1223016"/>
            <a:ext cx="2331602" cy="628654"/>
          </a:xfrm>
          <a:prstGeom prst="roundRect">
            <a:avLst/>
          </a:prstGeom>
          <a:solidFill>
            <a:schemeClr val="bg1">
              <a:lumMod val="50000"/>
              <a:alpha val="20000"/>
            </a:schemeClr>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black"/>
                </a:solidFill>
                <a:latin typeface="Arial"/>
                <a:ea typeface="ＭＳ Ｐゴシック"/>
              </a:rPr>
              <a:t>WG Mod Dev on hold pending outcome from SCR/TCR </a:t>
            </a:r>
          </a:p>
        </p:txBody>
      </p:sp>
      <p:sp>
        <p:nvSpPr>
          <p:cNvPr id="22" name="Rounded Rectangle 21"/>
          <p:cNvSpPr/>
          <p:nvPr/>
        </p:nvSpPr>
        <p:spPr>
          <a:xfrm>
            <a:off x="3710939" y="3809529"/>
            <a:ext cx="1198568" cy="279743"/>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WG Mod Dev</a:t>
            </a:r>
          </a:p>
        </p:txBody>
      </p:sp>
      <p:sp>
        <p:nvSpPr>
          <p:cNvPr id="24" name="Rounded Rectangle 23"/>
          <p:cNvSpPr/>
          <p:nvPr/>
        </p:nvSpPr>
        <p:spPr>
          <a:xfrm>
            <a:off x="5766204" y="2689208"/>
            <a:ext cx="573618" cy="338471"/>
          </a:xfrm>
          <a:prstGeom prst="roundRect">
            <a:avLst/>
          </a:prstGeom>
          <a:solidFill>
            <a:schemeClr val="accent3">
              <a:lumMod val="50000"/>
            </a:schemeClr>
          </a:solidFill>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CA ConS</a:t>
            </a:r>
          </a:p>
        </p:txBody>
      </p:sp>
      <p:sp>
        <p:nvSpPr>
          <p:cNvPr id="25" name="Rounded Rectangle 24"/>
          <p:cNvSpPr/>
          <p:nvPr/>
        </p:nvSpPr>
        <p:spPr>
          <a:xfrm>
            <a:off x="3710939" y="2665582"/>
            <a:ext cx="1780234" cy="338472"/>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WG Mod Dev</a:t>
            </a:r>
          </a:p>
        </p:txBody>
      </p:sp>
      <p:sp>
        <p:nvSpPr>
          <p:cNvPr id="23" name="Diamond 22"/>
          <p:cNvSpPr/>
          <p:nvPr/>
        </p:nvSpPr>
        <p:spPr>
          <a:xfrm flipH="1">
            <a:off x="5528552" y="2755927"/>
            <a:ext cx="200273" cy="205035"/>
          </a:xfrm>
          <a:prstGeom prst="diamond">
            <a:avLst/>
          </a:prstGeom>
          <a:solidFill>
            <a:schemeClr val="accent6">
              <a:lumMod val="75000"/>
            </a:schemeClr>
          </a:solidFill>
          <a:ln w="25400"/>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514350">
              <a:defRPr/>
            </a:pPr>
            <a:endParaRPr lang="en-GB" sz="506" dirty="0">
              <a:solidFill>
                <a:prstClr val="white"/>
              </a:solidFill>
              <a:latin typeface="Arial"/>
              <a:ea typeface="ＭＳ Ｐゴシック"/>
            </a:endParaRPr>
          </a:p>
        </p:txBody>
      </p:sp>
      <p:sp>
        <p:nvSpPr>
          <p:cNvPr id="12" name="Title 1">
            <a:extLst>
              <a:ext uri="{FF2B5EF4-FFF2-40B4-BE49-F238E27FC236}">
                <a16:creationId xmlns:a16="http://schemas.microsoft.com/office/drawing/2014/main" id="{C7D63745-85B2-42B4-AD52-AD9D48B2E40B}"/>
              </a:ext>
            </a:extLst>
          </p:cNvPr>
          <p:cNvSpPr txBox="1">
            <a:spLocks/>
          </p:cNvSpPr>
          <p:nvPr/>
        </p:nvSpPr>
        <p:spPr>
          <a:xfrm>
            <a:off x="241237" y="263282"/>
            <a:ext cx="6069806" cy="346249"/>
          </a:xfrm>
          <a:prstGeom prst="rect">
            <a:avLst/>
          </a:prstGeom>
        </p:spPr>
        <p:txBody>
          <a:bodyPr vert="horz" wrap="square" lIns="0" tIns="0" rIns="0" bIns="0" rtlCol="0" anchor="t">
            <a:noAutofit/>
          </a:bodyPr>
          <a:lstStyle>
            <a:lvl1pPr eaLnBrk="1" hangingPunct="1">
              <a:lnSpc>
                <a:spcPct val="80000"/>
              </a:lnSpc>
              <a:defRPr sz="1800" b="1">
                <a:solidFill>
                  <a:schemeClr val="accent1"/>
                </a:solidFill>
                <a:latin typeface="+mj-lt"/>
                <a:ea typeface="+mj-ea"/>
                <a:cs typeface="+mj-cs"/>
              </a:defRPr>
            </a:lvl1pPr>
          </a:lstStyle>
          <a:p>
            <a:pPr defTabSz="914400"/>
            <a:r>
              <a:rPr lang="en-GB" sz="2400" kern="0" dirty="0"/>
              <a:t>In-flight Modifications</a:t>
            </a:r>
          </a:p>
        </p:txBody>
      </p:sp>
      <p:sp>
        <p:nvSpPr>
          <p:cNvPr id="15" name="Diamond 14">
            <a:extLst>
              <a:ext uri="{FF2B5EF4-FFF2-40B4-BE49-F238E27FC236}">
                <a16:creationId xmlns:a16="http://schemas.microsoft.com/office/drawing/2014/main" id="{A5AC4DB7-D3C5-46C7-AF2D-B8956478A84F}"/>
              </a:ext>
            </a:extLst>
          </p:cNvPr>
          <p:cNvSpPr/>
          <p:nvPr/>
        </p:nvSpPr>
        <p:spPr>
          <a:xfrm flipH="1">
            <a:off x="3710939" y="3372591"/>
            <a:ext cx="227638" cy="221069"/>
          </a:xfrm>
          <a:prstGeom prst="diamond">
            <a:avLst/>
          </a:prstGeom>
          <a:solidFill>
            <a:schemeClr val="bg1">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900" dirty="0">
              <a:solidFill>
                <a:prstClr val="black"/>
              </a:solidFill>
            </a:endParaRPr>
          </a:p>
        </p:txBody>
      </p:sp>
      <p:sp>
        <p:nvSpPr>
          <p:cNvPr id="17" name="Rounded Rectangle 82">
            <a:extLst>
              <a:ext uri="{FF2B5EF4-FFF2-40B4-BE49-F238E27FC236}">
                <a16:creationId xmlns:a16="http://schemas.microsoft.com/office/drawing/2014/main" id="{A7D4E29B-6EC5-45A7-8982-F90151F532E0}"/>
              </a:ext>
            </a:extLst>
          </p:cNvPr>
          <p:cNvSpPr/>
          <p:nvPr/>
        </p:nvSpPr>
        <p:spPr>
          <a:xfrm>
            <a:off x="3994145" y="3369046"/>
            <a:ext cx="915362" cy="229814"/>
          </a:xfrm>
          <a:prstGeom prst="roundRect">
            <a:avLst/>
          </a:prstGeom>
          <a:solidFill>
            <a:schemeClr val="accent2">
              <a:lumMod val="75000"/>
            </a:schemeClr>
          </a:solidFill>
          <a:ln>
            <a:solidFill>
              <a:schemeClr val="accent2">
                <a:lumMod val="50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GB" sz="900" dirty="0">
                <a:solidFill>
                  <a:prstClr val="white"/>
                </a:solidFill>
              </a:rPr>
              <a:t>With Authority</a:t>
            </a:r>
          </a:p>
        </p:txBody>
      </p:sp>
      <p:sp>
        <p:nvSpPr>
          <p:cNvPr id="16" name="Rounded Rectangle 25">
            <a:extLst>
              <a:ext uri="{FF2B5EF4-FFF2-40B4-BE49-F238E27FC236}">
                <a16:creationId xmlns:a16="http://schemas.microsoft.com/office/drawing/2014/main" id="{825F2F25-9020-4498-9F66-77EB16093340}"/>
              </a:ext>
            </a:extLst>
          </p:cNvPr>
          <p:cNvSpPr/>
          <p:nvPr/>
        </p:nvSpPr>
        <p:spPr>
          <a:xfrm>
            <a:off x="3710939" y="4299942"/>
            <a:ext cx="1229003" cy="216024"/>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WG Mod Dev</a:t>
            </a:r>
          </a:p>
        </p:txBody>
      </p:sp>
      <p:sp>
        <p:nvSpPr>
          <p:cNvPr id="18" name="Diamond 17">
            <a:extLst>
              <a:ext uri="{FF2B5EF4-FFF2-40B4-BE49-F238E27FC236}">
                <a16:creationId xmlns:a16="http://schemas.microsoft.com/office/drawing/2014/main" id="{1A72C346-D276-4F2A-B568-AD36823F0AE0}"/>
              </a:ext>
            </a:extLst>
          </p:cNvPr>
          <p:cNvSpPr/>
          <p:nvPr/>
        </p:nvSpPr>
        <p:spPr>
          <a:xfrm flipH="1">
            <a:off x="4968044" y="4299942"/>
            <a:ext cx="200273" cy="205035"/>
          </a:xfrm>
          <a:prstGeom prst="diamond">
            <a:avLst/>
          </a:prstGeom>
          <a:solidFill>
            <a:schemeClr val="accent6">
              <a:lumMod val="75000"/>
            </a:schemeClr>
          </a:solidFill>
          <a:ln w="25400"/>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514350">
              <a:defRPr/>
            </a:pPr>
            <a:endParaRPr lang="en-GB" sz="506" dirty="0">
              <a:solidFill>
                <a:prstClr val="white"/>
              </a:solidFill>
              <a:latin typeface="Arial"/>
              <a:ea typeface="ＭＳ Ｐゴシック"/>
            </a:endParaRPr>
          </a:p>
        </p:txBody>
      </p:sp>
      <p:sp>
        <p:nvSpPr>
          <p:cNvPr id="19" name="Diamond 18">
            <a:extLst>
              <a:ext uri="{FF2B5EF4-FFF2-40B4-BE49-F238E27FC236}">
                <a16:creationId xmlns:a16="http://schemas.microsoft.com/office/drawing/2014/main" id="{57926BD6-8C09-4C51-9FC1-AB9634759EFE}"/>
              </a:ext>
            </a:extLst>
          </p:cNvPr>
          <p:cNvSpPr/>
          <p:nvPr/>
        </p:nvSpPr>
        <p:spPr>
          <a:xfrm flipH="1">
            <a:off x="4939942" y="3846882"/>
            <a:ext cx="200273" cy="205035"/>
          </a:xfrm>
          <a:prstGeom prst="diamond">
            <a:avLst/>
          </a:prstGeom>
          <a:solidFill>
            <a:schemeClr val="accent6">
              <a:lumMod val="75000"/>
            </a:schemeClr>
          </a:solidFill>
          <a:ln w="25400"/>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514350">
              <a:defRPr/>
            </a:pPr>
            <a:endParaRPr lang="en-GB" sz="506" dirty="0">
              <a:solidFill>
                <a:prstClr val="white"/>
              </a:solidFill>
              <a:latin typeface="Arial"/>
              <a:ea typeface="ＭＳ Ｐゴシック"/>
            </a:endParaRPr>
          </a:p>
        </p:txBody>
      </p:sp>
      <p:sp>
        <p:nvSpPr>
          <p:cNvPr id="20" name="Rounded Rectangle 23">
            <a:extLst>
              <a:ext uri="{FF2B5EF4-FFF2-40B4-BE49-F238E27FC236}">
                <a16:creationId xmlns:a16="http://schemas.microsoft.com/office/drawing/2014/main" id="{41C896E7-D0C7-4E8C-B430-429800E805AA}"/>
              </a:ext>
            </a:extLst>
          </p:cNvPr>
          <p:cNvSpPr/>
          <p:nvPr/>
        </p:nvSpPr>
        <p:spPr>
          <a:xfrm>
            <a:off x="5188960" y="3803791"/>
            <a:ext cx="679184" cy="316132"/>
          </a:xfrm>
          <a:prstGeom prst="roundRect">
            <a:avLst/>
          </a:prstGeom>
          <a:solidFill>
            <a:schemeClr val="accent3">
              <a:lumMod val="50000"/>
            </a:schemeClr>
          </a:solidFill>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CA ConS</a:t>
            </a:r>
          </a:p>
        </p:txBody>
      </p:sp>
      <p:sp>
        <p:nvSpPr>
          <p:cNvPr id="21" name="Rounded Rectangle 23">
            <a:extLst>
              <a:ext uri="{FF2B5EF4-FFF2-40B4-BE49-F238E27FC236}">
                <a16:creationId xmlns:a16="http://schemas.microsoft.com/office/drawing/2014/main" id="{74531C30-ECEE-4AB6-A167-E5A8BCA38DB3}"/>
              </a:ext>
            </a:extLst>
          </p:cNvPr>
          <p:cNvSpPr/>
          <p:nvPr/>
        </p:nvSpPr>
        <p:spPr>
          <a:xfrm>
            <a:off x="5193016" y="4271842"/>
            <a:ext cx="747135" cy="244124"/>
          </a:xfrm>
          <a:prstGeom prst="roundRect">
            <a:avLst/>
          </a:prstGeom>
          <a:solidFill>
            <a:schemeClr val="accent3">
              <a:lumMod val="50000"/>
            </a:schemeClr>
          </a:solidFill>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CA ConS</a:t>
            </a:r>
          </a:p>
        </p:txBody>
      </p:sp>
    </p:spTree>
    <p:extLst>
      <p:ext uri="{BB962C8B-B14F-4D97-AF65-F5344CB8AC3E}">
        <p14:creationId xmlns:p14="http://schemas.microsoft.com/office/powerpoint/2010/main" val="1999331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2811894881"/>
              </p:ext>
            </p:extLst>
          </p:nvPr>
        </p:nvGraphicFramePr>
        <p:xfrm>
          <a:off x="190246" y="668758"/>
          <a:ext cx="8640959" cy="3780421"/>
        </p:xfrm>
        <a:graphic>
          <a:graphicData uri="http://schemas.openxmlformats.org/drawingml/2006/table">
            <a:tbl>
              <a:tblPr firstRow="1" bandRow="1">
                <a:effectLst/>
                <a:tableStyleId>{5C22544A-7EE6-4342-B048-85BDC9FD1C3A}</a:tableStyleId>
              </a:tblPr>
              <a:tblGrid>
                <a:gridCol w="3366290">
                  <a:extLst>
                    <a:ext uri="{9D8B030D-6E8A-4147-A177-3AD203B41FA5}">
                      <a16:colId xmlns:a16="http://schemas.microsoft.com/office/drawing/2014/main" val="20000"/>
                    </a:ext>
                  </a:extLst>
                </a:gridCol>
                <a:gridCol w="563127">
                  <a:extLst>
                    <a:ext uri="{9D8B030D-6E8A-4147-A177-3AD203B41FA5}">
                      <a16:colId xmlns:a16="http://schemas.microsoft.com/office/drawing/2014/main" val="20002"/>
                    </a:ext>
                  </a:extLst>
                </a:gridCol>
                <a:gridCol w="563127">
                  <a:extLst>
                    <a:ext uri="{9D8B030D-6E8A-4147-A177-3AD203B41FA5}">
                      <a16:colId xmlns:a16="http://schemas.microsoft.com/office/drawing/2014/main" val="20003"/>
                    </a:ext>
                  </a:extLst>
                </a:gridCol>
                <a:gridCol w="563127">
                  <a:extLst>
                    <a:ext uri="{9D8B030D-6E8A-4147-A177-3AD203B41FA5}">
                      <a16:colId xmlns:a16="http://schemas.microsoft.com/office/drawing/2014/main" val="20006"/>
                    </a:ext>
                  </a:extLst>
                </a:gridCol>
                <a:gridCol w="563127">
                  <a:extLst>
                    <a:ext uri="{9D8B030D-6E8A-4147-A177-3AD203B41FA5}">
                      <a16:colId xmlns:a16="http://schemas.microsoft.com/office/drawing/2014/main" val="20007"/>
                    </a:ext>
                  </a:extLst>
                </a:gridCol>
                <a:gridCol w="563127">
                  <a:extLst>
                    <a:ext uri="{9D8B030D-6E8A-4147-A177-3AD203B41FA5}">
                      <a16:colId xmlns:a16="http://schemas.microsoft.com/office/drawing/2014/main" val="20008"/>
                    </a:ext>
                  </a:extLst>
                </a:gridCol>
                <a:gridCol w="563127">
                  <a:extLst>
                    <a:ext uri="{9D8B030D-6E8A-4147-A177-3AD203B41FA5}">
                      <a16:colId xmlns:a16="http://schemas.microsoft.com/office/drawing/2014/main" val="1063263121"/>
                    </a:ext>
                  </a:extLst>
                </a:gridCol>
                <a:gridCol w="1895907">
                  <a:extLst>
                    <a:ext uri="{9D8B030D-6E8A-4147-A177-3AD203B41FA5}">
                      <a16:colId xmlns:a16="http://schemas.microsoft.com/office/drawing/2014/main" val="20009"/>
                    </a:ext>
                  </a:extLst>
                </a:gridCol>
              </a:tblGrid>
              <a:tr h="181684">
                <a:tc>
                  <a:txBody>
                    <a:bodyPr/>
                    <a:lstStyle/>
                    <a:p>
                      <a:endParaRPr lang="en-GB" sz="900" dirty="0"/>
                    </a:p>
                  </a:txBody>
                  <a:tcPr marL="51435" marR="51435" marT="19289" marB="19289"/>
                </a:tc>
                <a:tc>
                  <a:txBody>
                    <a:bodyPr/>
                    <a:lstStyle/>
                    <a:p>
                      <a:pPr algn="ctr"/>
                      <a:r>
                        <a:rPr lang="en-GB" sz="900" b="1" kern="1200" dirty="0">
                          <a:solidFill>
                            <a:schemeClr val="lt1"/>
                          </a:solidFill>
                          <a:latin typeface="+mn-lt"/>
                          <a:ea typeface="+mn-ea"/>
                          <a:cs typeface="+mn-cs"/>
                        </a:rPr>
                        <a:t>Mar</a:t>
                      </a:r>
                    </a:p>
                  </a:txBody>
                  <a:tcPr marL="51435" marR="51435" marT="19289" marB="19289"/>
                </a:tc>
                <a:tc>
                  <a:txBody>
                    <a:bodyPr/>
                    <a:lstStyle/>
                    <a:p>
                      <a:pPr algn="ctr"/>
                      <a:r>
                        <a:rPr lang="en-GB" sz="900" b="1" kern="1200" dirty="0">
                          <a:solidFill>
                            <a:schemeClr val="lt1"/>
                          </a:solidFill>
                          <a:latin typeface="+mn-lt"/>
                          <a:ea typeface="+mn-ea"/>
                          <a:cs typeface="+mn-cs"/>
                        </a:rPr>
                        <a:t>Apr</a:t>
                      </a:r>
                    </a:p>
                  </a:txBody>
                  <a:tcPr marL="51435" marR="51435" marT="19289" marB="19289"/>
                </a:tc>
                <a:tc>
                  <a:txBody>
                    <a:bodyPr/>
                    <a:lstStyle/>
                    <a:p>
                      <a:pPr algn="ctr"/>
                      <a:r>
                        <a:rPr lang="en-GB" sz="900" b="1" kern="1200" dirty="0">
                          <a:solidFill>
                            <a:schemeClr val="lt1"/>
                          </a:solidFill>
                          <a:latin typeface="+mn-lt"/>
                          <a:ea typeface="+mn-ea"/>
                          <a:cs typeface="+mn-cs"/>
                        </a:rPr>
                        <a:t>May</a:t>
                      </a:r>
                    </a:p>
                  </a:txBody>
                  <a:tcPr marL="51435" marR="51435" marT="19289" marB="19289"/>
                </a:tc>
                <a:tc>
                  <a:txBody>
                    <a:bodyPr/>
                    <a:lstStyle/>
                    <a:p>
                      <a:pPr algn="ctr"/>
                      <a:r>
                        <a:rPr lang="en-GB" sz="900" b="1" kern="1200" dirty="0">
                          <a:solidFill>
                            <a:schemeClr val="lt1"/>
                          </a:solidFill>
                          <a:latin typeface="+mn-lt"/>
                          <a:ea typeface="+mn-ea"/>
                          <a:cs typeface="+mn-cs"/>
                        </a:rPr>
                        <a:t>June</a:t>
                      </a:r>
                    </a:p>
                  </a:txBody>
                  <a:tcPr marL="51435" marR="51435" marT="19289" marB="19289"/>
                </a:tc>
                <a:tc>
                  <a:txBody>
                    <a:bodyPr/>
                    <a:lstStyle/>
                    <a:p>
                      <a:pPr algn="ctr"/>
                      <a:r>
                        <a:rPr lang="en-GB" sz="900" b="1" kern="1200" dirty="0">
                          <a:solidFill>
                            <a:schemeClr val="lt1"/>
                          </a:solidFill>
                          <a:latin typeface="+mn-lt"/>
                          <a:ea typeface="+mn-ea"/>
                          <a:cs typeface="+mn-cs"/>
                        </a:rPr>
                        <a:t>July</a:t>
                      </a:r>
                    </a:p>
                  </a:txBody>
                  <a:tcPr marL="51435" marR="51435" marT="19289" marB="19289"/>
                </a:tc>
                <a:tc>
                  <a:txBody>
                    <a:bodyPr/>
                    <a:lstStyle/>
                    <a:p>
                      <a:pPr algn="ctr"/>
                      <a:r>
                        <a:rPr lang="en-GB" sz="900" b="1" kern="1200" dirty="0">
                          <a:solidFill>
                            <a:schemeClr val="lt1"/>
                          </a:solidFill>
                          <a:latin typeface="+mn-lt"/>
                          <a:ea typeface="+mn-ea"/>
                          <a:cs typeface="+mn-cs"/>
                        </a:rPr>
                        <a:t>Aug</a:t>
                      </a:r>
                    </a:p>
                  </a:txBody>
                  <a:tcPr marL="51435" marR="51435" marT="19289" marB="19289"/>
                </a:tc>
                <a:tc>
                  <a:txBody>
                    <a:bodyPr/>
                    <a:lstStyle/>
                    <a:p>
                      <a:pPr algn="ctr"/>
                      <a:r>
                        <a:rPr lang="en-GB" sz="900" b="1" kern="1200" dirty="0">
                          <a:solidFill>
                            <a:schemeClr val="lt1"/>
                          </a:solidFill>
                          <a:latin typeface="+mn-lt"/>
                          <a:ea typeface="+mn-ea"/>
                          <a:cs typeface="+mn-cs"/>
                        </a:rPr>
                        <a:t>Comments</a:t>
                      </a:r>
                    </a:p>
                  </a:txBody>
                  <a:tcPr marL="51435" marR="51435" marT="19289" marB="19289"/>
                </a:tc>
                <a:extLst>
                  <a:ext uri="{0D108BD9-81ED-4DB2-BD59-A6C34878D82A}">
                    <a16:rowId xmlns:a16="http://schemas.microsoft.com/office/drawing/2014/main" val="10000"/>
                  </a:ext>
                </a:extLst>
              </a:tr>
              <a:tr h="1174293">
                <a:tc>
                  <a:txBody>
                    <a:bodyPr/>
                    <a:lstStyle/>
                    <a:p>
                      <a:pPr marL="0" marR="0" lvl="0" indent="0" algn="l" defTabSz="914400" rtl="0" eaLnBrk="1" fontAlgn="auto" latinLnBrk="0" hangingPunct="1">
                        <a:lnSpc>
                          <a:spcPct val="100000"/>
                        </a:lnSpc>
                        <a:spcBef>
                          <a:spcPts val="0"/>
                        </a:spcBef>
                        <a:spcAft>
                          <a:spcPts val="0"/>
                        </a:spcAft>
                        <a:buClrTx/>
                        <a:buSzTx/>
                        <a:buFont typeface="Symbol"/>
                        <a:buNone/>
                        <a:tabLst/>
                        <a:defRPr/>
                      </a:pPr>
                      <a:r>
                        <a:rPr lang="en-GB" sz="900" b="0" kern="1200" dirty="0">
                          <a:solidFill>
                            <a:schemeClr val="dk1"/>
                          </a:solidFill>
                          <a:effectLst/>
                          <a:latin typeface="Arial"/>
                          <a:ea typeface="Times New Roman"/>
                          <a:cs typeface="Arial"/>
                        </a:rPr>
                        <a:t>CMP288</a:t>
                      </a:r>
                      <a:r>
                        <a:rPr lang="en-GB" sz="900" b="0" kern="1200" dirty="0">
                          <a:solidFill>
                            <a:schemeClr val="bg1"/>
                          </a:solidFill>
                          <a:effectLst/>
                          <a:latin typeface="Arial"/>
                          <a:ea typeface="Times New Roman"/>
                          <a:cs typeface="Arial"/>
                        </a:rPr>
                        <a:t> </a:t>
                      </a:r>
                      <a:r>
                        <a:rPr lang="en-US" sz="900" b="0" kern="1200" dirty="0">
                          <a:solidFill>
                            <a:schemeClr val="bg1"/>
                          </a:solidFill>
                          <a:effectLst/>
                          <a:latin typeface="Arial"/>
                          <a:ea typeface="Times New Roman"/>
                          <a:cs typeface="Arial"/>
                        </a:rPr>
                        <a:t>Introduce </a:t>
                      </a:r>
                      <a:r>
                        <a:rPr lang="en-GB" sz="900" b="0" kern="1200" dirty="0">
                          <a:solidFill>
                            <a:schemeClr val="bg1"/>
                          </a:solidFill>
                          <a:effectLst/>
                          <a:latin typeface="Arial"/>
                          <a:ea typeface="Times New Roman"/>
                          <a:cs typeface="Arial"/>
                        </a:rPr>
                        <a:t>explicit charging arrangements to recover additional costs incurred by Transmission Owners and TNUoS liable parties as a result of transmission works undertaken early due to a User initiated delay to the Completion Date of the works, or to facilitate a </a:t>
                      </a:r>
                      <a:r>
                        <a:rPr lang="en-GB" sz="900" b="0" kern="1200" dirty="0" err="1">
                          <a:solidFill>
                            <a:schemeClr val="bg1"/>
                          </a:solidFill>
                          <a:effectLst/>
                          <a:latin typeface="Arial"/>
                          <a:ea typeface="Times New Roman"/>
                          <a:cs typeface="Arial"/>
                        </a:rPr>
                        <a:t>backfeed</a:t>
                      </a:r>
                      <a:r>
                        <a:rPr lang="en-GB" sz="900" b="0" kern="1200" dirty="0">
                          <a:solidFill>
                            <a:schemeClr val="bg1"/>
                          </a:solidFill>
                          <a:effectLst/>
                          <a:latin typeface="Arial"/>
                          <a:ea typeface="Times New Roman"/>
                          <a:cs typeface="Arial"/>
                        </a:rPr>
                        <a:t> (NGRID) and</a:t>
                      </a:r>
                      <a:r>
                        <a:rPr lang="en-GB" sz="900" b="0" kern="1200" dirty="0">
                          <a:solidFill>
                            <a:schemeClr val="dk1"/>
                          </a:solidFill>
                          <a:effectLst/>
                          <a:latin typeface="Arial"/>
                          <a:ea typeface="Times New Roman"/>
                          <a:cs typeface="Arial"/>
                        </a:rPr>
                        <a:t> </a:t>
                      </a:r>
                    </a:p>
                    <a:p>
                      <a:pPr marL="0" marR="0" lvl="0" indent="0" algn="l" defTabSz="914400" rtl="0" eaLnBrk="1" fontAlgn="auto" latinLnBrk="0" hangingPunct="1">
                        <a:lnSpc>
                          <a:spcPct val="100000"/>
                        </a:lnSpc>
                        <a:spcBef>
                          <a:spcPts val="0"/>
                        </a:spcBef>
                        <a:spcAft>
                          <a:spcPts val="0"/>
                        </a:spcAft>
                        <a:buClrTx/>
                        <a:buSzTx/>
                        <a:buFont typeface="Symbol"/>
                        <a:buNone/>
                        <a:tabLst/>
                        <a:defRPr/>
                      </a:pPr>
                      <a:r>
                        <a:rPr lang="en-GB" sz="900" b="0" kern="1200" dirty="0">
                          <a:solidFill>
                            <a:schemeClr val="dk1"/>
                          </a:solidFill>
                          <a:effectLst/>
                          <a:latin typeface="Arial"/>
                          <a:ea typeface="Times New Roman"/>
                          <a:cs typeface="Arial"/>
                        </a:rPr>
                        <a:t>CMP289 </a:t>
                      </a:r>
                      <a:r>
                        <a:rPr lang="en-GB" sz="900" b="0" kern="1200" dirty="0">
                          <a:solidFill>
                            <a:schemeClr val="bg1"/>
                          </a:solidFill>
                          <a:effectLst/>
                          <a:latin typeface="Arial"/>
                          <a:ea typeface="Times New Roman"/>
                          <a:cs typeface="Arial"/>
                        </a:rPr>
                        <a:t>Consequential change to support the introduction of explicit charging arrangements for customer delays and </a:t>
                      </a:r>
                      <a:r>
                        <a:rPr lang="en-GB" sz="900" b="0" kern="1200" dirty="0" err="1">
                          <a:solidFill>
                            <a:schemeClr val="bg1"/>
                          </a:solidFill>
                          <a:effectLst/>
                          <a:latin typeface="Arial"/>
                          <a:ea typeface="Times New Roman"/>
                          <a:cs typeface="Arial"/>
                        </a:rPr>
                        <a:t>backfeeds</a:t>
                      </a:r>
                      <a:r>
                        <a:rPr lang="en-GB" sz="900" b="0" kern="1200" dirty="0">
                          <a:solidFill>
                            <a:schemeClr val="bg1"/>
                          </a:solidFill>
                          <a:effectLst/>
                          <a:latin typeface="Arial"/>
                          <a:ea typeface="Times New Roman"/>
                          <a:cs typeface="Arial"/>
                        </a:rPr>
                        <a:t> via CMP288.</a:t>
                      </a: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pPr algn="l"/>
                      <a:r>
                        <a:rPr lang="en-GB" sz="900" b="0" dirty="0"/>
                        <a:t>Consultation</a:t>
                      </a:r>
                      <a:r>
                        <a:rPr lang="en-GB" sz="900" b="0" baseline="0" dirty="0"/>
                        <a:t> closed 31 January 2019. Following WG on 22</a:t>
                      </a:r>
                      <a:r>
                        <a:rPr lang="en-GB" sz="900" b="0" baseline="30000" dirty="0"/>
                        <a:t>nd</a:t>
                      </a:r>
                      <a:r>
                        <a:rPr lang="en-GB" sz="900" b="0" baseline="0" dirty="0"/>
                        <a:t> February an extension was requested until May 2019</a:t>
                      </a:r>
                      <a:endParaRPr lang="en-GB" sz="900" b="0" dirty="0"/>
                    </a:p>
                  </a:txBody>
                  <a:tcPr marL="51435" marR="51435" marT="19289" marB="19289" anchor="ctr"/>
                </a:tc>
                <a:extLst>
                  <a:ext uri="{0D108BD9-81ED-4DB2-BD59-A6C34878D82A}">
                    <a16:rowId xmlns:a16="http://schemas.microsoft.com/office/drawing/2014/main" val="10003"/>
                  </a:ext>
                </a:extLst>
              </a:tr>
              <a:tr h="607089">
                <a:tc>
                  <a:txBody>
                    <a:bodyPr/>
                    <a:lstStyle/>
                    <a:p>
                      <a:pPr marL="0" marR="0" lvl="0" indent="0" algn="l" defTabSz="914400" rtl="0" eaLnBrk="1" fontAlgn="auto" latinLnBrk="0" hangingPunct="1">
                        <a:lnSpc>
                          <a:spcPct val="100000"/>
                        </a:lnSpc>
                        <a:spcBef>
                          <a:spcPts val="0"/>
                        </a:spcBef>
                        <a:spcAft>
                          <a:spcPts val="0"/>
                        </a:spcAft>
                        <a:buClrTx/>
                        <a:buSzTx/>
                        <a:buFont typeface="Symbol"/>
                        <a:buNone/>
                        <a:tabLst/>
                        <a:defRPr/>
                      </a:pPr>
                      <a:r>
                        <a:rPr lang="en-GB" sz="900" b="0" kern="1200" dirty="0">
                          <a:solidFill>
                            <a:schemeClr val="dk1"/>
                          </a:solidFill>
                          <a:effectLst/>
                          <a:latin typeface="Arial"/>
                          <a:ea typeface="Times New Roman"/>
                          <a:cs typeface="Arial"/>
                        </a:rPr>
                        <a:t>CMP291</a:t>
                      </a:r>
                      <a:r>
                        <a:rPr lang="en-GB" sz="900" b="0" kern="1200" dirty="0">
                          <a:solidFill>
                            <a:schemeClr val="bg1"/>
                          </a:solidFill>
                          <a:effectLst/>
                          <a:latin typeface="Arial"/>
                          <a:ea typeface="Times New Roman"/>
                          <a:cs typeface="Arial"/>
                        </a:rPr>
                        <a:t> </a:t>
                      </a:r>
                      <a:r>
                        <a:rPr lang="en-US" sz="900" b="0" kern="1200" dirty="0">
                          <a:solidFill>
                            <a:schemeClr val="bg1"/>
                          </a:solidFill>
                          <a:effectLst/>
                          <a:latin typeface="Arial"/>
                          <a:ea typeface="Times New Roman"/>
                          <a:cs typeface="Arial"/>
                        </a:rPr>
                        <a:t>Set</a:t>
                      </a:r>
                      <a:r>
                        <a:rPr lang="en-GB" sz="900" b="0" kern="1200" dirty="0">
                          <a:solidFill>
                            <a:schemeClr val="bg1"/>
                          </a:solidFill>
                          <a:effectLst/>
                          <a:latin typeface="Arial"/>
                          <a:ea typeface="Times New Roman"/>
                          <a:cs typeface="Arial"/>
                        </a:rPr>
                        <a:t> out within the CUSC the obligations in the EU Connection Network Codes and System Operation Guideline as they relate to the harmonised rules for connection and system operation in GB (SSE)</a:t>
                      </a:r>
                      <a:endParaRPr lang="en-GB" sz="900" b="0" kern="1200" dirty="0">
                        <a:solidFill>
                          <a:schemeClr val="dk1"/>
                        </a:solidFill>
                        <a:effectLst/>
                        <a:latin typeface="Arial"/>
                        <a:ea typeface="Times New Roman"/>
                        <a:cs typeface="Arial"/>
                      </a:endParaRP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pPr algn="l"/>
                      <a:r>
                        <a:rPr lang="en-GB" sz="900" b="0" baseline="0" dirty="0"/>
                        <a:t>Decoupled from GC117, WG due to convene in March</a:t>
                      </a:r>
                      <a:r>
                        <a:rPr lang="en-GB" sz="900" b="1" baseline="0" dirty="0"/>
                        <a:t>; struggling with quoracy. </a:t>
                      </a:r>
                      <a:r>
                        <a:rPr lang="en-GB" sz="900" b="0" baseline="0" dirty="0"/>
                        <a:t>Panel approved an extension to June</a:t>
                      </a:r>
                      <a:endParaRPr lang="en-GB" sz="900" b="0" dirty="0"/>
                    </a:p>
                  </a:txBody>
                  <a:tcPr marL="51435" marR="51435" marT="19289" marB="19289" anchor="ctr"/>
                </a:tc>
                <a:extLst>
                  <a:ext uri="{0D108BD9-81ED-4DB2-BD59-A6C34878D82A}">
                    <a16:rowId xmlns:a16="http://schemas.microsoft.com/office/drawing/2014/main" val="10005"/>
                  </a:ext>
                </a:extLst>
              </a:tr>
              <a:tr h="607089">
                <a:tc>
                  <a:txBody>
                    <a:bodyPr/>
                    <a:lstStyle/>
                    <a:p>
                      <a:pPr marL="0" marR="0" lvl="0" indent="0" algn="l" defTabSz="914400" rtl="0" eaLnBrk="1" fontAlgn="auto" latinLnBrk="0" hangingPunct="1">
                        <a:lnSpc>
                          <a:spcPct val="100000"/>
                        </a:lnSpc>
                        <a:spcBef>
                          <a:spcPts val="0"/>
                        </a:spcBef>
                        <a:spcAft>
                          <a:spcPts val="0"/>
                        </a:spcAft>
                        <a:buClrTx/>
                        <a:buSzTx/>
                        <a:buFont typeface="Symbol"/>
                        <a:buNone/>
                        <a:tabLst/>
                        <a:defRPr/>
                      </a:pPr>
                      <a:r>
                        <a:rPr lang="en-GB" sz="900" b="0" kern="1200" dirty="0">
                          <a:solidFill>
                            <a:schemeClr val="dk1"/>
                          </a:solidFill>
                          <a:effectLst/>
                          <a:latin typeface="Arial"/>
                          <a:ea typeface="Times New Roman"/>
                          <a:cs typeface="Arial"/>
                        </a:rPr>
                        <a:t>CMP292 </a:t>
                      </a:r>
                      <a:r>
                        <a:rPr lang="en-GB" sz="900" b="0" kern="1200" dirty="0">
                          <a:solidFill>
                            <a:schemeClr val="bg1"/>
                          </a:solidFill>
                          <a:effectLst/>
                          <a:latin typeface="Arial"/>
                          <a:ea typeface="Times New Roman"/>
                          <a:cs typeface="Arial"/>
                        </a:rPr>
                        <a:t>Ensure that the charging methodologies are fixed in advance of the relevant Charging Year to allow The Company to appropriately set and forecast charges. (NGRID)</a:t>
                      </a: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pPr algn="l"/>
                      <a:r>
                        <a:rPr lang="en-GB" sz="900" b="0" dirty="0"/>
                        <a:t>WG</a:t>
                      </a:r>
                      <a:r>
                        <a:rPr lang="en-GB" sz="900" b="0" baseline="0" dirty="0"/>
                        <a:t> Consultation now closed. Extension to April approved in November; </a:t>
                      </a:r>
                      <a:r>
                        <a:rPr lang="en-GB" sz="900" b="1" baseline="0" dirty="0"/>
                        <a:t>struggling with quoracy</a:t>
                      </a:r>
                      <a:endParaRPr lang="en-GB" sz="900" b="0" dirty="0"/>
                    </a:p>
                  </a:txBody>
                  <a:tcPr marL="51435" marR="51435" marT="19289" marB="19289" anchor="ctr"/>
                </a:tc>
                <a:extLst>
                  <a:ext uri="{0D108BD9-81ED-4DB2-BD59-A6C34878D82A}">
                    <a16:rowId xmlns:a16="http://schemas.microsoft.com/office/drawing/2014/main" val="10006"/>
                  </a:ext>
                </a:extLst>
              </a:tr>
              <a:tr h="748889">
                <a:tc>
                  <a:txBody>
                    <a:bodyPr/>
                    <a:lstStyle/>
                    <a:p>
                      <a:pPr marL="0" marR="0" lvl="0" indent="0" algn="l" defTabSz="914400" rtl="0" eaLnBrk="1" fontAlgn="auto" latinLnBrk="0" hangingPunct="1">
                        <a:lnSpc>
                          <a:spcPct val="100000"/>
                        </a:lnSpc>
                        <a:spcBef>
                          <a:spcPts val="0"/>
                        </a:spcBef>
                        <a:spcAft>
                          <a:spcPts val="0"/>
                        </a:spcAft>
                        <a:buClrTx/>
                        <a:buSzTx/>
                        <a:buFont typeface="Symbol"/>
                        <a:buNone/>
                        <a:tabLst/>
                        <a:defRPr/>
                      </a:pPr>
                      <a:r>
                        <a:rPr lang="en-GB" sz="900" b="0" kern="1200" dirty="0">
                          <a:solidFill>
                            <a:schemeClr val="dk1"/>
                          </a:solidFill>
                          <a:effectLst/>
                          <a:latin typeface="+mn-lt"/>
                          <a:ea typeface="Times New Roman"/>
                          <a:cs typeface="Arial"/>
                        </a:rPr>
                        <a:t>CMP295 </a:t>
                      </a:r>
                      <a:r>
                        <a:rPr lang="en-US" sz="900" b="0" kern="1200" dirty="0">
                          <a:solidFill>
                            <a:schemeClr val="bg1"/>
                          </a:solidFill>
                          <a:effectLst/>
                          <a:latin typeface="+mn-lt"/>
                          <a:ea typeface="Times New Roman"/>
                          <a:cs typeface="Arial"/>
                        </a:rPr>
                        <a:t>Contractual Arrangements for Virtual Lead Parties (Project TERRE)</a:t>
                      </a:r>
                    </a:p>
                    <a:p>
                      <a:pPr marL="0" marR="0" lvl="0" indent="0" algn="l" defTabSz="914400" rtl="0" eaLnBrk="1" fontAlgn="auto" latinLnBrk="0" hangingPunct="1">
                        <a:lnSpc>
                          <a:spcPct val="100000"/>
                        </a:lnSpc>
                        <a:spcBef>
                          <a:spcPts val="0"/>
                        </a:spcBef>
                        <a:spcAft>
                          <a:spcPts val="0"/>
                        </a:spcAft>
                        <a:buClrTx/>
                        <a:buSzTx/>
                        <a:buFont typeface="Symbol"/>
                        <a:buNone/>
                        <a:tabLst/>
                        <a:defRPr/>
                      </a:pPr>
                      <a:endParaRPr lang="en-GB" sz="900" b="0" kern="1200" dirty="0">
                        <a:solidFill>
                          <a:schemeClr val="bg1"/>
                        </a:solidFill>
                        <a:effectLst/>
                        <a:latin typeface="Arial"/>
                        <a:ea typeface="Times New Roman"/>
                        <a:cs typeface="Arial"/>
                      </a:endParaRP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900" b="0" baseline="0" dirty="0"/>
                        <a:t>WG Report was due to be bought back for March Panel for vote to proceed to CAC. </a:t>
                      </a:r>
                      <a:r>
                        <a:rPr lang="en-GB" sz="900" b="1" baseline="0" dirty="0"/>
                        <a:t>Struggling with quoracy; will require extension to April Panel</a:t>
                      </a:r>
                      <a:endParaRPr lang="en-GB" sz="900" b="0" dirty="0"/>
                    </a:p>
                  </a:txBody>
                  <a:tcPr marL="51435" marR="51435" marT="19289" marB="19289" anchor="ctr"/>
                </a:tc>
                <a:extLst>
                  <a:ext uri="{0D108BD9-81ED-4DB2-BD59-A6C34878D82A}">
                    <a16:rowId xmlns:a16="http://schemas.microsoft.com/office/drawing/2014/main" val="1257343058"/>
                  </a:ext>
                </a:extLst>
              </a:tr>
              <a:tr h="4613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dirty="0">
                          <a:solidFill>
                            <a:schemeClr val="tx1"/>
                          </a:solidFill>
                          <a:effectLst/>
                          <a:latin typeface="+mn-lt"/>
                          <a:ea typeface="Times New Roman"/>
                          <a:cs typeface="Arial"/>
                        </a:rPr>
                        <a:t>CMP298</a:t>
                      </a:r>
                      <a:r>
                        <a:rPr lang="en-GB" sz="900" b="0" kern="1200" baseline="0" dirty="0">
                          <a:solidFill>
                            <a:schemeClr val="bg1"/>
                          </a:solidFill>
                          <a:effectLst/>
                          <a:latin typeface="+mn-lt"/>
                          <a:ea typeface="Times New Roman"/>
                          <a:cs typeface="Arial"/>
                        </a:rPr>
                        <a:t> </a:t>
                      </a:r>
                      <a:r>
                        <a:rPr lang="en-US" sz="900" b="0" kern="1200" dirty="0">
                          <a:solidFill>
                            <a:schemeClr val="bg1"/>
                          </a:solidFill>
                          <a:effectLst/>
                          <a:latin typeface="+mn-lt"/>
                          <a:ea typeface="Times New Roman"/>
                          <a:cs typeface="Arial"/>
                        </a:rPr>
                        <a:t>Updating the Statement of Works process to facilitate aggregated assessment of relevant and collectively relevant embedded generation.</a:t>
                      </a:r>
                      <a:endParaRPr lang="en-GB" sz="900" b="0" kern="1200" dirty="0">
                        <a:solidFill>
                          <a:schemeClr val="bg1"/>
                        </a:solidFill>
                        <a:effectLst/>
                        <a:latin typeface="+mn-lt"/>
                        <a:ea typeface="Times New Roman"/>
                        <a:cs typeface="Arial"/>
                      </a:endParaRP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r>
                        <a:rPr lang="en-GB" sz="900" b="1" dirty="0"/>
                        <a:t>WG to held 8 March,</a:t>
                      </a:r>
                      <a:r>
                        <a:rPr lang="en-GB" sz="900" b="1" baseline="0" dirty="0"/>
                        <a:t> Progressing and on track</a:t>
                      </a:r>
                      <a:endParaRPr lang="en-GB" sz="900" b="1" dirty="0"/>
                    </a:p>
                  </a:txBody>
                  <a:tcPr marL="51435" marR="51435" marT="19289" marB="19289" anchor="ctr"/>
                </a:tc>
                <a:extLst>
                  <a:ext uri="{0D108BD9-81ED-4DB2-BD59-A6C34878D82A}">
                    <a16:rowId xmlns:a16="http://schemas.microsoft.com/office/drawing/2014/main" val="2349256615"/>
                  </a:ext>
                </a:extLst>
              </a:tr>
            </a:tbl>
          </a:graphicData>
        </a:graphic>
      </p:graphicFrame>
      <p:sp>
        <p:nvSpPr>
          <p:cNvPr id="27" name="Rounded Rectangle 26"/>
          <p:cNvSpPr/>
          <p:nvPr/>
        </p:nvSpPr>
        <p:spPr>
          <a:xfrm>
            <a:off x="3704843" y="2167390"/>
            <a:ext cx="1734314" cy="278150"/>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WG Mod Dev</a:t>
            </a:r>
          </a:p>
        </p:txBody>
      </p:sp>
      <p:sp>
        <p:nvSpPr>
          <p:cNvPr id="28" name="Rounded Rectangle 27"/>
          <p:cNvSpPr/>
          <p:nvPr/>
        </p:nvSpPr>
        <p:spPr>
          <a:xfrm>
            <a:off x="3731211" y="2718604"/>
            <a:ext cx="593082" cy="409546"/>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WG Mod Dev</a:t>
            </a:r>
          </a:p>
        </p:txBody>
      </p:sp>
      <p:sp>
        <p:nvSpPr>
          <p:cNvPr id="11" name="Rounded Rectangle 10"/>
          <p:cNvSpPr/>
          <p:nvPr/>
        </p:nvSpPr>
        <p:spPr>
          <a:xfrm>
            <a:off x="5720138" y="2139702"/>
            <a:ext cx="544050" cy="278150"/>
          </a:xfrm>
          <a:prstGeom prst="roundRect">
            <a:avLst/>
          </a:prstGeom>
          <a:solidFill>
            <a:schemeClr val="accent3">
              <a:lumMod val="50000"/>
            </a:schemeClr>
          </a:solidFill>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CA ConS</a:t>
            </a:r>
          </a:p>
        </p:txBody>
      </p:sp>
      <p:sp>
        <p:nvSpPr>
          <p:cNvPr id="10" name="Diamond 9"/>
          <p:cNvSpPr/>
          <p:nvPr/>
        </p:nvSpPr>
        <p:spPr>
          <a:xfrm flipH="1">
            <a:off x="5472100" y="2212475"/>
            <a:ext cx="199580" cy="179255"/>
          </a:xfrm>
          <a:prstGeom prst="diamond">
            <a:avLst/>
          </a:prstGeom>
          <a:solidFill>
            <a:schemeClr val="accent6">
              <a:lumMod val="75000"/>
            </a:schemeClr>
          </a:solidFill>
          <a:ln w="25400"/>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514350">
              <a:defRPr/>
            </a:pPr>
            <a:endParaRPr lang="en-GB" sz="506" dirty="0">
              <a:solidFill>
                <a:prstClr val="white"/>
              </a:solidFill>
              <a:latin typeface="Arial"/>
              <a:ea typeface="ＭＳ Ｐゴシック"/>
            </a:endParaRPr>
          </a:p>
        </p:txBody>
      </p:sp>
      <p:sp>
        <p:nvSpPr>
          <p:cNvPr id="12" name="Diamond 11"/>
          <p:cNvSpPr/>
          <p:nvPr/>
        </p:nvSpPr>
        <p:spPr>
          <a:xfrm flipH="1">
            <a:off x="4355976" y="3507854"/>
            <a:ext cx="201722" cy="196348"/>
          </a:xfrm>
          <a:prstGeom prst="diamond">
            <a:avLst/>
          </a:prstGeom>
          <a:solidFill>
            <a:schemeClr val="accent6">
              <a:lumMod val="75000"/>
            </a:schemeClr>
          </a:solidFill>
          <a:ln w="25400"/>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514350">
              <a:defRPr/>
            </a:pPr>
            <a:endParaRPr lang="en-GB" sz="506" dirty="0">
              <a:solidFill>
                <a:prstClr val="white"/>
              </a:solidFill>
              <a:latin typeface="Arial"/>
              <a:ea typeface="ＭＳ Ｐゴシック"/>
            </a:endParaRPr>
          </a:p>
        </p:txBody>
      </p:sp>
      <p:sp>
        <p:nvSpPr>
          <p:cNvPr id="14" name="Rounded Rectangle 26">
            <a:extLst>
              <a:ext uri="{FF2B5EF4-FFF2-40B4-BE49-F238E27FC236}">
                <a16:creationId xmlns:a16="http://schemas.microsoft.com/office/drawing/2014/main" id="{18C097EB-5A9D-4917-89B2-E8582D3762E7}"/>
              </a:ext>
            </a:extLst>
          </p:cNvPr>
          <p:cNvSpPr/>
          <p:nvPr/>
        </p:nvSpPr>
        <p:spPr>
          <a:xfrm>
            <a:off x="3731210" y="3379118"/>
            <a:ext cx="593083" cy="409546"/>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WG Mod Dev</a:t>
            </a:r>
          </a:p>
        </p:txBody>
      </p:sp>
      <p:sp>
        <p:nvSpPr>
          <p:cNvPr id="15" name="Diamond 14">
            <a:extLst>
              <a:ext uri="{FF2B5EF4-FFF2-40B4-BE49-F238E27FC236}">
                <a16:creationId xmlns:a16="http://schemas.microsoft.com/office/drawing/2014/main" id="{9BD0C752-B308-42A3-A98B-9853FDAFBED0}"/>
              </a:ext>
            </a:extLst>
          </p:cNvPr>
          <p:cNvSpPr/>
          <p:nvPr/>
        </p:nvSpPr>
        <p:spPr>
          <a:xfrm flipH="1">
            <a:off x="4355976" y="2823778"/>
            <a:ext cx="201723" cy="196348"/>
          </a:xfrm>
          <a:prstGeom prst="diamond">
            <a:avLst/>
          </a:prstGeom>
          <a:solidFill>
            <a:schemeClr val="accent6">
              <a:lumMod val="75000"/>
            </a:schemeClr>
          </a:solidFill>
          <a:ln w="25400"/>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514350">
              <a:defRPr/>
            </a:pPr>
            <a:endParaRPr lang="en-GB" sz="506" dirty="0">
              <a:solidFill>
                <a:prstClr val="white"/>
              </a:solidFill>
              <a:latin typeface="Arial"/>
              <a:ea typeface="ＭＳ Ｐゴシック"/>
            </a:endParaRPr>
          </a:p>
        </p:txBody>
      </p:sp>
      <p:sp>
        <p:nvSpPr>
          <p:cNvPr id="18" name="Rounded Rectangle 10">
            <a:extLst>
              <a:ext uri="{FF2B5EF4-FFF2-40B4-BE49-F238E27FC236}">
                <a16:creationId xmlns:a16="http://schemas.microsoft.com/office/drawing/2014/main" id="{00D83F29-EE3E-4275-8FBC-9237DDC3264B}"/>
              </a:ext>
            </a:extLst>
          </p:cNvPr>
          <p:cNvSpPr/>
          <p:nvPr/>
        </p:nvSpPr>
        <p:spPr>
          <a:xfrm>
            <a:off x="4608004" y="2751770"/>
            <a:ext cx="554739" cy="340590"/>
          </a:xfrm>
          <a:prstGeom prst="roundRect">
            <a:avLst/>
          </a:prstGeom>
          <a:solidFill>
            <a:schemeClr val="accent3">
              <a:lumMod val="50000"/>
            </a:schemeClr>
          </a:solidFill>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CA ConS</a:t>
            </a:r>
          </a:p>
        </p:txBody>
      </p:sp>
      <p:sp>
        <p:nvSpPr>
          <p:cNvPr id="16" name="Title 1">
            <a:extLst>
              <a:ext uri="{FF2B5EF4-FFF2-40B4-BE49-F238E27FC236}">
                <a16:creationId xmlns:a16="http://schemas.microsoft.com/office/drawing/2014/main" id="{7EAA83F9-3B33-4C45-91B7-4A749793070E}"/>
              </a:ext>
            </a:extLst>
          </p:cNvPr>
          <p:cNvSpPr txBox="1">
            <a:spLocks/>
          </p:cNvSpPr>
          <p:nvPr/>
        </p:nvSpPr>
        <p:spPr>
          <a:xfrm>
            <a:off x="287524" y="222734"/>
            <a:ext cx="6069806" cy="346249"/>
          </a:xfrm>
          <a:prstGeom prst="rect">
            <a:avLst/>
          </a:prstGeom>
        </p:spPr>
        <p:txBody>
          <a:bodyPr vert="horz" wrap="square" lIns="0" tIns="0" rIns="0" bIns="0" rtlCol="0" anchor="t">
            <a:noAutofit/>
          </a:bodyPr>
          <a:lstStyle>
            <a:lvl1pPr eaLnBrk="1" hangingPunct="1">
              <a:lnSpc>
                <a:spcPct val="80000"/>
              </a:lnSpc>
              <a:defRPr sz="1800" b="1">
                <a:solidFill>
                  <a:schemeClr val="accent1"/>
                </a:solidFill>
                <a:latin typeface="+mj-lt"/>
                <a:ea typeface="+mj-ea"/>
                <a:cs typeface="+mj-cs"/>
              </a:defRPr>
            </a:lvl1pPr>
          </a:lstStyle>
          <a:p>
            <a:pPr defTabSz="914400"/>
            <a:r>
              <a:rPr lang="en-GB" sz="2400" kern="0" dirty="0"/>
              <a:t>In-flight Modifications</a:t>
            </a:r>
          </a:p>
        </p:txBody>
      </p:sp>
      <p:sp>
        <p:nvSpPr>
          <p:cNvPr id="17" name="Rounded Rectangle 25">
            <a:extLst>
              <a:ext uri="{FF2B5EF4-FFF2-40B4-BE49-F238E27FC236}">
                <a16:creationId xmlns:a16="http://schemas.microsoft.com/office/drawing/2014/main" id="{A789EB17-98C6-47F6-9080-B1F39BE02195}"/>
              </a:ext>
            </a:extLst>
          </p:cNvPr>
          <p:cNvSpPr/>
          <p:nvPr/>
        </p:nvSpPr>
        <p:spPr>
          <a:xfrm>
            <a:off x="3725242" y="1247657"/>
            <a:ext cx="1693516" cy="278150"/>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WG Mod Dev</a:t>
            </a:r>
          </a:p>
        </p:txBody>
      </p:sp>
      <p:sp>
        <p:nvSpPr>
          <p:cNvPr id="20" name="Rounded Rectangle 19">
            <a:extLst>
              <a:ext uri="{FF2B5EF4-FFF2-40B4-BE49-F238E27FC236}">
                <a16:creationId xmlns:a16="http://schemas.microsoft.com/office/drawing/2014/main" id="{DE064B16-3023-441C-BBBC-706F8C6D6BC5}"/>
              </a:ext>
            </a:extLst>
          </p:cNvPr>
          <p:cNvSpPr/>
          <p:nvPr/>
        </p:nvSpPr>
        <p:spPr>
          <a:xfrm>
            <a:off x="3704843" y="4125828"/>
            <a:ext cx="1479471" cy="216023"/>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WG Mod Dev</a:t>
            </a:r>
          </a:p>
        </p:txBody>
      </p:sp>
      <p:sp>
        <p:nvSpPr>
          <p:cNvPr id="21" name="Rounded Rectangle 10">
            <a:extLst>
              <a:ext uri="{FF2B5EF4-FFF2-40B4-BE49-F238E27FC236}">
                <a16:creationId xmlns:a16="http://schemas.microsoft.com/office/drawing/2014/main" id="{92CB23FC-637B-4283-9DEE-5DEA28FB344C}"/>
              </a:ext>
            </a:extLst>
          </p:cNvPr>
          <p:cNvSpPr/>
          <p:nvPr/>
        </p:nvSpPr>
        <p:spPr>
          <a:xfrm>
            <a:off x="4630079" y="3435846"/>
            <a:ext cx="554739" cy="340590"/>
          </a:xfrm>
          <a:prstGeom prst="roundRect">
            <a:avLst/>
          </a:prstGeom>
          <a:solidFill>
            <a:schemeClr val="accent3">
              <a:lumMod val="50000"/>
            </a:schemeClr>
          </a:solidFill>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CA ConS</a:t>
            </a:r>
          </a:p>
        </p:txBody>
      </p:sp>
    </p:spTree>
    <p:extLst>
      <p:ext uri="{BB962C8B-B14F-4D97-AF65-F5344CB8AC3E}">
        <p14:creationId xmlns:p14="http://schemas.microsoft.com/office/powerpoint/2010/main" val="1488229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924912683"/>
              </p:ext>
            </p:extLst>
          </p:nvPr>
        </p:nvGraphicFramePr>
        <p:xfrm>
          <a:off x="206067" y="689210"/>
          <a:ext cx="8650410" cy="3718744"/>
        </p:xfrm>
        <a:graphic>
          <a:graphicData uri="http://schemas.openxmlformats.org/drawingml/2006/table">
            <a:tbl>
              <a:tblPr firstRow="1" bandRow="1">
                <a:effectLst/>
                <a:tableStyleId>{5C22544A-7EE6-4342-B048-85BDC9FD1C3A}</a:tableStyleId>
              </a:tblPr>
              <a:tblGrid>
                <a:gridCol w="3141797">
                  <a:extLst>
                    <a:ext uri="{9D8B030D-6E8A-4147-A177-3AD203B41FA5}">
                      <a16:colId xmlns:a16="http://schemas.microsoft.com/office/drawing/2014/main" val="20000"/>
                    </a:ext>
                  </a:extLst>
                </a:gridCol>
                <a:gridCol w="540060">
                  <a:extLst>
                    <a:ext uri="{9D8B030D-6E8A-4147-A177-3AD203B41FA5}">
                      <a16:colId xmlns:a16="http://schemas.microsoft.com/office/drawing/2014/main" val="20002"/>
                    </a:ext>
                  </a:extLst>
                </a:gridCol>
                <a:gridCol w="540060">
                  <a:extLst>
                    <a:ext uri="{9D8B030D-6E8A-4147-A177-3AD203B41FA5}">
                      <a16:colId xmlns:a16="http://schemas.microsoft.com/office/drawing/2014/main" val="20003"/>
                    </a:ext>
                  </a:extLst>
                </a:gridCol>
                <a:gridCol w="540060">
                  <a:extLst>
                    <a:ext uri="{9D8B030D-6E8A-4147-A177-3AD203B41FA5}">
                      <a16:colId xmlns:a16="http://schemas.microsoft.com/office/drawing/2014/main" val="20006"/>
                    </a:ext>
                  </a:extLst>
                </a:gridCol>
                <a:gridCol w="540060">
                  <a:extLst>
                    <a:ext uri="{9D8B030D-6E8A-4147-A177-3AD203B41FA5}">
                      <a16:colId xmlns:a16="http://schemas.microsoft.com/office/drawing/2014/main" val="20007"/>
                    </a:ext>
                  </a:extLst>
                </a:gridCol>
                <a:gridCol w="540060">
                  <a:extLst>
                    <a:ext uri="{9D8B030D-6E8A-4147-A177-3AD203B41FA5}">
                      <a16:colId xmlns:a16="http://schemas.microsoft.com/office/drawing/2014/main" val="20008"/>
                    </a:ext>
                  </a:extLst>
                </a:gridCol>
                <a:gridCol w="540060">
                  <a:extLst>
                    <a:ext uri="{9D8B030D-6E8A-4147-A177-3AD203B41FA5}">
                      <a16:colId xmlns:a16="http://schemas.microsoft.com/office/drawing/2014/main" val="814397580"/>
                    </a:ext>
                  </a:extLst>
                </a:gridCol>
                <a:gridCol w="2268253">
                  <a:extLst>
                    <a:ext uri="{9D8B030D-6E8A-4147-A177-3AD203B41FA5}">
                      <a16:colId xmlns:a16="http://schemas.microsoft.com/office/drawing/2014/main" val="20009"/>
                    </a:ext>
                  </a:extLst>
                </a:gridCol>
              </a:tblGrid>
              <a:tr h="206181">
                <a:tc>
                  <a:txBody>
                    <a:bodyPr/>
                    <a:lstStyle/>
                    <a:p>
                      <a:endParaRPr lang="en-GB" sz="900" dirty="0"/>
                    </a:p>
                  </a:txBody>
                  <a:tcPr marL="51435" marR="51435" marT="19289" marB="19289"/>
                </a:tc>
                <a:tc>
                  <a:txBody>
                    <a:bodyPr/>
                    <a:lstStyle/>
                    <a:p>
                      <a:pPr algn="ctr"/>
                      <a:r>
                        <a:rPr lang="en-GB" sz="900" b="1" kern="1200" dirty="0">
                          <a:solidFill>
                            <a:schemeClr val="lt1"/>
                          </a:solidFill>
                          <a:latin typeface="+mn-lt"/>
                          <a:ea typeface="+mn-ea"/>
                          <a:cs typeface="+mn-cs"/>
                        </a:rPr>
                        <a:t>Mar</a:t>
                      </a:r>
                    </a:p>
                  </a:txBody>
                  <a:tcPr marL="51435" marR="51435" marT="19289" marB="19289"/>
                </a:tc>
                <a:tc>
                  <a:txBody>
                    <a:bodyPr/>
                    <a:lstStyle/>
                    <a:p>
                      <a:pPr algn="ctr"/>
                      <a:r>
                        <a:rPr lang="en-GB" sz="900" b="1" kern="1200" dirty="0">
                          <a:solidFill>
                            <a:schemeClr val="lt1"/>
                          </a:solidFill>
                          <a:latin typeface="+mn-lt"/>
                          <a:ea typeface="+mn-ea"/>
                          <a:cs typeface="+mn-cs"/>
                        </a:rPr>
                        <a:t>Apr</a:t>
                      </a:r>
                    </a:p>
                  </a:txBody>
                  <a:tcPr marL="51435" marR="51435" marT="19289" marB="19289"/>
                </a:tc>
                <a:tc>
                  <a:txBody>
                    <a:bodyPr/>
                    <a:lstStyle/>
                    <a:p>
                      <a:pPr algn="ctr"/>
                      <a:r>
                        <a:rPr lang="en-GB" sz="900" b="1" kern="1200" dirty="0">
                          <a:solidFill>
                            <a:schemeClr val="lt1"/>
                          </a:solidFill>
                          <a:latin typeface="+mn-lt"/>
                          <a:ea typeface="+mn-ea"/>
                          <a:cs typeface="+mn-cs"/>
                        </a:rPr>
                        <a:t>May</a:t>
                      </a:r>
                    </a:p>
                  </a:txBody>
                  <a:tcPr marL="51435" marR="51435" marT="19289" marB="19289"/>
                </a:tc>
                <a:tc>
                  <a:txBody>
                    <a:bodyPr/>
                    <a:lstStyle/>
                    <a:p>
                      <a:pPr algn="ctr"/>
                      <a:r>
                        <a:rPr lang="en-GB" sz="900" b="1" kern="1200" dirty="0">
                          <a:solidFill>
                            <a:schemeClr val="lt1"/>
                          </a:solidFill>
                          <a:latin typeface="+mn-lt"/>
                          <a:ea typeface="+mn-ea"/>
                          <a:cs typeface="+mn-cs"/>
                        </a:rPr>
                        <a:t>June</a:t>
                      </a:r>
                    </a:p>
                  </a:txBody>
                  <a:tcPr marL="51435" marR="51435" marT="19289" marB="19289"/>
                </a:tc>
                <a:tc>
                  <a:txBody>
                    <a:bodyPr/>
                    <a:lstStyle/>
                    <a:p>
                      <a:pPr algn="ctr"/>
                      <a:r>
                        <a:rPr lang="en-GB" sz="900" b="1" kern="1200" dirty="0">
                          <a:solidFill>
                            <a:schemeClr val="lt1"/>
                          </a:solidFill>
                          <a:latin typeface="+mn-lt"/>
                          <a:ea typeface="+mn-ea"/>
                          <a:cs typeface="+mn-cs"/>
                        </a:rPr>
                        <a:t>July</a:t>
                      </a:r>
                    </a:p>
                  </a:txBody>
                  <a:tcPr marL="51435" marR="51435" marT="19289" marB="19289"/>
                </a:tc>
                <a:tc>
                  <a:txBody>
                    <a:bodyPr/>
                    <a:lstStyle/>
                    <a:p>
                      <a:pPr algn="ctr"/>
                      <a:r>
                        <a:rPr lang="en-GB" sz="900" b="1" kern="1200" dirty="0">
                          <a:solidFill>
                            <a:schemeClr val="lt1"/>
                          </a:solidFill>
                          <a:latin typeface="+mn-lt"/>
                          <a:ea typeface="+mn-ea"/>
                          <a:cs typeface="+mn-cs"/>
                        </a:rPr>
                        <a:t>Aug</a:t>
                      </a:r>
                    </a:p>
                  </a:txBody>
                  <a:tcPr marL="51435" marR="51435" marT="19289" marB="19289"/>
                </a:tc>
                <a:tc>
                  <a:txBody>
                    <a:bodyPr/>
                    <a:lstStyle/>
                    <a:p>
                      <a:pPr algn="ctr"/>
                      <a:r>
                        <a:rPr lang="en-GB" sz="900" b="1" kern="1200" dirty="0">
                          <a:solidFill>
                            <a:schemeClr val="lt1"/>
                          </a:solidFill>
                          <a:latin typeface="+mn-lt"/>
                          <a:ea typeface="+mn-ea"/>
                          <a:cs typeface="+mn-cs"/>
                        </a:rPr>
                        <a:t>Comments</a:t>
                      </a:r>
                    </a:p>
                  </a:txBody>
                  <a:tcPr marL="51435" marR="51435" marT="19289" marB="19289"/>
                </a:tc>
                <a:extLst>
                  <a:ext uri="{0D108BD9-81ED-4DB2-BD59-A6C34878D82A}">
                    <a16:rowId xmlns:a16="http://schemas.microsoft.com/office/drawing/2014/main" val="10000"/>
                  </a:ext>
                </a:extLst>
              </a:tr>
              <a:tr h="4111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kern="1200" dirty="0">
                          <a:solidFill>
                            <a:schemeClr val="dk1"/>
                          </a:solidFill>
                          <a:effectLst/>
                          <a:latin typeface="+mn-lt"/>
                          <a:ea typeface="Times New Roman"/>
                          <a:cs typeface="Arial"/>
                        </a:rPr>
                        <a:t>CMP300 </a:t>
                      </a:r>
                      <a:r>
                        <a:rPr lang="en-US" sz="900" b="0" kern="1200" baseline="0" dirty="0">
                          <a:solidFill>
                            <a:schemeClr val="bg1"/>
                          </a:solidFill>
                          <a:effectLst/>
                          <a:latin typeface="+mn-lt"/>
                          <a:ea typeface="Times New Roman"/>
                          <a:cs typeface="Arial"/>
                        </a:rPr>
                        <a:t>Energy Response Payment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0" kern="1200" dirty="0">
                        <a:solidFill>
                          <a:schemeClr val="bg1"/>
                        </a:solidFill>
                        <a:latin typeface="+mn-lt"/>
                        <a:ea typeface="+mn-ea"/>
                        <a:cs typeface="+mn-cs"/>
                      </a:endParaRP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r>
                        <a:rPr lang="en-GB" sz="900" dirty="0"/>
                        <a:t>Quoracy met, </a:t>
                      </a:r>
                      <a:r>
                        <a:rPr lang="en-GB" sz="900" b="1" dirty="0"/>
                        <a:t>WG</a:t>
                      </a:r>
                      <a:r>
                        <a:rPr lang="en-GB" sz="900" b="1" baseline="0" dirty="0"/>
                        <a:t> convened 22 March; WG Consultation to be issued in April</a:t>
                      </a:r>
                    </a:p>
                  </a:txBody>
                  <a:tcPr marL="51435" marR="51435" marT="19289" marB="19289" anchor="ctr"/>
                </a:tc>
                <a:extLst>
                  <a:ext uri="{0D108BD9-81ED-4DB2-BD59-A6C34878D82A}">
                    <a16:rowId xmlns:a16="http://schemas.microsoft.com/office/drawing/2014/main" val="10003"/>
                  </a:ext>
                </a:extLst>
              </a:tr>
              <a:tr h="771645">
                <a:tc>
                  <a:txBody>
                    <a:bodyPr/>
                    <a:lstStyle/>
                    <a:p>
                      <a:pPr marL="0" algn="l" defTabSz="914400" rtl="0" eaLnBrk="1" latinLnBrk="0" hangingPunct="1"/>
                      <a:r>
                        <a:rPr lang="en-GB" sz="900" b="0" kern="1200" dirty="0">
                          <a:solidFill>
                            <a:schemeClr val="dk1"/>
                          </a:solidFill>
                          <a:effectLst/>
                          <a:latin typeface="+mn-lt"/>
                          <a:ea typeface="Times New Roman"/>
                          <a:cs typeface="Arial"/>
                        </a:rPr>
                        <a:t>CMP301</a:t>
                      </a:r>
                      <a:r>
                        <a:rPr lang="en-GB" sz="900" b="0" kern="1200" baseline="0" dirty="0">
                          <a:solidFill>
                            <a:schemeClr val="dk1"/>
                          </a:solidFill>
                          <a:effectLst/>
                          <a:latin typeface="+mn-lt"/>
                          <a:ea typeface="Times New Roman"/>
                          <a:cs typeface="Arial"/>
                        </a:rPr>
                        <a:t> </a:t>
                      </a:r>
                      <a:r>
                        <a:rPr lang="en-US" sz="900" b="0" kern="1200" dirty="0">
                          <a:solidFill>
                            <a:schemeClr val="bg1"/>
                          </a:solidFill>
                          <a:latin typeface="+mn-lt"/>
                          <a:ea typeface="+mn-ea"/>
                          <a:cs typeface="+mn-cs"/>
                        </a:rPr>
                        <a:t>CMP213 introduced specific expansion factors for HVDC and subsea circuits however the existing legal text is open to interpretation – this proposal would cement the interpretation made by The Company to ensure consistency with onshore circuits</a:t>
                      </a:r>
                      <a:endParaRPr lang="en-GB" sz="900" b="0" kern="1200" dirty="0">
                        <a:solidFill>
                          <a:schemeClr val="bg1"/>
                        </a:solidFill>
                        <a:latin typeface="+mn-lt"/>
                        <a:ea typeface="+mn-ea"/>
                        <a:cs typeface="+mn-cs"/>
                      </a:endParaRP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r>
                        <a:rPr lang="en-GB" sz="900" b="0" dirty="0"/>
                        <a:t>2</a:t>
                      </a:r>
                      <a:r>
                        <a:rPr lang="en-GB" sz="900" b="0" baseline="30000" dirty="0"/>
                        <a:t>nd</a:t>
                      </a:r>
                      <a:r>
                        <a:rPr lang="en-GB" sz="900" b="0" dirty="0"/>
                        <a:t> CAC issued 20 February, closed 27 February. </a:t>
                      </a:r>
                      <a:r>
                        <a:rPr lang="en-GB" sz="900" b="1" dirty="0"/>
                        <a:t>Ofgem responded with a request for further information. Next steps to be discussed</a:t>
                      </a:r>
                    </a:p>
                  </a:txBody>
                  <a:tcPr marL="51435" marR="51435" marT="19289" marB="19289" anchor="ctr"/>
                </a:tc>
                <a:extLst>
                  <a:ext uri="{0D108BD9-81ED-4DB2-BD59-A6C34878D82A}">
                    <a16:rowId xmlns:a16="http://schemas.microsoft.com/office/drawing/2014/main" val="10004"/>
                  </a:ext>
                </a:extLst>
              </a:tr>
              <a:tr h="771645">
                <a:tc>
                  <a:txBody>
                    <a:bodyPr/>
                    <a:lstStyle/>
                    <a:p>
                      <a:pPr marL="0" algn="l" defTabSz="914400" rtl="0" eaLnBrk="1" latinLnBrk="0" hangingPunct="1"/>
                      <a:r>
                        <a:rPr lang="en-GB" sz="900" b="0" kern="1200" dirty="0">
                          <a:solidFill>
                            <a:schemeClr val="dk1"/>
                          </a:solidFill>
                          <a:latin typeface="+mn-lt"/>
                          <a:ea typeface="+mn-ea"/>
                          <a:cs typeface="+mn-cs"/>
                        </a:rPr>
                        <a:t>CMP303 </a:t>
                      </a:r>
                      <a:r>
                        <a:rPr lang="en-US" sz="900" b="0" kern="1200" dirty="0">
                          <a:solidFill>
                            <a:schemeClr val="bg1"/>
                          </a:solidFill>
                          <a:latin typeface="+mn-lt"/>
                          <a:ea typeface="+mn-ea"/>
                          <a:cs typeface="+mn-cs"/>
                        </a:rPr>
                        <a:t>This modification seeks to make part of the TNUoS charge more cost-reflective through removal of additional costs from local circuit expansion factors that are incurred beyond the connected, ore to be connected, generators needs. </a:t>
                      </a:r>
                      <a:endParaRPr lang="en-GB" sz="900" b="0" kern="1200" dirty="0">
                        <a:solidFill>
                          <a:schemeClr val="bg1"/>
                        </a:solidFill>
                        <a:latin typeface="+mn-lt"/>
                        <a:ea typeface="+mn-ea"/>
                        <a:cs typeface="+mn-cs"/>
                      </a:endParaRPr>
                    </a:p>
                  </a:txBody>
                  <a:tcPr marL="51435" marR="51435" marT="19289" marB="19289">
                    <a:solidFill>
                      <a:schemeClr val="tx2">
                        <a:lumMod val="60000"/>
                        <a:lumOff val="40000"/>
                      </a:schemeClr>
                    </a:solidFill>
                  </a:tcPr>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dirty="0"/>
                    </a:p>
                  </a:txBody>
                  <a:tcPr marL="51435" marR="51435" marT="19289" marB="19289"/>
                </a:tc>
                <a:tc>
                  <a:txBody>
                    <a:bodyPr/>
                    <a:lstStyle/>
                    <a:p>
                      <a:endParaRPr lang="en-GB" sz="900" b="0" dirty="0"/>
                    </a:p>
                  </a:txBody>
                  <a:tcPr marL="51435" marR="51435" marT="19289" marB="19289"/>
                </a:tc>
                <a:tc>
                  <a:txBody>
                    <a:bodyPr/>
                    <a:lstStyle/>
                    <a:p>
                      <a:r>
                        <a:rPr lang="en-GB" sz="900" b="0" dirty="0"/>
                        <a:t>CAC issued following Panel in February, closed 19 March. </a:t>
                      </a:r>
                      <a:r>
                        <a:rPr lang="en-GB" sz="900" b="1" dirty="0"/>
                        <a:t>DFMR to be discussed</a:t>
                      </a:r>
                    </a:p>
                  </a:txBody>
                  <a:tcPr marL="51435" marR="51435" marT="19289" marB="19289" anchor="ctr"/>
                </a:tc>
                <a:extLst>
                  <a:ext uri="{0D108BD9-81ED-4DB2-BD59-A6C34878D82A}">
                    <a16:rowId xmlns:a16="http://schemas.microsoft.com/office/drawing/2014/main" val="3376976485"/>
                  </a:ext>
                </a:extLst>
              </a:tr>
              <a:tr h="359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0" kern="1200" dirty="0">
                          <a:solidFill>
                            <a:schemeClr val="dk1"/>
                          </a:solidFill>
                          <a:latin typeface="+mn-lt"/>
                          <a:ea typeface="+mn-ea"/>
                          <a:cs typeface="+mn-cs"/>
                        </a:rPr>
                        <a:t>CMP304</a:t>
                      </a:r>
                      <a:r>
                        <a:rPr lang="en-US" sz="900" b="0" kern="1200" dirty="0">
                          <a:solidFill>
                            <a:schemeClr val="dk1"/>
                          </a:solidFill>
                          <a:effectLst/>
                          <a:latin typeface="+mn-lt"/>
                          <a:ea typeface="Times New Roman"/>
                          <a:cs typeface="Arial"/>
                        </a:rPr>
                        <a:t> </a:t>
                      </a:r>
                      <a:r>
                        <a:rPr lang="en-US" sz="900" b="0" kern="1200" baseline="0" dirty="0">
                          <a:solidFill>
                            <a:schemeClr val="bg1"/>
                          </a:solidFill>
                          <a:effectLst/>
                          <a:latin typeface="+mn-lt"/>
                          <a:ea typeface="Times New Roman"/>
                          <a:cs typeface="Arial"/>
                        </a:rPr>
                        <a:t>Enhancing EPRS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900" b="0" kern="1200" baseline="0" dirty="0">
                        <a:solidFill>
                          <a:schemeClr val="bg1"/>
                        </a:solidFill>
                        <a:effectLst/>
                        <a:latin typeface="+mn-lt"/>
                        <a:ea typeface="+mn-ea"/>
                        <a:cs typeface="Arial"/>
                      </a:endParaRPr>
                    </a:p>
                  </a:txBody>
                  <a:tcPr marL="51435" marR="51435" marT="19289" marB="19289">
                    <a:solidFill>
                      <a:schemeClr val="tx2">
                        <a:lumMod val="60000"/>
                        <a:lumOff val="40000"/>
                      </a:schemeClr>
                    </a:solidFill>
                  </a:tcPr>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900" b="0" dirty="0"/>
                        <a:t>Timeline to be confirmed; anticipated to return June</a:t>
                      </a:r>
                      <a:r>
                        <a:rPr lang="en-GB" sz="900" b="0" baseline="0" dirty="0"/>
                        <a:t> 2019. </a:t>
                      </a:r>
                      <a:endParaRPr lang="en-GB" sz="900" b="0" dirty="0"/>
                    </a:p>
                  </a:txBody>
                  <a:tcPr marL="51435" marR="51435" marT="19289" marB="19289" anchor="ctr"/>
                </a:tc>
                <a:extLst>
                  <a:ext uri="{0D108BD9-81ED-4DB2-BD59-A6C34878D82A}">
                    <a16:rowId xmlns:a16="http://schemas.microsoft.com/office/drawing/2014/main" val="1101966276"/>
                  </a:ext>
                </a:extLst>
              </a:tr>
              <a:tr h="4794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kern="1200" dirty="0">
                          <a:solidFill>
                            <a:schemeClr val="dk1"/>
                          </a:solidFill>
                          <a:latin typeface="+mn-lt"/>
                          <a:ea typeface="+mn-ea"/>
                          <a:cs typeface="+mn-cs"/>
                        </a:rPr>
                        <a:t>CMP305</a:t>
                      </a:r>
                      <a:r>
                        <a:rPr lang="en-GB" sz="900" b="0" kern="1200" dirty="0">
                          <a:solidFill>
                            <a:schemeClr val="bg1"/>
                          </a:solidFill>
                          <a:latin typeface="+mn-lt"/>
                          <a:ea typeface="+mn-ea"/>
                          <a:cs typeface="+mn-cs"/>
                        </a:rPr>
                        <a:t> </a:t>
                      </a:r>
                      <a:r>
                        <a:rPr lang="en-US" sz="900" b="0" kern="1200" dirty="0">
                          <a:solidFill>
                            <a:schemeClr val="bg1"/>
                          </a:solidFill>
                          <a:latin typeface="+mn-lt"/>
                          <a:ea typeface="+mn-ea"/>
                          <a:cs typeface="+mn-cs"/>
                        </a:rPr>
                        <a:t>Removal of the Enhanced Reactive Power Service (ERPS)</a:t>
                      </a:r>
                    </a:p>
                  </a:txBody>
                  <a:tcPr marL="51435" marR="51435" marT="19289" marB="19289">
                    <a:solidFill>
                      <a:schemeClr val="tx2">
                        <a:lumMod val="60000"/>
                        <a:lumOff val="40000"/>
                      </a:schemeClr>
                    </a:solidFill>
                  </a:tcPr>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r>
                        <a:rPr lang="en-GB" sz="900" b="0" dirty="0">
                          <a:latin typeface="+mn-lt"/>
                        </a:rPr>
                        <a:t>Following send back from Ofgem this requires additional information in the FMR. Timeline TBC. </a:t>
                      </a:r>
                    </a:p>
                  </a:txBody>
                  <a:tcPr marL="51435" marR="51435" marT="19289" marB="19289" anchor="ctr"/>
                </a:tc>
                <a:extLst>
                  <a:ext uri="{0D108BD9-81ED-4DB2-BD59-A6C34878D82A}">
                    <a16:rowId xmlns:a16="http://schemas.microsoft.com/office/drawing/2014/main" val="4273461041"/>
                  </a:ext>
                </a:extLst>
              </a:tr>
              <a:tr h="359579">
                <a:tc>
                  <a:txBody>
                    <a:bodyPr/>
                    <a:lstStyle/>
                    <a:p>
                      <a:pPr marL="0" algn="l" defTabSz="914400" rtl="0" eaLnBrk="1" latinLnBrk="0" hangingPunct="1"/>
                      <a:r>
                        <a:rPr lang="en-GB" sz="900" b="0" kern="1200" dirty="0">
                          <a:solidFill>
                            <a:schemeClr val="dk1"/>
                          </a:solidFill>
                          <a:latin typeface="+mn-lt"/>
                          <a:ea typeface="+mn-ea"/>
                          <a:cs typeface="+mn-cs"/>
                        </a:rPr>
                        <a:t>CMP306 </a:t>
                      </a:r>
                      <a:r>
                        <a:rPr lang="en-US" sz="900" b="0" kern="1200" dirty="0">
                          <a:solidFill>
                            <a:schemeClr val="bg1"/>
                          </a:solidFill>
                          <a:latin typeface="+mn-lt"/>
                          <a:ea typeface="+mn-ea"/>
                          <a:cs typeface="+mn-cs"/>
                        </a:rPr>
                        <a:t>Align annual connection charge rate of return at CUSC 14.3.21 to price control cost of capital </a:t>
                      </a:r>
                      <a:endParaRPr lang="en-GB" sz="900" b="0" kern="1200" dirty="0">
                        <a:solidFill>
                          <a:schemeClr val="dk1"/>
                        </a:solidFill>
                        <a:latin typeface="+mn-lt"/>
                        <a:ea typeface="+mn-ea"/>
                        <a:cs typeface="+mn-cs"/>
                      </a:endParaRPr>
                    </a:p>
                  </a:txBody>
                  <a:tcPr marL="51435" marR="51435" marT="19289" marB="19289">
                    <a:solidFill>
                      <a:schemeClr val="tx2">
                        <a:lumMod val="60000"/>
                        <a:lumOff val="40000"/>
                      </a:schemeClr>
                    </a:solidFill>
                  </a:tcPr>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r>
                        <a:rPr lang="en-GB" sz="900" b="0" baseline="0" dirty="0">
                          <a:latin typeface="+mn-lt"/>
                        </a:rPr>
                        <a:t>WG held 31 January; actions progressing, second workgroup March 25</a:t>
                      </a:r>
                      <a:endParaRPr lang="en-GB" sz="900" b="0" dirty="0">
                        <a:latin typeface="+mn-lt"/>
                      </a:endParaRPr>
                    </a:p>
                  </a:txBody>
                  <a:tcPr marL="51435" marR="51435" marT="19289" marB="19289" anchor="ctr"/>
                </a:tc>
                <a:extLst>
                  <a:ext uri="{0D108BD9-81ED-4DB2-BD59-A6C34878D82A}">
                    <a16:rowId xmlns:a16="http://schemas.microsoft.com/office/drawing/2014/main" val="933858032"/>
                  </a:ext>
                </a:extLst>
              </a:tr>
              <a:tr h="359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kern="1200" dirty="0">
                          <a:solidFill>
                            <a:schemeClr val="dk1"/>
                          </a:solidFill>
                          <a:latin typeface="+mn-lt"/>
                          <a:ea typeface="+mn-ea"/>
                          <a:cs typeface="+mn-cs"/>
                        </a:rPr>
                        <a:t>CMP308 </a:t>
                      </a:r>
                      <a:r>
                        <a:rPr lang="en-US" sz="900" b="0" kern="1200" dirty="0">
                          <a:solidFill>
                            <a:schemeClr val="bg1"/>
                          </a:solidFill>
                          <a:latin typeface="+mn-lt"/>
                          <a:ea typeface="+mn-ea"/>
                          <a:cs typeface="+mn-cs"/>
                        </a:rPr>
                        <a:t>Removal of </a:t>
                      </a:r>
                      <a:r>
                        <a:rPr lang="en-US" sz="900" b="0" kern="1200" dirty="0" err="1">
                          <a:solidFill>
                            <a:schemeClr val="bg1"/>
                          </a:solidFill>
                          <a:latin typeface="+mn-lt"/>
                          <a:ea typeface="+mn-ea"/>
                          <a:cs typeface="+mn-cs"/>
                        </a:rPr>
                        <a:t>BSUoS</a:t>
                      </a:r>
                      <a:r>
                        <a:rPr lang="en-US" sz="900" b="0" kern="1200" dirty="0">
                          <a:solidFill>
                            <a:schemeClr val="bg1"/>
                          </a:solidFill>
                          <a:latin typeface="+mn-lt"/>
                          <a:ea typeface="+mn-ea"/>
                          <a:cs typeface="+mn-cs"/>
                        </a:rPr>
                        <a:t> charges from Generation</a:t>
                      </a:r>
                    </a:p>
                  </a:txBody>
                  <a:tcPr marL="51435" marR="51435" marT="19289" marB="19289">
                    <a:solidFill>
                      <a:schemeClr val="tx2">
                        <a:lumMod val="60000"/>
                        <a:lumOff val="40000"/>
                      </a:schemeClr>
                    </a:solidFill>
                  </a:tcPr>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900" b="0" baseline="0" dirty="0">
                          <a:latin typeface="+mn-lt"/>
                        </a:rPr>
                        <a:t>WG held 1 March; next meeting March 28. WG Cons to follow shortly. </a:t>
                      </a:r>
                      <a:endParaRPr lang="en-GB" sz="900" b="0" dirty="0">
                        <a:latin typeface="+mn-lt"/>
                      </a:endParaRPr>
                    </a:p>
                  </a:txBody>
                  <a:tcPr marL="51435" marR="51435" marT="19289" marB="19289" anchor="ctr"/>
                </a:tc>
                <a:extLst>
                  <a:ext uri="{0D108BD9-81ED-4DB2-BD59-A6C34878D82A}">
                    <a16:rowId xmlns:a16="http://schemas.microsoft.com/office/drawing/2014/main" val="1431586052"/>
                  </a:ext>
                </a:extLst>
              </a:tr>
            </a:tbl>
          </a:graphicData>
        </a:graphic>
      </p:graphicFrame>
      <p:sp>
        <p:nvSpPr>
          <p:cNvPr id="16" name="Rounded Rectangle 15"/>
          <p:cNvSpPr/>
          <p:nvPr/>
        </p:nvSpPr>
        <p:spPr>
          <a:xfrm>
            <a:off x="3451661" y="1007857"/>
            <a:ext cx="1120339" cy="195741"/>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WG Mod Dev</a:t>
            </a:r>
          </a:p>
        </p:txBody>
      </p:sp>
      <p:sp>
        <p:nvSpPr>
          <p:cNvPr id="23" name="Rounded Rectangle 22"/>
          <p:cNvSpPr/>
          <p:nvPr/>
        </p:nvSpPr>
        <p:spPr>
          <a:xfrm>
            <a:off x="4882157" y="987574"/>
            <a:ext cx="517935" cy="216024"/>
          </a:xfrm>
          <a:prstGeom prst="roundRect">
            <a:avLst/>
          </a:prstGeom>
          <a:solidFill>
            <a:schemeClr val="accent3">
              <a:lumMod val="50000"/>
            </a:schemeClr>
          </a:solidFill>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dirty="0">
                <a:solidFill>
                  <a:prstClr val="white"/>
                </a:solidFill>
                <a:latin typeface="Arial"/>
                <a:ea typeface="ＭＳ Ｐゴシック"/>
              </a:rPr>
              <a:t>CA ConS</a:t>
            </a:r>
          </a:p>
        </p:txBody>
      </p:sp>
      <p:sp>
        <p:nvSpPr>
          <p:cNvPr id="21" name="Diamond 20"/>
          <p:cNvSpPr/>
          <p:nvPr/>
        </p:nvSpPr>
        <p:spPr>
          <a:xfrm flipH="1">
            <a:off x="4609331" y="1007857"/>
            <a:ext cx="235495" cy="195741"/>
          </a:xfrm>
          <a:prstGeom prst="diamond">
            <a:avLst/>
          </a:prstGeom>
          <a:solidFill>
            <a:schemeClr val="accent6">
              <a:lumMod val="75000"/>
            </a:schemeClr>
          </a:solidFill>
          <a:ln w="25400"/>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514350">
              <a:defRPr/>
            </a:pPr>
            <a:endParaRPr lang="en-GB" sz="506" dirty="0">
              <a:solidFill>
                <a:prstClr val="white"/>
              </a:solidFill>
              <a:latin typeface="Arial"/>
              <a:ea typeface="ＭＳ Ｐゴシック"/>
            </a:endParaRPr>
          </a:p>
        </p:txBody>
      </p:sp>
      <p:sp>
        <p:nvSpPr>
          <p:cNvPr id="14" name="Title 1">
            <a:extLst>
              <a:ext uri="{FF2B5EF4-FFF2-40B4-BE49-F238E27FC236}">
                <a16:creationId xmlns:a16="http://schemas.microsoft.com/office/drawing/2014/main" id="{2F3E589F-591F-4669-947D-95AE344BF4A1}"/>
              </a:ext>
            </a:extLst>
          </p:cNvPr>
          <p:cNvSpPr txBox="1">
            <a:spLocks/>
          </p:cNvSpPr>
          <p:nvPr/>
        </p:nvSpPr>
        <p:spPr>
          <a:xfrm>
            <a:off x="221483" y="282236"/>
            <a:ext cx="6069806" cy="346249"/>
          </a:xfrm>
          <a:prstGeom prst="rect">
            <a:avLst/>
          </a:prstGeom>
        </p:spPr>
        <p:txBody>
          <a:bodyPr vert="horz" wrap="square" lIns="0" tIns="0" rIns="0" bIns="0" rtlCol="0" anchor="t">
            <a:noAutofit/>
          </a:bodyPr>
          <a:lstStyle>
            <a:lvl1pPr eaLnBrk="1" hangingPunct="1">
              <a:lnSpc>
                <a:spcPct val="80000"/>
              </a:lnSpc>
              <a:defRPr sz="1800" b="1">
                <a:solidFill>
                  <a:schemeClr val="accent1"/>
                </a:solidFill>
                <a:latin typeface="+mj-lt"/>
                <a:ea typeface="+mj-ea"/>
                <a:cs typeface="+mj-cs"/>
              </a:defRPr>
            </a:lvl1pPr>
          </a:lstStyle>
          <a:p>
            <a:pPr defTabSz="914400"/>
            <a:r>
              <a:rPr lang="en-GB" sz="2400" kern="0" dirty="0"/>
              <a:t>In-flight Modifications</a:t>
            </a:r>
          </a:p>
        </p:txBody>
      </p:sp>
      <p:sp>
        <p:nvSpPr>
          <p:cNvPr id="15" name="Rounded Rectangle 61">
            <a:extLst>
              <a:ext uri="{FF2B5EF4-FFF2-40B4-BE49-F238E27FC236}">
                <a16:creationId xmlns:a16="http://schemas.microsoft.com/office/drawing/2014/main" id="{CC16F637-937E-4DC8-B344-699C973C5348}"/>
              </a:ext>
            </a:extLst>
          </p:cNvPr>
          <p:cNvSpPr/>
          <p:nvPr/>
        </p:nvSpPr>
        <p:spPr>
          <a:xfrm>
            <a:off x="3455876" y="2300127"/>
            <a:ext cx="501080" cy="271623"/>
          </a:xfrm>
          <a:prstGeom prst="roundRect">
            <a:avLst>
              <a:gd name="adj" fmla="val 16667"/>
            </a:avLst>
          </a:prstGeom>
          <a:solidFill>
            <a:schemeClr val="accent3">
              <a:lumMod val="75000"/>
            </a:schemeClr>
          </a:solidFill>
          <a:ln>
            <a:solidFill>
              <a:schemeClr val="accent3">
                <a:lumMod val="50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GB" sz="900" dirty="0">
                <a:solidFill>
                  <a:prstClr val="white"/>
                </a:solidFill>
              </a:rPr>
              <a:t>DFMR</a:t>
            </a:r>
          </a:p>
        </p:txBody>
      </p:sp>
      <p:sp>
        <p:nvSpPr>
          <p:cNvPr id="17" name="Diamond 16">
            <a:extLst>
              <a:ext uri="{FF2B5EF4-FFF2-40B4-BE49-F238E27FC236}">
                <a16:creationId xmlns:a16="http://schemas.microsoft.com/office/drawing/2014/main" id="{77E83737-0C60-4DF3-8478-8D83D8C19812}"/>
              </a:ext>
            </a:extLst>
          </p:cNvPr>
          <p:cNvSpPr/>
          <p:nvPr/>
        </p:nvSpPr>
        <p:spPr>
          <a:xfrm flipH="1">
            <a:off x="3984322" y="2319722"/>
            <a:ext cx="227638" cy="221069"/>
          </a:xfrm>
          <a:prstGeom prst="diamond">
            <a:avLst/>
          </a:prstGeom>
          <a:solidFill>
            <a:schemeClr val="bg1">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900" dirty="0">
              <a:solidFill>
                <a:prstClr val="black"/>
              </a:solidFill>
            </a:endParaRPr>
          </a:p>
        </p:txBody>
      </p:sp>
      <p:sp>
        <p:nvSpPr>
          <p:cNvPr id="18" name="Rounded Rectangle 82">
            <a:extLst>
              <a:ext uri="{FF2B5EF4-FFF2-40B4-BE49-F238E27FC236}">
                <a16:creationId xmlns:a16="http://schemas.microsoft.com/office/drawing/2014/main" id="{618422DA-CC5A-4C87-9AAC-9D5301048C2B}"/>
              </a:ext>
            </a:extLst>
          </p:cNvPr>
          <p:cNvSpPr/>
          <p:nvPr/>
        </p:nvSpPr>
        <p:spPr>
          <a:xfrm>
            <a:off x="4247964" y="2319722"/>
            <a:ext cx="811560" cy="271623"/>
          </a:xfrm>
          <a:prstGeom prst="roundRect">
            <a:avLst/>
          </a:prstGeom>
          <a:solidFill>
            <a:schemeClr val="accent2">
              <a:lumMod val="75000"/>
            </a:schemeClr>
          </a:solidFill>
          <a:ln>
            <a:solidFill>
              <a:schemeClr val="accent2">
                <a:lumMod val="50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GB" sz="900" dirty="0">
                <a:solidFill>
                  <a:prstClr val="white"/>
                </a:solidFill>
              </a:rPr>
              <a:t>With Authority</a:t>
            </a:r>
          </a:p>
        </p:txBody>
      </p:sp>
      <p:sp>
        <p:nvSpPr>
          <p:cNvPr id="19" name="Rounded Rectangle 26">
            <a:extLst>
              <a:ext uri="{FF2B5EF4-FFF2-40B4-BE49-F238E27FC236}">
                <a16:creationId xmlns:a16="http://schemas.microsoft.com/office/drawing/2014/main" id="{306E34DC-77BA-4247-9D1C-B1760ADFB404}"/>
              </a:ext>
            </a:extLst>
          </p:cNvPr>
          <p:cNvSpPr/>
          <p:nvPr/>
        </p:nvSpPr>
        <p:spPr>
          <a:xfrm>
            <a:off x="3419872" y="2917999"/>
            <a:ext cx="1819670" cy="157807"/>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a:solidFill>
                  <a:prstClr val="white"/>
                </a:solidFill>
                <a:latin typeface="Arial"/>
                <a:ea typeface="ＭＳ Ｐゴシック"/>
              </a:rPr>
              <a:t>WG Mod Dev</a:t>
            </a:r>
            <a:endParaRPr lang="en-GB" sz="900" dirty="0">
              <a:solidFill>
                <a:prstClr val="white"/>
              </a:solidFill>
              <a:latin typeface="Arial"/>
              <a:ea typeface="ＭＳ Ｐゴシック"/>
            </a:endParaRPr>
          </a:p>
        </p:txBody>
      </p:sp>
      <p:sp>
        <p:nvSpPr>
          <p:cNvPr id="22" name="Rounded Rectangle 26">
            <a:extLst>
              <a:ext uri="{FF2B5EF4-FFF2-40B4-BE49-F238E27FC236}">
                <a16:creationId xmlns:a16="http://schemas.microsoft.com/office/drawing/2014/main" id="{EA8D78C6-63E0-475D-83DE-ABA03C8EA480}"/>
              </a:ext>
            </a:extLst>
          </p:cNvPr>
          <p:cNvSpPr/>
          <p:nvPr/>
        </p:nvSpPr>
        <p:spPr>
          <a:xfrm>
            <a:off x="3417896" y="3782095"/>
            <a:ext cx="1819670" cy="157807"/>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a:solidFill>
                  <a:prstClr val="white"/>
                </a:solidFill>
                <a:latin typeface="Arial"/>
                <a:ea typeface="ＭＳ Ｐゴシック"/>
              </a:rPr>
              <a:t>WG Mod Dev</a:t>
            </a:r>
            <a:endParaRPr lang="en-GB" sz="900" dirty="0">
              <a:solidFill>
                <a:prstClr val="white"/>
              </a:solidFill>
              <a:latin typeface="Arial"/>
              <a:ea typeface="ＭＳ Ｐゴシック"/>
            </a:endParaRPr>
          </a:p>
        </p:txBody>
      </p:sp>
      <p:sp>
        <p:nvSpPr>
          <p:cNvPr id="25" name="Rounded Rectangle 26">
            <a:extLst>
              <a:ext uri="{FF2B5EF4-FFF2-40B4-BE49-F238E27FC236}">
                <a16:creationId xmlns:a16="http://schemas.microsoft.com/office/drawing/2014/main" id="{53CE2088-8854-423D-A7EA-382EDF36BE8C}"/>
              </a:ext>
            </a:extLst>
          </p:cNvPr>
          <p:cNvSpPr/>
          <p:nvPr/>
        </p:nvSpPr>
        <p:spPr>
          <a:xfrm>
            <a:off x="3417896" y="4142135"/>
            <a:ext cx="1819670" cy="157807"/>
          </a:xfrm>
          <a:prstGeom prst="roundRect">
            <a:avLst/>
          </a:prstGeom>
          <a:solidFill>
            <a:schemeClr val="accent1"/>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defTabSz="514350">
              <a:defRPr/>
            </a:pPr>
            <a:r>
              <a:rPr lang="en-GB" sz="900">
                <a:solidFill>
                  <a:prstClr val="white"/>
                </a:solidFill>
                <a:latin typeface="Arial"/>
                <a:ea typeface="ＭＳ Ｐゴシック"/>
              </a:rPr>
              <a:t>WG Mod Dev</a:t>
            </a:r>
            <a:endParaRPr lang="en-GB" sz="900" dirty="0">
              <a:solidFill>
                <a:prstClr val="white"/>
              </a:solidFill>
              <a:latin typeface="Arial"/>
              <a:ea typeface="ＭＳ Ｐゴシック"/>
            </a:endParaRPr>
          </a:p>
        </p:txBody>
      </p:sp>
    </p:spTree>
    <p:extLst>
      <p:ext uri="{BB962C8B-B14F-4D97-AF65-F5344CB8AC3E}">
        <p14:creationId xmlns:p14="http://schemas.microsoft.com/office/powerpoint/2010/main" val="224664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639620577"/>
              </p:ext>
            </p:extLst>
          </p:nvPr>
        </p:nvGraphicFramePr>
        <p:xfrm>
          <a:off x="208711" y="654016"/>
          <a:ext cx="8679260" cy="2610422"/>
        </p:xfrm>
        <a:graphic>
          <a:graphicData uri="http://schemas.openxmlformats.org/drawingml/2006/table">
            <a:tbl>
              <a:tblPr firstRow="1" bandRow="1">
                <a:effectLst/>
                <a:tableStyleId>{5C22544A-7EE6-4342-B048-85BDC9FD1C3A}</a:tableStyleId>
              </a:tblPr>
              <a:tblGrid>
                <a:gridCol w="2779113">
                  <a:extLst>
                    <a:ext uri="{9D8B030D-6E8A-4147-A177-3AD203B41FA5}">
                      <a16:colId xmlns:a16="http://schemas.microsoft.com/office/drawing/2014/main" val="20000"/>
                    </a:ext>
                  </a:extLst>
                </a:gridCol>
                <a:gridCol w="642071">
                  <a:extLst>
                    <a:ext uri="{9D8B030D-6E8A-4147-A177-3AD203B41FA5}">
                      <a16:colId xmlns:a16="http://schemas.microsoft.com/office/drawing/2014/main" val="20002"/>
                    </a:ext>
                  </a:extLst>
                </a:gridCol>
                <a:gridCol w="642071">
                  <a:extLst>
                    <a:ext uri="{9D8B030D-6E8A-4147-A177-3AD203B41FA5}">
                      <a16:colId xmlns:a16="http://schemas.microsoft.com/office/drawing/2014/main" val="20003"/>
                    </a:ext>
                  </a:extLst>
                </a:gridCol>
                <a:gridCol w="642071">
                  <a:extLst>
                    <a:ext uri="{9D8B030D-6E8A-4147-A177-3AD203B41FA5}">
                      <a16:colId xmlns:a16="http://schemas.microsoft.com/office/drawing/2014/main" val="20006"/>
                    </a:ext>
                  </a:extLst>
                </a:gridCol>
                <a:gridCol w="642071">
                  <a:extLst>
                    <a:ext uri="{9D8B030D-6E8A-4147-A177-3AD203B41FA5}">
                      <a16:colId xmlns:a16="http://schemas.microsoft.com/office/drawing/2014/main" val="20007"/>
                    </a:ext>
                  </a:extLst>
                </a:gridCol>
                <a:gridCol w="642071">
                  <a:extLst>
                    <a:ext uri="{9D8B030D-6E8A-4147-A177-3AD203B41FA5}">
                      <a16:colId xmlns:a16="http://schemas.microsoft.com/office/drawing/2014/main" val="20008"/>
                    </a:ext>
                  </a:extLst>
                </a:gridCol>
                <a:gridCol w="642071">
                  <a:extLst>
                    <a:ext uri="{9D8B030D-6E8A-4147-A177-3AD203B41FA5}">
                      <a16:colId xmlns:a16="http://schemas.microsoft.com/office/drawing/2014/main" val="3866556892"/>
                    </a:ext>
                  </a:extLst>
                </a:gridCol>
                <a:gridCol w="2047721">
                  <a:extLst>
                    <a:ext uri="{9D8B030D-6E8A-4147-A177-3AD203B41FA5}">
                      <a16:colId xmlns:a16="http://schemas.microsoft.com/office/drawing/2014/main" val="20009"/>
                    </a:ext>
                  </a:extLst>
                </a:gridCol>
              </a:tblGrid>
              <a:tr h="261550">
                <a:tc>
                  <a:txBody>
                    <a:bodyPr/>
                    <a:lstStyle/>
                    <a:p>
                      <a:endParaRPr lang="en-GB" sz="900" dirty="0"/>
                    </a:p>
                  </a:txBody>
                  <a:tcPr marL="51435" marR="51435" marT="19289" marB="19289"/>
                </a:tc>
                <a:tc>
                  <a:txBody>
                    <a:bodyPr/>
                    <a:lstStyle/>
                    <a:p>
                      <a:pPr algn="ctr"/>
                      <a:r>
                        <a:rPr lang="en-GB" sz="900" b="1" kern="1200" dirty="0">
                          <a:solidFill>
                            <a:schemeClr val="lt1"/>
                          </a:solidFill>
                          <a:latin typeface="+mn-lt"/>
                          <a:ea typeface="+mn-ea"/>
                          <a:cs typeface="+mn-cs"/>
                        </a:rPr>
                        <a:t>Mar</a:t>
                      </a:r>
                    </a:p>
                  </a:txBody>
                  <a:tcPr marL="51435" marR="51435" marT="19289" marB="19289"/>
                </a:tc>
                <a:tc>
                  <a:txBody>
                    <a:bodyPr/>
                    <a:lstStyle/>
                    <a:p>
                      <a:pPr algn="ctr"/>
                      <a:r>
                        <a:rPr lang="en-GB" sz="900" b="1" kern="1200" dirty="0">
                          <a:solidFill>
                            <a:schemeClr val="lt1"/>
                          </a:solidFill>
                          <a:latin typeface="+mn-lt"/>
                          <a:ea typeface="+mn-ea"/>
                          <a:cs typeface="+mn-cs"/>
                        </a:rPr>
                        <a:t>Apr</a:t>
                      </a:r>
                    </a:p>
                  </a:txBody>
                  <a:tcPr marL="51435" marR="51435" marT="19289" marB="19289"/>
                </a:tc>
                <a:tc>
                  <a:txBody>
                    <a:bodyPr/>
                    <a:lstStyle/>
                    <a:p>
                      <a:pPr algn="ctr"/>
                      <a:r>
                        <a:rPr lang="en-GB" sz="900" b="1" kern="1200" dirty="0">
                          <a:solidFill>
                            <a:schemeClr val="lt1"/>
                          </a:solidFill>
                          <a:latin typeface="+mn-lt"/>
                          <a:ea typeface="+mn-ea"/>
                          <a:cs typeface="+mn-cs"/>
                        </a:rPr>
                        <a:t>May</a:t>
                      </a:r>
                    </a:p>
                  </a:txBody>
                  <a:tcPr marL="51435" marR="51435" marT="19289" marB="19289"/>
                </a:tc>
                <a:tc>
                  <a:txBody>
                    <a:bodyPr/>
                    <a:lstStyle/>
                    <a:p>
                      <a:pPr algn="ctr"/>
                      <a:r>
                        <a:rPr lang="en-GB" sz="900" b="1" kern="1200" dirty="0">
                          <a:solidFill>
                            <a:schemeClr val="lt1"/>
                          </a:solidFill>
                          <a:latin typeface="+mn-lt"/>
                          <a:ea typeface="+mn-ea"/>
                          <a:cs typeface="+mn-cs"/>
                        </a:rPr>
                        <a:t>June</a:t>
                      </a:r>
                    </a:p>
                  </a:txBody>
                  <a:tcPr marL="51435" marR="51435" marT="19289" marB="19289"/>
                </a:tc>
                <a:tc>
                  <a:txBody>
                    <a:bodyPr/>
                    <a:lstStyle/>
                    <a:p>
                      <a:pPr algn="ctr"/>
                      <a:r>
                        <a:rPr lang="en-GB" sz="900" b="1" kern="1200" dirty="0">
                          <a:solidFill>
                            <a:schemeClr val="lt1"/>
                          </a:solidFill>
                          <a:latin typeface="+mn-lt"/>
                          <a:ea typeface="+mn-ea"/>
                          <a:cs typeface="+mn-cs"/>
                        </a:rPr>
                        <a:t>July</a:t>
                      </a:r>
                    </a:p>
                  </a:txBody>
                  <a:tcPr marL="51435" marR="51435" marT="19289" marB="19289"/>
                </a:tc>
                <a:tc>
                  <a:txBody>
                    <a:bodyPr/>
                    <a:lstStyle/>
                    <a:p>
                      <a:pPr algn="ctr"/>
                      <a:r>
                        <a:rPr lang="en-GB" sz="900" b="1" kern="1200" dirty="0">
                          <a:solidFill>
                            <a:schemeClr val="lt1"/>
                          </a:solidFill>
                          <a:latin typeface="+mn-lt"/>
                          <a:ea typeface="+mn-ea"/>
                          <a:cs typeface="+mn-cs"/>
                        </a:rPr>
                        <a:t>Aug</a:t>
                      </a:r>
                    </a:p>
                  </a:txBody>
                  <a:tcPr marL="51435" marR="51435" marT="19289" marB="19289"/>
                </a:tc>
                <a:tc>
                  <a:txBody>
                    <a:bodyPr/>
                    <a:lstStyle/>
                    <a:p>
                      <a:pPr algn="ctr"/>
                      <a:r>
                        <a:rPr lang="en-GB" sz="900" b="1" kern="1200" dirty="0">
                          <a:solidFill>
                            <a:schemeClr val="lt1"/>
                          </a:solidFill>
                          <a:latin typeface="+mn-lt"/>
                          <a:ea typeface="+mn-ea"/>
                          <a:cs typeface="+mn-cs"/>
                        </a:rPr>
                        <a:t>Comments</a:t>
                      </a:r>
                    </a:p>
                  </a:txBody>
                  <a:tcPr marL="51435" marR="51435" marT="19289" marB="19289"/>
                </a:tc>
                <a:extLst>
                  <a:ext uri="{0D108BD9-81ED-4DB2-BD59-A6C34878D82A}">
                    <a16:rowId xmlns:a16="http://schemas.microsoft.com/office/drawing/2014/main" val="10000"/>
                  </a:ext>
                </a:extLst>
              </a:tr>
              <a:tr h="587218">
                <a:tc>
                  <a:txBody>
                    <a:bodyPr/>
                    <a:lstStyle/>
                    <a:p>
                      <a:r>
                        <a:rPr lang="en-GB" sz="900" b="0" i="0" dirty="0">
                          <a:solidFill>
                            <a:schemeClr val="dk1"/>
                          </a:solidFill>
                          <a:effectLst/>
                          <a:latin typeface="+mn-lt"/>
                          <a:ea typeface="+mn-ea"/>
                          <a:cs typeface="+mn-cs"/>
                        </a:rPr>
                        <a:t>CMP309</a:t>
                      </a:r>
                      <a:r>
                        <a:rPr lang="en-GB" sz="900" b="0" kern="1200" dirty="0">
                          <a:solidFill>
                            <a:schemeClr val="bg1"/>
                          </a:solidFill>
                          <a:latin typeface="+mn-lt"/>
                          <a:ea typeface="+mn-ea"/>
                          <a:cs typeface="+mn-cs"/>
                        </a:rPr>
                        <a:t> </a:t>
                      </a:r>
                      <a:r>
                        <a:rPr lang="en-US" sz="900" b="0" kern="1200" dirty="0">
                          <a:solidFill>
                            <a:schemeClr val="bg1"/>
                          </a:solidFill>
                          <a:latin typeface="+mn-lt"/>
                          <a:ea typeface="+mn-ea"/>
                          <a:cs typeface="+mn-cs"/>
                        </a:rPr>
                        <a:t>CUSC changes in the event the UK leaves the EU without an agreement</a:t>
                      </a:r>
                    </a:p>
                    <a:p>
                      <a:pPr marL="0" algn="l" defTabSz="914400" rtl="0" eaLnBrk="1" latinLnBrk="0" hangingPunct="1"/>
                      <a:endParaRPr lang="en-GB" sz="900" b="0" kern="1200" dirty="0">
                        <a:solidFill>
                          <a:schemeClr val="bg1"/>
                        </a:solidFill>
                        <a:latin typeface="+mn-lt"/>
                        <a:ea typeface="+mn-ea"/>
                        <a:cs typeface="+mn-cs"/>
                      </a:endParaRPr>
                    </a:p>
                  </a:txBody>
                  <a:tcPr marL="51435" marR="51435" marT="19289" marB="19289">
                    <a:solidFill>
                      <a:schemeClr val="tx2">
                        <a:lumMod val="60000"/>
                        <a:lumOff val="40000"/>
                      </a:schemeClr>
                    </a:solidFill>
                  </a:tcPr>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900" b="0" dirty="0">
                          <a:latin typeface="+mn-lt"/>
                        </a:rPr>
                        <a:t>Self-governance procedures, CAC closes 21 March, Panel will vote on 1 April</a:t>
                      </a:r>
                    </a:p>
                  </a:txBody>
                  <a:tcPr marL="51435" marR="51435" marT="19289" marB="19289" anchor="ctr"/>
                </a:tc>
                <a:extLst>
                  <a:ext uri="{0D108BD9-81ED-4DB2-BD59-A6C34878D82A}">
                    <a16:rowId xmlns:a16="http://schemas.microsoft.com/office/drawing/2014/main" val="3731815659"/>
                  </a:ext>
                </a:extLst>
              </a:tr>
              <a:tr h="587218">
                <a:tc>
                  <a:txBody>
                    <a:bodyPr/>
                    <a:lstStyle/>
                    <a:p>
                      <a:r>
                        <a:rPr lang="en-GB" sz="900" b="0" i="0" dirty="0">
                          <a:solidFill>
                            <a:schemeClr val="dk1"/>
                          </a:solidFill>
                          <a:effectLst/>
                          <a:latin typeface="+mn-lt"/>
                          <a:ea typeface="+mn-ea"/>
                          <a:cs typeface="+mn-cs"/>
                        </a:rPr>
                        <a:t>CMP310</a:t>
                      </a:r>
                      <a:r>
                        <a:rPr lang="en-GB" sz="900" b="0" kern="1200" dirty="0">
                          <a:solidFill>
                            <a:schemeClr val="bg1"/>
                          </a:solidFill>
                          <a:latin typeface="+mn-lt"/>
                          <a:ea typeface="+mn-ea"/>
                          <a:cs typeface="+mn-cs"/>
                        </a:rPr>
                        <a:t> </a:t>
                      </a:r>
                      <a:r>
                        <a:rPr lang="en-US" sz="900" b="0" kern="1200" dirty="0">
                          <a:solidFill>
                            <a:schemeClr val="bg1"/>
                          </a:solidFill>
                          <a:latin typeface="+mn-lt"/>
                          <a:ea typeface="+mn-ea"/>
                          <a:cs typeface="+mn-cs"/>
                        </a:rPr>
                        <a:t>CUSC section 14 changes in the event the UK leaves the EU without an agreement</a:t>
                      </a:r>
                    </a:p>
                  </a:txBody>
                  <a:tcPr marL="51435" marR="51435" marT="19289" marB="19289">
                    <a:solidFill>
                      <a:schemeClr val="tx2">
                        <a:lumMod val="60000"/>
                        <a:lumOff val="40000"/>
                      </a:schemeClr>
                    </a:solidFill>
                  </a:tcPr>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900" b="0" dirty="0">
                          <a:latin typeface="+mn-lt"/>
                        </a:rPr>
                        <a:t>Self-governance procedures, CAC closes 21 March, Panel will vote on 1 April</a:t>
                      </a:r>
                    </a:p>
                  </a:txBody>
                  <a:tcPr marL="51435" marR="51435" marT="19289" marB="19289" anchor="ctr"/>
                </a:tc>
                <a:extLst>
                  <a:ext uri="{0D108BD9-81ED-4DB2-BD59-A6C34878D82A}">
                    <a16:rowId xmlns:a16="http://schemas.microsoft.com/office/drawing/2014/main" val="2277306207"/>
                  </a:ext>
                </a:extLst>
              </a:tr>
              <a:tr h="587218">
                <a:tc>
                  <a:txBody>
                    <a:bodyPr/>
                    <a:lstStyle/>
                    <a:p>
                      <a:pPr marL="0" algn="l" defTabSz="914400" rtl="0" eaLnBrk="1" latinLnBrk="0" hangingPunct="1"/>
                      <a:r>
                        <a:rPr lang="en-GB" sz="900" b="0" kern="1200" dirty="0">
                          <a:solidFill>
                            <a:schemeClr val="dk1"/>
                          </a:solidFill>
                          <a:latin typeface="+mn-lt"/>
                          <a:ea typeface="+mn-ea"/>
                          <a:cs typeface="+mn-cs"/>
                        </a:rPr>
                        <a:t>CMP311 </a:t>
                      </a:r>
                      <a:r>
                        <a:rPr lang="en-US" sz="900" b="0" kern="1200" dirty="0">
                          <a:solidFill>
                            <a:schemeClr val="bg1"/>
                          </a:solidFill>
                          <a:latin typeface="+mn-lt"/>
                          <a:ea typeface="+mn-ea"/>
                          <a:cs typeface="+mn-cs"/>
                        </a:rPr>
                        <a:t>Reassessment of CUSC credit requirements for Suppliers, specifically for “User Allowed Credit” as defined in Section 3, Part III section 3.27 of the CUSC</a:t>
                      </a:r>
                      <a:endParaRPr lang="en-GB" sz="900" b="0" kern="1200" dirty="0">
                        <a:solidFill>
                          <a:schemeClr val="bg1"/>
                        </a:solidFill>
                        <a:latin typeface="+mn-lt"/>
                        <a:ea typeface="+mn-ea"/>
                        <a:cs typeface="+mn-cs"/>
                      </a:endParaRPr>
                    </a:p>
                  </a:txBody>
                  <a:tcPr marL="51435" marR="51435" marT="19289" marB="19289">
                    <a:solidFill>
                      <a:schemeClr val="tx2">
                        <a:lumMod val="60000"/>
                        <a:lumOff val="40000"/>
                      </a:schemeClr>
                    </a:solidFill>
                  </a:tcPr>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900" b="0" dirty="0">
                          <a:latin typeface="+mn-lt"/>
                        </a:rPr>
                        <a:t>WG nominations open for CMP311 until </a:t>
                      </a:r>
                      <a:r>
                        <a:rPr lang="en-GB" sz="900" b="0">
                          <a:latin typeface="+mn-lt"/>
                        </a:rPr>
                        <a:t>2 April</a:t>
                      </a:r>
                      <a:endParaRPr lang="en-GB" sz="900" b="0" dirty="0">
                        <a:latin typeface="+mn-lt"/>
                      </a:endParaRPr>
                    </a:p>
                  </a:txBody>
                  <a:tcPr marL="51435" marR="51435" marT="19289" marB="19289" anchor="ctr"/>
                </a:tc>
                <a:extLst>
                  <a:ext uri="{0D108BD9-81ED-4DB2-BD59-A6C34878D82A}">
                    <a16:rowId xmlns:a16="http://schemas.microsoft.com/office/drawing/2014/main" val="4256947087"/>
                  </a:ext>
                </a:extLst>
              </a:tr>
              <a:tr h="5872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solidFill>
                            <a:schemeClr val="dk1"/>
                          </a:solidFill>
                          <a:effectLst/>
                          <a:latin typeface="+mn-lt"/>
                          <a:ea typeface="+mn-ea"/>
                          <a:cs typeface="+mn-cs"/>
                        </a:rPr>
                        <a:t>CMP312</a:t>
                      </a:r>
                      <a:r>
                        <a:rPr lang="en-GB" sz="900" b="0" kern="1200" dirty="0">
                          <a:solidFill>
                            <a:schemeClr val="bg1"/>
                          </a:solidFill>
                          <a:latin typeface="+mn-lt"/>
                          <a:ea typeface="+mn-ea"/>
                          <a:cs typeface="+mn-cs"/>
                        </a:rPr>
                        <a:t>  </a:t>
                      </a:r>
                      <a:r>
                        <a:rPr lang="en-US" sz="900" b="0" kern="1200" dirty="0">
                          <a:solidFill>
                            <a:schemeClr val="bg1"/>
                          </a:solidFill>
                          <a:latin typeface="+mn-lt"/>
                          <a:ea typeface="+mn-ea"/>
                          <a:cs typeface="+mn-cs"/>
                        </a:rPr>
                        <a:t>Correcting erroneous legal text in Section 14 following implementation of CMPs 264/5 (consequential)</a:t>
                      </a:r>
                    </a:p>
                    <a:p>
                      <a:pPr marL="0" algn="l" defTabSz="914400" rtl="0" eaLnBrk="1" latinLnBrk="0" hangingPunct="1"/>
                      <a:endParaRPr lang="en-GB" sz="900" b="0" kern="1200" dirty="0">
                        <a:solidFill>
                          <a:schemeClr val="bg1"/>
                        </a:solidFill>
                        <a:latin typeface="+mn-lt"/>
                        <a:ea typeface="+mn-ea"/>
                        <a:cs typeface="+mn-cs"/>
                      </a:endParaRPr>
                    </a:p>
                  </a:txBody>
                  <a:tcPr marL="51435" marR="51435" marT="19289" marB="19289">
                    <a:solidFill>
                      <a:schemeClr val="tx2">
                        <a:lumMod val="60000"/>
                        <a:lumOff val="40000"/>
                      </a:schemeClr>
                    </a:solidFill>
                  </a:tcPr>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endParaRPr lang="en-GB" sz="900" b="0" dirty="0">
                        <a:latin typeface="+mn-lt"/>
                      </a:endParaRPr>
                    </a:p>
                  </a:txBody>
                  <a:tcPr marL="51435" marR="51435" marT="19289" marB="19289"/>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900" b="0" dirty="0">
                          <a:latin typeface="+mn-lt"/>
                        </a:rPr>
                        <a:t>URGENT modification. CAC closed 6 March. Implementation proposed by 29 March</a:t>
                      </a:r>
                    </a:p>
                  </a:txBody>
                  <a:tcPr marL="51435" marR="51435" marT="19289" marB="19289" anchor="ctr"/>
                </a:tc>
                <a:extLst>
                  <a:ext uri="{0D108BD9-81ED-4DB2-BD59-A6C34878D82A}">
                    <a16:rowId xmlns:a16="http://schemas.microsoft.com/office/drawing/2014/main" val="2236395896"/>
                  </a:ext>
                </a:extLst>
              </a:tr>
            </a:tbl>
          </a:graphicData>
        </a:graphic>
      </p:graphicFrame>
      <p:sp>
        <p:nvSpPr>
          <p:cNvPr id="7" name="Title 1">
            <a:extLst>
              <a:ext uri="{FF2B5EF4-FFF2-40B4-BE49-F238E27FC236}">
                <a16:creationId xmlns:a16="http://schemas.microsoft.com/office/drawing/2014/main" id="{899A6286-9307-41D5-B890-BB6B411AD5BC}"/>
              </a:ext>
            </a:extLst>
          </p:cNvPr>
          <p:cNvSpPr txBox="1">
            <a:spLocks/>
          </p:cNvSpPr>
          <p:nvPr/>
        </p:nvSpPr>
        <p:spPr>
          <a:xfrm>
            <a:off x="208711" y="226056"/>
            <a:ext cx="6069806" cy="346249"/>
          </a:xfrm>
          <a:prstGeom prst="rect">
            <a:avLst/>
          </a:prstGeom>
        </p:spPr>
        <p:txBody>
          <a:bodyPr vert="horz" wrap="square" lIns="0" tIns="0" rIns="0" bIns="0" rtlCol="0" anchor="t">
            <a:noAutofit/>
          </a:bodyPr>
          <a:lstStyle>
            <a:lvl1pPr eaLnBrk="1" hangingPunct="1">
              <a:lnSpc>
                <a:spcPct val="80000"/>
              </a:lnSpc>
              <a:defRPr sz="1800" b="1">
                <a:solidFill>
                  <a:schemeClr val="accent1"/>
                </a:solidFill>
                <a:latin typeface="+mj-lt"/>
                <a:ea typeface="+mj-ea"/>
                <a:cs typeface="+mj-cs"/>
              </a:defRPr>
            </a:lvl1pPr>
          </a:lstStyle>
          <a:p>
            <a:pPr defTabSz="914400"/>
            <a:r>
              <a:rPr lang="en-GB" sz="2400" kern="0" dirty="0"/>
              <a:t>In-flight Modifications</a:t>
            </a:r>
          </a:p>
        </p:txBody>
      </p:sp>
      <p:sp>
        <p:nvSpPr>
          <p:cNvPr id="8" name="Rounded Rectangle 61">
            <a:extLst>
              <a:ext uri="{FF2B5EF4-FFF2-40B4-BE49-F238E27FC236}">
                <a16:creationId xmlns:a16="http://schemas.microsoft.com/office/drawing/2014/main" id="{50E91787-9EAC-42E1-BE9C-1D88F464811F}"/>
              </a:ext>
            </a:extLst>
          </p:cNvPr>
          <p:cNvSpPr/>
          <p:nvPr/>
        </p:nvSpPr>
        <p:spPr>
          <a:xfrm>
            <a:off x="3123947" y="1060751"/>
            <a:ext cx="465985" cy="271623"/>
          </a:xfrm>
          <a:prstGeom prst="roundRect">
            <a:avLst>
              <a:gd name="adj" fmla="val 16667"/>
            </a:avLst>
          </a:prstGeom>
          <a:solidFill>
            <a:schemeClr val="accent3">
              <a:lumMod val="75000"/>
            </a:schemeClr>
          </a:solidFill>
          <a:ln>
            <a:solidFill>
              <a:schemeClr val="accent3">
                <a:lumMod val="50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GB" sz="900" dirty="0">
                <a:solidFill>
                  <a:prstClr val="white"/>
                </a:solidFill>
              </a:rPr>
              <a:t>DFMR</a:t>
            </a:r>
          </a:p>
        </p:txBody>
      </p:sp>
      <p:sp>
        <p:nvSpPr>
          <p:cNvPr id="11" name="Rounded Rectangle 61">
            <a:extLst>
              <a:ext uri="{FF2B5EF4-FFF2-40B4-BE49-F238E27FC236}">
                <a16:creationId xmlns:a16="http://schemas.microsoft.com/office/drawing/2014/main" id="{41D99D07-C359-45BF-9E29-7549B254E9A4}"/>
              </a:ext>
            </a:extLst>
          </p:cNvPr>
          <p:cNvSpPr/>
          <p:nvPr/>
        </p:nvSpPr>
        <p:spPr>
          <a:xfrm>
            <a:off x="3118059" y="1652991"/>
            <a:ext cx="445827" cy="271623"/>
          </a:xfrm>
          <a:prstGeom prst="roundRect">
            <a:avLst>
              <a:gd name="adj" fmla="val 16667"/>
            </a:avLst>
          </a:prstGeom>
          <a:solidFill>
            <a:schemeClr val="accent3">
              <a:lumMod val="75000"/>
            </a:schemeClr>
          </a:solidFill>
          <a:ln>
            <a:solidFill>
              <a:schemeClr val="accent3">
                <a:lumMod val="50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GB" sz="900" dirty="0">
                <a:solidFill>
                  <a:prstClr val="white"/>
                </a:solidFill>
              </a:rPr>
              <a:t>DFMR</a:t>
            </a:r>
          </a:p>
        </p:txBody>
      </p:sp>
      <p:sp>
        <p:nvSpPr>
          <p:cNvPr id="13" name="Diamond 12">
            <a:extLst>
              <a:ext uri="{FF2B5EF4-FFF2-40B4-BE49-F238E27FC236}">
                <a16:creationId xmlns:a16="http://schemas.microsoft.com/office/drawing/2014/main" id="{9521F655-0D27-4113-8BF3-85B62540579E}"/>
              </a:ext>
            </a:extLst>
          </p:cNvPr>
          <p:cNvSpPr/>
          <p:nvPr/>
        </p:nvSpPr>
        <p:spPr>
          <a:xfrm flipH="1">
            <a:off x="3599892" y="1095586"/>
            <a:ext cx="227638" cy="221069"/>
          </a:xfrm>
          <a:prstGeom prst="diamond">
            <a:avLst/>
          </a:prstGeom>
          <a:solidFill>
            <a:schemeClr val="bg1">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900" dirty="0">
              <a:solidFill>
                <a:prstClr val="black"/>
              </a:solidFill>
            </a:endParaRPr>
          </a:p>
        </p:txBody>
      </p:sp>
      <p:sp>
        <p:nvSpPr>
          <p:cNvPr id="14" name="Diamond 13">
            <a:extLst>
              <a:ext uri="{FF2B5EF4-FFF2-40B4-BE49-F238E27FC236}">
                <a16:creationId xmlns:a16="http://schemas.microsoft.com/office/drawing/2014/main" id="{C9F3B8FC-631F-4A2F-A5F6-A20625A56167}"/>
              </a:ext>
            </a:extLst>
          </p:cNvPr>
          <p:cNvSpPr/>
          <p:nvPr/>
        </p:nvSpPr>
        <p:spPr>
          <a:xfrm flipH="1">
            <a:off x="3599892" y="1678267"/>
            <a:ext cx="227638" cy="221069"/>
          </a:xfrm>
          <a:prstGeom prst="diamond">
            <a:avLst/>
          </a:prstGeom>
          <a:solidFill>
            <a:schemeClr val="bg1">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900" dirty="0">
              <a:solidFill>
                <a:prstClr val="black"/>
              </a:solidFill>
            </a:endParaRPr>
          </a:p>
        </p:txBody>
      </p:sp>
      <p:sp>
        <p:nvSpPr>
          <p:cNvPr id="2" name="Rectangle: Rounded Corners 1">
            <a:extLst>
              <a:ext uri="{FF2B5EF4-FFF2-40B4-BE49-F238E27FC236}">
                <a16:creationId xmlns:a16="http://schemas.microsoft.com/office/drawing/2014/main" id="{A770B3AB-754B-49D9-B4F4-120423ABE8F9}"/>
              </a:ext>
            </a:extLst>
          </p:cNvPr>
          <p:cNvSpPr/>
          <p:nvPr/>
        </p:nvSpPr>
        <p:spPr>
          <a:xfrm>
            <a:off x="3851920" y="1059582"/>
            <a:ext cx="898819" cy="271623"/>
          </a:xfrm>
          <a:prstGeom prst="roundRect">
            <a:avLst/>
          </a:prstGeom>
          <a:solidFill>
            <a:srgbClr val="FFC000"/>
          </a:solidFill>
          <a:ln w="25400">
            <a:solidFill>
              <a:srgbClr val="F26522"/>
            </a:solidFill>
          </a:ln>
        </p:spPr>
        <p:txBody>
          <a:bodyPr wrap="square" lIns="0" tIns="0" rIns="0" bIns="0" rtlCol="0" anchor="ctr">
            <a:noAutofit/>
          </a:bodyPr>
          <a:lstStyle/>
          <a:p>
            <a:pPr algn="ctr"/>
            <a:r>
              <a:rPr lang="en-GB" sz="900" dirty="0">
                <a:solidFill>
                  <a:prstClr val="white"/>
                </a:solidFill>
                <a:latin typeface="Arial"/>
                <a:ea typeface="ＭＳ Ｐゴシック"/>
              </a:rPr>
              <a:t>Implementation</a:t>
            </a:r>
          </a:p>
        </p:txBody>
      </p:sp>
      <p:sp>
        <p:nvSpPr>
          <p:cNvPr id="15" name="Rectangle: Rounded Corners 14">
            <a:extLst>
              <a:ext uri="{FF2B5EF4-FFF2-40B4-BE49-F238E27FC236}">
                <a16:creationId xmlns:a16="http://schemas.microsoft.com/office/drawing/2014/main" id="{5FD1D072-6DB9-43BC-A386-721CE083FDE4}"/>
              </a:ext>
            </a:extLst>
          </p:cNvPr>
          <p:cNvSpPr/>
          <p:nvPr/>
        </p:nvSpPr>
        <p:spPr>
          <a:xfrm>
            <a:off x="3849486" y="1652991"/>
            <a:ext cx="898819" cy="268189"/>
          </a:xfrm>
          <a:prstGeom prst="roundRect">
            <a:avLst/>
          </a:prstGeom>
          <a:solidFill>
            <a:srgbClr val="FFC000"/>
          </a:solidFill>
          <a:ln w="25400">
            <a:solidFill>
              <a:srgbClr val="F26522"/>
            </a:solidFill>
          </a:ln>
        </p:spPr>
        <p:txBody>
          <a:bodyPr wrap="square" lIns="0" tIns="0" rIns="0" bIns="0" rtlCol="0" anchor="ctr">
            <a:noAutofit/>
          </a:bodyPr>
          <a:lstStyle/>
          <a:p>
            <a:pPr algn="ctr"/>
            <a:r>
              <a:rPr lang="en-GB" sz="900" dirty="0">
                <a:solidFill>
                  <a:prstClr val="white"/>
                </a:solidFill>
                <a:latin typeface="Arial"/>
                <a:ea typeface="ＭＳ Ｐゴシック"/>
              </a:rPr>
              <a:t>Implementation</a:t>
            </a:r>
          </a:p>
        </p:txBody>
      </p:sp>
      <p:sp>
        <p:nvSpPr>
          <p:cNvPr id="16" name="Rounded Rectangle 33">
            <a:extLst>
              <a:ext uri="{FF2B5EF4-FFF2-40B4-BE49-F238E27FC236}">
                <a16:creationId xmlns:a16="http://schemas.microsoft.com/office/drawing/2014/main" id="{B5A7121D-DCF5-443E-9482-A3DBE4704E17}"/>
              </a:ext>
            </a:extLst>
          </p:cNvPr>
          <p:cNvSpPr/>
          <p:nvPr/>
        </p:nvSpPr>
        <p:spPr>
          <a:xfrm>
            <a:off x="3148499" y="2168526"/>
            <a:ext cx="898819" cy="403224"/>
          </a:xfrm>
          <a:prstGeom prst="roundRect">
            <a:avLst/>
          </a:prstGeom>
          <a:solidFill>
            <a:srgbClr val="92D050"/>
          </a:solidFill>
          <a:ln>
            <a:solidFill>
              <a:schemeClr val="accent4">
                <a:lumMod val="50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GB" sz="1000" dirty="0">
                <a:solidFill>
                  <a:schemeClr val="bg1"/>
                </a:solidFill>
              </a:rPr>
              <a:t>WG </a:t>
            </a:r>
            <a:r>
              <a:rPr lang="en-GB" sz="900" dirty="0">
                <a:solidFill>
                  <a:schemeClr val="bg1"/>
                </a:solidFill>
              </a:rPr>
              <a:t>nominations</a:t>
            </a:r>
            <a:endParaRPr lang="en-GB" sz="1000" dirty="0">
              <a:solidFill>
                <a:schemeClr val="bg1"/>
              </a:solidFill>
            </a:endParaRPr>
          </a:p>
        </p:txBody>
      </p:sp>
      <p:sp>
        <p:nvSpPr>
          <p:cNvPr id="19" name="Rounded Rectangle 82">
            <a:extLst>
              <a:ext uri="{FF2B5EF4-FFF2-40B4-BE49-F238E27FC236}">
                <a16:creationId xmlns:a16="http://schemas.microsoft.com/office/drawing/2014/main" id="{121A6C9F-D14B-4743-BAE8-293144A000FB}"/>
              </a:ext>
            </a:extLst>
          </p:cNvPr>
          <p:cNvSpPr/>
          <p:nvPr/>
        </p:nvSpPr>
        <p:spPr>
          <a:xfrm>
            <a:off x="3053313" y="2688569"/>
            <a:ext cx="303626" cy="531676"/>
          </a:xfrm>
          <a:prstGeom prst="roundRect">
            <a:avLst/>
          </a:prstGeom>
          <a:solidFill>
            <a:schemeClr val="accent2">
              <a:lumMod val="75000"/>
            </a:schemeClr>
          </a:solidFill>
          <a:ln>
            <a:solidFill>
              <a:schemeClr val="accent2">
                <a:lumMod val="50000"/>
              </a:schemeClr>
            </a:solid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r>
              <a:rPr lang="en-GB" sz="900" dirty="0">
                <a:solidFill>
                  <a:prstClr val="white"/>
                </a:solidFill>
              </a:rPr>
              <a:t>With Authority</a:t>
            </a:r>
          </a:p>
        </p:txBody>
      </p:sp>
      <p:sp>
        <p:nvSpPr>
          <p:cNvPr id="20" name="Rectangle: Rounded Corners 19">
            <a:extLst>
              <a:ext uri="{FF2B5EF4-FFF2-40B4-BE49-F238E27FC236}">
                <a16:creationId xmlns:a16="http://schemas.microsoft.com/office/drawing/2014/main" id="{4884FC07-F52B-4CFB-B1D0-12BC532988CB}"/>
              </a:ext>
            </a:extLst>
          </p:cNvPr>
          <p:cNvSpPr/>
          <p:nvPr/>
        </p:nvSpPr>
        <p:spPr>
          <a:xfrm>
            <a:off x="3545861" y="2688569"/>
            <a:ext cx="303626" cy="531676"/>
          </a:xfrm>
          <a:prstGeom prst="roundRect">
            <a:avLst/>
          </a:prstGeom>
          <a:solidFill>
            <a:srgbClr val="FFC000"/>
          </a:solidFill>
          <a:ln w="25400">
            <a:solidFill>
              <a:srgbClr val="F26522"/>
            </a:solidFill>
          </a:ln>
        </p:spPr>
        <p:txBody>
          <a:bodyPr wrap="square" lIns="0" tIns="0" rIns="0" bIns="0" rtlCol="0" anchor="ctr">
            <a:noAutofit/>
          </a:bodyPr>
          <a:lstStyle/>
          <a:p>
            <a:pPr algn="ctr"/>
            <a:r>
              <a:rPr lang="en-GB" sz="900" dirty="0">
                <a:solidFill>
                  <a:prstClr val="white"/>
                </a:solidFill>
                <a:latin typeface="Arial"/>
                <a:ea typeface="ＭＳ Ｐゴシック"/>
              </a:rPr>
              <a:t>Implementation</a:t>
            </a:r>
          </a:p>
        </p:txBody>
      </p:sp>
      <p:sp>
        <p:nvSpPr>
          <p:cNvPr id="21" name="Diamond 20">
            <a:extLst>
              <a:ext uri="{FF2B5EF4-FFF2-40B4-BE49-F238E27FC236}">
                <a16:creationId xmlns:a16="http://schemas.microsoft.com/office/drawing/2014/main" id="{68ADECC5-55DB-4511-A141-CA917DAAFDE1}"/>
              </a:ext>
            </a:extLst>
          </p:cNvPr>
          <p:cNvSpPr/>
          <p:nvPr/>
        </p:nvSpPr>
        <p:spPr>
          <a:xfrm flipH="1">
            <a:off x="3314917" y="2893788"/>
            <a:ext cx="227638" cy="221069"/>
          </a:xfrm>
          <a:prstGeom prst="diamond">
            <a:avLst/>
          </a:prstGeom>
          <a:solidFill>
            <a:schemeClr val="bg1">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900" dirty="0">
              <a:solidFill>
                <a:prstClr val="black"/>
              </a:solidFill>
            </a:endParaRPr>
          </a:p>
        </p:txBody>
      </p:sp>
    </p:spTree>
    <p:extLst>
      <p:ext uri="{BB962C8B-B14F-4D97-AF65-F5344CB8AC3E}">
        <p14:creationId xmlns:p14="http://schemas.microsoft.com/office/powerpoint/2010/main" val="128259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t="12430" b="12430"/>
          <a:stretch/>
        </p:blipFill>
        <p:spPr/>
      </p:pic>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dirty="0">
                <a:solidFill>
                  <a:schemeClr val="bg1"/>
                </a:solidFill>
              </a:rPr>
              <a:t>Welcome</a:t>
            </a:r>
          </a:p>
        </p:txBody>
      </p:sp>
      <p:sp>
        <p:nvSpPr>
          <p:cNvPr id="12" name="Rectangle 11">
            <a:extLst>
              <a:ext uri="{FF2B5EF4-FFF2-40B4-BE49-F238E27FC236}">
                <a16:creationId xmlns:a16="http://schemas.microsoft.com/office/drawing/2014/main" id="{45893458-BB27-4306-B44E-55E6F4694536}"/>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1143467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768856399"/>
              </p:ext>
            </p:extLst>
          </p:nvPr>
        </p:nvGraphicFramePr>
        <p:xfrm>
          <a:off x="1763688" y="829462"/>
          <a:ext cx="5436604" cy="950199"/>
        </p:xfrm>
        <a:graphic>
          <a:graphicData uri="http://schemas.openxmlformats.org/drawingml/2006/table">
            <a:tbl>
              <a:tblPr firstRow="1" bandRow="1">
                <a:tableStyleId>{5C22544A-7EE6-4342-B048-85BDC9FD1C3A}</a:tableStyleId>
              </a:tblPr>
              <a:tblGrid>
                <a:gridCol w="1359151">
                  <a:extLst>
                    <a:ext uri="{9D8B030D-6E8A-4147-A177-3AD203B41FA5}">
                      <a16:colId xmlns:a16="http://schemas.microsoft.com/office/drawing/2014/main" val="20000"/>
                    </a:ext>
                  </a:extLst>
                </a:gridCol>
                <a:gridCol w="1359151">
                  <a:extLst>
                    <a:ext uri="{9D8B030D-6E8A-4147-A177-3AD203B41FA5}">
                      <a16:colId xmlns:a16="http://schemas.microsoft.com/office/drawing/2014/main" val="20001"/>
                    </a:ext>
                  </a:extLst>
                </a:gridCol>
                <a:gridCol w="1359151">
                  <a:extLst>
                    <a:ext uri="{9D8B030D-6E8A-4147-A177-3AD203B41FA5}">
                      <a16:colId xmlns:a16="http://schemas.microsoft.com/office/drawing/2014/main" val="20002"/>
                    </a:ext>
                  </a:extLst>
                </a:gridCol>
                <a:gridCol w="1359151">
                  <a:extLst>
                    <a:ext uri="{9D8B030D-6E8A-4147-A177-3AD203B41FA5}">
                      <a16:colId xmlns:a16="http://schemas.microsoft.com/office/drawing/2014/main" val="20003"/>
                    </a:ext>
                  </a:extLst>
                </a:gridCol>
              </a:tblGrid>
              <a:tr h="728998">
                <a:tc>
                  <a:txBody>
                    <a:bodyPr/>
                    <a:lstStyle/>
                    <a:p>
                      <a:pPr algn="ctr"/>
                      <a:r>
                        <a:rPr lang="en-GB" sz="1100" dirty="0"/>
                        <a:t>New Modifications</a:t>
                      </a:r>
                    </a:p>
                  </a:txBody>
                  <a:tcPr marL="68580" marR="68580" marT="25718" marB="25718"/>
                </a:tc>
                <a:tc>
                  <a:txBody>
                    <a:bodyPr/>
                    <a:lstStyle/>
                    <a:p>
                      <a:pPr algn="ctr"/>
                      <a:r>
                        <a:rPr lang="en-GB" sz="1100" dirty="0"/>
                        <a:t>In-flight Modifications</a:t>
                      </a:r>
                    </a:p>
                  </a:txBody>
                  <a:tcPr marL="68580" marR="68580" marT="25718" marB="25718"/>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100" dirty="0"/>
                        <a:t>Modifications issued for workgroup</a:t>
                      </a:r>
                      <a:r>
                        <a:rPr lang="en-GB" sz="1100" baseline="0" dirty="0"/>
                        <a:t> </a:t>
                      </a:r>
                      <a:r>
                        <a:rPr lang="en-GB" sz="1100" dirty="0"/>
                        <a:t>consultation</a:t>
                      </a:r>
                    </a:p>
                  </a:txBody>
                  <a:tcPr marL="68580" marR="68580" marT="25718" marB="25718"/>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100" dirty="0"/>
                        <a:t>Modifications issued for code</a:t>
                      </a:r>
                      <a:r>
                        <a:rPr lang="en-GB" sz="1100" baseline="0" dirty="0"/>
                        <a:t> admin </a:t>
                      </a:r>
                      <a:r>
                        <a:rPr lang="en-GB" sz="1100" dirty="0"/>
                        <a:t>consultation</a:t>
                      </a:r>
                    </a:p>
                  </a:txBody>
                  <a:tcPr marL="68580" marR="68580" marT="25718" marB="25718"/>
                </a:tc>
                <a:extLst>
                  <a:ext uri="{0D108BD9-81ED-4DB2-BD59-A6C34878D82A}">
                    <a16:rowId xmlns:a16="http://schemas.microsoft.com/office/drawing/2014/main" val="10000"/>
                  </a:ext>
                </a:extLst>
              </a:tr>
              <a:tr h="221201">
                <a:tc>
                  <a:txBody>
                    <a:bodyPr/>
                    <a:lstStyle/>
                    <a:p>
                      <a:pPr algn="ctr"/>
                      <a:r>
                        <a:rPr lang="en-GB" sz="1100" dirty="0"/>
                        <a:t>4</a:t>
                      </a:r>
                    </a:p>
                  </a:txBody>
                  <a:tcPr marL="68580" marR="68580" marT="25718" marB="25718"/>
                </a:tc>
                <a:tc>
                  <a:txBody>
                    <a:bodyPr/>
                    <a:lstStyle/>
                    <a:p>
                      <a:pPr algn="ctr"/>
                      <a:r>
                        <a:rPr lang="en-GB" sz="1100" dirty="0"/>
                        <a:t>26</a:t>
                      </a:r>
                    </a:p>
                  </a:txBody>
                  <a:tcPr marL="68580" marR="68580" marT="25718" marB="25718"/>
                </a:tc>
                <a:tc>
                  <a:txBody>
                    <a:bodyPr/>
                    <a:lstStyle/>
                    <a:p>
                      <a:pPr algn="ctr"/>
                      <a:r>
                        <a:rPr lang="en-GB" sz="1100" dirty="0"/>
                        <a:t>0</a:t>
                      </a:r>
                    </a:p>
                  </a:txBody>
                  <a:tcPr marL="68580" marR="68580" marT="25718" marB="25718"/>
                </a:tc>
                <a:tc>
                  <a:txBody>
                    <a:bodyPr/>
                    <a:lstStyle/>
                    <a:p>
                      <a:pPr algn="ctr"/>
                      <a:r>
                        <a:rPr lang="en-GB" sz="1100" dirty="0"/>
                        <a:t>4</a:t>
                      </a:r>
                    </a:p>
                  </a:txBody>
                  <a:tcPr marL="68580" marR="68580" marT="25718" marB="25718"/>
                </a:tc>
                <a:extLst>
                  <a:ext uri="{0D108BD9-81ED-4DB2-BD59-A6C34878D82A}">
                    <a16:rowId xmlns:a16="http://schemas.microsoft.com/office/drawing/2014/main" val="10001"/>
                  </a:ext>
                </a:extLst>
              </a:tr>
            </a:tbl>
          </a:graphicData>
        </a:graphic>
      </p:graphicFrame>
      <p:sp>
        <p:nvSpPr>
          <p:cNvPr id="6" name="Title 1"/>
          <p:cNvSpPr txBox="1">
            <a:spLocks/>
          </p:cNvSpPr>
          <p:nvPr/>
        </p:nvSpPr>
        <p:spPr>
          <a:xfrm>
            <a:off x="255734" y="267494"/>
            <a:ext cx="8672750" cy="540060"/>
          </a:xfrm>
          <a:prstGeom prst="rect">
            <a:avLst/>
          </a:prstGeom>
        </p:spPr>
        <p:txBody>
          <a:bodyPr vert="horz" wrap="square" lIns="0" tIns="0" rIns="0" bIns="0" rtlCol="0" anchor="t">
            <a:noAutofit/>
          </a:bodyPr>
          <a:lstStyle>
            <a:lvl1pPr eaLnBrk="1" hangingPunct="1">
              <a:lnSpc>
                <a:spcPct val="80000"/>
              </a:lnSpc>
              <a:defRPr sz="1800" b="1">
                <a:solidFill>
                  <a:schemeClr val="accent1"/>
                </a:solidFill>
                <a:latin typeface="+mj-lt"/>
                <a:ea typeface="+mj-ea"/>
                <a:cs typeface="+mj-cs"/>
              </a:defRPr>
            </a:lvl1pPr>
          </a:lstStyle>
          <a:p>
            <a:pPr defTabSz="685800">
              <a:defRPr/>
            </a:pPr>
            <a:r>
              <a:rPr lang="en-GB" sz="2400" kern="0" dirty="0">
                <a:solidFill>
                  <a:srgbClr val="F26522"/>
                </a:solidFill>
                <a:latin typeface="Arial" panose="020B0604020202020204"/>
              </a:rPr>
              <a:t>Dashboard – CUSC – February (as presented at TCMF)</a:t>
            </a:r>
          </a:p>
        </p:txBody>
      </p:sp>
      <p:graphicFrame>
        <p:nvGraphicFramePr>
          <p:cNvPr id="8" name="Table 7"/>
          <p:cNvGraphicFramePr>
            <a:graphicFrameLocks noGrp="1"/>
          </p:cNvGraphicFramePr>
          <p:nvPr>
            <p:extLst>
              <p:ext uri="{D42A27DB-BD31-4B8C-83A1-F6EECF244321}">
                <p14:modId xmlns:p14="http://schemas.microsoft.com/office/powerpoint/2010/main" val="1244743885"/>
              </p:ext>
            </p:extLst>
          </p:nvPr>
        </p:nvGraphicFramePr>
        <p:xfrm>
          <a:off x="2654787" y="1995686"/>
          <a:ext cx="3834426" cy="810090"/>
        </p:xfrm>
        <a:graphic>
          <a:graphicData uri="http://schemas.openxmlformats.org/drawingml/2006/table">
            <a:tbl>
              <a:tblPr firstRow="1" bandRow="1">
                <a:tableStyleId>{5C22544A-7EE6-4342-B048-85BDC9FD1C3A}</a:tableStyleId>
              </a:tblPr>
              <a:tblGrid>
                <a:gridCol w="1278142">
                  <a:extLst>
                    <a:ext uri="{9D8B030D-6E8A-4147-A177-3AD203B41FA5}">
                      <a16:colId xmlns:a16="http://schemas.microsoft.com/office/drawing/2014/main" val="4280057960"/>
                    </a:ext>
                  </a:extLst>
                </a:gridCol>
                <a:gridCol w="1278142">
                  <a:extLst>
                    <a:ext uri="{9D8B030D-6E8A-4147-A177-3AD203B41FA5}">
                      <a16:colId xmlns:a16="http://schemas.microsoft.com/office/drawing/2014/main" val="20001"/>
                    </a:ext>
                  </a:extLst>
                </a:gridCol>
                <a:gridCol w="1278142">
                  <a:extLst>
                    <a:ext uri="{9D8B030D-6E8A-4147-A177-3AD203B41FA5}">
                      <a16:colId xmlns:a16="http://schemas.microsoft.com/office/drawing/2014/main" val="20003"/>
                    </a:ext>
                  </a:extLst>
                </a:gridCol>
              </a:tblGrid>
              <a:tr h="548382">
                <a:tc>
                  <a:txBody>
                    <a:bodyPr/>
                    <a:lstStyle/>
                    <a:p>
                      <a:pPr algn="ctr"/>
                      <a:r>
                        <a:rPr lang="en-GB" sz="1100" baseline="0" dirty="0"/>
                        <a:t>Workgroups held February</a:t>
                      </a:r>
                    </a:p>
                  </a:txBody>
                  <a:tcPr marL="68580" marR="68580" marT="25718" marB="25718"/>
                </a:tc>
                <a:tc>
                  <a:txBody>
                    <a:bodyPr/>
                    <a:lstStyle/>
                    <a:p>
                      <a:pPr algn="ctr"/>
                      <a:r>
                        <a:rPr lang="en-GB" sz="1100" dirty="0"/>
                        <a:t>Authority Decisions</a:t>
                      </a:r>
                    </a:p>
                  </a:txBody>
                  <a:tcPr marL="68580" marR="68580" marT="25718" marB="25718"/>
                </a:tc>
                <a:tc>
                  <a:txBody>
                    <a:bodyPr/>
                    <a:lstStyle/>
                    <a:p>
                      <a:pPr algn="ctr"/>
                      <a:r>
                        <a:rPr lang="en-GB" sz="1100" dirty="0"/>
                        <a:t>Modifications</a:t>
                      </a:r>
                      <a:r>
                        <a:rPr lang="en-GB" sz="1100" baseline="0" dirty="0"/>
                        <a:t> on hold</a:t>
                      </a:r>
                      <a:endParaRPr lang="en-GB" sz="1100" dirty="0"/>
                    </a:p>
                  </a:txBody>
                  <a:tcPr marL="68580" marR="68580" marT="25718" marB="25718"/>
                </a:tc>
                <a:extLst>
                  <a:ext uri="{0D108BD9-81ED-4DB2-BD59-A6C34878D82A}">
                    <a16:rowId xmlns:a16="http://schemas.microsoft.com/office/drawing/2014/main" val="10000"/>
                  </a:ext>
                </a:extLst>
              </a:tr>
              <a:tr h="261708">
                <a:tc>
                  <a:txBody>
                    <a:bodyPr/>
                    <a:lstStyle/>
                    <a:p>
                      <a:pPr algn="ctr"/>
                      <a:r>
                        <a:rPr lang="en-GB" sz="1100" dirty="0"/>
                        <a:t>5</a:t>
                      </a:r>
                    </a:p>
                  </a:txBody>
                  <a:tcPr marL="68580" marR="68580" marT="25718" marB="25718"/>
                </a:tc>
                <a:tc>
                  <a:txBody>
                    <a:bodyPr/>
                    <a:lstStyle/>
                    <a:p>
                      <a:pPr algn="ctr"/>
                      <a:r>
                        <a:rPr lang="en-GB" sz="1100" dirty="0"/>
                        <a:t>0</a:t>
                      </a:r>
                    </a:p>
                  </a:txBody>
                  <a:tcPr marL="68580" marR="68580" marT="25718" marB="25718"/>
                </a:tc>
                <a:tc>
                  <a:txBody>
                    <a:bodyPr/>
                    <a:lstStyle/>
                    <a:p>
                      <a:pPr algn="ctr"/>
                      <a:r>
                        <a:rPr lang="en-GB" sz="1100" dirty="0"/>
                        <a:t>5</a:t>
                      </a:r>
                    </a:p>
                  </a:txBody>
                  <a:tcPr marL="68580" marR="68580" marT="25718" marB="25718"/>
                </a:tc>
                <a:extLst>
                  <a:ext uri="{0D108BD9-81ED-4DB2-BD59-A6C34878D82A}">
                    <a16:rowId xmlns:a16="http://schemas.microsoft.com/office/drawing/2014/main" val="10001"/>
                  </a:ext>
                </a:extLst>
              </a:tr>
            </a:tbl>
          </a:graphicData>
        </a:graphic>
      </p:graphicFrame>
      <p:sp>
        <p:nvSpPr>
          <p:cNvPr id="9" name="TextBox 8">
            <a:extLst>
              <a:ext uri="{FF2B5EF4-FFF2-40B4-BE49-F238E27FC236}">
                <a16:creationId xmlns:a16="http://schemas.microsoft.com/office/drawing/2014/main" id="{2AED07D8-2DA2-4EC5-B650-ECD10866B0C9}"/>
              </a:ext>
            </a:extLst>
          </p:cNvPr>
          <p:cNvSpPr txBox="1"/>
          <p:nvPr/>
        </p:nvSpPr>
        <p:spPr>
          <a:xfrm>
            <a:off x="266991" y="3378936"/>
            <a:ext cx="8172908" cy="246221"/>
          </a:xfrm>
          <a:prstGeom prst="rect">
            <a:avLst/>
          </a:prstGeom>
          <a:noFill/>
        </p:spPr>
        <p:txBody>
          <a:bodyPr wrap="square" lIns="0" tIns="0" rIns="0" bIns="0" rtlCol="0">
            <a:spAutoFit/>
          </a:bodyPr>
          <a:lstStyle/>
          <a:p>
            <a:pPr algn="l"/>
            <a:r>
              <a:rPr lang="en-GB" sz="1600" dirty="0"/>
              <a:t>Proposed inclusion – Cancelled Workgroups?</a:t>
            </a:r>
          </a:p>
        </p:txBody>
      </p:sp>
    </p:spTree>
    <p:extLst>
      <p:ext uri="{BB962C8B-B14F-4D97-AF65-F5344CB8AC3E}">
        <p14:creationId xmlns:p14="http://schemas.microsoft.com/office/powerpoint/2010/main" val="3437504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13">
            <a:extLst/>
          </p:cNvPr>
          <p:cNvPicPr>
            <a:picLocks noChangeAspect="1"/>
          </p:cNvPicPr>
          <p:nvPr/>
        </p:nvPicPr>
        <p:blipFill rotWithShape="1">
          <a:blip r:embed="rId2">
            <a:extLst>
              <a:ext uri="{28A0092B-C50C-407E-A947-70E740481C1C}">
                <a14:useLocalDpi xmlns:a14="http://schemas.microsoft.com/office/drawing/2010/main" val="0"/>
              </a:ext>
            </a:extLst>
          </a:blip>
          <a:srcRect l="21106" r="2810"/>
          <a:stretch/>
        </p:blipFill>
        <p:spPr>
          <a:xfrm>
            <a:off x="2425638" y="26721"/>
            <a:ext cx="5589240" cy="5142778"/>
          </a:xfrm>
          <a:custGeom>
            <a:avLst/>
            <a:gdLst>
              <a:gd name="connsiteX0" fmla="*/ 925004 w 5589240"/>
              <a:gd name="connsiteY0" fmla="*/ 0 h 5142778"/>
              <a:gd name="connsiteX1" fmla="*/ 1584176 w 5589240"/>
              <a:gd name="connsiteY1" fmla="*/ 0 h 5142778"/>
              <a:gd name="connsiteX2" fmla="*/ 1763212 w 5589240"/>
              <a:gd name="connsiteY2" fmla="*/ 0 h 5142778"/>
              <a:gd name="connsiteX3" fmla="*/ 5589240 w 5589240"/>
              <a:gd name="connsiteY3" fmla="*/ 0 h 5142778"/>
              <a:gd name="connsiteX4" fmla="*/ 5589240 w 5589240"/>
              <a:gd name="connsiteY4" fmla="*/ 4345781 h 5142778"/>
              <a:gd name="connsiteX5" fmla="*/ 5589238 w 5589240"/>
              <a:gd name="connsiteY5" fmla="*/ 4345781 h 5142778"/>
              <a:gd name="connsiteX6" fmla="*/ 5589238 w 5589240"/>
              <a:gd name="connsiteY6" fmla="*/ 4344165 h 5142778"/>
              <a:gd name="connsiteX7" fmla="*/ 5540450 w 5589240"/>
              <a:gd name="connsiteY7" fmla="*/ 4326824 h 5142778"/>
              <a:gd name="connsiteX8" fmla="*/ 5492379 w 5589240"/>
              <a:gd name="connsiteY8" fmla="*/ 4310591 h 5142778"/>
              <a:gd name="connsiteX9" fmla="*/ 5445012 w 5589240"/>
              <a:gd name="connsiteY9" fmla="*/ 4295447 h 5142778"/>
              <a:gd name="connsiteX10" fmla="*/ 5398338 w 5589240"/>
              <a:gd name="connsiteY10" fmla="*/ 4281374 h 5142778"/>
              <a:gd name="connsiteX11" fmla="*/ 5352340 w 5589240"/>
              <a:gd name="connsiteY11" fmla="*/ 4268353 h 5142778"/>
              <a:gd name="connsiteX12" fmla="*/ 5307008 w 5589240"/>
              <a:gd name="connsiteY12" fmla="*/ 4256365 h 5142778"/>
              <a:gd name="connsiteX13" fmla="*/ 5262327 w 5589240"/>
              <a:gd name="connsiteY13" fmla="*/ 4245394 h 5142778"/>
              <a:gd name="connsiteX14" fmla="*/ 5218286 w 5589240"/>
              <a:gd name="connsiteY14" fmla="*/ 4235421 h 5142778"/>
              <a:gd name="connsiteX15" fmla="*/ 5174871 w 5589240"/>
              <a:gd name="connsiteY15" fmla="*/ 4226427 h 5142778"/>
              <a:gd name="connsiteX16" fmla="*/ 5132068 w 5589240"/>
              <a:gd name="connsiteY16" fmla="*/ 4218394 h 5142778"/>
              <a:gd name="connsiteX17" fmla="*/ 5089864 w 5589240"/>
              <a:gd name="connsiteY17" fmla="*/ 4211304 h 5142778"/>
              <a:gd name="connsiteX18" fmla="*/ 5048250 w 5589240"/>
              <a:gd name="connsiteY18" fmla="*/ 4205138 h 5142778"/>
              <a:gd name="connsiteX19" fmla="*/ 5027658 w 5589240"/>
              <a:gd name="connsiteY19" fmla="*/ 4202397 h 5142778"/>
              <a:gd name="connsiteX20" fmla="*/ 5007207 w 5589240"/>
              <a:gd name="connsiteY20" fmla="*/ 4199880 h 5142778"/>
              <a:gd name="connsiteX21" fmla="*/ 4986898 w 5589240"/>
              <a:gd name="connsiteY21" fmla="*/ 4197584 h 5142778"/>
              <a:gd name="connsiteX22" fmla="*/ 4966726 w 5589240"/>
              <a:gd name="connsiteY22" fmla="*/ 4195509 h 5142778"/>
              <a:gd name="connsiteX23" fmla="*/ 4946692 w 5589240"/>
              <a:gd name="connsiteY23" fmla="*/ 4193650 h 5142778"/>
              <a:gd name="connsiteX24" fmla="*/ 4926792 w 5589240"/>
              <a:gd name="connsiteY24" fmla="*/ 4192007 h 5142778"/>
              <a:gd name="connsiteX25" fmla="*/ 4907028 w 5589240"/>
              <a:gd name="connsiteY25" fmla="*/ 4190577 h 5142778"/>
              <a:gd name="connsiteX26" fmla="*/ 4887393 w 5589240"/>
              <a:gd name="connsiteY26" fmla="*/ 4189358 h 5142778"/>
              <a:gd name="connsiteX27" fmla="*/ 4867891 w 5589240"/>
              <a:gd name="connsiteY27" fmla="*/ 4188346 h 5142778"/>
              <a:gd name="connsiteX28" fmla="*/ 4848516 w 5589240"/>
              <a:gd name="connsiteY28" fmla="*/ 4187541 h 5142778"/>
              <a:gd name="connsiteX29" fmla="*/ 4829270 w 5589240"/>
              <a:gd name="connsiteY29" fmla="*/ 4186940 h 5142778"/>
              <a:gd name="connsiteX30" fmla="*/ 4810148 w 5589240"/>
              <a:gd name="connsiteY30" fmla="*/ 4186540 h 5142778"/>
              <a:gd name="connsiteX31" fmla="*/ 4791151 w 5589240"/>
              <a:gd name="connsiteY31" fmla="*/ 4186339 h 5142778"/>
              <a:gd name="connsiteX32" fmla="*/ 4772275 w 5589240"/>
              <a:gd name="connsiteY32" fmla="*/ 4186336 h 5142778"/>
              <a:gd name="connsiteX33" fmla="*/ 4753521 w 5589240"/>
              <a:gd name="connsiteY33" fmla="*/ 4186526 h 5142778"/>
              <a:gd name="connsiteX34" fmla="*/ 4734884 w 5589240"/>
              <a:gd name="connsiteY34" fmla="*/ 4186909 h 5142778"/>
              <a:gd name="connsiteX35" fmla="*/ 4716367 w 5589240"/>
              <a:gd name="connsiteY35" fmla="*/ 4187483 h 5142778"/>
              <a:gd name="connsiteX36" fmla="*/ 4697964 w 5589240"/>
              <a:gd name="connsiteY36" fmla="*/ 4188243 h 5142778"/>
              <a:gd name="connsiteX37" fmla="*/ 4679676 w 5589240"/>
              <a:gd name="connsiteY37" fmla="*/ 4189190 h 5142778"/>
              <a:gd name="connsiteX38" fmla="*/ 4661500 w 5589240"/>
              <a:gd name="connsiteY38" fmla="*/ 4190320 h 5142778"/>
              <a:gd name="connsiteX39" fmla="*/ 4643435 w 5589240"/>
              <a:gd name="connsiteY39" fmla="*/ 4191630 h 5142778"/>
              <a:gd name="connsiteX40" fmla="*/ 4625479 w 5589240"/>
              <a:gd name="connsiteY40" fmla="*/ 4193119 h 5142778"/>
              <a:gd name="connsiteX41" fmla="*/ 4607631 w 5589240"/>
              <a:gd name="connsiteY41" fmla="*/ 4194785 h 5142778"/>
              <a:gd name="connsiteX42" fmla="*/ 4589889 w 5589240"/>
              <a:gd name="connsiteY42" fmla="*/ 4196625 h 5142778"/>
              <a:gd name="connsiteX43" fmla="*/ 4572251 w 5589240"/>
              <a:gd name="connsiteY43" fmla="*/ 4198636 h 5142778"/>
              <a:gd name="connsiteX44" fmla="*/ 4554716 w 5589240"/>
              <a:gd name="connsiteY44" fmla="*/ 4200817 h 5142778"/>
              <a:gd name="connsiteX45" fmla="*/ 4537282 w 5589240"/>
              <a:gd name="connsiteY45" fmla="*/ 4203166 h 5142778"/>
              <a:gd name="connsiteX46" fmla="*/ 4519948 w 5589240"/>
              <a:gd name="connsiteY46" fmla="*/ 4205679 h 5142778"/>
              <a:gd name="connsiteX47" fmla="*/ 4502712 w 5589240"/>
              <a:gd name="connsiteY47" fmla="*/ 4208355 h 5142778"/>
              <a:gd name="connsiteX48" fmla="*/ 4485571 w 5589240"/>
              <a:gd name="connsiteY48" fmla="*/ 4211191 h 5142778"/>
              <a:gd name="connsiteX49" fmla="*/ 4451572 w 5589240"/>
              <a:gd name="connsiteY49" fmla="*/ 4217335 h 5142778"/>
              <a:gd name="connsiteX50" fmla="*/ 4417939 w 5589240"/>
              <a:gd name="connsiteY50" fmla="*/ 4224094 h 5142778"/>
              <a:gd name="connsiteX51" fmla="*/ 4368146 w 5589240"/>
              <a:gd name="connsiteY51" fmla="*/ 4235344 h 5142778"/>
              <a:gd name="connsiteX52" fmla="*/ 4335369 w 5589240"/>
              <a:gd name="connsiteY52" fmla="*/ 4243558 h 5142778"/>
              <a:gd name="connsiteX53" fmla="*/ 4302911 w 5589240"/>
              <a:gd name="connsiteY53" fmla="*/ 4252322 h 5142778"/>
              <a:gd name="connsiteX54" fmla="*/ 4270761 w 5589240"/>
              <a:gd name="connsiteY54" fmla="*/ 4261618 h 5142778"/>
              <a:gd name="connsiteX55" fmla="*/ 4238903 w 5589240"/>
              <a:gd name="connsiteY55" fmla="*/ 4271428 h 5142778"/>
              <a:gd name="connsiteX56" fmla="*/ 4207327 w 5589240"/>
              <a:gd name="connsiteY56" fmla="*/ 4281734 h 5142778"/>
              <a:gd name="connsiteX57" fmla="*/ 4176018 w 5589240"/>
              <a:gd name="connsiteY57" fmla="*/ 4292517 h 5142778"/>
              <a:gd name="connsiteX58" fmla="*/ 4144964 w 5589240"/>
              <a:gd name="connsiteY58" fmla="*/ 4303758 h 5142778"/>
              <a:gd name="connsiteX59" fmla="*/ 4114151 w 5589240"/>
              <a:gd name="connsiteY59" fmla="*/ 4315440 h 5142778"/>
              <a:gd name="connsiteX60" fmla="*/ 4083566 w 5589240"/>
              <a:gd name="connsiteY60" fmla="*/ 4327545 h 5142778"/>
              <a:gd name="connsiteX61" fmla="*/ 4053198 w 5589240"/>
              <a:gd name="connsiteY61" fmla="*/ 4340054 h 5142778"/>
              <a:gd name="connsiteX62" fmla="*/ 4023031 w 5589240"/>
              <a:gd name="connsiteY62" fmla="*/ 4352948 h 5142778"/>
              <a:gd name="connsiteX63" fmla="*/ 3993054 w 5589240"/>
              <a:gd name="connsiteY63" fmla="*/ 4366210 h 5142778"/>
              <a:gd name="connsiteX64" fmla="*/ 3963254 w 5589240"/>
              <a:gd name="connsiteY64" fmla="*/ 4379822 h 5142778"/>
              <a:gd name="connsiteX65" fmla="*/ 3918855 w 5589240"/>
              <a:gd name="connsiteY65" fmla="*/ 4400854 h 5142778"/>
              <a:gd name="connsiteX66" fmla="*/ 3874780 w 5589240"/>
              <a:gd name="connsiteY66" fmla="*/ 4422570 h 5142778"/>
              <a:gd name="connsiteX67" fmla="*/ 3830984 w 5589240"/>
              <a:gd name="connsiteY67" fmla="*/ 4444908 h 5142778"/>
              <a:gd name="connsiteX68" fmla="*/ 3787424 w 5589240"/>
              <a:gd name="connsiteY68" fmla="*/ 4467805 h 5142778"/>
              <a:gd name="connsiteX69" fmla="*/ 3729634 w 5589240"/>
              <a:gd name="connsiteY69" fmla="*/ 4499099 h 5142778"/>
              <a:gd name="connsiteX70" fmla="*/ 3643361 w 5589240"/>
              <a:gd name="connsiteY70" fmla="*/ 4547383 h 5142778"/>
              <a:gd name="connsiteX71" fmla="*/ 3427694 w 5589240"/>
              <a:gd name="connsiteY71" fmla="*/ 4672140 h 5142778"/>
              <a:gd name="connsiteX72" fmla="*/ 3267070 w 5589240"/>
              <a:gd name="connsiteY72" fmla="*/ 4763822 h 5142778"/>
              <a:gd name="connsiteX73" fmla="*/ 3192696 w 5589240"/>
              <a:gd name="connsiteY73" fmla="*/ 4804607 h 5142778"/>
              <a:gd name="connsiteX74" fmla="*/ 3132387 w 5589240"/>
              <a:gd name="connsiteY74" fmla="*/ 4836560 h 5142778"/>
              <a:gd name="connsiteX75" fmla="*/ 3086616 w 5589240"/>
              <a:gd name="connsiteY75" fmla="*/ 4860036 h 5142778"/>
              <a:gd name="connsiteX76" fmla="*/ 3040332 w 5589240"/>
              <a:gd name="connsiteY76" fmla="*/ 4883024 h 5142778"/>
              <a:gd name="connsiteX77" fmla="*/ 2993492 w 5589240"/>
              <a:gd name="connsiteY77" fmla="*/ 4905462 h 5142778"/>
              <a:gd name="connsiteX78" fmla="*/ 2946052 w 5589240"/>
              <a:gd name="connsiteY78" fmla="*/ 4927290 h 5142778"/>
              <a:gd name="connsiteX79" fmla="*/ 2914070 w 5589240"/>
              <a:gd name="connsiteY79" fmla="*/ 4941472 h 5142778"/>
              <a:gd name="connsiteX80" fmla="*/ 2881789 w 5589240"/>
              <a:gd name="connsiteY80" fmla="*/ 4955337 h 5142778"/>
              <a:gd name="connsiteX81" fmla="*/ 2849196 w 5589240"/>
              <a:gd name="connsiteY81" fmla="*/ 4968866 h 5142778"/>
              <a:gd name="connsiteX82" fmla="*/ 2816278 w 5589240"/>
              <a:gd name="connsiteY82" fmla="*/ 4982041 h 5142778"/>
              <a:gd name="connsiteX83" fmla="*/ 2783021 w 5589240"/>
              <a:gd name="connsiteY83" fmla="*/ 4994845 h 5142778"/>
              <a:gd name="connsiteX84" fmla="*/ 2749413 w 5589240"/>
              <a:gd name="connsiteY84" fmla="*/ 5007258 h 5142778"/>
              <a:gd name="connsiteX85" fmla="*/ 2715440 w 5589240"/>
              <a:gd name="connsiteY85" fmla="*/ 5019263 h 5142778"/>
              <a:gd name="connsiteX86" fmla="*/ 2681090 w 5589240"/>
              <a:gd name="connsiteY86" fmla="*/ 5030841 h 5142778"/>
              <a:gd name="connsiteX87" fmla="*/ 2646349 w 5589240"/>
              <a:gd name="connsiteY87" fmla="*/ 5041974 h 5142778"/>
              <a:gd name="connsiteX88" fmla="*/ 2611205 w 5589240"/>
              <a:gd name="connsiteY88" fmla="*/ 5052643 h 5142778"/>
              <a:gd name="connsiteX89" fmla="*/ 2575645 w 5589240"/>
              <a:gd name="connsiteY89" fmla="*/ 5062831 h 5142778"/>
              <a:gd name="connsiteX90" fmla="*/ 2539655 w 5589240"/>
              <a:gd name="connsiteY90" fmla="*/ 5072519 h 5142778"/>
              <a:gd name="connsiteX91" fmla="*/ 2503222 w 5589240"/>
              <a:gd name="connsiteY91" fmla="*/ 5081689 h 5142778"/>
              <a:gd name="connsiteX92" fmla="*/ 2466334 w 5589240"/>
              <a:gd name="connsiteY92" fmla="*/ 5090323 h 5142778"/>
              <a:gd name="connsiteX93" fmla="*/ 2428977 w 5589240"/>
              <a:gd name="connsiteY93" fmla="*/ 5098402 h 5142778"/>
              <a:gd name="connsiteX94" fmla="*/ 2391138 w 5589240"/>
              <a:gd name="connsiteY94" fmla="*/ 5105908 h 5142778"/>
              <a:gd name="connsiteX95" fmla="*/ 2352805 w 5589240"/>
              <a:gd name="connsiteY95" fmla="*/ 5112824 h 5142778"/>
              <a:gd name="connsiteX96" fmla="*/ 2313964 w 5589240"/>
              <a:gd name="connsiteY96" fmla="*/ 5119129 h 5142778"/>
              <a:gd name="connsiteX97" fmla="*/ 2274602 w 5589240"/>
              <a:gd name="connsiteY97" fmla="*/ 5124807 h 5142778"/>
              <a:gd name="connsiteX98" fmla="*/ 2234707 w 5589240"/>
              <a:gd name="connsiteY98" fmla="*/ 5129839 h 5142778"/>
              <a:gd name="connsiteX99" fmla="*/ 2194264 w 5589240"/>
              <a:gd name="connsiteY99" fmla="*/ 5134207 h 5142778"/>
              <a:gd name="connsiteX100" fmla="*/ 2153262 w 5589240"/>
              <a:gd name="connsiteY100" fmla="*/ 5137893 h 5142778"/>
              <a:gd name="connsiteX101" fmla="*/ 2111687 w 5589240"/>
              <a:gd name="connsiteY101" fmla="*/ 5140877 h 5142778"/>
              <a:gd name="connsiteX102" fmla="*/ 2076318 w 5589240"/>
              <a:gd name="connsiteY102" fmla="*/ 5142778 h 5142778"/>
              <a:gd name="connsiteX103" fmla="*/ 1763212 w 5589240"/>
              <a:gd name="connsiteY103" fmla="*/ 5142778 h 5142778"/>
              <a:gd name="connsiteX104" fmla="*/ 1584176 w 5589240"/>
              <a:gd name="connsiteY104" fmla="*/ 5142778 h 5142778"/>
              <a:gd name="connsiteX105" fmla="*/ 0 w 5589240"/>
              <a:gd name="connsiteY105" fmla="*/ 5142778 h 5142778"/>
              <a:gd name="connsiteX106" fmla="*/ 36355 w 5589240"/>
              <a:gd name="connsiteY106" fmla="*/ 5078128 h 5142778"/>
              <a:gd name="connsiteX107" fmla="*/ 85405 w 5589240"/>
              <a:gd name="connsiteY107" fmla="*/ 4991843 h 5142778"/>
              <a:gd name="connsiteX108" fmla="*/ 164324 w 5589240"/>
              <a:gd name="connsiteY108" fmla="*/ 4854690 h 5142778"/>
              <a:gd name="connsiteX109" fmla="*/ 381230 w 5589240"/>
              <a:gd name="connsiteY109" fmla="*/ 4481186 h 5142778"/>
              <a:gd name="connsiteX110" fmla="*/ 439596 w 5589240"/>
              <a:gd name="connsiteY110" fmla="*/ 4379712 h 5142778"/>
              <a:gd name="connsiteX111" fmla="*/ 478157 w 5589240"/>
              <a:gd name="connsiteY111" fmla="*/ 4312042 h 5142778"/>
              <a:gd name="connsiteX112" fmla="*/ 516383 w 5589240"/>
              <a:gd name="connsiteY112" fmla="*/ 4244314 h 5142778"/>
              <a:gd name="connsiteX113" fmla="*/ 544803 w 5589240"/>
              <a:gd name="connsiteY113" fmla="*/ 4193459 h 5142778"/>
              <a:gd name="connsiteX114" fmla="*/ 572987 w 5589240"/>
              <a:gd name="connsiteY114" fmla="*/ 4142538 h 5142778"/>
              <a:gd name="connsiteX115" fmla="*/ 591636 w 5589240"/>
              <a:gd name="connsiteY115" fmla="*/ 4108547 h 5142778"/>
              <a:gd name="connsiteX116" fmla="*/ 610163 w 5589240"/>
              <a:gd name="connsiteY116" fmla="*/ 4074516 h 5142778"/>
              <a:gd name="connsiteX117" fmla="*/ 628565 w 5589240"/>
              <a:gd name="connsiteY117" fmla="*/ 4040440 h 5142778"/>
              <a:gd name="connsiteX118" fmla="*/ 646835 w 5589240"/>
              <a:gd name="connsiteY118" fmla="*/ 4006315 h 5142778"/>
              <a:gd name="connsiteX119" fmla="*/ 664966 w 5589240"/>
              <a:gd name="connsiteY119" fmla="*/ 3972137 h 5142778"/>
              <a:gd name="connsiteX120" fmla="*/ 682954 w 5589240"/>
              <a:gd name="connsiteY120" fmla="*/ 3937902 h 5142778"/>
              <a:gd name="connsiteX121" fmla="*/ 691892 w 5589240"/>
              <a:gd name="connsiteY121" fmla="*/ 3920762 h 5142778"/>
              <a:gd name="connsiteX122" fmla="*/ 700791 w 5589240"/>
              <a:gd name="connsiteY122" fmla="*/ 3903606 h 5142778"/>
              <a:gd name="connsiteX123" fmla="*/ 709652 w 5589240"/>
              <a:gd name="connsiteY123" fmla="*/ 3886433 h 5142778"/>
              <a:gd name="connsiteX124" fmla="*/ 718472 w 5589240"/>
              <a:gd name="connsiteY124" fmla="*/ 3869243 h 5142778"/>
              <a:gd name="connsiteX125" fmla="*/ 727252 w 5589240"/>
              <a:gd name="connsiteY125" fmla="*/ 3852035 h 5142778"/>
              <a:gd name="connsiteX126" fmla="*/ 735991 w 5589240"/>
              <a:gd name="connsiteY126" fmla="*/ 3834810 h 5142778"/>
              <a:gd name="connsiteX127" fmla="*/ 744687 w 5589240"/>
              <a:gd name="connsiteY127" fmla="*/ 3817565 h 5142778"/>
              <a:gd name="connsiteX128" fmla="*/ 753341 w 5589240"/>
              <a:gd name="connsiteY128" fmla="*/ 3800302 h 5142778"/>
              <a:gd name="connsiteX129" fmla="*/ 761951 w 5589240"/>
              <a:gd name="connsiteY129" fmla="*/ 3783019 h 5142778"/>
              <a:gd name="connsiteX130" fmla="*/ 770517 w 5589240"/>
              <a:gd name="connsiteY130" fmla="*/ 3765715 h 5142778"/>
              <a:gd name="connsiteX131" fmla="*/ 779038 w 5589240"/>
              <a:gd name="connsiteY131" fmla="*/ 3748391 h 5142778"/>
              <a:gd name="connsiteX132" fmla="*/ 787512 w 5589240"/>
              <a:gd name="connsiteY132" fmla="*/ 3731046 h 5142778"/>
              <a:gd name="connsiteX133" fmla="*/ 795941 w 5589240"/>
              <a:gd name="connsiteY133" fmla="*/ 3713678 h 5142778"/>
              <a:gd name="connsiteX134" fmla="*/ 804322 w 5589240"/>
              <a:gd name="connsiteY134" fmla="*/ 3696288 h 5142778"/>
              <a:gd name="connsiteX135" fmla="*/ 812655 w 5589240"/>
              <a:gd name="connsiteY135" fmla="*/ 3678875 h 5142778"/>
              <a:gd name="connsiteX136" fmla="*/ 820938 w 5589240"/>
              <a:gd name="connsiteY136" fmla="*/ 3661439 h 5142778"/>
              <a:gd name="connsiteX137" fmla="*/ 829172 w 5589240"/>
              <a:gd name="connsiteY137" fmla="*/ 3643979 h 5142778"/>
              <a:gd name="connsiteX138" fmla="*/ 837357 w 5589240"/>
              <a:gd name="connsiteY138" fmla="*/ 3626494 h 5142778"/>
              <a:gd name="connsiteX139" fmla="*/ 845490 w 5589240"/>
              <a:gd name="connsiteY139" fmla="*/ 3608984 h 5142778"/>
              <a:gd name="connsiteX140" fmla="*/ 853571 w 5589240"/>
              <a:gd name="connsiteY140" fmla="*/ 3591449 h 5142778"/>
              <a:gd name="connsiteX141" fmla="*/ 861599 w 5589240"/>
              <a:gd name="connsiteY141" fmla="*/ 3573886 h 5142778"/>
              <a:gd name="connsiteX142" fmla="*/ 869574 w 5589240"/>
              <a:gd name="connsiteY142" fmla="*/ 3556298 h 5142778"/>
              <a:gd name="connsiteX143" fmla="*/ 877495 w 5589240"/>
              <a:gd name="connsiteY143" fmla="*/ 3538682 h 5142778"/>
              <a:gd name="connsiteX144" fmla="*/ 885361 w 5589240"/>
              <a:gd name="connsiteY144" fmla="*/ 3521039 h 5142778"/>
              <a:gd name="connsiteX145" fmla="*/ 893171 w 5589240"/>
              <a:gd name="connsiteY145" fmla="*/ 3503367 h 5142778"/>
              <a:gd name="connsiteX146" fmla="*/ 900925 w 5589240"/>
              <a:gd name="connsiteY146" fmla="*/ 3485666 h 5142778"/>
              <a:gd name="connsiteX147" fmla="*/ 908622 w 5589240"/>
              <a:gd name="connsiteY147" fmla="*/ 3467936 h 5142778"/>
              <a:gd name="connsiteX148" fmla="*/ 916260 w 5589240"/>
              <a:gd name="connsiteY148" fmla="*/ 3450176 h 5142778"/>
              <a:gd name="connsiteX149" fmla="*/ 923841 w 5589240"/>
              <a:gd name="connsiteY149" fmla="*/ 3432385 h 5142778"/>
              <a:gd name="connsiteX150" fmla="*/ 931361 w 5589240"/>
              <a:gd name="connsiteY150" fmla="*/ 3414563 h 5142778"/>
              <a:gd name="connsiteX151" fmla="*/ 938822 w 5589240"/>
              <a:gd name="connsiteY151" fmla="*/ 3396710 h 5142778"/>
              <a:gd name="connsiteX152" fmla="*/ 946221 w 5589240"/>
              <a:gd name="connsiteY152" fmla="*/ 3378825 h 5142778"/>
              <a:gd name="connsiteX153" fmla="*/ 953559 w 5589240"/>
              <a:gd name="connsiteY153" fmla="*/ 3360907 h 5142778"/>
              <a:gd name="connsiteX154" fmla="*/ 960835 w 5589240"/>
              <a:gd name="connsiteY154" fmla="*/ 3342956 h 5142778"/>
              <a:gd name="connsiteX155" fmla="*/ 968048 w 5589240"/>
              <a:gd name="connsiteY155" fmla="*/ 3324971 h 5142778"/>
              <a:gd name="connsiteX156" fmla="*/ 975195 w 5589240"/>
              <a:gd name="connsiteY156" fmla="*/ 3306952 h 5142778"/>
              <a:gd name="connsiteX157" fmla="*/ 982280 w 5589240"/>
              <a:gd name="connsiteY157" fmla="*/ 3288898 h 5142778"/>
              <a:gd name="connsiteX158" fmla="*/ 989297 w 5589240"/>
              <a:gd name="connsiteY158" fmla="*/ 3270809 h 5142778"/>
              <a:gd name="connsiteX159" fmla="*/ 996250 w 5589240"/>
              <a:gd name="connsiteY159" fmla="*/ 3252684 h 5142778"/>
              <a:gd name="connsiteX160" fmla="*/ 1003136 w 5589240"/>
              <a:gd name="connsiteY160" fmla="*/ 3234522 h 5142778"/>
              <a:gd name="connsiteX161" fmla="*/ 1009953 w 5589240"/>
              <a:gd name="connsiteY161" fmla="*/ 3216324 h 5142778"/>
              <a:gd name="connsiteX162" fmla="*/ 1016702 w 5589240"/>
              <a:gd name="connsiteY162" fmla="*/ 3198088 h 5142778"/>
              <a:gd name="connsiteX163" fmla="*/ 1023381 w 5589240"/>
              <a:gd name="connsiteY163" fmla="*/ 3179814 h 5142778"/>
              <a:gd name="connsiteX164" fmla="*/ 1029991 w 5589240"/>
              <a:gd name="connsiteY164" fmla="*/ 3161502 h 5142778"/>
              <a:gd name="connsiteX165" fmla="*/ 1036530 w 5589240"/>
              <a:gd name="connsiteY165" fmla="*/ 3143151 h 5142778"/>
              <a:gd name="connsiteX166" fmla="*/ 1042998 w 5589240"/>
              <a:gd name="connsiteY166" fmla="*/ 3124759 h 5142778"/>
              <a:gd name="connsiteX167" fmla="*/ 1049393 w 5589240"/>
              <a:gd name="connsiteY167" fmla="*/ 3106328 h 5142778"/>
              <a:gd name="connsiteX168" fmla="*/ 1055715 w 5589240"/>
              <a:gd name="connsiteY168" fmla="*/ 3087856 h 5142778"/>
              <a:gd name="connsiteX169" fmla="*/ 1061964 w 5589240"/>
              <a:gd name="connsiteY169" fmla="*/ 3069343 h 5142778"/>
              <a:gd name="connsiteX170" fmla="*/ 1068138 w 5589240"/>
              <a:gd name="connsiteY170" fmla="*/ 3050788 h 5142778"/>
              <a:gd name="connsiteX171" fmla="*/ 1074237 w 5589240"/>
              <a:gd name="connsiteY171" fmla="*/ 3032191 h 5142778"/>
              <a:gd name="connsiteX172" fmla="*/ 1080260 w 5589240"/>
              <a:gd name="connsiteY172" fmla="*/ 3013551 h 5142778"/>
              <a:gd name="connsiteX173" fmla="*/ 1086206 w 5589240"/>
              <a:gd name="connsiteY173" fmla="*/ 2994867 h 5142778"/>
              <a:gd name="connsiteX174" fmla="*/ 1092075 w 5589240"/>
              <a:gd name="connsiteY174" fmla="*/ 2976140 h 5142778"/>
              <a:gd name="connsiteX175" fmla="*/ 1097865 w 5589240"/>
              <a:gd name="connsiteY175" fmla="*/ 2957368 h 5142778"/>
              <a:gd name="connsiteX176" fmla="*/ 1103577 w 5589240"/>
              <a:gd name="connsiteY176" fmla="*/ 2938551 h 5142778"/>
              <a:gd name="connsiteX177" fmla="*/ 1109208 w 5589240"/>
              <a:gd name="connsiteY177" fmla="*/ 2919688 h 5142778"/>
              <a:gd name="connsiteX178" fmla="*/ 1114759 w 5589240"/>
              <a:gd name="connsiteY178" fmla="*/ 2900780 h 5142778"/>
              <a:gd name="connsiteX179" fmla="*/ 1120228 w 5589240"/>
              <a:gd name="connsiteY179" fmla="*/ 2881825 h 5142778"/>
              <a:gd name="connsiteX180" fmla="*/ 1125617 w 5589240"/>
              <a:gd name="connsiteY180" fmla="*/ 2862822 h 5142778"/>
              <a:gd name="connsiteX181" fmla="*/ 1130921 w 5589240"/>
              <a:gd name="connsiteY181" fmla="*/ 2843773 h 5142778"/>
              <a:gd name="connsiteX182" fmla="*/ 1136143 w 5589240"/>
              <a:gd name="connsiteY182" fmla="*/ 2824674 h 5142778"/>
              <a:gd name="connsiteX183" fmla="*/ 1141280 w 5589240"/>
              <a:gd name="connsiteY183" fmla="*/ 2805527 h 5142778"/>
              <a:gd name="connsiteX184" fmla="*/ 1146332 w 5589240"/>
              <a:gd name="connsiteY184" fmla="*/ 2786331 h 5142778"/>
              <a:gd name="connsiteX185" fmla="*/ 1151298 w 5589240"/>
              <a:gd name="connsiteY185" fmla="*/ 2767085 h 5142778"/>
              <a:gd name="connsiteX186" fmla="*/ 1156178 w 5589240"/>
              <a:gd name="connsiteY186" fmla="*/ 2747788 h 5142778"/>
              <a:gd name="connsiteX187" fmla="*/ 1160971 w 5589240"/>
              <a:gd name="connsiteY187" fmla="*/ 2728441 h 5142778"/>
              <a:gd name="connsiteX188" fmla="*/ 1165675 w 5589240"/>
              <a:gd name="connsiteY188" fmla="*/ 2709042 h 5142778"/>
              <a:gd name="connsiteX189" fmla="*/ 1170290 w 5589240"/>
              <a:gd name="connsiteY189" fmla="*/ 2689591 h 5142778"/>
              <a:gd name="connsiteX190" fmla="*/ 1174816 w 5589240"/>
              <a:gd name="connsiteY190" fmla="*/ 2670087 h 5142778"/>
              <a:gd name="connsiteX191" fmla="*/ 1179252 w 5589240"/>
              <a:gd name="connsiteY191" fmla="*/ 2650531 h 5142778"/>
              <a:gd name="connsiteX192" fmla="*/ 1183597 w 5589240"/>
              <a:gd name="connsiteY192" fmla="*/ 2630921 h 5142778"/>
              <a:gd name="connsiteX193" fmla="*/ 1187850 w 5589240"/>
              <a:gd name="connsiteY193" fmla="*/ 2611257 h 5142778"/>
              <a:gd name="connsiteX194" fmla="*/ 1192010 w 5589240"/>
              <a:gd name="connsiteY194" fmla="*/ 2591538 h 5142778"/>
              <a:gd name="connsiteX195" fmla="*/ 1196077 w 5589240"/>
              <a:gd name="connsiteY195" fmla="*/ 2571764 h 5142778"/>
              <a:gd name="connsiteX196" fmla="*/ 1200049 w 5589240"/>
              <a:gd name="connsiteY196" fmla="*/ 2551934 h 5142778"/>
              <a:gd name="connsiteX197" fmla="*/ 1203927 w 5589240"/>
              <a:gd name="connsiteY197" fmla="*/ 2532048 h 5142778"/>
              <a:gd name="connsiteX198" fmla="*/ 1207710 w 5589240"/>
              <a:gd name="connsiteY198" fmla="*/ 2512105 h 5142778"/>
              <a:gd name="connsiteX199" fmla="*/ 1211395 w 5589240"/>
              <a:gd name="connsiteY199" fmla="*/ 2492104 h 5142778"/>
              <a:gd name="connsiteX200" fmla="*/ 1214985 w 5589240"/>
              <a:gd name="connsiteY200" fmla="*/ 2472046 h 5142778"/>
              <a:gd name="connsiteX201" fmla="*/ 1218476 w 5589240"/>
              <a:gd name="connsiteY201" fmla="*/ 2451929 h 5142778"/>
              <a:gd name="connsiteX202" fmla="*/ 1221868 w 5589240"/>
              <a:gd name="connsiteY202" fmla="*/ 2431753 h 5142778"/>
              <a:gd name="connsiteX203" fmla="*/ 1225161 w 5589240"/>
              <a:gd name="connsiteY203" fmla="*/ 2411518 h 5142778"/>
              <a:gd name="connsiteX204" fmla="*/ 1228353 w 5589240"/>
              <a:gd name="connsiteY204" fmla="*/ 2391223 h 5142778"/>
              <a:gd name="connsiteX205" fmla="*/ 1231446 w 5589240"/>
              <a:gd name="connsiteY205" fmla="*/ 2370867 h 5142778"/>
              <a:gd name="connsiteX206" fmla="*/ 1234436 w 5589240"/>
              <a:gd name="connsiteY206" fmla="*/ 2350449 h 5142778"/>
              <a:gd name="connsiteX207" fmla="*/ 1237324 w 5589240"/>
              <a:gd name="connsiteY207" fmla="*/ 2329971 h 5142778"/>
              <a:gd name="connsiteX208" fmla="*/ 1240109 w 5589240"/>
              <a:gd name="connsiteY208" fmla="*/ 2309430 h 5142778"/>
              <a:gd name="connsiteX209" fmla="*/ 1242790 w 5589240"/>
              <a:gd name="connsiteY209" fmla="*/ 2288826 h 5142778"/>
              <a:gd name="connsiteX210" fmla="*/ 1245366 w 5589240"/>
              <a:gd name="connsiteY210" fmla="*/ 2268159 h 5142778"/>
              <a:gd name="connsiteX211" fmla="*/ 1247837 w 5589240"/>
              <a:gd name="connsiteY211" fmla="*/ 2247428 h 5142778"/>
              <a:gd name="connsiteX212" fmla="*/ 1250202 w 5589240"/>
              <a:gd name="connsiteY212" fmla="*/ 2226633 h 5142778"/>
              <a:gd name="connsiteX213" fmla="*/ 1252460 w 5589240"/>
              <a:gd name="connsiteY213" fmla="*/ 2205773 h 5142778"/>
              <a:gd name="connsiteX214" fmla="*/ 1254610 w 5589240"/>
              <a:gd name="connsiteY214" fmla="*/ 2184847 h 5142778"/>
              <a:gd name="connsiteX215" fmla="*/ 1256651 w 5589240"/>
              <a:gd name="connsiteY215" fmla="*/ 2163856 h 5142778"/>
              <a:gd name="connsiteX216" fmla="*/ 1258584 w 5589240"/>
              <a:gd name="connsiteY216" fmla="*/ 2142798 h 5142778"/>
              <a:gd name="connsiteX217" fmla="*/ 1260407 w 5589240"/>
              <a:gd name="connsiteY217" fmla="*/ 2121673 h 5142778"/>
              <a:gd name="connsiteX218" fmla="*/ 1262119 w 5589240"/>
              <a:gd name="connsiteY218" fmla="*/ 2100480 h 5142778"/>
              <a:gd name="connsiteX219" fmla="*/ 1263719 w 5589240"/>
              <a:gd name="connsiteY219" fmla="*/ 2079219 h 5142778"/>
              <a:gd name="connsiteX220" fmla="*/ 1265207 w 5589240"/>
              <a:gd name="connsiteY220" fmla="*/ 2057890 h 5142778"/>
              <a:gd name="connsiteX221" fmla="*/ 1266583 w 5589240"/>
              <a:gd name="connsiteY221" fmla="*/ 2036492 h 5142778"/>
              <a:gd name="connsiteX222" fmla="*/ 1267845 w 5589240"/>
              <a:gd name="connsiteY222" fmla="*/ 2015023 h 5142778"/>
              <a:gd name="connsiteX223" fmla="*/ 1268992 w 5589240"/>
              <a:gd name="connsiteY223" fmla="*/ 1993484 h 5142778"/>
              <a:gd name="connsiteX224" fmla="*/ 1270024 w 5589240"/>
              <a:gd name="connsiteY224" fmla="*/ 1971875 h 5142778"/>
              <a:gd name="connsiteX225" fmla="*/ 1270940 w 5589240"/>
              <a:gd name="connsiteY225" fmla="*/ 1950194 h 5142778"/>
              <a:gd name="connsiteX226" fmla="*/ 1271740 w 5589240"/>
              <a:gd name="connsiteY226" fmla="*/ 1928441 h 5142778"/>
              <a:gd name="connsiteX227" fmla="*/ 1272422 w 5589240"/>
              <a:gd name="connsiteY227" fmla="*/ 1906616 h 5142778"/>
              <a:gd name="connsiteX228" fmla="*/ 1272986 w 5589240"/>
              <a:gd name="connsiteY228" fmla="*/ 1884718 h 5142778"/>
              <a:gd name="connsiteX229" fmla="*/ 1273430 w 5589240"/>
              <a:gd name="connsiteY229" fmla="*/ 1862747 h 5142778"/>
              <a:gd name="connsiteX230" fmla="*/ 1273755 w 5589240"/>
              <a:gd name="connsiteY230" fmla="*/ 1840700 h 5142778"/>
              <a:gd name="connsiteX231" fmla="*/ 1273961 w 5589240"/>
              <a:gd name="connsiteY231" fmla="*/ 1818581 h 5142778"/>
              <a:gd name="connsiteX232" fmla="*/ 1274005 w 5589240"/>
              <a:gd name="connsiteY232" fmla="*/ 1774114 h 5142778"/>
              <a:gd name="connsiteX233" fmla="*/ 1273844 w 5589240"/>
              <a:gd name="connsiteY233" fmla="*/ 1751767 h 5142778"/>
              <a:gd name="connsiteX234" fmla="*/ 1273558 w 5589240"/>
              <a:gd name="connsiteY234" fmla="*/ 1729342 h 5142778"/>
              <a:gd name="connsiteX235" fmla="*/ 1273150 w 5589240"/>
              <a:gd name="connsiteY235" fmla="*/ 1706841 h 5142778"/>
              <a:gd name="connsiteX236" fmla="*/ 1272616 w 5589240"/>
              <a:gd name="connsiteY236" fmla="*/ 1684263 h 5142778"/>
              <a:gd name="connsiteX237" fmla="*/ 1271956 w 5589240"/>
              <a:gd name="connsiteY237" fmla="*/ 1661605 h 5142778"/>
              <a:gd name="connsiteX238" fmla="*/ 1271170 w 5589240"/>
              <a:gd name="connsiteY238" fmla="*/ 1638868 h 5142778"/>
              <a:gd name="connsiteX239" fmla="*/ 1270256 w 5589240"/>
              <a:gd name="connsiteY239" fmla="*/ 1616053 h 5142778"/>
              <a:gd name="connsiteX240" fmla="*/ 1269215 w 5589240"/>
              <a:gd name="connsiteY240" fmla="*/ 1593157 h 5142778"/>
              <a:gd name="connsiteX241" fmla="*/ 1268044 w 5589240"/>
              <a:gd name="connsiteY241" fmla="*/ 1570181 h 5142778"/>
              <a:gd name="connsiteX242" fmla="*/ 1266744 w 5589240"/>
              <a:gd name="connsiteY242" fmla="*/ 1547124 h 5142778"/>
              <a:gd name="connsiteX243" fmla="*/ 1265314 w 5589240"/>
              <a:gd name="connsiteY243" fmla="*/ 1523985 h 5142778"/>
              <a:gd name="connsiteX244" fmla="*/ 1263753 w 5589240"/>
              <a:gd name="connsiteY244" fmla="*/ 1500764 h 5142778"/>
              <a:gd name="connsiteX245" fmla="*/ 1262060 w 5589240"/>
              <a:gd name="connsiteY245" fmla="*/ 1477461 h 5142778"/>
              <a:gd name="connsiteX246" fmla="*/ 1260234 w 5589240"/>
              <a:gd name="connsiteY246" fmla="*/ 1454074 h 5142778"/>
              <a:gd name="connsiteX247" fmla="*/ 1258276 w 5589240"/>
              <a:gd name="connsiteY247" fmla="*/ 1430604 h 5142778"/>
              <a:gd name="connsiteX248" fmla="*/ 1256182 w 5589240"/>
              <a:gd name="connsiteY248" fmla="*/ 1407049 h 5142778"/>
              <a:gd name="connsiteX249" fmla="*/ 1253955 w 5589240"/>
              <a:gd name="connsiteY249" fmla="*/ 1383410 h 5142778"/>
              <a:gd name="connsiteX250" fmla="*/ 1251592 w 5589240"/>
              <a:gd name="connsiteY250" fmla="*/ 1359685 h 5142778"/>
              <a:gd name="connsiteX251" fmla="*/ 1249092 w 5589240"/>
              <a:gd name="connsiteY251" fmla="*/ 1335873 h 5142778"/>
              <a:gd name="connsiteX252" fmla="*/ 1246456 w 5589240"/>
              <a:gd name="connsiteY252" fmla="*/ 1311977 h 5142778"/>
              <a:gd name="connsiteX253" fmla="*/ 1243681 w 5589240"/>
              <a:gd name="connsiteY253" fmla="*/ 1287992 h 5142778"/>
              <a:gd name="connsiteX254" fmla="*/ 1240769 w 5589240"/>
              <a:gd name="connsiteY254" fmla="*/ 1263921 h 5142778"/>
              <a:gd name="connsiteX255" fmla="*/ 1237716 w 5589240"/>
              <a:gd name="connsiteY255" fmla="*/ 1239761 h 5142778"/>
              <a:gd name="connsiteX256" fmla="*/ 1234524 w 5589240"/>
              <a:gd name="connsiteY256" fmla="*/ 1215513 h 5142778"/>
              <a:gd name="connsiteX257" fmla="*/ 1231190 w 5589240"/>
              <a:gd name="connsiteY257" fmla="*/ 1191176 h 5142778"/>
              <a:gd name="connsiteX258" fmla="*/ 1227715 w 5589240"/>
              <a:gd name="connsiteY258" fmla="*/ 1166749 h 5142778"/>
              <a:gd name="connsiteX259" fmla="*/ 1224099 w 5589240"/>
              <a:gd name="connsiteY259" fmla="*/ 1142232 h 5142778"/>
              <a:gd name="connsiteX260" fmla="*/ 1220339 w 5589240"/>
              <a:gd name="connsiteY260" fmla="*/ 1117624 h 5142778"/>
              <a:gd name="connsiteX261" fmla="*/ 1216434 w 5589240"/>
              <a:gd name="connsiteY261" fmla="*/ 1092925 h 5142778"/>
              <a:gd name="connsiteX262" fmla="*/ 1212386 w 5589240"/>
              <a:gd name="connsiteY262" fmla="*/ 1068134 h 5142778"/>
              <a:gd name="connsiteX263" fmla="*/ 1208192 w 5589240"/>
              <a:gd name="connsiteY263" fmla="*/ 1043251 h 5142778"/>
              <a:gd name="connsiteX264" fmla="*/ 1203852 w 5589240"/>
              <a:gd name="connsiteY264" fmla="*/ 1018274 h 5142778"/>
              <a:gd name="connsiteX265" fmla="*/ 1199365 w 5589240"/>
              <a:gd name="connsiteY265" fmla="*/ 993205 h 5142778"/>
              <a:gd name="connsiteX266" fmla="*/ 1194731 w 5589240"/>
              <a:gd name="connsiteY266" fmla="*/ 968042 h 5142778"/>
              <a:gd name="connsiteX267" fmla="*/ 1189948 w 5589240"/>
              <a:gd name="connsiteY267" fmla="*/ 942784 h 5142778"/>
              <a:gd name="connsiteX268" fmla="*/ 1185016 w 5589240"/>
              <a:gd name="connsiteY268" fmla="*/ 917431 h 5142778"/>
              <a:gd name="connsiteX269" fmla="*/ 1179934 w 5589240"/>
              <a:gd name="connsiteY269" fmla="*/ 891982 h 5142778"/>
              <a:gd name="connsiteX270" fmla="*/ 1174701 w 5589240"/>
              <a:gd name="connsiteY270" fmla="*/ 866438 h 5142778"/>
              <a:gd name="connsiteX271" fmla="*/ 1169317 w 5589240"/>
              <a:gd name="connsiteY271" fmla="*/ 840796 h 5142778"/>
              <a:gd name="connsiteX272" fmla="*/ 1163781 w 5589240"/>
              <a:gd name="connsiteY272" fmla="*/ 815058 h 5142778"/>
              <a:gd name="connsiteX273" fmla="*/ 1158092 w 5589240"/>
              <a:gd name="connsiteY273" fmla="*/ 789222 h 5142778"/>
              <a:gd name="connsiteX274" fmla="*/ 1152249 w 5589240"/>
              <a:gd name="connsiteY274" fmla="*/ 763287 h 5142778"/>
              <a:gd name="connsiteX275" fmla="*/ 1146253 w 5589240"/>
              <a:gd name="connsiteY275" fmla="*/ 737255 h 5142778"/>
              <a:gd name="connsiteX276" fmla="*/ 1140101 w 5589240"/>
              <a:gd name="connsiteY276" fmla="*/ 711122 h 5142778"/>
              <a:gd name="connsiteX277" fmla="*/ 1133793 w 5589240"/>
              <a:gd name="connsiteY277" fmla="*/ 684890 h 5142778"/>
              <a:gd name="connsiteX278" fmla="*/ 1127327 w 5589240"/>
              <a:gd name="connsiteY278" fmla="*/ 658557 h 5142778"/>
              <a:gd name="connsiteX279" fmla="*/ 1120705 w 5589240"/>
              <a:gd name="connsiteY279" fmla="*/ 632123 h 5142778"/>
              <a:gd name="connsiteX280" fmla="*/ 1113925 w 5589240"/>
              <a:gd name="connsiteY280" fmla="*/ 605589 h 5142778"/>
              <a:gd name="connsiteX281" fmla="*/ 1106986 w 5589240"/>
              <a:gd name="connsiteY281" fmla="*/ 578951 h 5142778"/>
              <a:gd name="connsiteX282" fmla="*/ 1099887 w 5589240"/>
              <a:gd name="connsiteY282" fmla="*/ 552212 h 5142778"/>
              <a:gd name="connsiteX283" fmla="*/ 1092628 w 5589240"/>
              <a:gd name="connsiteY283" fmla="*/ 525369 h 5142778"/>
              <a:gd name="connsiteX284" fmla="*/ 1085207 w 5589240"/>
              <a:gd name="connsiteY284" fmla="*/ 498423 h 5142778"/>
              <a:gd name="connsiteX285" fmla="*/ 1077624 w 5589240"/>
              <a:gd name="connsiteY285" fmla="*/ 471372 h 5142778"/>
              <a:gd name="connsiteX286" fmla="*/ 1069880 w 5589240"/>
              <a:gd name="connsiteY286" fmla="*/ 444217 h 5142778"/>
              <a:gd name="connsiteX287" fmla="*/ 1061971 w 5589240"/>
              <a:gd name="connsiteY287" fmla="*/ 416957 h 5142778"/>
              <a:gd name="connsiteX288" fmla="*/ 1053898 w 5589240"/>
              <a:gd name="connsiteY288" fmla="*/ 389591 h 5142778"/>
              <a:gd name="connsiteX289" fmla="*/ 1045660 w 5589240"/>
              <a:gd name="connsiteY289" fmla="*/ 362118 h 5142778"/>
              <a:gd name="connsiteX290" fmla="*/ 1037256 w 5589240"/>
              <a:gd name="connsiteY290" fmla="*/ 334538 h 5142778"/>
              <a:gd name="connsiteX291" fmla="*/ 1028686 w 5589240"/>
              <a:gd name="connsiteY291" fmla="*/ 306852 h 5142778"/>
              <a:gd name="connsiteX292" fmla="*/ 1019950 w 5589240"/>
              <a:gd name="connsiteY292" fmla="*/ 279057 h 5142778"/>
              <a:gd name="connsiteX293" fmla="*/ 1011045 w 5589240"/>
              <a:gd name="connsiteY293" fmla="*/ 251154 h 5142778"/>
              <a:gd name="connsiteX294" fmla="*/ 1001971 w 5589240"/>
              <a:gd name="connsiteY294" fmla="*/ 223142 h 5142778"/>
              <a:gd name="connsiteX295" fmla="*/ 992728 w 5589240"/>
              <a:gd name="connsiteY295" fmla="*/ 195020 h 5142778"/>
              <a:gd name="connsiteX296" fmla="*/ 983314 w 5589240"/>
              <a:gd name="connsiteY296" fmla="*/ 166788 h 5142778"/>
              <a:gd name="connsiteX297" fmla="*/ 973730 w 5589240"/>
              <a:gd name="connsiteY297" fmla="*/ 138446 h 5142778"/>
              <a:gd name="connsiteX298" fmla="*/ 963974 w 5589240"/>
              <a:gd name="connsiteY298" fmla="*/ 109992 h 5142778"/>
              <a:gd name="connsiteX299" fmla="*/ 954045 w 5589240"/>
              <a:gd name="connsiteY299" fmla="*/ 81427 h 5142778"/>
              <a:gd name="connsiteX300" fmla="*/ 943943 w 5589240"/>
              <a:gd name="connsiteY300" fmla="*/ 52750 h 5142778"/>
              <a:gd name="connsiteX301" fmla="*/ 933667 w 5589240"/>
              <a:gd name="connsiteY301"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Lst>
            <a:rect l="l" t="t" r="r" b="b"/>
            <a:pathLst>
              <a:path w="5589240" h="5142778">
                <a:moveTo>
                  <a:pt x="925004" y="0"/>
                </a:moveTo>
                <a:lnTo>
                  <a:pt x="1584176" y="0"/>
                </a:lnTo>
                <a:lnTo>
                  <a:pt x="1763212" y="0"/>
                </a:lnTo>
                <a:lnTo>
                  <a:pt x="5589240" y="0"/>
                </a:lnTo>
                <a:lnTo>
                  <a:pt x="5589240" y="4345781"/>
                </a:lnTo>
                <a:lnTo>
                  <a:pt x="5589238" y="4345781"/>
                </a:lnTo>
                <a:lnTo>
                  <a:pt x="5589238" y="4344165"/>
                </a:lnTo>
                <a:lnTo>
                  <a:pt x="5540450" y="4326824"/>
                </a:lnTo>
                <a:lnTo>
                  <a:pt x="5492379" y="4310591"/>
                </a:lnTo>
                <a:lnTo>
                  <a:pt x="5445012" y="4295447"/>
                </a:lnTo>
                <a:lnTo>
                  <a:pt x="5398338" y="4281374"/>
                </a:lnTo>
                <a:lnTo>
                  <a:pt x="5352340" y="4268353"/>
                </a:lnTo>
                <a:lnTo>
                  <a:pt x="5307008" y="4256365"/>
                </a:lnTo>
                <a:lnTo>
                  <a:pt x="5262327" y="4245394"/>
                </a:lnTo>
                <a:lnTo>
                  <a:pt x="5218286" y="4235421"/>
                </a:lnTo>
                <a:lnTo>
                  <a:pt x="5174871" y="4226427"/>
                </a:lnTo>
                <a:lnTo>
                  <a:pt x="5132068" y="4218394"/>
                </a:lnTo>
                <a:lnTo>
                  <a:pt x="5089864" y="4211304"/>
                </a:lnTo>
                <a:lnTo>
                  <a:pt x="5048250" y="4205138"/>
                </a:lnTo>
                <a:lnTo>
                  <a:pt x="5027658" y="4202397"/>
                </a:lnTo>
                <a:lnTo>
                  <a:pt x="5007207" y="4199880"/>
                </a:lnTo>
                <a:lnTo>
                  <a:pt x="4986898" y="4197584"/>
                </a:lnTo>
                <a:lnTo>
                  <a:pt x="4966726" y="4195509"/>
                </a:lnTo>
                <a:lnTo>
                  <a:pt x="4946692" y="4193650"/>
                </a:lnTo>
                <a:lnTo>
                  <a:pt x="4926792" y="4192007"/>
                </a:lnTo>
                <a:lnTo>
                  <a:pt x="4907028" y="4190577"/>
                </a:lnTo>
                <a:lnTo>
                  <a:pt x="4887393" y="4189358"/>
                </a:lnTo>
                <a:lnTo>
                  <a:pt x="4867891" y="4188346"/>
                </a:lnTo>
                <a:lnTo>
                  <a:pt x="4848516" y="4187541"/>
                </a:lnTo>
                <a:lnTo>
                  <a:pt x="4829270" y="4186940"/>
                </a:lnTo>
                <a:lnTo>
                  <a:pt x="4810148" y="4186540"/>
                </a:lnTo>
                <a:lnTo>
                  <a:pt x="4791151" y="4186339"/>
                </a:lnTo>
                <a:lnTo>
                  <a:pt x="4772275" y="4186336"/>
                </a:lnTo>
                <a:lnTo>
                  <a:pt x="4753521" y="4186526"/>
                </a:lnTo>
                <a:lnTo>
                  <a:pt x="4734884" y="4186909"/>
                </a:lnTo>
                <a:lnTo>
                  <a:pt x="4716367" y="4187483"/>
                </a:lnTo>
                <a:lnTo>
                  <a:pt x="4697964" y="4188243"/>
                </a:lnTo>
                <a:lnTo>
                  <a:pt x="4679676" y="4189190"/>
                </a:lnTo>
                <a:lnTo>
                  <a:pt x="4661500" y="4190320"/>
                </a:lnTo>
                <a:lnTo>
                  <a:pt x="4643435" y="4191630"/>
                </a:lnTo>
                <a:lnTo>
                  <a:pt x="4625479" y="4193119"/>
                </a:lnTo>
                <a:lnTo>
                  <a:pt x="4607631" y="4194785"/>
                </a:lnTo>
                <a:lnTo>
                  <a:pt x="4589889" y="4196625"/>
                </a:lnTo>
                <a:lnTo>
                  <a:pt x="4572251" y="4198636"/>
                </a:lnTo>
                <a:lnTo>
                  <a:pt x="4554716" y="4200817"/>
                </a:lnTo>
                <a:lnTo>
                  <a:pt x="4537282" y="4203166"/>
                </a:lnTo>
                <a:lnTo>
                  <a:pt x="4519948" y="4205679"/>
                </a:lnTo>
                <a:lnTo>
                  <a:pt x="4502712" y="4208355"/>
                </a:lnTo>
                <a:lnTo>
                  <a:pt x="4485571" y="4211191"/>
                </a:lnTo>
                <a:lnTo>
                  <a:pt x="4451572" y="4217335"/>
                </a:lnTo>
                <a:lnTo>
                  <a:pt x="4417939" y="4224094"/>
                </a:lnTo>
                <a:lnTo>
                  <a:pt x="4368146" y="4235344"/>
                </a:lnTo>
                <a:lnTo>
                  <a:pt x="4335369" y="4243558"/>
                </a:lnTo>
                <a:lnTo>
                  <a:pt x="4302911" y="4252322"/>
                </a:lnTo>
                <a:lnTo>
                  <a:pt x="4270761" y="4261618"/>
                </a:lnTo>
                <a:lnTo>
                  <a:pt x="4238903" y="4271428"/>
                </a:lnTo>
                <a:lnTo>
                  <a:pt x="4207327" y="4281734"/>
                </a:lnTo>
                <a:lnTo>
                  <a:pt x="4176018" y="4292517"/>
                </a:lnTo>
                <a:lnTo>
                  <a:pt x="4144964" y="4303758"/>
                </a:lnTo>
                <a:lnTo>
                  <a:pt x="4114151" y="4315440"/>
                </a:lnTo>
                <a:lnTo>
                  <a:pt x="4083566" y="4327545"/>
                </a:lnTo>
                <a:lnTo>
                  <a:pt x="4053198" y="4340054"/>
                </a:lnTo>
                <a:lnTo>
                  <a:pt x="4023031" y="4352948"/>
                </a:lnTo>
                <a:lnTo>
                  <a:pt x="3993054" y="4366210"/>
                </a:lnTo>
                <a:lnTo>
                  <a:pt x="3963254" y="4379822"/>
                </a:lnTo>
                <a:lnTo>
                  <a:pt x="3918855" y="4400854"/>
                </a:lnTo>
                <a:lnTo>
                  <a:pt x="3874780" y="4422570"/>
                </a:lnTo>
                <a:lnTo>
                  <a:pt x="3830984" y="4444908"/>
                </a:lnTo>
                <a:lnTo>
                  <a:pt x="3787424" y="4467805"/>
                </a:lnTo>
                <a:lnTo>
                  <a:pt x="3729634" y="4499099"/>
                </a:lnTo>
                <a:lnTo>
                  <a:pt x="3643361" y="4547383"/>
                </a:lnTo>
                <a:lnTo>
                  <a:pt x="3427694" y="4672140"/>
                </a:lnTo>
                <a:lnTo>
                  <a:pt x="3267070" y="4763822"/>
                </a:lnTo>
                <a:lnTo>
                  <a:pt x="3192696" y="4804607"/>
                </a:lnTo>
                <a:lnTo>
                  <a:pt x="3132387" y="4836560"/>
                </a:lnTo>
                <a:lnTo>
                  <a:pt x="3086616" y="4860036"/>
                </a:lnTo>
                <a:lnTo>
                  <a:pt x="3040332" y="4883024"/>
                </a:lnTo>
                <a:lnTo>
                  <a:pt x="2993492" y="4905462"/>
                </a:lnTo>
                <a:lnTo>
                  <a:pt x="2946052" y="4927290"/>
                </a:lnTo>
                <a:lnTo>
                  <a:pt x="2914070" y="4941472"/>
                </a:lnTo>
                <a:lnTo>
                  <a:pt x="2881789" y="4955337"/>
                </a:lnTo>
                <a:lnTo>
                  <a:pt x="2849196" y="4968866"/>
                </a:lnTo>
                <a:lnTo>
                  <a:pt x="2816278" y="4982041"/>
                </a:lnTo>
                <a:lnTo>
                  <a:pt x="2783021" y="4994845"/>
                </a:lnTo>
                <a:lnTo>
                  <a:pt x="2749413" y="5007258"/>
                </a:lnTo>
                <a:lnTo>
                  <a:pt x="2715440" y="5019263"/>
                </a:lnTo>
                <a:lnTo>
                  <a:pt x="2681090" y="5030841"/>
                </a:lnTo>
                <a:lnTo>
                  <a:pt x="2646349" y="5041974"/>
                </a:lnTo>
                <a:lnTo>
                  <a:pt x="2611205" y="5052643"/>
                </a:lnTo>
                <a:lnTo>
                  <a:pt x="2575645" y="5062831"/>
                </a:lnTo>
                <a:lnTo>
                  <a:pt x="2539655" y="5072519"/>
                </a:lnTo>
                <a:lnTo>
                  <a:pt x="2503222" y="5081689"/>
                </a:lnTo>
                <a:lnTo>
                  <a:pt x="2466334" y="5090323"/>
                </a:lnTo>
                <a:lnTo>
                  <a:pt x="2428977" y="5098402"/>
                </a:lnTo>
                <a:lnTo>
                  <a:pt x="2391138" y="5105908"/>
                </a:lnTo>
                <a:lnTo>
                  <a:pt x="2352805" y="5112824"/>
                </a:lnTo>
                <a:lnTo>
                  <a:pt x="2313964" y="5119129"/>
                </a:lnTo>
                <a:lnTo>
                  <a:pt x="2274602" y="5124807"/>
                </a:lnTo>
                <a:lnTo>
                  <a:pt x="2234707" y="5129839"/>
                </a:lnTo>
                <a:lnTo>
                  <a:pt x="2194264" y="5134207"/>
                </a:lnTo>
                <a:lnTo>
                  <a:pt x="2153262" y="5137893"/>
                </a:lnTo>
                <a:lnTo>
                  <a:pt x="2111687" y="5140877"/>
                </a:lnTo>
                <a:lnTo>
                  <a:pt x="2076318" y="5142778"/>
                </a:lnTo>
                <a:lnTo>
                  <a:pt x="1763212" y="5142778"/>
                </a:lnTo>
                <a:lnTo>
                  <a:pt x="1584176"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p:spPr>
      </p:pic>
      <p:sp>
        <p:nvSpPr>
          <p:cNvPr id="2" name="Picture Placeholder 1">
            <a:extLst>
              <a:ext uri="{FF2B5EF4-FFF2-40B4-BE49-F238E27FC236}">
                <a16:creationId xmlns:a16="http://schemas.microsoft.com/office/drawing/2014/main" id="{D531445B-A3E5-4935-AFE4-EA1AE81E3033}"/>
              </a:ext>
            </a:extLst>
          </p:cNvPr>
          <p:cNvSpPr>
            <a:spLocks noGrp="1"/>
          </p:cNvSpPr>
          <p:nvPr>
            <p:ph type="pic" sz="quarter" idx="14"/>
          </p:nvPr>
        </p:nvSpPr>
        <p:spPr>
          <a:xfrm>
            <a:off x="71500" y="-43709"/>
            <a:ext cx="9144000" cy="5143500"/>
          </a:xfrm>
        </p:spPr>
      </p:sp>
      <p:sp>
        <p:nvSpPr>
          <p:cNvPr id="21" name="Title 20">
            <a:extLst>
              <a:ext uri="{FF2B5EF4-FFF2-40B4-BE49-F238E27FC236}">
                <a16:creationId xmlns:a16="http://schemas.microsoft.com/office/drawing/2014/main" id="{708D62AD-89DC-4DA7-AA12-1176EDCA180B}"/>
              </a:ext>
            </a:extLst>
          </p:cNvPr>
          <p:cNvSpPr>
            <a:spLocks noGrp="1"/>
          </p:cNvSpPr>
          <p:nvPr>
            <p:ph type="title"/>
          </p:nvPr>
        </p:nvSpPr>
        <p:spPr/>
        <p:txBody>
          <a:bodyPr/>
          <a:lstStyle/>
          <a:p>
            <a:r>
              <a:rPr lang="en-GB" dirty="0">
                <a:solidFill>
                  <a:schemeClr val="bg1"/>
                </a:solidFill>
              </a:rPr>
              <a:t>DFMR – CMP303</a:t>
            </a:r>
            <a:br>
              <a:rPr lang="en-GB" dirty="0">
                <a:solidFill>
                  <a:schemeClr val="bg1"/>
                </a:solidFill>
              </a:rPr>
            </a:br>
            <a:br>
              <a:rPr lang="en-GB" sz="2000" b="0" dirty="0"/>
            </a:br>
            <a:r>
              <a:rPr lang="en-GB" sz="2000" b="0" dirty="0"/>
              <a:t>Rachel Hinsley, </a:t>
            </a:r>
            <a:br>
              <a:rPr lang="en-GB" sz="2000" b="0" dirty="0"/>
            </a:br>
            <a:r>
              <a:rPr lang="en-GB" sz="2000" b="0" dirty="0"/>
              <a:t>Code Administrator Representative</a:t>
            </a:r>
            <a:br>
              <a:rPr lang="en-GB" sz="2000" dirty="0">
                <a:solidFill>
                  <a:schemeClr val="bg1"/>
                </a:solidFill>
              </a:rPr>
            </a:br>
            <a:br>
              <a:rPr lang="en-GB" sz="2000" dirty="0">
                <a:solidFill>
                  <a:schemeClr val="bg1"/>
                </a:solidFill>
              </a:rPr>
            </a:br>
            <a:endParaRPr lang="en-GB" dirty="0">
              <a:solidFill>
                <a:schemeClr val="bg1"/>
              </a:solidFill>
            </a:endParaRPr>
          </a:p>
        </p:txBody>
      </p:sp>
    </p:spTree>
    <p:extLst>
      <p:ext uri="{BB962C8B-B14F-4D97-AF65-F5344CB8AC3E}">
        <p14:creationId xmlns:p14="http://schemas.microsoft.com/office/powerpoint/2010/main" val="4189767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CMP303 - Background</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323549" y="843558"/>
            <a:ext cx="8640487" cy="3400931"/>
          </a:xfrm>
        </p:spPr>
        <p:txBody>
          <a:bodyPr/>
          <a:lstStyle/>
          <a:p>
            <a:pPr marL="171450" indent="-171450">
              <a:buFont typeface="Arial" panose="020B0604020202020204" pitchFamily="34" charset="0"/>
              <a:buChar char="•"/>
            </a:pPr>
            <a:r>
              <a:rPr lang="en-GB" sz="1600" b="0" dirty="0">
                <a:solidFill>
                  <a:schemeClr val="tx1"/>
                </a:solidFill>
              </a:rPr>
              <a:t>CMP303 was raised by EDF at CUSC Panel on 27 July 2018. The original proposal can be found </a:t>
            </a:r>
            <a:r>
              <a:rPr lang="en-GB" sz="1600" dirty="0">
                <a:hlinkClick r:id="rId2"/>
              </a:rPr>
              <a:t>here</a:t>
            </a:r>
            <a:r>
              <a:rPr lang="en-GB" sz="1600" dirty="0"/>
              <a:t> </a:t>
            </a:r>
          </a:p>
          <a:p>
            <a:endParaRPr lang="en-GB" sz="1600" dirty="0"/>
          </a:p>
          <a:p>
            <a:pPr marL="171450" indent="-171450">
              <a:buFont typeface="Arial" panose="020B0604020202020204" pitchFamily="34" charset="0"/>
              <a:buChar char="•"/>
            </a:pPr>
            <a:r>
              <a:rPr lang="en-US" sz="1600" b="0" dirty="0">
                <a:solidFill>
                  <a:schemeClr val="tx1"/>
                </a:solidFill>
              </a:rPr>
              <a:t>This modification seeks to make part of the TNUoS charge more cost-reflective through removal of additional costs from local circuit expansion factors that are incurred beyond the connected, or to-be-connected, generation developers’ need</a:t>
            </a:r>
          </a:p>
          <a:p>
            <a:endParaRPr lang="en-US" sz="1600" b="0" dirty="0">
              <a:solidFill>
                <a:schemeClr val="tx1"/>
              </a:solidFill>
            </a:endParaRPr>
          </a:p>
          <a:p>
            <a:pPr marL="171450" indent="-171450">
              <a:buFont typeface="Arial" panose="020B0604020202020204" pitchFamily="34" charset="0"/>
              <a:buChar char="•"/>
            </a:pPr>
            <a:r>
              <a:rPr lang="en-US" sz="1600" b="0" dirty="0">
                <a:solidFill>
                  <a:schemeClr val="tx1"/>
                </a:solidFill>
              </a:rPr>
              <a:t>The Panel decided that this modification would proceed to Workgroup. </a:t>
            </a:r>
          </a:p>
          <a:p>
            <a:pPr marL="171450" indent="-171450">
              <a:buFont typeface="Arial" panose="020B0604020202020204" pitchFamily="34" charset="0"/>
              <a:buChar char="•"/>
            </a:pPr>
            <a:endParaRPr lang="en-US" sz="1600" b="0" dirty="0">
              <a:solidFill>
                <a:schemeClr val="tx1"/>
              </a:solidFill>
            </a:endParaRPr>
          </a:p>
          <a:p>
            <a:pPr marL="171450" indent="-171450">
              <a:buFont typeface="Arial" panose="020B0604020202020204" pitchFamily="34" charset="0"/>
              <a:buChar char="•"/>
            </a:pPr>
            <a:r>
              <a:rPr lang="en-US" sz="1600" b="0" dirty="0">
                <a:solidFill>
                  <a:schemeClr val="tx1"/>
                </a:solidFill>
              </a:rPr>
              <a:t>This workgroup met 7 times between September 2018 and February 2019.</a:t>
            </a:r>
          </a:p>
          <a:p>
            <a:r>
              <a:rPr lang="en-US" b="0" dirty="0">
                <a:solidFill>
                  <a:schemeClr val="tx1"/>
                </a:solidFill>
              </a:rPr>
              <a:t>	</a:t>
            </a:r>
            <a:endParaRPr lang="en-GB" sz="1200" dirty="0"/>
          </a:p>
        </p:txBody>
      </p:sp>
    </p:spTree>
    <p:extLst>
      <p:ext uri="{BB962C8B-B14F-4D97-AF65-F5344CB8AC3E}">
        <p14:creationId xmlns:p14="http://schemas.microsoft.com/office/powerpoint/2010/main" val="962208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CMP303 – Workgroup Consultation</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321318" y="843558"/>
            <a:ext cx="8608383" cy="3801041"/>
          </a:xfrm>
        </p:spPr>
        <p:txBody>
          <a:bodyPr/>
          <a:lstStyle/>
          <a:p>
            <a:r>
              <a:rPr lang="en-GB" sz="1600" b="0" dirty="0">
                <a:solidFill>
                  <a:schemeClr val="tx1"/>
                </a:solidFill>
              </a:rPr>
              <a:t>CMP303 Workgroup Consultation was published on 20 December 2019</a:t>
            </a:r>
          </a:p>
          <a:p>
            <a:pPr marL="171450" indent="-171450">
              <a:buFont typeface="Arial" panose="020B0604020202020204" pitchFamily="34" charset="0"/>
              <a:buChar char="•"/>
            </a:pPr>
            <a:endParaRPr lang="en-GB" sz="1600" b="0" dirty="0">
              <a:solidFill>
                <a:schemeClr val="tx1"/>
              </a:solidFill>
            </a:endParaRPr>
          </a:p>
          <a:p>
            <a:pPr marL="171450" indent="-171450">
              <a:buFont typeface="Arial" panose="020B0604020202020204" pitchFamily="34" charset="0"/>
              <a:buChar char="•"/>
            </a:pPr>
            <a:r>
              <a:rPr lang="en-US" sz="1600" b="0" dirty="0">
                <a:solidFill>
                  <a:schemeClr val="tx1"/>
                </a:solidFill>
              </a:rPr>
              <a:t>9 responses were received to the Workgroup Consultation and can be found in Annex 3 of the workgroup report.</a:t>
            </a:r>
          </a:p>
          <a:p>
            <a:pPr marL="171450" indent="-171450">
              <a:buFont typeface="Arial" panose="020B0604020202020204" pitchFamily="34" charset="0"/>
              <a:buChar char="•"/>
            </a:pPr>
            <a:endParaRPr lang="en-US" sz="1600" b="0" dirty="0">
              <a:solidFill>
                <a:schemeClr val="tx1"/>
              </a:solidFill>
            </a:endParaRPr>
          </a:p>
          <a:p>
            <a:pPr marL="171450" indent="-171450">
              <a:buFont typeface="Arial" panose="020B0604020202020204" pitchFamily="34" charset="0"/>
              <a:buChar char="•"/>
            </a:pPr>
            <a:r>
              <a:rPr lang="en-US" sz="1600" b="0" dirty="0">
                <a:solidFill>
                  <a:schemeClr val="tx1"/>
                </a:solidFill>
              </a:rPr>
              <a:t>8 of the 9 responses agreed that the original proposal better facilitated the applicable CUSC Objectives.</a:t>
            </a:r>
          </a:p>
          <a:p>
            <a:pPr marL="171450" indent="-171450">
              <a:buFont typeface="Arial" panose="020B0604020202020204" pitchFamily="34" charset="0"/>
              <a:buChar char="•"/>
            </a:pPr>
            <a:endParaRPr lang="en-US" sz="1600" b="0" dirty="0">
              <a:solidFill>
                <a:schemeClr val="tx1"/>
              </a:solidFill>
            </a:endParaRPr>
          </a:p>
          <a:p>
            <a:pPr marL="171450" indent="-171450">
              <a:buFont typeface="Arial" panose="020B0604020202020204" pitchFamily="34" charset="0"/>
              <a:buChar char="•"/>
            </a:pPr>
            <a:r>
              <a:rPr lang="en-US" sz="1600" b="0" dirty="0">
                <a:solidFill>
                  <a:schemeClr val="tx1"/>
                </a:solidFill>
              </a:rPr>
              <a:t>10 Alternative Proposals were raised, of which 9 became WACMs after voting within the workgroup</a:t>
            </a:r>
            <a:r>
              <a:rPr lang="en-US" sz="1200" dirty="0"/>
              <a:t>.</a:t>
            </a:r>
          </a:p>
          <a:p>
            <a:endParaRPr lang="en-US" sz="1200" b="0" dirty="0"/>
          </a:p>
          <a:p>
            <a:r>
              <a:rPr lang="en-US" b="0" dirty="0"/>
              <a:t>	</a:t>
            </a:r>
          </a:p>
          <a:p>
            <a:r>
              <a:rPr lang="en-GB" sz="1200" dirty="0"/>
              <a:t> </a:t>
            </a:r>
          </a:p>
        </p:txBody>
      </p:sp>
    </p:spTree>
    <p:extLst>
      <p:ext uri="{BB962C8B-B14F-4D97-AF65-F5344CB8AC3E}">
        <p14:creationId xmlns:p14="http://schemas.microsoft.com/office/powerpoint/2010/main" val="26274922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CMP303 – Workgroup Voting</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336835" y="807555"/>
            <a:ext cx="8482714" cy="2785378"/>
          </a:xfrm>
        </p:spPr>
        <p:txBody>
          <a:bodyPr/>
          <a:lstStyle/>
          <a:p>
            <a:pPr marL="171450" indent="-171450">
              <a:buFont typeface="Arial" panose="020B0604020202020204" pitchFamily="34" charset="0"/>
              <a:buChar char="•"/>
            </a:pPr>
            <a:r>
              <a:rPr lang="en-GB" sz="1400" b="0" dirty="0">
                <a:solidFill>
                  <a:schemeClr val="tx1"/>
                </a:solidFill>
              </a:rPr>
              <a:t>CMP303 workgroup votes were held on 13 February 2019, full details of which can be found in section 6 of the report.</a:t>
            </a:r>
          </a:p>
          <a:p>
            <a:pPr marL="171450" indent="-171450">
              <a:buFont typeface="Arial" panose="020B0604020202020204" pitchFamily="34" charset="0"/>
              <a:buChar char="•"/>
            </a:pPr>
            <a:endParaRPr lang="en-GB" sz="1400" b="0" dirty="0">
              <a:solidFill>
                <a:schemeClr val="tx1"/>
              </a:solidFill>
            </a:endParaRPr>
          </a:p>
          <a:p>
            <a:pPr marL="171450" indent="-171450">
              <a:buFont typeface="Arial" panose="020B0604020202020204" pitchFamily="34" charset="0"/>
              <a:buChar char="•"/>
            </a:pPr>
            <a:r>
              <a:rPr lang="en-GB" sz="1400" b="0" dirty="0">
                <a:solidFill>
                  <a:schemeClr val="tx1"/>
                </a:solidFill>
              </a:rPr>
              <a:t>The majority of the workgroup concluded that the originals, and WACMS 1,2,3, 8 and 9 better facilitated the applicable objectives when compared to the baseline. </a:t>
            </a:r>
          </a:p>
          <a:p>
            <a:pPr marL="171450" indent="-171450">
              <a:buFont typeface="Arial" panose="020B0604020202020204" pitchFamily="34" charset="0"/>
              <a:buChar char="•"/>
            </a:pPr>
            <a:endParaRPr lang="en-GB" sz="1400" dirty="0"/>
          </a:p>
          <a:p>
            <a:pPr marL="171450" indent="-171450">
              <a:buFont typeface="Arial" panose="020B0604020202020204" pitchFamily="34" charset="0"/>
              <a:buChar char="•"/>
            </a:pPr>
            <a:endParaRPr lang="en-US" sz="1400" dirty="0"/>
          </a:p>
          <a:p>
            <a:endParaRPr lang="en-US" sz="1400" b="0" dirty="0"/>
          </a:p>
          <a:p>
            <a:r>
              <a:rPr lang="en-US" sz="2000" b="0" dirty="0"/>
              <a:t>	</a:t>
            </a:r>
          </a:p>
          <a:p>
            <a:r>
              <a:rPr lang="en-GB" sz="1400" dirty="0"/>
              <a:t> </a:t>
            </a:r>
          </a:p>
        </p:txBody>
      </p:sp>
    </p:spTree>
    <p:extLst>
      <p:ext uri="{BB962C8B-B14F-4D97-AF65-F5344CB8AC3E}">
        <p14:creationId xmlns:p14="http://schemas.microsoft.com/office/powerpoint/2010/main" val="597405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CMP303 – Terms of Reference</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333690" y="799676"/>
            <a:ext cx="8414773" cy="1477328"/>
          </a:xfrm>
        </p:spPr>
        <p:txBody>
          <a:bodyPr/>
          <a:lstStyle/>
          <a:p>
            <a:r>
              <a:rPr lang="en-GB" sz="1400" b="0" dirty="0">
                <a:solidFill>
                  <a:schemeClr val="tx1"/>
                </a:solidFill>
              </a:rPr>
              <a:t>CMP303 Workgroup consider the following Terms of Reference to have been met</a:t>
            </a:r>
          </a:p>
          <a:p>
            <a:endParaRPr lang="en-GB" sz="1400" b="0" dirty="0"/>
          </a:p>
          <a:p>
            <a:pPr marL="171450" indent="-171450">
              <a:buFont typeface="Arial" panose="020B0604020202020204" pitchFamily="34" charset="0"/>
              <a:buChar char="•"/>
            </a:pPr>
            <a:endParaRPr lang="en-US" sz="1400" b="0" dirty="0"/>
          </a:p>
          <a:p>
            <a:r>
              <a:rPr lang="en-US" sz="2000" b="0" dirty="0"/>
              <a:t>	</a:t>
            </a:r>
          </a:p>
          <a:p>
            <a:r>
              <a:rPr lang="en-GB" sz="1400" dirty="0"/>
              <a:t> </a:t>
            </a:r>
          </a:p>
        </p:txBody>
      </p:sp>
      <p:pic>
        <p:nvPicPr>
          <p:cNvPr id="3" name="Picture 2"/>
          <p:cNvPicPr>
            <a:picLocks noChangeAspect="1"/>
          </p:cNvPicPr>
          <p:nvPr/>
        </p:nvPicPr>
        <p:blipFill>
          <a:blip r:embed="rId2"/>
          <a:stretch>
            <a:fillRect/>
          </a:stretch>
        </p:blipFill>
        <p:spPr>
          <a:xfrm>
            <a:off x="1331640" y="1199622"/>
            <a:ext cx="6010275" cy="3333750"/>
          </a:xfrm>
          <a:prstGeom prst="rect">
            <a:avLst/>
          </a:prstGeom>
        </p:spPr>
      </p:pic>
    </p:spTree>
    <p:extLst>
      <p:ext uri="{BB962C8B-B14F-4D97-AF65-F5344CB8AC3E}">
        <p14:creationId xmlns:p14="http://schemas.microsoft.com/office/powerpoint/2010/main" val="2295269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CMP303 – Code Administrator Consultation</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395535" y="771548"/>
            <a:ext cx="8495999" cy="4231928"/>
          </a:xfrm>
        </p:spPr>
        <p:txBody>
          <a:bodyPr/>
          <a:lstStyle/>
          <a:p>
            <a:r>
              <a:rPr lang="en-GB" b="0" dirty="0">
                <a:solidFill>
                  <a:schemeClr val="tx1"/>
                </a:solidFill>
              </a:rPr>
              <a:t>CMP303 Code Admin Consultation was published on 26 February 2019</a:t>
            </a:r>
          </a:p>
          <a:p>
            <a:endParaRPr lang="en-GB" sz="300" b="0" dirty="0">
              <a:solidFill>
                <a:schemeClr val="tx1"/>
              </a:solidFill>
            </a:endParaRPr>
          </a:p>
          <a:p>
            <a:pPr marL="171450" lvl="1" indent="-171450">
              <a:buFont typeface="Arial" panose="020B0604020202020204" pitchFamily="34" charset="0"/>
              <a:buChar char="•"/>
            </a:pPr>
            <a:r>
              <a:rPr lang="en-US" sz="1400" b="0" dirty="0">
                <a:solidFill>
                  <a:schemeClr val="tx1"/>
                </a:solidFill>
              </a:rPr>
              <a:t>7 responses were received to the Code Administrator Consultation and can be found in Annex 8 of the DFMR.</a:t>
            </a:r>
          </a:p>
          <a:p>
            <a:pPr marL="171450" lvl="1" indent="-171450">
              <a:buFont typeface="Arial" panose="020B0604020202020204" pitchFamily="34" charset="0"/>
              <a:buChar char="•"/>
            </a:pPr>
            <a:r>
              <a:rPr lang="en-US" sz="1400" b="0" dirty="0">
                <a:solidFill>
                  <a:schemeClr val="tx1"/>
                </a:solidFill>
              </a:rPr>
              <a:t>Responses on whether the Originals or WACMs were better than CUSC Baseline was as follows:</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endParaRPr lang="en-US" sz="1200" dirty="0"/>
          </a:p>
          <a:p>
            <a:endParaRPr lang="en-US" sz="1200" dirty="0"/>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endParaRPr lang="en-US" sz="1200" dirty="0"/>
          </a:p>
          <a:p>
            <a:endParaRPr lang="en-US" sz="1200" b="0" dirty="0"/>
          </a:p>
          <a:p>
            <a:endParaRPr lang="en-US" sz="1200" b="0" dirty="0"/>
          </a:p>
          <a:p>
            <a:r>
              <a:rPr lang="en-US" b="0" dirty="0"/>
              <a:t>	</a:t>
            </a:r>
          </a:p>
          <a:p>
            <a:r>
              <a:rPr lang="en-GB" sz="1200" dirty="0"/>
              <a:t> </a:t>
            </a:r>
          </a:p>
        </p:txBody>
      </p:sp>
      <p:pic>
        <p:nvPicPr>
          <p:cNvPr id="4" name="Picture 3"/>
          <p:cNvPicPr>
            <a:picLocks noChangeAspect="1"/>
          </p:cNvPicPr>
          <p:nvPr/>
        </p:nvPicPr>
        <p:blipFill>
          <a:blip r:embed="rId2"/>
          <a:stretch>
            <a:fillRect/>
          </a:stretch>
        </p:blipFill>
        <p:spPr>
          <a:xfrm>
            <a:off x="395535" y="2175706"/>
            <a:ext cx="8352930" cy="2089070"/>
          </a:xfrm>
          <a:prstGeom prst="rect">
            <a:avLst/>
          </a:prstGeom>
        </p:spPr>
      </p:pic>
    </p:spTree>
    <p:extLst>
      <p:ext uri="{BB962C8B-B14F-4D97-AF65-F5344CB8AC3E}">
        <p14:creationId xmlns:p14="http://schemas.microsoft.com/office/powerpoint/2010/main" val="20041712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CMP303 – Code Administrator Consultation</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395536" y="807554"/>
            <a:ext cx="8640960" cy="2856399"/>
          </a:xfrm>
        </p:spPr>
        <p:txBody>
          <a:bodyPr/>
          <a:lstStyle/>
          <a:p>
            <a:r>
              <a:rPr lang="en-US" sz="1600" b="0" dirty="0">
                <a:solidFill>
                  <a:schemeClr val="tx1"/>
                </a:solidFill>
              </a:rPr>
              <a:t>6 of the 7 Respondents Agree with the Implementation Approach for CMP303, with particular emphasis put on implementation prior to the upcoming CfD auctions. </a:t>
            </a:r>
          </a:p>
          <a:p>
            <a:endParaRPr lang="en-US" sz="1100" dirty="0"/>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endParaRPr lang="en-US" sz="1100" dirty="0"/>
          </a:p>
          <a:p>
            <a:endParaRPr lang="en-US" sz="1100" dirty="0"/>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endParaRPr lang="en-US" sz="1100" dirty="0"/>
          </a:p>
          <a:p>
            <a:endParaRPr lang="en-US" sz="1100" b="0" dirty="0"/>
          </a:p>
          <a:p>
            <a:endParaRPr lang="en-US" sz="1100" b="0" dirty="0"/>
          </a:p>
          <a:p>
            <a:r>
              <a:rPr lang="en-US" sz="1600" b="0" dirty="0"/>
              <a:t>	</a:t>
            </a:r>
          </a:p>
          <a:p>
            <a:r>
              <a:rPr lang="en-GB" sz="1100" dirty="0"/>
              <a:t> </a:t>
            </a:r>
          </a:p>
        </p:txBody>
      </p:sp>
      <p:pic>
        <p:nvPicPr>
          <p:cNvPr id="5" name="Picture 4"/>
          <p:cNvPicPr>
            <a:picLocks noChangeAspect="1"/>
          </p:cNvPicPr>
          <p:nvPr/>
        </p:nvPicPr>
        <p:blipFill>
          <a:blip r:embed="rId2"/>
          <a:stretch>
            <a:fillRect/>
          </a:stretch>
        </p:blipFill>
        <p:spPr>
          <a:xfrm>
            <a:off x="2591780" y="1556148"/>
            <a:ext cx="3492388" cy="2952408"/>
          </a:xfrm>
          <a:prstGeom prst="rect">
            <a:avLst/>
          </a:prstGeom>
        </p:spPr>
      </p:pic>
    </p:spTree>
    <p:extLst>
      <p:ext uri="{BB962C8B-B14F-4D97-AF65-F5344CB8AC3E}">
        <p14:creationId xmlns:p14="http://schemas.microsoft.com/office/powerpoint/2010/main" val="17174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CMP303 – Code Administrator Consultation</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323550" y="945364"/>
            <a:ext cx="8604934" cy="3524042"/>
          </a:xfrm>
        </p:spPr>
        <p:txBody>
          <a:bodyPr/>
          <a:lstStyle/>
          <a:p>
            <a:r>
              <a:rPr lang="en-US" b="0" dirty="0">
                <a:solidFill>
                  <a:schemeClr val="tx1"/>
                </a:solidFill>
              </a:rPr>
              <a:t>6 of 7 Respondents provided further comment. These can be found in Annex 8 of the DFMR document</a:t>
            </a:r>
          </a:p>
          <a:p>
            <a:endParaRPr lang="en-US" sz="300" b="0" dirty="0">
              <a:solidFill>
                <a:schemeClr val="tx1"/>
              </a:solidFill>
            </a:endParaRPr>
          </a:p>
          <a:p>
            <a:r>
              <a:rPr lang="en-US" b="0" u="sng" dirty="0">
                <a:solidFill>
                  <a:schemeClr val="tx1"/>
                </a:solidFill>
              </a:rPr>
              <a:t>Key Themes</a:t>
            </a:r>
          </a:p>
          <a:p>
            <a:endParaRPr lang="en-US" sz="300" b="0" u="sng" dirty="0">
              <a:solidFill>
                <a:schemeClr val="tx1"/>
              </a:solidFill>
            </a:endParaRPr>
          </a:p>
          <a:p>
            <a:pPr marL="171450" indent="-171450">
              <a:buFont typeface="Arial" panose="020B0604020202020204" pitchFamily="34" charset="0"/>
              <a:buChar char="•"/>
            </a:pPr>
            <a:r>
              <a:rPr lang="en-US" sz="1600" b="0" dirty="0">
                <a:solidFill>
                  <a:schemeClr val="tx1"/>
                </a:solidFill>
              </a:rPr>
              <a:t>Discriminatory TNUoS charging arrangements for HVDC circuits under the CUSC, as it stands, when compared to the treatment of HVAC circuits </a:t>
            </a:r>
            <a:endParaRPr lang="en-US" sz="1400" b="0" dirty="0">
              <a:solidFill>
                <a:schemeClr val="tx1"/>
              </a:solidFill>
            </a:endParaRPr>
          </a:p>
          <a:p>
            <a:pPr marL="171450" indent="-171450">
              <a:buFont typeface="Arial" panose="020B0604020202020204" pitchFamily="34" charset="0"/>
              <a:buChar char="•"/>
            </a:pPr>
            <a:r>
              <a:rPr lang="en-US" sz="1600" b="0" dirty="0">
                <a:solidFill>
                  <a:schemeClr val="tx1"/>
                </a:solidFill>
              </a:rPr>
              <a:t>Clarification of Arrangements (Please see SHEPD response)</a:t>
            </a:r>
          </a:p>
          <a:p>
            <a:pPr marL="171450" indent="-171450">
              <a:buFont typeface="Arial" panose="020B0604020202020204" pitchFamily="34" charset="0"/>
              <a:buChar char="•"/>
            </a:pPr>
            <a:r>
              <a:rPr lang="en-US" sz="1600" b="0" dirty="0">
                <a:solidFill>
                  <a:schemeClr val="tx1"/>
                </a:solidFill>
              </a:rPr>
              <a:t>WACM 4-7 being discriminatory</a:t>
            </a:r>
          </a:p>
          <a:p>
            <a:pPr marL="171450" indent="-171450">
              <a:buFont typeface="Arial" panose="020B0604020202020204" pitchFamily="34" charset="0"/>
              <a:buChar char="•"/>
            </a:pPr>
            <a:r>
              <a:rPr lang="en-US" sz="1600" b="0" dirty="0">
                <a:solidFill>
                  <a:schemeClr val="tx1"/>
                </a:solidFill>
              </a:rPr>
              <a:t>Shetland Transmission Project Consultation released 19 March 2019 by Ofgem</a:t>
            </a:r>
          </a:p>
          <a:p>
            <a:pPr marL="171450" indent="-171450">
              <a:buFont typeface="Arial" panose="020B0604020202020204" pitchFamily="34" charset="0"/>
              <a:buChar char="•"/>
            </a:pPr>
            <a:r>
              <a:rPr lang="en-GB" sz="1600" b="0" dirty="0">
                <a:solidFill>
                  <a:schemeClr val="tx1"/>
                </a:solidFill>
              </a:rPr>
              <a:t>Short timelines associated with this workgroup and have some concerns that there may be other benefits of HVAC subsea or HVDC links that have not yet been considered</a:t>
            </a:r>
            <a:endParaRPr lang="en-US" sz="1600" b="0" dirty="0">
              <a:solidFill>
                <a:schemeClr val="tx1"/>
              </a:solidFill>
            </a:endParaRPr>
          </a:p>
          <a:p>
            <a:endParaRPr lang="en-US" sz="1200" dirty="0"/>
          </a:p>
        </p:txBody>
      </p:sp>
    </p:spTree>
    <p:extLst>
      <p:ext uri="{BB962C8B-B14F-4D97-AF65-F5344CB8AC3E}">
        <p14:creationId xmlns:p14="http://schemas.microsoft.com/office/powerpoint/2010/main" val="2178620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a:t>CMP303 </a:t>
            </a:r>
            <a:r>
              <a:rPr lang="en-GB" dirty="0"/>
              <a:t>– Next Steps</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251520" y="735546"/>
            <a:ext cx="8748972" cy="3416320"/>
          </a:xfrm>
        </p:spPr>
        <p:txBody>
          <a:bodyPr/>
          <a:lstStyle/>
          <a:p>
            <a:r>
              <a:rPr lang="en-US" sz="1600" b="0" dirty="0">
                <a:solidFill>
                  <a:schemeClr val="tx1"/>
                </a:solidFill>
              </a:rPr>
              <a:t>The Panel is now invited to Vote on CMP303 and WACMs against the Non-Standard (Charging) Objectives:</a:t>
            </a:r>
          </a:p>
          <a:p>
            <a:endParaRPr lang="en-US" sz="200" b="0" dirty="0">
              <a:solidFill>
                <a:schemeClr val="tx1"/>
              </a:solidFill>
            </a:endParaRPr>
          </a:p>
          <a:p>
            <a:r>
              <a:rPr lang="en-US" sz="1200" b="0" dirty="0">
                <a:solidFill>
                  <a:schemeClr val="tx1"/>
                </a:solidFill>
              </a:rPr>
              <a:t>(a) </a:t>
            </a:r>
            <a:r>
              <a:rPr lang="en-US" sz="1100" b="0" dirty="0">
                <a:solidFill>
                  <a:schemeClr val="tx1"/>
                </a:solidFill>
              </a:rPr>
              <a:t>That compliance with the use of system charging methodology facilitates effective competition in the generation and supply of electricity and (so far as is consistent therewith) facilitates competition in the sale, distribution and purchase of electricity;   </a:t>
            </a:r>
          </a:p>
          <a:p>
            <a:pPr marL="228600" indent="-228600">
              <a:buAutoNum type="alphaLcParenR"/>
            </a:pPr>
            <a:endParaRPr lang="en-US" sz="400" b="0" dirty="0">
              <a:solidFill>
                <a:schemeClr val="tx1"/>
              </a:solidFill>
            </a:endParaRPr>
          </a:p>
          <a:p>
            <a:r>
              <a:rPr lang="en-US" sz="1100" b="0" dirty="0">
                <a:solidFill>
                  <a:schemeClr val="tx1"/>
                </a:solidFill>
              </a:rPr>
              <a:t>(b) That compliance with the use of system charging methodology results in charges which reflect, as far as is reasonably practicable, the costs (excluding any payments between transmission licensees which are made under and accordance with the STC) incurred by transmission licensees in their transmission businesses and which are compatible with standard </a:t>
            </a:r>
            <a:r>
              <a:rPr lang="en-US" sz="1100" b="0" dirty="0" err="1">
                <a:solidFill>
                  <a:schemeClr val="tx1"/>
                </a:solidFill>
              </a:rPr>
              <a:t>licence</a:t>
            </a:r>
            <a:r>
              <a:rPr lang="en-US" sz="1100" b="0" dirty="0">
                <a:solidFill>
                  <a:schemeClr val="tx1"/>
                </a:solidFill>
              </a:rPr>
              <a:t> condition C26 requirements of a connect and manage connection);</a:t>
            </a:r>
          </a:p>
          <a:p>
            <a:endParaRPr lang="en-US" sz="400" b="0" dirty="0">
              <a:solidFill>
                <a:schemeClr val="tx1"/>
              </a:solidFill>
            </a:endParaRPr>
          </a:p>
          <a:p>
            <a:r>
              <a:rPr lang="en-US" sz="1100" b="0" dirty="0">
                <a:solidFill>
                  <a:schemeClr val="tx1"/>
                </a:solidFill>
              </a:rPr>
              <a:t>(c) That, so far as is consistent with sub-paragraphs (a) and (b), the use of system charging  methodology, as far as is reasonably practicable, properly takes account of the developments in transmission licensees’ transmission businesses;</a:t>
            </a:r>
          </a:p>
          <a:p>
            <a:endParaRPr lang="en-US" sz="400" b="0" dirty="0">
              <a:solidFill>
                <a:schemeClr val="tx1"/>
              </a:solidFill>
            </a:endParaRPr>
          </a:p>
          <a:p>
            <a:r>
              <a:rPr lang="en-US" sz="1100" b="0" dirty="0">
                <a:solidFill>
                  <a:schemeClr val="tx1"/>
                </a:solidFill>
              </a:rPr>
              <a:t>(d) Compliance with the Electricity Regulation and any relevant legally binding decision of the European Commission and/or the Agency. These are defined within the National Grid Electricity Transmission plc </a:t>
            </a:r>
            <a:r>
              <a:rPr lang="en-US" sz="1100" b="0" dirty="0" err="1">
                <a:solidFill>
                  <a:schemeClr val="tx1"/>
                </a:solidFill>
              </a:rPr>
              <a:t>Licence</a:t>
            </a:r>
            <a:r>
              <a:rPr lang="en-US" sz="1100" b="0" dirty="0">
                <a:solidFill>
                  <a:schemeClr val="tx1"/>
                </a:solidFill>
              </a:rPr>
              <a:t> under Standard Condition C10, paragraph 1*; and</a:t>
            </a:r>
          </a:p>
          <a:p>
            <a:endParaRPr lang="en-US" sz="400" b="0" dirty="0">
              <a:solidFill>
                <a:schemeClr val="tx1"/>
              </a:solidFill>
            </a:endParaRPr>
          </a:p>
          <a:p>
            <a:r>
              <a:rPr lang="en-US" sz="1100" b="0" dirty="0">
                <a:solidFill>
                  <a:schemeClr val="tx1"/>
                </a:solidFill>
              </a:rPr>
              <a:t>(e) Promoting efficiency in the implementation and administration of the CUSC arrangements</a:t>
            </a:r>
            <a:endParaRPr lang="en-GB" sz="1200" dirty="0"/>
          </a:p>
        </p:txBody>
      </p:sp>
    </p:spTree>
    <p:extLst>
      <p:ext uri="{BB962C8B-B14F-4D97-AF65-F5344CB8AC3E}">
        <p14:creationId xmlns:p14="http://schemas.microsoft.com/office/powerpoint/2010/main" val="3337665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48004123-C694-4DF0-8482-EB288FD3639B}"/>
              </a:ext>
            </a:extLst>
          </p:cNvPr>
          <p:cNvSpPr>
            <a:spLocks noGrp="1"/>
          </p:cNvSpPr>
          <p:nvPr>
            <p:ph type="pic" sz="quarter" idx="16"/>
          </p:nvPr>
        </p:nvSpPr>
        <p:spPr/>
      </p:sp>
      <p:sp>
        <p:nvSpPr>
          <p:cNvPr id="4" name="Title 3"/>
          <p:cNvSpPr>
            <a:spLocks noGrp="1"/>
          </p:cNvSpPr>
          <p:nvPr>
            <p:ph type="title"/>
          </p:nvPr>
        </p:nvSpPr>
        <p:spPr/>
        <p:txBody>
          <a:bodyPr/>
          <a:lstStyle/>
          <a:p>
            <a:r>
              <a:rPr lang="en-GB" dirty="0"/>
              <a:t>Housekeeping</a:t>
            </a:r>
          </a:p>
        </p:txBody>
      </p:sp>
      <p:sp>
        <p:nvSpPr>
          <p:cNvPr id="5" name="Content Placeholder 2"/>
          <p:cNvSpPr txBox="1">
            <a:spLocks/>
          </p:cNvSpPr>
          <p:nvPr/>
        </p:nvSpPr>
        <p:spPr bwMode="auto">
          <a:xfrm>
            <a:off x="334200" y="828314"/>
            <a:ext cx="8298755"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5829" tIns="42914" rIns="85829" bIns="42914" numCol="1" anchor="t" anchorCtr="0" compatLnSpc="1">
            <a:prstTxWarp prst="textNoShape">
              <a:avLst/>
            </a:prstTxWarp>
          </a:bodyPr>
          <a:lstStyle>
            <a:lvl1pPr marL="321857" indent="-321857" algn="l" rtl="0" eaLnBrk="1" fontAlgn="base" hangingPunct="1">
              <a:spcBef>
                <a:spcPct val="0"/>
              </a:spcBef>
              <a:spcAft>
                <a:spcPct val="50000"/>
              </a:spcAft>
              <a:buClr>
                <a:srgbClr val="0079C1"/>
              </a:buClr>
              <a:buFont typeface="Wingdings 2" pitchFamily="18" charset="2"/>
              <a:buChar char="¾"/>
              <a:defRPr sz="2300">
                <a:solidFill>
                  <a:schemeClr val="tx2"/>
                </a:solidFill>
                <a:latin typeface="+mn-lt"/>
                <a:ea typeface="+mn-ea"/>
                <a:cs typeface="+mn-cs"/>
              </a:defRPr>
            </a:lvl1pPr>
            <a:lvl2pPr marL="697357" indent="-268214" algn="l" rtl="0" eaLnBrk="1" fontAlgn="base" hangingPunct="1">
              <a:spcBef>
                <a:spcPct val="0"/>
              </a:spcBef>
              <a:spcAft>
                <a:spcPct val="50000"/>
              </a:spcAft>
              <a:buClr>
                <a:srgbClr val="0079C1"/>
              </a:buClr>
              <a:buFont typeface="Wingdings 2" pitchFamily="18" charset="2"/>
              <a:buChar char="¾"/>
              <a:defRPr sz="2100">
                <a:solidFill>
                  <a:schemeClr val="tx2"/>
                </a:solidFill>
                <a:latin typeface="+mn-lt"/>
                <a:ea typeface="+mn-ea"/>
              </a:defRPr>
            </a:lvl2pPr>
            <a:lvl3pPr marL="1072857" indent="-214572" algn="l" rtl="0" eaLnBrk="1" fontAlgn="base" hangingPunct="1">
              <a:spcBef>
                <a:spcPct val="0"/>
              </a:spcBef>
              <a:spcAft>
                <a:spcPct val="50000"/>
              </a:spcAft>
              <a:buClr>
                <a:srgbClr val="0079C1"/>
              </a:buClr>
              <a:buFont typeface="Wingdings 2" pitchFamily="18" charset="2"/>
              <a:buChar char="¾"/>
              <a:defRPr sz="1900">
                <a:solidFill>
                  <a:schemeClr val="tx2"/>
                </a:solidFill>
                <a:latin typeface="+mn-lt"/>
                <a:ea typeface="+mn-ea"/>
              </a:defRPr>
            </a:lvl3pPr>
            <a:lvl4pPr marL="1502000" indent="-214572" algn="l" rtl="0" eaLnBrk="1" fontAlgn="base" hangingPunct="1">
              <a:spcBef>
                <a:spcPct val="0"/>
              </a:spcBef>
              <a:spcAft>
                <a:spcPct val="50000"/>
              </a:spcAft>
              <a:buClr>
                <a:srgbClr val="0079C1"/>
              </a:buClr>
              <a:buFont typeface="Wingdings 2" pitchFamily="18" charset="2"/>
              <a:buChar char="¾"/>
              <a:defRPr>
                <a:solidFill>
                  <a:schemeClr val="tx2"/>
                </a:solidFill>
                <a:latin typeface="+mn-lt"/>
                <a:ea typeface="+mn-ea"/>
              </a:defRPr>
            </a:lvl4pPr>
            <a:lvl5pPr marL="1931144" indent="-214572" algn="l" rtl="0" eaLnBrk="1" fontAlgn="base" hangingPunct="1">
              <a:spcBef>
                <a:spcPct val="0"/>
              </a:spcBef>
              <a:spcAft>
                <a:spcPct val="50000"/>
              </a:spcAft>
              <a:buClr>
                <a:srgbClr val="0079C1"/>
              </a:buClr>
              <a:buFont typeface="Wingdings 2" pitchFamily="18" charset="2"/>
              <a:buChar char="¾"/>
              <a:defRPr sz="1500">
                <a:solidFill>
                  <a:schemeClr val="tx2"/>
                </a:solidFill>
                <a:latin typeface="+mn-lt"/>
                <a:ea typeface="+mn-ea"/>
              </a:defRPr>
            </a:lvl5pPr>
            <a:lvl6pPr marL="2360286" indent="-214572" algn="l" rtl="0" eaLnBrk="1" fontAlgn="base" hangingPunct="1">
              <a:spcBef>
                <a:spcPct val="0"/>
              </a:spcBef>
              <a:spcAft>
                <a:spcPct val="50000"/>
              </a:spcAft>
              <a:buClr>
                <a:srgbClr val="0079C1"/>
              </a:buClr>
              <a:buFont typeface="Wingdings 2" pitchFamily="18" charset="2"/>
              <a:buChar char="¾"/>
              <a:defRPr sz="1500">
                <a:solidFill>
                  <a:schemeClr val="tx2"/>
                </a:solidFill>
                <a:latin typeface="+mn-lt"/>
                <a:ea typeface="+mn-ea"/>
              </a:defRPr>
            </a:lvl6pPr>
            <a:lvl7pPr marL="2789429" indent="-214572" algn="l" rtl="0" eaLnBrk="1" fontAlgn="base" hangingPunct="1">
              <a:spcBef>
                <a:spcPct val="0"/>
              </a:spcBef>
              <a:spcAft>
                <a:spcPct val="50000"/>
              </a:spcAft>
              <a:buClr>
                <a:srgbClr val="0079C1"/>
              </a:buClr>
              <a:buFont typeface="Wingdings 2" pitchFamily="18" charset="2"/>
              <a:buChar char="¾"/>
              <a:defRPr sz="1500">
                <a:solidFill>
                  <a:schemeClr val="tx2"/>
                </a:solidFill>
                <a:latin typeface="+mn-lt"/>
                <a:ea typeface="+mn-ea"/>
              </a:defRPr>
            </a:lvl7pPr>
            <a:lvl8pPr marL="3218572" indent="-214572" algn="l" rtl="0" eaLnBrk="1" fontAlgn="base" hangingPunct="1">
              <a:spcBef>
                <a:spcPct val="0"/>
              </a:spcBef>
              <a:spcAft>
                <a:spcPct val="50000"/>
              </a:spcAft>
              <a:buClr>
                <a:srgbClr val="0079C1"/>
              </a:buClr>
              <a:buFont typeface="Wingdings 2" pitchFamily="18" charset="2"/>
              <a:buChar char="¾"/>
              <a:defRPr sz="1500">
                <a:solidFill>
                  <a:schemeClr val="tx2"/>
                </a:solidFill>
                <a:latin typeface="+mn-lt"/>
                <a:ea typeface="+mn-ea"/>
              </a:defRPr>
            </a:lvl8pPr>
            <a:lvl9pPr marL="3647716" indent="-214572" algn="l" rtl="0" eaLnBrk="1" fontAlgn="base" hangingPunct="1">
              <a:spcBef>
                <a:spcPct val="0"/>
              </a:spcBef>
              <a:spcAft>
                <a:spcPct val="50000"/>
              </a:spcAft>
              <a:buClr>
                <a:srgbClr val="0079C1"/>
              </a:buClr>
              <a:buFont typeface="Wingdings 2" pitchFamily="18" charset="2"/>
              <a:buChar char="¾"/>
              <a:defRPr sz="1500">
                <a:solidFill>
                  <a:schemeClr val="tx2"/>
                </a:solidFill>
                <a:latin typeface="+mn-lt"/>
                <a:ea typeface="+mn-ea"/>
              </a:defRPr>
            </a:lvl9pPr>
          </a:lstStyle>
          <a:p>
            <a:pPr defTabSz="914400">
              <a:spcAft>
                <a:spcPts val="450"/>
              </a:spcAft>
              <a:defRPr/>
            </a:pPr>
            <a:r>
              <a:rPr lang="en-GB" sz="1600" dirty="0">
                <a:solidFill>
                  <a:schemeClr val="tx1"/>
                </a:solidFill>
              </a:rPr>
              <a:t>Fire alarms</a:t>
            </a:r>
          </a:p>
          <a:p>
            <a:pPr defTabSz="914400">
              <a:spcAft>
                <a:spcPts val="450"/>
              </a:spcAft>
              <a:defRPr/>
            </a:pPr>
            <a:r>
              <a:rPr lang="en-GB" sz="1600" dirty="0">
                <a:solidFill>
                  <a:schemeClr val="tx1"/>
                </a:solidFill>
              </a:rPr>
              <a:t>Facilities</a:t>
            </a:r>
          </a:p>
          <a:p>
            <a:pPr defTabSz="914400">
              <a:spcAft>
                <a:spcPts val="450"/>
              </a:spcAft>
              <a:defRPr/>
            </a:pPr>
            <a:r>
              <a:rPr lang="en-GB" sz="1600" dirty="0">
                <a:solidFill>
                  <a:schemeClr val="tx1"/>
                </a:solidFill>
              </a:rPr>
              <a:t>Red Lanyards</a:t>
            </a:r>
          </a:p>
          <a:p>
            <a:pPr lvl="1" defTabSz="914400">
              <a:defRPr/>
            </a:pPr>
            <a:endParaRPr lang="en-GB" sz="2000" kern="0" dirty="0">
              <a:solidFill>
                <a:srgbClr val="000000"/>
              </a:solidFill>
              <a:latin typeface="Arial"/>
              <a:ea typeface="ＭＳ Ｐゴシック"/>
            </a:endParaRPr>
          </a:p>
          <a:p>
            <a:pPr lvl="1" defTabSz="914400">
              <a:defRPr/>
            </a:pPr>
            <a:endParaRPr lang="en-GB" sz="2000" kern="0" dirty="0">
              <a:solidFill>
                <a:srgbClr val="000000"/>
              </a:solidFill>
              <a:latin typeface="Arial"/>
              <a:ea typeface="ＭＳ Ｐゴシック"/>
            </a:endParaRPr>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0092" y="274586"/>
            <a:ext cx="1431610" cy="14902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8049" y="2031690"/>
            <a:ext cx="1957216" cy="1657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3607" y="2046649"/>
            <a:ext cx="2070276" cy="1657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28180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CMP303 – Voting</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323549" y="879562"/>
            <a:ext cx="8495999" cy="2162130"/>
          </a:xfrm>
        </p:spPr>
        <p:txBody>
          <a:bodyPr/>
          <a:lstStyle/>
          <a:p>
            <a:pPr marL="128584" indent="-128584"/>
            <a:r>
              <a:rPr lang="en-US" sz="1600" b="0" dirty="0">
                <a:solidFill>
                  <a:schemeClr val="tx1"/>
                </a:solidFill>
              </a:rPr>
              <a:t>You will now be asked to vote against the applicable objectives, and whether the modification better facilitates these objectives over the current baseline.</a:t>
            </a:r>
          </a:p>
          <a:p>
            <a:pPr marL="128584" indent="-128584"/>
            <a:endParaRPr lang="en-US" sz="1600" b="0" dirty="0">
              <a:solidFill>
                <a:schemeClr val="tx1"/>
              </a:solidFill>
            </a:endParaRPr>
          </a:p>
          <a:p>
            <a:pPr marL="128584" indent="-128584"/>
            <a:r>
              <a:rPr lang="en-US" sz="1600" b="0" dirty="0">
                <a:solidFill>
                  <a:schemeClr val="tx1"/>
                </a:solidFill>
              </a:rPr>
              <a:t>If you have sent these in advance, many thanks. If not we will record your vote now. </a:t>
            </a:r>
            <a:r>
              <a:rPr lang="en-US" sz="2400" b="0" dirty="0">
                <a:solidFill>
                  <a:schemeClr val="tx1"/>
                </a:solidFill>
              </a:rPr>
              <a:t>	</a:t>
            </a:r>
          </a:p>
          <a:p>
            <a:pPr marL="128584" indent="-128584"/>
            <a:endParaRPr lang="en-US" sz="1050" dirty="0"/>
          </a:p>
          <a:p>
            <a:r>
              <a:rPr lang="en-US" sz="2400" b="0" dirty="0"/>
              <a:t>	</a:t>
            </a:r>
          </a:p>
          <a:p>
            <a:r>
              <a:rPr lang="en-GB" sz="900" dirty="0"/>
              <a:t> </a:t>
            </a:r>
          </a:p>
        </p:txBody>
      </p:sp>
    </p:spTree>
    <p:extLst>
      <p:ext uri="{BB962C8B-B14F-4D97-AF65-F5344CB8AC3E}">
        <p14:creationId xmlns:p14="http://schemas.microsoft.com/office/powerpoint/2010/main" val="11963224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CMP303 – Next Steps</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326388" y="843559"/>
            <a:ext cx="8674103" cy="2520280"/>
          </a:xfrm>
        </p:spPr>
        <p:txBody>
          <a:bodyPr/>
          <a:lstStyle/>
          <a:p>
            <a:pPr marL="128584" indent="-128584"/>
            <a:r>
              <a:rPr lang="en-US" sz="1600" b="0" dirty="0">
                <a:solidFill>
                  <a:schemeClr val="tx1"/>
                </a:solidFill>
              </a:rPr>
              <a:t>Thank you for your votes. </a:t>
            </a:r>
          </a:p>
          <a:p>
            <a:pPr marL="128584" indent="-128584"/>
            <a:endParaRPr lang="en-US" sz="1600" b="0" dirty="0">
              <a:solidFill>
                <a:schemeClr val="tx1"/>
              </a:solidFill>
            </a:endParaRPr>
          </a:p>
          <a:p>
            <a:pPr marL="128584" indent="-128584"/>
            <a:r>
              <a:rPr lang="en-US" sz="1600" b="0" dirty="0">
                <a:solidFill>
                  <a:schemeClr val="tx1"/>
                </a:solidFill>
              </a:rPr>
              <a:t>The Code Administrator will include these in the FMR, to be sent to Ofgem for decision. </a:t>
            </a:r>
            <a:r>
              <a:rPr lang="en-US" sz="3200" b="0" dirty="0">
                <a:solidFill>
                  <a:schemeClr val="tx1"/>
                </a:solidFill>
              </a:rPr>
              <a:t>	</a:t>
            </a:r>
          </a:p>
          <a:p>
            <a:pPr marL="128584" indent="-128584"/>
            <a:endParaRPr lang="en-US" sz="2400" b="0" dirty="0">
              <a:solidFill>
                <a:schemeClr val="tx1"/>
              </a:solidFill>
            </a:endParaRPr>
          </a:p>
          <a:p>
            <a:r>
              <a:rPr lang="en-US" sz="3600" b="0" dirty="0">
                <a:solidFill>
                  <a:schemeClr val="tx1"/>
                </a:solidFill>
              </a:rPr>
              <a:t>	</a:t>
            </a:r>
          </a:p>
          <a:p>
            <a:r>
              <a:rPr lang="en-GB" sz="2400" b="0" dirty="0">
                <a:solidFill>
                  <a:schemeClr val="tx1"/>
                </a:solidFill>
              </a:rPr>
              <a:t> </a:t>
            </a:r>
          </a:p>
        </p:txBody>
      </p:sp>
    </p:spTree>
    <p:extLst>
      <p:ext uri="{BB962C8B-B14F-4D97-AF65-F5344CB8AC3E}">
        <p14:creationId xmlns:p14="http://schemas.microsoft.com/office/powerpoint/2010/main" val="16019542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t="12430" b="12430"/>
          <a:stretch/>
        </p:blipFill>
        <p:spPr/>
      </p:pic>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dirty="0">
                <a:solidFill>
                  <a:schemeClr val="bg1"/>
                </a:solidFill>
              </a:rPr>
              <a:t>Prioritisation </a:t>
            </a:r>
          </a:p>
        </p:txBody>
      </p:sp>
      <p:sp>
        <p:nvSpPr>
          <p:cNvPr id="12" name="Rectangle 11">
            <a:extLst>
              <a:ext uri="{FF2B5EF4-FFF2-40B4-BE49-F238E27FC236}">
                <a16:creationId xmlns:a16="http://schemas.microsoft.com/office/drawing/2014/main" id="{45893458-BB27-4306-B44E-55E6F4694536}"/>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20335901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15A67D2-6533-4EF9-87E7-408A5AB91AEE}"/>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l="1648" r="1648"/>
          <a:stretch/>
        </p:blipFill>
        <p:spPr/>
      </p:pic>
      <p:sp>
        <p:nvSpPr>
          <p:cNvPr id="24" name="Title 23">
            <a:extLst>
              <a:ext uri="{FF2B5EF4-FFF2-40B4-BE49-F238E27FC236}">
                <a16:creationId xmlns:a16="http://schemas.microsoft.com/office/drawing/2014/main" id="{E22C5195-0803-488B-AF80-CF59FA737389}"/>
              </a:ext>
            </a:extLst>
          </p:cNvPr>
          <p:cNvSpPr>
            <a:spLocks noGrp="1"/>
          </p:cNvSpPr>
          <p:nvPr>
            <p:ph type="title"/>
          </p:nvPr>
        </p:nvSpPr>
        <p:spPr/>
        <p:txBody>
          <a:bodyPr/>
          <a:lstStyle/>
          <a:p>
            <a:pPr algn="r"/>
            <a:r>
              <a:rPr lang="en-GB" dirty="0">
                <a:solidFill>
                  <a:schemeClr val="bg1"/>
                </a:solidFill>
              </a:rPr>
              <a:t>Standing Groups</a:t>
            </a:r>
          </a:p>
        </p:txBody>
      </p:sp>
      <p:sp>
        <p:nvSpPr>
          <p:cNvPr id="12" name="Rectangle 11">
            <a:extLst>
              <a:ext uri="{FF2B5EF4-FFF2-40B4-BE49-F238E27FC236}">
                <a16:creationId xmlns:a16="http://schemas.microsoft.com/office/drawing/2014/main" id="{8FC272BA-AB10-4EBE-9B73-A993F8E2C6B7}"/>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15681903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t="12430" b="12430"/>
          <a:stretch/>
        </p:blipFill>
        <p:spPr/>
      </p:pic>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dirty="0">
                <a:solidFill>
                  <a:schemeClr val="bg1"/>
                </a:solidFill>
              </a:rPr>
              <a:t>European Code Development</a:t>
            </a:r>
            <a:br>
              <a:rPr lang="en-GB" dirty="0">
                <a:solidFill>
                  <a:schemeClr val="bg1"/>
                </a:solidFill>
              </a:rPr>
            </a:br>
            <a:br>
              <a:rPr lang="en-GB" dirty="0">
                <a:solidFill>
                  <a:schemeClr val="bg1"/>
                </a:solidFill>
              </a:rPr>
            </a:br>
            <a:br>
              <a:rPr lang="en-GB" dirty="0">
                <a:solidFill>
                  <a:schemeClr val="bg1"/>
                </a:solidFill>
              </a:rPr>
            </a:br>
            <a:endParaRPr lang="en-GB" sz="1600" dirty="0">
              <a:solidFill>
                <a:schemeClr val="bg1"/>
              </a:solidFill>
            </a:endParaRPr>
          </a:p>
        </p:txBody>
      </p:sp>
      <p:sp>
        <p:nvSpPr>
          <p:cNvPr id="12" name="Rectangle 11">
            <a:extLst>
              <a:ext uri="{FF2B5EF4-FFF2-40B4-BE49-F238E27FC236}">
                <a16:creationId xmlns:a16="http://schemas.microsoft.com/office/drawing/2014/main" id="{45893458-BB27-4306-B44E-55E6F4694536}"/>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3444417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13">
            <a:extLst/>
          </p:cNvPr>
          <p:cNvPicPr>
            <a:picLocks noChangeAspect="1"/>
          </p:cNvPicPr>
          <p:nvPr/>
        </p:nvPicPr>
        <p:blipFill rotWithShape="1">
          <a:blip r:embed="rId2">
            <a:extLst>
              <a:ext uri="{28A0092B-C50C-407E-A947-70E740481C1C}">
                <a14:useLocalDpi xmlns:a14="http://schemas.microsoft.com/office/drawing/2010/main" val="0"/>
              </a:ext>
            </a:extLst>
          </a:blip>
          <a:srcRect l="21106" r="2810"/>
          <a:stretch/>
        </p:blipFill>
        <p:spPr>
          <a:xfrm>
            <a:off x="2425638" y="26721"/>
            <a:ext cx="5589240" cy="5142778"/>
          </a:xfrm>
          <a:custGeom>
            <a:avLst/>
            <a:gdLst>
              <a:gd name="connsiteX0" fmla="*/ 925004 w 5589240"/>
              <a:gd name="connsiteY0" fmla="*/ 0 h 5142778"/>
              <a:gd name="connsiteX1" fmla="*/ 1584176 w 5589240"/>
              <a:gd name="connsiteY1" fmla="*/ 0 h 5142778"/>
              <a:gd name="connsiteX2" fmla="*/ 1763212 w 5589240"/>
              <a:gd name="connsiteY2" fmla="*/ 0 h 5142778"/>
              <a:gd name="connsiteX3" fmla="*/ 5589240 w 5589240"/>
              <a:gd name="connsiteY3" fmla="*/ 0 h 5142778"/>
              <a:gd name="connsiteX4" fmla="*/ 5589240 w 5589240"/>
              <a:gd name="connsiteY4" fmla="*/ 4345781 h 5142778"/>
              <a:gd name="connsiteX5" fmla="*/ 5589238 w 5589240"/>
              <a:gd name="connsiteY5" fmla="*/ 4345781 h 5142778"/>
              <a:gd name="connsiteX6" fmla="*/ 5589238 w 5589240"/>
              <a:gd name="connsiteY6" fmla="*/ 4344165 h 5142778"/>
              <a:gd name="connsiteX7" fmla="*/ 5540450 w 5589240"/>
              <a:gd name="connsiteY7" fmla="*/ 4326824 h 5142778"/>
              <a:gd name="connsiteX8" fmla="*/ 5492379 w 5589240"/>
              <a:gd name="connsiteY8" fmla="*/ 4310591 h 5142778"/>
              <a:gd name="connsiteX9" fmla="*/ 5445012 w 5589240"/>
              <a:gd name="connsiteY9" fmla="*/ 4295447 h 5142778"/>
              <a:gd name="connsiteX10" fmla="*/ 5398338 w 5589240"/>
              <a:gd name="connsiteY10" fmla="*/ 4281374 h 5142778"/>
              <a:gd name="connsiteX11" fmla="*/ 5352340 w 5589240"/>
              <a:gd name="connsiteY11" fmla="*/ 4268353 h 5142778"/>
              <a:gd name="connsiteX12" fmla="*/ 5307008 w 5589240"/>
              <a:gd name="connsiteY12" fmla="*/ 4256365 h 5142778"/>
              <a:gd name="connsiteX13" fmla="*/ 5262327 w 5589240"/>
              <a:gd name="connsiteY13" fmla="*/ 4245394 h 5142778"/>
              <a:gd name="connsiteX14" fmla="*/ 5218286 w 5589240"/>
              <a:gd name="connsiteY14" fmla="*/ 4235421 h 5142778"/>
              <a:gd name="connsiteX15" fmla="*/ 5174871 w 5589240"/>
              <a:gd name="connsiteY15" fmla="*/ 4226427 h 5142778"/>
              <a:gd name="connsiteX16" fmla="*/ 5132068 w 5589240"/>
              <a:gd name="connsiteY16" fmla="*/ 4218394 h 5142778"/>
              <a:gd name="connsiteX17" fmla="*/ 5089864 w 5589240"/>
              <a:gd name="connsiteY17" fmla="*/ 4211304 h 5142778"/>
              <a:gd name="connsiteX18" fmla="*/ 5048250 w 5589240"/>
              <a:gd name="connsiteY18" fmla="*/ 4205138 h 5142778"/>
              <a:gd name="connsiteX19" fmla="*/ 5027658 w 5589240"/>
              <a:gd name="connsiteY19" fmla="*/ 4202397 h 5142778"/>
              <a:gd name="connsiteX20" fmla="*/ 5007207 w 5589240"/>
              <a:gd name="connsiteY20" fmla="*/ 4199880 h 5142778"/>
              <a:gd name="connsiteX21" fmla="*/ 4986898 w 5589240"/>
              <a:gd name="connsiteY21" fmla="*/ 4197584 h 5142778"/>
              <a:gd name="connsiteX22" fmla="*/ 4966726 w 5589240"/>
              <a:gd name="connsiteY22" fmla="*/ 4195509 h 5142778"/>
              <a:gd name="connsiteX23" fmla="*/ 4946692 w 5589240"/>
              <a:gd name="connsiteY23" fmla="*/ 4193650 h 5142778"/>
              <a:gd name="connsiteX24" fmla="*/ 4926792 w 5589240"/>
              <a:gd name="connsiteY24" fmla="*/ 4192007 h 5142778"/>
              <a:gd name="connsiteX25" fmla="*/ 4907028 w 5589240"/>
              <a:gd name="connsiteY25" fmla="*/ 4190577 h 5142778"/>
              <a:gd name="connsiteX26" fmla="*/ 4887393 w 5589240"/>
              <a:gd name="connsiteY26" fmla="*/ 4189358 h 5142778"/>
              <a:gd name="connsiteX27" fmla="*/ 4867891 w 5589240"/>
              <a:gd name="connsiteY27" fmla="*/ 4188346 h 5142778"/>
              <a:gd name="connsiteX28" fmla="*/ 4848516 w 5589240"/>
              <a:gd name="connsiteY28" fmla="*/ 4187541 h 5142778"/>
              <a:gd name="connsiteX29" fmla="*/ 4829270 w 5589240"/>
              <a:gd name="connsiteY29" fmla="*/ 4186940 h 5142778"/>
              <a:gd name="connsiteX30" fmla="*/ 4810148 w 5589240"/>
              <a:gd name="connsiteY30" fmla="*/ 4186540 h 5142778"/>
              <a:gd name="connsiteX31" fmla="*/ 4791151 w 5589240"/>
              <a:gd name="connsiteY31" fmla="*/ 4186339 h 5142778"/>
              <a:gd name="connsiteX32" fmla="*/ 4772275 w 5589240"/>
              <a:gd name="connsiteY32" fmla="*/ 4186336 h 5142778"/>
              <a:gd name="connsiteX33" fmla="*/ 4753521 w 5589240"/>
              <a:gd name="connsiteY33" fmla="*/ 4186526 h 5142778"/>
              <a:gd name="connsiteX34" fmla="*/ 4734884 w 5589240"/>
              <a:gd name="connsiteY34" fmla="*/ 4186909 h 5142778"/>
              <a:gd name="connsiteX35" fmla="*/ 4716367 w 5589240"/>
              <a:gd name="connsiteY35" fmla="*/ 4187483 h 5142778"/>
              <a:gd name="connsiteX36" fmla="*/ 4697964 w 5589240"/>
              <a:gd name="connsiteY36" fmla="*/ 4188243 h 5142778"/>
              <a:gd name="connsiteX37" fmla="*/ 4679676 w 5589240"/>
              <a:gd name="connsiteY37" fmla="*/ 4189190 h 5142778"/>
              <a:gd name="connsiteX38" fmla="*/ 4661500 w 5589240"/>
              <a:gd name="connsiteY38" fmla="*/ 4190320 h 5142778"/>
              <a:gd name="connsiteX39" fmla="*/ 4643435 w 5589240"/>
              <a:gd name="connsiteY39" fmla="*/ 4191630 h 5142778"/>
              <a:gd name="connsiteX40" fmla="*/ 4625479 w 5589240"/>
              <a:gd name="connsiteY40" fmla="*/ 4193119 h 5142778"/>
              <a:gd name="connsiteX41" fmla="*/ 4607631 w 5589240"/>
              <a:gd name="connsiteY41" fmla="*/ 4194785 h 5142778"/>
              <a:gd name="connsiteX42" fmla="*/ 4589889 w 5589240"/>
              <a:gd name="connsiteY42" fmla="*/ 4196625 h 5142778"/>
              <a:gd name="connsiteX43" fmla="*/ 4572251 w 5589240"/>
              <a:gd name="connsiteY43" fmla="*/ 4198636 h 5142778"/>
              <a:gd name="connsiteX44" fmla="*/ 4554716 w 5589240"/>
              <a:gd name="connsiteY44" fmla="*/ 4200817 h 5142778"/>
              <a:gd name="connsiteX45" fmla="*/ 4537282 w 5589240"/>
              <a:gd name="connsiteY45" fmla="*/ 4203166 h 5142778"/>
              <a:gd name="connsiteX46" fmla="*/ 4519948 w 5589240"/>
              <a:gd name="connsiteY46" fmla="*/ 4205679 h 5142778"/>
              <a:gd name="connsiteX47" fmla="*/ 4502712 w 5589240"/>
              <a:gd name="connsiteY47" fmla="*/ 4208355 h 5142778"/>
              <a:gd name="connsiteX48" fmla="*/ 4485571 w 5589240"/>
              <a:gd name="connsiteY48" fmla="*/ 4211191 h 5142778"/>
              <a:gd name="connsiteX49" fmla="*/ 4451572 w 5589240"/>
              <a:gd name="connsiteY49" fmla="*/ 4217335 h 5142778"/>
              <a:gd name="connsiteX50" fmla="*/ 4417939 w 5589240"/>
              <a:gd name="connsiteY50" fmla="*/ 4224094 h 5142778"/>
              <a:gd name="connsiteX51" fmla="*/ 4368146 w 5589240"/>
              <a:gd name="connsiteY51" fmla="*/ 4235344 h 5142778"/>
              <a:gd name="connsiteX52" fmla="*/ 4335369 w 5589240"/>
              <a:gd name="connsiteY52" fmla="*/ 4243558 h 5142778"/>
              <a:gd name="connsiteX53" fmla="*/ 4302911 w 5589240"/>
              <a:gd name="connsiteY53" fmla="*/ 4252322 h 5142778"/>
              <a:gd name="connsiteX54" fmla="*/ 4270761 w 5589240"/>
              <a:gd name="connsiteY54" fmla="*/ 4261618 h 5142778"/>
              <a:gd name="connsiteX55" fmla="*/ 4238903 w 5589240"/>
              <a:gd name="connsiteY55" fmla="*/ 4271428 h 5142778"/>
              <a:gd name="connsiteX56" fmla="*/ 4207327 w 5589240"/>
              <a:gd name="connsiteY56" fmla="*/ 4281734 h 5142778"/>
              <a:gd name="connsiteX57" fmla="*/ 4176018 w 5589240"/>
              <a:gd name="connsiteY57" fmla="*/ 4292517 h 5142778"/>
              <a:gd name="connsiteX58" fmla="*/ 4144964 w 5589240"/>
              <a:gd name="connsiteY58" fmla="*/ 4303758 h 5142778"/>
              <a:gd name="connsiteX59" fmla="*/ 4114151 w 5589240"/>
              <a:gd name="connsiteY59" fmla="*/ 4315440 h 5142778"/>
              <a:gd name="connsiteX60" fmla="*/ 4083566 w 5589240"/>
              <a:gd name="connsiteY60" fmla="*/ 4327545 h 5142778"/>
              <a:gd name="connsiteX61" fmla="*/ 4053198 w 5589240"/>
              <a:gd name="connsiteY61" fmla="*/ 4340054 h 5142778"/>
              <a:gd name="connsiteX62" fmla="*/ 4023031 w 5589240"/>
              <a:gd name="connsiteY62" fmla="*/ 4352948 h 5142778"/>
              <a:gd name="connsiteX63" fmla="*/ 3993054 w 5589240"/>
              <a:gd name="connsiteY63" fmla="*/ 4366210 h 5142778"/>
              <a:gd name="connsiteX64" fmla="*/ 3963254 w 5589240"/>
              <a:gd name="connsiteY64" fmla="*/ 4379822 h 5142778"/>
              <a:gd name="connsiteX65" fmla="*/ 3918855 w 5589240"/>
              <a:gd name="connsiteY65" fmla="*/ 4400854 h 5142778"/>
              <a:gd name="connsiteX66" fmla="*/ 3874780 w 5589240"/>
              <a:gd name="connsiteY66" fmla="*/ 4422570 h 5142778"/>
              <a:gd name="connsiteX67" fmla="*/ 3830984 w 5589240"/>
              <a:gd name="connsiteY67" fmla="*/ 4444908 h 5142778"/>
              <a:gd name="connsiteX68" fmla="*/ 3787424 w 5589240"/>
              <a:gd name="connsiteY68" fmla="*/ 4467805 h 5142778"/>
              <a:gd name="connsiteX69" fmla="*/ 3729634 w 5589240"/>
              <a:gd name="connsiteY69" fmla="*/ 4499099 h 5142778"/>
              <a:gd name="connsiteX70" fmla="*/ 3643361 w 5589240"/>
              <a:gd name="connsiteY70" fmla="*/ 4547383 h 5142778"/>
              <a:gd name="connsiteX71" fmla="*/ 3427694 w 5589240"/>
              <a:gd name="connsiteY71" fmla="*/ 4672140 h 5142778"/>
              <a:gd name="connsiteX72" fmla="*/ 3267070 w 5589240"/>
              <a:gd name="connsiteY72" fmla="*/ 4763822 h 5142778"/>
              <a:gd name="connsiteX73" fmla="*/ 3192696 w 5589240"/>
              <a:gd name="connsiteY73" fmla="*/ 4804607 h 5142778"/>
              <a:gd name="connsiteX74" fmla="*/ 3132387 w 5589240"/>
              <a:gd name="connsiteY74" fmla="*/ 4836560 h 5142778"/>
              <a:gd name="connsiteX75" fmla="*/ 3086616 w 5589240"/>
              <a:gd name="connsiteY75" fmla="*/ 4860036 h 5142778"/>
              <a:gd name="connsiteX76" fmla="*/ 3040332 w 5589240"/>
              <a:gd name="connsiteY76" fmla="*/ 4883024 h 5142778"/>
              <a:gd name="connsiteX77" fmla="*/ 2993492 w 5589240"/>
              <a:gd name="connsiteY77" fmla="*/ 4905462 h 5142778"/>
              <a:gd name="connsiteX78" fmla="*/ 2946052 w 5589240"/>
              <a:gd name="connsiteY78" fmla="*/ 4927290 h 5142778"/>
              <a:gd name="connsiteX79" fmla="*/ 2914070 w 5589240"/>
              <a:gd name="connsiteY79" fmla="*/ 4941472 h 5142778"/>
              <a:gd name="connsiteX80" fmla="*/ 2881789 w 5589240"/>
              <a:gd name="connsiteY80" fmla="*/ 4955337 h 5142778"/>
              <a:gd name="connsiteX81" fmla="*/ 2849196 w 5589240"/>
              <a:gd name="connsiteY81" fmla="*/ 4968866 h 5142778"/>
              <a:gd name="connsiteX82" fmla="*/ 2816278 w 5589240"/>
              <a:gd name="connsiteY82" fmla="*/ 4982041 h 5142778"/>
              <a:gd name="connsiteX83" fmla="*/ 2783021 w 5589240"/>
              <a:gd name="connsiteY83" fmla="*/ 4994845 h 5142778"/>
              <a:gd name="connsiteX84" fmla="*/ 2749413 w 5589240"/>
              <a:gd name="connsiteY84" fmla="*/ 5007258 h 5142778"/>
              <a:gd name="connsiteX85" fmla="*/ 2715440 w 5589240"/>
              <a:gd name="connsiteY85" fmla="*/ 5019263 h 5142778"/>
              <a:gd name="connsiteX86" fmla="*/ 2681090 w 5589240"/>
              <a:gd name="connsiteY86" fmla="*/ 5030841 h 5142778"/>
              <a:gd name="connsiteX87" fmla="*/ 2646349 w 5589240"/>
              <a:gd name="connsiteY87" fmla="*/ 5041974 h 5142778"/>
              <a:gd name="connsiteX88" fmla="*/ 2611205 w 5589240"/>
              <a:gd name="connsiteY88" fmla="*/ 5052643 h 5142778"/>
              <a:gd name="connsiteX89" fmla="*/ 2575645 w 5589240"/>
              <a:gd name="connsiteY89" fmla="*/ 5062831 h 5142778"/>
              <a:gd name="connsiteX90" fmla="*/ 2539655 w 5589240"/>
              <a:gd name="connsiteY90" fmla="*/ 5072519 h 5142778"/>
              <a:gd name="connsiteX91" fmla="*/ 2503222 w 5589240"/>
              <a:gd name="connsiteY91" fmla="*/ 5081689 h 5142778"/>
              <a:gd name="connsiteX92" fmla="*/ 2466334 w 5589240"/>
              <a:gd name="connsiteY92" fmla="*/ 5090323 h 5142778"/>
              <a:gd name="connsiteX93" fmla="*/ 2428977 w 5589240"/>
              <a:gd name="connsiteY93" fmla="*/ 5098402 h 5142778"/>
              <a:gd name="connsiteX94" fmla="*/ 2391138 w 5589240"/>
              <a:gd name="connsiteY94" fmla="*/ 5105908 h 5142778"/>
              <a:gd name="connsiteX95" fmla="*/ 2352805 w 5589240"/>
              <a:gd name="connsiteY95" fmla="*/ 5112824 h 5142778"/>
              <a:gd name="connsiteX96" fmla="*/ 2313964 w 5589240"/>
              <a:gd name="connsiteY96" fmla="*/ 5119129 h 5142778"/>
              <a:gd name="connsiteX97" fmla="*/ 2274602 w 5589240"/>
              <a:gd name="connsiteY97" fmla="*/ 5124807 h 5142778"/>
              <a:gd name="connsiteX98" fmla="*/ 2234707 w 5589240"/>
              <a:gd name="connsiteY98" fmla="*/ 5129839 h 5142778"/>
              <a:gd name="connsiteX99" fmla="*/ 2194264 w 5589240"/>
              <a:gd name="connsiteY99" fmla="*/ 5134207 h 5142778"/>
              <a:gd name="connsiteX100" fmla="*/ 2153262 w 5589240"/>
              <a:gd name="connsiteY100" fmla="*/ 5137893 h 5142778"/>
              <a:gd name="connsiteX101" fmla="*/ 2111687 w 5589240"/>
              <a:gd name="connsiteY101" fmla="*/ 5140877 h 5142778"/>
              <a:gd name="connsiteX102" fmla="*/ 2076318 w 5589240"/>
              <a:gd name="connsiteY102" fmla="*/ 5142778 h 5142778"/>
              <a:gd name="connsiteX103" fmla="*/ 1763212 w 5589240"/>
              <a:gd name="connsiteY103" fmla="*/ 5142778 h 5142778"/>
              <a:gd name="connsiteX104" fmla="*/ 1584176 w 5589240"/>
              <a:gd name="connsiteY104" fmla="*/ 5142778 h 5142778"/>
              <a:gd name="connsiteX105" fmla="*/ 0 w 5589240"/>
              <a:gd name="connsiteY105" fmla="*/ 5142778 h 5142778"/>
              <a:gd name="connsiteX106" fmla="*/ 36355 w 5589240"/>
              <a:gd name="connsiteY106" fmla="*/ 5078128 h 5142778"/>
              <a:gd name="connsiteX107" fmla="*/ 85405 w 5589240"/>
              <a:gd name="connsiteY107" fmla="*/ 4991843 h 5142778"/>
              <a:gd name="connsiteX108" fmla="*/ 164324 w 5589240"/>
              <a:gd name="connsiteY108" fmla="*/ 4854690 h 5142778"/>
              <a:gd name="connsiteX109" fmla="*/ 381230 w 5589240"/>
              <a:gd name="connsiteY109" fmla="*/ 4481186 h 5142778"/>
              <a:gd name="connsiteX110" fmla="*/ 439596 w 5589240"/>
              <a:gd name="connsiteY110" fmla="*/ 4379712 h 5142778"/>
              <a:gd name="connsiteX111" fmla="*/ 478157 w 5589240"/>
              <a:gd name="connsiteY111" fmla="*/ 4312042 h 5142778"/>
              <a:gd name="connsiteX112" fmla="*/ 516383 w 5589240"/>
              <a:gd name="connsiteY112" fmla="*/ 4244314 h 5142778"/>
              <a:gd name="connsiteX113" fmla="*/ 544803 w 5589240"/>
              <a:gd name="connsiteY113" fmla="*/ 4193459 h 5142778"/>
              <a:gd name="connsiteX114" fmla="*/ 572987 w 5589240"/>
              <a:gd name="connsiteY114" fmla="*/ 4142538 h 5142778"/>
              <a:gd name="connsiteX115" fmla="*/ 591636 w 5589240"/>
              <a:gd name="connsiteY115" fmla="*/ 4108547 h 5142778"/>
              <a:gd name="connsiteX116" fmla="*/ 610163 w 5589240"/>
              <a:gd name="connsiteY116" fmla="*/ 4074516 h 5142778"/>
              <a:gd name="connsiteX117" fmla="*/ 628565 w 5589240"/>
              <a:gd name="connsiteY117" fmla="*/ 4040440 h 5142778"/>
              <a:gd name="connsiteX118" fmla="*/ 646835 w 5589240"/>
              <a:gd name="connsiteY118" fmla="*/ 4006315 h 5142778"/>
              <a:gd name="connsiteX119" fmla="*/ 664966 w 5589240"/>
              <a:gd name="connsiteY119" fmla="*/ 3972137 h 5142778"/>
              <a:gd name="connsiteX120" fmla="*/ 682954 w 5589240"/>
              <a:gd name="connsiteY120" fmla="*/ 3937902 h 5142778"/>
              <a:gd name="connsiteX121" fmla="*/ 691892 w 5589240"/>
              <a:gd name="connsiteY121" fmla="*/ 3920762 h 5142778"/>
              <a:gd name="connsiteX122" fmla="*/ 700791 w 5589240"/>
              <a:gd name="connsiteY122" fmla="*/ 3903606 h 5142778"/>
              <a:gd name="connsiteX123" fmla="*/ 709652 w 5589240"/>
              <a:gd name="connsiteY123" fmla="*/ 3886433 h 5142778"/>
              <a:gd name="connsiteX124" fmla="*/ 718472 w 5589240"/>
              <a:gd name="connsiteY124" fmla="*/ 3869243 h 5142778"/>
              <a:gd name="connsiteX125" fmla="*/ 727252 w 5589240"/>
              <a:gd name="connsiteY125" fmla="*/ 3852035 h 5142778"/>
              <a:gd name="connsiteX126" fmla="*/ 735991 w 5589240"/>
              <a:gd name="connsiteY126" fmla="*/ 3834810 h 5142778"/>
              <a:gd name="connsiteX127" fmla="*/ 744687 w 5589240"/>
              <a:gd name="connsiteY127" fmla="*/ 3817565 h 5142778"/>
              <a:gd name="connsiteX128" fmla="*/ 753341 w 5589240"/>
              <a:gd name="connsiteY128" fmla="*/ 3800302 h 5142778"/>
              <a:gd name="connsiteX129" fmla="*/ 761951 w 5589240"/>
              <a:gd name="connsiteY129" fmla="*/ 3783019 h 5142778"/>
              <a:gd name="connsiteX130" fmla="*/ 770517 w 5589240"/>
              <a:gd name="connsiteY130" fmla="*/ 3765715 h 5142778"/>
              <a:gd name="connsiteX131" fmla="*/ 779038 w 5589240"/>
              <a:gd name="connsiteY131" fmla="*/ 3748391 h 5142778"/>
              <a:gd name="connsiteX132" fmla="*/ 787512 w 5589240"/>
              <a:gd name="connsiteY132" fmla="*/ 3731046 h 5142778"/>
              <a:gd name="connsiteX133" fmla="*/ 795941 w 5589240"/>
              <a:gd name="connsiteY133" fmla="*/ 3713678 h 5142778"/>
              <a:gd name="connsiteX134" fmla="*/ 804322 w 5589240"/>
              <a:gd name="connsiteY134" fmla="*/ 3696288 h 5142778"/>
              <a:gd name="connsiteX135" fmla="*/ 812655 w 5589240"/>
              <a:gd name="connsiteY135" fmla="*/ 3678875 h 5142778"/>
              <a:gd name="connsiteX136" fmla="*/ 820938 w 5589240"/>
              <a:gd name="connsiteY136" fmla="*/ 3661439 h 5142778"/>
              <a:gd name="connsiteX137" fmla="*/ 829172 w 5589240"/>
              <a:gd name="connsiteY137" fmla="*/ 3643979 h 5142778"/>
              <a:gd name="connsiteX138" fmla="*/ 837357 w 5589240"/>
              <a:gd name="connsiteY138" fmla="*/ 3626494 h 5142778"/>
              <a:gd name="connsiteX139" fmla="*/ 845490 w 5589240"/>
              <a:gd name="connsiteY139" fmla="*/ 3608984 h 5142778"/>
              <a:gd name="connsiteX140" fmla="*/ 853571 w 5589240"/>
              <a:gd name="connsiteY140" fmla="*/ 3591449 h 5142778"/>
              <a:gd name="connsiteX141" fmla="*/ 861599 w 5589240"/>
              <a:gd name="connsiteY141" fmla="*/ 3573886 h 5142778"/>
              <a:gd name="connsiteX142" fmla="*/ 869574 w 5589240"/>
              <a:gd name="connsiteY142" fmla="*/ 3556298 h 5142778"/>
              <a:gd name="connsiteX143" fmla="*/ 877495 w 5589240"/>
              <a:gd name="connsiteY143" fmla="*/ 3538682 h 5142778"/>
              <a:gd name="connsiteX144" fmla="*/ 885361 w 5589240"/>
              <a:gd name="connsiteY144" fmla="*/ 3521039 h 5142778"/>
              <a:gd name="connsiteX145" fmla="*/ 893171 w 5589240"/>
              <a:gd name="connsiteY145" fmla="*/ 3503367 h 5142778"/>
              <a:gd name="connsiteX146" fmla="*/ 900925 w 5589240"/>
              <a:gd name="connsiteY146" fmla="*/ 3485666 h 5142778"/>
              <a:gd name="connsiteX147" fmla="*/ 908622 w 5589240"/>
              <a:gd name="connsiteY147" fmla="*/ 3467936 h 5142778"/>
              <a:gd name="connsiteX148" fmla="*/ 916260 w 5589240"/>
              <a:gd name="connsiteY148" fmla="*/ 3450176 h 5142778"/>
              <a:gd name="connsiteX149" fmla="*/ 923841 w 5589240"/>
              <a:gd name="connsiteY149" fmla="*/ 3432385 h 5142778"/>
              <a:gd name="connsiteX150" fmla="*/ 931361 w 5589240"/>
              <a:gd name="connsiteY150" fmla="*/ 3414563 h 5142778"/>
              <a:gd name="connsiteX151" fmla="*/ 938822 w 5589240"/>
              <a:gd name="connsiteY151" fmla="*/ 3396710 h 5142778"/>
              <a:gd name="connsiteX152" fmla="*/ 946221 w 5589240"/>
              <a:gd name="connsiteY152" fmla="*/ 3378825 h 5142778"/>
              <a:gd name="connsiteX153" fmla="*/ 953559 w 5589240"/>
              <a:gd name="connsiteY153" fmla="*/ 3360907 h 5142778"/>
              <a:gd name="connsiteX154" fmla="*/ 960835 w 5589240"/>
              <a:gd name="connsiteY154" fmla="*/ 3342956 h 5142778"/>
              <a:gd name="connsiteX155" fmla="*/ 968048 w 5589240"/>
              <a:gd name="connsiteY155" fmla="*/ 3324971 h 5142778"/>
              <a:gd name="connsiteX156" fmla="*/ 975195 w 5589240"/>
              <a:gd name="connsiteY156" fmla="*/ 3306952 h 5142778"/>
              <a:gd name="connsiteX157" fmla="*/ 982280 w 5589240"/>
              <a:gd name="connsiteY157" fmla="*/ 3288898 h 5142778"/>
              <a:gd name="connsiteX158" fmla="*/ 989297 w 5589240"/>
              <a:gd name="connsiteY158" fmla="*/ 3270809 h 5142778"/>
              <a:gd name="connsiteX159" fmla="*/ 996250 w 5589240"/>
              <a:gd name="connsiteY159" fmla="*/ 3252684 h 5142778"/>
              <a:gd name="connsiteX160" fmla="*/ 1003136 w 5589240"/>
              <a:gd name="connsiteY160" fmla="*/ 3234522 h 5142778"/>
              <a:gd name="connsiteX161" fmla="*/ 1009953 w 5589240"/>
              <a:gd name="connsiteY161" fmla="*/ 3216324 h 5142778"/>
              <a:gd name="connsiteX162" fmla="*/ 1016702 w 5589240"/>
              <a:gd name="connsiteY162" fmla="*/ 3198088 h 5142778"/>
              <a:gd name="connsiteX163" fmla="*/ 1023381 w 5589240"/>
              <a:gd name="connsiteY163" fmla="*/ 3179814 h 5142778"/>
              <a:gd name="connsiteX164" fmla="*/ 1029991 w 5589240"/>
              <a:gd name="connsiteY164" fmla="*/ 3161502 h 5142778"/>
              <a:gd name="connsiteX165" fmla="*/ 1036530 w 5589240"/>
              <a:gd name="connsiteY165" fmla="*/ 3143151 h 5142778"/>
              <a:gd name="connsiteX166" fmla="*/ 1042998 w 5589240"/>
              <a:gd name="connsiteY166" fmla="*/ 3124759 h 5142778"/>
              <a:gd name="connsiteX167" fmla="*/ 1049393 w 5589240"/>
              <a:gd name="connsiteY167" fmla="*/ 3106328 h 5142778"/>
              <a:gd name="connsiteX168" fmla="*/ 1055715 w 5589240"/>
              <a:gd name="connsiteY168" fmla="*/ 3087856 h 5142778"/>
              <a:gd name="connsiteX169" fmla="*/ 1061964 w 5589240"/>
              <a:gd name="connsiteY169" fmla="*/ 3069343 h 5142778"/>
              <a:gd name="connsiteX170" fmla="*/ 1068138 w 5589240"/>
              <a:gd name="connsiteY170" fmla="*/ 3050788 h 5142778"/>
              <a:gd name="connsiteX171" fmla="*/ 1074237 w 5589240"/>
              <a:gd name="connsiteY171" fmla="*/ 3032191 h 5142778"/>
              <a:gd name="connsiteX172" fmla="*/ 1080260 w 5589240"/>
              <a:gd name="connsiteY172" fmla="*/ 3013551 h 5142778"/>
              <a:gd name="connsiteX173" fmla="*/ 1086206 w 5589240"/>
              <a:gd name="connsiteY173" fmla="*/ 2994867 h 5142778"/>
              <a:gd name="connsiteX174" fmla="*/ 1092075 w 5589240"/>
              <a:gd name="connsiteY174" fmla="*/ 2976140 h 5142778"/>
              <a:gd name="connsiteX175" fmla="*/ 1097865 w 5589240"/>
              <a:gd name="connsiteY175" fmla="*/ 2957368 h 5142778"/>
              <a:gd name="connsiteX176" fmla="*/ 1103577 w 5589240"/>
              <a:gd name="connsiteY176" fmla="*/ 2938551 h 5142778"/>
              <a:gd name="connsiteX177" fmla="*/ 1109208 w 5589240"/>
              <a:gd name="connsiteY177" fmla="*/ 2919688 h 5142778"/>
              <a:gd name="connsiteX178" fmla="*/ 1114759 w 5589240"/>
              <a:gd name="connsiteY178" fmla="*/ 2900780 h 5142778"/>
              <a:gd name="connsiteX179" fmla="*/ 1120228 w 5589240"/>
              <a:gd name="connsiteY179" fmla="*/ 2881825 h 5142778"/>
              <a:gd name="connsiteX180" fmla="*/ 1125617 w 5589240"/>
              <a:gd name="connsiteY180" fmla="*/ 2862822 h 5142778"/>
              <a:gd name="connsiteX181" fmla="*/ 1130921 w 5589240"/>
              <a:gd name="connsiteY181" fmla="*/ 2843773 h 5142778"/>
              <a:gd name="connsiteX182" fmla="*/ 1136143 w 5589240"/>
              <a:gd name="connsiteY182" fmla="*/ 2824674 h 5142778"/>
              <a:gd name="connsiteX183" fmla="*/ 1141280 w 5589240"/>
              <a:gd name="connsiteY183" fmla="*/ 2805527 h 5142778"/>
              <a:gd name="connsiteX184" fmla="*/ 1146332 w 5589240"/>
              <a:gd name="connsiteY184" fmla="*/ 2786331 h 5142778"/>
              <a:gd name="connsiteX185" fmla="*/ 1151298 w 5589240"/>
              <a:gd name="connsiteY185" fmla="*/ 2767085 h 5142778"/>
              <a:gd name="connsiteX186" fmla="*/ 1156178 w 5589240"/>
              <a:gd name="connsiteY186" fmla="*/ 2747788 h 5142778"/>
              <a:gd name="connsiteX187" fmla="*/ 1160971 w 5589240"/>
              <a:gd name="connsiteY187" fmla="*/ 2728441 h 5142778"/>
              <a:gd name="connsiteX188" fmla="*/ 1165675 w 5589240"/>
              <a:gd name="connsiteY188" fmla="*/ 2709042 h 5142778"/>
              <a:gd name="connsiteX189" fmla="*/ 1170290 w 5589240"/>
              <a:gd name="connsiteY189" fmla="*/ 2689591 h 5142778"/>
              <a:gd name="connsiteX190" fmla="*/ 1174816 w 5589240"/>
              <a:gd name="connsiteY190" fmla="*/ 2670087 h 5142778"/>
              <a:gd name="connsiteX191" fmla="*/ 1179252 w 5589240"/>
              <a:gd name="connsiteY191" fmla="*/ 2650531 h 5142778"/>
              <a:gd name="connsiteX192" fmla="*/ 1183597 w 5589240"/>
              <a:gd name="connsiteY192" fmla="*/ 2630921 h 5142778"/>
              <a:gd name="connsiteX193" fmla="*/ 1187850 w 5589240"/>
              <a:gd name="connsiteY193" fmla="*/ 2611257 h 5142778"/>
              <a:gd name="connsiteX194" fmla="*/ 1192010 w 5589240"/>
              <a:gd name="connsiteY194" fmla="*/ 2591538 h 5142778"/>
              <a:gd name="connsiteX195" fmla="*/ 1196077 w 5589240"/>
              <a:gd name="connsiteY195" fmla="*/ 2571764 h 5142778"/>
              <a:gd name="connsiteX196" fmla="*/ 1200049 w 5589240"/>
              <a:gd name="connsiteY196" fmla="*/ 2551934 h 5142778"/>
              <a:gd name="connsiteX197" fmla="*/ 1203927 w 5589240"/>
              <a:gd name="connsiteY197" fmla="*/ 2532048 h 5142778"/>
              <a:gd name="connsiteX198" fmla="*/ 1207710 w 5589240"/>
              <a:gd name="connsiteY198" fmla="*/ 2512105 h 5142778"/>
              <a:gd name="connsiteX199" fmla="*/ 1211395 w 5589240"/>
              <a:gd name="connsiteY199" fmla="*/ 2492104 h 5142778"/>
              <a:gd name="connsiteX200" fmla="*/ 1214985 w 5589240"/>
              <a:gd name="connsiteY200" fmla="*/ 2472046 h 5142778"/>
              <a:gd name="connsiteX201" fmla="*/ 1218476 w 5589240"/>
              <a:gd name="connsiteY201" fmla="*/ 2451929 h 5142778"/>
              <a:gd name="connsiteX202" fmla="*/ 1221868 w 5589240"/>
              <a:gd name="connsiteY202" fmla="*/ 2431753 h 5142778"/>
              <a:gd name="connsiteX203" fmla="*/ 1225161 w 5589240"/>
              <a:gd name="connsiteY203" fmla="*/ 2411518 h 5142778"/>
              <a:gd name="connsiteX204" fmla="*/ 1228353 w 5589240"/>
              <a:gd name="connsiteY204" fmla="*/ 2391223 h 5142778"/>
              <a:gd name="connsiteX205" fmla="*/ 1231446 w 5589240"/>
              <a:gd name="connsiteY205" fmla="*/ 2370867 h 5142778"/>
              <a:gd name="connsiteX206" fmla="*/ 1234436 w 5589240"/>
              <a:gd name="connsiteY206" fmla="*/ 2350449 h 5142778"/>
              <a:gd name="connsiteX207" fmla="*/ 1237324 w 5589240"/>
              <a:gd name="connsiteY207" fmla="*/ 2329971 h 5142778"/>
              <a:gd name="connsiteX208" fmla="*/ 1240109 w 5589240"/>
              <a:gd name="connsiteY208" fmla="*/ 2309430 h 5142778"/>
              <a:gd name="connsiteX209" fmla="*/ 1242790 w 5589240"/>
              <a:gd name="connsiteY209" fmla="*/ 2288826 h 5142778"/>
              <a:gd name="connsiteX210" fmla="*/ 1245366 w 5589240"/>
              <a:gd name="connsiteY210" fmla="*/ 2268159 h 5142778"/>
              <a:gd name="connsiteX211" fmla="*/ 1247837 w 5589240"/>
              <a:gd name="connsiteY211" fmla="*/ 2247428 h 5142778"/>
              <a:gd name="connsiteX212" fmla="*/ 1250202 w 5589240"/>
              <a:gd name="connsiteY212" fmla="*/ 2226633 h 5142778"/>
              <a:gd name="connsiteX213" fmla="*/ 1252460 w 5589240"/>
              <a:gd name="connsiteY213" fmla="*/ 2205773 h 5142778"/>
              <a:gd name="connsiteX214" fmla="*/ 1254610 w 5589240"/>
              <a:gd name="connsiteY214" fmla="*/ 2184847 h 5142778"/>
              <a:gd name="connsiteX215" fmla="*/ 1256651 w 5589240"/>
              <a:gd name="connsiteY215" fmla="*/ 2163856 h 5142778"/>
              <a:gd name="connsiteX216" fmla="*/ 1258584 w 5589240"/>
              <a:gd name="connsiteY216" fmla="*/ 2142798 h 5142778"/>
              <a:gd name="connsiteX217" fmla="*/ 1260407 w 5589240"/>
              <a:gd name="connsiteY217" fmla="*/ 2121673 h 5142778"/>
              <a:gd name="connsiteX218" fmla="*/ 1262119 w 5589240"/>
              <a:gd name="connsiteY218" fmla="*/ 2100480 h 5142778"/>
              <a:gd name="connsiteX219" fmla="*/ 1263719 w 5589240"/>
              <a:gd name="connsiteY219" fmla="*/ 2079219 h 5142778"/>
              <a:gd name="connsiteX220" fmla="*/ 1265207 w 5589240"/>
              <a:gd name="connsiteY220" fmla="*/ 2057890 h 5142778"/>
              <a:gd name="connsiteX221" fmla="*/ 1266583 w 5589240"/>
              <a:gd name="connsiteY221" fmla="*/ 2036492 h 5142778"/>
              <a:gd name="connsiteX222" fmla="*/ 1267845 w 5589240"/>
              <a:gd name="connsiteY222" fmla="*/ 2015023 h 5142778"/>
              <a:gd name="connsiteX223" fmla="*/ 1268992 w 5589240"/>
              <a:gd name="connsiteY223" fmla="*/ 1993484 h 5142778"/>
              <a:gd name="connsiteX224" fmla="*/ 1270024 w 5589240"/>
              <a:gd name="connsiteY224" fmla="*/ 1971875 h 5142778"/>
              <a:gd name="connsiteX225" fmla="*/ 1270940 w 5589240"/>
              <a:gd name="connsiteY225" fmla="*/ 1950194 h 5142778"/>
              <a:gd name="connsiteX226" fmla="*/ 1271740 w 5589240"/>
              <a:gd name="connsiteY226" fmla="*/ 1928441 h 5142778"/>
              <a:gd name="connsiteX227" fmla="*/ 1272422 w 5589240"/>
              <a:gd name="connsiteY227" fmla="*/ 1906616 h 5142778"/>
              <a:gd name="connsiteX228" fmla="*/ 1272986 w 5589240"/>
              <a:gd name="connsiteY228" fmla="*/ 1884718 h 5142778"/>
              <a:gd name="connsiteX229" fmla="*/ 1273430 w 5589240"/>
              <a:gd name="connsiteY229" fmla="*/ 1862747 h 5142778"/>
              <a:gd name="connsiteX230" fmla="*/ 1273755 w 5589240"/>
              <a:gd name="connsiteY230" fmla="*/ 1840700 h 5142778"/>
              <a:gd name="connsiteX231" fmla="*/ 1273961 w 5589240"/>
              <a:gd name="connsiteY231" fmla="*/ 1818581 h 5142778"/>
              <a:gd name="connsiteX232" fmla="*/ 1274005 w 5589240"/>
              <a:gd name="connsiteY232" fmla="*/ 1774114 h 5142778"/>
              <a:gd name="connsiteX233" fmla="*/ 1273844 w 5589240"/>
              <a:gd name="connsiteY233" fmla="*/ 1751767 h 5142778"/>
              <a:gd name="connsiteX234" fmla="*/ 1273558 w 5589240"/>
              <a:gd name="connsiteY234" fmla="*/ 1729342 h 5142778"/>
              <a:gd name="connsiteX235" fmla="*/ 1273150 w 5589240"/>
              <a:gd name="connsiteY235" fmla="*/ 1706841 h 5142778"/>
              <a:gd name="connsiteX236" fmla="*/ 1272616 w 5589240"/>
              <a:gd name="connsiteY236" fmla="*/ 1684263 h 5142778"/>
              <a:gd name="connsiteX237" fmla="*/ 1271956 w 5589240"/>
              <a:gd name="connsiteY237" fmla="*/ 1661605 h 5142778"/>
              <a:gd name="connsiteX238" fmla="*/ 1271170 w 5589240"/>
              <a:gd name="connsiteY238" fmla="*/ 1638868 h 5142778"/>
              <a:gd name="connsiteX239" fmla="*/ 1270256 w 5589240"/>
              <a:gd name="connsiteY239" fmla="*/ 1616053 h 5142778"/>
              <a:gd name="connsiteX240" fmla="*/ 1269215 w 5589240"/>
              <a:gd name="connsiteY240" fmla="*/ 1593157 h 5142778"/>
              <a:gd name="connsiteX241" fmla="*/ 1268044 w 5589240"/>
              <a:gd name="connsiteY241" fmla="*/ 1570181 h 5142778"/>
              <a:gd name="connsiteX242" fmla="*/ 1266744 w 5589240"/>
              <a:gd name="connsiteY242" fmla="*/ 1547124 h 5142778"/>
              <a:gd name="connsiteX243" fmla="*/ 1265314 w 5589240"/>
              <a:gd name="connsiteY243" fmla="*/ 1523985 h 5142778"/>
              <a:gd name="connsiteX244" fmla="*/ 1263753 w 5589240"/>
              <a:gd name="connsiteY244" fmla="*/ 1500764 h 5142778"/>
              <a:gd name="connsiteX245" fmla="*/ 1262060 w 5589240"/>
              <a:gd name="connsiteY245" fmla="*/ 1477461 h 5142778"/>
              <a:gd name="connsiteX246" fmla="*/ 1260234 w 5589240"/>
              <a:gd name="connsiteY246" fmla="*/ 1454074 h 5142778"/>
              <a:gd name="connsiteX247" fmla="*/ 1258276 w 5589240"/>
              <a:gd name="connsiteY247" fmla="*/ 1430604 h 5142778"/>
              <a:gd name="connsiteX248" fmla="*/ 1256182 w 5589240"/>
              <a:gd name="connsiteY248" fmla="*/ 1407049 h 5142778"/>
              <a:gd name="connsiteX249" fmla="*/ 1253955 w 5589240"/>
              <a:gd name="connsiteY249" fmla="*/ 1383410 h 5142778"/>
              <a:gd name="connsiteX250" fmla="*/ 1251592 w 5589240"/>
              <a:gd name="connsiteY250" fmla="*/ 1359685 h 5142778"/>
              <a:gd name="connsiteX251" fmla="*/ 1249092 w 5589240"/>
              <a:gd name="connsiteY251" fmla="*/ 1335873 h 5142778"/>
              <a:gd name="connsiteX252" fmla="*/ 1246456 w 5589240"/>
              <a:gd name="connsiteY252" fmla="*/ 1311977 h 5142778"/>
              <a:gd name="connsiteX253" fmla="*/ 1243681 w 5589240"/>
              <a:gd name="connsiteY253" fmla="*/ 1287992 h 5142778"/>
              <a:gd name="connsiteX254" fmla="*/ 1240769 w 5589240"/>
              <a:gd name="connsiteY254" fmla="*/ 1263921 h 5142778"/>
              <a:gd name="connsiteX255" fmla="*/ 1237716 w 5589240"/>
              <a:gd name="connsiteY255" fmla="*/ 1239761 h 5142778"/>
              <a:gd name="connsiteX256" fmla="*/ 1234524 w 5589240"/>
              <a:gd name="connsiteY256" fmla="*/ 1215513 h 5142778"/>
              <a:gd name="connsiteX257" fmla="*/ 1231190 w 5589240"/>
              <a:gd name="connsiteY257" fmla="*/ 1191176 h 5142778"/>
              <a:gd name="connsiteX258" fmla="*/ 1227715 w 5589240"/>
              <a:gd name="connsiteY258" fmla="*/ 1166749 h 5142778"/>
              <a:gd name="connsiteX259" fmla="*/ 1224099 w 5589240"/>
              <a:gd name="connsiteY259" fmla="*/ 1142232 h 5142778"/>
              <a:gd name="connsiteX260" fmla="*/ 1220339 w 5589240"/>
              <a:gd name="connsiteY260" fmla="*/ 1117624 h 5142778"/>
              <a:gd name="connsiteX261" fmla="*/ 1216434 w 5589240"/>
              <a:gd name="connsiteY261" fmla="*/ 1092925 h 5142778"/>
              <a:gd name="connsiteX262" fmla="*/ 1212386 w 5589240"/>
              <a:gd name="connsiteY262" fmla="*/ 1068134 h 5142778"/>
              <a:gd name="connsiteX263" fmla="*/ 1208192 w 5589240"/>
              <a:gd name="connsiteY263" fmla="*/ 1043251 h 5142778"/>
              <a:gd name="connsiteX264" fmla="*/ 1203852 w 5589240"/>
              <a:gd name="connsiteY264" fmla="*/ 1018274 h 5142778"/>
              <a:gd name="connsiteX265" fmla="*/ 1199365 w 5589240"/>
              <a:gd name="connsiteY265" fmla="*/ 993205 h 5142778"/>
              <a:gd name="connsiteX266" fmla="*/ 1194731 w 5589240"/>
              <a:gd name="connsiteY266" fmla="*/ 968042 h 5142778"/>
              <a:gd name="connsiteX267" fmla="*/ 1189948 w 5589240"/>
              <a:gd name="connsiteY267" fmla="*/ 942784 h 5142778"/>
              <a:gd name="connsiteX268" fmla="*/ 1185016 w 5589240"/>
              <a:gd name="connsiteY268" fmla="*/ 917431 h 5142778"/>
              <a:gd name="connsiteX269" fmla="*/ 1179934 w 5589240"/>
              <a:gd name="connsiteY269" fmla="*/ 891982 h 5142778"/>
              <a:gd name="connsiteX270" fmla="*/ 1174701 w 5589240"/>
              <a:gd name="connsiteY270" fmla="*/ 866438 h 5142778"/>
              <a:gd name="connsiteX271" fmla="*/ 1169317 w 5589240"/>
              <a:gd name="connsiteY271" fmla="*/ 840796 h 5142778"/>
              <a:gd name="connsiteX272" fmla="*/ 1163781 w 5589240"/>
              <a:gd name="connsiteY272" fmla="*/ 815058 h 5142778"/>
              <a:gd name="connsiteX273" fmla="*/ 1158092 w 5589240"/>
              <a:gd name="connsiteY273" fmla="*/ 789222 h 5142778"/>
              <a:gd name="connsiteX274" fmla="*/ 1152249 w 5589240"/>
              <a:gd name="connsiteY274" fmla="*/ 763287 h 5142778"/>
              <a:gd name="connsiteX275" fmla="*/ 1146253 w 5589240"/>
              <a:gd name="connsiteY275" fmla="*/ 737255 h 5142778"/>
              <a:gd name="connsiteX276" fmla="*/ 1140101 w 5589240"/>
              <a:gd name="connsiteY276" fmla="*/ 711122 h 5142778"/>
              <a:gd name="connsiteX277" fmla="*/ 1133793 w 5589240"/>
              <a:gd name="connsiteY277" fmla="*/ 684890 h 5142778"/>
              <a:gd name="connsiteX278" fmla="*/ 1127327 w 5589240"/>
              <a:gd name="connsiteY278" fmla="*/ 658557 h 5142778"/>
              <a:gd name="connsiteX279" fmla="*/ 1120705 w 5589240"/>
              <a:gd name="connsiteY279" fmla="*/ 632123 h 5142778"/>
              <a:gd name="connsiteX280" fmla="*/ 1113925 w 5589240"/>
              <a:gd name="connsiteY280" fmla="*/ 605589 h 5142778"/>
              <a:gd name="connsiteX281" fmla="*/ 1106986 w 5589240"/>
              <a:gd name="connsiteY281" fmla="*/ 578951 h 5142778"/>
              <a:gd name="connsiteX282" fmla="*/ 1099887 w 5589240"/>
              <a:gd name="connsiteY282" fmla="*/ 552212 h 5142778"/>
              <a:gd name="connsiteX283" fmla="*/ 1092628 w 5589240"/>
              <a:gd name="connsiteY283" fmla="*/ 525369 h 5142778"/>
              <a:gd name="connsiteX284" fmla="*/ 1085207 w 5589240"/>
              <a:gd name="connsiteY284" fmla="*/ 498423 h 5142778"/>
              <a:gd name="connsiteX285" fmla="*/ 1077624 w 5589240"/>
              <a:gd name="connsiteY285" fmla="*/ 471372 h 5142778"/>
              <a:gd name="connsiteX286" fmla="*/ 1069880 w 5589240"/>
              <a:gd name="connsiteY286" fmla="*/ 444217 h 5142778"/>
              <a:gd name="connsiteX287" fmla="*/ 1061971 w 5589240"/>
              <a:gd name="connsiteY287" fmla="*/ 416957 h 5142778"/>
              <a:gd name="connsiteX288" fmla="*/ 1053898 w 5589240"/>
              <a:gd name="connsiteY288" fmla="*/ 389591 h 5142778"/>
              <a:gd name="connsiteX289" fmla="*/ 1045660 w 5589240"/>
              <a:gd name="connsiteY289" fmla="*/ 362118 h 5142778"/>
              <a:gd name="connsiteX290" fmla="*/ 1037256 w 5589240"/>
              <a:gd name="connsiteY290" fmla="*/ 334538 h 5142778"/>
              <a:gd name="connsiteX291" fmla="*/ 1028686 w 5589240"/>
              <a:gd name="connsiteY291" fmla="*/ 306852 h 5142778"/>
              <a:gd name="connsiteX292" fmla="*/ 1019950 w 5589240"/>
              <a:gd name="connsiteY292" fmla="*/ 279057 h 5142778"/>
              <a:gd name="connsiteX293" fmla="*/ 1011045 w 5589240"/>
              <a:gd name="connsiteY293" fmla="*/ 251154 h 5142778"/>
              <a:gd name="connsiteX294" fmla="*/ 1001971 w 5589240"/>
              <a:gd name="connsiteY294" fmla="*/ 223142 h 5142778"/>
              <a:gd name="connsiteX295" fmla="*/ 992728 w 5589240"/>
              <a:gd name="connsiteY295" fmla="*/ 195020 h 5142778"/>
              <a:gd name="connsiteX296" fmla="*/ 983314 w 5589240"/>
              <a:gd name="connsiteY296" fmla="*/ 166788 h 5142778"/>
              <a:gd name="connsiteX297" fmla="*/ 973730 w 5589240"/>
              <a:gd name="connsiteY297" fmla="*/ 138446 h 5142778"/>
              <a:gd name="connsiteX298" fmla="*/ 963974 w 5589240"/>
              <a:gd name="connsiteY298" fmla="*/ 109992 h 5142778"/>
              <a:gd name="connsiteX299" fmla="*/ 954045 w 5589240"/>
              <a:gd name="connsiteY299" fmla="*/ 81427 h 5142778"/>
              <a:gd name="connsiteX300" fmla="*/ 943943 w 5589240"/>
              <a:gd name="connsiteY300" fmla="*/ 52750 h 5142778"/>
              <a:gd name="connsiteX301" fmla="*/ 933667 w 5589240"/>
              <a:gd name="connsiteY301"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Lst>
            <a:rect l="l" t="t" r="r" b="b"/>
            <a:pathLst>
              <a:path w="5589240" h="5142778">
                <a:moveTo>
                  <a:pt x="925004" y="0"/>
                </a:moveTo>
                <a:lnTo>
                  <a:pt x="1584176" y="0"/>
                </a:lnTo>
                <a:lnTo>
                  <a:pt x="1763212" y="0"/>
                </a:lnTo>
                <a:lnTo>
                  <a:pt x="5589240" y="0"/>
                </a:lnTo>
                <a:lnTo>
                  <a:pt x="5589240" y="4345781"/>
                </a:lnTo>
                <a:lnTo>
                  <a:pt x="5589238" y="4345781"/>
                </a:lnTo>
                <a:lnTo>
                  <a:pt x="5589238" y="4344165"/>
                </a:lnTo>
                <a:lnTo>
                  <a:pt x="5540450" y="4326824"/>
                </a:lnTo>
                <a:lnTo>
                  <a:pt x="5492379" y="4310591"/>
                </a:lnTo>
                <a:lnTo>
                  <a:pt x="5445012" y="4295447"/>
                </a:lnTo>
                <a:lnTo>
                  <a:pt x="5398338" y="4281374"/>
                </a:lnTo>
                <a:lnTo>
                  <a:pt x="5352340" y="4268353"/>
                </a:lnTo>
                <a:lnTo>
                  <a:pt x="5307008" y="4256365"/>
                </a:lnTo>
                <a:lnTo>
                  <a:pt x="5262327" y="4245394"/>
                </a:lnTo>
                <a:lnTo>
                  <a:pt x="5218286" y="4235421"/>
                </a:lnTo>
                <a:lnTo>
                  <a:pt x="5174871" y="4226427"/>
                </a:lnTo>
                <a:lnTo>
                  <a:pt x="5132068" y="4218394"/>
                </a:lnTo>
                <a:lnTo>
                  <a:pt x="5089864" y="4211304"/>
                </a:lnTo>
                <a:lnTo>
                  <a:pt x="5048250" y="4205138"/>
                </a:lnTo>
                <a:lnTo>
                  <a:pt x="5027658" y="4202397"/>
                </a:lnTo>
                <a:lnTo>
                  <a:pt x="5007207" y="4199880"/>
                </a:lnTo>
                <a:lnTo>
                  <a:pt x="4986898" y="4197584"/>
                </a:lnTo>
                <a:lnTo>
                  <a:pt x="4966726" y="4195509"/>
                </a:lnTo>
                <a:lnTo>
                  <a:pt x="4946692" y="4193650"/>
                </a:lnTo>
                <a:lnTo>
                  <a:pt x="4926792" y="4192007"/>
                </a:lnTo>
                <a:lnTo>
                  <a:pt x="4907028" y="4190577"/>
                </a:lnTo>
                <a:lnTo>
                  <a:pt x="4887393" y="4189358"/>
                </a:lnTo>
                <a:lnTo>
                  <a:pt x="4867891" y="4188346"/>
                </a:lnTo>
                <a:lnTo>
                  <a:pt x="4848516" y="4187541"/>
                </a:lnTo>
                <a:lnTo>
                  <a:pt x="4829270" y="4186940"/>
                </a:lnTo>
                <a:lnTo>
                  <a:pt x="4810148" y="4186540"/>
                </a:lnTo>
                <a:lnTo>
                  <a:pt x="4791151" y="4186339"/>
                </a:lnTo>
                <a:lnTo>
                  <a:pt x="4772275" y="4186336"/>
                </a:lnTo>
                <a:lnTo>
                  <a:pt x="4753521" y="4186526"/>
                </a:lnTo>
                <a:lnTo>
                  <a:pt x="4734884" y="4186909"/>
                </a:lnTo>
                <a:lnTo>
                  <a:pt x="4716367" y="4187483"/>
                </a:lnTo>
                <a:lnTo>
                  <a:pt x="4697964" y="4188243"/>
                </a:lnTo>
                <a:lnTo>
                  <a:pt x="4679676" y="4189190"/>
                </a:lnTo>
                <a:lnTo>
                  <a:pt x="4661500" y="4190320"/>
                </a:lnTo>
                <a:lnTo>
                  <a:pt x="4643435" y="4191630"/>
                </a:lnTo>
                <a:lnTo>
                  <a:pt x="4625479" y="4193119"/>
                </a:lnTo>
                <a:lnTo>
                  <a:pt x="4607631" y="4194785"/>
                </a:lnTo>
                <a:lnTo>
                  <a:pt x="4589889" y="4196625"/>
                </a:lnTo>
                <a:lnTo>
                  <a:pt x="4572251" y="4198636"/>
                </a:lnTo>
                <a:lnTo>
                  <a:pt x="4554716" y="4200817"/>
                </a:lnTo>
                <a:lnTo>
                  <a:pt x="4537282" y="4203166"/>
                </a:lnTo>
                <a:lnTo>
                  <a:pt x="4519948" y="4205679"/>
                </a:lnTo>
                <a:lnTo>
                  <a:pt x="4502712" y="4208355"/>
                </a:lnTo>
                <a:lnTo>
                  <a:pt x="4485571" y="4211191"/>
                </a:lnTo>
                <a:lnTo>
                  <a:pt x="4451572" y="4217335"/>
                </a:lnTo>
                <a:lnTo>
                  <a:pt x="4417939" y="4224094"/>
                </a:lnTo>
                <a:lnTo>
                  <a:pt x="4368146" y="4235344"/>
                </a:lnTo>
                <a:lnTo>
                  <a:pt x="4335369" y="4243558"/>
                </a:lnTo>
                <a:lnTo>
                  <a:pt x="4302911" y="4252322"/>
                </a:lnTo>
                <a:lnTo>
                  <a:pt x="4270761" y="4261618"/>
                </a:lnTo>
                <a:lnTo>
                  <a:pt x="4238903" y="4271428"/>
                </a:lnTo>
                <a:lnTo>
                  <a:pt x="4207327" y="4281734"/>
                </a:lnTo>
                <a:lnTo>
                  <a:pt x="4176018" y="4292517"/>
                </a:lnTo>
                <a:lnTo>
                  <a:pt x="4144964" y="4303758"/>
                </a:lnTo>
                <a:lnTo>
                  <a:pt x="4114151" y="4315440"/>
                </a:lnTo>
                <a:lnTo>
                  <a:pt x="4083566" y="4327545"/>
                </a:lnTo>
                <a:lnTo>
                  <a:pt x="4053198" y="4340054"/>
                </a:lnTo>
                <a:lnTo>
                  <a:pt x="4023031" y="4352948"/>
                </a:lnTo>
                <a:lnTo>
                  <a:pt x="3993054" y="4366210"/>
                </a:lnTo>
                <a:lnTo>
                  <a:pt x="3963254" y="4379822"/>
                </a:lnTo>
                <a:lnTo>
                  <a:pt x="3918855" y="4400854"/>
                </a:lnTo>
                <a:lnTo>
                  <a:pt x="3874780" y="4422570"/>
                </a:lnTo>
                <a:lnTo>
                  <a:pt x="3830984" y="4444908"/>
                </a:lnTo>
                <a:lnTo>
                  <a:pt x="3787424" y="4467805"/>
                </a:lnTo>
                <a:lnTo>
                  <a:pt x="3729634" y="4499099"/>
                </a:lnTo>
                <a:lnTo>
                  <a:pt x="3643361" y="4547383"/>
                </a:lnTo>
                <a:lnTo>
                  <a:pt x="3427694" y="4672140"/>
                </a:lnTo>
                <a:lnTo>
                  <a:pt x="3267070" y="4763822"/>
                </a:lnTo>
                <a:lnTo>
                  <a:pt x="3192696" y="4804607"/>
                </a:lnTo>
                <a:lnTo>
                  <a:pt x="3132387" y="4836560"/>
                </a:lnTo>
                <a:lnTo>
                  <a:pt x="3086616" y="4860036"/>
                </a:lnTo>
                <a:lnTo>
                  <a:pt x="3040332" y="4883024"/>
                </a:lnTo>
                <a:lnTo>
                  <a:pt x="2993492" y="4905462"/>
                </a:lnTo>
                <a:lnTo>
                  <a:pt x="2946052" y="4927290"/>
                </a:lnTo>
                <a:lnTo>
                  <a:pt x="2914070" y="4941472"/>
                </a:lnTo>
                <a:lnTo>
                  <a:pt x="2881789" y="4955337"/>
                </a:lnTo>
                <a:lnTo>
                  <a:pt x="2849196" y="4968866"/>
                </a:lnTo>
                <a:lnTo>
                  <a:pt x="2816278" y="4982041"/>
                </a:lnTo>
                <a:lnTo>
                  <a:pt x="2783021" y="4994845"/>
                </a:lnTo>
                <a:lnTo>
                  <a:pt x="2749413" y="5007258"/>
                </a:lnTo>
                <a:lnTo>
                  <a:pt x="2715440" y="5019263"/>
                </a:lnTo>
                <a:lnTo>
                  <a:pt x="2681090" y="5030841"/>
                </a:lnTo>
                <a:lnTo>
                  <a:pt x="2646349" y="5041974"/>
                </a:lnTo>
                <a:lnTo>
                  <a:pt x="2611205" y="5052643"/>
                </a:lnTo>
                <a:lnTo>
                  <a:pt x="2575645" y="5062831"/>
                </a:lnTo>
                <a:lnTo>
                  <a:pt x="2539655" y="5072519"/>
                </a:lnTo>
                <a:lnTo>
                  <a:pt x="2503222" y="5081689"/>
                </a:lnTo>
                <a:lnTo>
                  <a:pt x="2466334" y="5090323"/>
                </a:lnTo>
                <a:lnTo>
                  <a:pt x="2428977" y="5098402"/>
                </a:lnTo>
                <a:lnTo>
                  <a:pt x="2391138" y="5105908"/>
                </a:lnTo>
                <a:lnTo>
                  <a:pt x="2352805" y="5112824"/>
                </a:lnTo>
                <a:lnTo>
                  <a:pt x="2313964" y="5119129"/>
                </a:lnTo>
                <a:lnTo>
                  <a:pt x="2274602" y="5124807"/>
                </a:lnTo>
                <a:lnTo>
                  <a:pt x="2234707" y="5129839"/>
                </a:lnTo>
                <a:lnTo>
                  <a:pt x="2194264" y="5134207"/>
                </a:lnTo>
                <a:lnTo>
                  <a:pt x="2153262" y="5137893"/>
                </a:lnTo>
                <a:lnTo>
                  <a:pt x="2111687" y="5140877"/>
                </a:lnTo>
                <a:lnTo>
                  <a:pt x="2076318" y="5142778"/>
                </a:lnTo>
                <a:lnTo>
                  <a:pt x="1763212" y="5142778"/>
                </a:lnTo>
                <a:lnTo>
                  <a:pt x="1584176"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p:spPr>
      </p:pic>
      <p:sp>
        <p:nvSpPr>
          <p:cNvPr id="2" name="Picture Placeholder 1">
            <a:extLst>
              <a:ext uri="{FF2B5EF4-FFF2-40B4-BE49-F238E27FC236}">
                <a16:creationId xmlns:a16="http://schemas.microsoft.com/office/drawing/2014/main" id="{3096EBC2-B911-4404-A3B8-FD29723D0022}"/>
              </a:ext>
            </a:extLst>
          </p:cNvPr>
          <p:cNvSpPr>
            <a:spLocks noGrp="1"/>
          </p:cNvSpPr>
          <p:nvPr>
            <p:ph type="pic" sz="quarter" idx="14"/>
          </p:nvPr>
        </p:nvSpPr>
        <p:spPr/>
      </p:sp>
      <p:sp>
        <p:nvSpPr>
          <p:cNvPr id="21" name="Title 20">
            <a:extLst>
              <a:ext uri="{FF2B5EF4-FFF2-40B4-BE49-F238E27FC236}">
                <a16:creationId xmlns:a16="http://schemas.microsoft.com/office/drawing/2014/main" id="{708D62AD-89DC-4DA7-AA12-1176EDCA180B}"/>
              </a:ext>
            </a:extLst>
          </p:cNvPr>
          <p:cNvSpPr>
            <a:spLocks noGrp="1"/>
          </p:cNvSpPr>
          <p:nvPr>
            <p:ph type="title"/>
          </p:nvPr>
        </p:nvSpPr>
        <p:spPr/>
        <p:txBody>
          <a:bodyPr/>
          <a:lstStyle/>
          <a:p>
            <a:r>
              <a:rPr lang="en-GB" dirty="0">
                <a:solidFill>
                  <a:schemeClr val="bg1"/>
                </a:solidFill>
              </a:rPr>
              <a:t>Industry Updates</a:t>
            </a: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endParaRPr lang="en-GB" dirty="0">
              <a:solidFill>
                <a:schemeClr val="bg1"/>
              </a:solidFill>
            </a:endParaRPr>
          </a:p>
        </p:txBody>
      </p:sp>
    </p:spTree>
    <p:extLst>
      <p:ext uri="{BB962C8B-B14F-4D97-AF65-F5344CB8AC3E}">
        <p14:creationId xmlns:p14="http://schemas.microsoft.com/office/powerpoint/2010/main" val="21547048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13">
            <a:extLst/>
          </p:cNvPr>
          <p:cNvPicPr>
            <a:picLocks noChangeAspect="1"/>
          </p:cNvPicPr>
          <p:nvPr/>
        </p:nvPicPr>
        <p:blipFill rotWithShape="1">
          <a:blip r:embed="rId2">
            <a:extLst>
              <a:ext uri="{28A0092B-C50C-407E-A947-70E740481C1C}">
                <a14:useLocalDpi xmlns:a14="http://schemas.microsoft.com/office/drawing/2010/main" val="0"/>
              </a:ext>
            </a:extLst>
          </a:blip>
          <a:srcRect l="21106" r="2810"/>
          <a:stretch/>
        </p:blipFill>
        <p:spPr>
          <a:xfrm>
            <a:off x="3554760" y="723"/>
            <a:ext cx="5589240" cy="5142778"/>
          </a:xfrm>
          <a:custGeom>
            <a:avLst/>
            <a:gdLst>
              <a:gd name="connsiteX0" fmla="*/ 925004 w 5589240"/>
              <a:gd name="connsiteY0" fmla="*/ 0 h 5142778"/>
              <a:gd name="connsiteX1" fmla="*/ 1584176 w 5589240"/>
              <a:gd name="connsiteY1" fmla="*/ 0 h 5142778"/>
              <a:gd name="connsiteX2" fmla="*/ 1763212 w 5589240"/>
              <a:gd name="connsiteY2" fmla="*/ 0 h 5142778"/>
              <a:gd name="connsiteX3" fmla="*/ 5589240 w 5589240"/>
              <a:gd name="connsiteY3" fmla="*/ 0 h 5142778"/>
              <a:gd name="connsiteX4" fmla="*/ 5589240 w 5589240"/>
              <a:gd name="connsiteY4" fmla="*/ 4345781 h 5142778"/>
              <a:gd name="connsiteX5" fmla="*/ 5589238 w 5589240"/>
              <a:gd name="connsiteY5" fmla="*/ 4345781 h 5142778"/>
              <a:gd name="connsiteX6" fmla="*/ 5589238 w 5589240"/>
              <a:gd name="connsiteY6" fmla="*/ 4344165 h 5142778"/>
              <a:gd name="connsiteX7" fmla="*/ 5540450 w 5589240"/>
              <a:gd name="connsiteY7" fmla="*/ 4326824 h 5142778"/>
              <a:gd name="connsiteX8" fmla="*/ 5492379 w 5589240"/>
              <a:gd name="connsiteY8" fmla="*/ 4310591 h 5142778"/>
              <a:gd name="connsiteX9" fmla="*/ 5445012 w 5589240"/>
              <a:gd name="connsiteY9" fmla="*/ 4295447 h 5142778"/>
              <a:gd name="connsiteX10" fmla="*/ 5398338 w 5589240"/>
              <a:gd name="connsiteY10" fmla="*/ 4281374 h 5142778"/>
              <a:gd name="connsiteX11" fmla="*/ 5352340 w 5589240"/>
              <a:gd name="connsiteY11" fmla="*/ 4268353 h 5142778"/>
              <a:gd name="connsiteX12" fmla="*/ 5307008 w 5589240"/>
              <a:gd name="connsiteY12" fmla="*/ 4256365 h 5142778"/>
              <a:gd name="connsiteX13" fmla="*/ 5262327 w 5589240"/>
              <a:gd name="connsiteY13" fmla="*/ 4245394 h 5142778"/>
              <a:gd name="connsiteX14" fmla="*/ 5218286 w 5589240"/>
              <a:gd name="connsiteY14" fmla="*/ 4235421 h 5142778"/>
              <a:gd name="connsiteX15" fmla="*/ 5174871 w 5589240"/>
              <a:gd name="connsiteY15" fmla="*/ 4226427 h 5142778"/>
              <a:gd name="connsiteX16" fmla="*/ 5132068 w 5589240"/>
              <a:gd name="connsiteY16" fmla="*/ 4218394 h 5142778"/>
              <a:gd name="connsiteX17" fmla="*/ 5089864 w 5589240"/>
              <a:gd name="connsiteY17" fmla="*/ 4211304 h 5142778"/>
              <a:gd name="connsiteX18" fmla="*/ 5048250 w 5589240"/>
              <a:gd name="connsiteY18" fmla="*/ 4205138 h 5142778"/>
              <a:gd name="connsiteX19" fmla="*/ 5027658 w 5589240"/>
              <a:gd name="connsiteY19" fmla="*/ 4202397 h 5142778"/>
              <a:gd name="connsiteX20" fmla="*/ 5007207 w 5589240"/>
              <a:gd name="connsiteY20" fmla="*/ 4199880 h 5142778"/>
              <a:gd name="connsiteX21" fmla="*/ 4986898 w 5589240"/>
              <a:gd name="connsiteY21" fmla="*/ 4197584 h 5142778"/>
              <a:gd name="connsiteX22" fmla="*/ 4966726 w 5589240"/>
              <a:gd name="connsiteY22" fmla="*/ 4195509 h 5142778"/>
              <a:gd name="connsiteX23" fmla="*/ 4946692 w 5589240"/>
              <a:gd name="connsiteY23" fmla="*/ 4193650 h 5142778"/>
              <a:gd name="connsiteX24" fmla="*/ 4926792 w 5589240"/>
              <a:gd name="connsiteY24" fmla="*/ 4192007 h 5142778"/>
              <a:gd name="connsiteX25" fmla="*/ 4907028 w 5589240"/>
              <a:gd name="connsiteY25" fmla="*/ 4190577 h 5142778"/>
              <a:gd name="connsiteX26" fmla="*/ 4887393 w 5589240"/>
              <a:gd name="connsiteY26" fmla="*/ 4189358 h 5142778"/>
              <a:gd name="connsiteX27" fmla="*/ 4867891 w 5589240"/>
              <a:gd name="connsiteY27" fmla="*/ 4188346 h 5142778"/>
              <a:gd name="connsiteX28" fmla="*/ 4848516 w 5589240"/>
              <a:gd name="connsiteY28" fmla="*/ 4187541 h 5142778"/>
              <a:gd name="connsiteX29" fmla="*/ 4829270 w 5589240"/>
              <a:gd name="connsiteY29" fmla="*/ 4186940 h 5142778"/>
              <a:gd name="connsiteX30" fmla="*/ 4810148 w 5589240"/>
              <a:gd name="connsiteY30" fmla="*/ 4186540 h 5142778"/>
              <a:gd name="connsiteX31" fmla="*/ 4791151 w 5589240"/>
              <a:gd name="connsiteY31" fmla="*/ 4186339 h 5142778"/>
              <a:gd name="connsiteX32" fmla="*/ 4772275 w 5589240"/>
              <a:gd name="connsiteY32" fmla="*/ 4186336 h 5142778"/>
              <a:gd name="connsiteX33" fmla="*/ 4753521 w 5589240"/>
              <a:gd name="connsiteY33" fmla="*/ 4186526 h 5142778"/>
              <a:gd name="connsiteX34" fmla="*/ 4734884 w 5589240"/>
              <a:gd name="connsiteY34" fmla="*/ 4186909 h 5142778"/>
              <a:gd name="connsiteX35" fmla="*/ 4716367 w 5589240"/>
              <a:gd name="connsiteY35" fmla="*/ 4187483 h 5142778"/>
              <a:gd name="connsiteX36" fmla="*/ 4697964 w 5589240"/>
              <a:gd name="connsiteY36" fmla="*/ 4188243 h 5142778"/>
              <a:gd name="connsiteX37" fmla="*/ 4679676 w 5589240"/>
              <a:gd name="connsiteY37" fmla="*/ 4189190 h 5142778"/>
              <a:gd name="connsiteX38" fmla="*/ 4661500 w 5589240"/>
              <a:gd name="connsiteY38" fmla="*/ 4190320 h 5142778"/>
              <a:gd name="connsiteX39" fmla="*/ 4643435 w 5589240"/>
              <a:gd name="connsiteY39" fmla="*/ 4191630 h 5142778"/>
              <a:gd name="connsiteX40" fmla="*/ 4625479 w 5589240"/>
              <a:gd name="connsiteY40" fmla="*/ 4193119 h 5142778"/>
              <a:gd name="connsiteX41" fmla="*/ 4607631 w 5589240"/>
              <a:gd name="connsiteY41" fmla="*/ 4194785 h 5142778"/>
              <a:gd name="connsiteX42" fmla="*/ 4589889 w 5589240"/>
              <a:gd name="connsiteY42" fmla="*/ 4196625 h 5142778"/>
              <a:gd name="connsiteX43" fmla="*/ 4572251 w 5589240"/>
              <a:gd name="connsiteY43" fmla="*/ 4198636 h 5142778"/>
              <a:gd name="connsiteX44" fmla="*/ 4554716 w 5589240"/>
              <a:gd name="connsiteY44" fmla="*/ 4200817 h 5142778"/>
              <a:gd name="connsiteX45" fmla="*/ 4537282 w 5589240"/>
              <a:gd name="connsiteY45" fmla="*/ 4203166 h 5142778"/>
              <a:gd name="connsiteX46" fmla="*/ 4519948 w 5589240"/>
              <a:gd name="connsiteY46" fmla="*/ 4205679 h 5142778"/>
              <a:gd name="connsiteX47" fmla="*/ 4502712 w 5589240"/>
              <a:gd name="connsiteY47" fmla="*/ 4208355 h 5142778"/>
              <a:gd name="connsiteX48" fmla="*/ 4485571 w 5589240"/>
              <a:gd name="connsiteY48" fmla="*/ 4211191 h 5142778"/>
              <a:gd name="connsiteX49" fmla="*/ 4451572 w 5589240"/>
              <a:gd name="connsiteY49" fmla="*/ 4217335 h 5142778"/>
              <a:gd name="connsiteX50" fmla="*/ 4417939 w 5589240"/>
              <a:gd name="connsiteY50" fmla="*/ 4224094 h 5142778"/>
              <a:gd name="connsiteX51" fmla="*/ 4368146 w 5589240"/>
              <a:gd name="connsiteY51" fmla="*/ 4235344 h 5142778"/>
              <a:gd name="connsiteX52" fmla="*/ 4335369 w 5589240"/>
              <a:gd name="connsiteY52" fmla="*/ 4243558 h 5142778"/>
              <a:gd name="connsiteX53" fmla="*/ 4302911 w 5589240"/>
              <a:gd name="connsiteY53" fmla="*/ 4252322 h 5142778"/>
              <a:gd name="connsiteX54" fmla="*/ 4270761 w 5589240"/>
              <a:gd name="connsiteY54" fmla="*/ 4261618 h 5142778"/>
              <a:gd name="connsiteX55" fmla="*/ 4238903 w 5589240"/>
              <a:gd name="connsiteY55" fmla="*/ 4271428 h 5142778"/>
              <a:gd name="connsiteX56" fmla="*/ 4207327 w 5589240"/>
              <a:gd name="connsiteY56" fmla="*/ 4281734 h 5142778"/>
              <a:gd name="connsiteX57" fmla="*/ 4176018 w 5589240"/>
              <a:gd name="connsiteY57" fmla="*/ 4292517 h 5142778"/>
              <a:gd name="connsiteX58" fmla="*/ 4144964 w 5589240"/>
              <a:gd name="connsiteY58" fmla="*/ 4303758 h 5142778"/>
              <a:gd name="connsiteX59" fmla="*/ 4114151 w 5589240"/>
              <a:gd name="connsiteY59" fmla="*/ 4315440 h 5142778"/>
              <a:gd name="connsiteX60" fmla="*/ 4083566 w 5589240"/>
              <a:gd name="connsiteY60" fmla="*/ 4327545 h 5142778"/>
              <a:gd name="connsiteX61" fmla="*/ 4053198 w 5589240"/>
              <a:gd name="connsiteY61" fmla="*/ 4340054 h 5142778"/>
              <a:gd name="connsiteX62" fmla="*/ 4023031 w 5589240"/>
              <a:gd name="connsiteY62" fmla="*/ 4352948 h 5142778"/>
              <a:gd name="connsiteX63" fmla="*/ 3993054 w 5589240"/>
              <a:gd name="connsiteY63" fmla="*/ 4366210 h 5142778"/>
              <a:gd name="connsiteX64" fmla="*/ 3963254 w 5589240"/>
              <a:gd name="connsiteY64" fmla="*/ 4379822 h 5142778"/>
              <a:gd name="connsiteX65" fmla="*/ 3918855 w 5589240"/>
              <a:gd name="connsiteY65" fmla="*/ 4400854 h 5142778"/>
              <a:gd name="connsiteX66" fmla="*/ 3874780 w 5589240"/>
              <a:gd name="connsiteY66" fmla="*/ 4422570 h 5142778"/>
              <a:gd name="connsiteX67" fmla="*/ 3830984 w 5589240"/>
              <a:gd name="connsiteY67" fmla="*/ 4444908 h 5142778"/>
              <a:gd name="connsiteX68" fmla="*/ 3787424 w 5589240"/>
              <a:gd name="connsiteY68" fmla="*/ 4467805 h 5142778"/>
              <a:gd name="connsiteX69" fmla="*/ 3729634 w 5589240"/>
              <a:gd name="connsiteY69" fmla="*/ 4499099 h 5142778"/>
              <a:gd name="connsiteX70" fmla="*/ 3643361 w 5589240"/>
              <a:gd name="connsiteY70" fmla="*/ 4547383 h 5142778"/>
              <a:gd name="connsiteX71" fmla="*/ 3427694 w 5589240"/>
              <a:gd name="connsiteY71" fmla="*/ 4672140 h 5142778"/>
              <a:gd name="connsiteX72" fmla="*/ 3267070 w 5589240"/>
              <a:gd name="connsiteY72" fmla="*/ 4763822 h 5142778"/>
              <a:gd name="connsiteX73" fmla="*/ 3192696 w 5589240"/>
              <a:gd name="connsiteY73" fmla="*/ 4804607 h 5142778"/>
              <a:gd name="connsiteX74" fmla="*/ 3132387 w 5589240"/>
              <a:gd name="connsiteY74" fmla="*/ 4836560 h 5142778"/>
              <a:gd name="connsiteX75" fmla="*/ 3086616 w 5589240"/>
              <a:gd name="connsiteY75" fmla="*/ 4860036 h 5142778"/>
              <a:gd name="connsiteX76" fmla="*/ 3040332 w 5589240"/>
              <a:gd name="connsiteY76" fmla="*/ 4883024 h 5142778"/>
              <a:gd name="connsiteX77" fmla="*/ 2993492 w 5589240"/>
              <a:gd name="connsiteY77" fmla="*/ 4905462 h 5142778"/>
              <a:gd name="connsiteX78" fmla="*/ 2946052 w 5589240"/>
              <a:gd name="connsiteY78" fmla="*/ 4927290 h 5142778"/>
              <a:gd name="connsiteX79" fmla="*/ 2914070 w 5589240"/>
              <a:gd name="connsiteY79" fmla="*/ 4941472 h 5142778"/>
              <a:gd name="connsiteX80" fmla="*/ 2881789 w 5589240"/>
              <a:gd name="connsiteY80" fmla="*/ 4955337 h 5142778"/>
              <a:gd name="connsiteX81" fmla="*/ 2849196 w 5589240"/>
              <a:gd name="connsiteY81" fmla="*/ 4968866 h 5142778"/>
              <a:gd name="connsiteX82" fmla="*/ 2816278 w 5589240"/>
              <a:gd name="connsiteY82" fmla="*/ 4982041 h 5142778"/>
              <a:gd name="connsiteX83" fmla="*/ 2783021 w 5589240"/>
              <a:gd name="connsiteY83" fmla="*/ 4994845 h 5142778"/>
              <a:gd name="connsiteX84" fmla="*/ 2749413 w 5589240"/>
              <a:gd name="connsiteY84" fmla="*/ 5007258 h 5142778"/>
              <a:gd name="connsiteX85" fmla="*/ 2715440 w 5589240"/>
              <a:gd name="connsiteY85" fmla="*/ 5019263 h 5142778"/>
              <a:gd name="connsiteX86" fmla="*/ 2681090 w 5589240"/>
              <a:gd name="connsiteY86" fmla="*/ 5030841 h 5142778"/>
              <a:gd name="connsiteX87" fmla="*/ 2646349 w 5589240"/>
              <a:gd name="connsiteY87" fmla="*/ 5041974 h 5142778"/>
              <a:gd name="connsiteX88" fmla="*/ 2611205 w 5589240"/>
              <a:gd name="connsiteY88" fmla="*/ 5052643 h 5142778"/>
              <a:gd name="connsiteX89" fmla="*/ 2575645 w 5589240"/>
              <a:gd name="connsiteY89" fmla="*/ 5062831 h 5142778"/>
              <a:gd name="connsiteX90" fmla="*/ 2539655 w 5589240"/>
              <a:gd name="connsiteY90" fmla="*/ 5072519 h 5142778"/>
              <a:gd name="connsiteX91" fmla="*/ 2503222 w 5589240"/>
              <a:gd name="connsiteY91" fmla="*/ 5081689 h 5142778"/>
              <a:gd name="connsiteX92" fmla="*/ 2466334 w 5589240"/>
              <a:gd name="connsiteY92" fmla="*/ 5090323 h 5142778"/>
              <a:gd name="connsiteX93" fmla="*/ 2428977 w 5589240"/>
              <a:gd name="connsiteY93" fmla="*/ 5098402 h 5142778"/>
              <a:gd name="connsiteX94" fmla="*/ 2391138 w 5589240"/>
              <a:gd name="connsiteY94" fmla="*/ 5105908 h 5142778"/>
              <a:gd name="connsiteX95" fmla="*/ 2352805 w 5589240"/>
              <a:gd name="connsiteY95" fmla="*/ 5112824 h 5142778"/>
              <a:gd name="connsiteX96" fmla="*/ 2313964 w 5589240"/>
              <a:gd name="connsiteY96" fmla="*/ 5119129 h 5142778"/>
              <a:gd name="connsiteX97" fmla="*/ 2274602 w 5589240"/>
              <a:gd name="connsiteY97" fmla="*/ 5124807 h 5142778"/>
              <a:gd name="connsiteX98" fmla="*/ 2234707 w 5589240"/>
              <a:gd name="connsiteY98" fmla="*/ 5129839 h 5142778"/>
              <a:gd name="connsiteX99" fmla="*/ 2194264 w 5589240"/>
              <a:gd name="connsiteY99" fmla="*/ 5134207 h 5142778"/>
              <a:gd name="connsiteX100" fmla="*/ 2153262 w 5589240"/>
              <a:gd name="connsiteY100" fmla="*/ 5137893 h 5142778"/>
              <a:gd name="connsiteX101" fmla="*/ 2111687 w 5589240"/>
              <a:gd name="connsiteY101" fmla="*/ 5140877 h 5142778"/>
              <a:gd name="connsiteX102" fmla="*/ 2076318 w 5589240"/>
              <a:gd name="connsiteY102" fmla="*/ 5142778 h 5142778"/>
              <a:gd name="connsiteX103" fmla="*/ 1763212 w 5589240"/>
              <a:gd name="connsiteY103" fmla="*/ 5142778 h 5142778"/>
              <a:gd name="connsiteX104" fmla="*/ 1584176 w 5589240"/>
              <a:gd name="connsiteY104" fmla="*/ 5142778 h 5142778"/>
              <a:gd name="connsiteX105" fmla="*/ 0 w 5589240"/>
              <a:gd name="connsiteY105" fmla="*/ 5142778 h 5142778"/>
              <a:gd name="connsiteX106" fmla="*/ 36355 w 5589240"/>
              <a:gd name="connsiteY106" fmla="*/ 5078128 h 5142778"/>
              <a:gd name="connsiteX107" fmla="*/ 85405 w 5589240"/>
              <a:gd name="connsiteY107" fmla="*/ 4991843 h 5142778"/>
              <a:gd name="connsiteX108" fmla="*/ 164324 w 5589240"/>
              <a:gd name="connsiteY108" fmla="*/ 4854690 h 5142778"/>
              <a:gd name="connsiteX109" fmla="*/ 381230 w 5589240"/>
              <a:gd name="connsiteY109" fmla="*/ 4481186 h 5142778"/>
              <a:gd name="connsiteX110" fmla="*/ 439596 w 5589240"/>
              <a:gd name="connsiteY110" fmla="*/ 4379712 h 5142778"/>
              <a:gd name="connsiteX111" fmla="*/ 478157 w 5589240"/>
              <a:gd name="connsiteY111" fmla="*/ 4312042 h 5142778"/>
              <a:gd name="connsiteX112" fmla="*/ 516383 w 5589240"/>
              <a:gd name="connsiteY112" fmla="*/ 4244314 h 5142778"/>
              <a:gd name="connsiteX113" fmla="*/ 544803 w 5589240"/>
              <a:gd name="connsiteY113" fmla="*/ 4193459 h 5142778"/>
              <a:gd name="connsiteX114" fmla="*/ 572987 w 5589240"/>
              <a:gd name="connsiteY114" fmla="*/ 4142538 h 5142778"/>
              <a:gd name="connsiteX115" fmla="*/ 591636 w 5589240"/>
              <a:gd name="connsiteY115" fmla="*/ 4108547 h 5142778"/>
              <a:gd name="connsiteX116" fmla="*/ 610163 w 5589240"/>
              <a:gd name="connsiteY116" fmla="*/ 4074516 h 5142778"/>
              <a:gd name="connsiteX117" fmla="*/ 628565 w 5589240"/>
              <a:gd name="connsiteY117" fmla="*/ 4040440 h 5142778"/>
              <a:gd name="connsiteX118" fmla="*/ 646835 w 5589240"/>
              <a:gd name="connsiteY118" fmla="*/ 4006315 h 5142778"/>
              <a:gd name="connsiteX119" fmla="*/ 664966 w 5589240"/>
              <a:gd name="connsiteY119" fmla="*/ 3972137 h 5142778"/>
              <a:gd name="connsiteX120" fmla="*/ 682954 w 5589240"/>
              <a:gd name="connsiteY120" fmla="*/ 3937902 h 5142778"/>
              <a:gd name="connsiteX121" fmla="*/ 691892 w 5589240"/>
              <a:gd name="connsiteY121" fmla="*/ 3920762 h 5142778"/>
              <a:gd name="connsiteX122" fmla="*/ 700791 w 5589240"/>
              <a:gd name="connsiteY122" fmla="*/ 3903606 h 5142778"/>
              <a:gd name="connsiteX123" fmla="*/ 709652 w 5589240"/>
              <a:gd name="connsiteY123" fmla="*/ 3886433 h 5142778"/>
              <a:gd name="connsiteX124" fmla="*/ 718472 w 5589240"/>
              <a:gd name="connsiteY124" fmla="*/ 3869243 h 5142778"/>
              <a:gd name="connsiteX125" fmla="*/ 727252 w 5589240"/>
              <a:gd name="connsiteY125" fmla="*/ 3852035 h 5142778"/>
              <a:gd name="connsiteX126" fmla="*/ 735991 w 5589240"/>
              <a:gd name="connsiteY126" fmla="*/ 3834810 h 5142778"/>
              <a:gd name="connsiteX127" fmla="*/ 744687 w 5589240"/>
              <a:gd name="connsiteY127" fmla="*/ 3817565 h 5142778"/>
              <a:gd name="connsiteX128" fmla="*/ 753341 w 5589240"/>
              <a:gd name="connsiteY128" fmla="*/ 3800302 h 5142778"/>
              <a:gd name="connsiteX129" fmla="*/ 761951 w 5589240"/>
              <a:gd name="connsiteY129" fmla="*/ 3783019 h 5142778"/>
              <a:gd name="connsiteX130" fmla="*/ 770517 w 5589240"/>
              <a:gd name="connsiteY130" fmla="*/ 3765715 h 5142778"/>
              <a:gd name="connsiteX131" fmla="*/ 779038 w 5589240"/>
              <a:gd name="connsiteY131" fmla="*/ 3748391 h 5142778"/>
              <a:gd name="connsiteX132" fmla="*/ 787512 w 5589240"/>
              <a:gd name="connsiteY132" fmla="*/ 3731046 h 5142778"/>
              <a:gd name="connsiteX133" fmla="*/ 795941 w 5589240"/>
              <a:gd name="connsiteY133" fmla="*/ 3713678 h 5142778"/>
              <a:gd name="connsiteX134" fmla="*/ 804322 w 5589240"/>
              <a:gd name="connsiteY134" fmla="*/ 3696288 h 5142778"/>
              <a:gd name="connsiteX135" fmla="*/ 812655 w 5589240"/>
              <a:gd name="connsiteY135" fmla="*/ 3678875 h 5142778"/>
              <a:gd name="connsiteX136" fmla="*/ 820938 w 5589240"/>
              <a:gd name="connsiteY136" fmla="*/ 3661439 h 5142778"/>
              <a:gd name="connsiteX137" fmla="*/ 829172 w 5589240"/>
              <a:gd name="connsiteY137" fmla="*/ 3643979 h 5142778"/>
              <a:gd name="connsiteX138" fmla="*/ 837357 w 5589240"/>
              <a:gd name="connsiteY138" fmla="*/ 3626494 h 5142778"/>
              <a:gd name="connsiteX139" fmla="*/ 845490 w 5589240"/>
              <a:gd name="connsiteY139" fmla="*/ 3608984 h 5142778"/>
              <a:gd name="connsiteX140" fmla="*/ 853571 w 5589240"/>
              <a:gd name="connsiteY140" fmla="*/ 3591449 h 5142778"/>
              <a:gd name="connsiteX141" fmla="*/ 861599 w 5589240"/>
              <a:gd name="connsiteY141" fmla="*/ 3573886 h 5142778"/>
              <a:gd name="connsiteX142" fmla="*/ 869574 w 5589240"/>
              <a:gd name="connsiteY142" fmla="*/ 3556298 h 5142778"/>
              <a:gd name="connsiteX143" fmla="*/ 877495 w 5589240"/>
              <a:gd name="connsiteY143" fmla="*/ 3538682 h 5142778"/>
              <a:gd name="connsiteX144" fmla="*/ 885361 w 5589240"/>
              <a:gd name="connsiteY144" fmla="*/ 3521039 h 5142778"/>
              <a:gd name="connsiteX145" fmla="*/ 893171 w 5589240"/>
              <a:gd name="connsiteY145" fmla="*/ 3503367 h 5142778"/>
              <a:gd name="connsiteX146" fmla="*/ 900925 w 5589240"/>
              <a:gd name="connsiteY146" fmla="*/ 3485666 h 5142778"/>
              <a:gd name="connsiteX147" fmla="*/ 908622 w 5589240"/>
              <a:gd name="connsiteY147" fmla="*/ 3467936 h 5142778"/>
              <a:gd name="connsiteX148" fmla="*/ 916260 w 5589240"/>
              <a:gd name="connsiteY148" fmla="*/ 3450176 h 5142778"/>
              <a:gd name="connsiteX149" fmla="*/ 923841 w 5589240"/>
              <a:gd name="connsiteY149" fmla="*/ 3432385 h 5142778"/>
              <a:gd name="connsiteX150" fmla="*/ 931361 w 5589240"/>
              <a:gd name="connsiteY150" fmla="*/ 3414563 h 5142778"/>
              <a:gd name="connsiteX151" fmla="*/ 938822 w 5589240"/>
              <a:gd name="connsiteY151" fmla="*/ 3396710 h 5142778"/>
              <a:gd name="connsiteX152" fmla="*/ 946221 w 5589240"/>
              <a:gd name="connsiteY152" fmla="*/ 3378825 h 5142778"/>
              <a:gd name="connsiteX153" fmla="*/ 953559 w 5589240"/>
              <a:gd name="connsiteY153" fmla="*/ 3360907 h 5142778"/>
              <a:gd name="connsiteX154" fmla="*/ 960835 w 5589240"/>
              <a:gd name="connsiteY154" fmla="*/ 3342956 h 5142778"/>
              <a:gd name="connsiteX155" fmla="*/ 968048 w 5589240"/>
              <a:gd name="connsiteY155" fmla="*/ 3324971 h 5142778"/>
              <a:gd name="connsiteX156" fmla="*/ 975195 w 5589240"/>
              <a:gd name="connsiteY156" fmla="*/ 3306952 h 5142778"/>
              <a:gd name="connsiteX157" fmla="*/ 982280 w 5589240"/>
              <a:gd name="connsiteY157" fmla="*/ 3288898 h 5142778"/>
              <a:gd name="connsiteX158" fmla="*/ 989297 w 5589240"/>
              <a:gd name="connsiteY158" fmla="*/ 3270809 h 5142778"/>
              <a:gd name="connsiteX159" fmla="*/ 996250 w 5589240"/>
              <a:gd name="connsiteY159" fmla="*/ 3252684 h 5142778"/>
              <a:gd name="connsiteX160" fmla="*/ 1003136 w 5589240"/>
              <a:gd name="connsiteY160" fmla="*/ 3234522 h 5142778"/>
              <a:gd name="connsiteX161" fmla="*/ 1009953 w 5589240"/>
              <a:gd name="connsiteY161" fmla="*/ 3216324 h 5142778"/>
              <a:gd name="connsiteX162" fmla="*/ 1016702 w 5589240"/>
              <a:gd name="connsiteY162" fmla="*/ 3198088 h 5142778"/>
              <a:gd name="connsiteX163" fmla="*/ 1023381 w 5589240"/>
              <a:gd name="connsiteY163" fmla="*/ 3179814 h 5142778"/>
              <a:gd name="connsiteX164" fmla="*/ 1029991 w 5589240"/>
              <a:gd name="connsiteY164" fmla="*/ 3161502 h 5142778"/>
              <a:gd name="connsiteX165" fmla="*/ 1036530 w 5589240"/>
              <a:gd name="connsiteY165" fmla="*/ 3143151 h 5142778"/>
              <a:gd name="connsiteX166" fmla="*/ 1042998 w 5589240"/>
              <a:gd name="connsiteY166" fmla="*/ 3124759 h 5142778"/>
              <a:gd name="connsiteX167" fmla="*/ 1049393 w 5589240"/>
              <a:gd name="connsiteY167" fmla="*/ 3106328 h 5142778"/>
              <a:gd name="connsiteX168" fmla="*/ 1055715 w 5589240"/>
              <a:gd name="connsiteY168" fmla="*/ 3087856 h 5142778"/>
              <a:gd name="connsiteX169" fmla="*/ 1061964 w 5589240"/>
              <a:gd name="connsiteY169" fmla="*/ 3069343 h 5142778"/>
              <a:gd name="connsiteX170" fmla="*/ 1068138 w 5589240"/>
              <a:gd name="connsiteY170" fmla="*/ 3050788 h 5142778"/>
              <a:gd name="connsiteX171" fmla="*/ 1074237 w 5589240"/>
              <a:gd name="connsiteY171" fmla="*/ 3032191 h 5142778"/>
              <a:gd name="connsiteX172" fmla="*/ 1080260 w 5589240"/>
              <a:gd name="connsiteY172" fmla="*/ 3013551 h 5142778"/>
              <a:gd name="connsiteX173" fmla="*/ 1086206 w 5589240"/>
              <a:gd name="connsiteY173" fmla="*/ 2994867 h 5142778"/>
              <a:gd name="connsiteX174" fmla="*/ 1092075 w 5589240"/>
              <a:gd name="connsiteY174" fmla="*/ 2976140 h 5142778"/>
              <a:gd name="connsiteX175" fmla="*/ 1097865 w 5589240"/>
              <a:gd name="connsiteY175" fmla="*/ 2957368 h 5142778"/>
              <a:gd name="connsiteX176" fmla="*/ 1103577 w 5589240"/>
              <a:gd name="connsiteY176" fmla="*/ 2938551 h 5142778"/>
              <a:gd name="connsiteX177" fmla="*/ 1109208 w 5589240"/>
              <a:gd name="connsiteY177" fmla="*/ 2919688 h 5142778"/>
              <a:gd name="connsiteX178" fmla="*/ 1114759 w 5589240"/>
              <a:gd name="connsiteY178" fmla="*/ 2900780 h 5142778"/>
              <a:gd name="connsiteX179" fmla="*/ 1120228 w 5589240"/>
              <a:gd name="connsiteY179" fmla="*/ 2881825 h 5142778"/>
              <a:gd name="connsiteX180" fmla="*/ 1125617 w 5589240"/>
              <a:gd name="connsiteY180" fmla="*/ 2862822 h 5142778"/>
              <a:gd name="connsiteX181" fmla="*/ 1130921 w 5589240"/>
              <a:gd name="connsiteY181" fmla="*/ 2843773 h 5142778"/>
              <a:gd name="connsiteX182" fmla="*/ 1136143 w 5589240"/>
              <a:gd name="connsiteY182" fmla="*/ 2824674 h 5142778"/>
              <a:gd name="connsiteX183" fmla="*/ 1141280 w 5589240"/>
              <a:gd name="connsiteY183" fmla="*/ 2805527 h 5142778"/>
              <a:gd name="connsiteX184" fmla="*/ 1146332 w 5589240"/>
              <a:gd name="connsiteY184" fmla="*/ 2786331 h 5142778"/>
              <a:gd name="connsiteX185" fmla="*/ 1151298 w 5589240"/>
              <a:gd name="connsiteY185" fmla="*/ 2767085 h 5142778"/>
              <a:gd name="connsiteX186" fmla="*/ 1156178 w 5589240"/>
              <a:gd name="connsiteY186" fmla="*/ 2747788 h 5142778"/>
              <a:gd name="connsiteX187" fmla="*/ 1160971 w 5589240"/>
              <a:gd name="connsiteY187" fmla="*/ 2728441 h 5142778"/>
              <a:gd name="connsiteX188" fmla="*/ 1165675 w 5589240"/>
              <a:gd name="connsiteY188" fmla="*/ 2709042 h 5142778"/>
              <a:gd name="connsiteX189" fmla="*/ 1170290 w 5589240"/>
              <a:gd name="connsiteY189" fmla="*/ 2689591 h 5142778"/>
              <a:gd name="connsiteX190" fmla="*/ 1174816 w 5589240"/>
              <a:gd name="connsiteY190" fmla="*/ 2670087 h 5142778"/>
              <a:gd name="connsiteX191" fmla="*/ 1179252 w 5589240"/>
              <a:gd name="connsiteY191" fmla="*/ 2650531 h 5142778"/>
              <a:gd name="connsiteX192" fmla="*/ 1183597 w 5589240"/>
              <a:gd name="connsiteY192" fmla="*/ 2630921 h 5142778"/>
              <a:gd name="connsiteX193" fmla="*/ 1187850 w 5589240"/>
              <a:gd name="connsiteY193" fmla="*/ 2611257 h 5142778"/>
              <a:gd name="connsiteX194" fmla="*/ 1192010 w 5589240"/>
              <a:gd name="connsiteY194" fmla="*/ 2591538 h 5142778"/>
              <a:gd name="connsiteX195" fmla="*/ 1196077 w 5589240"/>
              <a:gd name="connsiteY195" fmla="*/ 2571764 h 5142778"/>
              <a:gd name="connsiteX196" fmla="*/ 1200049 w 5589240"/>
              <a:gd name="connsiteY196" fmla="*/ 2551934 h 5142778"/>
              <a:gd name="connsiteX197" fmla="*/ 1203927 w 5589240"/>
              <a:gd name="connsiteY197" fmla="*/ 2532048 h 5142778"/>
              <a:gd name="connsiteX198" fmla="*/ 1207710 w 5589240"/>
              <a:gd name="connsiteY198" fmla="*/ 2512105 h 5142778"/>
              <a:gd name="connsiteX199" fmla="*/ 1211395 w 5589240"/>
              <a:gd name="connsiteY199" fmla="*/ 2492104 h 5142778"/>
              <a:gd name="connsiteX200" fmla="*/ 1214985 w 5589240"/>
              <a:gd name="connsiteY200" fmla="*/ 2472046 h 5142778"/>
              <a:gd name="connsiteX201" fmla="*/ 1218476 w 5589240"/>
              <a:gd name="connsiteY201" fmla="*/ 2451929 h 5142778"/>
              <a:gd name="connsiteX202" fmla="*/ 1221868 w 5589240"/>
              <a:gd name="connsiteY202" fmla="*/ 2431753 h 5142778"/>
              <a:gd name="connsiteX203" fmla="*/ 1225161 w 5589240"/>
              <a:gd name="connsiteY203" fmla="*/ 2411518 h 5142778"/>
              <a:gd name="connsiteX204" fmla="*/ 1228353 w 5589240"/>
              <a:gd name="connsiteY204" fmla="*/ 2391223 h 5142778"/>
              <a:gd name="connsiteX205" fmla="*/ 1231446 w 5589240"/>
              <a:gd name="connsiteY205" fmla="*/ 2370867 h 5142778"/>
              <a:gd name="connsiteX206" fmla="*/ 1234436 w 5589240"/>
              <a:gd name="connsiteY206" fmla="*/ 2350449 h 5142778"/>
              <a:gd name="connsiteX207" fmla="*/ 1237324 w 5589240"/>
              <a:gd name="connsiteY207" fmla="*/ 2329971 h 5142778"/>
              <a:gd name="connsiteX208" fmla="*/ 1240109 w 5589240"/>
              <a:gd name="connsiteY208" fmla="*/ 2309430 h 5142778"/>
              <a:gd name="connsiteX209" fmla="*/ 1242790 w 5589240"/>
              <a:gd name="connsiteY209" fmla="*/ 2288826 h 5142778"/>
              <a:gd name="connsiteX210" fmla="*/ 1245366 w 5589240"/>
              <a:gd name="connsiteY210" fmla="*/ 2268159 h 5142778"/>
              <a:gd name="connsiteX211" fmla="*/ 1247837 w 5589240"/>
              <a:gd name="connsiteY211" fmla="*/ 2247428 h 5142778"/>
              <a:gd name="connsiteX212" fmla="*/ 1250202 w 5589240"/>
              <a:gd name="connsiteY212" fmla="*/ 2226633 h 5142778"/>
              <a:gd name="connsiteX213" fmla="*/ 1252460 w 5589240"/>
              <a:gd name="connsiteY213" fmla="*/ 2205773 h 5142778"/>
              <a:gd name="connsiteX214" fmla="*/ 1254610 w 5589240"/>
              <a:gd name="connsiteY214" fmla="*/ 2184847 h 5142778"/>
              <a:gd name="connsiteX215" fmla="*/ 1256651 w 5589240"/>
              <a:gd name="connsiteY215" fmla="*/ 2163856 h 5142778"/>
              <a:gd name="connsiteX216" fmla="*/ 1258584 w 5589240"/>
              <a:gd name="connsiteY216" fmla="*/ 2142798 h 5142778"/>
              <a:gd name="connsiteX217" fmla="*/ 1260407 w 5589240"/>
              <a:gd name="connsiteY217" fmla="*/ 2121673 h 5142778"/>
              <a:gd name="connsiteX218" fmla="*/ 1262119 w 5589240"/>
              <a:gd name="connsiteY218" fmla="*/ 2100480 h 5142778"/>
              <a:gd name="connsiteX219" fmla="*/ 1263719 w 5589240"/>
              <a:gd name="connsiteY219" fmla="*/ 2079219 h 5142778"/>
              <a:gd name="connsiteX220" fmla="*/ 1265207 w 5589240"/>
              <a:gd name="connsiteY220" fmla="*/ 2057890 h 5142778"/>
              <a:gd name="connsiteX221" fmla="*/ 1266583 w 5589240"/>
              <a:gd name="connsiteY221" fmla="*/ 2036492 h 5142778"/>
              <a:gd name="connsiteX222" fmla="*/ 1267845 w 5589240"/>
              <a:gd name="connsiteY222" fmla="*/ 2015023 h 5142778"/>
              <a:gd name="connsiteX223" fmla="*/ 1268992 w 5589240"/>
              <a:gd name="connsiteY223" fmla="*/ 1993484 h 5142778"/>
              <a:gd name="connsiteX224" fmla="*/ 1270024 w 5589240"/>
              <a:gd name="connsiteY224" fmla="*/ 1971875 h 5142778"/>
              <a:gd name="connsiteX225" fmla="*/ 1270940 w 5589240"/>
              <a:gd name="connsiteY225" fmla="*/ 1950194 h 5142778"/>
              <a:gd name="connsiteX226" fmla="*/ 1271740 w 5589240"/>
              <a:gd name="connsiteY226" fmla="*/ 1928441 h 5142778"/>
              <a:gd name="connsiteX227" fmla="*/ 1272422 w 5589240"/>
              <a:gd name="connsiteY227" fmla="*/ 1906616 h 5142778"/>
              <a:gd name="connsiteX228" fmla="*/ 1272986 w 5589240"/>
              <a:gd name="connsiteY228" fmla="*/ 1884718 h 5142778"/>
              <a:gd name="connsiteX229" fmla="*/ 1273430 w 5589240"/>
              <a:gd name="connsiteY229" fmla="*/ 1862747 h 5142778"/>
              <a:gd name="connsiteX230" fmla="*/ 1273755 w 5589240"/>
              <a:gd name="connsiteY230" fmla="*/ 1840700 h 5142778"/>
              <a:gd name="connsiteX231" fmla="*/ 1273961 w 5589240"/>
              <a:gd name="connsiteY231" fmla="*/ 1818581 h 5142778"/>
              <a:gd name="connsiteX232" fmla="*/ 1274005 w 5589240"/>
              <a:gd name="connsiteY232" fmla="*/ 1774114 h 5142778"/>
              <a:gd name="connsiteX233" fmla="*/ 1273844 w 5589240"/>
              <a:gd name="connsiteY233" fmla="*/ 1751767 h 5142778"/>
              <a:gd name="connsiteX234" fmla="*/ 1273558 w 5589240"/>
              <a:gd name="connsiteY234" fmla="*/ 1729342 h 5142778"/>
              <a:gd name="connsiteX235" fmla="*/ 1273150 w 5589240"/>
              <a:gd name="connsiteY235" fmla="*/ 1706841 h 5142778"/>
              <a:gd name="connsiteX236" fmla="*/ 1272616 w 5589240"/>
              <a:gd name="connsiteY236" fmla="*/ 1684263 h 5142778"/>
              <a:gd name="connsiteX237" fmla="*/ 1271956 w 5589240"/>
              <a:gd name="connsiteY237" fmla="*/ 1661605 h 5142778"/>
              <a:gd name="connsiteX238" fmla="*/ 1271170 w 5589240"/>
              <a:gd name="connsiteY238" fmla="*/ 1638868 h 5142778"/>
              <a:gd name="connsiteX239" fmla="*/ 1270256 w 5589240"/>
              <a:gd name="connsiteY239" fmla="*/ 1616053 h 5142778"/>
              <a:gd name="connsiteX240" fmla="*/ 1269215 w 5589240"/>
              <a:gd name="connsiteY240" fmla="*/ 1593157 h 5142778"/>
              <a:gd name="connsiteX241" fmla="*/ 1268044 w 5589240"/>
              <a:gd name="connsiteY241" fmla="*/ 1570181 h 5142778"/>
              <a:gd name="connsiteX242" fmla="*/ 1266744 w 5589240"/>
              <a:gd name="connsiteY242" fmla="*/ 1547124 h 5142778"/>
              <a:gd name="connsiteX243" fmla="*/ 1265314 w 5589240"/>
              <a:gd name="connsiteY243" fmla="*/ 1523985 h 5142778"/>
              <a:gd name="connsiteX244" fmla="*/ 1263753 w 5589240"/>
              <a:gd name="connsiteY244" fmla="*/ 1500764 h 5142778"/>
              <a:gd name="connsiteX245" fmla="*/ 1262060 w 5589240"/>
              <a:gd name="connsiteY245" fmla="*/ 1477461 h 5142778"/>
              <a:gd name="connsiteX246" fmla="*/ 1260234 w 5589240"/>
              <a:gd name="connsiteY246" fmla="*/ 1454074 h 5142778"/>
              <a:gd name="connsiteX247" fmla="*/ 1258276 w 5589240"/>
              <a:gd name="connsiteY247" fmla="*/ 1430604 h 5142778"/>
              <a:gd name="connsiteX248" fmla="*/ 1256182 w 5589240"/>
              <a:gd name="connsiteY248" fmla="*/ 1407049 h 5142778"/>
              <a:gd name="connsiteX249" fmla="*/ 1253955 w 5589240"/>
              <a:gd name="connsiteY249" fmla="*/ 1383410 h 5142778"/>
              <a:gd name="connsiteX250" fmla="*/ 1251592 w 5589240"/>
              <a:gd name="connsiteY250" fmla="*/ 1359685 h 5142778"/>
              <a:gd name="connsiteX251" fmla="*/ 1249092 w 5589240"/>
              <a:gd name="connsiteY251" fmla="*/ 1335873 h 5142778"/>
              <a:gd name="connsiteX252" fmla="*/ 1246456 w 5589240"/>
              <a:gd name="connsiteY252" fmla="*/ 1311977 h 5142778"/>
              <a:gd name="connsiteX253" fmla="*/ 1243681 w 5589240"/>
              <a:gd name="connsiteY253" fmla="*/ 1287992 h 5142778"/>
              <a:gd name="connsiteX254" fmla="*/ 1240769 w 5589240"/>
              <a:gd name="connsiteY254" fmla="*/ 1263921 h 5142778"/>
              <a:gd name="connsiteX255" fmla="*/ 1237716 w 5589240"/>
              <a:gd name="connsiteY255" fmla="*/ 1239761 h 5142778"/>
              <a:gd name="connsiteX256" fmla="*/ 1234524 w 5589240"/>
              <a:gd name="connsiteY256" fmla="*/ 1215513 h 5142778"/>
              <a:gd name="connsiteX257" fmla="*/ 1231190 w 5589240"/>
              <a:gd name="connsiteY257" fmla="*/ 1191176 h 5142778"/>
              <a:gd name="connsiteX258" fmla="*/ 1227715 w 5589240"/>
              <a:gd name="connsiteY258" fmla="*/ 1166749 h 5142778"/>
              <a:gd name="connsiteX259" fmla="*/ 1224099 w 5589240"/>
              <a:gd name="connsiteY259" fmla="*/ 1142232 h 5142778"/>
              <a:gd name="connsiteX260" fmla="*/ 1220339 w 5589240"/>
              <a:gd name="connsiteY260" fmla="*/ 1117624 h 5142778"/>
              <a:gd name="connsiteX261" fmla="*/ 1216434 w 5589240"/>
              <a:gd name="connsiteY261" fmla="*/ 1092925 h 5142778"/>
              <a:gd name="connsiteX262" fmla="*/ 1212386 w 5589240"/>
              <a:gd name="connsiteY262" fmla="*/ 1068134 h 5142778"/>
              <a:gd name="connsiteX263" fmla="*/ 1208192 w 5589240"/>
              <a:gd name="connsiteY263" fmla="*/ 1043251 h 5142778"/>
              <a:gd name="connsiteX264" fmla="*/ 1203852 w 5589240"/>
              <a:gd name="connsiteY264" fmla="*/ 1018274 h 5142778"/>
              <a:gd name="connsiteX265" fmla="*/ 1199365 w 5589240"/>
              <a:gd name="connsiteY265" fmla="*/ 993205 h 5142778"/>
              <a:gd name="connsiteX266" fmla="*/ 1194731 w 5589240"/>
              <a:gd name="connsiteY266" fmla="*/ 968042 h 5142778"/>
              <a:gd name="connsiteX267" fmla="*/ 1189948 w 5589240"/>
              <a:gd name="connsiteY267" fmla="*/ 942784 h 5142778"/>
              <a:gd name="connsiteX268" fmla="*/ 1185016 w 5589240"/>
              <a:gd name="connsiteY268" fmla="*/ 917431 h 5142778"/>
              <a:gd name="connsiteX269" fmla="*/ 1179934 w 5589240"/>
              <a:gd name="connsiteY269" fmla="*/ 891982 h 5142778"/>
              <a:gd name="connsiteX270" fmla="*/ 1174701 w 5589240"/>
              <a:gd name="connsiteY270" fmla="*/ 866438 h 5142778"/>
              <a:gd name="connsiteX271" fmla="*/ 1169317 w 5589240"/>
              <a:gd name="connsiteY271" fmla="*/ 840796 h 5142778"/>
              <a:gd name="connsiteX272" fmla="*/ 1163781 w 5589240"/>
              <a:gd name="connsiteY272" fmla="*/ 815058 h 5142778"/>
              <a:gd name="connsiteX273" fmla="*/ 1158092 w 5589240"/>
              <a:gd name="connsiteY273" fmla="*/ 789222 h 5142778"/>
              <a:gd name="connsiteX274" fmla="*/ 1152249 w 5589240"/>
              <a:gd name="connsiteY274" fmla="*/ 763287 h 5142778"/>
              <a:gd name="connsiteX275" fmla="*/ 1146253 w 5589240"/>
              <a:gd name="connsiteY275" fmla="*/ 737255 h 5142778"/>
              <a:gd name="connsiteX276" fmla="*/ 1140101 w 5589240"/>
              <a:gd name="connsiteY276" fmla="*/ 711122 h 5142778"/>
              <a:gd name="connsiteX277" fmla="*/ 1133793 w 5589240"/>
              <a:gd name="connsiteY277" fmla="*/ 684890 h 5142778"/>
              <a:gd name="connsiteX278" fmla="*/ 1127327 w 5589240"/>
              <a:gd name="connsiteY278" fmla="*/ 658557 h 5142778"/>
              <a:gd name="connsiteX279" fmla="*/ 1120705 w 5589240"/>
              <a:gd name="connsiteY279" fmla="*/ 632123 h 5142778"/>
              <a:gd name="connsiteX280" fmla="*/ 1113925 w 5589240"/>
              <a:gd name="connsiteY280" fmla="*/ 605589 h 5142778"/>
              <a:gd name="connsiteX281" fmla="*/ 1106986 w 5589240"/>
              <a:gd name="connsiteY281" fmla="*/ 578951 h 5142778"/>
              <a:gd name="connsiteX282" fmla="*/ 1099887 w 5589240"/>
              <a:gd name="connsiteY282" fmla="*/ 552212 h 5142778"/>
              <a:gd name="connsiteX283" fmla="*/ 1092628 w 5589240"/>
              <a:gd name="connsiteY283" fmla="*/ 525369 h 5142778"/>
              <a:gd name="connsiteX284" fmla="*/ 1085207 w 5589240"/>
              <a:gd name="connsiteY284" fmla="*/ 498423 h 5142778"/>
              <a:gd name="connsiteX285" fmla="*/ 1077624 w 5589240"/>
              <a:gd name="connsiteY285" fmla="*/ 471372 h 5142778"/>
              <a:gd name="connsiteX286" fmla="*/ 1069880 w 5589240"/>
              <a:gd name="connsiteY286" fmla="*/ 444217 h 5142778"/>
              <a:gd name="connsiteX287" fmla="*/ 1061971 w 5589240"/>
              <a:gd name="connsiteY287" fmla="*/ 416957 h 5142778"/>
              <a:gd name="connsiteX288" fmla="*/ 1053898 w 5589240"/>
              <a:gd name="connsiteY288" fmla="*/ 389591 h 5142778"/>
              <a:gd name="connsiteX289" fmla="*/ 1045660 w 5589240"/>
              <a:gd name="connsiteY289" fmla="*/ 362118 h 5142778"/>
              <a:gd name="connsiteX290" fmla="*/ 1037256 w 5589240"/>
              <a:gd name="connsiteY290" fmla="*/ 334538 h 5142778"/>
              <a:gd name="connsiteX291" fmla="*/ 1028686 w 5589240"/>
              <a:gd name="connsiteY291" fmla="*/ 306852 h 5142778"/>
              <a:gd name="connsiteX292" fmla="*/ 1019950 w 5589240"/>
              <a:gd name="connsiteY292" fmla="*/ 279057 h 5142778"/>
              <a:gd name="connsiteX293" fmla="*/ 1011045 w 5589240"/>
              <a:gd name="connsiteY293" fmla="*/ 251154 h 5142778"/>
              <a:gd name="connsiteX294" fmla="*/ 1001971 w 5589240"/>
              <a:gd name="connsiteY294" fmla="*/ 223142 h 5142778"/>
              <a:gd name="connsiteX295" fmla="*/ 992728 w 5589240"/>
              <a:gd name="connsiteY295" fmla="*/ 195020 h 5142778"/>
              <a:gd name="connsiteX296" fmla="*/ 983314 w 5589240"/>
              <a:gd name="connsiteY296" fmla="*/ 166788 h 5142778"/>
              <a:gd name="connsiteX297" fmla="*/ 973730 w 5589240"/>
              <a:gd name="connsiteY297" fmla="*/ 138446 h 5142778"/>
              <a:gd name="connsiteX298" fmla="*/ 963974 w 5589240"/>
              <a:gd name="connsiteY298" fmla="*/ 109992 h 5142778"/>
              <a:gd name="connsiteX299" fmla="*/ 954045 w 5589240"/>
              <a:gd name="connsiteY299" fmla="*/ 81427 h 5142778"/>
              <a:gd name="connsiteX300" fmla="*/ 943943 w 5589240"/>
              <a:gd name="connsiteY300" fmla="*/ 52750 h 5142778"/>
              <a:gd name="connsiteX301" fmla="*/ 933667 w 5589240"/>
              <a:gd name="connsiteY301"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Lst>
            <a:rect l="l" t="t" r="r" b="b"/>
            <a:pathLst>
              <a:path w="5589240" h="5142778">
                <a:moveTo>
                  <a:pt x="925004" y="0"/>
                </a:moveTo>
                <a:lnTo>
                  <a:pt x="1584176" y="0"/>
                </a:lnTo>
                <a:lnTo>
                  <a:pt x="1763212" y="0"/>
                </a:lnTo>
                <a:lnTo>
                  <a:pt x="5589240" y="0"/>
                </a:lnTo>
                <a:lnTo>
                  <a:pt x="5589240" y="4345781"/>
                </a:lnTo>
                <a:lnTo>
                  <a:pt x="5589238" y="4345781"/>
                </a:lnTo>
                <a:lnTo>
                  <a:pt x="5589238" y="4344165"/>
                </a:lnTo>
                <a:lnTo>
                  <a:pt x="5540450" y="4326824"/>
                </a:lnTo>
                <a:lnTo>
                  <a:pt x="5492379" y="4310591"/>
                </a:lnTo>
                <a:lnTo>
                  <a:pt x="5445012" y="4295447"/>
                </a:lnTo>
                <a:lnTo>
                  <a:pt x="5398338" y="4281374"/>
                </a:lnTo>
                <a:lnTo>
                  <a:pt x="5352340" y="4268353"/>
                </a:lnTo>
                <a:lnTo>
                  <a:pt x="5307008" y="4256365"/>
                </a:lnTo>
                <a:lnTo>
                  <a:pt x="5262327" y="4245394"/>
                </a:lnTo>
                <a:lnTo>
                  <a:pt x="5218286" y="4235421"/>
                </a:lnTo>
                <a:lnTo>
                  <a:pt x="5174871" y="4226427"/>
                </a:lnTo>
                <a:lnTo>
                  <a:pt x="5132068" y="4218394"/>
                </a:lnTo>
                <a:lnTo>
                  <a:pt x="5089864" y="4211304"/>
                </a:lnTo>
                <a:lnTo>
                  <a:pt x="5048250" y="4205138"/>
                </a:lnTo>
                <a:lnTo>
                  <a:pt x="5027658" y="4202397"/>
                </a:lnTo>
                <a:lnTo>
                  <a:pt x="5007207" y="4199880"/>
                </a:lnTo>
                <a:lnTo>
                  <a:pt x="4986898" y="4197584"/>
                </a:lnTo>
                <a:lnTo>
                  <a:pt x="4966726" y="4195509"/>
                </a:lnTo>
                <a:lnTo>
                  <a:pt x="4946692" y="4193650"/>
                </a:lnTo>
                <a:lnTo>
                  <a:pt x="4926792" y="4192007"/>
                </a:lnTo>
                <a:lnTo>
                  <a:pt x="4907028" y="4190577"/>
                </a:lnTo>
                <a:lnTo>
                  <a:pt x="4887393" y="4189358"/>
                </a:lnTo>
                <a:lnTo>
                  <a:pt x="4867891" y="4188346"/>
                </a:lnTo>
                <a:lnTo>
                  <a:pt x="4848516" y="4187541"/>
                </a:lnTo>
                <a:lnTo>
                  <a:pt x="4829270" y="4186940"/>
                </a:lnTo>
                <a:lnTo>
                  <a:pt x="4810148" y="4186540"/>
                </a:lnTo>
                <a:lnTo>
                  <a:pt x="4791151" y="4186339"/>
                </a:lnTo>
                <a:lnTo>
                  <a:pt x="4772275" y="4186336"/>
                </a:lnTo>
                <a:lnTo>
                  <a:pt x="4753521" y="4186526"/>
                </a:lnTo>
                <a:lnTo>
                  <a:pt x="4734884" y="4186909"/>
                </a:lnTo>
                <a:lnTo>
                  <a:pt x="4716367" y="4187483"/>
                </a:lnTo>
                <a:lnTo>
                  <a:pt x="4697964" y="4188243"/>
                </a:lnTo>
                <a:lnTo>
                  <a:pt x="4679676" y="4189190"/>
                </a:lnTo>
                <a:lnTo>
                  <a:pt x="4661500" y="4190320"/>
                </a:lnTo>
                <a:lnTo>
                  <a:pt x="4643435" y="4191630"/>
                </a:lnTo>
                <a:lnTo>
                  <a:pt x="4625479" y="4193119"/>
                </a:lnTo>
                <a:lnTo>
                  <a:pt x="4607631" y="4194785"/>
                </a:lnTo>
                <a:lnTo>
                  <a:pt x="4589889" y="4196625"/>
                </a:lnTo>
                <a:lnTo>
                  <a:pt x="4572251" y="4198636"/>
                </a:lnTo>
                <a:lnTo>
                  <a:pt x="4554716" y="4200817"/>
                </a:lnTo>
                <a:lnTo>
                  <a:pt x="4537282" y="4203166"/>
                </a:lnTo>
                <a:lnTo>
                  <a:pt x="4519948" y="4205679"/>
                </a:lnTo>
                <a:lnTo>
                  <a:pt x="4502712" y="4208355"/>
                </a:lnTo>
                <a:lnTo>
                  <a:pt x="4485571" y="4211191"/>
                </a:lnTo>
                <a:lnTo>
                  <a:pt x="4451572" y="4217335"/>
                </a:lnTo>
                <a:lnTo>
                  <a:pt x="4417939" y="4224094"/>
                </a:lnTo>
                <a:lnTo>
                  <a:pt x="4368146" y="4235344"/>
                </a:lnTo>
                <a:lnTo>
                  <a:pt x="4335369" y="4243558"/>
                </a:lnTo>
                <a:lnTo>
                  <a:pt x="4302911" y="4252322"/>
                </a:lnTo>
                <a:lnTo>
                  <a:pt x="4270761" y="4261618"/>
                </a:lnTo>
                <a:lnTo>
                  <a:pt x="4238903" y="4271428"/>
                </a:lnTo>
                <a:lnTo>
                  <a:pt x="4207327" y="4281734"/>
                </a:lnTo>
                <a:lnTo>
                  <a:pt x="4176018" y="4292517"/>
                </a:lnTo>
                <a:lnTo>
                  <a:pt x="4144964" y="4303758"/>
                </a:lnTo>
                <a:lnTo>
                  <a:pt x="4114151" y="4315440"/>
                </a:lnTo>
                <a:lnTo>
                  <a:pt x="4083566" y="4327545"/>
                </a:lnTo>
                <a:lnTo>
                  <a:pt x="4053198" y="4340054"/>
                </a:lnTo>
                <a:lnTo>
                  <a:pt x="4023031" y="4352948"/>
                </a:lnTo>
                <a:lnTo>
                  <a:pt x="3993054" y="4366210"/>
                </a:lnTo>
                <a:lnTo>
                  <a:pt x="3963254" y="4379822"/>
                </a:lnTo>
                <a:lnTo>
                  <a:pt x="3918855" y="4400854"/>
                </a:lnTo>
                <a:lnTo>
                  <a:pt x="3874780" y="4422570"/>
                </a:lnTo>
                <a:lnTo>
                  <a:pt x="3830984" y="4444908"/>
                </a:lnTo>
                <a:lnTo>
                  <a:pt x="3787424" y="4467805"/>
                </a:lnTo>
                <a:lnTo>
                  <a:pt x="3729634" y="4499099"/>
                </a:lnTo>
                <a:lnTo>
                  <a:pt x="3643361" y="4547383"/>
                </a:lnTo>
                <a:lnTo>
                  <a:pt x="3427694" y="4672140"/>
                </a:lnTo>
                <a:lnTo>
                  <a:pt x="3267070" y="4763822"/>
                </a:lnTo>
                <a:lnTo>
                  <a:pt x="3192696" y="4804607"/>
                </a:lnTo>
                <a:lnTo>
                  <a:pt x="3132387" y="4836560"/>
                </a:lnTo>
                <a:lnTo>
                  <a:pt x="3086616" y="4860036"/>
                </a:lnTo>
                <a:lnTo>
                  <a:pt x="3040332" y="4883024"/>
                </a:lnTo>
                <a:lnTo>
                  <a:pt x="2993492" y="4905462"/>
                </a:lnTo>
                <a:lnTo>
                  <a:pt x="2946052" y="4927290"/>
                </a:lnTo>
                <a:lnTo>
                  <a:pt x="2914070" y="4941472"/>
                </a:lnTo>
                <a:lnTo>
                  <a:pt x="2881789" y="4955337"/>
                </a:lnTo>
                <a:lnTo>
                  <a:pt x="2849196" y="4968866"/>
                </a:lnTo>
                <a:lnTo>
                  <a:pt x="2816278" y="4982041"/>
                </a:lnTo>
                <a:lnTo>
                  <a:pt x="2783021" y="4994845"/>
                </a:lnTo>
                <a:lnTo>
                  <a:pt x="2749413" y="5007258"/>
                </a:lnTo>
                <a:lnTo>
                  <a:pt x="2715440" y="5019263"/>
                </a:lnTo>
                <a:lnTo>
                  <a:pt x="2681090" y="5030841"/>
                </a:lnTo>
                <a:lnTo>
                  <a:pt x="2646349" y="5041974"/>
                </a:lnTo>
                <a:lnTo>
                  <a:pt x="2611205" y="5052643"/>
                </a:lnTo>
                <a:lnTo>
                  <a:pt x="2575645" y="5062831"/>
                </a:lnTo>
                <a:lnTo>
                  <a:pt x="2539655" y="5072519"/>
                </a:lnTo>
                <a:lnTo>
                  <a:pt x="2503222" y="5081689"/>
                </a:lnTo>
                <a:lnTo>
                  <a:pt x="2466334" y="5090323"/>
                </a:lnTo>
                <a:lnTo>
                  <a:pt x="2428977" y="5098402"/>
                </a:lnTo>
                <a:lnTo>
                  <a:pt x="2391138" y="5105908"/>
                </a:lnTo>
                <a:lnTo>
                  <a:pt x="2352805" y="5112824"/>
                </a:lnTo>
                <a:lnTo>
                  <a:pt x="2313964" y="5119129"/>
                </a:lnTo>
                <a:lnTo>
                  <a:pt x="2274602" y="5124807"/>
                </a:lnTo>
                <a:lnTo>
                  <a:pt x="2234707" y="5129839"/>
                </a:lnTo>
                <a:lnTo>
                  <a:pt x="2194264" y="5134207"/>
                </a:lnTo>
                <a:lnTo>
                  <a:pt x="2153262" y="5137893"/>
                </a:lnTo>
                <a:lnTo>
                  <a:pt x="2111687" y="5140877"/>
                </a:lnTo>
                <a:lnTo>
                  <a:pt x="2076318" y="5142778"/>
                </a:lnTo>
                <a:lnTo>
                  <a:pt x="1763212" y="5142778"/>
                </a:lnTo>
                <a:lnTo>
                  <a:pt x="1584176"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p:spPr>
      </p:pic>
      <p:sp>
        <p:nvSpPr>
          <p:cNvPr id="5" name="Title 5">
            <a:extLst/>
          </p:cNvPr>
          <p:cNvSpPr>
            <a:spLocks noGrp="1"/>
          </p:cNvSpPr>
          <p:nvPr>
            <p:ph type="title"/>
          </p:nvPr>
        </p:nvSpPr>
        <p:spPr>
          <a:xfrm>
            <a:off x="107505" y="267495"/>
            <a:ext cx="4248472" cy="720080"/>
          </a:xfrm>
        </p:spPr>
        <p:txBody>
          <a:bodyPr/>
          <a:lstStyle/>
          <a:p>
            <a:r>
              <a:rPr lang="en-GB" dirty="0"/>
              <a:t>Customer Journey update </a:t>
            </a:r>
            <a:br>
              <a:rPr lang="en-GB" dirty="0"/>
            </a:br>
            <a:br>
              <a:rPr lang="en-GB" dirty="0"/>
            </a:br>
            <a:br>
              <a:rPr lang="en-GB" dirty="0"/>
            </a:br>
            <a:endParaRPr lang="en-GB" dirty="0">
              <a:solidFill>
                <a:schemeClr val="tx1"/>
              </a:solidFill>
            </a:endParaRPr>
          </a:p>
        </p:txBody>
      </p:sp>
      <p:sp>
        <p:nvSpPr>
          <p:cNvPr id="7" name="TextBox 6"/>
          <p:cNvSpPr txBox="1"/>
          <p:nvPr/>
        </p:nvSpPr>
        <p:spPr>
          <a:xfrm>
            <a:off x="107505" y="710576"/>
            <a:ext cx="3816275" cy="276999"/>
          </a:xfrm>
          <a:prstGeom prst="rect">
            <a:avLst/>
          </a:prstGeom>
          <a:noFill/>
        </p:spPr>
        <p:txBody>
          <a:bodyPr wrap="square" lIns="0" tIns="0" rIns="0" bIns="0" rtlCol="0">
            <a:spAutoFit/>
          </a:bodyPr>
          <a:lstStyle/>
          <a:p>
            <a:pPr defTabSz="415859"/>
            <a:r>
              <a:rPr lang="en-GB" sz="1800" dirty="0">
                <a:solidFill>
                  <a:srgbClr val="454545"/>
                </a:solidFill>
                <a:latin typeface="Arial" panose="020B0604020202020204"/>
              </a:rPr>
              <a:t>Code Administrator </a:t>
            </a:r>
          </a:p>
        </p:txBody>
      </p:sp>
    </p:spTree>
    <p:extLst>
      <p:ext uri="{BB962C8B-B14F-4D97-AF65-F5344CB8AC3E}">
        <p14:creationId xmlns:p14="http://schemas.microsoft.com/office/powerpoint/2010/main" val="37206005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1" y="56987"/>
            <a:ext cx="6216132" cy="295466"/>
          </a:xfrm>
        </p:spPr>
        <p:txBody>
          <a:bodyPr/>
          <a:lstStyle/>
          <a:p>
            <a:br>
              <a:rPr lang="en-GB" dirty="0"/>
            </a:br>
            <a:r>
              <a:rPr lang="en-GB" dirty="0"/>
              <a:t>What have we done so far and next steps </a:t>
            </a:r>
          </a:p>
        </p:txBody>
      </p:sp>
      <p:graphicFrame>
        <p:nvGraphicFramePr>
          <p:cNvPr id="2" name="Table 1"/>
          <p:cNvGraphicFramePr>
            <a:graphicFrameLocks noGrp="1"/>
          </p:cNvGraphicFramePr>
          <p:nvPr>
            <p:extLst/>
          </p:nvPr>
        </p:nvGraphicFramePr>
        <p:xfrm>
          <a:off x="179511" y="614152"/>
          <a:ext cx="8848484" cy="4154510"/>
        </p:xfrm>
        <a:graphic>
          <a:graphicData uri="http://schemas.openxmlformats.org/drawingml/2006/table">
            <a:tbl>
              <a:tblPr firstRow="1" bandRow="1">
                <a:tableStyleId>{5C22544A-7EE6-4342-B048-85BDC9FD1C3A}</a:tableStyleId>
              </a:tblPr>
              <a:tblGrid>
                <a:gridCol w="1314920">
                  <a:extLst>
                    <a:ext uri="{9D8B030D-6E8A-4147-A177-3AD203B41FA5}">
                      <a16:colId xmlns:a16="http://schemas.microsoft.com/office/drawing/2014/main" val="2069372146"/>
                    </a:ext>
                  </a:extLst>
                </a:gridCol>
                <a:gridCol w="4728950">
                  <a:extLst>
                    <a:ext uri="{9D8B030D-6E8A-4147-A177-3AD203B41FA5}">
                      <a16:colId xmlns:a16="http://schemas.microsoft.com/office/drawing/2014/main" val="481082085"/>
                    </a:ext>
                  </a:extLst>
                </a:gridCol>
                <a:gridCol w="2804614">
                  <a:extLst>
                    <a:ext uri="{9D8B030D-6E8A-4147-A177-3AD203B41FA5}">
                      <a16:colId xmlns:a16="http://schemas.microsoft.com/office/drawing/2014/main" val="3929379552"/>
                    </a:ext>
                  </a:extLst>
                </a:gridCol>
              </a:tblGrid>
              <a:tr h="291170">
                <a:tc>
                  <a:txBody>
                    <a:bodyPr/>
                    <a:lstStyle/>
                    <a:p>
                      <a:r>
                        <a:rPr lang="en-GB" sz="1400" dirty="0"/>
                        <a:t>Item</a:t>
                      </a:r>
                    </a:p>
                  </a:txBody>
                  <a:tcPr marL="68580" marR="68580" marT="34290" marB="34290"/>
                </a:tc>
                <a:tc>
                  <a:txBody>
                    <a:bodyPr/>
                    <a:lstStyle/>
                    <a:p>
                      <a:r>
                        <a:rPr lang="en-GB" sz="1400" dirty="0"/>
                        <a:t>Where?</a:t>
                      </a:r>
                      <a:r>
                        <a:rPr lang="en-GB" sz="1400" baseline="0" dirty="0"/>
                        <a:t> What does it do?</a:t>
                      </a:r>
                      <a:endParaRPr lang="en-GB" sz="1400" dirty="0"/>
                    </a:p>
                  </a:txBody>
                  <a:tcPr marL="68580" marR="68580" marT="34290" marB="34290"/>
                </a:tc>
                <a:tc>
                  <a:txBody>
                    <a:bodyPr/>
                    <a:lstStyle/>
                    <a:p>
                      <a:r>
                        <a:rPr lang="en-GB" sz="1400" dirty="0"/>
                        <a:t>Next steps</a:t>
                      </a:r>
                    </a:p>
                  </a:txBody>
                  <a:tcPr marL="68580" marR="68580" marT="34290" marB="34290"/>
                </a:tc>
                <a:extLst>
                  <a:ext uri="{0D108BD9-81ED-4DB2-BD59-A6C34878D82A}">
                    <a16:rowId xmlns:a16="http://schemas.microsoft.com/office/drawing/2014/main" val="3648304569"/>
                  </a:ext>
                </a:extLst>
              </a:tr>
              <a:tr h="708660">
                <a:tc>
                  <a:txBody>
                    <a:bodyPr/>
                    <a:lstStyle/>
                    <a:p>
                      <a:r>
                        <a:rPr lang="en-GB" sz="1400" b="1" dirty="0">
                          <a:solidFill>
                            <a:schemeClr val="tx1"/>
                          </a:solidFill>
                        </a:rPr>
                        <a:t>Modification Tracker</a:t>
                      </a:r>
                    </a:p>
                  </a:txBody>
                  <a:tcPr marL="68580" marR="68580" marT="34290" marB="34290"/>
                </a:tc>
                <a:tc>
                  <a:txBody>
                    <a:bodyPr/>
                    <a:lstStyle/>
                    <a:p>
                      <a:r>
                        <a:rPr lang="en-GB" sz="1100" dirty="0"/>
                        <a:t>Uploaded to our central page on our website</a:t>
                      </a:r>
                    </a:p>
                    <a:p>
                      <a:r>
                        <a:rPr lang="en-GB" sz="1100" dirty="0"/>
                        <a:t>Provides overview of all modifications</a:t>
                      </a:r>
                      <a:r>
                        <a:rPr lang="en-GB" sz="1100" baseline="0" dirty="0"/>
                        <a:t> and details the next stage gate. </a:t>
                      </a:r>
                    </a:p>
                    <a:p>
                      <a:endParaRPr lang="en-GB" sz="1100" dirty="0"/>
                    </a:p>
                  </a:txBody>
                  <a:tcPr marL="68580" marR="68580" marT="34290" marB="34290"/>
                </a:tc>
                <a:tc>
                  <a:txBody>
                    <a:bodyPr/>
                    <a:lstStyle/>
                    <a:p>
                      <a:r>
                        <a:rPr lang="en-GB" sz="1100" dirty="0"/>
                        <a:t>This is now being reviewed (feedback welcome) and scoping for the next</a:t>
                      </a:r>
                      <a:r>
                        <a:rPr lang="en-GB" sz="1100" baseline="0" dirty="0"/>
                        <a:t> stage of this piece of work is being completed.</a:t>
                      </a:r>
                    </a:p>
                    <a:p>
                      <a:endParaRPr lang="en-GB" sz="1100" dirty="0"/>
                    </a:p>
                  </a:txBody>
                  <a:tcPr marL="68580" marR="68580" marT="34290" marB="34290"/>
                </a:tc>
                <a:extLst>
                  <a:ext uri="{0D108BD9-81ED-4DB2-BD59-A6C34878D82A}">
                    <a16:rowId xmlns:a16="http://schemas.microsoft.com/office/drawing/2014/main" val="2877708689"/>
                  </a:ext>
                </a:extLst>
              </a:tr>
              <a:tr h="708660">
                <a:tc>
                  <a:txBody>
                    <a:bodyPr/>
                    <a:lstStyle/>
                    <a:p>
                      <a:r>
                        <a:rPr lang="en-GB" sz="1400" b="1" dirty="0">
                          <a:solidFill>
                            <a:schemeClr val="tx1"/>
                          </a:solidFill>
                        </a:rPr>
                        <a:t>Horizon scanning</a:t>
                      </a:r>
                    </a:p>
                  </a:txBody>
                  <a:tcPr marL="68580" marR="68580" marT="34290" marB="34290"/>
                </a:tc>
                <a:tc>
                  <a:txBody>
                    <a:bodyPr/>
                    <a:lstStyle/>
                    <a:p>
                      <a:r>
                        <a:rPr lang="en-GB" sz="1100" dirty="0"/>
                        <a:t>Uploaded to our central</a:t>
                      </a:r>
                      <a:r>
                        <a:rPr lang="en-GB" sz="1100" baseline="0" dirty="0"/>
                        <a:t> page on our website</a:t>
                      </a:r>
                    </a:p>
                    <a:p>
                      <a:r>
                        <a:rPr lang="en-GB" sz="1100" baseline="0" dirty="0"/>
                        <a:t>Provides an overview of what modifications are to be raised, when and provides insight on future change. Allows the industry to plan and resource whilst providing strategic direction. </a:t>
                      </a:r>
                      <a:endParaRPr lang="en-GB" sz="1100" dirty="0"/>
                    </a:p>
                  </a:txBody>
                  <a:tcPr marL="68580" marR="68580" marT="34290" marB="34290"/>
                </a:tc>
                <a:tc>
                  <a:txBody>
                    <a:bodyPr/>
                    <a:lstStyle/>
                    <a:p>
                      <a:r>
                        <a:rPr lang="en-GB" sz="1100" dirty="0"/>
                        <a:t>Embedding this</a:t>
                      </a:r>
                      <a:r>
                        <a:rPr lang="en-GB" sz="1100" baseline="0" dirty="0"/>
                        <a:t> with industry (GCDF/TCMF) </a:t>
                      </a:r>
                    </a:p>
                    <a:p>
                      <a:r>
                        <a:rPr lang="en-GB" sz="1100" baseline="0" dirty="0"/>
                        <a:t>To be tabled at Panels on a monthly basis to get information and hold discussions.</a:t>
                      </a:r>
                      <a:endParaRPr lang="en-GB" sz="1100" dirty="0"/>
                    </a:p>
                  </a:txBody>
                  <a:tcPr marL="68580" marR="68580" marT="34290" marB="34290"/>
                </a:tc>
                <a:extLst>
                  <a:ext uri="{0D108BD9-81ED-4DB2-BD59-A6C34878D82A}">
                    <a16:rowId xmlns:a16="http://schemas.microsoft.com/office/drawing/2014/main" val="3331768122"/>
                  </a:ext>
                </a:extLst>
              </a:tr>
              <a:tr h="708660">
                <a:tc>
                  <a:txBody>
                    <a:bodyPr/>
                    <a:lstStyle/>
                    <a:p>
                      <a:r>
                        <a:rPr lang="en-GB" sz="1400" b="1" dirty="0">
                          <a:solidFill>
                            <a:schemeClr val="tx1"/>
                          </a:solidFill>
                        </a:rPr>
                        <a:t>FAQs</a:t>
                      </a:r>
                    </a:p>
                  </a:txBody>
                  <a:tcPr marL="68580" marR="68580" marT="34290" marB="34290"/>
                </a:tc>
                <a:tc>
                  <a:txBody>
                    <a:bodyPr/>
                    <a:lstStyle/>
                    <a:p>
                      <a:r>
                        <a:rPr lang="en-GB" sz="1100" dirty="0"/>
                        <a:t>Uploaded to our central page on our website.</a:t>
                      </a:r>
                      <a:r>
                        <a:rPr lang="en-GB" sz="1100" baseline="0" dirty="0"/>
                        <a:t>  Provides answers to questions asked from the industry about the modification process. Especially useful for smaller market participants and those unfamiliar with the modification process.</a:t>
                      </a:r>
                      <a:endParaRPr lang="en-GB" sz="1100" dirty="0"/>
                    </a:p>
                  </a:txBody>
                  <a:tcPr marL="68580" marR="68580" marT="34290" marB="34290"/>
                </a:tc>
                <a:tc>
                  <a:txBody>
                    <a:bodyPr/>
                    <a:lstStyle/>
                    <a:p>
                      <a:r>
                        <a:rPr lang="en-GB" sz="1100" dirty="0"/>
                        <a:t>Adding</a:t>
                      </a:r>
                      <a:r>
                        <a:rPr lang="en-GB" sz="1100" baseline="0" dirty="0"/>
                        <a:t> questions as and when we get them and seeking feedback on these. </a:t>
                      </a:r>
                      <a:endParaRPr lang="en-GB" sz="1100" dirty="0"/>
                    </a:p>
                  </a:txBody>
                  <a:tcPr marL="68580" marR="68580" marT="34290" marB="34290"/>
                </a:tc>
                <a:extLst>
                  <a:ext uri="{0D108BD9-81ED-4DB2-BD59-A6C34878D82A}">
                    <a16:rowId xmlns:a16="http://schemas.microsoft.com/office/drawing/2014/main" val="3137755910"/>
                  </a:ext>
                </a:extLst>
              </a:tr>
              <a:tr h="868680">
                <a:tc>
                  <a:txBody>
                    <a:bodyPr/>
                    <a:lstStyle/>
                    <a:p>
                      <a:r>
                        <a:rPr lang="en-GB" sz="1400" b="1" dirty="0">
                          <a:solidFill>
                            <a:schemeClr val="tx1"/>
                          </a:solidFill>
                        </a:rPr>
                        <a:t>Modification process booklet</a:t>
                      </a:r>
                    </a:p>
                  </a:txBody>
                  <a:tcPr marL="68580" marR="68580" marT="34290" marB="34290"/>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dirty="0"/>
                        <a:t>Uploaded to our central page on our website.</a:t>
                      </a:r>
                      <a:r>
                        <a:rPr lang="en-GB" sz="1100" baseline="0" dirty="0"/>
                        <a:t>  This booklet provides an overview of the modification process for STC, Grid Code and the CUSC.  It also covers how to raise a modification and how to get involved in the process. Especially useful for smaller market participants and those unfamiliar with the modification process.</a:t>
                      </a:r>
                      <a:endParaRPr lang="en-GB" sz="1100" dirty="0"/>
                    </a:p>
                  </a:txBody>
                  <a:tcPr marL="68580" marR="68580" marT="34290" marB="34290"/>
                </a:tc>
                <a:tc>
                  <a:txBody>
                    <a:bodyPr/>
                    <a:lstStyle/>
                    <a:p>
                      <a:r>
                        <a:rPr lang="en-GB" sz="1100" dirty="0"/>
                        <a:t>Roll out at our Workgroups and scope out where and how to develop this piece of work. </a:t>
                      </a:r>
                    </a:p>
                  </a:txBody>
                  <a:tcPr marL="68580" marR="68580" marT="34290" marB="34290"/>
                </a:tc>
                <a:extLst>
                  <a:ext uri="{0D108BD9-81ED-4DB2-BD59-A6C34878D82A}">
                    <a16:rowId xmlns:a16="http://schemas.microsoft.com/office/drawing/2014/main" val="1340678707"/>
                  </a:ext>
                </a:extLst>
              </a:tr>
              <a:tr h="708660">
                <a:tc>
                  <a:txBody>
                    <a:bodyPr/>
                    <a:lstStyle/>
                    <a:p>
                      <a:r>
                        <a:rPr lang="en-GB" sz="1400" b="1" dirty="0">
                          <a:solidFill>
                            <a:schemeClr val="tx1"/>
                          </a:solidFill>
                        </a:rPr>
                        <a:t>Critical Friend</a:t>
                      </a:r>
                      <a:r>
                        <a:rPr lang="en-GB" sz="1400" b="1" baseline="0" dirty="0">
                          <a:solidFill>
                            <a:schemeClr val="tx1"/>
                          </a:solidFill>
                        </a:rPr>
                        <a:t> modification </a:t>
                      </a:r>
                      <a:endParaRPr lang="en-GB" sz="1400" b="1" dirty="0">
                        <a:solidFill>
                          <a:schemeClr val="tx1"/>
                        </a:solidFill>
                      </a:endParaRPr>
                    </a:p>
                  </a:txBody>
                  <a:tcPr marL="68580" marR="68580" marT="34290" marB="34290"/>
                </a:tc>
                <a:tc>
                  <a:txBody>
                    <a:bodyPr/>
                    <a:lstStyle/>
                    <a:p>
                      <a:r>
                        <a:rPr lang="en-GB" sz="1100" dirty="0"/>
                        <a:t>Modification</a:t>
                      </a:r>
                      <a:r>
                        <a:rPr lang="en-GB" sz="1100" baseline="0" dirty="0"/>
                        <a:t> raised across all of our codes at the March 2019 Panels to ensure we have adequate time to make a step change in the quality of modifications tabled at our Panels, and to complete our critical friend role as part of the CACoP principles.</a:t>
                      </a:r>
                      <a:endParaRPr lang="en-GB" sz="1100" dirty="0"/>
                    </a:p>
                  </a:txBody>
                  <a:tcPr marL="68580" marR="68580" marT="34290" marB="34290"/>
                </a:tc>
                <a:tc>
                  <a:txBody>
                    <a:bodyPr/>
                    <a:lstStyle/>
                    <a:p>
                      <a:r>
                        <a:rPr lang="en-GB" sz="1100" dirty="0"/>
                        <a:t>Agree internal working arrangements for implementation</a:t>
                      </a:r>
                      <a:r>
                        <a:rPr lang="en-GB" sz="1100" baseline="0" dirty="0"/>
                        <a:t> of the modification in July 2019.</a:t>
                      </a:r>
                      <a:endParaRPr lang="en-GB" sz="1100" dirty="0"/>
                    </a:p>
                  </a:txBody>
                  <a:tcPr marL="68580" marR="68580" marT="34290" marB="34290"/>
                </a:tc>
                <a:extLst>
                  <a:ext uri="{0D108BD9-81ED-4DB2-BD59-A6C34878D82A}">
                    <a16:rowId xmlns:a16="http://schemas.microsoft.com/office/drawing/2014/main" val="1412924149"/>
                  </a:ext>
                </a:extLst>
              </a:tr>
            </a:tbl>
          </a:graphicData>
        </a:graphic>
      </p:graphicFrame>
      <p:sp>
        <p:nvSpPr>
          <p:cNvPr id="3" name="Rectangle 2"/>
          <p:cNvSpPr/>
          <p:nvPr/>
        </p:nvSpPr>
        <p:spPr>
          <a:xfrm>
            <a:off x="157825" y="4765066"/>
            <a:ext cx="1548822" cy="186846"/>
          </a:xfrm>
          <a:prstGeom prst="rect">
            <a:avLst/>
          </a:prstGeom>
        </p:spPr>
        <p:txBody>
          <a:bodyPr wrap="none">
            <a:spAutoFit/>
          </a:bodyPr>
          <a:lstStyle/>
          <a:p>
            <a:r>
              <a:rPr lang="en-GB" sz="614" dirty="0">
                <a:hlinkClick r:id="rId2"/>
              </a:rPr>
              <a:t>https://www.nationalgrideso.com/codes</a:t>
            </a:r>
            <a:endParaRPr lang="en-GB" sz="614" dirty="0"/>
          </a:p>
        </p:txBody>
      </p:sp>
    </p:spTree>
    <p:extLst>
      <p:ext uri="{BB962C8B-B14F-4D97-AF65-F5344CB8AC3E}">
        <p14:creationId xmlns:p14="http://schemas.microsoft.com/office/powerpoint/2010/main" val="20039073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1" y="56987"/>
            <a:ext cx="6216132" cy="295466"/>
          </a:xfrm>
        </p:spPr>
        <p:txBody>
          <a:bodyPr/>
          <a:lstStyle/>
          <a:p>
            <a:br>
              <a:rPr lang="en-GB" dirty="0"/>
            </a:br>
            <a:r>
              <a:rPr lang="en-GB" dirty="0"/>
              <a:t>What have we done so far and next steps </a:t>
            </a:r>
          </a:p>
        </p:txBody>
      </p:sp>
      <p:graphicFrame>
        <p:nvGraphicFramePr>
          <p:cNvPr id="2" name="Table 1"/>
          <p:cNvGraphicFramePr>
            <a:graphicFrameLocks noGrp="1"/>
          </p:cNvGraphicFramePr>
          <p:nvPr>
            <p:extLst/>
          </p:nvPr>
        </p:nvGraphicFramePr>
        <p:xfrm>
          <a:off x="179511" y="614151"/>
          <a:ext cx="8848483" cy="1862500"/>
        </p:xfrm>
        <a:graphic>
          <a:graphicData uri="http://schemas.openxmlformats.org/drawingml/2006/table">
            <a:tbl>
              <a:tblPr firstRow="1" bandRow="1">
                <a:tableStyleId>{5C22544A-7EE6-4342-B048-85BDC9FD1C3A}</a:tableStyleId>
              </a:tblPr>
              <a:tblGrid>
                <a:gridCol w="1447985">
                  <a:extLst>
                    <a:ext uri="{9D8B030D-6E8A-4147-A177-3AD203B41FA5}">
                      <a16:colId xmlns:a16="http://schemas.microsoft.com/office/drawing/2014/main" val="2069372146"/>
                    </a:ext>
                  </a:extLst>
                </a:gridCol>
                <a:gridCol w="4954137">
                  <a:extLst>
                    <a:ext uri="{9D8B030D-6E8A-4147-A177-3AD203B41FA5}">
                      <a16:colId xmlns:a16="http://schemas.microsoft.com/office/drawing/2014/main" val="481082085"/>
                    </a:ext>
                  </a:extLst>
                </a:gridCol>
                <a:gridCol w="2446361">
                  <a:extLst>
                    <a:ext uri="{9D8B030D-6E8A-4147-A177-3AD203B41FA5}">
                      <a16:colId xmlns:a16="http://schemas.microsoft.com/office/drawing/2014/main" val="3929379552"/>
                    </a:ext>
                  </a:extLst>
                </a:gridCol>
              </a:tblGrid>
              <a:tr h="291170">
                <a:tc>
                  <a:txBody>
                    <a:bodyPr/>
                    <a:lstStyle/>
                    <a:p>
                      <a:r>
                        <a:rPr lang="en-GB" sz="1400" dirty="0"/>
                        <a:t>Item</a:t>
                      </a:r>
                    </a:p>
                  </a:txBody>
                  <a:tcPr marL="68580" marR="68580" marT="34290" marB="34290"/>
                </a:tc>
                <a:tc>
                  <a:txBody>
                    <a:bodyPr/>
                    <a:lstStyle/>
                    <a:p>
                      <a:r>
                        <a:rPr lang="en-GB" sz="1400" dirty="0"/>
                        <a:t>Where?</a:t>
                      </a:r>
                      <a:r>
                        <a:rPr lang="en-GB" sz="1400" baseline="0" dirty="0"/>
                        <a:t> What does it do?</a:t>
                      </a:r>
                      <a:endParaRPr lang="en-GB" sz="1400" dirty="0"/>
                    </a:p>
                  </a:txBody>
                  <a:tcPr marL="68580" marR="68580" marT="34290" marB="34290"/>
                </a:tc>
                <a:tc>
                  <a:txBody>
                    <a:bodyPr/>
                    <a:lstStyle/>
                    <a:p>
                      <a:r>
                        <a:rPr lang="en-GB" sz="1400" dirty="0"/>
                        <a:t>Next steps</a:t>
                      </a:r>
                    </a:p>
                  </a:txBody>
                  <a:tcPr marL="68580" marR="68580" marT="34290" marB="34290"/>
                </a:tc>
                <a:extLst>
                  <a:ext uri="{0D108BD9-81ED-4DB2-BD59-A6C34878D82A}">
                    <a16:rowId xmlns:a16="http://schemas.microsoft.com/office/drawing/2014/main" val="3648304569"/>
                  </a:ext>
                </a:extLst>
              </a:tr>
              <a:tr h="291170">
                <a:tc>
                  <a:txBody>
                    <a:bodyPr/>
                    <a:lstStyle/>
                    <a:p>
                      <a:r>
                        <a:rPr lang="en-GB" sz="1400" b="1" dirty="0">
                          <a:solidFill>
                            <a:schemeClr val="tx1"/>
                          </a:solidFill>
                        </a:rPr>
                        <a:t>Plan on a page</a:t>
                      </a:r>
                    </a:p>
                  </a:txBody>
                  <a:tcPr marL="68580" marR="68580" marT="34290" marB="34290"/>
                </a:tc>
                <a:tc>
                  <a:txBody>
                    <a:bodyPr/>
                    <a:lstStyle/>
                    <a:p>
                      <a:r>
                        <a:rPr lang="en-GB" sz="1100" dirty="0"/>
                        <a:t>Being tabled</a:t>
                      </a:r>
                      <a:r>
                        <a:rPr lang="en-GB" sz="1100" baseline="0" dirty="0"/>
                        <a:t> today for discussion</a:t>
                      </a:r>
                      <a:endParaRPr lang="en-GB" sz="1100" dirty="0"/>
                    </a:p>
                  </a:txBody>
                  <a:tcPr marL="68580" marR="68580" marT="34290" marB="34290"/>
                </a:tc>
                <a:tc>
                  <a:txBody>
                    <a:bodyPr/>
                    <a:lstStyle/>
                    <a:p>
                      <a:r>
                        <a:rPr lang="en-GB" sz="1100" dirty="0"/>
                        <a:t>Take feedback away and finalise </a:t>
                      </a:r>
                    </a:p>
                  </a:txBody>
                  <a:tcPr marL="68580" marR="68580" marT="34290" marB="34290"/>
                </a:tc>
                <a:extLst>
                  <a:ext uri="{0D108BD9-81ED-4DB2-BD59-A6C34878D82A}">
                    <a16:rowId xmlns:a16="http://schemas.microsoft.com/office/drawing/2014/main" val="472022210"/>
                  </a:ext>
                </a:extLst>
              </a:tr>
              <a:tr h="548640">
                <a:tc>
                  <a:txBody>
                    <a:bodyPr/>
                    <a:lstStyle/>
                    <a:p>
                      <a:r>
                        <a:rPr lang="en-GB" sz="1400" b="1" dirty="0">
                          <a:solidFill>
                            <a:schemeClr val="tx1"/>
                          </a:solidFill>
                        </a:rPr>
                        <a:t>Website </a:t>
                      </a:r>
                    </a:p>
                  </a:txBody>
                  <a:tcPr marL="68580" marR="68580" marT="34290" marB="34290"/>
                </a:tc>
                <a:tc>
                  <a:txBody>
                    <a:bodyPr/>
                    <a:lstStyle/>
                    <a:p>
                      <a:r>
                        <a:rPr lang="en-GB" sz="1100" dirty="0"/>
                        <a:t>We have</a:t>
                      </a:r>
                      <a:r>
                        <a:rPr lang="en-GB" sz="1100" baseline="0" dirty="0"/>
                        <a:t> created a welcome page with a meet the team and all of our contact details. A central page for our improvements as Code Administrator is under development </a:t>
                      </a:r>
                      <a:endParaRPr lang="en-GB" sz="1100" dirty="0"/>
                    </a:p>
                  </a:txBody>
                  <a:tcPr marL="68580" marR="68580" marT="34290" marB="34290"/>
                </a:tc>
                <a:tc>
                  <a:txBody>
                    <a:bodyPr/>
                    <a:lstStyle/>
                    <a:p>
                      <a:r>
                        <a:rPr lang="en-GB" sz="1100" dirty="0"/>
                        <a:t>Improvement page to be launched </a:t>
                      </a:r>
                    </a:p>
                  </a:txBody>
                  <a:tcPr marL="68580" marR="68580" marT="34290" marB="34290"/>
                </a:tc>
                <a:extLst>
                  <a:ext uri="{0D108BD9-81ED-4DB2-BD59-A6C34878D82A}">
                    <a16:rowId xmlns:a16="http://schemas.microsoft.com/office/drawing/2014/main" val="3353119789"/>
                  </a:ext>
                </a:extLst>
              </a:tr>
              <a:tr h="685800">
                <a:tc>
                  <a:txBody>
                    <a:bodyPr/>
                    <a:lstStyle/>
                    <a:p>
                      <a:r>
                        <a:rPr lang="en-GB" sz="1400" b="1" dirty="0">
                          <a:solidFill>
                            <a:schemeClr val="tx1"/>
                          </a:solidFill>
                        </a:rPr>
                        <a:t>Customer Connection  Seminar</a:t>
                      </a:r>
                    </a:p>
                  </a:txBody>
                  <a:tcPr marL="68580" marR="68580" marT="34290" marB="34290"/>
                </a:tc>
                <a:tc>
                  <a:txBody>
                    <a:bodyPr/>
                    <a:lstStyle/>
                    <a:p>
                      <a:r>
                        <a:rPr lang="en-GB" sz="1100" dirty="0"/>
                        <a:t>We</a:t>
                      </a:r>
                      <a:r>
                        <a:rPr lang="en-GB" sz="1100" baseline="0" dirty="0"/>
                        <a:t> attended this to showcase the work we had completed to date and seek feedback and talk through the modification processes</a:t>
                      </a:r>
                      <a:endParaRPr lang="en-GB" sz="1100" dirty="0"/>
                    </a:p>
                  </a:txBody>
                  <a:tcPr marL="68580" marR="68580" marT="34290" marB="34290"/>
                </a:tc>
                <a:tc>
                  <a:txBody>
                    <a:bodyPr/>
                    <a:lstStyle/>
                    <a:p>
                      <a:r>
                        <a:rPr lang="en-GB" sz="1100" dirty="0"/>
                        <a:t>Record webinar on Governance</a:t>
                      </a:r>
                      <a:r>
                        <a:rPr lang="en-GB" sz="1100" baseline="0" dirty="0"/>
                        <a:t> procedures </a:t>
                      </a:r>
                      <a:endParaRPr lang="en-GB" sz="1100" dirty="0"/>
                    </a:p>
                  </a:txBody>
                  <a:tcPr marL="68580" marR="68580" marT="34290" marB="34290"/>
                </a:tc>
                <a:extLst>
                  <a:ext uri="{0D108BD9-81ED-4DB2-BD59-A6C34878D82A}">
                    <a16:rowId xmlns:a16="http://schemas.microsoft.com/office/drawing/2014/main" val="2331865233"/>
                  </a:ext>
                </a:extLst>
              </a:tr>
            </a:tbl>
          </a:graphicData>
        </a:graphic>
      </p:graphicFrame>
      <p:sp>
        <p:nvSpPr>
          <p:cNvPr id="5" name="Rectangle 4"/>
          <p:cNvSpPr/>
          <p:nvPr/>
        </p:nvSpPr>
        <p:spPr>
          <a:xfrm>
            <a:off x="179510" y="2641451"/>
            <a:ext cx="8377636" cy="1569660"/>
          </a:xfrm>
          <a:prstGeom prst="rect">
            <a:avLst/>
          </a:prstGeom>
        </p:spPr>
        <p:txBody>
          <a:bodyPr wrap="square">
            <a:spAutoFit/>
          </a:bodyPr>
          <a:lstStyle/>
          <a:p>
            <a:r>
              <a:rPr lang="en-GB" sz="1200" dirty="0"/>
              <a:t>A </a:t>
            </a:r>
            <a:r>
              <a:rPr lang="en-GB" sz="1200" b="1" dirty="0"/>
              <a:t>Webinar</a:t>
            </a:r>
            <a:r>
              <a:rPr lang="en-GB" sz="1200" dirty="0"/>
              <a:t> is due to be held in </a:t>
            </a:r>
            <a:r>
              <a:rPr lang="en-GB" sz="1200" b="1" dirty="0"/>
              <a:t>April </a:t>
            </a:r>
            <a:r>
              <a:rPr lang="en-GB" sz="1200" dirty="0"/>
              <a:t>to showcase the work completed so far across the industry, this will include;</a:t>
            </a:r>
          </a:p>
          <a:p>
            <a:pPr marL="557213" lvl="1" indent="-214313">
              <a:buFont typeface="Arial" panose="020B0604020202020204" pitchFamily="34" charset="0"/>
              <a:buChar char="•"/>
            </a:pPr>
            <a:endParaRPr lang="en-GB" sz="1200" dirty="0"/>
          </a:p>
          <a:p>
            <a:pPr marL="557213" lvl="1" indent="-214313">
              <a:buFont typeface="Arial" panose="020B0604020202020204" pitchFamily="34" charset="0"/>
              <a:buChar char="•"/>
            </a:pPr>
            <a:r>
              <a:rPr lang="en-GB" sz="1200" dirty="0"/>
              <a:t>What we have done </a:t>
            </a:r>
          </a:p>
          <a:p>
            <a:pPr marL="557213" lvl="1" indent="-214313">
              <a:buFont typeface="Arial" panose="020B0604020202020204" pitchFamily="34" charset="0"/>
              <a:buChar char="•"/>
            </a:pPr>
            <a:r>
              <a:rPr lang="en-GB" sz="1200" dirty="0"/>
              <a:t>What the scope for the pieces of work was</a:t>
            </a:r>
          </a:p>
          <a:p>
            <a:pPr marL="557213" lvl="1" indent="-214313">
              <a:buFont typeface="Arial" panose="020B0604020202020204" pitchFamily="34" charset="0"/>
              <a:buChar char="•"/>
            </a:pPr>
            <a:r>
              <a:rPr lang="en-GB" sz="1200" dirty="0"/>
              <a:t>Why we have done it </a:t>
            </a:r>
          </a:p>
          <a:p>
            <a:pPr marL="557213" lvl="1" indent="-214313">
              <a:buFont typeface="Arial" panose="020B0604020202020204" pitchFamily="34" charset="0"/>
              <a:buChar char="•"/>
            </a:pPr>
            <a:r>
              <a:rPr lang="en-GB" sz="1200" dirty="0"/>
              <a:t>Where you can find it </a:t>
            </a:r>
          </a:p>
          <a:p>
            <a:pPr marL="557213" lvl="1" indent="-214313">
              <a:buFont typeface="Arial" panose="020B0604020202020204" pitchFamily="34" charset="0"/>
              <a:buChar char="•"/>
            </a:pPr>
            <a:r>
              <a:rPr lang="en-GB" sz="1200" dirty="0"/>
              <a:t>How you can use it </a:t>
            </a:r>
          </a:p>
          <a:p>
            <a:pPr marL="557213" lvl="1" indent="-214313">
              <a:buFont typeface="Arial" panose="020B0604020202020204" pitchFamily="34" charset="0"/>
              <a:buChar char="•"/>
            </a:pPr>
            <a:r>
              <a:rPr lang="en-GB" sz="1200" dirty="0"/>
              <a:t>How we will be looking to evolve the piece of work or concept further </a:t>
            </a:r>
          </a:p>
        </p:txBody>
      </p:sp>
    </p:spTree>
    <p:extLst>
      <p:ext uri="{BB962C8B-B14F-4D97-AF65-F5344CB8AC3E}">
        <p14:creationId xmlns:p14="http://schemas.microsoft.com/office/powerpoint/2010/main" val="2361390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1" y="56987"/>
            <a:ext cx="7947731" cy="295466"/>
          </a:xfrm>
        </p:spPr>
        <p:txBody>
          <a:bodyPr/>
          <a:lstStyle/>
          <a:p>
            <a:br>
              <a:rPr lang="en-GB" dirty="0"/>
            </a:br>
            <a:r>
              <a:rPr lang="en-GB" dirty="0"/>
              <a:t>What are we focusing on currently and for the next few months?</a:t>
            </a:r>
          </a:p>
        </p:txBody>
      </p:sp>
      <p:sp>
        <p:nvSpPr>
          <p:cNvPr id="7" name="TextBox 6"/>
          <p:cNvSpPr txBox="1"/>
          <p:nvPr/>
        </p:nvSpPr>
        <p:spPr>
          <a:xfrm>
            <a:off x="179511" y="987574"/>
            <a:ext cx="8784977" cy="4062651"/>
          </a:xfrm>
          <a:prstGeom prst="rect">
            <a:avLst/>
          </a:prstGeom>
          <a:noFill/>
        </p:spPr>
        <p:txBody>
          <a:bodyPr wrap="square" lIns="0" tIns="0" rIns="0" bIns="0" rtlCol="0">
            <a:spAutoFit/>
          </a:bodyPr>
          <a:lstStyle/>
          <a:p>
            <a:pPr algn="l"/>
            <a:r>
              <a:rPr lang="en-GB" sz="1200" b="1" dirty="0"/>
              <a:t>Our Critical Friend role:</a:t>
            </a:r>
          </a:p>
          <a:p>
            <a:pPr algn="l"/>
            <a:endParaRPr lang="en-GB" sz="1200" b="1" dirty="0"/>
          </a:p>
          <a:p>
            <a:pPr marL="214313" indent="-214313">
              <a:buFont typeface="Arial" panose="020B0604020202020204" pitchFamily="34" charset="0"/>
              <a:buChar char="•"/>
            </a:pPr>
            <a:r>
              <a:rPr lang="en-GB" sz="1200" b="1" dirty="0"/>
              <a:t>Webinar</a:t>
            </a:r>
            <a:r>
              <a:rPr lang="en-GB" sz="1200" dirty="0"/>
              <a:t> to be held and</a:t>
            </a:r>
            <a:r>
              <a:rPr lang="en-GB" sz="1200" b="1" dirty="0"/>
              <a:t> recorded </a:t>
            </a:r>
            <a:r>
              <a:rPr lang="en-GB" sz="1200" dirty="0"/>
              <a:t>following the initial webinar (also in April) to talk through our </a:t>
            </a:r>
            <a:r>
              <a:rPr lang="en-GB" sz="1200" b="1" dirty="0"/>
              <a:t>Governance procedures </a:t>
            </a:r>
            <a:r>
              <a:rPr lang="en-GB" sz="1200" dirty="0"/>
              <a:t>(modification processes and our Panels).  This will then be uploaded to our website. </a:t>
            </a:r>
          </a:p>
          <a:p>
            <a:pPr algn="l"/>
            <a:endParaRPr lang="en-GB" sz="1200" dirty="0"/>
          </a:p>
          <a:p>
            <a:pPr marL="214313" indent="-214313">
              <a:buFont typeface="Arial" panose="020B0604020202020204" pitchFamily="34" charset="0"/>
              <a:buChar char="•"/>
            </a:pPr>
            <a:r>
              <a:rPr lang="en-GB" sz="1200" b="1" dirty="0"/>
              <a:t>Critical Friend </a:t>
            </a:r>
            <a:r>
              <a:rPr lang="en-GB" sz="1200" dirty="0"/>
              <a:t>modifications</a:t>
            </a:r>
          </a:p>
          <a:p>
            <a:pPr marL="214313" indent="-214313">
              <a:buFont typeface="Arial" panose="020B0604020202020204" pitchFamily="34" charset="0"/>
              <a:buChar char="•"/>
            </a:pPr>
            <a:endParaRPr lang="en-GB" sz="1200" dirty="0"/>
          </a:p>
          <a:p>
            <a:pPr algn="l"/>
            <a:r>
              <a:rPr lang="en-GB" sz="1200" b="1" dirty="0"/>
              <a:t>Engagement:</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r>
              <a:rPr lang="en-GB" sz="1200" b="1" dirty="0"/>
              <a:t>Informing</a:t>
            </a:r>
            <a:r>
              <a:rPr lang="en-GB" sz="1200" dirty="0"/>
              <a:t> industry of work completed to date (as per previous slide) </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r>
              <a:rPr lang="en-GB" sz="1200" dirty="0"/>
              <a:t>Looking at our </a:t>
            </a:r>
            <a:r>
              <a:rPr lang="en-GB" sz="1200" b="1" dirty="0"/>
              <a:t>engagement plan </a:t>
            </a:r>
            <a:r>
              <a:rPr lang="en-GB" sz="1200" dirty="0"/>
              <a:t>across industry for both BAU and our improvement work (survey issued) </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r>
              <a:rPr lang="en-GB" sz="1200" b="1" dirty="0"/>
              <a:t>Seeking feedback </a:t>
            </a:r>
            <a:r>
              <a:rPr lang="en-GB" sz="1200" dirty="0"/>
              <a:t>on our Workgroups (Brilliant Basics survey for those involved in recently closed Workgroups across codes)</a:t>
            </a:r>
          </a:p>
          <a:p>
            <a:pPr algn="l"/>
            <a:endParaRPr lang="en-GB" sz="1200" dirty="0"/>
          </a:p>
          <a:p>
            <a:pPr algn="l"/>
            <a:r>
              <a:rPr lang="en-GB" sz="1200" b="1" dirty="0"/>
              <a:t>Concepts:</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r>
              <a:rPr lang="en-GB" sz="1200" b="1" dirty="0"/>
              <a:t>Continuous improvement </a:t>
            </a:r>
            <a:r>
              <a:rPr lang="en-GB" sz="1200" dirty="0"/>
              <a:t>on all of the work completed to date – all feedback welcome to help inform and shape our next steps </a:t>
            </a:r>
          </a:p>
          <a:p>
            <a:pPr algn="l"/>
            <a:endParaRPr lang="en-GB" sz="1200" b="1" dirty="0"/>
          </a:p>
          <a:p>
            <a:pPr algn="l"/>
            <a:endParaRPr lang="en-GB" sz="1200" dirty="0"/>
          </a:p>
          <a:p>
            <a:pPr algn="l"/>
            <a:endParaRPr lang="en-GB" sz="1200" dirty="0"/>
          </a:p>
        </p:txBody>
      </p:sp>
    </p:spTree>
    <p:extLst>
      <p:ext uri="{BB962C8B-B14F-4D97-AF65-F5344CB8AC3E}">
        <p14:creationId xmlns:p14="http://schemas.microsoft.com/office/powerpoint/2010/main" val="3586574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Introductions and Apologies </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4294967295"/>
          </p:nvPr>
        </p:nvSpPr>
        <p:spPr>
          <a:xfrm>
            <a:off x="323550" y="807554"/>
            <a:ext cx="8388910" cy="3600400"/>
          </a:xfrm>
        </p:spPr>
        <p:txBody>
          <a:bodyPr/>
          <a:lstStyle/>
          <a:p>
            <a:r>
              <a:rPr lang="en-GB" dirty="0"/>
              <a:t>Apologies </a:t>
            </a:r>
          </a:p>
          <a:p>
            <a:r>
              <a:rPr lang="en-GB" sz="1600" b="0" dirty="0">
                <a:solidFill>
                  <a:schemeClr val="tx1"/>
                </a:solidFill>
              </a:rPr>
              <a:t>None</a:t>
            </a:r>
            <a:endParaRPr lang="en-GB" sz="1600" b="0" dirty="0"/>
          </a:p>
          <a:p>
            <a:endParaRPr lang="en-GB" sz="1200" dirty="0">
              <a:solidFill>
                <a:schemeClr val="tx1"/>
              </a:solidFill>
            </a:endParaRPr>
          </a:p>
          <a:p>
            <a:pPr marL="171450" lvl="1" indent="-171450">
              <a:buFont typeface="Arial" panose="020B0604020202020204" pitchFamily="34" charset="0"/>
              <a:buChar char="•"/>
            </a:pPr>
            <a:endParaRPr lang="en-GB" sz="1000" dirty="0"/>
          </a:p>
          <a:p>
            <a:pPr lvl="1"/>
            <a:r>
              <a:rPr lang="en-GB" sz="1400" b="1" dirty="0">
                <a:solidFill>
                  <a:schemeClr val="accent1"/>
                </a:solidFill>
              </a:rPr>
              <a:t>Alternate </a:t>
            </a:r>
          </a:p>
          <a:p>
            <a:pPr lvl="1"/>
            <a:r>
              <a:rPr lang="en-GB" sz="1100" dirty="0"/>
              <a:t>N/A</a:t>
            </a:r>
          </a:p>
          <a:p>
            <a:endParaRPr lang="en-GB" dirty="0"/>
          </a:p>
          <a:p>
            <a:r>
              <a:rPr lang="en-GB" dirty="0"/>
              <a:t>Observers</a:t>
            </a:r>
          </a:p>
          <a:p>
            <a:r>
              <a:rPr lang="en-GB" sz="1600" b="0" dirty="0">
                <a:solidFill>
                  <a:schemeClr val="tx1"/>
                </a:solidFill>
              </a:rPr>
              <a:t>None</a:t>
            </a:r>
            <a:endParaRPr lang="en-GB" sz="1600" b="0" dirty="0"/>
          </a:p>
        </p:txBody>
      </p:sp>
    </p:spTree>
    <p:extLst>
      <p:ext uri="{BB962C8B-B14F-4D97-AF65-F5344CB8AC3E}">
        <p14:creationId xmlns:p14="http://schemas.microsoft.com/office/powerpoint/2010/main" val="29276758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15A67D2-6533-4EF9-87E7-408A5AB91AEE}"/>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l="1648" r="1648"/>
          <a:stretch/>
        </p:blipFill>
        <p:spPr/>
      </p:pic>
      <p:sp>
        <p:nvSpPr>
          <p:cNvPr id="24" name="Title 23">
            <a:extLst>
              <a:ext uri="{FF2B5EF4-FFF2-40B4-BE49-F238E27FC236}">
                <a16:creationId xmlns:a16="http://schemas.microsoft.com/office/drawing/2014/main" id="{E22C5195-0803-488B-AF80-CF59FA737389}"/>
              </a:ext>
            </a:extLst>
          </p:cNvPr>
          <p:cNvSpPr>
            <a:spLocks noGrp="1"/>
          </p:cNvSpPr>
          <p:nvPr>
            <p:ph type="title"/>
          </p:nvPr>
        </p:nvSpPr>
        <p:spPr/>
        <p:txBody>
          <a:bodyPr/>
          <a:lstStyle/>
          <a:p>
            <a:pPr algn="r"/>
            <a:r>
              <a:rPr lang="en-GB" dirty="0">
                <a:solidFill>
                  <a:schemeClr val="bg1"/>
                </a:solidFill>
              </a:rPr>
              <a:t>AOB</a:t>
            </a:r>
          </a:p>
        </p:txBody>
      </p:sp>
      <p:sp>
        <p:nvSpPr>
          <p:cNvPr id="12" name="Rectangle 11">
            <a:extLst>
              <a:ext uri="{FF2B5EF4-FFF2-40B4-BE49-F238E27FC236}">
                <a16:creationId xmlns:a16="http://schemas.microsoft.com/office/drawing/2014/main" id="{8FC272BA-AB10-4EBE-9B73-A993F8E2C6B7}"/>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1050696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824D47E-64C9-476C-92DB-FF3BC3452446}"/>
              </a:ext>
            </a:extLst>
          </p:cNvPr>
          <p:cNvSpPr>
            <a:spLocks noGrp="1"/>
          </p:cNvSpPr>
          <p:nvPr>
            <p:ph type="pic" sz="quarter" idx="14"/>
          </p:nvPr>
        </p:nvSpPr>
        <p:spPr/>
      </p:sp>
      <p:sp>
        <p:nvSpPr>
          <p:cNvPr id="3" name="Text Placeholder 2">
            <a:extLst>
              <a:ext uri="{FF2B5EF4-FFF2-40B4-BE49-F238E27FC236}">
                <a16:creationId xmlns:a16="http://schemas.microsoft.com/office/drawing/2014/main" id="{E69F9C11-3DED-46DE-ADCF-55E0F5E2D9BC}"/>
              </a:ext>
            </a:extLst>
          </p:cNvPr>
          <p:cNvSpPr>
            <a:spLocks noGrp="1"/>
          </p:cNvSpPr>
          <p:nvPr>
            <p:ph type="body" sz="quarter" idx="15"/>
          </p:nvPr>
        </p:nvSpPr>
        <p:spPr>
          <a:xfrm>
            <a:off x="323850" y="1062000"/>
            <a:ext cx="5543550" cy="630942"/>
          </a:xfrm>
        </p:spPr>
        <p:txBody>
          <a:bodyPr/>
          <a:lstStyle/>
          <a:p>
            <a:r>
              <a:rPr lang="en-GB" sz="1800" dirty="0">
                <a:latin typeface="+mj-lt"/>
                <a:ea typeface="+mj-ea"/>
                <a:cs typeface="+mj-cs"/>
              </a:rPr>
              <a:t>Sarah York, </a:t>
            </a:r>
          </a:p>
          <a:p>
            <a:r>
              <a:rPr lang="en-GB" sz="1800" dirty="0">
                <a:latin typeface="+mj-lt"/>
                <a:ea typeface="+mj-ea"/>
                <a:cs typeface="+mj-cs"/>
              </a:rPr>
              <a:t>Market Development Lead </a:t>
            </a:r>
          </a:p>
        </p:txBody>
      </p:sp>
      <p:sp>
        <p:nvSpPr>
          <p:cNvPr id="4" name="Title 3">
            <a:extLst>
              <a:ext uri="{FF2B5EF4-FFF2-40B4-BE49-F238E27FC236}">
                <a16:creationId xmlns:a16="http://schemas.microsoft.com/office/drawing/2014/main" id="{30E94A2B-ED28-41CA-BDE4-1865681BA58C}"/>
              </a:ext>
            </a:extLst>
          </p:cNvPr>
          <p:cNvSpPr>
            <a:spLocks noGrp="1"/>
          </p:cNvSpPr>
          <p:nvPr>
            <p:ph type="title"/>
          </p:nvPr>
        </p:nvSpPr>
        <p:spPr/>
        <p:txBody>
          <a:bodyPr/>
          <a:lstStyle/>
          <a:p>
            <a:r>
              <a:rPr lang="en-GB" dirty="0">
                <a:solidFill>
                  <a:schemeClr val="bg1"/>
                </a:solidFill>
              </a:rPr>
              <a:t>ESO Energy Codes Review thought piece: reforming code content</a:t>
            </a:r>
            <a:br>
              <a:rPr lang="en-GB" dirty="0"/>
            </a:br>
            <a:endParaRPr lang="en-GB" dirty="0"/>
          </a:p>
        </p:txBody>
      </p:sp>
    </p:spTree>
    <p:extLst>
      <p:ext uri="{BB962C8B-B14F-4D97-AF65-F5344CB8AC3E}">
        <p14:creationId xmlns:p14="http://schemas.microsoft.com/office/powerpoint/2010/main" val="31560970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218CF24F-EE26-49D6-9B29-4C595A635F30}"/>
              </a:ext>
            </a:extLst>
          </p:cNvPr>
          <p:cNvSpPr>
            <a:spLocks noGrp="1"/>
          </p:cNvSpPr>
          <p:nvPr>
            <p:ph type="pic" sz="quarter" idx="14"/>
          </p:nvPr>
        </p:nvSpPr>
        <p:spPr/>
      </p:sp>
      <p:sp>
        <p:nvSpPr>
          <p:cNvPr id="3" name="Text Placeholder 2">
            <a:extLst>
              <a:ext uri="{FF2B5EF4-FFF2-40B4-BE49-F238E27FC236}">
                <a16:creationId xmlns:a16="http://schemas.microsoft.com/office/drawing/2014/main" id="{4625C588-68EE-4DFD-96A7-C77276EB2152}"/>
              </a:ext>
            </a:extLst>
          </p:cNvPr>
          <p:cNvSpPr>
            <a:spLocks noGrp="1"/>
          </p:cNvSpPr>
          <p:nvPr>
            <p:ph type="body" sz="quarter" idx="15"/>
          </p:nvPr>
        </p:nvSpPr>
        <p:spPr/>
        <p:txBody>
          <a:bodyPr/>
          <a:lstStyle/>
          <a:p>
            <a:endParaRPr lang="en-GB"/>
          </a:p>
        </p:txBody>
      </p:sp>
      <p:sp>
        <p:nvSpPr>
          <p:cNvPr id="4" name="Text Placeholder 3">
            <a:extLst>
              <a:ext uri="{FF2B5EF4-FFF2-40B4-BE49-F238E27FC236}">
                <a16:creationId xmlns:a16="http://schemas.microsoft.com/office/drawing/2014/main" id="{798E0E0A-F91F-4296-A146-963AC54DB643}"/>
              </a:ext>
            </a:extLst>
          </p:cNvPr>
          <p:cNvSpPr>
            <a:spLocks noGrp="1"/>
          </p:cNvSpPr>
          <p:nvPr>
            <p:ph type="body" sz="quarter" idx="16"/>
          </p:nvPr>
        </p:nvSpPr>
        <p:spPr/>
        <p:txBody>
          <a:bodyPr/>
          <a:lstStyle/>
          <a:p>
            <a:endParaRPr lang="en-GB"/>
          </a:p>
        </p:txBody>
      </p:sp>
      <p:sp>
        <p:nvSpPr>
          <p:cNvPr id="5" name="Title 4">
            <a:extLst>
              <a:ext uri="{FF2B5EF4-FFF2-40B4-BE49-F238E27FC236}">
                <a16:creationId xmlns:a16="http://schemas.microsoft.com/office/drawing/2014/main" id="{0149F11C-7C8C-4868-9905-83D1A4333C98}"/>
              </a:ext>
            </a:extLst>
          </p:cNvPr>
          <p:cNvSpPr>
            <a:spLocks noGrp="1"/>
          </p:cNvSpPr>
          <p:nvPr>
            <p:ph type="title"/>
          </p:nvPr>
        </p:nvSpPr>
        <p:spPr/>
        <p:txBody>
          <a:bodyPr/>
          <a:lstStyle/>
          <a:p>
            <a:r>
              <a:rPr lang="en-GB" dirty="0">
                <a:solidFill>
                  <a:schemeClr val="bg1"/>
                </a:solidFill>
              </a:rPr>
              <a:t>Roles and responsibilities Update</a:t>
            </a:r>
          </a:p>
        </p:txBody>
      </p:sp>
    </p:spTree>
    <p:extLst>
      <p:ext uri="{BB962C8B-B14F-4D97-AF65-F5344CB8AC3E}">
        <p14:creationId xmlns:p14="http://schemas.microsoft.com/office/powerpoint/2010/main" val="686646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C8114E49-8EA0-4276-8195-E96AF5A15FC1}"/>
              </a:ext>
            </a:extLst>
          </p:cNvPr>
          <p:cNvSpPr>
            <a:spLocks noGrp="1"/>
          </p:cNvSpPr>
          <p:nvPr>
            <p:ph type="pic" sz="quarter" idx="16"/>
          </p:nvPr>
        </p:nvSpPr>
        <p:spPr/>
      </p:sp>
      <p:sp>
        <p:nvSpPr>
          <p:cNvPr id="3" name="Text Placeholder 2">
            <a:extLst>
              <a:ext uri="{FF2B5EF4-FFF2-40B4-BE49-F238E27FC236}">
                <a16:creationId xmlns:a16="http://schemas.microsoft.com/office/drawing/2014/main" id="{FBCE86D1-2C95-416A-9359-DC64DA1BC2F9}"/>
              </a:ext>
            </a:extLst>
          </p:cNvPr>
          <p:cNvSpPr>
            <a:spLocks noGrp="1"/>
          </p:cNvSpPr>
          <p:nvPr>
            <p:ph type="body" sz="quarter" idx="15"/>
          </p:nvPr>
        </p:nvSpPr>
        <p:spPr>
          <a:xfrm>
            <a:off x="324000" y="1062000"/>
            <a:ext cx="2592238" cy="492443"/>
          </a:xfrm>
        </p:spPr>
        <p:txBody>
          <a:bodyPr/>
          <a:lstStyle/>
          <a:p>
            <a:r>
              <a:rPr lang="en-GB" dirty="0"/>
              <a:t>Joseph Henry, Code Administrator</a:t>
            </a:r>
          </a:p>
        </p:txBody>
      </p:sp>
      <p:sp>
        <p:nvSpPr>
          <p:cNvPr id="4" name="Title 3">
            <a:extLst>
              <a:ext uri="{FF2B5EF4-FFF2-40B4-BE49-F238E27FC236}">
                <a16:creationId xmlns:a16="http://schemas.microsoft.com/office/drawing/2014/main" id="{B0425188-D6E9-4332-B2AD-E3175215C55C}"/>
              </a:ext>
            </a:extLst>
          </p:cNvPr>
          <p:cNvSpPr>
            <a:spLocks noGrp="1"/>
          </p:cNvSpPr>
          <p:nvPr>
            <p:ph type="title"/>
          </p:nvPr>
        </p:nvSpPr>
        <p:spPr/>
        <p:txBody>
          <a:bodyPr/>
          <a:lstStyle/>
          <a:p>
            <a:r>
              <a:rPr lang="en-GB" dirty="0"/>
              <a:t>Plan on a page</a:t>
            </a:r>
          </a:p>
        </p:txBody>
      </p:sp>
    </p:spTree>
    <p:extLst>
      <p:ext uri="{BB962C8B-B14F-4D97-AF65-F5344CB8AC3E}">
        <p14:creationId xmlns:p14="http://schemas.microsoft.com/office/powerpoint/2010/main" val="4603533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D131551-FC2E-4841-8849-669C15A7FC21}"/>
              </a:ext>
            </a:extLst>
          </p:cNvPr>
          <p:cNvSpPr>
            <a:spLocks noGrp="1"/>
          </p:cNvSpPr>
          <p:nvPr>
            <p:ph type="pic" sz="quarter" idx="14"/>
          </p:nvPr>
        </p:nvSpPr>
        <p:spPr/>
      </p:sp>
      <p:sp>
        <p:nvSpPr>
          <p:cNvPr id="9" name="Text Placeholder 8">
            <a:extLst>
              <a:ext uri="{FF2B5EF4-FFF2-40B4-BE49-F238E27FC236}">
                <a16:creationId xmlns:a16="http://schemas.microsoft.com/office/drawing/2014/main" id="{CD7AB338-1E23-4FA2-A486-0357A53DE8DB}"/>
              </a:ext>
            </a:extLst>
          </p:cNvPr>
          <p:cNvSpPr>
            <a:spLocks noGrp="1"/>
          </p:cNvSpPr>
          <p:nvPr>
            <p:ph type="body" sz="quarter" idx="10"/>
          </p:nvPr>
        </p:nvSpPr>
        <p:spPr>
          <a:xfrm>
            <a:off x="324001" y="4347846"/>
            <a:ext cx="4068612" cy="492443"/>
          </a:xfrm>
        </p:spPr>
        <p:txBody>
          <a:bodyPr/>
          <a:lstStyle/>
          <a:p>
            <a:r>
              <a:rPr lang="en-GB" dirty="0"/>
              <a:t>nationalgrideso.com</a:t>
            </a:r>
          </a:p>
          <a:p>
            <a:pPr lvl="1"/>
            <a:r>
              <a:rPr lang="en-GB" dirty="0"/>
              <a:t>National </a:t>
            </a:r>
            <a:r>
              <a:rPr lang="en-GB"/>
              <a:t>Grid ESO, Faraday </a:t>
            </a:r>
            <a:r>
              <a:rPr lang="en-GB" dirty="0"/>
              <a:t>House, Warwick Technology Park, </a:t>
            </a:r>
            <a:br>
              <a:rPr lang="en-GB" dirty="0"/>
            </a:br>
            <a:r>
              <a:rPr lang="en-GB" dirty="0"/>
              <a:t>Gallows Hill, Warwick, CV346DA</a:t>
            </a:r>
          </a:p>
        </p:txBody>
      </p:sp>
    </p:spTree>
    <p:extLst>
      <p:ext uri="{BB962C8B-B14F-4D97-AF65-F5344CB8AC3E}">
        <p14:creationId xmlns:p14="http://schemas.microsoft.com/office/powerpoint/2010/main" val="2085660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15A67D2-6533-4EF9-87E7-408A5AB91AEE}"/>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2402" r="12402"/>
          <a:stretch>
            <a:fillRect/>
          </a:stretch>
        </p:blipFill>
        <p:spPr/>
      </p:pic>
      <p:sp>
        <p:nvSpPr>
          <p:cNvPr id="6" name="Rectangle 5">
            <a:extLst>
              <a:ext uri="{FF2B5EF4-FFF2-40B4-BE49-F238E27FC236}">
                <a16:creationId xmlns:a16="http://schemas.microsoft.com/office/drawing/2014/main" id="{901A6D01-10D9-4EBB-B563-2A96FFEC9E0F}"/>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
        <p:nvSpPr>
          <p:cNvPr id="7" name="Title 23">
            <a:extLst>
              <a:ext uri="{FF2B5EF4-FFF2-40B4-BE49-F238E27FC236}">
                <a16:creationId xmlns:a16="http://schemas.microsoft.com/office/drawing/2014/main" id="{3CA4D46D-A669-46DA-A93E-1C9EEDD1E0CA}"/>
              </a:ext>
            </a:extLst>
          </p:cNvPr>
          <p:cNvSpPr txBox="1">
            <a:spLocks/>
          </p:cNvSpPr>
          <p:nvPr/>
        </p:nvSpPr>
        <p:spPr>
          <a:xfrm>
            <a:off x="539552" y="375506"/>
            <a:ext cx="8495999" cy="295466"/>
          </a:xfrm>
          <a:prstGeom prst="rect">
            <a:avLst/>
          </a:prstGeom>
        </p:spPr>
        <p:txBody>
          <a:bodyPr vert="horz" wrap="square" lIns="0" tIns="0" rIns="0" bIns="0" rtlCol="0" anchor="t">
            <a:noAutofit/>
          </a:bodyPr>
          <a:lstStyle>
            <a:lvl1pPr>
              <a:lnSpc>
                <a:spcPct val="80000"/>
              </a:lnSpc>
              <a:defRPr sz="2400" b="1">
                <a:solidFill>
                  <a:schemeClr val="accent1"/>
                </a:solidFill>
                <a:latin typeface="+mj-lt"/>
                <a:ea typeface="+mj-ea"/>
                <a:cs typeface="+mj-cs"/>
              </a:defRPr>
            </a:lvl1pPr>
          </a:lstStyle>
          <a:p>
            <a:pPr algn="r" defTabSz="914400"/>
            <a:r>
              <a:rPr lang="en-GB" kern="0" dirty="0"/>
              <a:t>Approval of Panel </a:t>
            </a:r>
          </a:p>
          <a:p>
            <a:pPr algn="r" defTabSz="914400"/>
            <a:r>
              <a:rPr lang="en-GB" kern="0" dirty="0"/>
              <a:t>Minutes </a:t>
            </a:r>
            <a:br>
              <a:rPr lang="en-GB" kern="0" dirty="0"/>
            </a:br>
            <a:endParaRPr lang="en-GB" kern="0" dirty="0"/>
          </a:p>
          <a:p>
            <a:pPr algn="r" defTabSz="914400"/>
            <a:br>
              <a:rPr lang="en-GB" kern="0" dirty="0"/>
            </a:br>
            <a:r>
              <a:rPr lang="en-GB" sz="1800" b="0" kern="0" dirty="0">
                <a:solidFill>
                  <a:schemeClr val="tx1"/>
                </a:solidFill>
              </a:rPr>
              <a:t>25 February 2019</a:t>
            </a:r>
          </a:p>
        </p:txBody>
      </p:sp>
    </p:spTree>
    <p:extLst>
      <p:ext uri="{BB962C8B-B14F-4D97-AF65-F5344CB8AC3E}">
        <p14:creationId xmlns:p14="http://schemas.microsoft.com/office/powerpoint/2010/main" val="2224930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a:xfrm>
            <a:off x="2030159" y="0"/>
            <a:ext cx="7113841" cy="5142778"/>
          </a:xfrm>
        </p:spPr>
      </p:pic>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p:txBody>
          <a:bodyPr/>
          <a:lstStyle/>
          <a:p>
            <a:r>
              <a:rPr lang="en-GB" dirty="0"/>
              <a:t>Actions Log</a:t>
            </a:r>
          </a:p>
        </p:txBody>
      </p:sp>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Tree>
    <p:extLst>
      <p:ext uri="{BB962C8B-B14F-4D97-AF65-F5344CB8AC3E}">
        <p14:creationId xmlns:p14="http://schemas.microsoft.com/office/powerpoint/2010/main" val="986114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15A67D2-6533-4EF9-87E7-408A5AB91AEE}"/>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2402" r="12402"/>
          <a:stretch>
            <a:fillRect/>
          </a:stretch>
        </p:blipFill>
        <p:spPr/>
      </p:pic>
      <p:sp>
        <p:nvSpPr>
          <p:cNvPr id="6" name="Rectangle 5">
            <a:extLst>
              <a:ext uri="{FF2B5EF4-FFF2-40B4-BE49-F238E27FC236}">
                <a16:creationId xmlns:a16="http://schemas.microsoft.com/office/drawing/2014/main" id="{901A6D01-10D9-4EBB-B563-2A96FFEC9E0F}"/>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
        <p:nvSpPr>
          <p:cNvPr id="7" name="Title 23">
            <a:extLst>
              <a:ext uri="{FF2B5EF4-FFF2-40B4-BE49-F238E27FC236}">
                <a16:creationId xmlns:a16="http://schemas.microsoft.com/office/drawing/2014/main" id="{3CA4D46D-A669-46DA-A93E-1C9EEDD1E0CA}"/>
              </a:ext>
            </a:extLst>
          </p:cNvPr>
          <p:cNvSpPr txBox="1">
            <a:spLocks/>
          </p:cNvSpPr>
          <p:nvPr/>
        </p:nvSpPr>
        <p:spPr>
          <a:xfrm>
            <a:off x="539552" y="375506"/>
            <a:ext cx="8495999" cy="295466"/>
          </a:xfrm>
          <a:prstGeom prst="rect">
            <a:avLst/>
          </a:prstGeom>
        </p:spPr>
        <p:txBody>
          <a:bodyPr vert="horz" wrap="square" lIns="0" tIns="0" rIns="0" bIns="0" rtlCol="0" anchor="t">
            <a:noAutofit/>
          </a:bodyPr>
          <a:lstStyle>
            <a:lvl1pPr>
              <a:lnSpc>
                <a:spcPct val="80000"/>
              </a:lnSpc>
              <a:defRPr sz="2400" b="1">
                <a:solidFill>
                  <a:schemeClr val="accent1"/>
                </a:solidFill>
                <a:latin typeface="+mj-lt"/>
                <a:ea typeface="+mj-ea"/>
                <a:cs typeface="+mj-cs"/>
              </a:defRPr>
            </a:lvl1pPr>
          </a:lstStyle>
          <a:p>
            <a:pPr algn="r" defTabSz="914400"/>
            <a:r>
              <a:rPr lang="en-GB" kern="0" dirty="0"/>
              <a:t>Authority Decisions</a:t>
            </a:r>
          </a:p>
          <a:p>
            <a:pPr algn="r" defTabSz="914400"/>
            <a:br>
              <a:rPr lang="en-GB" kern="0" dirty="0"/>
            </a:br>
            <a:r>
              <a:rPr lang="en-GB" sz="1800" b="0" kern="0" dirty="0">
                <a:solidFill>
                  <a:schemeClr val="tx1"/>
                </a:solidFill>
              </a:rPr>
              <a:t>Nadir </a:t>
            </a:r>
            <a:r>
              <a:rPr lang="en-GB" sz="1800" b="0" dirty="0">
                <a:solidFill>
                  <a:schemeClr val="tx1"/>
                </a:solidFill>
              </a:rPr>
              <a:t>Hafeez, </a:t>
            </a:r>
          </a:p>
          <a:p>
            <a:pPr algn="r" defTabSz="914400"/>
            <a:r>
              <a:rPr lang="en-GB" sz="1800" b="0" dirty="0">
                <a:solidFill>
                  <a:schemeClr val="tx1"/>
                </a:solidFill>
              </a:rPr>
              <a:t>Ofgem</a:t>
            </a:r>
            <a:endParaRPr lang="en-GB" sz="1800" b="0" kern="0" dirty="0">
              <a:solidFill>
                <a:schemeClr val="tx1"/>
              </a:solidFill>
            </a:endParaRPr>
          </a:p>
        </p:txBody>
      </p:sp>
    </p:spTree>
    <p:extLst>
      <p:ext uri="{BB962C8B-B14F-4D97-AF65-F5344CB8AC3E}">
        <p14:creationId xmlns:p14="http://schemas.microsoft.com/office/powerpoint/2010/main" val="1367354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t="12430" b="12430"/>
          <a:stretch/>
        </p:blipFill>
        <p:spPr/>
      </p:pic>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dirty="0">
                <a:solidFill>
                  <a:schemeClr val="bg1"/>
                </a:solidFill>
              </a:rPr>
              <a:t>New Modifications </a:t>
            </a: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endParaRPr lang="en-GB" dirty="0">
              <a:solidFill>
                <a:schemeClr val="bg1"/>
              </a:solidFill>
            </a:endParaRPr>
          </a:p>
        </p:txBody>
      </p:sp>
      <p:sp>
        <p:nvSpPr>
          <p:cNvPr id="12" name="Rectangle 11">
            <a:extLst>
              <a:ext uri="{FF2B5EF4-FFF2-40B4-BE49-F238E27FC236}">
                <a16:creationId xmlns:a16="http://schemas.microsoft.com/office/drawing/2014/main" id="{45893458-BB27-4306-B44E-55E6F4694536}"/>
              </a:ext>
            </a:extLst>
          </p:cNvPr>
          <p:cNvSpPr/>
          <p:nvPr/>
        </p:nvSpPr>
        <p:spPr>
          <a:xfrm>
            <a:off x="9350411" y="2368427"/>
            <a:ext cx="1729185" cy="92333"/>
          </a:xfrm>
          <a:prstGeom prst="rect">
            <a:avLst/>
          </a:prstGeom>
          <a:solidFill>
            <a:schemeClr val="bg1">
              <a:lumMod val="95000"/>
            </a:schemeClr>
          </a:solidFill>
        </p:spPr>
        <p:txBody>
          <a:bodyPr wrap="square" lIns="0" tIns="0" rIns="0" bIns="0" rtlCol="0" anchor="ctr">
            <a:spAutoFit/>
          </a:bodyPr>
          <a:lstStyle/>
          <a:p>
            <a:r>
              <a:rPr lang="en-GB" sz="600" dirty="0">
                <a:cs typeface="Arial" panose="020B0604020202020204" pitchFamily="34" charset="0"/>
                <a:hlinkClick r:id="rId3"/>
              </a:rPr>
              <a:t>https://nationalgrid.onbrandcloud.com/login/</a:t>
            </a:r>
            <a:endParaRPr lang="en-GB" sz="600" dirty="0">
              <a:cs typeface="Arial" panose="020B0604020202020204" pitchFamily="34" charset="0"/>
            </a:endParaRPr>
          </a:p>
        </p:txBody>
      </p:sp>
    </p:spTree>
    <p:extLst>
      <p:ext uri="{BB962C8B-B14F-4D97-AF65-F5344CB8AC3E}">
        <p14:creationId xmlns:p14="http://schemas.microsoft.com/office/powerpoint/2010/main" val="2963693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13">
            <a:extLst/>
          </p:cNvPr>
          <p:cNvPicPr>
            <a:picLocks noChangeAspect="1"/>
          </p:cNvPicPr>
          <p:nvPr/>
        </p:nvPicPr>
        <p:blipFill rotWithShape="1">
          <a:blip r:embed="rId2">
            <a:extLst>
              <a:ext uri="{28A0092B-C50C-407E-A947-70E740481C1C}">
                <a14:useLocalDpi xmlns:a14="http://schemas.microsoft.com/office/drawing/2010/main" val="0"/>
              </a:ext>
            </a:extLst>
          </a:blip>
          <a:srcRect l="21106" r="2810"/>
          <a:stretch/>
        </p:blipFill>
        <p:spPr>
          <a:xfrm>
            <a:off x="3554760" y="723"/>
            <a:ext cx="5589240" cy="5142778"/>
          </a:xfrm>
          <a:custGeom>
            <a:avLst/>
            <a:gdLst>
              <a:gd name="connsiteX0" fmla="*/ 925004 w 5589240"/>
              <a:gd name="connsiteY0" fmla="*/ 0 h 5142778"/>
              <a:gd name="connsiteX1" fmla="*/ 1584176 w 5589240"/>
              <a:gd name="connsiteY1" fmla="*/ 0 h 5142778"/>
              <a:gd name="connsiteX2" fmla="*/ 1763212 w 5589240"/>
              <a:gd name="connsiteY2" fmla="*/ 0 h 5142778"/>
              <a:gd name="connsiteX3" fmla="*/ 5589240 w 5589240"/>
              <a:gd name="connsiteY3" fmla="*/ 0 h 5142778"/>
              <a:gd name="connsiteX4" fmla="*/ 5589240 w 5589240"/>
              <a:gd name="connsiteY4" fmla="*/ 4345781 h 5142778"/>
              <a:gd name="connsiteX5" fmla="*/ 5589238 w 5589240"/>
              <a:gd name="connsiteY5" fmla="*/ 4345781 h 5142778"/>
              <a:gd name="connsiteX6" fmla="*/ 5589238 w 5589240"/>
              <a:gd name="connsiteY6" fmla="*/ 4344165 h 5142778"/>
              <a:gd name="connsiteX7" fmla="*/ 5540450 w 5589240"/>
              <a:gd name="connsiteY7" fmla="*/ 4326824 h 5142778"/>
              <a:gd name="connsiteX8" fmla="*/ 5492379 w 5589240"/>
              <a:gd name="connsiteY8" fmla="*/ 4310591 h 5142778"/>
              <a:gd name="connsiteX9" fmla="*/ 5445012 w 5589240"/>
              <a:gd name="connsiteY9" fmla="*/ 4295447 h 5142778"/>
              <a:gd name="connsiteX10" fmla="*/ 5398338 w 5589240"/>
              <a:gd name="connsiteY10" fmla="*/ 4281374 h 5142778"/>
              <a:gd name="connsiteX11" fmla="*/ 5352340 w 5589240"/>
              <a:gd name="connsiteY11" fmla="*/ 4268353 h 5142778"/>
              <a:gd name="connsiteX12" fmla="*/ 5307008 w 5589240"/>
              <a:gd name="connsiteY12" fmla="*/ 4256365 h 5142778"/>
              <a:gd name="connsiteX13" fmla="*/ 5262327 w 5589240"/>
              <a:gd name="connsiteY13" fmla="*/ 4245394 h 5142778"/>
              <a:gd name="connsiteX14" fmla="*/ 5218286 w 5589240"/>
              <a:gd name="connsiteY14" fmla="*/ 4235421 h 5142778"/>
              <a:gd name="connsiteX15" fmla="*/ 5174871 w 5589240"/>
              <a:gd name="connsiteY15" fmla="*/ 4226427 h 5142778"/>
              <a:gd name="connsiteX16" fmla="*/ 5132068 w 5589240"/>
              <a:gd name="connsiteY16" fmla="*/ 4218394 h 5142778"/>
              <a:gd name="connsiteX17" fmla="*/ 5089864 w 5589240"/>
              <a:gd name="connsiteY17" fmla="*/ 4211304 h 5142778"/>
              <a:gd name="connsiteX18" fmla="*/ 5048250 w 5589240"/>
              <a:gd name="connsiteY18" fmla="*/ 4205138 h 5142778"/>
              <a:gd name="connsiteX19" fmla="*/ 5027658 w 5589240"/>
              <a:gd name="connsiteY19" fmla="*/ 4202397 h 5142778"/>
              <a:gd name="connsiteX20" fmla="*/ 5007207 w 5589240"/>
              <a:gd name="connsiteY20" fmla="*/ 4199880 h 5142778"/>
              <a:gd name="connsiteX21" fmla="*/ 4986898 w 5589240"/>
              <a:gd name="connsiteY21" fmla="*/ 4197584 h 5142778"/>
              <a:gd name="connsiteX22" fmla="*/ 4966726 w 5589240"/>
              <a:gd name="connsiteY22" fmla="*/ 4195509 h 5142778"/>
              <a:gd name="connsiteX23" fmla="*/ 4946692 w 5589240"/>
              <a:gd name="connsiteY23" fmla="*/ 4193650 h 5142778"/>
              <a:gd name="connsiteX24" fmla="*/ 4926792 w 5589240"/>
              <a:gd name="connsiteY24" fmla="*/ 4192007 h 5142778"/>
              <a:gd name="connsiteX25" fmla="*/ 4907028 w 5589240"/>
              <a:gd name="connsiteY25" fmla="*/ 4190577 h 5142778"/>
              <a:gd name="connsiteX26" fmla="*/ 4887393 w 5589240"/>
              <a:gd name="connsiteY26" fmla="*/ 4189358 h 5142778"/>
              <a:gd name="connsiteX27" fmla="*/ 4867891 w 5589240"/>
              <a:gd name="connsiteY27" fmla="*/ 4188346 h 5142778"/>
              <a:gd name="connsiteX28" fmla="*/ 4848516 w 5589240"/>
              <a:gd name="connsiteY28" fmla="*/ 4187541 h 5142778"/>
              <a:gd name="connsiteX29" fmla="*/ 4829270 w 5589240"/>
              <a:gd name="connsiteY29" fmla="*/ 4186940 h 5142778"/>
              <a:gd name="connsiteX30" fmla="*/ 4810148 w 5589240"/>
              <a:gd name="connsiteY30" fmla="*/ 4186540 h 5142778"/>
              <a:gd name="connsiteX31" fmla="*/ 4791151 w 5589240"/>
              <a:gd name="connsiteY31" fmla="*/ 4186339 h 5142778"/>
              <a:gd name="connsiteX32" fmla="*/ 4772275 w 5589240"/>
              <a:gd name="connsiteY32" fmla="*/ 4186336 h 5142778"/>
              <a:gd name="connsiteX33" fmla="*/ 4753521 w 5589240"/>
              <a:gd name="connsiteY33" fmla="*/ 4186526 h 5142778"/>
              <a:gd name="connsiteX34" fmla="*/ 4734884 w 5589240"/>
              <a:gd name="connsiteY34" fmla="*/ 4186909 h 5142778"/>
              <a:gd name="connsiteX35" fmla="*/ 4716367 w 5589240"/>
              <a:gd name="connsiteY35" fmla="*/ 4187483 h 5142778"/>
              <a:gd name="connsiteX36" fmla="*/ 4697964 w 5589240"/>
              <a:gd name="connsiteY36" fmla="*/ 4188243 h 5142778"/>
              <a:gd name="connsiteX37" fmla="*/ 4679676 w 5589240"/>
              <a:gd name="connsiteY37" fmla="*/ 4189190 h 5142778"/>
              <a:gd name="connsiteX38" fmla="*/ 4661500 w 5589240"/>
              <a:gd name="connsiteY38" fmla="*/ 4190320 h 5142778"/>
              <a:gd name="connsiteX39" fmla="*/ 4643435 w 5589240"/>
              <a:gd name="connsiteY39" fmla="*/ 4191630 h 5142778"/>
              <a:gd name="connsiteX40" fmla="*/ 4625479 w 5589240"/>
              <a:gd name="connsiteY40" fmla="*/ 4193119 h 5142778"/>
              <a:gd name="connsiteX41" fmla="*/ 4607631 w 5589240"/>
              <a:gd name="connsiteY41" fmla="*/ 4194785 h 5142778"/>
              <a:gd name="connsiteX42" fmla="*/ 4589889 w 5589240"/>
              <a:gd name="connsiteY42" fmla="*/ 4196625 h 5142778"/>
              <a:gd name="connsiteX43" fmla="*/ 4572251 w 5589240"/>
              <a:gd name="connsiteY43" fmla="*/ 4198636 h 5142778"/>
              <a:gd name="connsiteX44" fmla="*/ 4554716 w 5589240"/>
              <a:gd name="connsiteY44" fmla="*/ 4200817 h 5142778"/>
              <a:gd name="connsiteX45" fmla="*/ 4537282 w 5589240"/>
              <a:gd name="connsiteY45" fmla="*/ 4203166 h 5142778"/>
              <a:gd name="connsiteX46" fmla="*/ 4519948 w 5589240"/>
              <a:gd name="connsiteY46" fmla="*/ 4205679 h 5142778"/>
              <a:gd name="connsiteX47" fmla="*/ 4502712 w 5589240"/>
              <a:gd name="connsiteY47" fmla="*/ 4208355 h 5142778"/>
              <a:gd name="connsiteX48" fmla="*/ 4485571 w 5589240"/>
              <a:gd name="connsiteY48" fmla="*/ 4211191 h 5142778"/>
              <a:gd name="connsiteX49" fmla="*/ 4451572 w 5589240"/>
              <a:gd name="connsiteY49" fmla="*/ 4217335 h 5142778"/>
              <a:gd name="connsiteX50" fmla="*/ 4417939 w 5589240"/>
              <a:gd name="connsiteY50" fmla="*/ 4224094 h 5142778"/>
              <a:gd name="connsiteX51" fmla="*/ 4368146 w 5589240"/>
              <a:gd name="connsiteY51" fmla="*/ 4235344 h 5142778"/>
              <a:gd name="connsiteX52" fmla="*/ 4335369 w 5589240"/>
              <a:gd name="connsiteY52" fmla="*/ 4243558 h 5142778"/>
              <a:gd name="connsiteX53" fmla="*/ 4302911 w 5589240"/>
              <a:gd name="connsiteY53" fmla="*/ 4252322 h 5142778"/>
              <a:gd name="connsiteX54" fmla="*/ 4270761 w 5589240"/>
              <a:gd name="connsiteY54" fmla="*/ 4261618 h 5142778"/>
              <a:gd name="connsiteX55" fmla="*/ 4238903 w 5589240"/>
              <a:gd name="connsiteY55" fmla="*/ 4271428 h 5142778"/>
              <a:gd name="connsiteX56" fmla="*/ 4207327 w 5589240"/>
              <a:gd name="connsiteY56" fmla="*/ 4281734 h 5142778"/>
              <a:gd name="connsiteX57" fmla="*/ 4176018 w 5589240"/>
              <a:gd name="connsiteY57" fmla="*/ 4292517 h 5142778"/>
              <a:gd name="connsiteX58" fmla="*/ 4144964 w 5589240"/>
              <a:gd name="connsiteY58" fmla="*/ 4303758 h 5142778"/>
              <a:gd name="connsiteX59" fmla="*/ 4114151 w 5589240"/>
              <a:gd name="connsiteY59" fmla="*/ 4315440 h 5142778"/>
              <a:gd name="connsiteX60" fmla="*/ 4083566 w 5589240"/>
              <a:gd name="connsiteY60" fmla="*/ 4327545 h 5142778"/>
              <a:gd name="connsiteX61" fmla="*/ 4053198 w 5589240"/>
              <a:gd name="connsiteY61" fmla="*/ 4340054 h 5142778"/>
              <a:gd name="connsiteX62" fmla="*/ 4023031 w 5589240"/>
              <a:gd name="connsiteY62" fmla="*/ 4352948 h 5142778"/>
              <a:gd name="connsiteX63" fmla="*/ 3993054 w 5589240"/>
              <a:gd name="connsiteY63" fmla="*/ 4366210 h 5142778"/>
              <a:gd name="connsiteX64" fmla="*/ 3963254 w 5589240"/>
              <a:gd name="connsiteY64" fmla="*/ 4379822 h 5142778"/>
              <a:gd name="connsiteX65" fmla="*/ 3918855 w 5589240"/>
              <a:gd name="connsiteY65" fmla="*/ 4400854 h 5142778"/>
              <a:gd name="connsiteX66" fmla="*/ 3874780 w 5589240"/>
              <a:gd name="connsiteY66" fmla="*/ 4422570 h 5142778"/>
              <a:gd name="connsiteX67" fmla="*/ 3830984 w 5589240"/>
              <a:gd name="connsiteY67" fmla="*/ 4444908 h 5142778"/>
              <a:gd name="connsiteX68" fmla="*/ 3787424 w 5589240"/>
              <a:gd name="connsiteY68" fmla="*/ 4467805 h 5142778"/>
              <a:gd name="connsiteX69" fmla="*/ 3729634 w 5589240"/>
              <a:gd name="connsiteY69" fmla="*/ 4499099 h 5142778"/>
              <a:gd name="connsiteX70" fmla="*/ 3643361 w 5589240"/>
              <a:gd name="connsiteY70" fmla="*/ 4547383 h 5142778"/>
              <a:gd name="connsiteX71" fmla="*/ 3427694 w 5589240"/>
              <a:gd name="connsiteY71" fmla="*/ 4672140 h 5142778"/>
              <a:gd name="connsiteX72" fmla="*/ 3267070 w 5589240"/>
              <a:gd name="connsiteY72" fmla="*/ 4763822 h 5142778"/>
              <a:gd name="connsiteX73" fmla="*/ 3192696 w 5589240"/>
              <a:gd name="connsiteY73" fmla="*/ 4804607 h 5142778"/>
              <a:gd name="connsiteX74" fmla="*/ 3132387 w 5589240"/>
              <a:gd name="connsiteY74" fmla="*/ 4836560 h 5142778"/>
              <a:gd name="connsiteX75" fmla="*/ 3086616 w 5589240"/>
              <a:gd name="connsiteY75" fmla="*/ 4860036 h 5142778"/>
              <a:gd name="connsiteX76" fmla="*/ 3040332 w 5589240"/>
              <a:gd name="connsiteY76" fmla="*/ 4883024 h 5142778"/>
              <a:gd name="connsiteX77" fmla="*/ 2993492 w 5589240"/>
              <a:gd name="connsiteY77" fmla="*/ 4905462 h 5142778"/>
              <a:gd name="connsiteX78" fmla="*/ 2946052 w 5589240"/>
              <a:gd name="connsiteY78" fmla="*/ 4927290 h 5142778"/>
              <a:gd name="connsiteX79" fmla="*/ 2914070 w 5589240"/>
              <a:gd name="connsiteY79" fmla="*/ 4941472 h 5142778"/>
              <a:gd name="connsiteX80" fmla="*/ 2881789 w 5589240"/>
              <a:gd name="connsiteY80" fmla="*/ 4955337 h 5142778"/>
              <a:gd name="connsiteX81" fmla="*/ 2849196 w 5589240"/>
              <a:gd name="connsiteY81" fmla="*/ 4968866 h 5142778"/>
              <a:gd name="connsiteX82" fmla="*/ 2816278 w 5589240"/>
              <a:gd name="connsiteY82" fmla="*/ 4982041 h 5142778"/>
              <a:gd name="connsiteX83" fmla="*/ 2783021 w 5589240"/>
              <a:gd name="connsiteY83" fmla="*/ 4994845 h 5142778"/>
              <a:gd name="connsiteX84" fmla="*/ 2749413 w 5589240"/>
              <a:gd name="connsiteY84" fmla="*/ 5007258 h 5142778"/>
              <a:gd name="connsiteX85" fmla="*/ 2715440 w 5589240"/>
              <a:gd name="connsiteY85" fmla="*/ 5019263 h 5142778"/>
              <a:gd name="connsiteX86" fmla="*/ 2681090 w 5589240"/>
              <a:gd name="connsiteY86" fmla="*/ 5030841 h 5142778"/>
              <a:gd name="connsiteX87" fmla="*/ 2646349 w 5589240"/>
              <a:gd name="connsiteY87" fmla="*/ 5041974 h 5142778"/>
              <a:gd name="connsiteX88" fmla="*/ 2611205 w 5589240"/>
              <a:gd name="connsiteY88" fmla="*/ 5052643 h 5142778"/>
              <a:gd name="connsiteX89" fmla="*/ 2575645 w 5589240"/>
              <a:gd name="connsiteY89" fmla="*/ 5062831 h 5142778"/>
              <a:gd name="connsiteX90" fmla="*/ 2539655 w 5589240"/>
              <a:gd name="connsiteY90" fmla="*/ 5072519 h 5142778"/>
              <a:gd name="connsiteX91" fmla="*/ 2503222 w 5589240"/>
              <a:gd name="connsiteY91" fmla="*/ 5081689 h 5142778"/>
              <a:gd name="connsiteX92" fmla="*/ 2466334 w 5589240"/>
              <a:gd name="connsiteY92" fmla="*/ 5090323 h 5142778"/>
              <a:gd name="connsiteX93" fmla="*/ 2428977 w 5589240"/>
              <a:gd name="connsiteY93" fmla="*/ 5098402 h 5142778"/>
              <a:gd name="connsiteX94" fmla="*/ 2391138 w 5589240"/>
              <a:gd name="connsiteY94" fmla="*/ 5105908 h 5142778"/>
              <a:gd name="connsiteX95" fmla="*/ 2352805 w 5589240"/>
              <a:gd name="connsiteY95" fmla="*/ 5112824 h 5142778"/>
              <a:gd name="connsiteX96" fmla="*/ 2313964 w 5589240"/>
              <a:gd name="connsiteY96" fmla="*/ 5119129 h 5142778"/>
              <a:gd name="connsiteX97" fmla="*/ 2274602 w 5589240"/>
              <a:gd name="connsiteY97" fmla="*/ 5124807 h 5142778"/>
              <a:gd name="connsiteX98" fmla="*/ 2234707 w 5589240"/>
              <a:gd name="connsiteY98" fmla="*/ 5129839 h 5142778"/>
              <a:gd name="connsiteX99" fmla="*/ 2194264 w 5589240"/>
              <a:gd name="connsiteY99" fmla="*/ 5134207 h 5142778"/>
              <a:gd name="connsiteX100" fmla="*/ 2153262 w 5589240"/>
              <a:gd name="connsiteY100" fmla="*/ 5137893 h 5142778"/>
              <a:gd name="connsiteX101" fmla="*/ 2111687 w 5589240"/>
              <a:gd name="connsiteY101" fmla="*/ 5140877 h 5142778"/>
              <a:gd name="connsiteX102" fmla="*/ 2076318 w 5589240"/>
              <a:gd name="connsiteY102" fmla="*/ 5142778 h 5142778"/>
              <a:gd name="connsiteX103" fmla="*/ 1763212 w 5589240"/>
              <a:gd name="connsiteY103" fmla="*/ 5142778 h 5142778"/>
              <a:gd name="connsiteX104" fmla="*/ 1584176 w 5589240"/>
              <a:gd name="connsiteY104" fmla="*/ 5142778 h 5142778"/>
              <a:gd name="connsiteX105" fmla="*/ 0 w 5589240"/>
              <a:gd name="connsiteY105" fmla="*/ 5142778 h 5142778"/>
              <a:gd name="connsiteX106" fmla="*/ 36355 w 5589240"/>
              <a:gd name="connsiteY106" fmla="*/ 5078128 h 5142778"/>
              <a:gd name="connsiteX107" fmla="*/ 85405 w 5589240"/>
              <a:gd name="connsiteY107" fmla="*/ 4991843 h 5142778"/>
              <a:gd name="connsiteX108" fmla="*/ 164324 w 5589240"/>
              <a:gd name="connsiteY108" fmla="*/ 4854690 h 5142778"/>
              <a:gd name="connsiteX109" fmla="*/ 381230 w 5589240"/>
              <a:gd name="connsiteY109" fmla="*/ 4481186 h 5142778"/>
              <a:gd name="connsiteX110" fmla="*/ 439596 w 5589240"/>
              <a:gd name="connsiteY110" fmla="*/ 4379712 h 5142778"/>
              <a:gd name="connsiteX111" fmla="*/ 478157 w 5589240"/>
              <a:gd name="connsiteY111" fmla="*/ 4312042 h 5142778"/>
              <a:gd name="connsiteX112" fmla="*/ 516383 w 5589240"/>
              <a:gd name="connsiteY112" fmla="*/ 4244314 h 5142778"/>
              <a:gd name="connsiteX113" fmla="*/ 544803 w 5589240"/>
              <a:gd name="connsiteY113" fmla="*/ 4193459 h 5142778"/>
              <a:gd name="connsiteX114" fmla="*/ 572987 w 5589240"/>
              <a:gd name="connsiteY114" fmla="*/ 4142538 h 5142778"/>
              <a:gd name="connsiteX115" fmla="*/ 591636 w 5589240"/>
              <a:gd name="connsiteY115" fmla="*/ 4108547 h 5142778"/>
              <a:gd name="connsiteX116" fmla="*/ 610163 w 5589240"/>
              <a:gd name="connsiteY116" fmla="*/ 4074516 h 5142778"/>
              <a:gd name="connsiteX117" fmla="*/ 628565 w 5589240"/>
              <a:gd name="connsiteY117" fmla="*/ 4040440 h 5142778"/>
              <a:gd name="connsiteX118" fmla="*/ 646835 w 5589240"/>
              <a:gd name="connsiteY118" fmla="*/ 4006315 h 5142778"/>
              <a:gd name="connsiteX119" fmla="*/ 664966 w 5589240"/>
              <a:gd name="connsiteY119" fmla="*/ 3972137 h 5142778"/>
              <a:gd name="connsiteX120" fmla="*/ 682954 w 5589240"/>
              <a:gd name="connsiteY120" fmla="*/ 3937902 h 5142778"/>
              <a:gd name="connsiteX121" fmla="*/ 691892 w 5589240"/>
              <a:gd name="connsiteY121" fmla="*/ 3920762 h 5142778"/>
              <a:gd name="connsiteX122" fmla="*/ 700791 w 5589240"/>
              <a:gd name="connsiteY122" fmla="*/ 3903606 h 5142778"/>
              <a:gd name="connsiteX123" fmla="*/ 709652 w 5589240"/>
              <a:gd name="connsiteY123" fmla="*/ 3886433 h 5142778"/>
              <a:gd name="connsiteX124" fmla="*/ 718472 w 5589240"/>
              <a:gd name="connsiteY124" fmla="*/ 3869243 h 5142778"/>
              <a:gd name="connsiteX125" fmla="*/ 727252 w 5589240"/>
              <a:gd name="connsiteY125" fmla="*/ 3852035 h 5142778"/>
              <a:gd name="connsiteX126" fmla="*/ 735991 w 5589240"/>
              <a:gd name="connsiteY126" fmla="*/ 3834810 h 5142778"/>
              <a:gd name="connsiteX127" fmla="*/ 744687 w 5589240"/>
              <a:gd name="connsiteY127" fmla="*/ 3817565 h 5142778"/>
              <a:gd name="connsiteX128" fmla="*/ 753341 w 5589240"/>
              <a:gd name="connsiteY128" fmla="*/ 3800302 h 5142778"/>
              <a:gd name="connsiteX129" fmla="*/ 761951 w 5589240"/>
              <a:gd name="connsiteY129" fmla="*/ 3783019 h 5142778"/>
              <a:gd name="connsiteX130" fmla="*/ 770517 w 5589240"/>
              <a:gd name="connsiteY130" fmla="*/ 3765715 h 5142778"/>
              <a:gd name="connsiteX131" fmla="*/ 779038 w 5589240"/>
              <a:gd name="connsiteY131" fmla="*/ 3748391 h 5142778"/>
              <a:gd name="connsiteX132" fmla="*/ 787512 w 5589240"/>
              <a:gd name="connsiteY132" fmla="*/ 3731046 h 5142778"/>
              <a:gd name="connsiteX133" fmla="*/ 795941 w 5589240"/>
              <a:gd name="connsiteY133" fmla="*/ 3713678 h 5142778"/>
              <a:gd name="connsiteX134" fmla="*/ 804322 w 5589240"/>
              <a:gd name="connsiteY134" fmla="*/ 3696288 h 5142778"/>
              <a:gd name="connsiteX135" fmla="*/ 812655 w 5589240"/>
              <a:gd name="connsiteY135" fmla="*/ 3678875 h 5142778"/>
              <a:gd name="connsiteX136" fmla="*/ 820938 w 5589240"/>
              <a:gd name="connsiteY136" fmla="*/ 3661439 h 5142778"/>
              <a:gd name="connsiteX137" fmla="*/ 829172 w 5589240"/>
              <a:gd name="connsiteY137" fmla="*/ 3643979 h 5142778"/>
              <a:gd name="connsiteX138" fmla="*/ 837357 w 5589240"/>
              <a:gd name="connsiteY138" fmla="*/ 3626494 h 5142778"/>
              <a:gd name="connsiteX139" fmla="*/ 845490 w 5589240"/>
              <a:gd name="connsiteY139" fmla="*/ 3608984 h 5142778"/>
              <a:gd name="connsiteX140" fmla="*/ 853571 w 5589240"/>
              <a:gd name="connsiteY140" fmla="*/ 3591449 h 5142778"/>
              <a:gd name="connsiteX141" fmla="*/ 861599 w 5589240"/>
              <a:gd name="connsiteY141" fmla="*/ 3573886 h 5142778"/>
              <a:gd name="connsiteX142" fmla="*/ 869574 w 5589240"/>
              <a:gd name="connsiteY142" fmla="*/ 3556298 h 5142778"/>
              <a:gd name="connsiteX143" fmla="*/ 877495 w 5589240"/>
              <a:gd name="connsiteY143" fmla="*/ 3538682 h 5142778"/>
              <a:gd name="connsiteX144" fmla="*/ 885361 w 5589240"/>
              <a:gd name="connsiteY144" fmla="*/ 3521039 h 5142778"/>
              <a:gd name="connsiteX145" fmla="*/ 893171 w 5589240"/>
              <a:gd name="connsiteY145" fmla="*/ 3503367 h 5142778"/>
              <a:gd name="connsiteX146" fmla="*/ 900925 w 5589240"/>
              <a:gd name="connsiteY146" fmla="*/ 3485666 h 5142778"/>
              <a:gd name="connsiteX147" fmla="*/ 908622 w 5589240"/>
              <a:gd name="connsiteY147" fmla="*/ 3467936 h 5142778"/>
              <a:gd name="connsiteX148" fmla="*/ 916260 w 5589240"/>
              <a:gd name="connsiteY148" fmla="*/ 3450176 h 5142778"/>
              <a:gd name="connsiteX149" fmla="*/ 923841 w 5589240"/>
              <a:gd name="connsiteY149" fmla="*/ 3432385 h 5142778"/>
              <a:gd name="connsiteX150" fmla="*/ 931361 w 5589240"/>
              <a:gd name="connsiteY150" fmla="*/ 3414563 h 5142778"/>
              <a:gd name="connsiteX151" fmla="*/ 938822 w 5589240"/>
              <a:gd name="connsiteY151" fmla="*/ 3396710 h 5142778"/>
              <a:gd name="connsiteX152" fmla="*/ 946221 w 5589240"/>
              <a:gd name="connsiteY152" fmla="*/ 3378825 h 5142778"/>
              <a:gd name="connsiteX153" fmla="*/ 953559 w 5589240"/>
              <a:gd name="connsiteY153" fmla="*/ 3360907 h 5142778"/>
              <a:gd name="connsiteX154" fmla="*/ 960835 w 5589240"/>
              <a:gd name="connsiteY154" fmla="*/ 3342956 h 5142778"/>
              <a:gd name="connsiteX155" fmla="*/ 968048 w 5589240"/>
              <a:gd name="connsiteY155" fmla="*/ 3324971 h 5142778"/>
              <a:gd name="connsiteX156" fmla="*/ 975195 w 5589240"/>
              <a:gd name="connsiteY156" fmla="*/ 3306952 h 5142778"/>
              <a:gd name="connsiteX157" fmla="*/ 982280 w 5589240"/>
              <a:gd name="connsiteY157" fmla="*/ 3288898 h 5142778"/>
              <a:gd name="connsiteX158" fmla="*/ 989297 w 5589240"/>
              <a:gd name="connsiteY158" fmla="*/ 3270809 h 5142778"/>
              <a:gd name="connsiteX159" fmla="*/ 996250 w 5589240"/>
              <a:gd name="connsiteY159" fmla="*/ 3252684 h 5142778"/>
              <a:gd name="connsiteX160" fmla="*/ 1003136 w 5589240"/>
              <a:gd name="connsiteY160" fmla="*/ 3234522 h 5142778"/>
              <a:gd name="connsiteX161" fmla="*/ 1009953 w 5589240"/>
              <a:gd name="connsiteY161" fmla="*/ 3216324 h 5142778"/>
              <a:gd name="connsiteX162" fmla="*/ 1016702 w 5589240"/>
              <a:gd name="connsiteY162" fmla="*/ 3198088 h 5142778"/>
              <a:gd name="connsiteX163" fmla="*/ 1023381 w 5589240"/>
              <a:gd name="connsiteY163" fmla="*/ 3179814 h 5142778"/>
              <a:gd name="connsiteX164" fmla="*/ 1029991 w 5589240"/>
              <a:gd name="connsiteY164" fmla="*/ 3161502 h 5142778"/>
              <a:gd name="connsiteX165" fmla="*/ 1036530 w 5589240"/>
              <a:gd name="connsiteY165" fmla="*/ 3143151 h 5142778"/>
              <a:gd name="connsiteX166" fmla="*/ 1042998 w 5589240"/>
              <a:gd name="connsiteY166" fmla="*/ 3124759 h 5142778"/>
              <a:gd name="connsiteX167" fmla="*/ 1049393 w 5589240"/>
              <a:gd name="connsiteY167" fmla="*/ 3106328 h 5142778"/>
              <a:gd name="connsiteX168" fmla="*/ 1055715 w 5589240"/>
              <a:gd name="connsiteY168" fmla="*/ 3087856 h 5142778"/>
              <a:gd name="connsiteX169" fmla="*/ 1061964 w 5589240"/>
              <a:gd name="connsiteY169" fmla="*/ 3069343 h 5142778"/>
              <a:gd name="connsiteX170" fmla="*/ 1068138 w 5589240"/>
              <a:gd name="connsiteY170" fmla="*/ 3050788 h 5142778"/>
              <a:gd name="connsiteX171" fmla="*/ 1074237 w 5589240"/>
              <a:gd name="connsiteY171" fmla="*/ 3032191 h 5142778"/>
              <a:gd name="connsiteX172" fmla="*/ 1080260 w 5589240"/>
              <a:gd name="connsiteY172" fmla="*/ 3013551 h 5142778"/>
              <a:gd name="connsiteX173" fmla="*/ 1086206 w 5589240"/>
              <a:gd name="connsiteY173" fmla="*/ 2994867 h 5142778"/>
              <a:gd name="connsiteX174" fmla="*/ 1092075 w 5589240"/>
              <a:gd name="connsiteY174" fmla="*/ 2976140 h 5142778"/>
              <a:gd name="connsiteX175" fmla="*/ 1097865 w 5589240"/>
              <a:gd name="connsiteY175" fmla="*/ 2957368 h 5142778"/>
              <a:gd name="connsiteX176" fmla="*/ 1103577 w 5589240"/>
              <a:gd name="connsiteY176" fmla="*/ 2938551 h 5142778"/>
              <a:gd name="connsiteX177" fmla="*/ 1109208 w 5589240"/>
              <a:gd name="connsiteY177" fmla="*/ 2919688 h 5142778"/>
              <a:gd name="connsiteX178" fmla="*/ 1114759 w 5589240"/>
              <a:gd name="connsiteY178" fmla="*/ 2900780 h 5142778"/>
              <a:gd name="connsiteX179" fmla="*/ 1120228 w 5589240"/>
              <a:gd name="connsiteY179" fmla="*/ 2881825 h 5142778"/>
              <a:gd name="connsiteX180" fmla="*/ 1125617 w 5589240"/>
              <a:gd name="connsiteY180" fmla="*/ 2862822 h 5142778"/>
              <a:gd name="connsiteX181" fmla="*/ 1130921 w 5589240"/>
              <a:gd name="connsiteY181" fmla="*/ 2843773 h 5142778"/>
              <a:gd name="connsiteX182" fmla="*/ 1136143 w 5589240"/>
              <a:gd name="connsiteY182" fmla="*/ 2824674 h 5142778"/>
              <a:gd name="connsiteX183" fmla="*/ 1141280 w 5589240"/>
              <a:gd name="connsiteY183" fmla="*/ 2805527 h 5142778"/>
              <a:gd name="connsiteX184" fmla="*/ 1146332 w 5589240"/>
              <a:gd name="connsiteY184" fmla="*/ 2786331 h 5142778"/>
              <a:gd name="connsiteX185" fmla="*/ 1151298 w 5589240"/>
              <a:gd name="connsiteY185" fmla="*/ 2767085 h 5142778"/>
              <a:gd name="connsiteX186" fmla="*/ 1156178 w 5589240"/>
              <a:gd name="connsiteY186" fmla="*/ 2747788 h 5142778"/>
              <a:gd name="connsiteX187" fmla="*/ 1160971 w 5589240"/>
              <a:gd name="connsiteY187" fmla="*/ 2728441 h 5142778"/>
              <a:gd name="connsiteX188" fmla="*/ 1165675 w 5589240"/>
              <a:gd name="connsiteY188" fmla="*/ 2709042 h 5142778"/>
              <a:gd name="connsiteX189" fmla="*/ 1170290 w 5589240"/>
              <a:gd name="connsiteY189" fmla="*/ 2689591 h 5142778"/>
              <a:gd name="connsiteX190" fmla="*/ 1174816 w 5589240"/>
              <a:gd name="connsiteY190" fmla="*/ 2670087 h 5142778"/>
              <a:gd name="connsiteX191" fmla="*/ 1179252 w 5589240"/>
              <a:gd name="connsiteY191" fmla="*/ 2650531 h 5142778"/>
              <a:gd name="connsiteX192" fmla="*/ 1183597 w 5589240"/>
              <a:gd name="connsiteY192" fmla="*/ 2630921 h 5142778"/>
              <a:gd name="connsiteX193" fmla="*/ 1187850 w 5589240"/>
              <a:gd name="connsiteY193" fmla="*/ 2611257 h 5142778"/>
              <a:gd name="connsiteX194" fmla="*/ 1192010 w 5589240"/>
              <a:gd name="connsiteY194" fmla="*/ 2591538 h 5142778"/>
              <a:gd name="connsiteX195" fmla="*/ 1196077 w 5589240"/>
              <a:gd name="connsiteY195" fmla="*/ 2571764 h 5142778"/>
              <a:gd name="connsiteX196" fmla="*/ 1200049 w 5589240"/>
              <a:gd name="connsiteY196" fmla="*/ 2551934 h 5142778"/>
              <a:gd name="connsiteX197" fmla="*/ 1203927 w 5589240"/>
              <a:gd name="connsiteY197" fmla="*/ 2532048 h 5142778"/>
              <a:gd name="connsiteX198" fmla="*/ 1207710 w 5589240"/>
              <a:gd name="connsiteY198" fmla="*/ 2512105 h 5142778"/>
              <a:gd name="connsiteX199" fmla="*/ 1211395 w 5589240"/>
              <a:gd name="connsiteY199" fmla="*/ 2492104 h 5142778"/>
              <a:gd name="connsiteX200" fmla="*/ 1214985 w 5589240"/>
              <a:gd name="connsiteY200" fmla="*/ 2472046 h 5142778"/>
              <a:gd name="connsiteX201" fmla="*/ 1218476 w 5589240"/>
              <a:gd name="connsiteY201" fmla="*/ 2451929 h 5142778"/>
              <a:gd name="connsiteX202" fmla="*/ 1221868 w 5589240"/>
              <a:gd name="connsiteY202" fmla="*/ 2431753 h 5142778"/>
              <a:gd name="connsiteX203" fmla="*/ 1225161 w 5589240"/>
              <a:gd name="connsiteY203" fmla="*/ 2411518 h 5142778"/>
              <a:gd name="connsiteX204" fmla="*/ 1228353 w 5589240"/>
              <a:gd name="connsiteY204" fmla="*/ 2391223 h 5142778"/>
              <a:gd name="connsiteX205" fmla="*/ 1231446 w 5589240"/>
              <a:gd name="connsiteY205" fmla="*/ 2370867 h 5142778"/>
              <a:gd name="connsiteX206" fmla="*/ 1234436 w 5589240"/>
              <a:gd name="connsiteY206" fmla="*/ 2350449 h 5142778"/>
              <a:gd name="connsiteX207" fmla="*/ 1237324 w 5589240"/>
              <a:gd name="connsiteY207" fmla="*/ 2329971 h 5142778"/>
              <a:gd name="connsiteX208" fmla="*/ 1240109 w 5589240"/>
              <a:gd name="connsiteY208" fmla="*/ 2309430 h 5142778"/>
              <a:gd name="connsiteX209" fmla="*/ 1242790 w 5589240"/>
              <a:gd name="connsiteY209" fmla="*/ 2288826 h 5142778"/>
              <a:gd name="connsiteX210" fmla="*/ 1245366 w 5589240"/>
              <a:gd name="connsiteY210" fmla="*/ 2268159 h 5142778"/>
              <a:gd name="connsiteX211" fmla="*/ 1247837 w 5589240"/>
              <a:gd name="connsiteY211" fmla="*/ 2247428 h 5142778"/>
              <a:gd name="connsiteX212" fmla="*/ 1250202 w 5589240"/>
              <a:gd name="connsiteY212" fmla="*/ 2226633 h 5142778"/>
              <a:gd name="connsiteX213" fmla="*/ 1252460 w 5589240"/>
              <a:gd name="connsiteY213" fmla="*/ 2205773 h 5142778"/>
              <a:gd name="connsiteX214" fmla="*/ 1254610 w 5589240"/>
              <a:gd name="connsiteY214" fmla="*/ 2184847 h 5142778"/>
              <a:gd name="connsiteX215" fmla="*/ 1256651 w 5589240"/>
              <a:gd name="connsiteY215" fmla="*/ 2163856 h 5142778"/>
              <a:gd name="connsiteX216" fmla="*/ 1258584 w 5589240"/>
              <a:gd name="connsiteY216" fmla="*/ 2142798 h 5142778"/>
              <a:gd name="connsiteX217" fmla="*/ 1260407 w 5589240"/>
              <a:gd name="connsiteY217" fmla="*/ 2121673 h 5142778"/>
              <a:gd name="connsiteX218" fmla="*/ 1262119 w 5589240"/>
              <a:gd name="connsiteY218" fmla="*/ 2100480 h 5142778"/>
              <a:gd name="connsiteX219" fmla="*/ 1263719 w 5589240"/>
              <a:gd name="connsiteY219" fmla="*/ 2079219 h 5142778"/>
              <a:gd name="connsiteX220" fmla="*/ 1265207 w 5589240"/>
              <a:gd name="connsiteY220" fmla="*/ 2057890 h 5142778"/>
              <a:gd name="connsiteX221" fmla="*/ 1266583 w 5589240"/>
              <a:gd name="connsiteY221" fmla="*/ 2036492 h 5142778"/>
              <a:gd name="connsiteX222" fmla="*/ 1267845 w 5589240"/>
              <a:gd name="connsiteY222" fmla="*/ 2015023 h 5142778"/>
              <a:gd name="connsiteX223" fmla="*/ 1268992 w 5589240"/>
              <a:gd name="connsiteY223" fmla="*/ 1993484 h 5142778"/>
              <a:gd name="connsiteX224" fmla="*/ 1270024 w 5589240"/>
              <a:gd name="connsiteY224" fmla="*/ 1971875 h 5142778"/>
              <a:gd name="connsiteX225" fmla="*/ 1270940 w 5589240"/>
              <a:gd name="connsiteY225" fmla="*/ 1950194 h 5142778"/>
              <a:gd name="connsiteX226" fmla="*/ 1271740 w 5589240"/>
              <a:gd name="connsiteY226" fmla="*/ 1928441 h 5142778"/>
              <a:gd name="connsiteX227" fmla="*/ 1272422 w 5589240"/>
              <a:gd name="connsiteY227" fmla="*/ 1906616 h 5142778"/>
              <a:gd name="connsiteX228" fmla="*/ 1272986 w 5589240"/>
              <a:gd name="connsiteY228" fmla="*/ 1884718 h 5142778"/>
              <a:gd name="connsiteX229" fmla="*/ 1273430 w 5589240"/>
              <a:gd name="connsiteY229" fmla="*/ 1862747 h 5142778"/>
              <a:gd name="connsiteX230" fmla="*/ 1273755 w 5589240"/>
              <a:gd name="connsiteY230" fmla="*/ 1840700 h 5142778"/>
              <a:gd name="connsiteX231" fmla="*/ 1273961 w 5589240"/>
              <a:gd name="connsiteY231" fmla="*/ 1818581 h 5142778"/>
              <a:gd name="connsiteX232" fmla="*/ 1274005 w 5589240"/>
              <a:gd name="connsiteY232" fmla="*/ 1774114 h 5142778"/>
              <a:gd name="connsiteX233" fmla="*/ 1273844 w 5589240"/>
              <a:gd name="connsiteY233" fmla="*/ 1751767 h 5142778"/>
              <a:gd name="connsiteX234" fmla="*/ 1273558 w 5589240"/>
              <a:gd name="connsiteY234" fmla="*/ 1729342 h 5142778"/>
              <a:gd name="connsiteX235" fmla="*/ 1273150 w 5589240"/>
              <a:gd name="connsiteY235" fmla="*/ 1706841 h 5142778"/>
              <a:gd name="connsiteX236" fmla="*/ 1272616 w 5589240"/>
              <a:gd name="connsiteY236" fmla="*/ 1684263 h 5142778"/>
              <a:gd name="connsiteX237" fmla="*/ 1271956 w 5589240"/>
              <a:gd name="connsiteY237" fmla="*/ 1661605 h 5142778"/>
              <a:gd name="connsiteX238" fmla="*/ 1271170 w 5589240"/>
              <a:gd name="connsiteY238" fmla="*/ 1638868 h 5142778"/>
              <a:gd name="connsiteX239" fmla="*/ 1270256 w 5589240"/>
              <a:gd name="connsiteY239" fmla="*/ 1616053 h 5142778"/>
              <a:gd name="connsiteX240" fmla="*/ 1269215 w 5589240"/>
              <a:gd name="connsiteY240" fmla="*/ 1593157 h 5142778"/>
              <a:gd name="connsiteX241" fmla="*/ 1268044 w 5589240"/>
              <a:gd name="connsiteY241" fmla="*/ 1570181 h 5142778"/>
              <a:gd name="connsiteX242" fmla="*/ 1266744 w 5589240"/>
              <a:gd name="connsiteY242" fmla="*/ 1547124 h 5142778"/>
              <a:gd name="connsiteX243" fmla="*/ 1265314 w 5589240"/>
              <a:gd name="connsiteY243" fmla="*/ 1523985 h 5142778"/>
              <a:gd name="connsiteX244" fmla="*/ 1263753 w 5589240"/>
              <a:gd name="connsiteY244" fmla="*/ 1500764 h 5142778"/>
              <a:gd name="connsiteX245" fmla="*/ 1262060 w 5589240"/>
              <a:gd name="connsiteY245" fmla="*/ 1477461 h 5142778"/>
              <a:gd name="connsiteX246" fmla="*/ 1260234 w 5589240"/>
              <a:gd name="connsiteY246" fmla="*/ 1454074 h 5142778"/>
              <a:gd name="connsiteX247" fmla="*/ 1258276 w 5589240"/>
              <a:gd name="connsiteY247" fmla="*/ 1430604 h 5142778"/>
              <a:gd name="connsiteX248" fmla="*/ 1256182 w 5589240"/>
              <a:gd name="connsiteY248" fmla="*/ 1407049 h 5142778"/>
              <a:gd name="connsiteX249" fmla="*/ 1253955 w 5589240"/>
              <a:gd name="connsiteY249" fmla="*/ 1383410 h 5142778"/>
              <a:gd name="connsiteX250" fmla="*/ 1251592 w 5589240"/>
              <a:gd name="connsiteY250" fmla="*/ 1359685 h 5142778"/>
              <a:gd name="connsiteX251" fmla="*/ 1249092 w 5589240"/>
              <a:gd name="connsiteY251" fmla="*/ 1335873 h 5142778"/>
              <a:gd name="connsiteX252" fmla="*/ 1246456 w 5589240"/>
              <a:gd name="connsiteY252" fmla="*/ 1311977 h 5142778"/>
              <a:gd name="connsiteX253" fmla="*/ 1243681 w 5589240"/>
              <a:gd name="connsiteY253" fmla="*/ 1287992 h 5142778"/>
              <a:gd name="connsiteX254" fmla="*/ 1240769 w 5589240"/>
              <a:gd name="connsiteY254" fmla="*/ 1263921 h 5142778"/>
              <a:gd name="connsiteX255" fmla="*/ 1237716 w 5589240"/>
              <a:gd name="connsiteY255" fmla="*/ 1239761 h 5142778"/>
              <a:gd name="connsiteX256" fmla="*/ 1234524 w 5589240"/>
              <a:gd name="connsiteY256" fmla="*/ 1215513 h 5142778"/>
              <a:gd name="connsiteX257" fmla="*/ 1231190 w 5589240"/>
              <a:gd name="connsiteY257" fmla="*/ 1191176 h 5142778"/>
              <a:gd name="connsiteX258" fmla="*/ 1227715 w 5589240"/>
              <a:gd name="connsiteY258" fmla="*/ 1166749 h 5142778"/>
              <a:gd name="connsiteX259" fmla="*/ 1224099 w 5589240"/>
              <a:gd name="connsiteY259" fmla="*/ 1142232 h 5142778"/>
              <a:gd name="connsiteX260" fmla="*/ 1220339 w 5589240"/>
              <a:gd name="connsiteY260" fmla="*/ 1117624 h 5142778"/>
              <a:gd name="connsiteX261" fmla="*/ 1216434 w 5589240"/>
              <a:gd name="connsiteY261" fmla="*/ 1092925 h 5142778"/>
              <a:gd name="connsiteX262" fmla="*/ 1212386 w 5589240"/>
              <a:gd name="connsiteY262" fmla="*/ 1068134 h 5142778"/>
              <a:gd name="connsiteX263" fmla="*/ 1208192 w 5589240"/>
              <a:gd name="connsiteY263" fmla="*/ 1043251 h 5142778"/>
              <a:gd name="connsiteX264" fmla="*/ 1203852 w 5589240"/>
              <a:gd name="connsiteY264" fmla="*/ 1018274 h 5142778"/>
              <a:gd name="connsiteX265" fmla="*/ 1199365 w 5589240"/>
              <a:gd name="connsiteY265" fmla="*/ 993205 h 5142778"/>
              <a:gd name="connsiteX266" fmla="*/ 1194731 w 5589240"/>
              <a:gd name="connsiteY266" fmla="*/ 968042 h 5142778"/>
              <a:gd name="connsiteX267" fmla="*/ 1189948 w 5589240"/>
              <a:gd name="connsiteY267" fmla="*/ 942784 h 5142778"/>
              <a:gd name="connsiteX268" fmla="*/ 1185016 w 5589240"/>
              <a:gd name="connsiteY268" fmla="*/ 917431 h 5142778"/>
              <a:gd name="connsiteX269" fmla="*/ 1179934 w 5589240"/>
              <a:gd name="connsiteY269" fmla="*/ 891982 h 5142778"/>
              <a:gd name="connsiteX270" fmla="*/ 1174701 w 5589240"/>
              <a:gd name="connsiteY270" fmla="*/ 866438 h 5142778"/>
              <a:gd name="connsiteX271" fmla="*/ 1169317 w 5589240"/>
              <a:gd name="connsiteY271" fmla="*/ 840796 h 5142778"/>
              <a:gd name="connsiteX272" fmla="*/ 1163781 w 5589240"/>
              <a:gd name="connsiteY272" fmla="*/ 815058 h 5142778"/>
              <a:gd name="connsiteX273" fmla="*/ 1158092 w 5589240"/>
              <a:gd name="connsiteY273" fmla="*/ 789222 h 5142778"/>
              <a:gd name="connsiteX274" fmla="*/ 1152249 w 5589240"/>
              <a:gd name="connsiteY274" fmla="*/ 763287 h 5142778"/>
              <a:gd name="connsiteX275" fmla="*/ 1146253 w 5589240"/>
              <a:gd name="connsiteY275" fmla="*/ 737255 h 5142778"/>
              <a:gd name="connsiteX276" fmla="*/ 1140101 w 5589240"/>
              <a:gd name="connsiteY276" fmla="*/ 711122 h 5142778"/>
              <a:gd name="connsiteX277" fmla="*/ 1133793 w 5589240"/>
              <a:gd name="connsiteY277" fmla="*/ 684890 h 5142778"/>
              <a:gd name="connsiteX278" fmla="*/ 1127327 w 5589240"/>
              <a:gd name="connsiteY278" fmla="*/ 658557 h 5142778"/>
              <a:gd name="connsiteX279" fmla="*/ 1120705 w 5589240"/>
              <a:gd name="connsiteY279" fmla="*/ 632123 h 5142778"/>
              <a:gd name="connsiteX280" fmla="*/ 1113925 w 5589240"/>
              <a:gd name="connsiteY280" fmla="*/ 605589 h 5142778"/>
              <a:gd name="connsiteX281" fmla="*/ 1106986 w 5589240"/>
              <a:gd name="connsiteY281" fmla="*/ 578951 h 5142778"/>
              <a:gd name="connsiteX282" fmla="*/ 1099887 w 5589240"/>
              <a:gd name="connsiteY282" fmla="*/ 552212 h 5142778"/>
              <a:gd name="connsiteX283" fmla="*/ 1092628 w 5589240"/>
              <a:gd name="connsiteY283" fmla="*/ 525369 h 5142778"/>
              <a:gd name="connsiteX284" fmla="*/ 1085207 w 5589240"/>
              <a:gd name="connsiteY284" fmla="*/ 498423 h 5142778"/>
              <a:gd name="connsiteX285" fmla="*/ 1077624 w 5589240"/>
              <a:gd name="connsiteY285" fmla="*/ 471372 h 5142778"/>
              <a:gd name="connsiteX286" fmla="*/ 1069880 w 5589240"/>
              <a:gd name="connsiteY286" fmla="*/ 444217 h 5142778"/>
              <a:gd name="connsiteX287" fmla="*/ 1061971 w 5589240"/>
              <a:gd name="connsiteY287" fmla="*/ 416957 h 5142778"/>
              <a:gd name="connsiteX288" fmla="*/ 1053898 w 5589240"/>
              <a:gd name="connsiteY288" fmla="*/ 389591 h 5142778"/>
              <a:gd name="connsiteX289" fmla="*/ 1045660 w 5589240"/>
              <a:gd name="connsiteY289" fmla="*/ 362118 h 5142778"/>
              <a:gd name="connsiteX290" fmla="*/ 1037256 w 5589240"/>
              <a:gd name="connsiteY290" fmla="*/ 334538 h 5142778"/>
              <a:gd name="connsiteX291" fmla="*/ 1028686 w 5589240"/>
              <a:gd name="connsiteY291" fmla="*/ 306852 h 5142778"/>
              <a:gd name="connsiteX292" fmla="*/ 1019950 w 5589240"/>
              <a:gd name="connsiteY292" fmla="*/ 279057 h 5142778"/>
              <a:gd name="connsiteX293" fmla="*/ 1011045 w 5589240"/>
              <a:gd name="connsiteY293" fmla="*/ 251154 h 5142778"/>
              <a:gd name="connsiteX294" fmla="*/ 1001971 w 5589240"/>
              <a:gd name="connsiteY294" fmla="*/ 223142 h 5142778"/>
              <a:gd name="connsiteX295" fmla="*/ 992728 w 5589240"/>
              <a:gd name="connsiteY295" fmla="*/ 195020 h 5142778"/>
              <a:gd name="connsiteX296" fmla="*/ 983314 w 5589240"/>
              <a:gd name="connsiteY296" fmla="*/ 166788 h 5142778"/>
              <a:gd name="connsiteX297" fmla="*/ 973730 w 5589240"/>
              <a:gd name="connsiteY297" fmla="*/ 138446 h 5142778"/>
              <a:gd name="connsiteX298" fmla="*/ 963974 w 5589240"/>
              <a:gd name="connsiteY298" fmla="*/ 109992 h 5142778"/>
              <a:gd name="connsiteX299" fmla="*/ 954045 w 5589240"/>
              <a:gd name="connsiteY299" fmla="*/ 81427 h 5142778"/>
              <a:gd name="connsiteX300" fmla="*/ 943943 w 5589240"/>
              <a:gd name="connsiteY300" fmla="*/ 52750 h 5142778"/>
              <a:gd name="connsiteX301" fmla="*/ 933667 w 5589240"/>
              <a:gd name="connsiteY301"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Lst>
            <a:rect l="l" t="t" r="r" b="b"/>
            <a:pathLst>
              <a:path w="5589240" h="5142778">
                <a:moveTo>
                  <a:pt x="925004" y="0"/>
                </a:moveTo>
                <a:lnTo>
                  <a:pt x="1584176" y="0"/>
                </a:lnTo>
                <a:lnTo>
                  <a:pt x="1763212" y="0"/>
                </a:lnTo>
                <a:lnTo>
                  <a:pt x="5589240" y="0"/>
                </a:lnTo>
                <a:lnTo>
                  <a:pt x="5589240" y="4345781"/>
                </a:lnTo>
                <a:lnTo>
                  <a:pt x="5589238" y="4345781"/>
                </a:lnTo>
                <a:lnTo>
                  <a:pt x="5589238" y="4344165"/>
                </a:lnTo>
                <a:lnTo>
                  <a:pt x="5540450" y="4326824"/>
                </a:lnTo>
                <a:lnTo>
                  <a:pt x="5492379" y="4310591"/>
                </a:lnTo>
                <a:lnTo>
                  <a:pt x="5445012" y="4295447"/>
                </a:lnTo>
                <a:lnTo>
                  <a:pt x="5398338" y="4281374"/>
                </a:lnTo>
                <a:lnTo>
                  <a:pt x="5352340" y="4268353"/>
                </a:lnTo>
                <a:lnTo>
                  <a:pt x="5307008" y="4256365"/>
                </a:lnTo>
                <a:lnTo>
                  <a:pt x="5262327" y="4245394"/>
                </a:lnTo>
                <a:lnTo>
                  <a:pt x="5218286" y="4235421"/>
                </a:lnTo>
                <a:lnTo>
                  <a:pt x="5174871" y="4226427"/>
                </a:lnTo>
                <a:lnTo>
                  <a:pt x="5132068" y="4218394"/>
                </a:lnTo>
                <a:lnTo>
                  <a:pt x="5089864" y="4211304"/>
                </a:lnTo>
                <a:lnTo>
                  <a:pt x="5048250" y="4205138"/>
                </a:lnTo>
                <a:lnTo>
                  <a:pt x="5027658" y="4202397"/>
                </a:lnTo>
                <a:lnTo>
                  <a:pt x="5007207" y="4199880"/>
                </a:lnTo>
                <a:lnTo>
                  <a:pt x="4986898" y="4197584"/>
                </a:lnTo>
                <a:lnTo>
                  <a:pt x="4966726" y="4195509"/>
                </a:lnTo>
                <a:lnTo>
                  <a:pt x="4946692" y="4193650"/>
                </a:lnTo>
                <a:lnTo>
                  <a:pt x="4926792" y="4192007"/>
                </a:lnTo>
                <a:lnTo>
                  <a:pt x="4907028" y="4190577"/>
                </a:lnTo>
                <a:lnTo>
                  <a:pt x="4887393" y="4189358"/>
                </a:lnTo>
                <a:lnTo>
                  <a:pt x="4867891" y="4188346"/>
                </a:lnTo>
                <a:lnTo>
                  <a:pt x="4848516" y="4187541"/>
                </a:lnTo>
                <a:lnTo>
                  <a:pt x="4829270" y="4186940"/>
                </a:lnTo>
                <a:lnTo>
                  <a:pt x="4810148" y="4186540"/>
                </a:lnTo>
                <a:lnTo>
                  <a:pt x="4791151" y="4186339"/>
                </a:lnTo>
                <a:lnTo>
                  <a:pt x="4772275" y="4186336"/>
                </a:lnTo>
                <a:lnTo>
                  <a:pt x="4753521" y="4186526"/>
                </a:lnTo>
                <a:lnTo>
                  <a:pt x="4734884" y="4186909"/>
                </a:lnTo>
                <a:lnTo>
                  <a:pt x="4716367" y="4187483"/>
                </a:lnTo>
                <a:lnTo>
                  <a:pt x="4697964" y="4188243"/>
                </a:lnTo>
                <a:lnTo>
                  <a:pt x="4679676" y="4189190"/>
                </a:lnTo>
                <a:lnTo>
                  <a:pt x="4661500" y="4190320"/>
                </a:lnTo>
                <a:lnTo>
                  <a:pt x="4643435" y="4191630"/>
                </a:lnTo>
                <a:lnTo>
                  <a:pt x="4625479" y="4193119"/>
                </a:lnTo>
                <a:lnTo>
                  <a:pt x="4607631" y="4194785"/>
                </a:lnTo>
                <a:lnTo>
                  <a:pt x="4589889" y="4196625"/>
                </a:lnTo>
                <a:lnTo>
                  <a:pt x="4572251" y="4198636"/>
                </a:lnTo>
                <a:lnTo>
                  <a:pt x="4554716" y="4200817"/>
                </a:lnTo>
                <a:lnTo>
                  <a:pt x="4537282" y="4203166"/>
                </a:lnTo>
                <a:lnTo>
                  <a:pt x="4519948" y="4205679"/>
                </a:lnTo>
                <a:lnTo>
                  <a:pt x="4502712" y="4208355"/>
                </a:lnTo>
                <a:lnTo>
                  <a:pt x="4485571" y="4211191"/>
                </a:lnTo>
                <a:lnTo>
                  <a:pt x="4451572" y="4217335"/>
                </a:lnTo>
                <a:lnTo>
                  <a:pt x="4417939" y="4224094"/>
                </a:lnTo>
                <a:lnTo>
                  <a:pt x="4368146" y="4235344"/>
                </a:lnTo>
                <a:lnTo>
                  <a:pt x="4335369" y="4243558"/>
                </a:lnTo>
                <a:lnTo>
                  <a:pt x="4302911" y="4252322"/>
                </a:lnTo>
                <a:lnTo>
                  <a:pt x="4270761" y="4261618"/>
                </a:lnTo>
                <a:lnTo>
                  <a:pt x="4238903" y="4271428"/>
                </a:lnTo>
                <a:lnTo>
                  <a:pt x="4207327" y="4281734"/>
                </a:lnTo>
                <a:lnTo>
                  <a:pt x="4176018" y="4292517"/>
                </a:lnTo>
                <a:lnTo>
                  <a:pt x="4144964" y="4303758"/>
                </a:lnTo>
                <a:lnTo>
                  <a:pt x="4114151" y="4315440"/>
                </a:lnTo>
                <a:lnTo>
                  <a:pt x="4083566" y="4327545"/>
                </a:lnTo>
                <a:lnTo>
                  <a:pt x="4053198" y="4340054"/>
                </a:lnTo>
                <a:lnTo>
                  <a:pt x="4023031" y="4352948"/>
                </a:lnTo>
                <a:lnTo>
                  <a:pt x="3993054" y="4366210"/>
                </a:lnTo>
                <a:lnTo>
                  <a:pt x="3963254" y="4379822"/>
                </a:lnTo>
                <a:lnTo>
                  <a:pt x="3918855" y="4400854"/>
                </a:lnTo>
                <a:lnTo>
                  <a:pt x="3874780" y="4422570"/>
                </a:lnTo>
                <a:lnTo>
                  <a:pt x="3830984" y="4444908"/>
                </a:lnTo>
                <a:lnTo>
                  <a:pt x="3787424" y="4467805"/>
                </a:lnTo>
                <a:lnTo>
                  <a:pt x="3729634" y="4499099"/>
                </a:lnTo>
                <a:lnTo>
                  <a:pt x="3643361" y="4547383"/>
                </a:lnTo>
                <a:lnTo>
                  <a:pt x="3427694" y="4672140"/>
                </a:lnTo>
                <a:lnTo>
                  <a:pt x="3267070" y="4763822"/>
                </a:lnTo>
                <a:lnTo>
                  <a:pt x="3192696" y="4804607"/>
                </a:lnTo>
                <a:lnTo>
                  <a:pt x="3132387" y="4836560"/>
                </a:lnTo>
                <a:lnTo>
                  <a:pt x="3086616" y="4860036"/>
                </a:lnTo>
                <a:lnTo>
                  <a:pt x="3040332" y="4883024"/>
                </a:lnTo>
                <a:lnTo>
                  <a:pt x="2993492" y="4905462"/>
                </a:lnTo>
                <a:lnTo>
                  <a:pt x="2946052" y="4927290"/>
                </a:lnTo>
                <a:lnTo>
                  <a:pt x="2914070" y="4941472"/>
                </a:lnTo>
                <a:lnTo>
                  <a:pt x="2881789" y="4955337"/>
                </a:lnTo>
                <a:lnTo>
                  <a:pt x="2849196" y="4968866"/>
                </a:lnTo>
                <a:lnTo>
                  <a:pt x="2816278" y="4982041"/>
                </a:lnTo>
                <a:lnTo>
                  <a:pt x="2783021" y="4994845"/>
                </a:lnTo>
                <a:lnTo>
                  <a:pt x="2749413" y="5007258"/>
                </a:lnTo>
                <a:lnTo>
                  <a:pt x="2715440" y="5019263"/>
                </a:lnTo>
                <a:lnTo>
                  <a:pt x="2681090" y="5030841"/>
                </a:lnTo>
                <a:lnTo>
                  <a:pt x="2646349" y="5041974"/>
                </a:lnTo>
                <a:lnTo>
                  <a:pt x="2611205" y="5052643"/>
                </a:lnTo>
                <a:lnTo>
                  <a:pt x="2575645" y="5062831"/>
                </a:lnTo>
                <a:lnTo>
                  <a:pt x="2539655" y="5072519"/>
                </a:lnTo>
                <a:lnTo>
                  <a:pt x="2503222" y="5081689"/>
                </a:lnTo>
                <a:lnTo>
                  <a:pt x="2466334" y="5090323"/>
                </a:lnTo>
                <a:lnTo>
                  <a:pt x="2428977" y="5098402"/>
                </a:lnTo>
                <a:lnTo>
                  <a:pt x="2391138" y="5105908"/>
                </a:lnTo>
                <a:lnTo>
                  <a:pt x="2352805" y="5112824"/>
                </a:lnTo>
                <a:lnTo>
                  <a:pt x="2313964" y="5119129"/>
                </a:lnTo>
                <a:lnTo>
                  <a:pt x="2274602" y="5124807"/>
                </a:lnTo>
                <a:lnTo>
                  <a:pt x="2234707" y="5129839"/>
                </a:lnTo>
                <a:lnTo>
                  <a:pt x="2194264" y="5134207"/>
                </a:lnTo>
                <a:lnTo>
                  <a:pt x="2153262" y="5137893"/>
                </a:lnTo>
                <a:lnTo>
                  <a:pt x="2111687" y="5140877"/>
                </a:lnTo>
                <a:lnTo>
                  <a:pt x="2076318" y="5142778"/>
                </a:lnTo>
                <a:lnTo>
                  <a:pt x="1763212" y="5142778"/>
                </a:lnTo>
                <a:lnTo>
                  <a:pt x="1584176"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p:spPr>
      </p:pic>
      <p:sp>
        <p:nvSpPr>
          <p:cNvPr id="5" name="Title 5">
            <a:extLst/>
          </p:cNvPr>
          <p:cNvSpPr>
            <a:spLocks noGrp="1"/>
          </p:cNvSpPr>
          <p:nvPr>
            <p:ph type="title"/>
          </p:nvPr>
        </p:nvSpPr>
        <p:spPr>
          <a:xfrm>
            <a:off x="215516" y="411510"/>
            <a:ext cx="4248472" cy="720080"/>
          </a:xfrm>
        </p:spPr>
        <p:txBody>
          <a:bodyPr/>
          <a:lstStyle/>
          <a:p>
            <a:r>
              <a:rPr lang="en-GB" dirty="0"/>
              <a:t>CMP313 – Critical Friend review period for submission of new modifications </a:t>
            </a:r>
            <a:br>
              <a:rPr lang="en-GB" dirty="0"/>
            </a:br>
            <a:br>
              <a:rPr lang="en-GB" dirty="0"/>
            </a:br>
            <a:br>
              <a:rPr lang="en-GB" dirty="0"/>
            </a:br>
            <a:endParaRPr lang="en-GB" dirty="0">
              <a:solidFill>
                <a:schemeClr val="tx1"/>
              </a:solidFill>
            </a:endParaRPr>
          </a:p>
        </p:txBody>
      </p:sp>
      <p:sp>
        <p:nvSpPr>
          <p:cNvPr id="7" name="TextBox 6"/>
          <p:cNvSpPr txBox="1"/>
          <p:nvPr/>
        </p:nvSpPr>
        <p:spPr>
          <a:xfrm>
            <a:off x="198071" y="1524578"/>
            <a:ext cx="3816275" cy="553998"/>
          </a:xfrm>
          <a:prstGeom prst="rect">
            <a:avLst/>
          </a:prstGeom>
          <a:noFill/>
        </p:spPr>
        <p:txBody>
          <a:bodyPr wrap="square" lIns="0" tIns="0" rIns="0" bIns="0" rtlCol="0">
            <a:spAutoFit/>
          </a:bodyPr>
          <a:lstStyle/>
          <a:p>
            <a:pPr defTabSz="415859"/>
            <a:r>
              <a:rPr lang="en-GB" sz="1800" dirty="0">
                <a:solidFill>
                  <a:srgbClr val="454545"/>
                </a:solidFill>
                <a:latin typeface="Arial" panose="020B0604020202020204"/>
              </a:rPr>
              <a:t>Chrissie Brown </a:t>
            </a:r>
          </a:p>
          <a:p>
            <a:pPr defTabSz="415859"/>
            <a:r>
              <a:rPr lang="en-GB" sz="1800" dirty="0">
                <a:solidFill>
                  <a:srgbClr val="454545"/>
                </a:solidFill>
                <a:latin typeface="Arial" panose="020B0604020202020204"/>
              </a:rPr>
              <a:t>Code Administrator </a:t>
            </a:r>
          </a:p>
        </p:txBody>
      </p:sp>
    </p:spTree>
    <p:extLst>
      <p:ext uri="{BB962C8B-B14F-4D97-AF65-F5344CB8AC3E}">
        <p14:creationId xmlns:p14="http://schemas.microsoft.com/office/powerpoint/2010/main" val="227382298"/>
      </p:ext>
    </p:extLst>
  </p:cSld>
  <p:clrMapOvr>
    <a:masterClrMapping/>
  </p:clrMapOvr>
</p:sld>
</file>

<file path=ppt/theme/theme1.xml><?xml version="1.0" encoding="utf-8"?>
<a:theme xmlns:a="http://schemas.openxmlformats.org/drawingml/2006/main" name="Office Theme">
  <a:themeElements>
    <a:clrScheme name="Custom 12">
      <a:dk1>
        <a:srgbClr val="454545"/>
      </a:dk1>
      <a:lt1>
        <a:sysClr val="window" lastClr="FFFFFF"/>
      </a:lt1>
      <a:dk2>
        <a:srgbClr val="727274"/>
      </a:dk2>
      <a:lt2>
        <a:srgbClr val="ACACAE"/>
      </a:lt2>
      <a:accent1>
        <a:srgbClr val="F26522"/>
      </a:accent1>
      <a:accent2>
        <a:srgbClr val="0079C1"/>
      </a:accent2>
      <a:accent3>
        <a:srgbClr val="5BCBF5"/>
      </a:accent3>
      <a:accent4>
        <a:srgbClr val="C2CD23"/>
      </a:accent4>
      <a:accent5>
        <a:srgbClr val="6A2C91"/>
      </a:accent5>
      <a:accent6>
        <a:srgbClr val="FFBF22"/>
      </a:accent6>
      <a:hlink>
        <a:srgbClr val="FFBF22"/>
      </a:hlink>
      <a:folHlink>
        <a:srgbClr val="FFBF2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spPr>
      <a:bodyPr wrap="square" lIns="0" tIns="0" rIns="0" bIns="0" rtlCol="0" anchor="ctr">
        <a:noAutofit/>
      </a:bodyPr>
      <a:lstStyle>
        <a:defPPr algn="ctr">
          <a:defRPr sz="1600" b="0" i="0" dirty="0" smtClean="0">
            <a:cs typeface="Helvetica" charset="0"/>
          </a:defRPr>
        </a:defPPr>
      </a:lst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ESO PowerPoint Template_16x9 [Read-Only]" id="{555EBCBA-0525-4C1D-AB08-C150EB6B74ED}" vid="{0AC6A0BD-E710-44F5-BF72-67516B2373D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_x0020_Owner xmlns="2c4a82d1-790b-4937-b400-0f0f718c57a9">
      <UserInfo>
        <DisplayName>Moran, Christine</DisplayName>
        <AccountId>357</AccountId>
        <AccountType/>
      </UserInfo>
    </File_x0020_Owner>
    <Folder xmlns="2c4a82d1-790b-4937-b400-0f0f718c57a9">SO visual identity</Folder>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7BE5FED5DB6544D9FACF5EB6194308A" ma:contentTypeVersion="2" ma:contentTypeDescription="Create a new document." ma:contentTypeScope="" ma:versionID="3d9e2bc97aad436bf7e5afedd19a9ca4">
  <xsd:schema xmlns:xsd="http://www.w3.org/2001/XMLSchema" xmlns:xs="http://www.w3.org/2001/XMLSchema" xmlns:p="http://schemas.microsoft.com/office/2006/metadata/properties" xmlns:ns2="2c4a82d1-790b-4937-b400-0f0f718c57a9" targetNamespace="http://schemas.microsoft.com/office/2006/metadata/properties" ma:root="true" ma:fieldsID="524d516a5fc48f0a31bebfb2190d43e3" ns2:_="">
    <xsd:import namespace="2c4a82d1-790b-4937-b400-0f0f718c57a9"/>
    <xsd:element name="properties">
      <xsd:complexType>
        <xsd:sequence>
          <xsd:element name="documentManagement">
            <xsd:complexType>
              <xsd:all>
                <xsd:element ref="ns2:Folder"/>
                <xsd:element ref="ns2:File_x0020_Owner"/>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a82d1-790b-4937-b400-0f0f718c57a9" elementFormDefault="qualified">
    <xsd:import namespace="http://schemas.microsoft.com/office/2006/documentManagement/types"/>
    <xsd:import namespace="http://schemas.microsoft.com/office/infopath/2007/PartnerControls"/>
    <xsd:element name="Folder" ma:index="8" ma:displayName="Folder" ma:format="Dropdown" ma:internalName="Folder">
      <xsd:simpleType>
        <xsd:restriction base="dms:Choice">
          <xsd:enumeration value="SO visual identity"/>
          <xsd:enumeration value="OneSO"/>
        </xsd:restriction>
      </xsd:simpleType>
    </xsd:element>
    <xsd:element name="File_x0020_Owner" ma:index="9" ma:displayName="File Owner" ma:list="UserInfo" ma:SharePointGroup="0" ma:internalName="File_x0020_Owner"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5E7DEA-430B-4E13-8AF2-BBD10B195947}">
  <ds:schemaRefs>
    <ds:schemaRef ds:uri="http://schemas.microsoft.com/sharepoint/v3/contenttype/forms"/>
  </ds:schemaRefs>
</ds:datastoreItem>
</file>

<file path=customXml/itemProps2.xml><?xml version="1.0" encoding="utf-8"?>
<ds:datastoreItem xmlns:ds="http://schemas.openxmlformats.org/officeDocument/2006/customXml" ds:itemID="{E948300F-9418-4A15-9252-8DA3C7F91939}">
  <ds:schemaRefs>
    <ds:schemaRef ds:uri="http://www.w3.org/XML/1998/namespace"/>
    <ds:schemaRef ds:uri="2c4a82d1-790b-4937-b400-0f0f718c57a9"/>
    <ds:schemaRef ds:uri="http://schemas.microsoft.com/office/2006/metadata/properties"/>
    <ds:schemaRef ds:uri="http://schemas.microsoft.com/office/2006/documentManagement/types"/>
    <ds:schemaRef ds:uri="http://purl.org/dc/elements/1.1/"/>
    <ds:schemaRef ds:uri="http://purl.org/dc/dcmitype/"/>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53061ABB-9AE4-44EB-9F2C-2728C9F386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a82d1-790b-4937-b400-0f0f718c57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CUSC March Panel Slides v0.1.pptx</Template>
  <TotalTime>310</TotalTime>
  <Words>2907</Words>
  <Application>Microsoft Office PowerPoint</Application>
  <PresentationFormat>On-screen Show (16:9)</PresentationFormat>
  <Paragraphs>397</Paragraphs>
  <Slides>44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ＭＳ Ｐゴシック</vt:lpstr>
      <vt:lpstr>Arial</vt:lpstr>
      <vt:lpstr>Symbol</vt:lpstr>
      <vt:lpstr>Times New Roman</vt:lpstr>
      <vt:lpstr>Wingdings</vt:lpstr>
      <vt:lpstr>Wingdings 2</vt:lpstr>
      <vt:lpstr>Office Theme</vt:lpstr>
      <vt:lpstr>CUSC Panel </vt:lpstr>
      <vt:lpstr>Welcome</vt:lpstr>
      <vt:lpstr>Housekeeping</vt:lpstr>
      <vt:lpstr>Introductions and Apologies </vt:lpstr>
      <vt:lpstr>PowerPoint Presentation</vt:lpstr>
      <vt:lpstr>Actions Log</vt:lpstr>
      <vt:lpstr>PowerPoint Presentation</vt:lpstr>
      <vt:lpstr>New Modifications       </vt:lpstr>
      <vt:lpstr>CMP313 – Critical Friend review period for submission of new modifications    </vt:lpstr>
      <vt:lpstr>Modification Summary </vt:lpstr>
      <vt:lpstr>Proposer Recommended Governance Route </vt:lpstr>
      <vt:lpstr>Does the Panel agree that CMP313 meets the Self Governance Criteria? </vt:lpstr>
      <vt:lpstr>PowerPoint Presentation</vt:lpstr>
      <vt:lpstr>CMP314 –  Updating the CUSC to align Power Available with the Grid Code definition for Power Park Modules    </vt:lpstr>
      <vt:lpstr>In Flight Modifications  Rachel Hinsley,  Code Administrator Representative   </vt:lpstr>
      <vt:lpstr>PowerPoint Presentation</vt:lpstr>
      <vt:lpstr>PowerPoint Presentation</vt:lpstr>
      <vt:lpstr>PowerPoint Presentation</vt:lpstr>
      <vt:lpstr>PowerPoint Presentation</vt:lpstr>
      <vt:lpstr>PowerPoint Presentation</vt:lpstr>
      <vt:lpstr>DFMR – CMP303  Rachel Hinsley,  Code Administrator Representative  </vt:lpstr>
      <vt:lpstr>CMP303 - Background</vt:lpstr>
      <vt:lpstr>CMP303 – Workgroup Consultation</vt:lpstr>
      <vt:lpstr>CMP303 – Workgroup Voting</vt:lpstr>
      <vt:lpstr>CMP303 – Terms of Reference</vt:lpstr>
      <vt:lpstr>CMP303 – Code Administrator Consultation</vt:lpstr>
      <vt:lpstr>CMP303 – Code Administrator Consultation</vt:lpstr>
      <vt:lpstr>CMP303 – Code Administrator Consultation</vt:lpstr>
      <vt:lpstr>CMP303 – Next Steps</vt:lpstr>
      <vt:lpstr>CMP303 – Voting</vt:lpstr>
      <vt:lpstr>CMP303 – Next Steps</vt:lpstr>
      <vt:lpstr>Prioritisation </vt:lpstr>
      <vt:lpstr>Standing Groups</vt:lpstr>
      <vt:lpstr>European Code Development   </vt:lpstr>
      <vt:lpstr>Industry Updates         </vt:lpstr>
      <vt:lpstr>Customer Journey update    </vt:lpstr>
      <vt:lpstr> What have we done so far and next steps </vt:lpstr>
      <vt:lpstr> What have we done so far and next steps </vt:lpstr>
      <vt:lpstr> What are we focusing on currently and for the next few months?</vt:lpstr>
      <vt:lpstr>AOB</vt:lpstr>
      <vt:lpstr>ESO Energy Codes Review thought piece: reforming code content </vt:lpstr>
      <vt:lpstr>Roles and responsibilities Update</vt:lpstr>
      <vt:lpstr>Plan on a page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CUSC Panel</dc:title>
  <dc:creator>Hinsley1 (ESO), Rachel</dc:creator>
  <cp:lastModifiedBy>Hinsley1 (ESO), Rachel</cp:lastModifiedBy>
  <cp:revision>4</cp:revision>
  <cp:lastPrinted>2018-08-16T14:40:27Z</cp:lastPrinted>
  <dcterms:created xsi:type="dcterms:W3CDTF">2019-03-21T10:47:33Z</dcterms:created>
  <dcterms:modified xsi:type="dcterms:W3CDTF">2019-03-21T16:27:32Z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2018-06-12T00:00:00Z</vt:filetime>
  </property>
  <property fmtid="{D5CDD505-2E9C-101B-9397-08002B2CF9AE}" pid="3" name="Creator">
    <vt:lpwstr>Adobe InDesign CC 2017 (Macintosh)</vt:lpwstr>
  </property>
  <property fmtid="{D5CDD505-2E9C-101B-9397-08002B2CF9AE}" pid="4" name="LastSaved">
    <vt:filetime>2018-06-12T00:00:00Z</vt:filetime>
  </property>
  <property fmtid="{D5CDD505-2E9C-101B-9397-08002B2CF9AE}" pid="5" name="_AdHocReviewCycleID">
    <vt:i4>-1027423372</vt:i4>
  </property>
  <property fmtid="{D5CDD505-2E9C-101B-9397-08002B2CF9AE}" pid="6" name="_NewReviewCycle">
    <vt:lpwstr/>
  </property>
  <property fmtid="{D5CDD505-2E9C-101B-9397-08002B2CF9AE}" pid="7" name="_EmailSubject">
    <vt:lpwstr>ESO Word Report Template and Board report </vt:lpwstr>
  </property>
  <property fmtid="{D5CDD505-2E9C-101B-9397-08002B2CF9AE}" pid="8" name="_AuthorEmail">
    <vt:lpwstr>Caroline.Mackinnon@nationalgrid.com</vt:lpwstr>
  </property>
  <property fmtid="{D5CDD505-2E9C-101B-9397-08002B2CF9AE}" pid="9" name="_AuthorEmailDisplayName">
    <vt:lpwstr>Mackinnon, Caroline</vt:lpwstr>
  </property>
  <property fmtid="{D5CDD505-2E9C-101B-9397-08002B2CF9AE}" pid="10" name="ContentTypeId">
    <vt:lpwstr>0x01010097BE5FED5DB6544D9FACF5EB6194308A</vt:lpwstr>
  </property>
</Properties>
</file>