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  <p:sldMasterId id="2147483653" r:id="rId2"/>
    <p:sldMasterId id="2147483676" r:id="rId3"/>
  </p:sldMasterIdLst>
  <p:notesMasterIdLst>
    <p:notesMasterId r:id="rId8"/>
  </p:notesMasterIdLst>
  <p:handoutMasterIdLst>
    <p:handoutMasterId r:id="rId9"/>
  </p:handoutMasterIdLst>
  <p:sldIdLst>
    <p:sldId id="258" r:id="rId4"/>
    <p:sldId id="264" r:id="rId5"/>
    <p:sldId id="263" r:id="rId6"/>
    <p:sldId id="261" r:id="rId7"/>
  </p:sldIdLst>
  <p:sldSz cx="9144000" cy="6858000" type="screen4x3"/>
  <p:notesSz cx="7315200" cy="9601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800" b="1" kern="1200">
        <a:solidFill>
          <a:srgbClr val="0079C1"/>
        </a:solidFill>
        <a:latin typeface="Arial" charset="0"/>
        <a:ea typeface="ＭＳ Ｐゴシック" pitchFamily="48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rgbClr val="0079C1"/>
        </a:solidFill>
        <a:latin typeface="Arial" charset="0"/>
        <a:ea typeface="ＭＳ Ｐゴシック" pitchFamily="48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rgbClr val="0079C1"/>
        </a:solidFill>
        <a:latin typeface="Arial" charset="0"/>
        <a:ea typeface="ＭＳ Ｐゴシック" pitchFamily="48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rgbClr val="0079C1"/>
        </a:solidFill>
        <a:latin typeface="Arial" charset="0"/>
        <a:ea typeface="ＭＳ Ｐゴシック" pitchFamily="48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rgbClr val="0079C1"/>
        </a:solidFill>
        <a:latin typeface="Arial" charset="0"/>
        <a:ea typeface="ＭＳ Ｐゴシック" pitchFamily="48" charset="-128"/>
        <a:cs typeface="+mn-cs"/>
      </a:defRPr>
    </a:lvl5pPr>
    <a:lvl6pPr marL="2286000" algn="l" defTabSz="914400" rtl="0" eaLnBrk="1" latinLnBrk="0" hangingPunct="1">
      <a:defRPr sz="2800" b="1" kern="1200">
        <a:solidFill>
          <a:srgbClr val="0079C1"/>
        </a:solidFill>
        <a:latin typeface="Arial" charset="0"/>
        <a:ea typeface="ＭＳ Ｐゴシック" pitchFamily="48" charset="-128"/>
        <a:cs typeface="+mn-cs"/>
      </a:defRPr>
    </a:lvl6pPr>
    <a:lvl7pPr marL="2743200" algn="l" defTabSz="914400" rtl="0" eaLnBrk="1" latinLnBrk="0" hangingPunct="1">
      <a:defRPr sz="2800" b="1" kern="1200">
        <a:solidFill>
          <a:srgbClr val="0079C1"/>
        </a:solidFill>
        <a:latin typeface="Arial" charset="0"/>
        <a:ea typeface="ＭＳ Ｐゴシック" pitchFamily="48" charset="-128"/>
        <a:cs typeface="+mn-cs"/>
      </a:defRPr>
    </a:lvl7pPr>
    <a:lvl8pPr marL="3200400" algn="l" defTabSz="914400" rtl="0" eaLnBrk="1" latinLnBrk="0" hangingPunct="1">
      <a:defRPr sz="2800" b="1" kern="1200">
        <a:solidFill>
          <a:srgbClr val="0079C1"/>
        </a:solidFill>
        <a:latin typeface="Arial" charset="0"/>
        <a:ea typeface="ＭＳ Ｐゴシック" pitchFamily="48" charset="-128"/>
        <a:cs typeface="+mn-cs"/>
      </a:defRPr>
    </a:lvl8pPr>
    <a:lvl9pPr marL="3657600" algn="l" defTabSz="914400" rtl="0" eaLnBrk="1" latinLnBrk="0" hangingPunct="1">
      <a:defRPr sz="2800" b="1" kern="1200">
        <a:solidFill>
          <a:srgbClr val="0079C1"/>
        </a:solidFill>
        <a:latin typeface="Arial" charset="0"/>
        <a:ea typeface="ＭＳ Ｐゴシック" pitchFamily="48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D2928"/>
    <a:srgbClr val="199110"/>
    <a:srgbClr val="DC0FB2"/>
    <a:srgbClr val="5920AD"/>
    <a:srgbClr val="808080"/>
    <a:srgbClr val="B6FF14"/>
    <a:srgbClr val="0079C1"/>
    <a:srgbClr val="FFE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78330" autoAdjust="0"/>
  </p:normalViewPr>
  <p:slideViewPr>
    <p:cSldViewPr>
      <p:cViewPr>
        <p:scale>
          <a:sx n="70" d="100"/>
          <a:sy n="70" d="100"/>
        </p:scale>
        <p:origin x="-1410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016" y="-90"/>
      </p:cViewPr>
      <p:guideLst>
        <p:guide orient="horz" pos="3024"/>
        <p:guide pos="2304"/>
      </p:guideLst>
    </p:cSldViewPr>
  </p:notesViewPr>
  <p:gridSpacing cx="114300" cy="1143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C36ECD-CA29-40DD-86ED-5925AA7D12D9}" type="doc">
      <dgm:prSet loTypeId="urn:microsoft.com/office/officeart/2005/8/layout/chevron1" loCatId="process" qsTypeId="urn:microsoft.com/office/officeart/2005/8/quickstyle/simple5" qsCatId="simple" csTypeId="urn:microsoft.com/office/officeart/2005/8/colors/accent1_2" csCatId="accent1" phldr="1"/>
      <dgm:spPr/>
    </dgm:pt>
    <dgm:pt modelId="{D3ACF0EA-5637-43F2-A18C-D365F5B22928}">
      <dgm:prSet phldrT="[Text]"/>
      <dgm:spPr/>
      <dgm:t>
        <a:bodyPr/>
        <a:lstStyle/>
        <a:p>
          <a:r>
            <a:rPr lang="en-GB" dirty="0" smtClean="0"/>
            <a:t>Forwards Market</a:t>
          </a:r>
          <a:endParaRPr lang="en-GB" dirty="0"/>
        </a:p>
      </dgm:t>
    </dgm:pt>
    <dgm:pt modelId="{D785FB6B-1638-45C2-9005-0F7881162056}" type="parTrans" cxnId="{83D3DBAF-F195-4661-8571-A991A92AE9C7}">
      <dgm:prSet/>
      <dgm:spPr/>
      <dgm:t>
        <a:bodyPr/>
        <a:lstStyle/>
        <a:p>
          <a:endParaRPr lang="en-GB"/>
        </a:p>
      </dgm:t>
    </dgm:pt>
    <dgm:pt modelId="{B72761D8-8AA2-497D-B433-7C936E0C17ED}" type="sibTrans" cxnId="{83D3DBAF-F195-4661-8571-A991A92AE9C7}">
      <dgm:prSet/>
      <dgm:spPr/>
      <dgm:t>
        <a:bodyPr/>
        <a:lstStyle/>
        <a:p>
          <a:endParaRPr lang="en-GB"/>
        </a:p>
      </dgm:t>
    </dgm:pt>
    <dgm:pt modelId="{2AC5036E-F89D-4C80-BC96-B8C7A5ACB700}">
      <dgm:prSet phldrT="[Text]"/>
      <dgm:spPr/>
      <dgm:t>
        <a:bodyPr/>
        <a:lstStyle/>
        <a:p>
          <a:r>
            <a:rPr lang="en-GB" dirty="0" smtClean="0"/>
            <a:t>Balancing Mechanism</a:t>
          </a:r>
          <a:endParaRPr lang="en-GB" dirty="0"/>
        </a:p>
      </dgm:t>
    </dgm:pt>
    <dgm:pt modelId="{DF40B783-621B-4997-B3E8-FBF437D554D0}" type="parTrans" cxnId="{D689F54A-78C7-4743-90FB-5377651B3815}">
      <dgm:prSet/>
      <dgm:spPr/>
      <dgm:t>
        <a:bodyPr/>
        <a:lstStyle/>
        <a:p>
          <a:endParaRPr lang="en-GB"/>
        </a:p>
      </dgm:t>
    </dgm:pt>
    <dgm:pt modelId="{BB1E8535-046F-469A-9A53-F5147264EF40}" type="sibTrans" cxnId="{D689F54A-78C7-4743-90FB-5377651B3815}">
      <dgm:prSet/>
      <dgm:spPr/>
      <dgm:t>
        <a:bodyPr/>
        <a:lstStyle/>
        <a:p>
          <a:endParaRPr lang="en-GB"/>
        </a:p>
      </dgm:t>
    </dgm:pt>
    <dgm:pt modelId="{F6AF5332-FF68-4382-8D56-CC3A13836FA0}">
      <dgm:prSet phldrT="[Text]"/>
      <dgm:spPr/>
      <dgm:t>
        <a:bodyPr/>
        <a:lstStyle/>
        <a:p>
          <a:endParaRPr lang="en-GB" dirty="0"/>
        </a:p>
      </dgm:t>
    </dgm:pt>
    <dgm:pt modelId="{B4912290-D062-4176-83E6-1790391E88E4}" type="parTrans" cxnId="{99A14993-8CD2-48E6-9AFE-7B4B2E3FBA14}">
      <dgm:prSet/>
      <dgm:spPr/>
      <dgm:t>
        <a:bodyPr/>
        <a:lstStyle/>
        <a:p>
          <a:endParaRPr lang="en-GB"/>
        </a:p>
      </dgm:t>
    </dgm:pt>
    <dgm:pt modelId="{D85DB5A7-9FD5-42E8-A5A3-C2618C32A2D9}" type="sibTrans" cxnId="{99A14993-8CD2-48E6-9AFE-7B4B2E3FBA14}">
      <dgm:prSet/>
      <dgm:spPr/>
      <dgm:t>
        <a:bodyPr/>
        <a:lstStyle/>
        <a:p>
          <a:endParaRPr lang="en-GB"/>
        </a:p>
      </dgm:t>
    </dgm:pt>
    <dgm:pt modelId="{36423179-54A0-49D9-8CEE-E5C4670E07DC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GB" dirty="0"/>
        </a:p>
      </dgm:t>
    </dgm:pt>
    <dgm:pt modelId="{9125CAD9-02E8-46F1-96F1-0114CAAA0A3D}" type="parTrans" cxnId="{C558A664-AD81-428E-A810-973F82CC108C}">
      <dgm:prSet/>
      <dgm:spPr/>
      <dgm:t>
        <a:bodyPr/>
        <a:lstStyle/>
        <a:p>
          <a:endParaRPr lang="en-GB"/>
        </a:p>
      </dgm:t>
    </dgm:pt>
    <dgm:pt modelId="{99485A82-4590-4614-9BE6-30F5737F11CA}" type="sibTrans" cxnId="{C558A664-AD81-428E-A810-973F82CC108C}">
      <dgm:prSet/>
      <dgm:spPr/>
      <dgm:t>
        <a:bodyPr/>
        <a:lstStyle/>
        <a:p>
          <a:endParaRPr lang="en-GB"/>
        </a:p>
      </dgm:t>
    </dgm:pt>
    <dgm:pt modelId="{C772D0D6-1F53-4E0C-9495-20EB0B0489B2}" type="pres">
      <dgm:prSet presAssocID="{87C36ECD-CA29-40DD-86ED-5925AA7D12D9}" presName="Name0" presStyleCnt="0">
        <dgm:presLayoutVars>
          <dgm:dir/>
          <dgm:animLvl val="lvl"/>
          <dgm:resizeHandles val="exact"/>
        </dgm:presLayoutVars>
      </dgm:prSet>
      <dgm:spPr/>
    </dgm:pt>
    <dgm:pt modelId="{912D783B-EECE-474A-AFB3-8829ECD8163A}" type="pres">
      <dgm:prSet presAssocID="{D3ACF0EA-5637-43F2-A18C-D365F5B22928}" presName="composite" presStyleCnt="0"/>
      <dgm:spPr/>
    </dgm:pt>
    <dgm:pt modelId="{9143C327-8758-402E-8290-006611E78EED}" type="pres">
      <dgm:prSet presAssocID="{D3ACF0EA-5637-43F2-A18C-D365F5B22928}" presName="parTx" presStyleLbl="node1" presStyleIdx="0" presStyleCnt="2" custLinFactNeighborX="-929" custLinFactNeighborY="267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89DDBB6-BC99-4F70-B85F-715013EB3196}" type="pres">
      <dgm:prSet presAssocID="{D3ACF0EA-5637-43F2-A18C-D365F5B22928}" presName="desTx" presStyleLbl="revTx" presStyleIdx="0" presStyleCnt="2" custLinFactNeighborX="675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7998739-CF57-4FE2-8A93-7A5FFE0267A7}" type="pres">
      <dgm:prSet presAssocID="{B72761D8-8AA2-497D-B433-7C936E0C17ED}" presName="space" presStyleCnt="0"/>
      <dgm:spPr/>
    </dgm:pt>
    <dgm:pt modelId="{4127963D-0609-4520-9168-C913A3B92CA4}" type="pres">
      <dgm:prSet presAssocID="{2AC5036E-F89D-4C80-BC96-B8C7A5ACB700}" presName="composite" presStyleCnt="0"/>
      <dgm:spPr/>
    </dgm:pt>
    <dgm:pt modelId="{6FF4E2BF-CDB1-4830-9828-F90CCECBE3A6}" type="pres">
      <dgm:prSet presAssocID="{2AC5036E-F89D-4C80-BC96-B8C7A5ACB700}" presName="parTx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CDC314A-AA75-4617-81F6-DE7A77FE86D5}" type="pres">
      <dgm:prSet presAssocID="{2AC5036E-F89D-4C80-BC96-B8C7A5ACB700}" presName="desTx" presStyleLbl="revTx" presStyleIdx="1" presStyleCnt="2" custScaleX="111725" custLinFactNeighborX="12182" custLinFactNeighborY="-254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689F54A-78C7-4743-90FB-5377651B3815}" srcId="{87C36ECD-CA29-40DD-86ED-5925AA7D12D9}" destId="{2AC5036E-F89D-4C80-BC96-B8C7A5ACB700}" srcOrd="1" destOrd="0" parTransId="{DF40B783-621B-4997-B3E8-FBF437D554D0}" sibTransId="{BB1E8535-046F-469A-9A53-F5147264EF40}"/>
    <dgm:cxn modelId="{1B1E6331-CB04-4B38-90A9-0F2395D6744F}" type="presOf" srcId="{87C36ECD-CA29-40DD-86ED-5925AA7D12D9}" destId="{C772D0D6-1F53-4E0C-9495-20EB0B0489B2}" srcOrd="0" destOrd="0" presId="urn:microsoft.com/office/officeart/2005/8/layout/chevron1"/>
    <dgm:cxn modelId="{D3B50E07-C958-4E78-A64F-CC49C4E45576}" type="presOf" srcId="{36423179-54A0-49D9-8CEE-E5C4670E07DC}" destId="{DCDC314A-AA75-4617-81F6-DE7A77FE86D5}" srcOrd="0" destOrd="0" presId="urn:microsoft.com/office/officeart/2005/8/layout/chevron1"/>
    <dgm:cxn modelId="{A1B4024B-10D9-4211-91EC-629C4F077E75}" type="presOf" srcId="{F6AF5332-FF68-4382-8D56-CC3A13836FA0}" destId="{089DDBB6-BC99-4F70-B85F-715013EB3196}" srcOrd="0" destOrd="0" presId="urn:microsoft.com/office/officeart/2005/8/layout/chevron1"/>
    <dgm:cxn modelId="{83D3DBAF-F195-4661-8571-A991A92AE9C7}" srcId="{87C36ECD-CA29-40DD-86ED-5925AA7D12D9}" destId="{D3ACF0EA-5637-43F2-A18C-D365F5B22928}" srcOrd="0" destOrd="0" parTransId="{D785FB6B-1638-45C2-9005-0F7881162056}" sibTransId="{B72761D8-8AA2-497D-B433-7C936E0C17ED}"/>
    <dgm:cxn modelId="{C558A664-AD81-428E-A810-973F82CC108C}" srcId="{2AC5036E-F89D-4C80-BC96-B8C7A5ACB700}" destId="{36423179-54A0-49D9-8CEE-E5C4670E07DC}" srcOrd="0" destOrd="0" parTransId="{9125CAD9-02E8-46F1-96F1-0114CAAA0A3D}" sibTransId="{99485A82-4590-4614-9BE6-30F5737F11CA}"/>
    <dgm:cxn modelId="{398C928D-6FDF-4CBD-AEE5-39E90DB7C1EB}" type="presOf" srcId="{2AC5036E-F89D-4C80-BC96-B8C7A5ACB700}" destId="{6FF4E2BF-CDB1-4830-9828-F90CCECBE3A6}" srcOrd="0" destOrd="0" presId="urn:microsoft.com/office/officeart/2005/8/layout/chevron1"/>
    <dgm:cxn modelId="{E7DE5A12-A849-4E16-9E7A-8D3AA07AD69F}" type="presOf" srcId="{D3ACF0EA-5637-43F2-A18C-D365F5B22928}" destId="{9143C327-8758-402E-8290-006611E78EED}" srcOrd="0" destOrd="0" presId="urn:microsoft.com/office/officeart/2005/8/layout/chevron1"/>
    <dgm:cxn modelId="{99A14993-8CD2-48E6-9AFE-7B4B2E3FBA14}" srcId="{D3ACF0EA-5637-43F2-A18C-D365F5B22928}" destId="{F6AF5332-FF68-4382-8D56-CC3A13836FA0}" srcOrd="0" destOrd="0" parTransId="{B4912290-D062-4176-83E6-1790391E88E4}" sibTransId="{D85DB5A7-9FD5-42E8-A5A3-C2618C32A2D9}"/>
    <dgm:cxn modelId="{A024D4D6-9364-4294-ACB3-E7EA455B86F2}" type="presParOf" srcId="{C772D0D6-1F53-4E0C-9495-20EB0B0489B2}" destId="{912D783B-EECE-474A-AFB3-8829ECD8163A}" srcOrd="0" destOrd="0" presId="urn:microsoft.com/office/officeart/2005/8/layout/chevron1"/>
    <dgm:cxn modelId="{41F4E732-053B-4482-9F4E-B7330C3D91FA}" type="presParOf" srcId="{912D783B-EECE-474A-AFB3-8829ECD8163A}" destId="{9143C327-8758-402E-8290-006611E78EED}" srcOrd="0" destOrd="0" presId="urn:microsoft.com/office/officeart/2005/8/layout/chevron1"/>
    <dgm:cxn modelId="{67AD6F3D-4955-46AF-B0E7-F640EAA591B3}" type="presParOf" srcId="{912D783B-EECE-474A-AFB3-8829ECD8163A}" destId="{089DDBB6-BC99-4F70-B85F-715013EB3196}" srcOrd="1" destOrd="0" presId="urn:microsoft.com/office/officeart/2005/8/layout/chevron1"/>
    <dgm:cxn modelId="{117E756D-C464-499D-BBEA-031867C68A69}" type="presParOf" srcId="{C772D0D6-1F53-4E0C-9495-20EB0B0489B2}" destId="{77998739-CF57-4FE2-8A93-7A5FFE0267A7}" srcOrd="1" destOrd="0" presId="urn:microsoft.com/office/officeart/2005/8/layout/chevron1"/>
    <dgm:cxn modelId="{3A4DED68-A464-4BAC-A932-AFE1F9275B4B}" type="presParOf" srcId="{C772D0D6-1F53-4E0C-9495-20EB0B0489B2}" destId="{4127963D-0609-4520-9168-C913A3B92CA4}" srcOrd="2" destOrd="0" presId="urn:microsoft.com/office/officeart/2005/8/layout/chevron1"/>
    <dgm:cxn modelId="{B2F28510-20EC-465B-BE86-1432CC65B3D4}" type="presParOf" srcId="{4127963D-0609-4520-9168-C913A3B92CA4}" destId="{6FF4E2BF-CDB1-4830-9828-F90CCECBE3A6}" srcOrd="0" destOrd="0" presId="urn:microsoft.com/office/officeart/2005/8/layout/chevron1"/>
    <dgm:cxn modelId="{9122D3F4-10C7-4D52-8AB2-E1FF87847F46}" type="presParOf" srcId="{4127963D-0609-4520-9168-C913A3B92CA4}" destId="{DCDC314A-AA75-4617-81F6-DE7A77FE86D5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43C327-8758-402E-8290-006611E78EED}">
      <dsp:nvSpPr>
        <dsp:cNvPr id="0" name=""/>
        <dsp:cNvSpPr/>
      </dsp:nvSpPr>
      <dsp:spPr>
        <a:xfrm>
          <a:off x="0" y="41490"/>
          <a:ext cx="4343400" cy="108000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Forwards Market</a:t>
          </a:r>
          <a:endParaRPr lang="en-GB" sz="2000" kern="1200" dirty="0"/>
        </a:p>
      </dsp:txBody>
      <dsp:txXfrm>
        <a:off x="540000" y="41490"/>
        <a:ext cx="3263400" cy="1080000"/>
      </dsp:txXfrm>
    </dsp:sp>
    <dsp:sp modelId="{089DDBB6-BC99-4F70-B85F-715013EB3196}">
      <dsp:nvSpPr>
        <dsp:cNvPr id="0" name=""/>
        <dsp:cNvSpPr/>
      </dsp:nvSpPr>
      <dsp:spPr>
        <a:xfrm>
          <a:off x="240934" y="1227600"/>
          <a:ext cx="3474720" cy="36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2000" kern="1200" dirty="0"/>
        </a:p>
      </dsp:txBody>
      <dsp:txXfrm>
        <a:off x="240934" y="1227600"/>
        <a:ext cx="3474720" cy="360000"/>
      </dsp:txXfrm>
    </dsp:sp>
    <dsp:sp modelId="{6FF4E2BF-CDB1-4830-9828-F90CCECBE3A6}">
      <dsp:nvSpPr>
        <dsp:cNvPr id="0" name=""/>
        <dsp:cNvSpPr/>
      </dsp:nvSpPr>
      <dsp:spPr>
        <a:xfrm>
          <a:off x="4337252" y="12600"/>
          <a:ext cx="4343400" cy="108000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Balancing Mechanism</a:t>
          </a:r>
          <a:endParaRPr lang="en-GB" sz="2000" kern="1200" dirty="0"/>
        </a:p>
      </dsp:txBody>
      <dsp:txXfrm>
        <a:off x="4877252" y="12600"/>
        <a:ext cx="3263400" cy="1080000"/>
      </dsp:txXfrm>
    </dsp:sp>
    <dsp:sp modelId="{DCDC314A-AA75-4617-81F6-DE7A77FE86D5}">
      <dsp:nvSpPr>
        <dsp:cNvPr id="0" name=""/>
        <dsp:cNvSpPr/>
      </dsp:nvSpPr>
      <dsp:spPr>
        <a:xfrm>
          <a:off x="4556837" y="1218430"/>
          <a:ext cx="3882130" cy="36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en-GB" sz="2000" kern="1200" dirty="0"/>
        </a:p>
      </dsp:txBody>
      <dsp:txXfrm>
        <a:off x="4556837" y="1218430"/>
        <a:ext cx="3882130" cy="36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fld id="{C781E7BE-453E-47C9-83B1-24ADC341CE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5954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EEC4705-C61A-4195-9B1A-8A71D2919017}" type="datetimeFigureOut">
              <a:rPr lang="en-GB"/>
              <a:pPr>
                <a:defRPr/>
              </a:pPr>
              <a:t>06/10/2014</a:t>
            </a:fld>
            <a:endParaRPr lang="en-GB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85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85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4BA6570-5CE3-4BCA-BD2B-4D09FD7678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0857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79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3"/>
          <p:cNvSpPr>
            <a:spLocks/>
          </p:cNvSpPr>
          <p:nvPr/>
        </p:nvSpPr>
        <p:spPr bwMode="auto">
          <a:xfrm>
            <a:off x="0" y="0"/>
            <a:ext cx="9159875" cy="2400300"/>
          </a:xfrm>
          <a:custGeom>
            <a:avLst/>
            <a:gdLst>
              <a:gd name="T0" fmla="*/ 0 w 5760"/>
              <a:gd name="T1" fmla="*/ 0 h 1512"/>
              <a:gd name="T2" fmla="*/ 0 w 5760"/>
              <a:gd name="T3" fmla="*/ 2147483647 h 1512"/>
              <a:gd name="T4" fmla="*/ 2147483647 w 5760"/>
              <a:gd name="T5" fmla="*/ 2147483647 h 1512"/>
              <a:gd name="T6" fmla="*/ 2147483647 w 5760"/>
              <a:gd name="T7" fmla="*/ 2147483647 h 1512"/>
              <a:gd name="T8" fmla="*/ 2147483647 w 5760"/>
              <a:gd name="T9" fmla="*/ 2147483647 h 1512"/>
              <a:gd name="T10" fmla="*/ 2147483647 w 5760"/>
              <a:gd name="T11" fmla="*/ 2147483647 h 1512"/>
              <a:gd name="T12" fmla="*/ 2147483647 w 5760"/>
              <a:gd name="T13" fmla="*/ 0 h 1512"/>
              <a:gd name="T14" fmla="*/ 0 w 5760"/>
              <a:gd name="T15" fmla="*/ 0 h 15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760" h="1512">
                <a:moveTo>
                  <a:pt x="0" y="0"/>
                </a:moveTo>
                <a:lnTo>
                  <a:pt x="0" y="1368"/>
                </a:lnTo>
                <a:lnTo>
                  <a:pt x="1008" y="1368"/>
                </a:lnTo>
                <a:lnTo>
                  <a:pt x="1152" y="1512"/>
                </a:lnTo>
                <a:lnTo>
                  <a:pt x="1296" y="1368"/>
                </a:lnTo>
                <a:lnTo>
                  <a:pt x="5760" y="1368"/>
                </a:lnTo>
                <a:lnTo>
                  <a:pt x="576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" name="Line 36"/>
          <p:cNvSpPr>
            <a:spLocks noChangeShapeType="1"/>
          </p:cNvSpPr>
          <p:nvPr userDrawn="1"/>
        </p:nvSpPr>
        <p:spPr bwMode="auto">
          <a:xfrm flipH="1" flipV="1">
            <a:off x="685800" y="29718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Line 39"/>
          <p:cNvSpPr>
            <a:spLocks noChangeShapeType="1"/>
          </p:cNvSpPr>
          <p:nvPr userDrawn="1"/>
        </p:nvSpPr>
        <p:spPr bwMode="auto">
          <a:xfrm>
            <a:off x="2400300" y="43434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" name="Line 40"/>
          <p:cNvSpPr>
            <a:spLocks noChangeShapeType="1"/>
          </p:cNvSpPr>
          <p:nvPr userDrawn="1"/>
        </p:nvSpPr>
        <p:spPr bwMode="auto">
          <a:xfrm flipH="1">
            <a:off x="685800" y="43434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Line 41"/>
          <p:cNvSpPr>
            <a:spLocks noChangeShapeType="1"/>
          </p:cNvSpPr>
          <p:nvPr userDrawn="1"/>
        </p:nvSpPr>
        <p:spPr bwMode="auto">
          <a:xfrm flipV="1">
            <a:off x="2400300" y="29718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" name="Text Box 7"/>
          <p:cNvSpPr txBox="1">
            <a:spLocks noChangeArrowheads="1"/>
          </p:cNvSpPr>
          <p:nvPr userDrawn="1"/>
        </p:nvSpPr>
        <p:spPr bwMode="auto">
          <a:xfrm>
            <a:off x="1028700" y="3216275"/>
            <a:ext cx="1439863" cy="12414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10800" rIns="18000" bIns="10800">
            <a:spAutoFit/>
          </a:bodyPr>
          <a:lstStyle>
            <a:lvl1pPr eaLnBrk="0" hangingPunct="0">
              <a:defRPr sz="28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1pPr>
            <a:lvl2pPr marL="742950" indent="-285750" eaLnBrk="0" hangingPunct="0">
              <a:defRPr sz="28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2pPr>
            <a:lvl3pPr marL="1143000" indent="-228600" eaLnBrk="0" hangingPunct="0">
              <a:defRPr sz="28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3pPr>
            <a:lvl4pPr marL="1600200" indent="-228600" eaLnBrk="0" hangingPunct="0">
              <a:defRPr sz="28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4pPr>
            <a:lvl5pPr marL="2057400" indent="-228600" eaLnBrk="0" hangingPunct="0">
              <a:defRPr sz="28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9pPr>
          </a:lstStyle>
          <a:p>
            <a:pPr eaLnBrk="1" hangingPunct="1">
              <a:defRPr/>
            </a:pPr>
            <a:r>
              <a:rPr lang="en-GB" sz="1000" smtClean="0">
                <a:solidFill>
                  <a:schemeClr val="tx2"/>
                </a:solidFill>
              </a:rPr>
              <a:t>Place your chosen image here. The four corners must just cover the arrow tips. For covers, the three pictures should be the same size and in a straight line.   </a:t>
            </a:r>
            <a:endParaRPr lang="en-GB" smtClean="0"/>
          </a:p>
        </p:txBody>
      </p:sp>
      <p:pic>
        <p:nvPicPr>
          <p:cNvPr id="10" name="Picture 44" descr="National_Grid_logo_blu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22" name="Rectangle 14"/>
          <p:cNvSpPr>
            <a:spLocks noGrp="1" noChangeArrowheads="1"/>
          </p:cNvSpPr>
          <p:nvPr>
            <p:ph type="ctrTitle" sz="quarter"/>
          </p:nvPr>
        </p:nvSpPr>
        <p:spPr>
          <a:xfrm>
            <a:off x="593725" y="1279525"/>
            <a:ext cx="8043863" cy="63976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3023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71500" y="5164138"/>
            <a:ext cx="8043863" cy="503237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67260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6A34C-7586-4CD7-9EEC-2D21E03FEC19}" type="datetime1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A15C9-3A5F-4DF2-9A29-68E79A1C6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238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4325" y="762000"/>
            <a:ext cx="2022475" cy="5372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3725" y="762000"/>
            <a:ext cx="5918200" cy="5372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7A6A2-8888-49D5-845C-96A89B5DEF4E}" type="datetime1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A5DBB-920E-4F27-B5A3-FAEE51C0B4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006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762000"/>
            <a:ext cx="8093075" cy="5191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5" y="1485900"/>
            <a:ext cx="396875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4875" y="1485900"/>
            <a:ext cx="396875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99DF7-8835-4C49-90E9-2A126AAABE67}" type="datetime1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EE1C1-5F8F-4238-B920-E9F42AEE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2585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79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auto">
          <a:xfrm>
            <a:off x="0" y="0"/>
            <a:ext cx="9159875" cy="2400300"/>
          </a:xfrm>
          <a:custGeom>
            <a:avLst/>
            <a:gdLst>
              <a:gd name="T0" fmla="*/ 0 w 5760"/>
              <a:gd name="T1" fmla="*/ 0 h 1512"/>
              <a:gd name="T2" fmla="*/ 0 w 5760"/>
              <a:gd name="T3" fmla="*/ 2147483647 h 1512"/>
              <a:gd name="T4" fmla="*/ 2147483647 w 5760"/>
              <a:gd name="T5" fmla="*/ 2147483647 h 1512"/>
              <a:gd name="T6" fmla="*/ 2147483647 w 5760"/>
              <a:gd name="T7" fmla="*/ 2147483647 h 1512"/>
              <a:gd name="T8" fmla="*/ 2147483647 w 5760"/>
              <a:gd name="T9" fmla="*/ 2147483647 h 1512"/>
              <a:gd name="T10" fmla="*/ 2147483647 w 5760"/>
              <a:gd name="T11" fmla="*/ 2147483647 h 1512"/>
              <a:gd name="T12" fmla="*/ 2147483647 w 5760"/>
              <a:gd name="T13" fmla="*/ 0 h 1512"/>
              <a:gd name="T14" fmla="*/ 0 w 5760"/>
              <a:gd name="T15" fmla="*/ 0 h 15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760" h="1512">
                <a:moveTo>
                  <a:pt x="0" y="0"/>
                </a:moveTo>
                <a:lnTo>
                  <a:pt x="0" y="1368"/>
                </a:lnTo>
                <a:lnTo>
                  <a:pt x="1008" y="1368"/>
                </a:lnTo>
                <a:lnTo>
                  <a:pt x="1152" y="1512"/>
                </a:lnTo>
                <a:lnTo>
                  <a:pt x="1296" y="1368"/>
                </a:lnTo>
                <a:lnTo>
                  <a:pt x="5760" y="1368"/>
                </a:lnTo>
                <a:lnTo>
                  <a:pt x="576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5" name="Picture 7" descr="National_Grid_logo_blu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79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593725" y="1279525"/>
            <a:ext cx="8043863" cy="63976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71500" y="2882900"/>
            <a:ext cx="8043863" cy="503238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504434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0127B-22F2-4479-A020-E65F68E91DA6}" type="datetime1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6AAC0-D2FB-478D-9676-7C1C81E88C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48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01E23-DD5E-40CA-8427-6B687744AFF3}" type="datetime1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97D18-7CAF-4DB8-83D6-B0D6FA27C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008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487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41EE5-DC63-4D0C-AA96-1DEB49A6D063}" type="datetime1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B3A2F-27D9-4BD0-BE7A-7DEC90A540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473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57A5F-9281-4155-9E8C-422A2EC523EB}" type="datetime1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30875-B286-4254-A2D3-283B07203E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624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3F48C-3817-410A-9A7A-1450E45132A1}" type="datetime1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F63E2-3F75-4DC1-A94A-7F79E512DE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473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7D844-525B-42A4-851A-AF938C846AA1}" type="datetime1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4D522-C7C0-434D-A08F-3EC62C4EBB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512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363D7-DB36-42C9-A301-D0433DD983CA}" type="datetime1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2B152-5B66-4B7B-8243-BE484AE239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4990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035CD-7641-46C2-BCDB-0A7A2E30DE32}" type="datetime1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F731C-1D9C-4A17-ACD5-CB40071C81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3735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F3876-C005-4125-A7AC-CC9B66B333F8}" type="datetime1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C6895-2902-4BEB-8FE4-21D82B3756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1198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DB592-8703-4E17-A90D-C6033CF9729C}" type="datetime1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8164D-FBCE-4C26-9603-66D944D6E3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7050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4325" y="762000"/>
            <a:ext cx="2022475" cy="5372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3725" y="762000"/>
            <a:ext cx="5918200" cy="5372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EEDF2-967D-47AD-B48D-8152D54FB36F}" type="datetime1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AE388-CA18-4515-9C95-D320F126ED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657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79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3"/>
          <p:cNvSpPr>
            <a:spLocks/>
          </p:cNvSpPr>
          <p:nvPr/>
        </p:nvSpPr>
        <p:spPr bwMode="auto">
          <a:xfrm>
            <a:off x="0" y="0"/>
            <a:ext cx="9159875" cy="2400300"/>
          </a:xfrm>
          <a:custGeom>
            <a:avLst/>
            <a:gdLst>
              <a:gd name="T0" fmla="*/ 0 w 5760"/>
              <a:gd name="T1" fmla="*/ 0 h 1512"/>
              <a:gd name="T2" fmla="*/ 0 w 5760"/>
              <a:gd name="T3" fmla="*/ 2147483647 h 1512"/>
              <a:gd name="T4" fmla="*/ 2147483647 w 5760"/>
              <a:gd name="T5" fmla="*/ 2147483647 h 1512"/>
              <a:gd name="T6" fmla="*/ 2147483647 w 5760"/>
              <a:gd name="T7" fmla="*/ 2147483647 h 1512"/>
              <a:gd name="T8" fmla="*/ 2147483647 w 5760"/>
              <a:gd name="T9" fmla="*/ 2147483647 h 1512"/>
              <a:gd name="T10" fmla="*/ 2147483647 w 5760"/>
              <a:gd name="T11" fmla="*/ 2147483647 h 1512"/>
              <a:gd name="T12" fmla="*/ 2147483647 w 5760"/>
              <a:gd name="T13" fmla="*/ 0 h 1512"/>
              <a:gd name="T14" fmla="*/ 0 w 5760"/>
              <a:gd name="T15" fmla="*/ 0 h 15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760" h="1512">
                <a:moveTo>
                  <a:pt x="0" y="0"/>
                </a:moveTo>
                <a:lnTo>
                  <a:pt x="0" y="1368"/>
                </a:lnTo>
                <a:lnTo>
                  <a:pt x="1008" y="1368"/>
                </a:lnTo>
                <a:lnTo>
                  <a:pt x="1152" y="1512"/>
                </a:lnTo>
                <a:lnTo>
                  <a:pt x="1296" y="1368"/>
                </a:lnTo>
                <a:lnTo>
                  <a:pt x="5760" y="1368"/>
                </a:lnTo>
                <a:lnTo>
                  <a:pt x="576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" name="Line 36"/>
          <p:cNvSpPr>
            <a:spLocks noChangeShapeType="1"/>
          </p:cNvSpPr>
          <p:nvPr userDrawn="1"/>
        </p:nvSpPr>
        <p:spPr bwMode="auto">
          <a:xfrm flipH="1" flipV="1">
            <a:off x="685800" y="29718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Line 39"/>
          <p:cNvSpPr>
            <a:spLocks noChangeShapeType="1"/>
          </p:cNvSpPr>
          <p:nvPr userDrawn="1"/>
        </p:nvSpPr>
        <p:spPr bwMode="auto">
          <a:xfrm>
            <a:off x="2400300" y="43434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" name="Line 40"/>
          <p:cNvSpPr>
            <a:spLocks noChangeShapeType="1"/>
          </p:cNvSpPr>
          <p:nvPr userDrawn="1"/>
        </p:nvSpPr>
        <p:spPr bwMode="auto">
          <a:xfrm flipH="1">
            <a:off x="685800" y="43434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Line 41"/>
          <p:cNvSpPr>
            <a:spLocks noChangeShapeType="1"/>
          </p:cNvSpPr>
          <p:nvPr userDrawn="1"/>
        </p:nvSpPr>
        <p:spPr bwMode="auto">
          <a:xfrm flipV="1">
            <a:off x="2400300" y="29718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" name="Text Box 7"/>
          <p:cNvSpPr txBox="1">
            <a:spLocks noChangeArrowheads="1"/>
          </p:cNvSpPr>
          <p:nvPr userDrawn="1"/>
        </p:nvSpPr>
        <p:spPr bwMode="auto">
          <a:xfrm>
            <a:off x="1028700" y="3216275"/>
            <a:ext cx="1439863" cy="12414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10800" rIns="18000" bIns="10800">
            <a:spAutoFit/>
          </a:bodyPr>
          <a:lstStyle>
            <a:lvl1pPr eaLnBrk="0" hangingPunct="0">
              <a:defRPr sz="28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8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8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8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8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GB" sz="1000" smtClean="0">
                <a:solidFill>
                  <a:srgbClr val="000000"/>
                </a:solidFill>
              </a:rPr>
              <a:t>Place your chosen image here. The four corners must just cover the arrow tips. For covers, the three pictures should be the same size and in a straight line.   </a:t>
            </a:r>
            <a:endParaRPr lang="en-GB" smtClean="0"/>
          </a:p>
        </p:txBody>
      </p:sp>
      <p:pic>
        <p:nvPicPr>
          <p:cNvPr id="10" name="Picture 44" descr="National_Grid_logo_blu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22" name="Rectangle 14"/>
          <p:cNvSpPr>
            <a:spLocks noGrp="1" noChangeArrowheads="1"/>
          </p:cNvSpPr>
          <p:nvPr>
            <p:ph type="ctrTitle" sz="quarter"/>
          </p:nvPr>
        </p:nvSpPr>
        <p:spPr>
          <a:xfrm>
            <a:off x="593725" y="1279525"/>
            <a:ext cx="8043863" cy="63976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3023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71500" y="5164138"/>
            <a:ext cx="8043863" cy="503237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859095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74438-55D8-44F9-A810-E033B59E4BAA}" type="datetime1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DBB8AA-D67F-42C9-95F6-7CB7CB8393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571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76DA6-2AB9-42DB-9A4B-996F18A8F38F}" type="datetime1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1E291-836F-49B7-BAA0-BDFA143B7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7449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487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79A03-C3F9-4800-A4EA-B0364B8190F5}" type="datetime1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BCD61-5AE9-4587-8ABA-21FFEEEF45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9499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96C6E-DBBD-407E-A6BB-1C9130BF3CF8}" type="datetime1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E73C02-97FD-43A1-B83A-C80621E64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5204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93141-630D-4661-9F47-8F2D3ACB7C37}" type="datetime1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AA641-D495-44AE-BF8A-C3DCC84BF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690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62F8D-E065-48EE-8C52-3827BC5025EC}" type="datetime1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51BF2-A3A2-48EE-922F-598EA5349F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8512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669EC-0B7E-4B48-BD9D-5D33526C7D18}" type="datetime1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4F1B8-90C1-4804-A27C-5E61FC9015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57179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C98E0-7F14-40F2-BBDB-294F304E243B}" type="datetime1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D2810-C1AD-47E3-B487-06FEB9B40A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7973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EC36F-016E-4E44-B4CC-DB8164B74FFC}" type="datetime1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F4443-D4F3-4422-806E-7B747D045A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08572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C2E3D-0DCD-4567-B042-345DFC9F20AE}" type="datetime1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02301-48BD-4DD5-A188-48257F1B5E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2528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4325" y="762000"/>
            <a:ext cx="2022475" cy="5372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3725" y="762000"/>
            <a:ext cx="5918200" cy="5372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AD64D1-CD13-44B2-AFA1-3BDD0D19B03A}" type="datetime1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CD0C4-4F0A-4A70-B876-6DDF895979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46804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762000"/>
            <a:ext cx="8093075" cy="5191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5" y="1485900"/>
            <a:ext cx="396875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4875" y="1485900"/>
            <a:ext cx="396875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13F05-E75E-4B0D-ACF0-7632F0BE6E5C}" type="datetime1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6019F-6458-4E94-A487-E4F4C62FDD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410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487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BBD18-6F87-484C-BAA6-A38EB5C3B1A7}" type="datetime1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012C8-0675-4DFB-9BC9-5BD408BC0D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14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3F384-75E8-46F1-8F16-F28F61650986}" type="datetime1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4C3AC-79C1-4ACA-B5D2-DA5671C888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845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8BA29-58C6-4007-9A67-876E9F00147E}" type="datetime1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6C161-D6AF-448B-9E97-FEBF7DF797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492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8E76A-43FA-4707-9D8B-1C2CED60CF80}" type="datetime1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4930D-9F62-48C9-B6BF-69E6EE6B9A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362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E23E3-AC0E-46C9-A3D7-C1B8B10F4F44}" type="datetime1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3DF55F-BD89-4AA7-A792-19FE0BC15A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501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AB8F8-E290-45F2-B65E-E226C6264C94}" type="datetime1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7E944-B64F-42EA-A4EA-A1DF1D2BC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110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D8AF4A6C-B9E7-479E-8EF6-5F7875B51072}" type="datetime1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BE64ECF-C9B0-4AB5-A258-23E767EF7A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700088" y="1382713"/>
            <a:ext cx="7999412" cy="1587"/>
          </a:xfrm>
          <a:prstGeom prst="line">
            <a:avLst/>
          </a:prstGeom>
          <a:ln w="19050" cap="flat" cmpd="sng" algn="ctr">
            <a:solidFill>
              <a:srgbClr val="2478C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93725" y="762000"/>
            <a:ext cx="80930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3725" y="1485900"/>
            <a:ext cx="80899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2" name="Picture 27" descr="National_Grid_logo_blu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200">
          <a:solidFill>
            <a:schemeClr val="tx2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000">
          <a:solidFill>
            <a:schemeClr val="tx2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>
          <a:solidFill>
            <a:schemeClr val="tx2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706DEE80-BD09-45AC-AE06-9A50C0DE3AD9}" type="datetime1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2B6238B-E417-410C-9E4E-8F0DEA4AA8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700088" y="1382713"/>
            <a:ext cx="7999412" cy="1587"/>
          </a:xfrm>
          <a:prstGeom prst="line">
            <a:avLst/>
          </a:prstGeom>
          <a:ln w="19050" cap="flat" cmpd="sng" algn="ctr">
            <a:solidFill>
              <a:srgbClr val="2478C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5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93725" y="762000"/>
            <a:ext cx="80930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3725" y="1485900"/>
            <a:ext cx="80899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2056" name="Picture 11" descr="National_Grid_logo_blue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200">
          <a:solidFill>
            <a:schemeClr val="tx2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000">
          <a:solidFill>
            <a:schemeClr val="tx2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>
          <a:solidFill>
            <a:schemeClr val="tx2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5pPr>
      <a:lvl6pPr marL="25146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6pPr>
      <a:lvl7pPr marL="29718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7pPr>
      <a:lvl8pPr marL="34290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8pPr>
      <a:lvl9pPr marL="38862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48" charset="-128"/>
              </a:defRPr>
            </a:lvl1pPr>
          </a:lstStyle>
          <a:p>
            <a:pPr>
              <a:defRPr/>
            </a:pPr>
            <a:fld id="{43D5DD4A-349A-4333-BE29-89805075ED2C}" type="datetime1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4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</a:defRPr>
            </a:lvl1pPr>
          </a:lstStyle>
          <a:p>
            <a:pPr>
              <a:defRPr/>
            </a:pPr>
            <a:fld id="{FAF10D1B-DA17-4BC1-A155-6ECF774381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700088" y="1382713"/>
            <a:ext cx="7999412" cy="1587"/>
          </a:xfrm>
          <a:prstGeom prst="line">
            <a:avLst/>
          </a:prstGeom>
          <a:ln w="19050" cap="flat" cmpd="sng" algn="ctr">
            <a:solidFill>
              <a:srgbClr val="2478C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7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93725" y="762000"/>
            <a:ext cx="80930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3725" y="1485900"/>
            <a:ext cx="80899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3080" name="Picture 27" descr="National_Grid_logo_blu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799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200">
          <a:solidFill>
            <a:schemeClr val="tx2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000">
          <a:solidFill>
            <a:schemeClr val="tx2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>
          <a:solidFill>
            <a:schemeClr val="tx2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2.nationalgrid.com/UK/Industry-information/Electricity-transmission-operational-data/Data-Explorer/" TargetMode="External"/><Relationship Id="rId2" Type="http://schemas.openxmlformats.org/officeDocument/2006/relationships/hyperlink" Target="http://www.bmreports.com/bsp/bsp_home.htm" TargetMode="Externa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063358"/>
            <a:ext cx="8043863" cy="1138773"/>
          </a:xfrm>
        </p:spPr>
        <p:txBody>
          <a:bodyPr/>
          <a:lstStyle/>
          <a:p>
            <a:pPr eaLnBrk="1" hangingPunct="1"/>
            <a:r>
              <a:rPr lang="en-US" sz="4000" dirty="0" smtClean="0"/>
              <a:t>Wind Market Data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7171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571500" y="2857500"/>
            <a:ext cx="8043863" cy="503238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3" name="TextBox 2"/>
          <p:cNvSpPr txBox="1"/>
          <p:nvPr/>
        </p:nvSpPr>
        <p:spPr>
          <a:xfrm>
            <a:off x="685800" y="3657600"/>
            <a:ext cx="5257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b="0" dirty="0" smtClean="0">
                <a:solidFill>
                  <a:schemeClr val="accent3"/>
                </a:solidFill>
              </a:rPr>
              <a:t>8</a:t>
            </a:r>
            <a:r>
              <a:rPr lang="en-GB" b="0" baseline="30000" dirty="0" smtClean="0">
                <a:solidFill>
                  <a:schemeClr val="accent3"/>
                </a:solidFill>
              </a:rPr>
              <a:t>th</a:t>
            </a:r>
            <a:r>
              <a:rPr lang="en-GB" b="0" dirty="0" smtClean="0">
                <a:solidFill>
                  <a:schemeClr val="accent3"/>
                </a:solidFill>
              </a:rPr>
              <a:t> October 2014</a:t>
            </a:r>
            <a:endParaRPr lang="en-GB" b="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Power Available visibility to the market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If </a:t>
            </a:r>
            <a:r>
              <a:rPr lang="en-GB" sz="2000" dirty="0"/>
              <a:t>Power Available via Option 3 were </a:t>
            </a:r>
            <a:r>
              <a:rPr lang="en-GB" sz="2000" dirty="0" smtClean="0"/>
              <a:t>introduced, concern expressed over data that may be available to the System Operator that would not be available to the market.</a:t>
            </a:r>
          </a:p>
          <a:p>
            <a:r>
              <a:rPr lang="en-GB" sz="2000" dirty="0" smtClean="0"/>
              <a:t>What </a:t>
            </a:r>
            <a:r>
              <a:rPr lang="en-GB" sz="2000" dirty="0"/>
              <a:t>value would a Power Available signal provide to the market?  </a:t>
            </a:r>
          </a:p>
          <a:p>
            <a:endParaRPr lang="en-GB" sz="2000" dirty="0" smtClean="0"/>
          </a:p>
          <a:p>
            <a:r>
              <a:rPr lang="en-GB" sz="2000" dirty="0" smtClean="0"/>
              <a:t>To aid this consideration, we set out the data elements that are currently available:</a:t>
            </a:r>
          </a:p>
          <a:p>
            <a:pPr lvl="1"/>
            <a:r>
              <a:rPr lang="en-GB" sz="1800" dirty="0" smtClean="0"/>
              <a:t>Market players subscribe to high grade BMRS service providing forecast and actual data for their trading systems.</a:t>
            </a:r>
          </a:p>
          <a:p>
            <a:pPr lvl="1"/>
            <a:r>
              <a:rPr lang="en-GB" sz="1800" dirty="0" smtClean="0"/>
              <a:t>Perception that market able to calculate aggregate wind position based on metered output with existing data (including their own data).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B6AAC0-D2FB-478D-9676-7C1C81E88C4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35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571500" y="685800"/>
            <a:ext cx="8093075" cy="519113"/>
          </a:xfrm>
        </p:spPr>
        <p:txBody>
          <a:bodyPr/>
          <a:lstStyle/>
          <a:p>
            <a:r>
              <a:rPr lang="en-GB" altLang="en-US" dirty="0" smtClean="0"/>
              <a:t>Wind Data available to the market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2788273"/>
              </p:ext>
            </p:extLst>
          </p:nvPr>
        </p:nvGraphicFramePr>
        <p:xfrm>
          <a:off x="39237" y="5029200"/>
          <a:ext cx="8686800" cy="160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8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8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8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8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A5E90018-53A4-4AA0-8CA5-A8B3C971C2C0}" type="slidenum">
              <a:rPr lang="en-US" altLang="en-US" sz="1400" smtClean="0"/>
              <a:pPr/>
              <a:t>3</a:t>
            </a:fld>
            <a:endParaRPr lang="en-US" altLang="en-US" sz="1400" smtClean="0"/>
          </a:p>
        </p:txBody>
      </p:sp>
      <p:cxnSp>
        <p:nvCxnSpPr>
          <p:cNvPr id="10246" name="Straight Connector 10"/>
          <p:cNvCxnSpPr>
            <a:cxnSpLocks noChangeShapeType="1"/>
          </p:cNvCxnSpPr>
          <p:nvPr/>
        </p:nvCxnSpPr>
        <p:spPr bwMode="auto">
          <a:xfrm>
            <a:off x="4494921" y="2030968"/>
            <a:ext cx="12665" cy="3912632"/>
          </a:xfrm>
          <a:prstGeom prst="line">
            <a:avLst/>
          </a:prstGeom>
          <a:noFill/>
          <a:ln w="25400" algn="ctr">
            <a:solidFill>
              <a:srgbClr val="FD2928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47" name="TextBox 13"/>
          <p:cNvSpPr txBox="1">
            <a:spLocks noChangeArrowheads="1"/>
          </p:cNvSpPr>
          <p:nvPr/>
        </p:nvSpPr>
        <p:spPr bwMode="auto">
          <a:xfrm>
            <a:off x="3429000" y="6343590"/>
            <a:ext cx="24546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8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8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8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8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GB" altLang="en-US" sz="2000" dirty="0">
                <a:solidFill>
                  <a:srgbClr val="FD2928"/>
                </a:solidFill>
              </a:rPr>
              <a:t>Gate </a:t>
            </a:r>
            <a:r>
              <a:rPr lang="en-GB" altLang="en-US" sz="2000" dirty="0" smtClean="0">
                <a:solidFill>
                  <a:srgbClr val="FD2928"/>
                </a:solidFill>
              </a:rPr>
              <a:t>Closure (</a:t>
            </a:r>
            <a:r>
              <a:rPr lang="en-GB" altLang="en-US" sz="2000" dirty="0">
                <a:solidFill>
                  <a:srgbClr val="FD2928"/>
                </a:solidFill>
              </a:rPr>
              <a:t>1hr) </a:t>
            </a:r>
          </a:p>
        </p:txBody>
      </p:sp>
      <p:cxnSp>
        <p:nvCxnSpPr>
          <p:cNvPr id="10249" name="Straight Connector 10"/>
          <p:cNvCxnSpPr>
            <a:cxnSpLocks noChangeShapeType="1"/>
          </p:cNvCxnSpPr>
          <p:nvPr/>
        </p:nvCxnSpPr>
        <p:spPr bwMode="auto">
          <a:xfrm rot="5400000">
            <a:off x="6745287" y="3543300"/>
            <a:ext cx="2970212" cy="1587"/>
          </a:xfrm>
          <a:prstGeom prst="line">
            <a:avLst/>
          </a:prstGeom>
          <a:noFill/>
          <a:ln w="25400" algn="ctr">
            <a:solidFill>
              <a:srgbClr val="FD2928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3241259"/>
            <a:ext cx="2947838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6300" y="2971800"/>
            <a:ext cx="2921033" cy="1642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412213"/>
            <a:ext cx="3004021" cy="1688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ounded Rectangle 1"/>
          <p:cNvSpPr/>
          <p:nvPr/>
        </p:nvSpPr>
        <p:spPr bwMode="auto">
          <a:xfrm>
            <a:off x="3136399" y="3886200"/>
            <a:ext cx="1371600" cy="10287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pitchFamily="48" charset="-128"/>
              </a:rPr>
              <a:t>National Grid Embedded</a:t>
            </a:r>
            <a:r>
              <a:rPr kumimoji="0" lang="en-GB" sz="1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pitchFamily="48" charset="-128"/>
              </a:rPr>
              <a:t> forecast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ＭＳ Ｐゴシック" pitchFamily="48" charset="-128"/>
            </a:endParaRPr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2400300" y="1726737"/>
            <a:ext cx="6057900" cy="2941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D2928"/>
            </a:solidFill>
            <a:prstDash val="solid"/>
            <a:round/>
            <a:headEnd type="oval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Box 4"/>
          <p:cNvSpPr txBox="1"/>
          <p:nvPr/>
        </p:nvSpPr>
        <p:spPr>
          <a:xfrm>
            <a:off x="3314700" y="1357405"/>
            <a:ext cx="3826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0" dirty="0" smtClean="0">
                <a:solidFill>
                  <a:srgbClr val="FF0000"/>
                </a:solidFill>
              </a:rPr>
              <a:t>Output useable (Derived from MEL)</a:t>
            </a:r>
            <a:endParaRPr lang="en-GB" sz="1800" b="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86300" y="26289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dirty="0" smtClean="0">
                <a:solidFill>
                  <a:srgbClr val="FF0000"/>
                </a:solidFill>
              </a:rPr>
              <a:t>Metered output by fuel type / SP)</a:t>
            </a:r>
            <a:endParaRPr lang="en-GB" sz="1800" b="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40463" y="2822962"/>
            <a:ext cx="1163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0" dirty="0" smtClean="0">
                <a:solidFill>
                  <a:srgbClr val="FF0000"/>
                </a:solidFill>
              </a:rPr>
              <a:t>NG Trans. wind forecast</a:t>
            </a:r>
            <a:endParaRPr lang="en-GB" sz="1600" b="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72000" y="2030968"/>
            <a:ext cx="3538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dirty="0" smtClean="0">
                <a:solidFill>
                  <a:srgbClr val="FF0000"/>
                </a:solidFill>
              </a:rPr>
              <a:t>BM Unit BOA volumes published</a:t>
            </a:r>
            <a:endParaRPr lang="en-GB" sz="1800" b="0" dirty="0">
              <a:solidFill>
                <a:srgbClr val="FF0000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 flipH="1">
            <a:off x="2286000" y="3543300"/>
            <a:ext cx="954463" cy="6858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D292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6"/>
          <p:cNvSpPr txBox="1"/>
          <p:nvPr/>
        </p:nvSpPr>
        <p:spPr>
          <a:xfrm>
            <a:off x="2760426" y="4144911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+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90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Wind data components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485900"/>
            <a:ext cx="8572500" cy="4648200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 smtClean="0"/>
              <a:t>Forecast data</a:t>
            </a:r>
          </a:p>
          <a:p>
            <a:r>
              <a:rPr lang="en-GB" sz="2000" dirty="0" smtClean="0"/>
              <a:t>Transmission connected wind forecast run every 6 </a:t>
            </a:r>
            <a:r>
              <a:rPr lang="en-GB" sz="2000" dirty="0" err="1" smtClean="0"/>
              <a:t>hrs</a:t>
            </a:r>
            <a:r>
              <a:rPr lang="en-GB" sz="2000" dirty="0" smtClean="0"/>
              <a:t> for next 1 </a:t>
            </a:r>
            <a:r>
              <a:rPr lang="en-GB" sz="2000" dirty="0" err="1" smtClean="0"/>
              <a:t>hr</a:t>
            </a:r>
            <a:r>
              <a:rPr lang="en-GB" sz="2000" dirty="0" smtClean="0"/>
              <a:t> to 10 days: published via BMRS (high and low grade service) </a:t>
            </a:r>
            <a:r>
              <a:rPr lang="en-GB" sz="2000" dirty="0" smtClean="0">
                <a:hlinkClick r:id="rId2"/>
              </a:rPr>
              <a:t>http</a:t>
            </a:r>
            <a:r>
              <a:rPr lang="en-GB" sz="2000" dirty="0">
                <a:hlinkClick r:id="rId2"/>
              </a:rPr>
              <a:t>://</a:t>
            </a:r>
            <a:r>
              <a:rPr lang="en-GB" sz="2000" dirty="0" smtClean="0">
                <a:hlinkClick r:id="rId2"/>
              </a:rPr>
              <a:t>www.bmreports.com/bsp/bsp_home.htm</a:t>
            </a:r>
            <a:endParaRPr lang="en-GB" sz="2000" dirty="0" smtClean="0"/>
          </a:p>
          <a:p>
            <a:r>
              <a:rPr lang="en-GB" sz="2000" dirty="0" smtClean="0"/>
              <a:t>Distribution connected renewable generation forecast every day</a:t>
            </a:r>
            <a:r>
              <a:rPr lang="en-GB" sz="2000" dirty="0" smtClean="0">
                <a:hlinkClick r:id="rId3"/>
              </a:rPr>
              <a:t>http</a:t>
            </a:r>
            <a:r>
              <a:rPr lang="en-GB" sz="2000" dirty="0">
                <a:hlinkClick r:id="rId3"/>
              </a:rPr>
              <a:t>://www2.nationalgrid.com/UK/Industry-information/Electricity-transmission-operational-data/Data-Explorer/</a:t>
            </a:r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Metered output </a:t>
            </a:r>
          </a:p>
          <a:p>
            <a:r>
              <a:rPr lang="en-GB" sz="2000" dirty="0" smtClean="0"/>
              <a:t>Aggregated total output by fuel type and PNs for BMU by settlement period every half hour; published via BMRS</a:t>
            </a:r>
          </a:p>
          <a:p>
            <a:pPr marL="0" indent="0">
              <a:buNone/>
            </a:pPr>
            <a:r>
              <a:rPr lang="en-GB" sz="2000" dirty="0" smtClean="0"/>
              <a:t>Capability</a:t>
            </a:r>
          </a:p>
          <a:p>
            <a:r>
              <a:rPr lang="en-GB" sz="2000" dirty="0" smtClean="0"/>
              <a:t>MEL available updates every half hour – we assume market players discard current Wind MEL data.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B6AAC0-D2FB-478D-9676-7C1C81E88C4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31755"/>
      </p:ext>
    </p:extLst>
  </p:cSld>
  <p:clrMapOvr>
    <a:masterClrMapping/>
  </p:clrMapOvr>
</p:sld>
</file>

<file path=ppt/theme/theme1.xml><?xml version="1.0" encoding="utf-8"?>
<a:theme xmlns:a="http://schemas.openxmlformats.org/drawingml/2006/main" name="NG Photo">
  <a:themeElements>
    <a:clrScheme name="NG Pho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AED9"/>
      </a:accent1>
      <a:accent2>
        <a:srgbClr val="52DA3F"/>
      </a:accent2>
      <a:accent3>
        <a:srgbClr val="FFFFFF"/>
      </a:accent3>
      <a:accent4>
        <a:srgbClr val="000000"/>
      </a:accent4>
      <a:accent5>
        <a:srgbClr val="AAD3E9"/>
      </a:accent5>
      <a:accent6>
        <a:srgbClr val="49C538"/>
      </a:accent6>
      <a:hlink>
        <a:srgbClr val="FF7800"/>
      </a:hlink>
      <a:folHlink>
        <a:srgbClr val="00B090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G Blank">
  <a:themeElements>
    <a:clrScheme name="NG 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AED9"/>
      </a:accent1>
      <a:accent2>
        <a:srgbClr val="52DA3F"/>
      </a:accent2>
      <a:accent3>
        <a:srgbClr val="FFFFFF"/>
      </a:accent3>
      <a:accent4>
        <a:srgbClr val="000000"/>
      </a:accent4>
      <a:accent5>
        <a:srgbClr val="AAD3E9"/>
      </a:accent5>
      <a:accent6>
        <a:srgbClr val="49C538"/>
      </a:accent6>
      <a:hlink>
        <a:srgbClr val="FF7800"/>
      </a:hlink>
      <a:folHlink>
        <a:srgbClr val="00B090"/>
      </a:folHlink>
    </a:clrScheme>
    <a:fontScheme name="NG Blan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NG 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NG Photo">
  <a:themeElements>
    <a:clrScheme name="NG Pho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AED9"/>
      </a:accent1>
      <a:accent2>
        <a:srgbClr val="52DA3F"/>
      </a:accent2>
      <a:accent3>
        <a:srgbClr val="FFFFFF"/>
      </a:accent3>
      <a:accent4>
        <a:srgbClr val="000000"/>
      </a:accent4>
      <a:accent5>
        <a:srgbClr val="AAD3E9"/>
      </a:accent5>
      <a:accent6>
        <a:srgbClr val="49C538"/>
      </a:accent6>
      <a:hlink>
        <a:srgbClr val="FF7800"/>
      </a:hlink>
      <a:folHlink>
        <a:srgbClr val="00B090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1513</TotalTime>
  <Words>242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NG Photo</vt:lpstr>
      <vt:lpstr>NG Blank</vt:lpstr>
      <vt:lpstr>1_NG Photo</vt:lpstr>
      <vt:lpstr>Wind Market Data </vt:lpstr>
      <vt:lpstr>Power Available visibility to the market</vt:lpstr>
      <vt:lpstr>Wind Data available to the market</vt:lpstr>
      <vt:lpstr>Wind data components</vt:lpstr>
    </vt:vector>
  </TitlesOfParts>
  <Company>National Grid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Grid Power Point template</dc:title>
  <dc:creator>Walsh, Vicci</dc:creator>
  <cp:lastModifiedBy>Rob Wilson</cp:lastModifiedBy>
  <cp:revision>89</cp:revision>
  <cp:lastPrinted>2010-07-28T13:37:48Z</cp:lastPrinted>
  <dcterms:created xsi:type="dcterms:W3CDTF">2010-07-02T10:03:33Z</dcterms:created>
  <dcterms:modified xsi:type="dcterms:W3CDTF">2014-10-06T11:07:05Z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G_DocType">
    <vt:lpwstr>Templates</vt:lpwstr>
  </property>
  <property fmtid="{D5CDD505-2E9C-101B-9397-08002B2CF9AE}" pid="3" name="NG_IsPopuler">
    <vt:lpwstr>1</vt:lpwstr>
  </property>
  <property fmtid="{D5CDD505-2E9C-101B-9397-08002B2CF9AE}" pid="4" name="ContentType">
    <vt:lpwstr>Document</vt:lpwstr>
  </property>
  <property fmtid="{D5CDD505-2E9C-101B-9397-08002B2CF9AE}" pid="5" name="NG_Description">
    <vt:lpwstr/>
  </property>
  <property fmtid="{D5CDD505-2E9C-101B-9397-08002B2CF9AE}" pid="6" name="NG_LOB">
    <vt:lpwstr>Corporate Affairs</vt:lpwstr>
  </property>
  <property fmtid="{D5CDD505-2E9C-101B-9397-08002B2CF9AE}" pid="7" name="NG_Department">
    <vt:lpwstr>Employee Communication and Brand</vt:lpwstr>
  </property>
</Properties>
</file>