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73" r:id="rId3"/>
    <p:sldId id="271" r:id="rId4"/>
    <p:sldId id="274" r:id="rId5"/>
    <p:sldId id="275" r:id="rId6"/>
    <p:sldId id="276" r:id="rId7"/>
    <p:sldId id="277" r:id="rId8"/>
    <p:sldId id="278" r:id="rId9"/>
    <p:sldId id="267" r:id="rId10"/>
  </p:sldIdLst>
  <p:sldSz cx="10693400" cy="7561263"/>
  <p:notesSz cx="9144000" cy="6858000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290" y="-90"/>
      </p:cViewPr>
      <p:guideLst>
        <p:guide orient="horz" pos="170"/>
        <p:guide orient="horz" pos="4220"/>
        <p:guide orient="horz" pos="728"/>
        <p:guide pos="250"/>
        <p:guide pos="648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-197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6000" y="550800"/>
            <a:ext cx="8352000" cy="4320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endParaRPr lang="en-GB" sz="26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7294792" y="6516000"/>
            <a:ext cx="144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/>
            </a:lvl1pPr>
          </a:lstStyle>
          <a:p>
            <a:fld id="{B3E4FAFB-B20E-4AC5-84D6-161DBA86B9F0}" type="datetimeFigureOut">
              <a:rPr lang="en-GB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03/12/2018</a:t>
            </a:fld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534792" y="6516000"/>
            <a:ext cx="39624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/>
            </a:lvl1pPr>
          </a:lstStyle>
          <a:p>
            <a:endParaRPr lang="en-GB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000" y="6516000"/>
            <a:ext cx="9864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/>
            </a:lvl1pPr>
          </a:lstStyle>
          <a:p>
            <a:pPr algn="l"/>
            <a:fld id="{3ED7F555-8884-4715-8AC8-5CE417A67BC4}" type="slidenum">
              <a:rPr lang="en-GB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/>
              <a:t>‹#›</a:t>
            </a:fld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6875" y="6289200"/>
            <a:ext cx="986400" cy="5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534792" y="6289200"/>
            <a:ext cx="7200000" cy="5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96875" y="396000"/>
            <a:ext cx="8352000" cy="5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67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6000" y="550800"/>
            <a:ext cx="8352000" cy="4320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294792" y="6516000"/>
            <a:ext cx="1440000" cy="18000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06FE8C-9FAB-41F5-88FC-732F6B53842C}" type="datetimeFigureOut">
              <a:rPr lang="en-GB" smtClean="0"/>
              <a:pPr/>
              <a:t>03/12/2018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1214065"/>
            <a:ext cx="36385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96000" y="4087906"/>
            <a:ext cx="8352000" cy="2016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533600" y="6516000"/>
            <a:ext cx="39624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000" y="6516000"/>
            <a:ext cx="9864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A0B687-4A7F-4B5A-B0FC-0514D0236F5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96875" y="6289650"/>
            <a:ext cx="986400" cy="5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534792" y="6289650"/>
            <a:ext cx="7200000" cy="5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96875" y="395288"/>
            <a:ext cx="8352000" cy="5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285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40"/>
          <a:stretch/>
        </p:blipFill>
        <p:spPr>
          <a:xfrm>
            <a:off x="508" y="1110"/>
            <a:ext cx="7790180" cy="75587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[Title]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336001" y="5161550"/>
            <a:ext cx="3960000" cy="324000"/>
          </a:xfrm>
        </p:spPr>
        <p:txBody>
          <a:bodyPr/>
          <a:lstStyle>
            <a:lvl1pPr>
              <a:lnSpc>
                <a:spcPct val="100000"/>
              </a:lnSpc>
              <a:defRPr baseline="0"/>
            </a:lvl1pPr>
          </a:lstStyle>
          <a:p>
            <a:pPr lvl="0"/>
            <a:r>
              <a:rPr lang="en-US" dirty="0" smtClean="0"/>
              <a:t>[Date]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6337301" y="3969544"/>
            <a:ext cx="3960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336001" y="5485550"/>
            <a:ext cx="3960000" cy="324000"/>
          </a:xfrm>
        </p:spPr>
        <p:txBody>
          <a:bodyPr/>
          <a:lstStyle>
            <a:lvl1pPr>
              <a:lnSpc>
                <a:spcPct val="100000"/>
              </a:lnSpc>
              <a:defRPr baseline="0"/>
            </a:lvl1pPr>
          </a:lstStyle>
          <a:p>
            <a:pPr lvl="0"/>
            <a:r>
              <a:rPr lang="en-US" dirty="0" smtClean="0"/>
              <a:t>[Presentation owner]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337301" y="4165903"/>
            <a:ext cx="3960000" cy="648000"/>
          </a:xfrm>
        </p:spPr>
        <p:txBody>
          <a:bodyPr/>
          <a:lstStyle>
            <a:lvl1pPr>
              <a:lnSpc>
                <a:spcPct val="100000"/>
              </a:lnSpc>
              <a:defRPr baseline="0"/>
            </a:lvl1pPr>
          </a:lstStyle>
          <a:p>
            <a:pPr lvl="0"/>
            <a:r>
              <a:rPr lang="en-US" dirty="0" smtClean="0"/>
              <a:t>[Subtitle]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336001" y="830123"/>
            <a:ext cx="3959999" cy="1026386"/>
          </a:xfrm>
        </p:spPr>
        <p:txBody>
          <a:bodyPr/>
          <a:lstStyle>
            <a:lvl1pPr>
              <a:lnSpc>
                <a:spcPct val="100000"/>
              </a:lnSpc>
              <a:defRPr baseline="0"/>
            </a:lvl1pPr>
          </a:lstStyle>
          <a:p>
            <a:pPr lvl="0"/>
            <a:r>
              <a:rPr lang="en-US" dirty="0" smtClean="0"/>
              <a:t>[Classification - Choose from: Restricted, Commercial in confidence, Confidential, Public]</a:t>
            </a:r>
          </a:p>
        </p:txBody>
      </p:sp>
    </p:spTree>
    <p:extLst>
      <p:ext uri="{BB962C8B-B14F-4D97-AF65-F5344CB8AC3E}">
        <p14:creationId xmlns:p14="http://schemas.microsoft.com/office/powerpoint/2010/main" val="244960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" t="-14" r="32289" b="-1"/>
          <a:stretch/>
        </p:blipFill>
        <p:spPr>
          <a:xfrm>
            <a:off x="0" y="0"/>
            <a:ext cx="7154132" cy="756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6001" y="2905200"/>
            <a:ext cx="3960000" cy="93600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337301" y="4197433"/>
            <a:ext cx="3960000" cy="648000"/>
          </a:xfrm>
        </p:spPr>
        <p:txBody>
          <a:bodyPr/>
          <a:lstStyle>
            <a:lvl1pPr>
              <a:lnSpc>
                <a:spcPct val="100000"/>
              </a:lnSpc>
              <a:defRPr baseline="0"/>
            </a:lvl1pPr>
          </a:lstStyle>
          <a:p>
            <a:pPr lvl="0"/>
            <a:r>
              <a:rPr lang="en-US" dirty="0" smtClean="0"/>
              <a:t>[Subtitle]</a:t>
            </a:r>
          </a:p>
        </p:txBody>
      </p:sp>
    </p:spTree>
    <p:extLst>
      <p:ext uri="{BB962C8B-B14F-4D97-AF65-F5344CB8AC3E}">
        <p14:creationId xmlns:p14="http://schemas.microsoft.com/office/powerpoint/2010/main" val="1949619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" y="0"/>
            <a:ext cx="10692000" cy="755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8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395999" y="1155700"/>
            <a:ext cx="9900000" cy="554354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1" name="Freeform 12"/>
          <p:cNvSpPr>
            <a:spLocks/>
          </p:cNvSpPr>
          <p:nvPr userDrawn="1"/>
        </p:nvSpPr>
        <p:spPr bwMode="auto">
          <a:xfrm>
            <a:off x="8394701" y="6818314"/>
            <a:ext cx="1998663" cy="466725"/>
          </a:xfrm>
          <a:custGeom>
            <a:avLst/>
            <a:gdLst>
              <a:gd name="T0" fmla="*/ 263 w 8518"/>
              <a:gd name="T1" fmla="*/ 1980 h 1980"/>
              <a:gd name="T2" fmla="*/ 263 w 8518"/>
              <a:gd name="T3" fmla="*/ 1980 h 1980"/>
              <a:gd name="T4" fmla="*/ 0 w 8518"/>
              <a:gd name="T5" fmla="*/ 1721 h 1980"/>
              <a:gd name="T6" fmla="*/ 0 w 8518"/>
              <a:gd name="T7" fmla="*/ 0 h 1980"/>
              <a:gd name="T8" fmla="*/ 8254 w 8518"/>
              <a:gd name="T9" fmla="*/ 0 h 1980"/>
              <a:gd name="T10" fmla="*/ 8518 w 8518"/>
              <a:gd name="T11" fmla="*/ 259 h 1980"/>
              <a:gd name="T12" fmla="*/ 8518 w 8518"/>
              <a:gd name="T13" fmla="*/ 1980 h 1980"/>
              <a:gd name="T14" fmla="*/ 263 w 8518"/>
              <a:gd name="T15" fmla="*/ 1980 h 1980"/>
              <a:gd name="T16" fmla="*/ 263 w 8518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18" h="1980">
                <a:moveTo>
                  <a:pt x="263" y="1980"/>
                </a:moveTo>
                <a:lnTo>
                  <a:pt x="263" y="1980"/>
                </a:lnTo>
                <a:cubicBezTo>
                  <a:pt x="2" y="1980"/>
                  <a:pt x="0" y="1721"/>
                  <a:pt x="0" y="1721"/>
                </a:cubicBezTo>
                <a:lnTo>
                  <a:pt x="0" y="0"/>
                </a:lnTo>
                <a:lnTo>
                  <a:pt x="8254" y="0"/>
                </a:lnTo>
                <a:cubicBezTo>
                  <a:pt x="8254" y="0"/>
                  <a:pt x="8518" y="2"/>
                  <a:pt x="8518" y="259"/>
                </a:cubicBezTo>
                <a:cubicBezTo>
                  <a:pt x="8518" y="517"/>
                  <a:pt x="8518" y="1980"/>
                  <a:pt x="8518" y="1980"/>
                </a:cubicBezTo>
                <a:lnTo>
                  <a:pt x="263" y="1980"/>
                </a:lnTo>
                <a:lnTo>
                  <a:pt x="263" y="1980"/>
                </a:lnTo>
                <a:close/>
              </a:path>
            </a:pathLst>
          </a:custGeom>
          <a:noFill/>
          <a:ln w="7938" cap="flat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8394701" y="6837450"/>
            <a:ext cx="1906588" cy="466725"/>
            <a:chOff x="8394700" y="6818313"/>
            <a:chExt cx="1906588" cy="466725"/>
          </a:xfrm>
        </p:grpSpPr>
        <p:sp>
          <p:nvSpPr>
            <p:cNvPr id="24" name="Freeform 5"/>
            <p:cNvSpPr>
              <a:spLocks/>
            </p:cNvSpPr>
            <p:nvPr userDrawn="1"/>
          </p:nvSpPr>
          <p:spPr bwMode="auto">
            <a:xfrm>
              <a:off x="8394700" y="6818313"/>
              <a:ext cx="1263650" cy="466725"/>
            </a:xfrm>
            <a:custGeom>
              <a:avLst/>
              <a:gdLst>
                <a:gd name="T0" fmla="*/ 263 w 5386"/>
                <a:gd name="T1" fmla="*/ 1980 h 1980"/>
                <a:gd name="T2" fmla="*/ 263 w 5386"/>
                <a:gd name="T3" fmla="*/ 1980 h 1980"/>
                <a:gd name="T4" fmla="*/ 0 w 5386"/>
                <a:gd name="T5" fmla="*/ 1721 h 1980"/>
                <a:gd name="T6" fmla="*/ 0 w 5386"/>
                <a:gd name="T7" fmla="*/ 0 h 1980"/>
                <a:gd name="T8" fmla="*/ 5386 w 5386"/>
                <a:gd name="T9" fmla="*/ 0 h 1980"/>
                <a:gd name="T10" fmla="*/ 4636 w 5386"/>
                <a:gd name="T11" fmla="*/ 801 h 1980"/>
                <a:gd name="T12" fmla="*/ 4297 w 5386"/>
                <a:gd name="T13" fmla="*/ 339 h 1980"/>
                <a:gd name="T14" fmla="*/ 3962 w 5386"/>
                <a:gd name="T15" fmla="*/ 339 h 1980"/>
                <a:gd name="T16" fmla="*/ 4514 w 5386"/>
                <a:gd name="T17" fmla="*/ 1087 h 1980"/>
                <a:gd name="T18" fmla="*/ 3723 w 5386"/>
                <a:gd name="T19" fmla="*/ 1980 h 1980"/>
                <a:gd name="T20" fmla="*/ 263 w 5386"/>
                <a:gd name="T21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86" h="1980">
                  <a:moveTo>
                    <a:pt x="263" y="1980"/>
                  </a:moveTo>
                  <a:lnTo>
                    <a:pt x="263" y="1980"/>
                  </a:lnTo>
                  <a:cubicBezTo>
                    <a:pt x="2" y="1980"/>
                    <a:pt x="0" y="1721"/>
                    <a:pt x="0" y="1721"/>
                  </a:cubicBezTo>
                  <a:lnTo>
                    <a:pt x="0" y="0"/>
                  </a:lnTo>
                  <a:lnTo>
                    <a:pt x="5386" y="0"/>
                  </a:lnTo>
                  <a:cubicBezTo>
                    <a:pt x="5025" y="0"/>
                    <a:pt x="4821" y="377"/>
                    <a:pt x="4636" y="801"/>
                  </a:cubicBezTo>
                  <a:lnTo>
                    <a:pt x="4297" y="339"/>
                  </a:lnTo>
                  <a:lnTo>
                    <a:pt x="3962" y="339"/>
                  </a:lnTo>
                  <a:lnTo>
                    <a:pt x="4514" y="1087"/>
                  </a:lnTo>
                  <a:cubicBezTo>
                    <a:pt x="4319" y="1541"/>
                    <a:pt x="4110" y="1980"/>
                    <a:pt x="3723" y="1980"/>
                  </a:cubicBezTo>
                  <a:cubicBezTo>
                    <a:pt x="3723" y="1980"/>
                    <a:pt x="524" y="1980"/>
                    <a:pt x="263" y="198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6"/>
            <p:cNvSpPr>
              <a:spLocks/>
            </p:cNvSpPr>
            <p:nvPr userDrawn="1"/>
          </p:nvSpPr>
          <p:spPr bwMode="auto">
            <a:xfrm>
              <a:off x="8491538" y="6899275"/>
              <a:ext cx="220663" cy="303213"/>
            </a:xfrm>
            <a:custGeom>
              <a:avLst/>
              <a:gdLst>
                <a:gd name="T0" fmla="*/ 668 w 943"/>
                <a:gd name="T1" fmla="*/ 1287 h 1287"/>
                <a:gd name="T2" fmla="*/ 668 w 943"/>
                <a:gd name="T3" fmla="*/ 1287 h 1287"/>
                <a:gd name="T4" fmla="*/ 943 w 943"/>
                <a:gd name="T5" fmla="*/ 1106 h 1287"/>
                <a:gd name="T6" fmla="*/ 279 w 943"/>
                <a:gd name="T7" fmla="*/ 1106 h 1287"/>
                <a:gd name="T8" fmla="*/ 279 w 943"/>
                <a:gd name="T9" fmla="*/ 703 h 1287"/>
                <a:gd name="T10" fmla="*/ 785 w 943"/>
                <a:gd name="T11" fmla="*/ 703 h 1287"/>
                <a:gd name="T12" fmla="*/ 785 w 943"/>
                <a:gd name="T13" fmla="*/ 527 h 1287"/>
                <a:gd name="T14" fmla="*/ 274 w 943"/>
                <a:gd name="T15" fmla="*/ 527 h 1287"/>
                <a:gd name="T16" fmla="*/ 274 w 943"/>
                <a:gd name="T17" fmla="*/ 174 h 1287"/>
                <a:gd name="T18" fmla="*/ 883 w 943"/>
                <a:gd name="T19" fmla="*/ 174 h 1287"/>
                <a:gd name="T20" fmla="*/ 919 w 943"/>
                <a:gd name="T21" fmla="*/ 0 h 1287"/>
                <a:gd name="T22" fmla="*/ 0 w 943"/>
                <a:gd name="T23" fmla="*/ 0 h 1287"/>
                <a:gd name="T24" fmla="*/ 0 w 943"/>
                <a:gd name="T25" fmla="*/ 1287 h 1287"/>
                <a:gd name="T26" fmla="*/ 668 w 943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3" h="1287">
                  <a:moveTo>
                    <a:pt x="668" y="1287"/>
                  </a:moveTo>
                  <a:lnTo>
                    <a:pt x="668" y="1287"/>
                  </a:lnTo>
                  <a:cubicBezTo>
                    <a:pt x="872" y="1287"/>
                    <a:pt x="943" y="1106"/>
                    <a:pt x="943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5" y="703"/>
                  </a:lnTo>
                  <a:lnTo>
                    <a:pt x="785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8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9048750" y="6899275"/>
              <a:ext cx="220663" cy="303213"/>
            </a:xfrm>
            <a:custGeom>
              <a:avLst/>
              <a:gdLst>
                <a:gd name="T0" fmla="*/ 667 w 942"/>
                <a:gd name="T1" fmla="*/ 1287 h 1287"/>
                <a:gd name="T2" fmla="*/ 667 w 942"/>
                <a:gd name="T3" fmla="*/ 1287 h 1287"/>
                <a:gd name="T4" fmla="*/ 942 w 942"/>
                <a:gd name="T5" fmla="*/ 1106 h 1287"/>
                <a:gd name="T6" fmla="*/ 279 w 942"/>
                <a:gd name="T7" fmla="*/ 1106 h 1287"/>
                <a:gd name="T8" fmla="*/ 279 w 942"/>
                <a:gd name="T9" fmla="*/ 703 h 1287"/>
                <a:gd name="T10" fmla="*/ 784 w 942"/>
                <a:gd name="T11" fmla="*/ 703 h 1287"/>
                <a:gd name="T12" fmla="*/ 784 w 942"/>
                <a:gd name="T13" fmla="*/ 527 h 1287"/>
                <a:gd name="T14" fmla="*/ 274 w 942"/>
                <a:gd name="T15" fmla="*/ 527 h 1287"/>
                <a:gd name="T16" fmla="*/ 274 w 942"/>
                <a:gd name="T17" fmla="*/ 174 h 1287"/>
                <a:gd name="T18" fmla="*/ 883 w 942"/>
                <a:gd name="T19" fmla="*/ 174 h 1287"/>
                <a:gd name="T20" fmla="*/ 919 w 942"/>
                <a:gd name="T21" fmla="*/ 0 h 1287"/>
                <a:gd name="T22" fmla="*/ 0 w 942"/>
                <a:gd name="T23" fmla="*/ 0 h 1287"/>
                <a:gd name="T24" fmla="*/ 0 w 942"/>
                <a:gd name="T25" fmla="*/ 1287 h 1287"/>
                <a:gd name="T26" fmla="*/ 667 w 942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2" h="1287">
                  <a:moveTo>
                    <a:pt x="667" y="1287"/>
                  </a:moveTo>
                  <a:lnTo>
                    <a:pt x="667" y="1287"/>
                  </a:lnTo>
                  <a:cubicBezTo>
                    <a:pt x="872" y="1287"/>
                    <a:pt x="942" y="1106"/>
                    <a:pt x="942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4" y="703"/>
                  </a:lnTo>
                  <a:lnTo>
                    <a:pt x="784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7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8"/>
            <p:cNvSpPr>
              <a:spLocks/>
            </p:cNvSpPr>
            <p:nvPr userDrawn="1"/>
          </p:nvSpPr>
          <p:spPr bwMode="auto">
            <a:xfrm>
              <a:off x="8783638" y="6899275"/>
              <a:ext cx="207963" cy="306388"/>
            </a:xfrm>
            <a:custGeom>
              <a:avLst/>
              <a:gdLst>
                <a:gd name="T0" fmla="*/ 41 w 887"/>
                <a:gd name="T1" fmla="*/ 1298 h 1298"/>
                <a:gd name="T2" fmla="*/ 41 w 887"/>
                <a:gd name="T3" fmla="*/ 1298 h 1298"/>
                <a:gd name="T4" fmla="*/ 610 w 887"/>
                <a:gd name="T5" fmla="*/ 1298 h 1298"/>
                <a:gd name="T6" fmla="*/ 885 w 887"/>
                <a:gd name="T7" fmla="*/ 1117 h 1298"/>
                <a:gd name="T8" fmla="*/ 887 w 887"/>
                <a:gd name="T9" fmla="*/ 1111 h 1298"/>
                <a:gd name="T10" fmla="*/ 280 w 887"/>
                <a:gd name="T11" fmla="*/ 1111 h 1298"/>
                <a:gd name="T12" fmla="*/ 280 w 887"/>
                <a:gd name="T13" fmla="*/ 0 h 1298"/>
                <a:gd name="T14" fmla="*/ 0 w 887"/>
                <a:gd name="T15" fmla="*/ 0 h 1298"/>
                <a:gd name="T16" fmla="*/ 0 w 887"/>
                <a:gd name="T17" fmla="*/ 1297 h 1298"/>
                <a:gd name="T18" fmla="*/ 41 w 887"/>
                <a:gd name="T19" fmla="*/ 1298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7" h="1298">
                  <a:moveTo>
                    <a:pt x="41" y="1298"/>
                  </a:moveTo>
                  <a:lnTo>
                    <a:pt x="41" y="1298"/>
                  </a:lnTo>
                  <a:cubicBezTo>
                    <a:pt x="41" y="1298"/>
                    <a:pt x="406" y="1298"/>
                    <a:pt x="610" y="1298"/>
                  </a:cubicBezTo>
                  <a:cubicBezTo>
                    <a:pt x="815" y="1298"/>
                    <a:pt x="885" y="1117"/>
                    <a:pt x="885" y="1117"/>
                  </a:cubicBezTo>
                  <a:lnTo>
                    <a:pt x="887" y="1111"/>
                  </a:lnTo>
                  <a:lnTo>
                    <a:pt x="280" y="1111"/>
                  </a:lnTo>
                  <a:lnTo>
                    <a:pt x="280" y="0"/>
                  </a:lnTo>
                  <a:lnTo>
                    <a:pt x="0" y="0"/>
                  </a:lnTo>
                  <a:lnTo>
                    <a:pt x="0" y="1297"/>
                  </a:lnTo>
                  <a:lnTo>
                    <a:pt x="41" y="129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9"/>
            <p:cNvSpPr>
              <a:spLocks/>
            </p:cNvSpPr>
            <p:nvPr userDrawn="1"/>
          </p:nvSpPr>
          <p:spPr bwMode="auto">
            <a:xfrm>
              <a:off x="10037763" y="6900863"/>
              <a:ext cx="263525" cy="303213"/>
            </a:xfrm>
            <a:custGeom>
              <a:avLst/>
              <a:gdLst>
                <a:gd name="T0" fmla="*/ 835 w 1124"/>
                <a:gd name="T1" fmla="*/ 1287 h 1287"/>
                <a:gd name="T2" fmla="*/ 835 w 1124"/>
                <a:gd name="T3" fmla="*/ 1287 h 1287"/>
                <a:gd name="T4" fmla="*/ 270 w 1124"/>
                <a:gd name="T5" fmla="*/ 325 h 1287"/>
                <a:gd name="T6" fmla="*/ 270 w 1124"/>
                <a:gd name="T7" fmla="*/ 1287 h 1287"/>
                <a:gd name="T8" fmla="*/ 0 w 1124"/>
                <a:gd name="T9" fmla="*/ 1287 h 1287"/>
                <a:gd name="T10" fmla="*/ 0 w 1124"/>
                <a:gd name="T11" fmla="*/ 0 h 1287"/>
                <a:gd name="T12" fmla="*/ 311 w 1124"/>
                <a:gd name="T13" fmla="*/ 0 h 1287"/>
                <a:gd name="T14" fmla="*/ 864 w 1124"/>
                <a:gd name="T15" fmla="*/ 937 h 1287"/>
                <a:gd name="T16" fmla="*/ 864 w 1124"/>
                <a:gd name="T17" fmla="*/ 0 h 1287"/>
                <a:gd name="T18" fmla="*/ 1124 w 1124"/>
                <a:gd name="T19" fmla="*/ 0 h 1287"/>
                <a:gd name="T20" fmla="*/ 1124 w 1124"/>
                <a:gd name="T21" fmla="*/ 1287 h 1287"/>
                <a:gd name="T22" fmla="*/ 835 w 1124"/>
                <a:gd name="T23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24" h="1287">
                  <a:moveTo>
                    <a:pt x="835" y="1287"/>
                  </a:moveTo>
                  <a:lnTo>
                    <a:pt x="835" y="1287"/>
                  </a:lnTo>
                  <a:cubicBezTo>
                    <a:pt x="835" y="1287"/>
                    <a:pt x="301" y="401"/>
                    <a:pt x="270" y="325"/>
                  </a:cubicBezTo>
                  <a:lnTo>
                    <a:pt x="270" y="1287"/>
                  </a:lnTo>
                  <a:lnTo>
                    <a:pt x="0" y="1287"/>
                  </a:lnTo>
                  <a:lnTo>
                    <a:pt x="0" y="0"/>
                  </a:lnTo>
                  <a:lnTo>
                    <a:pt x="311" y="0"/>
                  </a:lnTo>
                  <a:cubicBezTo>
                    <a:pt x="311" y="0"/>
                    <a:pt x="842" y="877"/>
                    <a:pt x="864" y="937"/>
                  </a:cubicBezTo>
                  <a:lnTo>
                    <a:pt x="864" y="0"/>
                  </a:lnTo>
                  <a:lnTo>
                    <a:pt x="1124" y="0"/>
                  </a:lnTo>
                  <a:lnTo>
                    <a:pt x="1124" y="1287"/>
                  </a:lnTo>
                  <a:lnTo>
                    <a:pt x="835" y="1287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0"/>
            <p:cNvSpPr>
              <a:spLocks/>
            </p:cNvSpPr>
            <p:nvPr userDrawn="1"/>
          </p:nvSpPr>
          <p:spPr bwMode="auto">
            <a:xfrm>
              <a:off x="9453563" y="7007225"/>
              <a:ext cx="173038" cy="196850"/>
            </a:xfrm>
            <a:custGeom>
              <a:avLst/>
              <a:gdLst>
                <a:gd name="T0" fmla="*/ 0 w 735"/>
                <a:gd name="T1" fmla="*/ 287 h 836"/>
                <a:gd name="T2" fmla="*/ 0 w 735"/>
                <a:gd name="T3" fmla="*/ 287 h 836"/>
                <a:gd name="T4" fmla="*/ 405 w 735"/>
                <a:gd name="T5" fmla="*/ 836 h 836"/>
                <a:gd name="T6" fmla="*/ 735 w 735"/>
                <a:gd name="T7" fmla="*/ 836 h 836"/>
                <a:gd name="T8" fmla="*/ 122 w 735"/>
                <a:gd name="T9" fmla="*/ 0 h 836"/>
                <a:gd name="T10" fmla="*/ 0 w 735"/>
                <a:gd name="T11" fmla="*/ 287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836">
                  <a:moveTo>
                    <a:pt x="0" y="287"/>
                  </a:moveTo>
                  <a:lnTo>
                    <a:pt x="0" y="287"/>
                  </a:lnTo>
                  <a:lnTo>
                    <a:pt x="405" y="836"/>
                  </a:lnTo>
                  <a:lnTo>
                    <a:pt x="735" y="836"/>
                  </a:lnTo>
                  <a:lnTo>
                    <a:pt x="122" y="0"/>
                  </a:lnTo>
                  <a:cubicBezTo>
                    <a:pt x="81" y="95"/>
                    <a:pt x="41" y="191"/>
                    <a:pt x="0" y="287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11"/>
            <p:cNvSpPr>
              <a:spLocks noEditPoints="1"/>
            </p:cNvSpPr>
            <p:nvPr userDrawn="1"/>
          </p:nvSpPr>
          <p:spPr bwMode="auto">
            <a:xfrm>
              <a:off x="9639300" y="6896100"/>
              <a:ext cx="325438" cy="311150"/>
            </a:xfrm>
            <a:custGeom>
              <a:avLst/>
              <a:gdLst>
                <a:gd name="T0" fmla="*/ 704 w 1386"/>
                <a:gd name="T1" fmla="*/ 1325 h 1325"/>
                <a:gd name="T2" fmla="*/ 704 w 1386"/>
                <a:gd name="T3" fmla="*/ 1325 h 1325"/>
                <a:gd name="T4" fmla="*/ 1386 w 1386"/>
                <a:gd name="T5" fmla="*/ 663 h 1325"/>
                <a:gd name="T6" fmla="*/ 692 w 1386"/>
                <a:gd name="T7" fmla="*/ 0 h 1325"/>
                <a:gd name="T8" fmla="*/ 0 w 1386"/>
                <a:gd name="T9" fmla="*/ 661 h 1325"/>
                <a:gd name="T10" fmla="*/ 704 w 1386"/>
                <a:gd name="T11" fmla="*/ 1325 h 1325"/>
                <a:gd name="T12" fmla="*/ 704 w 1386"/>
                <a:gd name="T13" fmla="*/ 1325 h 1325"/>
                <a:gd name="T14" fmla="*/ 697 w 1386"/>
                <a:gd name="T15" fmla="*/ 1163 h 1325"/>
                <a:gd name="T16" fmla="*/ 697 w 1386"/>
                <a:gd name="T17" fmla="*/ 1163 h 1325"/>
                <a:gd name="T18" fmla="*/ 305 w 1386"/>
                <a:gd name="T19" fmla="*/ 648 h 1325"/>
                <a:gd name="T20" fmla="*/ 690 w 1386"/>
                <a:gd name="T21" fmla="*/ 164 h 1325"/>
                <a:gd name="T22" fmla="*/ 1072 w 1386"/>
                <a:gd name="T23" fmla="*/ 676 h 1325"/>
                <a:gd name="T24" fmla="*/ 697 w 1386"/>
                <a:gd name="T25" fmla="*/ 1163 h 1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6" h="1325">
                  <a:moveTo>
                    <a:pt x="704" y="1325"/>
                  </a:moveTo>
                  <a:lnTo>
                    <a:pt x="704" y="1325"/>
                  </a:lnTo>
                  <a:cubicBezTo>
                    <a:pt x="1136" y="1325"/>
                    <a:pt x="1386" y="1064"/>
                    <a:pt x="1386" y="663"/>
                  </a:cubicBezTo>
                  <a:cubicBezTo>
                    <a:pt x="1386" y="287"/>
                    <a:pt x="1160" y="0"/>
                    <a:pt x="692" y="0"/>
                  </a:cubicBezTo>
                  <a:cubicBezTo>
                    <a:pt x="277" y="0"/>
                    <a:pt x="0" y="237"/>
                    <a:pt x="0" y="661"/>
                  </a:cubicBezTo>
                  <a:cubicBezTo>
                    <a:pt x="0" y="1042"/>
                    <a:pt x="231" y="1325"/>
                    <a:pt x="704" y="1325"/>
                  </a:cubicBezTo>
                  <a:lnTo>
                    <a:pt x="704" y="1325"/>
                  </a:lnTo>
                  <a:close/>
                  <a:moveTo>
                    <a:pt x="697" y="1163"/>
                  </a:moveTo>
                  <a:lnTo>
                    <a:pt x="697" y="1163"/>
                  </a:lnTo>
                  <a:cubicBezTo>
                    <a:pt x="413" y="1163"/>
                    <a:pt x="305" y="979"/>
                    <a:pt x="305" y="648"/>
                  </a:cubicBezTo>
                  <a:cubicBezTo>
                    <a:pt x="305" y="339"/>
                    <a:pt x="411" y="164"/>
                    <a:pt x="690" y="164"/>
                  </a:cubicBezTo>
                  <a:cubicBezTo>
                    <a:pt x="988" y="164"/>
                    <a:pt x="1072" y="361"/>
                    <a:pt x="1072" y="676"/>
                  </a:cubicBezTo>
                  <a:cubicBezTo>
                    <a:pt x="1072" y="1022"/>
                    <a:pt x="944" y="1163"/>
                    <a:pt x="697" y="116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50930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424800"/>
            <a:ext cx="9899649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Freeform 12"/>
          <p:cNvSpPr>
            <a:spLocks/>
          </p:cNvSpPr>
          <p:nvPr userDrawn="1"/>
        </p:nvSpPr>
        <p:spPr bwMode="auto">
          <a:xfrm>
            <a:off x="8394701" y="6818314"/>
            <a:ext cx="1998663" cy="466725"/>
          </a:xfrm>
          <a:custGeom>
            <a:avLst/>
            <a:gdLst>
              <a:gd name="T0" fmla="*/ 263 w 8518"/>
              <a:gd name="T1" fmla="*/ 1980 h 1980"/>
              <a:gd name="T2" fmla="*/ 263 w 8518"/>
              <a:gd name="T3" fmla="*/ 1980 h 1980"/>
              <a:gd name="T4" fmla="*/ 0 w 8518"/>
              <a:gd name="T5" fmla="*/ 1721 h 1980"/>
              <a:gd name="T6" fmla="*/ 0 w 8518"/>
              <a:gd name="T7" fmla="*/ 0 h 1980"/>
              <a:gd name="T8" fmla="*/ 8254 w 8518"/>
              <a:gd name="T9" fmla="*/ 0 h 1980"/>
              <a:gd name="T10" fmla="*/ 8518 w 8518"/>
              <a:gd name="T11" fmla="*/ 259 h 1980"/>
              <a:gd name="T12" fmla="*/ 8518 w 8518"/>
              <a:gd name="T13" fmla="*/ 1980 h 1980"/>
              <a:gd name="T14" fmla="*/ 263 w 8518"/>
              <a:gd name="T15" fmla="*/ 1980 h 1980"/>
              <a:gd name="T16" fmla="*/ 263 w 8518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18" h="1980">
                <a:moveTo>
                  <a:pt x="263" y="1980"/>
                </a:moveTo>
                <a:lnTo>
                  <a:pt x="263" y="1980"/>
                </a:lnTo>
                <a:cubicBezTo>
                  <a:pt x="2" y="1980"/>
                  <a:pt x="0" y="1721"/>
                  <a:pt x="0" y="1721"/>
                </a:cubicBezTo>
                <a:lnTo>
                  <a:pt x="0" y="0"/>
                </a:lnTo>
                <a:lnTo>
                  <a:pt x="8254" y="0"/>
                </a:lnTo>
                <a:cubicBezTo>
                  <a:pt x="8254" y="0"/>
                  <a:pt x="8518" y="2"/>
                  <a:pt x="8518" y="259"/>
                </a:cubicBezTo>
                <a:cubicBezTo>
                  <a:pt x="8518" y="517"/>
                  <a:pt x="8518" y="1980"/>
                  <a:pt x="8518" y="1980"/>
                </a:cubicBezTo>
                <a:lnTo>
                  <a:pt x="263" y="1980"/>
                </a:lnTo>
                <a:lnTo>
                  <a:pt x="263" y="1980"/>
                </a:lnTo>
                <a:close/>
              </a:path>
            </a:pathLst>
          </a:custGeom>
          <a:noFill/>
          <a:ln w="7938" cap="flat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96876" y="1155700"/>
            <a:ext cx="4770000" cy="554354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4" name="Content Placeholder 5"/>
          <p:cNvSpPr>
            <a:spLocks noGrp="1"/>
          </p:cNvSpPr>
          <p:nvPr>
            <p:ph sz="quarter" idx="14"/>
          </p:nvPr>
        </p:nvSpPr>
        <p:spPr>
          <a:xfrm>
            <a:off x="5526001" y="1155698"/>
            <a:ext cx="4770000" cy="55435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8394701" y="6837450"/>
            <a:ext cx="1906588" cy="466725"/>
            <a:chOff x="8394700" y="6818313"/>
            <a:chExt cx="1906588" cy="46672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8394700" y="6818313"/>
              <a:ext cx="1263650" cy="466725"/>
            </a:xfrm>
            <a:custGeom>
              <a:avLst/>
              <a:gdLst>
                <a:gd name="T0" fmla="*/ 263 w 5386"/>
                <a:gd name="T1" fmla="*/ 1980 h 1980"/>
                <a:gd name="T2" fmla="*/ 263 w 5386"/>
                <a:gd name="T3" fmla="*/ 1980 h 1980"/>
                <a:gd name="T4" fmla="*/ 0 w 5386"/>
                <a:gd name="T5" fmla="*/ 1721 h 1980"/>
                <a:gd name="T6" fmla="*/ 0 w 5386"/>
                <a:gd name="T7" fmla="*/ 0 h 1980"/>
                <a:gd name="T8" fmla="*/ 5386 w 5386"/>
                <a:gd name="T9" fmla="*/ 0 h 1980"/>
                <a:gd name="T10" fmla="*/ 4636 w 5386"/>
                <a:gd name="T11" fmla="*/ 801 h 1980"/>
                <a:gd name="T12" fmla="*/ 4297 w 5386"/>
                <a:gd name="T13" fmla="*/ 339 h 1980"/>
                <a:gd name="T14" fmla="*/ 3962 w 5386"/>
                <a:gd name="T15" fmla="*/ 339 h 1980"/>
                <a:gd name="T16" fmla="*/ 4514 w 5386"/>
                <a:gd name="T17" fmla="*/ 1087 h 1980"/>
                <a:gd name="T18" fmla="*/ 3723 w 5386"/>
                <a:gd name="T19" fmla="*/ 1980 h 1980"/>
                <a:gd name="T20" fmla="*/ 263 w 5386"/>
                <a:gd name="T21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86" h="1980">
                  <a:moveTo>
                    <a:pt x="263" y="1980"/>
                  </a:moveTo>
                  <a:lnTo>
                    <a:pt x="263" y="1980"/>
                  </a:lnTo>
                  <a:cubicBezTo>
                    <a:pt x="2" y="1980"/>
                    <a:pt x="0" y="1721"/>
                    <a:pt x="0" y="1721"/>
                  </a:cubicBezTo>
                  <a:lnTo>
                    <a:pt x="0" y="0"/>
                  </a:lnTo>
                  <a:lnTo>
                    <a:pt x="5386" y="0"/>
                  </a:lnTo>
                  <a:cubicBezTo>
                    <a:pt x="5025" y="0"/>
                    <a:pt x="4821" y="377"/>
                    <a:pt x="4636" y="801"/>
                  </a:cubicBezTo>
                  <a:lnTo>
                    <a:pt x="4297" y="339"/>
                  </a:lnTo>
                  <a:lnTo>
                    <a:pt x="3962" y="339"/>
                  </a:lnTo>
                  <a:lnTo>
                    <a:pt x="4514" y="1087"/>
                  </a:lnTo>
                  <a:cubicBezTo>
                    <a:pt x="4319" y="1541"/>
                    <a:pt x="4110" y="1980"/>
                    <a:pt x="3723" y="1980"/>
                  </a:cubicBezTo>
                  <a:cubicBezTo>
                    <a:pt x="3723" y="1980"/>
                    <a:pt x="524" y="1980"/>
                    <a:pt x="263" y="198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8491538" y="6899275"/>
              <a:ext cx="220663" cy="303213"/>
            </a:xfrm>
            <a:custGeom>
              <a:avLst/>
              <a:gdLst>
                <a:gd name="T0" fmla="*/ 668 w 943"/>
                <a:gd name="T1" fmla="*/ 1287 h 1287"/>
                <a:gd name="T2" fmla="*/ 668 w 943"/>
                <a:gd name="T3" fmla="*/ 1287 h 1287"/>
                <a:gd name="T4" fmla="*/ 943 w 943"/>
                <a:gd name="T5" fmla="*/ 1106 h 1287"/>
                <a:gd name="T6" fmla="*/ 279 w 943"/>
                <a:gd name="T7" fmla="*/ 1106 h 1287"/>
                <a:gd name="T8" fmla="*/ 279 w 943"/>
                <a:gd name="T9" fmla="*/ 703 h 1287"/>
                <a:gd name="T10" fmla="*/ 785 w 943"/>
                <a:gd name="T11" fmla="*/ 703 h 1287"/>
                <a:gd name="T12" fmla="*/ 785 w 943"/>
                <a:gd name="T13" fmla="*/ 527 h 1287"/>
                <a:gd name="T14" fmla="*/ 274 w 943"/>
                <a:gd name="T15" fmla="*/ 527 h 1287"/>
                <a:gd name="T16" fmla="*/ 274 w 943"/>
                <a:gd name="T17" fmla="*/ 174 h 1287"/>
                <a:gd name="T18" fmla="*/ 883 w 943"/>
                <a:gd name="T19" fmla="*/ 174 h 1287"/>
                <a:gd name="T20" fmla="*/ 919 w 943"/>
                <a:gd name="T21" fmla="*/ 0 h 1287"/>
                <a:gd name="T22" fmla="*/ 0 w 943"/>
                <a:gd name="T23" fmla="*/ 0 h 1287"/>
                <a:gd name="T24" fmla="*/ 0 w 943"/>
                <a:gd name="T25" fmla="*/ 1287 h 1287"/>
                <a:gd name="T26" fmla="*/ 668 w 943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3" h="1287">
                  <a:moveTo>
                    <a:pt x="668" y="1287"/>
                  </a:moveTo>
                  <a:lnTo>
                    <a:pt x="668" y="1287"/>
                  </a:lnTo>
                  <a:cubicBezTo>
                    <a:pt x="872" y="1287"/>
                    <a:pt x="943" y="1106"/>
                    <a:pt x="943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5" y="703"/>
                  </a:lnTo>
                  <a:lnTo>
                    <a:pt x="785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8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7"/>
            <p:cNvSpPr>
              <a:spLocks/>
            </p:cNvSpPr>
            <p:nvPr userDrawn="1"/>
          </p:nvSpPr>
          <p:spPr bwMode="auto">
            <a:xfrm>
              <a:off x="9048750" y="6899275"/>
              <a:ext cx="220663" cy="303213"/>
            </a:xfrm>
            <a:custGeom>
              <a:avLst/>
              <a:gdLst>
                <a:gd name="T0" fmla="*/ 667 w 942"/>
                <a:gd name="T1" fmla="*/ 1287 h 1287"/>
                <a:gd name="T2" fmla="*/ 667 w 942"/>
                <a:gd name="T3" fmla="*/ 1287 h 1287"/>
                <a:gd name="T4" fmla="*/ 942 w 942"/>
                <a:gd name="T5" fmla="*/ 1106 h 1287"/>
                <a:gd name="T6" fmla="*/ 279 w 942"/>
                <a:gd name="T7" fmla="*/ 1106 h 1287"/>
                <a:gd name="T8" fmla="*/ 279 w 942"/>
                <a:gd name="T9" fmla="*/ 703 h 1287"/>
                <a:gd name="T10" fmla="*/ 784 w 942"/>
                <a:gd name="T11" fmla="*/ 703 h 1287"/>
                <a:gd name="T12" fmla="*/ 784 w 942"/>
                <a:gd name="T13" fmla="*/ 527 h 1287"/>
                <a:gd name="T14" fmla="*/ 274 w 942"/>
                <a:gd name="T15" fmla="*/ 527 h 1287"/>
                <a:gd name="T16" fmla="*/ 274 w 942"/>
                <a:gd name="T17" fmla="*/ 174 h 1287"/>
                <a:gd name="T18" fmla="*/ 883 w 942"/>
                <a:gd name="T19" fmla="*/ 174 h 1287"/>
                <a:gd name="T20" fmla="*/ 919 w 942"/>
                <a:gd name="T21" fmla="*/ 0 h 1287"/>
                <a:gd name="T22" fmla="*/ 0 w 942"/>
                <a:gd name="T23" fmla="*/ 0 h 1287"/>
                <a:gd name="T24" fmla="*/ 0 w 942"/>
                <a:gd name="T25" fmla="*/ 1287 h 1287"/>
                <a:gd name="T26" fmla="*/ 667 w 942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2" h="1287">
                  <a:moveTo>
                    <a:pt x="667" y="1287"/>
                  </a:moveTo>
                  <a:lnTo>
                    <a:pt x="667" y="1287"/>
                  </a:lnTo>
                  <a:cubicBezTo>
                    <a:pt x="872" y="1287"/>
                    <a:pt x="942" y="1106"/>
                    <a:pt x="942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4" y="703"/>
                  </a:lnTo>
                  <a:lnTo>
                    <a:pt x="784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7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8"/>
            <p:cNvSpPr>
              <a:spLocks/>
            </p:cNvSpPr>
            <p:nvPr userDrawn="1"/>
          </p:nvSpPr>
          <p:spPr bwMode="auto">
            <a:xfrm>
              <a:off x="8783638" y="6899275"/>
              <a:ext cx="207963" cy="306388"/>
            </a:xfrm>
            <a:custGeom>
              <a:avLst/>
              <a:gdLst>
                <a:gd name="T0" fmla="*/ 41 w 887"/>
                <a:gd name="T1" fmla="*/ 1298 h 1298"/>
                <a:gd name="T2" fmla="*/ 41 w 887"/>
                <a:gd name="T3" fmla="*/ 1298 h 1298"/>
                <a:gd name="T4" fmla="*/ 610 w 887"/>
                <a:gd name="T5" fmla="*/ 1298 h 1298"/>
                <a:gd name="T6" fmla="*/ 885 w 887"/>
                <a:gd name="T7" fmla="*/ 1117 h 1298"/>
                <a:gd name="T8" fmla="*/ 887 w 887"/>
                <a:gd name="T9" fmla="*/ 1111 h 1298"/>
                <a:gd name="T10" fmla="*/ 280 w 887"/>
                <a:gd name="T11" fmla="*/ 1111 h 1298"/>
                <a:gd name="T12" fmla="*/ 280 w 887"/>
                <a:gd name="T13" fmla="*/ 0 h 1298"/>
                <a:gd name="T14" fmla="*/ 0 w 887"/>
                <a:gd name="T15" fmla="*/ 0 h 1298"/>
                <a:gd name="T16" fmla="*/ 0 w 887"/>
                <a:gd name="T17" fmla="*/ 1297 h 1298"/>
                <a:gd name="T18" fmla="*/ 41 w 887"/>
                <a:gd name="T19" fmla="*/ 1298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7" h="1298">
                  <a:moveTo>
                    <a:pt x="41" y="1298"/>
                  </a:moveTo>
                  <a:lnTo>
                    <a:pt x="41" y="1298"/>
                  </a:lnTo>
                  <a:cubicBezTo>
                    <a:pt x="41" y="1298"/>
                    <a:pt x="406" y="1298"/>
                    <a:pt x="610" y="1298"/>
                  </a:cubicBezTo>
                  <a:cubicBezTo>
                    <a:pt x="815" y="1298"/>
                    <a:pt x="885" y="1117"/>
                    <a:pt x="885" y="1117"/>
                  </a:cubicBezTo>
                  <a:lnTo>
                    <a:pt x="887" y="1111"/>
                  </a:lnTo>
                  <a:lnTo>
                    <a:pt x="280" y="1111"/>
                  </a:lnTo>
                  <a:lnTo>
                    <a:pt x="280" y="0"/>
                  </a:lnTo>
                  <a:lnTo>
                    <a:pt x="0" y="0"/>
                  </a:lnTo>
                  <a:lnTo>
                    <a:pt x="0" y="1297"/>
                  </a:lnTo>
                  <a:lnTo>
                    <a:pt x="41" y="129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9"/>
            <p:cNvSpPr>
              <a:spLocks/>
            </p:cNvSpPr>
            <p:nvPr userDrawn="1"/>
          </p:nvSpPr>
          <p:spPr bwMode="auto">
            <a:xfrm>
              <a:off x="10037763" y="6900863"/>
              <a:ext cx="263525" cy="303213"/>
            </a:xfrm>
            <a:custGeom>
              <a:avLst/>
              <a:gdLst>
                <a:gd name="T0" fmla="*/ 835 w 1124"/>
                <a:gd name="T1" fmla="*/ 1287 h 1287"/>
                <a:gd name="T2" fmla="*/ 835 w 1124"/>
                <a:gd name="T3" fmla="*/ 1287 h 1287"/>
                <a:gd name="T4" fmla="*/ 270 w 1124"/>
                <a:gd name="T5" fmla="*/ 325 h 1287"/>
                <a:gd name="T6" fmla="*/ 270 w 1124"/>
                <a:gd name="T7" fmla="*/ 1287 h 1287"/>
                <a:gd name="T8" fmla="*/ 0 w 1124"/>
                <a:gd name="T9" fmla="*/ 1287 h 1287"/>
                <a:gd name="T10" fmla="*/ 0 w 1124"/>
                <a:gd name="T11" fmla="*/ 0 h 1287"/>
                <a:gd name="T12" fmla="*/ 311 w 1124"/>
                <a:gd name="T13" fmla="*/ 0 h 1287"/>
                <a:gd name="T14" fmla="*/ 864 w 1124"/>
                <a:gd name="T15" fmla="*/ 937 h 1287"/>
                <a:gd name="T16" fmla="*/ 864 w 1124"/>
                <a:gd name="T17" fmla="*/ 0 h 1287"/>
                <a:gd name="T18" fmla="*/ 1124 w 1124"/>
                <a:gd name="T19" fmla="*/ 0 h 1287"/>
                <a:gd name="T20" fmla="*/ 1124 w 1124"/>
                <a:gd name="T21" fmla="*/ 1287 h 1287"/>
                <a:gd name="T22" fmla="*/ 835 w 1124"/>
                <a:gd name="T23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24" h="1287">
                  <a:moveTo>
                    <a:pt x="835" y="1287"/>
                  </a:moveTo>
                  <a:lnTo>
                    <a:pt x="835" y="1287"/>
                  </a:lnTo>
                  <a:cubicBezTo>
                    <a:pt x="835" y="1287"/>
                    <a:pt x="301" y="401"/>
                    <a:pt x="270" y="325"/>
                  </a:cubicBezTo>
                  <a:lnTo>
                    <a:pt x="270" y="1287"/>
                  </a:lnTo>
                  <a:lnTo>
                    <a:pt x="0" y="1287"/>
                  </a:lnTo>
                  <a:lnTo>
                    <a:pt x="0" y="0"/>
                  </a:lnTo>
                  <a:lnTo>
                    <a:pt x="311" y="0"/>
                  </a:lnTo>
                  <a:cubicBezTo>
                    <a:pt x="311" y="0"/>
                    <a:pt x="842" y="877"/>
                    <a:pt x="864" y="937"/>
                  </a:cubicBezTo>
                  <a:lnTo>
                    <a:pt x="864" y="0"/>
                  </a:lnTo>
                  <a:lnTo>
                    <a:pt x="1124" y="0"/>
                  </a:lnTo>
                  <a:lnTo>
                    <a:pt x="1124" y="1287"/>
                  </a:lnTo>
                  <a:lnTo>
                    <a:pt x="835" y="1287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10"/>
            <p:cNvSpPr>
              <a:spLocks/>
            </p:cNvSpPr>
            <p:nvPr userDrawn="1"/>
          </p:nvSpPr>
          <p:spPr bwMode="auto">
            <a:xfrm>
              <a:off x="9453563" y="7007225"/>
              <a:ext cx="173038" cy="196850"/>
            </a:xfrm>
            <a:custGeom>
              <a:avLst/>
              <a:gdLst>
                <a:gd name="T0" fmla="*/ 0 w 735"/>
                <a:gd name="T1" fmla="*/ 287 h 836"/>
                <a:gd name="T2" fmla="*/ 0 w 735"/>
                <a:gd name="T3" fmla="*/ 287 h 836"/>
                <a:gd name="T4" fmla="*/ 405 w 735"/>
                <a:gd name="T5" fmla="*/ 836 h 836"/>
                <a:gd name="T6" fmla="*/ 735 w 735"/>
                <a:gd name="T7" fmla="*/ 836 h 836"/>
                <a:gd name="T8" fmla="*/ 122 w 735"/>
                <a:gd name="T9" fmla="*/ 0 h 836"/>
                <a:gd name="T10" fmla="*/ 0 w 735"/>
                <a:gd name="T11" fmla="*/ 287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836">
                  <a:moveTo>
                    <a:pt x="0" y="287"/>
                  </a:moveTo>
                  <a:lnTo>
                    <a:pt x="0" y="287"/>
                  </a:lnTo>
                  <a:lnTo>
                    <a:pt x="405" y="836"/>
                  </a:lnTo>
                  <a:lnTo>
                    <a:pt x="735" y="836"/>
                  </a:lnTo>
                  <a:lnTo>
                    <a:pt x="122" y="0"/>
                  </a:lnTo>
                  <a:cubicBezTo>
                    <a:pt x="81" y="95"/>
                    <a:pt x="41" y="191"/>
                    <a:pt x="0" y="287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1"/>
            <p:cNvSpPr>
              <a:spLocks noEditPoints="1"/>
            </p:cNvSpPr>
            <p:nvPr userDrawn="1"/>
          </p:nvSpPr>
          <p:spPr bwMode="auto">
            <a:xfrm>
              <a:off x="9639300" y="6896100"/>
              <a:ext cx="325438" cy="311150"/>
            </a:xfrm>
            <a:custGeom>
              <a:avLst/>
              <a:gdLst>
                <a:gd name="T0" fmla="*/ 704 w 1386"/>
                <a:gd name="T1" fmla="*/ 1325 h 1325"/>
                <a:gd name="T2" fmla="*/ 704 w 1386"/>
                <a:gd name="T3" fmla="*/ 1325 h 1325"/>
                <a:gd name="T4" fmla="*/ 1386 w 1386"/>
                <a:gd name="T5" fmla="*/ 663 h 1325"/>
                <a:gd name="T6" fmla="*/ 692 w 1386"/>
                <a:gd name="T7" fmla="*/ 0 h 1325"/>
                <a:gd name="T8" fmla="*/ 0 w 1386"/>
                <a:gd name="T9" fmla="*/ 661 h 1325"/>
                <a:gd name="T10" fmla="*/ 704 w 1386"/>
                <a:gd name="T11" fmla="*/ 1325 h 1325"/>
                <a:gd name="T12" fmla="*/ 704 w 1386"/>
                <a:gd name="T13" fmla="*/ 1325 h 1325"/>
                <a:gd name="T14" fmla="*/ 697 w 1386"/>
                <a:gd name="T15" fmla="*/ 1163 h 1325"/>
                <a:gd name="T16" fmla="*/ 697 w 1386"/>
                <a:gd name="T17" fmla="*/ 1163 h 1325"/>
                <a:gd name="T18" fmla="*/ 305 w 1386"/>
                <a:gd name="T19" fmla="*/ 648 h 1325"/>
                <a:gd name="T20" fmla="*/ 690 w 1386"/>
                <a:gd name="T21" fmla="*/ 164 h 1325"/>
                <a:gd name="T22" fmla="*/ 1072 w 1386"/>
                <a:gd name="T23" fmla="*/ 676 h 1325"/>
                <a:gd name="T24" fmla="*/ 697 w 1386"/>
                <a:gd name="T25" fmla="*/ 1163 h 1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6" h="1325">
                  <a:moveTo>
                    <a:pt x="704" y="1325"/>
                  </a:moveTo>
                  <a:lnTo>
                    <a:pt x="704" y="1325"/>
                  </a:lnTo>
                  <a:cubicBezTo>
                    <a:pt x="1136" y="1325"/>
                    <a:pt x="1386" y="1064"/>
                    <a:pt x="1386" y="663"/>
                  </a:cubicBezTo>
                  <a:cubicBezTo>
                    <a:pt x="1386" y="287"/>
                    <a:pt x="1160" y="0"/>
                    <a:pt x="692" y="0"/>
                  </a:cubicBezTo>
                  <a:cubicBezTo>
                    <a:pt x="277" y="0"/>
                    <a:pt x="0" y="237"/>
                    <a:pt x="0" y="661"/>
                  </a:cubicBezTo>
                  <a:cubicBezTo>
                    <a:pt x="0" y="1042"/>
                    <a:pt x="231" y="1325"/>
                    <a:pt x="704" y="1325"/>
                  </a:cubicBezTo>
                  <a:lnTo>
                    <a:pt x="704" y="1325"/>
                  </a:lnTo>
                  <a:close/>
                  <a:moveTo>
                    <a:pt x="697" y="1163"/>
                  </a:moveTo>
                  <a:lnTo>
                    <a:pt x="697" y="1163"/>
                  </a:lnTo>
                  <a:cubicBezTo>
                    <a:pt x="413" y="1163"/>
                    <a:pt x="305" y="979"/>
                    <a:pt x="305" y="648"/>
                  </a:cubicBezTo>
                  <a:cubicBezTo>
                    <a:pt x="305" y="339"/>
                    <a:pt x="411" y="164"/>
                    <a:pt x="690" y="164"/>
                  </a:cubicBezTo>
                  <a:cubicBezTo>
                    <a:pt x="988" y="164"/>
                    <a:pt x="1072" y="361"/>
                    <a:pt x="1072" y="676"/>
                  </a:cubicBezTo>
                  <a:cubicBezTo>
                    <a:pt x="1072" y="1022"/>
                    <a:pt x="944" y="1163"/>
                    <a:pt x="697" y="116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65279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Graph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424800"/>
            <a:ext cx="9899649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Freeform 12"/>
          <p:cNvSpPr>
            <a:spLocks/>
          </p:cNvSpPr>
          <p:nvPr userDrawn="1"/>
        </p:nvSpPr>
        <p:spPr bwMode="auto">
          <a:xfrm>
            <a:off x="8394701" y="6818314"/>
            <a:ext cx="1998663" cy="466725"/>
          </a:xfrm>
          <a:custGeom>
            <a:avLst/>
            <a:gdLst>
              <a:gd name="T0" fmla="*/ 263 w 8518"/>
              <a:gd name="T1" fmla="*/ 1980 h 1980"/>
              <a:gd name="T2" fmla="*/ 263 w 8518"/>
              <a:gd name="T3" fmla="*/ 1980 h 1980"/>
              <a:gd name="T4" fmla="*/ 0 w 8518"/>
              <a:gd name="T5" fmla="*/ 1721 h 1980"/>
              <a:gd name="T6" fmla="*/ 0 w 8518"/>
              <a:gd name="T7" fmla="*/ 0 h 1980"/>
              <a:gd name="T8" fmla="*/ 8254 w 8518"/>
              <a:gd name="T9" fmla="*/ 0 h 1980"/>
              <a:gd name="T10" fmla="*/ 8518 w 8518"/>
              <a:gd name="T11" fmla="*/ 259 h 1980"/>
              <a:gd name="T12" fmla="*/ 8518 w 8518"/>
              <a:gd name="T13" fmla="*/ 1980 h 1980"/>
              <a:gd name="T14" fmla="*/ 263 w 8518"/>
              <a:gd name="T15" fmla="*/ 1980 h 1980"/>
              <a:gd name="T16" fmla="*/ 263 w 8518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18" h="1980">
                <a:moveTo>
                  <a:pt x="263" y="1980"/>
                </a:moveTo>
                <a:lnTo>
                  <a:pt x="263" y="1980"/>
                </a:lnTo>
                <a:cubicBezTo>
                  <a:pt x="2" y="1980"/>
                  <a:pt x="0" y="1721"/>
                  <a:pt x="0" y="1721"/>
                </a:cubicBezTo>
                <a:lnTo>
                  <a:pt x="0" y="0"/>
                </a:lnTo>
                <a:lnTo>
                  <a:pt x="8254" y="0"/>
                </a:lnTo>
                <a:cubicBezTo>
                  <a:pt x="8254" y="0"/>
                  <a:pt x="8518" y="2"/>
                  <a:pt x="8518" y="259"/>
                </a:cubicBezTo>
                <a:cubicBezTo>
                  <a:pt x="8518" y="517"/>
                  <a:pt x="8518" y="1980"/>
                  <a:pt x="8518" y="1980"/>
                </a:cubicBezTo>
                <a:lnTo>
                  <a:pt x="263" y="1980"/>
                </a:lnTo>
                <a:lnTo>
                  <a:pt x="263" y="1980"/>
                </a:lnTo>
                <a:close/>
              </a:path>
            </a:pathLst>
          </a:custGeom>
          <a:noFill/>
          <a:ln w="7938" cap="flat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96875" y="1155700"/>
            <a:ext cx="9899649" cy="55435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8394701" y="6837450"/>
            <a:ext cx="1906588" cy="466725"/>
            <a:chOff x="8394700" y="6818313"/>
            <a:chExt cx="1906588" cy="466725"/>
          </a:xfrm>
        </p:grpSpPr>
        <p:sp>
          <p:nvSpPr>
            <p:cNvPr id="24" name="Freeform 5"/>
            <p:cNvSpPr>
              <a:spLocks/>
            </p:cNvSpPr>
            <p:nvPr userDrawn="1"/>
          </p:nvSpPr>
          <p:spPr bwMode="auto">
            <a:xfrm>
              <a:off x="8394700" y="6818313"/>
              <a:ext cx="1263650" cy="466725"/>
            </a:xfrm>
            <a:custGeom>
              <a:avLst/>
              <a:gdLst>
                <a:gd name="T0" fmla="*/ 263 w 5386"/>
                <a:gd name="T1" fmla="*/ 1980 h 1980"/>
                <a:gd name="T2" fmla="*/ 263 w 5386"/>
                <a:gd name="T3" fmla="*/ 1980 h 1980"/>
                <a:gd name="T4" fmla="*/ 0 w 5386"/>
                <a:gd name="T5" fmla="*/ 1721 h 1980"/>
                <a:gd name="T6" fmla="*/ 0 w 5386"/>
                <a:gd name="T7" fmla="*/ 0 h 1980"/>
                <a:gd name="T8" fmla="*/ 5386 w 5386"/>
                <a:gd name="T9" fmla="*/ 0 h 1980"/>
                <a:gd name="T10" fmla="*/ 4636 w 5386"/>
                <a:gd name="T11" fmla="*/ 801 h 1980"/>
                <a:gd name="T12" fmla="*/ 4297 w 5386"/>
                <a:gd name="T13" fmla="*/ 339 h 1980"/>
                <a:gd name="T14" fmla="*/ 3962 w 5386"/>
                <a:gd name="T15" fmla="*/ 339 h 1980"/>
                <a:gd name="T16" fmla="*/ 4514 w 5386"/>
                <a:gd name="T17" fmla="*/ 1087 h 1980"/>
                <a:gd name="T18" fmla="*/ 3723 w 5386"/>
                <a:gd name="T19" fmla="*/ 1980 h 1980"/>
                <a:gd name="T20" fmla="*/ 263 w 5386"/>
                <a:gd name="T21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86" h="1980">
                  <a:moveTo>
                    <a:pt x="263" y="1980"/>
                  </a:moveTo>
                  <a:lnTo>
                    <a:pt x="263" y="1980"/>
                  </a:lnTo>
                  <a:cubicBezTo>
                    <a:pt x="2" y="1980"/>
                    <a:pt x="0" y="1721"/>
                    <a:pt x="0" y="1721"/>
                  </a:cubicBezTo>
                  <a:lnTo>
                    <a:pt x="0" y="0"/>
                  </a:lnTo>
                  <a:lnTo>
                    <a:pt x="5386" y="0"/>
                  </a:lnTo>
                  <a:cubicBezTo>
                    <a:pt x="5025" y="0"/>
                    <a:pt x="4821" y="377"/>
                    <a:pt x="4636" y="801"/>
                  </a:cubicBezTo>
                  <a:lnTo>
                    <a:pt x="4297" y="339"/>
                  </a:lnTo>
                  <a:lnTo>
                    <a:pt x="3962" y="339"/>
                  </a:lnTo>
                  <a:lnTo>
                    <a:pt x="4514" y="1087"/>
                  </a:lnTo>
                  <a:cubicBezTo>
                    <a:pt x="4319" y="1541"/>
                    <a:pt x="4110" y="1980"/>
                    <a:pt x="3723" y="1980"/>
                  </a:cubicBezTo>
                  <a:cubicBezTo>
                    <a:pt x="3723" y="1980"/>
                    <a:pt x="524" y="1980"/>
                    <a:pt x="263" y="198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6"/>
            <p:cNvSpPr>
              <a:spLocks/>
            </p:cNvSpPr>
            <p:nvPr userDrawn="1"/>
          </p:nvSpPr>
          <p:spPr bwMode="auto">
            <a:xfrm>
              <a:off x="8491538" y="6899275"/>
              <a:ext cx="220663" cy="303213"/>
            </a:xfrm>
            <a:custGeom>
              <a:avLst/>
              <a:gdLst>
                <a:gd name="T0" fmla="*/ 668 w 943"/>
                <a:gd name="T1" fmla="*/ 1287 h 1287"/>
                <a:gd name="T2" fmla="*/ 668 w 943"/>
                <a:gd name="T3" fmla="*/ 1287 h 1287"/>
                <a:gd name="T4" fmla="*/ 943 w 943"/>
                <a:gd name="T5" fmla="*/ 1106 h 1287"/>
                <a:gd name="T6" fmla="*/ 279 w 943"/>
                <a:gd name="T7" fmla="*/ 1106 h 1287"/>
                <a:gd name="T8" fmla="*/ 279 w 943"/>
                <a:gd name="T9" fmla="*/ 703 h 1287"/>
                <a:gd name="T10" fmla="*/ 785 w 943"/>
                <a:gd name="T11" fmla="*/ 703 h 1287"/>
                <a:gd name="T12" fmla="*/ 785 w 943"/>
                <a:gd name="T13" fmla="*/ 527 h 1287"/>
                <a:gd name="T14" fmla="*/ 274 w 943"/>
                <a:gd name="T15" fmla="*/ 527 h 1287"/>
                <a:gd name="T16" fmla="*/ 274 w 943"/>
                <a:gd name="T17" fmla="*/ 174 h 1287"/>
                <a:gd name="T18" fmla="*/ 883 w 943"/>
                <a:gd name="T19" fmla="*/ 174 h 1287"/>
                <a:gd name="T20" fmla="*/ 919 w 943"/>
                <a:gd name="T21" fmla="*/ 0 h 1287"/>
                <a:gd name="T22" fmla="*/ 0 w 943"/>
                <a:gd name="T23" fmla="*/ 0 h 1287"/>
                <a:gd name="T24" fmla="*/ 0 w 943"/>
                <a:gd name="T25" fmla="*/ 1287 h 1287"/>
                <a:gd name="T26" fmla="*/ 668 w 943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3" h="1287">
                  <a:moveTo>
                    <a:pt x="668" y="1287"/>
                  </a:moveTo>
                  <a:lnTo>
                    <a:pt x="668" y="1287"/>
                  </a:lnTo>
                  <a:cubicBezTo>
                    <a:pt x="872" y="1287"/>
                    <a:pt x="943" y="1106"/>
                    <a:pt x="943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5" y="703"/>
                  </a:lnTo>
                  <a:lnTo>
                    <a:pt x="785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8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9048750" y="6899275"/>
              <a:ext cx="220663" cy="303213"/>
            </a:xfrm>
            <a:custGeom>
              <a:avLst/>
              <a:gdLst>
                <a:gd name="T0" fmla="*/ 667 w 942"/>
                <a:gd name="T1" fmla="*/ 1287 h 1287"/>
                <a:gd name="T2" fmla="*/ 667 w 942"/>
                <a:gd name="T3" fmla="*/ 1287 h 1287"/>
                <a:gd name="T4" fmla="*/ 942 w 942"/>
                <a:gd name="T5" fmla="*/ 1106 h 1287"/>
                <a:gd name="T6" fmla="*/ 279 w 942"/>
                <a:gd name="T7" fmla="*/ 1106 h 1287"/>
                <a:gd name="T8" fmla="*/ 279 w 942"/>
                <a:gd name="T9" fmla="*/ 703 h 1287"/>
                <a:gd name="T10" fmla="*/ 784 w 942"/>
                <a:gd name="T11" fmla="*/ 703 h 1287"/>
                <a:gd name="T12" fmla="*/ 784 w 942"/>
                <a:gd name="T13" fmla="*/ 527 h 1287"/>
                <a:gd name="T14" fmla="*/ 274 w 942"/>
                <a:gd name="T15" fmla="*/ 527 h 1287"/>
                <a:gd name="T16" fmla="*/ 274 w 942"/>
                <a:gd name="T17" fmla="*/ 174 h 1287"/>
                <a:gd name="T18" fmla="*/ 883 w 942"/>
                <a:gd name="T19" fmla="*/ 174 h 1287"/>
                <a:gd name="T20" fmla="*/ 919 w 942"/>
                <a:gd name="T21" fmla="*/ 0 h 1287"/>
                <a:gd name="T22" fmla="*/ 0 w 942"/>
                <a:gd name="T23" fmla="*/ 0 h 1287"/>
                <a:gd name="T24" fmla="*/ 0 w 942"/>
                <a:gd name="T25" fmla="*/ 1287 h 1287"/>
                <a:gd name="T26" fmla="*/ 667 w 942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2" h="1287">
                  <a:moveTo>
                    <a:pt x="667" y="1287"/>
                  </a:moveTo>
                  <a:lnTo>
                    <a:pt x="667" y="1287"/>
                  </a:lnTo>
                  <a:cubicBezTo>
                    <a:pt x="872" y="1287"/>
                    <a:pt x="942" y="1106"/>
                    <a:pt x="942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4" y="703"/>
                  </a:lnTo>
                  <a:lnTo>
                    <a:pt x="784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7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8"/>
            <p:cNvSpPr>
              <a:spLocks/>
            </p:cNvSpPr>
            <p:nvPr userDrawn="1"/>
          </p:nvSpPr>
          <p:spPr bwMode="auto">
            <a:xfrm>
              <a:off x="8783638" y="6899275"/>
              <a:ext cx="207963" cy="306388"/>
            </a:xfrm>
            <a:custGeom>
              <a:avLst/>
              <a:gdLst>
                <a:gd name="T0" fmla="*/ 41 w 887"/>
                <a:gd name="T1" fmla="*/ 1298 h 1298"/>
                <a:gd name="T2" fmla="*/ 41 w 887"/>
                <a:gd name="T3" fmla="*/ 1298 h 1298"/>
                <a:gd name="T4" fmla="*/ 610 w 887"/>
                <a:gd name="T5" fmla="*/ 1298 h 1298"/>
                <a:gd name="T6" fmla="*/ 885 w 887"/>
                <a:gd name="T7" fmla="*/ 1117 h 1298"/>
                <a:gd name="T8" fmla="*/ 887 w 887"/>
                <a:gd name="T9" fmla="*/ 1111 h 1298"/>
                <a:gd name="T10" fmla="*/ 280 w 887"/>
                <a:gd name="T11" fmla="*/ 1111 h 1298"/>
                <a:gd name="T12" fmla="*/ 280 w 887"/>
                <a:gd name="T13" fmla="*/ 0 h 1298"/>
                <a:gd name="T14" fmla="*/ 0 w 887"/>
                <a:gd name="T15" fmla="*/ 0 h 1298"/>
                <a:gd name="T16" fmla="*/ 0 w 887"/>
                <a:gd name="T17" fmla="*/ 1297 h 1298"/>
                <a:gd name="T18" fmla="*/ 41 w 887"/>
                <a:gd name="T19" fmla="*/ 1298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7" h="1298">
                  <a:moveTo>
                    <a:pt x="41" y="1298"/>
                  </a:moveTo>
                  <a:lnTo>
                    <a:pt x="41" y="1298"/>
                  </a:lnTo>
                  <a:cubicBezTo>
                    <a:pt x="41" y="1298"/>
                    <a:pt x="406" y="1298"/>
                    <a:pt x="610" y="1298"/>
                  </a:cubicBezTo>
                  <a:cubicBezTo>
                    <a:pt x="815" y="1298"/>
                    <a:pt x="885" y="1117"/>
                    <a:pt x="885" y="1117"/>
                  </a:cubicBezTo>
                  <a:lnTo>
                    <a:pt x="887" y="1111"/>
                  </a:lnTo>
                  <a:lnTo>
                    <a:pt x="280" y="1111"/>
                  </a:lnTo>
                  <a:lnTo>
                    <a:pt x="280" y="0"/>
                  </a:lnTo>
                  <a:lnTo>
                    <a:pt x="0" y="0"/>
                  </a:lnTo>
                  <a:lnTo>
                    <a:pt x="0" y="1297"/>
                  </a:lnTo>
                  <a:lnTo>
                    <a:pt x="41" y="129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9"/>
            <p:cNvSpPr>
              <a:spLocks/>
            </p:cNvSpPr>
            <p:nvPr userDrawn="1"/>
          </p:nvSpPr>
          <p:spPr bwMode="auto">
            <a:xfrm>
              <a:off x="10037763" y="6900863"/>
              <a:ext cx="263525" cy="303213"/>
            </a:xfrm>
            <a:custGeom>
              <a:avLst/>
              <a:gdLst>
                <a:gd name="T0" fmla="*/ 835 w 1124"/>
                <a:gd name="T1" fmla="*/ 1287 h 1287"/>
                <a:gd name="T2" fmla="*/ 835 w 1124"/>
                <a:gd name="T3" fmla="*/ 1287 h 1287"/>
                <a:gd name="T4" fmla="*/ 270 w 1124"/>
                <a:gd name="T5" fmla="*/ 325 h 1287"/>
                <a:gd name="T6" fmla="*/ 270 w 1124"/>
                <a:gd name="T7" fmla="*/ 1287 h 1287"/>
                <a:gd name="T8" fmla="*/ 0 w 1124"/>
                <a:gd name="T9" fmla="*/ 1287 h 1287"/>
                <a:gd name="T10" fmla="*/ 0 w 1124"/>
                <a:gd name="T11" fmla="*/ 0 h 1287"/>
                <a:gd name="T12" fmla="*/ 311 w 1124"/>
                <a:gd name="T13" fmla="*/ 0 h 1287"/>
                <a:gd name="T14" fmla="*/ 864 w 1124"/>
                <a:gd name="T15" fmla="*/ 937 h 1287"/>
                <a:gd name="T16" fmla="*/ 864 w 1124"/>
                <a:gd name="T17" fmla="*/ 0 h 1287"/>
                <a:gd name="T18" fmla="*/ 1124 w 1124"/>
                <a:gd name="T19" fmla="*/ 0 h 1287"/>
                <a:gd name="T20" fmla="*/ 1124 w 1124"/>
                <a:gd name="T21" fmla="*/ 1287 h 1287"/>
                <a:gd name="T22" fmla="*/ 835 w 1124"/>
                <a:gd name="T23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24" h="1287">
                  <a:moveTo>
                    <a:pt x="835" y="1287"/>
                  </a:moveTo>
                  <a:lnTo>
                    <a:pt x="835" y="1287"/>
                  </a:lnTo>
                  <a:cubicBezTo>
                    <a:pt x="835" y="1287"/>
                    <a:pt x="301" y="401"/>
                    <a:pt x="270" y="325"/>
                  </a:cubicBezTo>
                  <a:lnTo>
                    <a:pt x="270" y="1287"/>
                  </a:lnTo>
                  <a:lnTo>
                    <a:pt x="0" y="1287"/>
                  </a:lnTo>
                  <a:lnTo>
                    <a:pt x="0" y="0"/>
                  </a:lnTo>
                  <a:lnTo>
                    <a:pt x="311" y="0"/>
                  </a:lnTo>
                  <a:cubicBezTo>
                    <a:pt x="311" y="0"/>
                    <a:pt x="842" y="877"/>
                    <a:pt x="864" y="937"/>
                  </a:cubicBezTo>
                  <a:lnTo>
                    <a:pt x="864" y="0"/>
                  </a:lnTo>
                  <a:lnTo>
                    <a:pt x="1124" y="0"/>
                  </a:lnTo>
                  <a:lnTo>
                    <a:pt x="1124" y="1287"/>
                  </a:lnTo>
                  <a:lnTo>
                    <a:pt x="835" y="1287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0"/>
            <p:cNvSpPr>
              <a:spLocks/>
            </p:cNvSpPr>
            <p:nvPr userDrawn="1"/>
          </p:nvSpPr>
          <p:spPr bwMode="auto">
            <a:xfrm>
              <a:off x="9453563" y="7007225"/>
              <a:ext cx="173038" cy="196850"/>
            </a:xfrm>
            <a:custGeom>
              <a:avLst/>
              <a:gdLst>
                <a:gd name="T0" fmla="*/ 0 w 735"/>
                <a:gd name="T1" fmla="*/ 287 h 836"/>
                <a:gd name="T2" fmla="*/ 0 w 735"/>
                <a:gd name="T3" fmla="*/ 287 h 836"/>
                <a:gd name="T4" fmla="*/ 405 w 735"/>
                <a:gd name="T5" fmla="*/ 836 h 836"/>
                <a:gd name="T6" fmla="*/ 735 w 735"/>
                <a:gd name="T7" fmla="*/ 836 h 836"/>
                <a:gd name="T8" fmla="*/ 122 w 735"/>
                <a:gd name="T9" fmla="*/ 0 h 836"/>
                <a:gd name="T10" fmla="*/ 0 w 735"/>
                <a:gd name="T11" fmla="*/ 287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836">
                  <a:moveTo>
                    <a:pt x="0" y="287"/>
                  </a:moveTo>
                  <a:lnTo>
                    <a:pt x="0" y="287"/>
                  </a:lnTo>
                  <a:lnTo>
                    <a:pt x="405" y="836"/>
                  </a:lnTo>
                  <a:lnTo>
                    <a:pt x="735" y="836"/>
                  </a:lnTo>
                  <a:lnTo>
                    <a:pt x="122" y="0"/>
                  </a:lnTo>
                  <a:cubicBezTo>
                    <a:pt x="81" y="95"/>
                    <a:pt x="41" y="191"/>
                    <a:pt x="0" y="287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11"/>
            <p:cNvSpPr>
              <a:spLocks noEditPoints="1"/>
            </p:cNvSpPr>
            <p:nvPr userDrawn="1"/>
          </p:nvSpPr>
          <p:spPr bwMode="auto">
            <a:xfrm>
              <a:off x="9639300" y="6896100"/>
              <a:ext cx="325438" cy="311150"/>
            </a:xfrm>
            <a:custGeom>
              <a:avLst/>
              <a:gdLst>
                <a:gd name="T0" fmla="*/ 704 w 1386"/>
                <a:gd name="T1" fmla="*/ 1325 h 1325"/>
                <a:gd name="T2" fmla="*/ 704 w 1386"/>
                <a:gd name="T3" fmla="*/ 1325 h 1325"/>
                <a:gd name="T4" fmla="*/ 1386 w 1386"/>
                <a:gd name="T5" fmla="*/ 663 h 1325"/>
                <a:gd name="T6" fmla="*/ 692 w 1386"/>
                <a:gd name="T7" fmla="*/ 0 h 1325"/>
                <a:gd name="T8" fmla="*/ 0 w 1386"/>
                <a:gd name="T9" fmla="*/ 661 h 1325"/>
                <a:gd name="T10" fmla="*/ 704 w 1386"/>
                <a:gd name="T11" fmla="*/ 1325 h 1325"/>
                <a:gd name="T12" fmla="*/ 704 w 1386"/>
                <a:gd name="T13" fmla="*/ 1325 h 1325"/>
                <a:gd name="T14" fmla="*/ 697 w 1386"/>
                <a:gd name="T15" fmla="*/ 1163 h 1325"/>
                <a:gd name="T16" fmla="*/ 697 w 1386"/>
                <a:gd name="T17" fmla="*/ 1163 h 1325"/>
                <a:gd name="T18" fmla="*/ 305 w 1386"/>
                <a:gd name="T19" fmla="*/ 648 h 1325"/>
                <a:gd name="T20" fmla="*/ 690 w 1386"/>
                <a:gd name="T21" fmla="*/ 164 h 1325"/>
                <a:gd name="T22" fmla="*/ 1072 w 1386"/>
                <a:gd name="T23" fmla="*/ 676 h 1325"/>
                <a:gd name="T24" fmla="*/ 697 w 1386"/>
                <a:gd name="T25" fmla="*/ 1163 h 1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6" h="1325">
                  <a:moveTo>
                    <a:pt x="704" y="1325"/>
                  </a:moveTo>
                  <a:lnTo>
                    <a:pt x="704" y="1325"/>
                  </a:lnTo>
                  <a:cubicBezTo>
                    <a:pt x="1136" y="1325"/>
                    <a:pt x="1386" y="1064"/>
                    <a:pt x="1386" y="663"/>
                  </a:cubicBezTo>
                  <a:cubicBezTo>
                    <a:pt x="1386" y="287"/>
                    <a:pt x="1160" y="0"/>
                    <a:pt x="692" y="0"/>
                  </a:cubicBezTo>
                  <a:cubicBezTo>
                    <a:pt x="277" y="0"/>
                    <a:pt x="0" y="237"/>
                    <a:pt x="0" y="661"/>
                  </a:cubicBezTo>
                  <a:cubicBezTo>
                    <a:pt x="0" y="1042"/>
                    <a:pt x="231" y="1325"/>
                    <a:pt x="704" y="1325"/>
                  </a:cubicBezTo>
                  <a:lnTo>
                    <a:pt x="704" y="1325"/>
                  </a:lnTo>
                  <a:close/>
                  <a:moveTo>
                    <a:pt x="697" y="1163"/>
                  </a:moveTo>
                  <a:lnTo>
                    <a:pt x="697" y="1163"/>
                  </a:lnTo>
                  <a:cubicBezTo>
                    <a:pt x="413" y="1163"/>
                    <a:pt x="305" y="979"/>
                    <a:pt x="305" y="648"/>
                  </a:cubicBezTo>
                  <a:cubicBezTo>
                    <a:pt x="305" y="339"/>
                    <a:pt x="411" y="164"/>
                    <a:pt x="690" y="164"/>
                  </a:cubicBezTo>
                  <a:cubicBezTo>
                    <a:pt x="988" y="164"/>
                    <a:pt x="1072" y="361"/>
                    <a:pt x="1072" y="676"/>
                  </a:cubicBezTo>
                  <a:cubicBezTo>
                    <a:pt x="1072" y="1022"/>
                    <a:pt x="944" y="1163"/>
                    <a:pt x="697" y="116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2549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396875" y="6588125"/>
            <a:ext cx="9899650" cy="79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64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96875" y="6588125"/>
            <a:ext cx="9899650" cy="79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96875" y="395288"/>
            <a:ext cx="9899650" cy="764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51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lth &amp; Safe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Freeform 12"/>
          <p:cNvSpPr>
            <a:spLocks/>
          </p:cNvSpPr>
          <p:nvPr userDrawn="1"/>
        </p:nvSpPr>
        <p:spPr bwMode="auto">
          <a:xfrm>
            <a:off x="8394701" y="6818314"/>
            <a:ext cx="1998663" cy="466725"/>
          </a:xfrm>
          <a:custGeom>
            <a:avLst/>
            <a:gdLst>
              <a:gd name="T0" fmla="*/ 263 w 8518"/>
              <a:gd name="T1" fmla="*/ 1980 h 1980"/>
              <a:gd name="T2" fmla="*/ 263 w 8518"/>
              <a:gd name="T3" fmla="*/ 1980 h 1980"/>
              <a:gd name="T4" fmla="*/ 0 w 8518"/>
              <a:gd name="T5" fmla="*/ 1721 h 1980"/>
              <a:gd name="T6" fmla="*/ 0 w 8518"/>
              <a:gd name="T7" fmla="*/ 0 h 1980"/>
              <a:gd name="T8" fmla="*/ 8254 w 8518"/>
              <a:gd name="T9" fmla="*/ 0 h 1980"/>
              <a:gd name="T10" fmla="*/ 8518 w 8518"/>
              <a:gd name="T11" fmla="*/ 259 h 1980"/>
              <a:gd name="T12" fmla="*/ 8518 w 8518"/>
              <a:gd name="T13" fmla="*/ 1980 h 1980"/>
              <a:gd name="T14" fmla="*/ 263 w 8518"/>
              <a:gd name="T15" fmla="*/ 1980 h 1980"/>
              <a:gd name="T16" fmla="*/ 263 w 8518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18" h="1980">
                <a:moveTo>
                  <a:pt x="263" y="1980"/>
                </a:moveTo>
                <a:lnTo>
                  <a:pt x="263" y="1980"/>
                </a:lnTo>
                <a:cubicBezTo>
                  <a:pt x="2" y="1980"/>
                  <a:pt x="0" y="1721"/>
                  <a:pt x="0" y="1721"/>
                </a:cubicBezTo>
                <a:lnTo>
                  <a:pt x="0" y="0"/>
                </a:lnTo>
                <a:lnTo>
                  <a:pt x="8254" y="0"/>
                </a:lnTo>
                <a:cubicBezTo>
                  <a:pt x="8254" y="0"/>
                  <a:pt x="8518" y="2"/>
                  <a:pt x="8518" y="259"/>
                </a:cubicBezTo>
                <a:cubicBezTo>
                  <a:pt x="8518" y="517"/>
                  <a:pt x="8518" y="1980"/>
                  <a:pt x="8518" y="1980"/>
                </a:cubicBezTo>
                <a:lnTo>
                  <a:pt x="263" y="1980"/>
                </a:lnTo>
                <a:lnTo>
                  <a:pt x="263" y="1980"/>
                </a:lnTo>
                <a:close/>
              </a:path>
            </a:pathLst>
          </a:custGeom>
          <a:noFill/>
          <a:ln w="7938" cap="flat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3" y="1428302"/>
            <a:ext cx="9954000" cy="4896929"/>
          </a:xfrm>
          <a:prstGeom prst="rect">
            <a:avLst/>
          </a:prstGeom>
        </p:spPr>
      </p:pic>
      <p:sp>
        <p:nvSpPr>
          <p:cNvPr id="24" name="TextBox 23"/>
          <p:cNvSpPr txBox="1"/>
          <p:nvPr userDrawn="1"/>
        </p:nvSpPr>
        <p:spPr>
          <a:xfrm>
            <a:off x="373066" y="424800"/>
            <a:ext cx="9899649" cy="43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2600" b="1" dirty="0" smtClean="0">
                <a:solidFill>
                  <a:schemeClr val="tx2"/>
                </a:solidFill>
                <a:latin typeface="+mj-lt"/>
              </a:rPr>
              <a:t>Health</a:t>
            </a:r>
            <a:r>
              <a:rPr lang="en-GB" sz="2600" b="1" baseline="0" dirty="0" smtClean="0">
                <a:solidFill>
                  <a:schemeClr val="tx2"/>
                </a:solidFill>
                <a:latin typeface="+mj-lt"/>
              </a:rPr>
              <a:t> &amp; Safety</a:t>
            </a:r>
            <a:endParaRPr lang="en-GB" sz="2600" b="1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8394701" y="6837450"/>
            <a:ext cx="1906588" cy="466725"/>
            <a:chOff x="8394700" y="6818313"/>
            <a:chExt cx="1906588" cy="46672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8394700" y="6818313"/>
              <a:ext cx="1263650" cy="466725"/>
            </a:xfrm>
            <a:custGeom>
              <a:avLst/>
              <a:gdLst>
                <a:gd name="T0" fmla="*/ 263 w 5386"/>
                <a:gd name="T1" fmla="*/ 1980 h 1980"/>
                <a:gd name="T2" fmla="*/ 263 w 5386"/>
                <a:gd name="T3" fmla="*/ 1980 h 1980"/>
                <a:gd name="T4" fmla="*/ 0 w 5386"/>
                <a:gd name="T5" fmla="*/ 1721 h 1980"/>
                <a:gd name="T6" fmla="*/ 0 w 5386"/>
                <a:gd name="T7" fmla="*/ 0 h 1980"/>
                <a:gd name="T8" fmla="*/ 5386 w 5386"/>
                <a:gd name="T9" fmla="*/ 0 h 1980"/>
                <a:gd name="T10" fmla="*/ 4636 w 5386"/>
                <a:gd name="T11" fmla="*/ 801 h 1980"/>
                <a:gd name="T12" fmla="*/ 4297 w 5386"/>
                <a:gd name="T13" fmla="*/ 339 h 1980"/>
                <a:gd name="T14" fmla="*/ 3962 w 5386"/>
                <a:gd name="T15" fmla="*/ 339 h 1980"/>
                <a:gd name="T16" fmla="*/ 4514 w 5386"/>
                <a:gd name="T17" fmla="*/ 1087 h 1980"/>
                <a:gd name="T18" fmla="*/ 3723 w 5386"/>
                <a:gd name="T19" fmla="*/ 1980 h 1980"/>
                <a:gd name="T20" fmla="*/ 263 w 5386"/>
                <a:gd name="T21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86" h="1980">
                  <a:moveTo>
                    <a:pt x="263" y="1980"/>
                  </a:moveTo>
                  <a:lnTo>
                    <a:pt x="263" y="1980"/>
                  </a:lnTo>
                  <a:cubicBezTo>
                    <a:pt x="2" y="1980"/>
                    <a:pt x="0" y="1721"/>
                    <a:pt x="0" y="1721"/>
                  </a:cubicBezTo>
                  <a:lnTo>
                    <a:pt x="0" y="0"/>
                  </a:lnTo>
                  <a:lnTo>
                    <a:pt x="5386" y="0"/>
                  </a:lnTo>
                  <a:cubicBezTo>
                    <a:pt x="5025" y="0"/>
                    <a:pt x="4821" y="377"/>
                    <a:pt x="4636" y="801"/>
                  </a:cubicBezTo>
                  <a:lnTo>
                    <a:pt x="4297" y="339"/>
                  </a:lnTo>
                  <a:lnTo>
                    <a:pt x="3962" y="339"/>
                  </a:lnTo>
                  <a:lnTo>
                    <a:pt x="4514" y="1087"/>
                  </a:lnTo>
                  <a:cubicBezTo>
                    <a:pt x="4319" y="1541"/>
                    <a:pt x="4110" y="1980"/>
                    <a:pt x="3723" y="1980"/>
                  </a:cubicBezTo>
                  <a:cubicBezTo>
                    <a:pt x="3723" y="1980"/>
                    <a:pt x="524" y="1980"/>
                    <a:pt x="263" y="198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8491538" y="6899275"/>
              <a:ext cx="220663" cy="303213"/>
            </a:xfrm>
            <a:custGeom>
              <a:avLst/>
              <a:gdLst>
                <a:gd name="T0" fmla="*/ 668 w 943"/>
                <a:gd name="T1" fmla="*/ 1287 h 1287"/>
                <a:gd name="T2" fmla="*/ 668 w 943"/>
                <a:gd name="T3" fmla="*/ 1287 h 1287"/>
                <a:gd name="T4" fmla="*/ 943 w 943"/>
                <a:gd name="T5" fmla="*/ 1106 h 1287"/>
                <a:gd name="T6" fmla="*/ 279 w 943"/>
                <a:gd name="T7" fmla="*/ 1106 h 1287"/>
                <a:gd name="T8" fmla="*/ 279 w 943"/>
                <a:gd name="T9" fmla="*/ 703 h 1287"/>
                <a:gd name="T10" fmla="*/ 785 w 943"/>
                <a:gd name="T11" fmla="*/ 703 h 1287"/>
                <a:gd name="T12" fmla="*/ 785 w 943"/>
                <a:gd name="T13" fmla="*/ 527 h 1287"/>
                <a:gd name="T14" fmla="*/ 274 w 943"/>
                <a:gd name="T15" fmla="*/ 527 h 1287"/>
                <a:gd name="T16" fmla="*/ 274 w 943"/>
                <a:gd name="T17" fmla="*/ 174 h 1287"/>
                <a:gd name="T18" fmla="*/ 883 w 943"/>
                <a:gd name="T19" fmla="*/ 174 h 1287"/>
                <a:gd name="T20" fmla="*/ 919 w 943"/>
                <a:gd name="T21" fmla="*/ 0 h 1287"/>
                <a:gd name="T22" fmla="*/ 0 w 943"/>
                <a:gd name="T23" fmla="*/ 0 h 1287"/>
                <a:gd name="T24" fmla="*/ 0 w 943"/>
                <a:gd name="T25" fmla="*/ 1287 h 1287"/>
                <a:gd name="T26" fmla="*/ 668 w 943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3" h="1287">
                  <a:moveTo>
                    <a:pt x="668" y="1287"/>
                  </a:moveTo>
                  <a:lnTo>
                    <a:pt x="668" y="1287"/>
                  </a:lnTo>
                  <a:cubicBezTo>
                    <a:pt x="872" y="1287"/>
                    <a:pt x="943" y="1106"/>
                    <a:pt x="943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5" y="703"/>
                  </a:lnTo>
                  <a:lnTo>
                    <a:pt x="785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8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7"/>
            <p:cNvSpPr>
              <a:spLocks/>
            </p:cNvSpPr>
            <p:nvPr userDrawn="1"/>
          </p:nvSpPr>
          <p:spPr bwMode="auto">
            <a:xfrm>
              <a:off x="9048750" y="6899275"/>
              <a:ext cx="220663" cy="303213"/>
            </a:xfrm>
            <a:custGeom>
              <a:avLst/>
              <a:gdLst>
                <a:gd name="T0" fmla="*/ 667 w 942"/>
                <a:gd name="T1" fmla="*/ 1287 h 1287"/>
                <a:gd name="T2" fmla="*/ 667 w 942"/>
                <a:gd name="T3" fmla="*/ 1287 h 1287"/>
                <a:gd name="T4" fmla="*/ 942 w 942"/>
                <a:gd name="T5" fmla="*/ 1106 h 1287"/>
                <a:gd name="T6" fmla="*/ 279 w 942"/>
                <a:gd name="T7" fmla="*/ 1106 h 1287"/>
                <a:gd name="T8" fmla="*/ 279 w 942"/>
                <a:gd name="T9" fmla="*/ 703 h 1287"/>
                <a:gd name="T10" fmla="*/ 784 w 942"/>
                <a:gd name="T11" fmla="*/ 703 h 1287"/>
                <a:gd name="T12" fmla="*/ 784 w 942"/>
                <a:gd name="T13" fmla="*/ 527 h 1287"/>
                <a:gd name="T14" fmla="*/ 274 w 942"/>
                <a:gd name="T15" fmla="*/ 527 h 1287"/>
                <a:gd name="T16" fmla="*/ 274 w 942"/>
                <a:gd name="T17" fmla="*/ 174 h 1287"/>
                <a:gd name="T18" fmla="*/ 883 w 942"/>
                <a:gd name="T19" fmla="*/ 174 h 1287"/>
                <a:gd name="T20" fmla="*/ 919 w 942"/>
                <a:gd name="T21" fmla="*/ 0 h 1287"/>
                <a:gd name="T22" fmla="*/ 0 w 942"/>
                <a:gd name="T23" fmla="*/ 0 h 1287"/>
                <a:gd name="T24" fmla="*/ 0 w 942"/>
                <a:gd name="T25" fmla="*/ 1287 h 1287"/>
                <a:gd name="T26" fmla="*/ 667 w 942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2" h="1287">
                  <a:moveTo>
                    <a:pt x="667" y="1287"/>
                  </a:moveTo>
                  <a:lnTo>
                    <a:pt x="667" y="1287"/>
                  </a:lnTo>
                  <a:cubicBezTo>
                    <a:pt x="872" y="1287"/>
                    <a:pt x="942" y="1106"/>
                    <a:pt x="942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4" y="703"/>
                  </a:lnTo>
                  <a:lnTo>
                    <a:pt x="784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7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8"/>
            <p:cNvSpPr>
              <a:spLocks/>
            </p:cNvSpPr>
            <p:nvPr userDrawn="1"/>
          </p:nvSpPr>
          <p:spPr bwMode="auto">
            <a:xfrm>
              <a:off x="8783638" y="6899275"/>
              <a:ext cx="207963" cy="306388"/>
            </a:xfrm>
            <a:custGeom>
              <a:avLst/>
              <a:gdLst>
                <a:gd name="T0" fmla="*/ 41 w 887"/>
                <a:gd name="T1" fmla="*/ 1298 h 1298"/>
                <a:gd name="T2" fmla="*/ 41 w 887"/>
                <a:gd name="T3" fmla="*/ 1298 h 1298"/>
                <a:gd name="T4" fmla="*/ 610 w 887"/>
                <a:gd name="T5" fmla="*/ 1298 h 1298"/>
                <a:gd name="T6" fmla="*/ 885 w 887"/>
                <a:gd name="T7" fmla="*/ 1117 h 1298"/>
                <a:gd name="T8" fmla="*/ 887 w 887"/>
                <a:gd name="T9" fmla="*/ 1111 h 1298"/>
                <a:gd name="T10" fmla="*/ 280 w 887"/>
                <a:gd name="T11" fmla="*/ 1111 h 1298"/>
                <a:gd name="T12" fmla="*/ 280 w 887"/>
                <a:gd name="T13" fmla="*/ 0 h 1298"/>
                <a:gd name="T14" fmla="*/ 0 w 887"/>
                <a:gd name="T15" fmla="*/ 0 h 1298"/>
                <a:gd name="T16" fmla="*/ 0 w 887"/>
                <a:gd name="T17" fmla="*/ 1297 h 1298"/>
                <a:gd name="T18" fmla="*/ 41 w 887"/>
                <a:gd name="T19" fmla="*/ 1298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7" h="1298">
                  <a:moveTo>
                    <a:pt x="41" y="1298"/>
                  </a:moveTo>
                  <a:lnTo>
                    <a:pt x="41" y="1298"/>
                  </a:lnTo>
                  <a:cubicBezTo>
                    <a:pt x="41" y="1298"/>
                    <a:pt x="406" y="1298"/>
                    <a:pt x="610" y="1298"/>
                  </a:cubicBezTo>
                  <a:cubicBezTo>
                    <a:pt x="815" y="1298"/>
                    <a:pt x="885" y="1117"/>
                    <a:pt x="885" y="1117"/>
                  </a:cubicBezTo>
                  <a:lnTo>
                    <a:pt x="887" y="1111"/>
                  </a:lnTo>
                  <a:lnTo>
                    <a:pt x="280" y="1111"/>
                  </a:lnTo>
                  <a:lnTo>
                    <a:pt x="280" y="0"/>
                  </a:lnTo>
                  <a:lnTo>
                    <a:pt x="0" y="0"/>
                  </a:lnTo>
                  <a:lnTo>
                    <a:pt x="0" y="1297"/>
                  </a:lnTo>
                  <a:lnTo>
                    <a:pt x="41" y="129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9"/>
            <p:cNvSpPr>
              <a:spLocks/>
            </p:cNvSpPr>
            <p:nvPr userDrawn="1"/>
          </p:nvSpPr>
          <p:spPr bwMode="auto">
            <a:xfrm>
              <a:off x="10037763" y="6900863"/>
              <a:ext cx="263525" cy="303213"/>
            </a:xfrm>
            <a:custGeom>
              <a:avLst/>
              <a:gdLst>
                <a:gd name="T0" fmla="*/ 835 w 1124"/>
                <a:gd name="T1" fmla="*/ 1287 h 1287"/>
                <a:gd name="T2" fmla="*/ 835 w 1124"/>
                <a:gd name="T3" fmla="*/ 1287 h 1287"/>
                <a:gd name="T4" fmla="*/ 270 w 1124"/>
                <a:gd name="T5" fmla="*/ 325 h 1287"/>
                <a:gd name="T6" fmla="*/ 270 w 1124"/>
                <a:gd name="T7" fmla="*/ 1287 h 1287"/>
                <a:gd name="T8" fmla="*/ 0 w 1124"/>
                <a:gd name="T9" fmla="*/ 1287 h 1287"/>
                <a:gd name="T10" fmla="*/ 0 w 1124"/>
                <a:gd name="T11" fmla="*/ 0 h 1287"/>
                <a:gd name="T12" fmla="*/ 311 w 1124"/>
                <a:gd name="T13" fmla="*/ 0 h 1287"/>
                <a:gd name="T14" fmla="*/ 864 w 1124"/>
                <a:gd name="T15" fmla="*/ 937 h 1287"/>
                <a:gd name="T16" fmla="*/ 864 w 1124"/>
                <a:gd name="T17" fmla="*/ 0 h 1287"/>
                <a:gd name="T18" fmla="*/ 1124 w 1124"/>
                <a:gd name="T19" fmla="*/ 0 h 1287"/>
                <a:gd name="T20" fmla="*/ 1124 w 1124"/>
                <a:gd name="T21" fmla="*/ 1287 h 1287"/>
                <a:gd name="T22" fmla="*/ 835 w 1124"/>
                <a:gd name="T23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24" h="1287">
                  <a:moveTo>
                    <a:pt x="835" y="1287"/>
                  </a:moveTo>
                  <a:lnTo>
                    <a:pt x="835" y="1287"/>
                  </a:lnTo>
                  <a:cubicBezTo>
                    <a:pt x="835" y="1287"/>
                    <a:pt x="301" y="401"/>
                    <a:pt x="270" y="325"/>
                  </a:cubicBezTo>
                  <a:lnTo>
                    <a:pt x="270" y="1287"/>
                  </a:lnTo>
                  <a:lnTo>
                    <a:pt x="0" y="1287"/>
                  </a:lnTo>
                  <a:lnTo>
                    <a:pt x="0" y="0"/>
                  </a:lnTo>
                  <a:lnTo>
                    <a:pt x="311" y="0"/>
                  </a:lnTo>
                  <a:cubicBezTo>
                    <a:pt x="311" y="0"/>
                    <a:pt x="842" y="877"/>
                    <a:pt x="864" y="937"/>
                  </a:cubicBezTo>
                  <a:lnTo>
                    <a:pt x="864" y="0"/>
                  </a:lnTo>
                  <a:lnTo>
                    <a:pt x="1124" y="0"/>
                  </a:lnTo>
                  <a:lnTo>
                    <a:pt x="1124" y="1287"/>
                  </a:lnTo>
                  <a:lnTo>
                    <a:pt x="835" y="1287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10"/>
            <p:cNvSpPr>
              <a:spLocks/>
            </p:cNvSpPr>
            <p:nvPr userDrawn="1"/>
          </p:nvSpPr>
          <p:spPr bwMode="auto">
            <a:xfrm>
              <a:off x="9453563" y="7007225"/>
              <a:ext cx="173038" cy="196850"/>
            </a:xfrm>
            <a:custGeom>
              <a:avLst/>
              <a:gdLst>
                <a:gd name="T0" fmla="*/ 0 w 735"/>
                <a:gd name="T1" fmla="*/ 287 h 836"/>
                <a:gd name="T2" fmla="*/ 0 w 735"/>
                <a:gd name="T3" fmla="*/ 287 h 836"/>
                <a:gd name="T4" fmla="*/ 405 w 735"/>
                <a:gd name="T5" fmla="*/ 836 h 836"/>
                <a:gd name="T6" fmla="*/ 735 w 735"/>
                <a:gd name="T7" fmla="*/ 836 h 836"/>
                <a:gd name="T8" fmla="*/ 122 w 735"/>
                <a:gd name="T9" fmla="*/ 0 h 836"/>
                <a:gd name="T10" fmla="*/ 0 w 735"/>
                <a:gd name="T11" fmla="*/ 287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836">
                  <a:moveTo>
                    <a:pt x="0" y="287"/>
                  </a:moveTo>
                  <a:lnTo>
                    <a:pt x="0" y="287"/>
                  </a:lnTo>
                  <a:lnTo>
                    <a:pt x="405" y="836"/>
                  </a:lnTo>
                  <a:lnTo>
                    <a:pt x="735" y="836"/>
                  </a:lnTo>
                  <a:lnTo>
                    <a:pt x="122" y="0"/>
                  </a:lnTo>
                  <a:cubicBezTo>
                    <a:pt x="81" y="95"/>
                    <a:pt x="41" y="191"/>
                    <a:pt x="0" y="287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1"/>
            <p:cNvSpPr>
              <a:spLocks noEditPoints="1"/>
            </p:cNvSpPr>
            <p:nvPr userDrawn="1"/>
          </p:nvSpPr>
          <p:spPr bwMode="auto">
            <a:xfrm>
              <a:off x="9639300" y="6896100"/>
              <a:ext cx="325438" cy="311150"/>
            </a:xfrm>
            <a:custGeom>
              <a:avLst/>
              <a:gdLst>
                <a:gd name="T0" fmla="*/ 704 w 1386"/>
                <a:gd name="T1" fmla="*/ 1325 h 1325"/>
                <a:gd name="T2" fmla="*/ 704 w 1386"/>
                <a:gd name="T3" fmla="*/ 1325 h 1325"/>
                <a:gd name="T4" fmla="*/ 1386 w 1386"/>
                <a:gd name="T5" fmla="*/ 663 h 1325"/>
                <a:gd name="T6" fmla="*/ 692 w 1386"/>
                <a:gd name="T7" fmla="*/ 0 h 1325"/>
                <a:gd name="T8" fmla="*/ 0 w 1386"/>
                <a:gd name="T9" fmla="*/ 661 h 1325"/>
                <a:gd name="T10" fmla="*/ 704 w 1386"/>
                <a:gd name="T11" fmla="*/ 1325 h 1325"/>
                <a:gd name="T12" fmla="*/ 704 w 1386"/>
                <a:gd name="T13" fmla="*/ 1325 h 1325"/>
                <a:gd name="T14" fmla="*/ 697 w 1386"/>
                <a:gd name="T15" fmla="*/ 1163 h 1325"/>
                <a:gd name="T16" fmla="*/ 697 w 1386"/>
                <a:gd name="T17" fmla="*/ 1163 h 1325"/>
                <a:gd name="T18" fmla="*/ 305 w 1386"/>
                <a:gd name="T19" fmla="*/ 648 h 1325"/>
                <a:gd name="T20" fmla="*/ 690 w 1386"/>
                <a:gd name="T21" fmla="*/ 164 h 1325"/>
                <a:gd name="T22" fmla="*/ 1072 w 1386"/>
                <a:gd name="T23" fmla="*/ 676 h 1325"/>
                <a:gd name="T24" fmla="*/ 697 w 1386"/>
                <a:gd name="T25" fmla="*/ 1163 h 1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6" h="1325">
                  <a:moveTo>
                    <a:pt x="704" y="1325"/>
                  </a:moveTo>
                  <a:lnTo>
                    <a:pt x="704" y="1325"/>
                  </a:lnTo>
                  <a:cubicBezTo>
                    <a:pt x="1136" y="1325"/>
                    <a:pt x="1386" y="1064"/>
                    <a:pt x="1386" y="663"/>
                  </a:cubicBezTo>
                  <a:cubicBezTo>
                    <a:pt x="1386" y="287"/>
                    <a:pt x="1160" y="0"/>
                    <a:pt x="692" y="0"/>
                  </a:cubicBezTo>
                  <a:cubicBezTo>
                    <a:pt x="277" y="0"/>
                    <a:pt x="0" y="237"/>
                    <a:pt x="0" y="661"/>
                  </a:cubicBezTo>
                  <a:cubicBezTo>
                    <a:pt x="0" y="1042"/>
                    <a:pt x="231" y="1325"/>
                    <a:pt x="704" y="1325"/>
                  </a:cubicBezTo>
                  <a:lnTo>
                    <a:pt x="704" y="1325"/>
                  </a:lnTo>
                  <a:close/>
                  <a:moveTo>
                    <a:pt x="697" y="1163"/>
                  </a:moveTo>
                  <a:lnTo>
                    <a:pt x="697" y="1163"/>
                  </a:lnTo>
                  <a:cubicBezTo>
                    <a:pt x="413" y="1163"/>
                    <a:pt x="305" y="979"/>
                    <a:pt x="305" y="648"/>
                  </a:cubicBezTo>
                  <a:cubicBezTo>
                    <a:pt x="305" y="339"/>
                    <a:pt x="411" y="164"/>
                    <a:pt x="690" y="164"/>
                  </a:cubicBezTo>
                  <a:cubicBezTo>
                    <a:pt x="988" y="164"/>
                    <a:pt x="1072" y="361"/>
                    <a:pt x="1072" y="676"/>
                  </a:cubicBezTo>
                  <a:cubicBezTo>
                    <a:pt x="1072" y="1022"/>
                    <a:pt x="944" y="1163"/>
                    <a:pt x="697" y="116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07275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7301" y="2880000"/>
            <a:ext cx="396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6526" y="4477612"/>
            <a:ext cx="3960000" cy="32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36001" y="4800865"/>
            <a:ext cx="3960000" cy="61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ts val="2550"/>
              </a:lnSpc>
              <a:defRPr sz="2000">
                <a:solidFill>
                  <a:schemeClr val="accent4"/>
                </a:solidFill>
              </a:defRPr>
            </a:lvl1pPr>
          </a:lstStyle>
          <a:p>
            <a:r>
              <a:rPr lang="en-GB" smtClean="0"/>
              <a:t>Document title: Insert &gt; Header &amp; Footer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6001" y="4158000"/>
            <a:ext cx="3960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ct val="100000"/>
              </a:lnSpc>
              <a:defRPr sz="2000">
                <a:solidFill>
                  <a:schemeClr val="accent4"/>
                </a:solidFill>
              </a:defRPr>
            </a:lvl1pPr>
          </a:lstStyle>
          <a:p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8394701" y="6837450"/>
            <a:ext cx="1906588" cy="466725"/>
            <a:chOff x="8394700" y="6818313"/>
            <a:chExt cx="1906588" cy="466725"/>
          </a:xfrm>
        </p:grpSpPr>
        <p:sp>
          <p:nvSpPr>
            <p:cNvPr id="16" name="Freeform 5"/>
            <p:cNvSpPr>
              <a:spLocks/>
            </p:cNvSpPr>
            <p:nvPr userDrawn="1"/>
          </p:nvSpPr>
          <p:spPr bwMode="auto">
            <a:xfrm>
              <a:off x="8394700" y="6818313"/>
              <a:ext cx="1263650" cy="466725"/>
            </a:xfrm>
            <a:custGeom>
              <a:avLst/>
              <a:gdLst>
                <a:gd name="T0" fmla="*/ 263 w 5386"/>
                <a:gd name="T1" fmla="*/ 1980 h 1980"/>
                <a:gd name="T2" fmla="*/ 263 w 5386"/>
                <a:gd name="T3" fmla="*/ 1980 h 1980"/>
                <a:gd name="T4" fmla="*/ 0 w 5386"/>
                <a:gd name="T5" fmla="*/ 1721 h 1980"/>
                <a:gd name="T6" fmla="*/ 0 w 5386"/>
                <a:gd name="T7" fmla="*/ 0 h 1980"/>
                <a:gd name="T8" fmla="*/ 5386 w 5386"/>
                <a:gd name="T9" fmla="*/ 0 h 1980"/>
                <a:gd name="T10" fmla="*/ 4636 w 5386"/>
                <a:gd name="T11" fmla="*/ 801 h 1980"/>
                <a:gd name="T12" fmla="*/ 4297 w 5386"/>
                <a:gd name="T13" fmla="*/ 339 h 1980"/>
                <a:gd name="T14" fmla="*/ 3962 w 5386"/>
                <a:gd name="T15" fmla="*/ 339 h 1980"/>
                <a:gd name="T16" fmla="*/ 4514 w 5386"/>
                <a:gd name="T17" fmla="*/ 1087 h 1980"/>
                <a:gd name="T18" fmla="*/ 3723 w 5386"/>
                <a:gd name="T19" fmla="*/ 1980 h 1980"/>
                <a:gd name="T20" fmla="*/ 263 w 5386"/>
                <a:gd name="T21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86" h="1980">
                  <a:moveTo>
                    <a:pt x="263" y="1980"/>
                  </a:moveTo>
                  <a:lnTo>
                    <a:pt x="263" y="1980"/>
                  </a:lnTo>
                  <a:cubicBezTo>
                    <a:pt x="2" y="1980"/>
                    <a:pt x="0" y="1721"/>
                    <a:pt x="0" y="1721"/>
                  </a:cubicBezTo>
                  <a:lnTo>
                    <a:pt x="0" y="0"/>
                  </a:lnTo>
                  <a:lnTo>
                    <a:pt x="5386" y="0"/>
                  </a:lnTo>
                  <a:cubicBezTo>
                    <a:pt x="5025" y="0"/>
                    <a:pt x="4821" y="377"/>
                    <a:pt x="4636" y="801"/>
                  </a:cubicBezTo>
                  <a:lnTo>
                    <a:pt x="4297" y="339"/>
                  </a:lnTo>
                  <a:lnTo>
                    <a:pt x="3962" y="339"/>
                  </a:lnTo>
                  <a:lnTo>
                    <a:pt x="4514" y="1087"/>
                  </a:lnTo>
                  <a:cubicBezTo>
                    <a:pt x="4319" y="1541"/>
                    <a:pt x="4110" y="1980"/>
                    <a:pt x="3723" y="1980"/>
                  </a:cubicBezTo>
                  <a:cubicBezTo>
                    <a:pt x="3723" y="1980"/>
                    <a:pt x="524" y="1980"/>
                    <a:pt x="263" y="198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8491538" y="6899275"/>
              <a:ext cx="220663" cy="303213"/>
            </a:xfrm>
            <a:custGeom>
              <a:avLst/>
              <a:gdLst>
                <a:gd name="T0" fmla="*/ 668 w 943"/>
                <a:gd name="T1" fmla="*/ 1287 h 1287"/>
                <a:gd name="T2" fmla="*/ 668 w 943"/>
                <a:gd name="T3" fmla="*/ 1287 h 1287"/>
                <a:gd name="T4" fmla="*/ 943 w 943"/>
                <a:gd name="T5" fmla="*/ 1106 h 1287"/>
                <a:gd name="T6" fmla="*/ 279 w 943"/>
                <a:gd name="T7" fmla="*/ 1106 h 1287"/>
                <a:gd name="T8" fmla="*/ 279 w 943"/>
                <a:gd name="T9" fmla="*/ 703 h 1287"/>
                <a:gd name="T10" fmla="*/ 785 w 943"/>
                <a:gd name="T11" fmla="*/ 703 h 1287"/>
                <a:gd name="T12" fmla="*/ 785 w 943"/>
                <a:gd name="T13" fmla="*/ 527 h 1287"/>
                <a:gd name="T14" fmla="*/ 274 w 943"/>
                <a:gd name="T15" fmla="*/ 527 h 1287"/>
                <a:gd name="T16" fmla="*/ 274 w 943"/>
                <a:gd name="T17" fmla="*/ 174 h 1287"/>
                <a:gd name="T18" fmla="*/ 883 w 943"/>
                <a:gd name="T19" fmla="*/ 174 h 1287"/>
                <a:gd name="T20" fmla="*/ 919 w 943"/>
                <a:gd name="T21" fmla="*/ 0 h 1287"/>
                <a:gd name="T22" fmla="*/ 0 w 943"/>
                <a:gd name="T23" fmla="*/ 0 h 1287"/>
                <a:gd name="T24" fmla="*/ 0 w 943"/>
                <a:gd name="T25" fmla="*/ 1287 h 1287"/>
                <a:gd name="T26" fmla="*/ 668 w 943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3" h="1287">
                  <a:moveTo>
                    <a:pt x="668" y="1287"/>
                  </a:moveTo>
                  <a:lnTo>
                    <a:pt x="668" y="1287"/>
                  </a:lnTo>
                  <a:cubicBezTo>
                    <a:pt x="872" y="1287"/>
                    <a:pt x="943" y="1106"/>
                    <a:pt x="943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5" y="703"/>
                  </a:lnTo>
                  <a:lnTo>
                    <a:pt x="785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8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7"/>
            <p:cNvSpPr>
              <a:spLocks/>
            </p:cNvSpPr>
            <p:nvPr userDrawn="1"/>
          </p:nvSpPr>
          <p:spPr bwMode="auto">
            <a:xfrm>
              <a:off x="9048750" y="6899275"/>
              <a:ext cx="220663" cy="303213"/>
            </a:xfrm>
            <a:custGeom>
              <a:avLst/>
              <a:gdLst>
                <a:gd name="T0" fmla="*/ 667 w 942"/>
                <a:gd name="T1" fmla="*/ 1287 h 1287"/>
                <a:gd name="T2" fmla="*/ 667 w 942"/>
                <a:gd name="T3" fmla="*/ 1287 h 1287"/>
                <a:gd name="T4" fmla="*/ 942 w 942"/>
                <a:gd name="T5" fmla="*/ 1106 h 1287"/>
                <a:gd name="T6" fmla="*/ 279 w 942"/>
                <a:gd name="T7" fmla="*/ 1106 h 1287"/>
                <a:gd name="T8" fmla="*/ 279 w 942"/>
                <a:gd name="T9" fmla="*/ 703 h 1287"/>
                <a:gd name="T10" fmla="*/ 784 w 942"/>
                <a:gd name="T11" fmla="*/ 703 h 1287"/>
                <a:gd name="T12" fmla="*/ 784 w 942"/>
                <a:gd name="T13" fmla="*/ 527 h 1287"/>
                <a:gd name="T14" fmla="*/ 274 w 942"/>
                <a:gd name="T15" fmla="*/ 527 h 1287"/>
                <a:gd name="T16" fmla="*/ 274 w 942"/>
                <a:gd name="T17" fmla="*/ 174 h 1287"/>
                <a:gd name="T18" fmla="*/ 883 w 942"/>
                <a:gd name="T19" fmla="*/ 174 h 1287"/>
                <a:gd name="T20" fmla="*/ 919 w 942"/>
                <a:gd name="T21" fmla="*/ 0 h 1287"/>
                <a:gd name="T22" fmla="*/ 0 w 942"/>
                <a:gd name="T23" fmla="*/ 0 h 1287"/>
                <a:gd name="T24" fmla="*/ 0 w 942"/>
                <a:gd name="T25" fmla="*/ 1287 h 1287"/>
                <a:gd name="T26" fmla="*/ 667 w 942"/>
                <a:gd name="T27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2" h="1287">
                  <a:moveTo>
                    <a:pt x="667" y="1287"/>
                  </a:moveTo>
                  <a:lnTo>
                    <a:pt x="667" y="1287"/>
                  </a:lnTo>
                  <a:cubicBezTo>
                    <a:pt x="872" y="1287"/>
                    <a:pt x="942" y="1106"/>
                    <a:pt x="942" y="1106"/>
                  </a:cubicBezTo>
                  <a:lnTo>
                    <a:pt x="279" y="1106"/>
                  </a:lnTo>
                  <a:lnTo>
                    <a:pt x="279" y="703"/>
                  </a:lnTo>
                  <a:lnTo>
                    <a:pt x="784" y="703"/>
                  </a:lnTo>
                  <a:lnTo>
                    <a:pt x="784" y="527"/>
                  </a:lnTo>
                  <a:lnTo>
                    <a:pt x="274" y="527"/>
                  </a:lnTo>
                  <a:lnTo>
                    <a:pt x="274" y="174"/>
                  </a:lnTo>
                  <a:lnTo>
                    <a:pt x="883" y="174"/>
                  </a:lnTo>
                  <a:lnTo>
                    <a:pt x="919" y="0"/>
                  </a:lnTo>
                  <a:lnTo>
                    <a:pt x="0" y="0"/>
                  </a:lnTo>
                  <a:lnTo>
                    <a:pt x="0" y="1287"/>
                  </a:lnTo>
                  <a:cubicBezTo>
                    <a:pt x="0" y="1287"/>
                    <a:pt x="463" y="1287"/>
                    <a:pt x="667" y="1287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8"/>
            <p:cNvSpPr>
              <a:spLocks/>
            </p:cNvSpPr>
            <p:nvPr userDrawn="1"/>
          </p:nvSpPr>
          <p:spPr bwMode="auto">
            <a:xfrm>
              <a:off x="8783638" y="6899275"/>
              <a:ext cx="207963" cy="306388"/>
            </a:xfrm>
            <a:custGeom>
              <a:avLst/>
              <a:gdLst>
                <a:gd name="T0" fmla="*/ 41 w 887"/>
                <a:gd name="T1" fmla="*/ 1298 h 1298"/>
                <a:gd name="T2" fmla="*/ 41 w 887"/>
                <a:gd name="T3" fmla="*/ 1298 h 1298"/>
                <a:gd name="T4" fmla="*/ 610 w 887"/>
                <a:gd name="T5" fmla="*/ 1298 h 1298"/>
                <a:gd name="T6" fmla="*/ 885 w 887"/>
                <a:gd name="T7" fmla="*/ 1117 h 1298"/>
                <a:gd name="T8" fmla="*/ 887 w 887"/>
                <a:gd name="T9" fmla="*/ 1111 h 1298"/>
                <a:gd name="T10" fmla="*/ 280 w 887"/>
                <a:gd name="T11" fmla="*/ 1111 h 1298"/>
                <a:gd name="T12" fmla="*/ 280 w 887"/>
                <a:gd name="T13" fmla="*/ 0 h 1298"/>
                <a:gd name="T14" fmla="*/ 0 w 887"/>
                <a:gd name="T15" fmla="*/ 0 h 1298"/>
                <a:gd name="T16" fmla="*/ 0 w 887"/>
                <a:gd name="T17" fmla="*/ 1297 h 1298"/>
                <a:gd name="T18" fmla="*/ 41 w 887"/>
                <a:gd name="T19" fmla="*/ 1298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7" h="1298">
                  <a:moveTo>
                    <a:pt x="41" y="1298"/>
                  </a:moveTo>
                  <a:lnTo>
                    <a:pt x="41" y="1298"/>
                  </a:lnTo>
                  <a:cubicBezTo>
                    <a:pt x="41" y="1298"/>
                    <a:pt x="406" y="1298"/>
                    <a:pt x="610" y="1298"/>
                  </a:cubicBezTo>
                  <a:cubicBezTo>
                    <a:pt x="815" y="1298"/>
                    <a:pt x="885" y="1117"/>
                    <a:pt x="885" y="1117"/>
                  </a:cubicBezTo>
                  <a:lnTo>
                    <a:pt x="887" y="1111"/>
                  </a:lnTo>
                  <a:lnTo>
                    <a:pt x="280" y="1111"/>
                  </a:lnTo>
                  <a:lnTo>
                    <a:pt x="280" y="0"/>
                  </a:lnTo>
                  <a:lnTo>
                    <a:pt x="0" y="0"/>
                  </a:lnTo>
                  <a:lnTo>
                    <a:pt x="0" y="1297"/>
                  </a:lnTo>
                  <a:lnTo>
                    <a:pt x="41" y="129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9"/>
            <p:cNvSpPr>
              <a:spLocks/>
            </p:cNvSpPr>
            <p:nvPr userDrawn="1"/>
          </p:nvSpPr>
          <p:spPr bwMode="auto">
            <a:xfrm>
              <a:off x="10037763" y="6900863"/>
              <a:ext cx="263525" cy="303213"/>
            </a:xfrm>
            <a:custGeom>
              <a:avLst/>
              <a:gdLst>
                <a:gd name="T0" fmla="*/ 835 w 1124"/>
                <a:gd name="T1" fmla="*/ 1287 h 1287"/>
                <a:gd name="T2" fmla="*/ 835 w 1124"/>
                <a:gd name="T3" fmla="*/ 1287 h 1287"/>
                <a:gd name="T4" fmla="*/ 270 w 1124"/>
                <a:gd name="T5" fmla="*/ 325 h 1287"/>
                <a:gd name="T6" fmla="*/ 270 w 1124"/>
                <a:gd name="T7" fmla="*/ 1287 h 1287"/>
                <a:gd name="T8" fmla="*/ 0 w 1124"/>
                <a:gd name="T9" fmla="*/ 1287 h 1287"/>
                <a:gd name="T10" fmla="*/ 0 w 1124"/>
                <a:gd name="T11" fmla="*/ 0 h 1287"/>
                <a:gd name="T12" fmla="*/ 311 w 1124"/>
                <a:gd name="T13" fmla="*/ 0 h 1287"/>
                <a:gd name="T14" fmla="*/ 864 w 1124"/>
                <a:gd name="T15" fmla="*/ 937 h 1287"/>
                <a:gd name="T16" fmla="*/ 864 w 1124"/>
                <a:gd name="T17" fmla="*/ 0 h 1287"/>
                <a:gd name="T18" fmla="*/ 1124 w 1124"/>
                <a:gd name="T19" fmla="*/ 0 h 1287"/>
                <a:gd name="T20" fmla="*/ 1124 w 1124"/>
                <a:gd name="T21" fmla="*/ 1287 h 1287"/>
                <a:gd name="T22" fmla="*/ 835 w 1124"/>
                <a:gd name="T23" fmla="*/ 1287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24" h="1287">
                  <a:moveTo>
                    <a:pt x="835" y="1287"/>
                  </a:moveTo>
                  <a:lnTo>
                    <a:pt x="835" y="1287"/>
                  </a:lnTo>
                  <a:cubicBezTo>
                    <a:pt x="835" y="1287"/>
                    <a:pt x="301" y="401"/>
                    <a:pt x="270" y="325"/>
                  </a:cubicBezTo>
                  <a:lnTo>
                    <a:pt x="270" y="1287"/>
                  </a:lnTo>
                  <a:lnTo>
                    <a:pt x="0" y="1287"/>
                  </a:lnTo>
                  <a:lnTo>
                    <a:pt x="0" y="0"/>
                  </a:lnTo>
                  <a:lnTo>
                    <a:pt x="311" y="0"/>
                  </a:lnTo>
                  <a:cubicBezTo>
                    <a:pt x="311" y="0"/>
                    <a:pt x="842" y="877"/>
                    <a:pt x="864" y="937"/>
                  </a:cubicBezTo>
                  <a:lnTo>
                    <a:pt x="864" y="0"/>
                  </a:lnTo>
                  <a:lnTo>
                    <a:pt x="1124" y="0"/>
                  </a:lnTo>
                  <a:lnTo>
                    <a:pt x="1124" y="1287"/>
                  </a:lnTo>
                  <a:lnTo>
                    <a:pt x="835" y="1287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0"/>
            <p:cNvSpPr>
              <a:spLocks/>
            </p:cNvSpPr>
            <p:nvPr userDrawn="1"/>
          </p:nvSpPr>
          <p:spPr bwMode="auto">
            <a:xfrm>
              <a:off x="9453563" y="7007225"/>
              <a:ext cx="173038" cy="196850"/>
            </a:xfrm>
            <a:custGeom>
              <a:avLst/>
              <a:gdLst>
                <a:gd name="T0" fmla="*/ 0 w 735"/>
                <a:gd name="T1" fmla="*/ 287 h 836"/>
                <a:gd name="T2" fmla="*/ 0 w 735"/>
                <a:gd name="T3" fmla="*/ 287 h 836"/>
                <a:gd name="T4" fmla="*/ 405 w 735"/>
                <a:gd name="T5" fmla="*/ 836 h 836"/>
                <a:gd name="T6" fmla="*/ 735 w 735"/>
                <a:gd name="T7" fmla="*/ 836 h 836"/>
                <a:gd name="T8" fmla="*/ 122 w 735"/>
                <a:gd name="T9" fmla="*/ 0 h 836"/>
                <a:gd name="T10" fmla="*/ 0 w 735"/>
                <a:gd name="T11" fmla="*/ 287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836">
                  <a:moveTo>
                    <a:pt x="0" y="287"/>
                  </a:moveTo>
                  <a:lnTo>
                    <a:pt x="0" y="287"/>
                  </a:lnTo>
                  <a:lnTo>
                    <a:pt x="405" y="836"/>
                  </a:lnTo>
                  <a:lnTo>
                    <a:pt x="735" y="836"/>
                  </a:lnTo>
                  <a:lnTo>
                    <a:pt x="122" y="0"/>
                  </a:lnTo>
                  <a:cubicBezTo>
                    <a:pt x="81" y="95"/>
                    <a:pt x="41" y="191"/>
                    <a:pt x="0" y="287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1"/>
            <p:cNvSpPr>
              <a:spLocks noEditPoints="1"/>
            </p:cNvSpPr>
            <p:nvPr userDrawn="1"/>
          </p:nvSpPr>
          <p:spPr bwMode="auto">
            <a:xfrm>
              <a:off x="9639300" y="6896100"/>
              <a:ext cx="325438" cy="311150"/>
            </a:xfrm>
            <a:custGeom>
              <a:avLst/>
              <a:gdLst>
                <a:gd name="T0" fmla="*/ 704 w 1386"/>
                <a:gd name="T1" fmla="*/ 1325 h 1325"/>
                <a:gd name="T2" fmla="*/ 704 w 1386"/>
                <a:gd name="T3" fmla="*/ 1325 h 1325"/>
                <a:gd name="T4" fmla="*/ 1386 w 1386"/>
                <a:gd name="T5" fmla="*/ 663 h 1325"/>
                <a:gd name="T6" fmla="*/ 692 w 1386"/>
                <a:gd name="T7" fmla="*/ 0 h 1325"/>
                <a:gd name="T8" fmla="*/ 0 w 1386"/>
                <a:gd name="T9" fmla="*/ 661 h 1325"/>
                <a:gd name="T10" fmla="*/ 704 w 1386"/>
                <a:gd name="T11" fmla="*/ 1325 h 1325"/>
                <a:gd name="T12" fmla="*/ 704 w 1386"/>
                <a:gd name="T13" fmla="*/ 1325 h 1325"/>
                <a:gd name="T14" fmla="*/ 697 w 1386"/>
                <a:gd name="T15" fmla="*/ 1163 h 1325"/>
                <a:gd name="T16" fmla="*/ 697 w 1386"/>
                <a:gd name="T17" fmla="*/ 1163 h 1325"/>
                <a:gd name="T18" fmla="*/ 305 w 1386"/>
                <a:gd name="T19" fmla="*/ 648 h 1325"/>
                <a:gd name="T20" fmla="*/ 690 w 1386"/>
                <a:gd name="T21" fmla="*/ 164 h 1325"/>
                <a:gd name="T22" fmla="*/ 1072 w 1386"/>
                <a:gd name="T23" fmla="*/ 676 h 1325"/>
                <a:gd name="T24" fmla="*/ 697 w 1386"/>
                <a:gd name="T25" fmla="*/ 1163 h 1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6" h="1325">
                  <a:moveTo>
                    <a:pt x="704" y="1325"/>
                  </a:moveTo>
                  <a:lnTo>
                    <a:pt x="704" y="1325"/>
                  </a:lnTo>
                  <a:cubicBezTo>
                    <a:pt x="1136" y="1325"/>
                    <a:pt x="1386" y="1064"/>
                    <a:pt x="1386" y="663"/>
                  </a:cubicBezTo>
                  <a:cubicBezTo>
                    <a:pt x="1386" y="287"/>
                    <a:pt x="1160" y="0"/>
                    <a:pt x="692" y="0"/>
                  </a:cubicBezTo>
                  <a:cubicBezTo>
                    <a:pt x="277" y="0"/>
                    <a:pt x="0" y="237"/>
                    <a:pt x="0" y="661"/>
                  </a:cubicBezTo>
                  <a:cubicBezTo>
                    <a:pt x="0" y="1042"/>
                    <a:pt x="231" y="1325"/>
                    <a:pt x="704" y="1325"/>
                  </a:cubicBezTo>
                  <a:lnTo>
                    <a:pt x="704" y="1325"/>
                  </a:lnTo>
                  <a:close/>
                  <a:moveTo>
                    <a:pt x="697" y="1163"/>
                  </a:moveTo>
                  <a:lnTo>
                    <a:pt x="697" y="1163"/>
                  </a:lnTo>
                  <a:cubicBezTo>
                    <a:pt x="413" y="1163"/>
                    <a:pt x="305" y="979"/>
                    <a:pt x="305" y="648"/>
                  </a:cubicBezTo>
                  <a:cubicBezTo>
                    <a:pt x="305" y="339"/>
                    <a:pt x="411" y="164"/>
                    <a:pt x="690" y="164"/>
                  </a:cubicBezTo>
                  <a:cubicBezTo>
                    <a:pt x="988" y="164"/>
                    <a:pt x="1072" y="361"/>
                    <a:pt x="1072" y="676"/>
                  </a:cubicBezTo>
                  <a:cubicBezTo>
                    <a:pt x="1072" y="1022"/>
                    <a:pt x="944" y="1163"/>
                    <a:pt x="697" y="116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2391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1043056" rtl="0" eaLnBrk="1" latinLnBrk="0" hangingPunct="1">
        <a:lnSpc>
          <a:spcPts val="357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r" defTabSz="104305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Font typeface="Proxima Nova Rg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0" indent="0" algn="r" defTabSz="1043056" rtl="0" eaLnBrk="1" latinLnBrk="0" hangingPunct="1">
        <a:lnSpc>
          <a:spcPts val="2550"/>
        </a:lnSpc>
        <a:spcBef>
          <a:spcPts val="0"/>
        </a:spcBef>
        <a:spcAft>
          <a:spcPts val="0"/>
        </a:spcAft>
        <a:buClr>
          <a:schemeClr val="tx2"/>
        </a:buClr>
        <a:buFont typeface="Arial" panose="020B0604020202020204" pitchFamily="34" charset="0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0" indent="0" algn="r" defTabSz="1043056" rtl="0" eaLnBrk="1" latinLnBrk="0" hangingPunct="1">
        <a:lnSpc>
          <a:spcPts val="2550"/>
        </a:lnSpc>
        <a:spcBef>
          <a:spcPts val="0"/>
        </a:spcBef>
        <a:spcAft>
          <a:spcPts val="0"/>
        </a:spcAft>
        <a:buClr>
          <a:schemeClr val="tx2"/>
        </a:buClr>
        <a:buFont typeface="Arial" panose="020B0604020202020204" pitchFamily="34" charset="0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0" indent="0" algn="r" defTabSz="1043056" rtl="0" eaLnBrk="1" latinLnBrk="0" hangingPunct="1">
        <a:lnSpc>
          <a:spcPts val="2550"/>
        </a:lnSpc>
        <a:spcBef>
          <a:spcPts val="0"/>
        </a:spcBef>
        <a:spcAft>
          <a:spcPts val="0"/>
        </a:spcAft>
        <a:buClr>
          <a:schemeClr val="tx2"/>
        </a:buClr>
        <a:buFont typeface="Arial" panose="020B0604020202020204" pitchFamily="34" charset="0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0" indent="0" algn="r" defTabSz="1043056" rtl="0" eaLnBrk="1" latinLnBrk="0" hangingPunct="1">
        <a:lnSpc>
          <a:spcPts val="2550"/>
        </a:lnSpc>
        <a:spcBef>
          <a:spcPts val="0"/>
        </a:spcBef>
        <a:spcAft>
          <a:spcPts val="0"/>
        </a:spcAft>
        <a:buClr>
          <a:schemeClr val="tx2"/>
        </a:buClr>
        <a:buFont typeface="Arial" panose="020B0604020202020204" pitchFamily="34" charset="0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0" indent="0" algn="r" defTabSz="1043056" rtl="0" eaLnBrk="1" latinLnBrk="0" hangingPunct="1">
        <a:lnSpc>
          <a:spcPts val="2550"/>
        </a:lnSpc>
        <a:spcBef>
          <a:spcPts val="0"/>
        </a:spcBef>
        <a:spcAft>
          <a:spcPts val="0"/>
        </a:spcAft>
        <a:buClr>
          <a:schemeClr val="tx2"/>
        </a:buClr>
        <a:buFont typeface="Arial" panose="020B0604020202020204" pitchFamily="34" charset="0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6pPr>
      <a:lvl7pPr marL="0" indent="0" algn="r" defTabSz="1043056" rtl="0" eaLnBrk="1" latinLnBrk="0" hangingPunct="1">
        <a:lnSpc>
          <a:spcPts val="2550"/>
        </a:lnSpc>
        <a:spcBef>
          <a:spcPts val="0"/>
        </a:spcBef>
        <a:spcAft>
          <a:spcPts val="0"/>
        </a:spcAft>
        <a:buClr>
          <a:schemeClr val="tx2"/>
        </a:buClr>
        <a:buFont typeface="Arial" panose="020B0604020202020204" pitchFamily="34" charset="0"/>
        <a:buNone/>
        <a:defRPr sz="2000" kern="1200" baseline="0">
          <a:solidFill>
            <a:schemeClr val="accent4"/>
          </a:solidFill>
          <a:latin typeface="+mn-lt"/>
          <a:ea typeface="+mn-ea"/>
          <a:cs typeface="+mn-cs"/>
        </a:defRPr>
      </a:lvl7pPr>
      <a:lvl8pPr marL="0" indent="0" algn="r" defTabSz="1043056" rtl="0" eaLnBrk="1" latinLnBrk="0" hangingPunct="1">
        <a:lnSpc>
          <a:spcPts val="2550"/>
        </a:lnSpc>
        <a:spcBef>
          <a:spcPts val="0"/>
        </a:spcBef>
        <a:spcAft>
          <a:spcPts val="0"/>
        </a:spcAft>
        <a:buClr>
          <a:schemeClr val="tx2"/>
        </a:buClr>
        <a:buFont typeface="Arial" panose="020B0604020202020204" pitchFamily="34" charset="0"/>
        <a:buNone/>
        <a:defRPr sz="2000" kern="1200" baseline="0">
          <a:solidFill>
            <a:schemeClr val="accent4"/>
          </a:solidFill>
          <a:latin typeface="+mn-lt"/>
          <a:ea typeface="+mn-ea"/>
          <a:cs typeface="+mn-cs"/>
        </a:defRPr>
      </a:lvl8pPr>
      <a:lvl9pPr marL="0" indent="0" algn="r" defTabSz="1043056" rtl="0" eaLnBrk="1" latinLnBrk="0" hangingPunct="1">
        <a:lnSpc>
          <a:spcPts val="2550"/>
        </a:lnSpc>
        <a:spcBef>
          <a:spcPts val="0"/>
        </a:spcBef>
        <a:spcAft>
          <a:spcPts val="0"/>
        </a:spcAft>
        <a:buClr>
          <a:schemeClr val="tx2"/>
        </a:buClr>
        <a:buFont typeface="Arial" panose="020B0604020202020204" pitchFamily="34" charset="0"/>
        <a:buNone/>
        <a:defRPr sz="2000" kern="1200" baseline="0">
          <a:solidFill>
            <a:schemeClr val="accent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876" y="424800"/>
            <a:ext cx="9899649" cy="43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000" y="1152000"/>
            <a:ext cx="9900000" cy="5547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 level</a:t>
            </a:r>
          </a:p>
          <a:p>
            <a:pPr lvl="8"/>
            <a:r>
              <a:rPr lang="en-US" dirty="0" smtClean="0"/>
              <a:t>Ninth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3600" y="7171675"/>
            <a:ext cx="630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 dirty="0" smtClean="0"/>
              <a:t>Insert: Document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6875" y="7172325"/>
            <a:ext cx="9864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83C6C5D-E533-49CA-B0EE-FC3E24E254C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96876" y="927062"/>
            <a:ext cx="9900000" cy="5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96876" y="270000"/>
            <a:ext cx="9900000" cy="5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8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5" r:id="rId3"/>
    <p:sldLayoutId id="2147483664" r:id="rId4"/>
    <p:sldLayoutId id="2147483665" r:id="rId5"/>
    <p:sldLayoutId id="2147483656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43056" rtl="0" eaLnBrk="1" latinLnBrk="0" hangingPunct="1">
        <a:spcBef>
          <a:spcPct val="0"/>
        </a:spcBef>
        <a:buNone/>
        <a:defRPr sz="2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1043056" rtl="0" eaLnBrk="1" latinLnBrk="0" hangingPunct="1">
        <a:lnSpc>
          <a:spcPct val="110000"/>
        </a:lnSpc>
        <a:spcBef>
          <a:spcPts val="0"/>
        </a:spcBef>
        <a:spcAft>
          <a:spcPts val="1135"/>
        </a:spcAft>
        <a:buClr>
          <a:schemeClr val="tx2"/>
        </a:buClr>
        <a:buFont typeface="Proxima Nova Rg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79388" algn="l" defTabSz="1043056" rtl="0" eaLnBrk="1" latinLnBrk="0" hangingPunct="1">
        <a:lnSpc>
          <a:spcPct val="110000"/>
        </a:lnSpc>
        <a:spcBef>
          <a:spcPts val="0"/>
        </a:spcBef>
        <a:spcAft>
          <a:spcPts val="56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179388" algn="l" defTabSz="1043056" rtl="0" eaLnBrk="1" latinLnBrk="0" hangingPunct="1">
        <a:lnSpc>
          <a:spcPct val="110000"/>
        </a:lnSpc>
        <a:spcBef>
          <a:spcPts val="0"/>
        </a:spcBef>
        <a:spcAft>
          <a:spcPts val="56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79388" algn="l" defTabSz="1043056" rtl="0" eaLnBrk="1" latinLnBrk="0" hangingPunct="1">
        <a:lnSpc>
          <a:spcPct val="110000"/>
        </a:lnSpc>
        <a:spcBef>
          <a:spcPts val="0"/>
        </a:spcBef>
        <a:spcAft>
          <a:spcPts val="56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79388" algn="l" defTabSz="1043056" rtl="0" eaLnBrk="1" latinLnBrk="0" hangingPunct="1">
        <a:lnSpc>
          <a:spcPct val="110000"/>
        </a:lnSpc>
        <a:spcBef>
          <a:spcPts val="0"/>
        </a:spcBef>
        <a:spcAft>
          <a:spcPts val="56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00" indent="-179388" algn="l" defTabSz="1043056" rtl="0" eaLnBrk="1" latinLnBrk="0" hangingPunct="1">
        <a:lnSpc>
          <a:spcPct val="110000"/>
        </a:lnSpc>
        <a:spcBef>
          <a:spcPts val="0"/>
        </a:spcBef>
        <a:spcAft>
          <a:spcPts val="56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720000" indent="-179388" algn="l" defTabSz="1043056" rtl="0" eaLnBrk="1" latinLnBrk="0" hangingPunct="1">
        <a:lnSpc>
          <a:spcPct val="110000"/>
        </a:lnSpc>
        <a:spcBef>
          <a:spcPts val="0"/>
        </a:spcBef>
        <a:spcAft>
          <a:spcPts val="560"/>
        </a:spcAft>
        <a:buClr>
          <a:schemeClr val="tx2"/>
        </a:buClr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720000" indent="-179388" algn="l" defTabSz="1043056" rtl="0" eaLnBrk="1" latinLnBrk="0" hangingPunct="1">
        <a:lnSpc>
          <a:spcPct val="110000"/>
        </a:lnSpc>
        <a:spcBef>
          <a:spcPts val="0"/>
        </a:spcBef>
        <a:spcAft>
          <a:spcPts val="560"/>
        </a:spcAft>
        <a:buClr>
          <a:schemeClr val="tx2"/>
        </a:buClr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20000" indent="-179388" algn="l" defTabSz="1043056" rtl="0" eaLnBrk="1" latinLnBrk="0" hangingPunct="1">
        <a:lnSpc>
          <a:spcPct val="110000"/>
        </a:lnSpc>
        <a:spcBef>
          <a:spcPts val="0"/>
        </a:spcBef>
        <a:spcAft>
          <a:spcPts val="560"/>
        </a:spcAft>
        <a:buClr>
          <a:schemeClr val="tx2"/>
        </a:buClr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GC0109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mtClean="0"/>
              <a:t>03 December 2018</a:t>
            </a:r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Nicholas Rubin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BMRS options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Public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72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Defect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b="1" dirty="0" smtClean="0"/>
              <a:t>Defect</a:t>
            </a:r>
            <a:r>
              <a:rPr lang="en-GB" sz="1600" dirty="0" smtClean="0"/>
              <a:t> – no timely or consistent publication of warnings, instructions, notices (‘warnings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’) in terms of transparency and not all market participants receive them. ‘Warnings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’ include:</a:t>
            </a:r>
          </a:p>
          <a:p>
            <a:pPr lvl="1"/>
            <a:r>
              <a:rPr lang="en-GB" sz="1600" b="1" dirty="0" smtClean="0"/>
              <a:t>System Warnings (OC7.4, BSC Q6.1.14 and V2.2.1)</a:t>
            </a:r>
          </a:p>
          <a:p>
            <a:pPr lvl="2"/>
            <a:r>
              <a:rPr lang="en-GB" sz="1600" dirty="0" smtClean="0"/>
              <a:t>NISM/EMN, High Risk of Demand Reduction (HRDR), Demand Control Imminent (DCI), Risk of System Disturbance</a:t>
            </a:r>
          </a:p>
          <a:p>
            <a:pPr lvl="1"/>
            <a:r>
              <a:rPr lang="en-GB" sz="1600" b="1" dirty="0" smtClean="0"/>
              <a:t>Demand Control Instructions (OC6.5, BSC Q6.9 and V2.2.1)</a:t>
            </a:r>
            <a:endParaRPr lang="en-GB" sz="1600" dirty="0" smtClean="0"/>
          </a:p>
          <a:p>
            <a:pPr lvl="1"/>
            <a:r>
              <a:rPr lang="en-GB" sz="1600" b="1" dirty="0" smtClean="0"/>
              <a:t>Emergency Instructions</a:t>
            </a:r>
          </a:p>
          <a:p>
            <a:pPr lvl="2"/>
            <a:r>
              <a:rPr lang="en-GB" sz="1600" dirty="0" smtClean="0"/>
              <a:t>EIs are reported as BOAs with Emergency Flag (but these are not identified ;</a:t>
            </a:r>
          </a:p>
          <a:p>
            <a:pPr lvl="2"/>
            <a:r>
              <a:rPr lang="en-GB" sz="1600" dirty="0" err="1" smtClean="0"/>
              <a:t>Nb</a:t>
            </a:r>
            <a:r>
              <a:rPr lang="en-GB" sz="1600" dirty="0" smtClean="0"/>
              <a:t> </a:t>
            </a:r>
            <a:r>
              <a:rPr lang="en-GB" sz="1600" u="sng" dirty="0" smtClean="0"/>
              <a:t>not all EIs are reported </a:t>
            </a:r>
            <a:r>
              <a:rPr lang="en-GB" sz="1600" dirty="0" smtClean="0"/>
              <a:t>as BOAs – see BC2.9.2.3 and BSC Q5.1.3(b)</a:t>
            </a:r>
          </a:p>
          <a:p>
            <a:pPr lvl="1"/>
            <a:r>
              <a:rPr lang="en-GB" sz="1600" b="1" dirty="0" smtClean="0"/>
              <a:t>Negative Reserve Active Power Management (NRAPM)</a:t>
            </a:r>
          </a:p>
          <a:p>
            <a:pPr lvl="2"/>
            <a:r>
              <a:rPr lang="en-GB" sz="1600" dirty="0" smtClean="0"/>
              <a:t>Either dealt with by contact with BMUs (not reported) as EI (already on BMRS </a:t>
            </a:r>
            <a:r>
              <a:rPr lang="en-GB" sz="1600" u="sng" dirty="0" smtClean="0"/>
              <a:t>but not identified as such</a:t>
            </a:r>
            <a:r>
              <a:rPr lang="en-GB" sz="1600" dirty="0" smtClean="0"/>
              <a:t>) or Shutdown (not on BMRS)</a:t>
            </a:r>
          </a:p>
          <a:p>
            <a:pPr lvl="1"/>
            <a:r>
              <a:rPr lang="en-GB" sz="1600" b="1" dirty="0" smtClean="0"/>
              <a:t>Black Start notice (OC9.4.6 and BSC G3.1.2) – NG must already inform Users and BSCCO, BSCCO must notify all Parties</a:t>
            </a:r>
          </a:p>
          <a:p>
            <a:pPr lvl="2"/>
            <a:r>
              <a:rPr lang="en-GB" sz="1600" dirty="0" smtClean="0"/>
              <a:t>BSCP201 doesn’t prescribe, presumably to provide flexibility</a:t>
            </a:r>
          </a:p>
          <a:p>
            <a:pPr lvl="1"/>
            <a:r>
              <a:rPr lang="en-GB" sz="1600" b="1" dirty="0" smtClean="0"/>
              <a:t>Electricity Supply Emergency Code (ESEC) and Fuel Security Code (FSC) (BSC G4.2.3)</a:t>
            </a:r>
          </a:p>
          <a:p>
            <a:pPr lvl="2"/>
            <a:r>
              <a:rPr lang="en-GB" sz="1600" dirty="0"/>
              <a:t>BSCP201 doesn’t prescribe, presumably to provide flexibility</a:t>
            </a:r>
          </a:p>
          <a:p>
            <a:pPr lvl="1"/>
            <a:r>
              <a:rPr lang="en-GB" sz="1600" b="1" dirty="0" smtClean="0"/>
              <a:t>Demand Turn-Up </a:t>
            </a:r>
            <a:r>
              <a:rPr lang="en-GB" sz="1600" dirty="0" smtClean="0"/>
              <a:t>– BOA or BSAD – although BSAD not always timely or explicit/identifiable</a:t>
            </a:r>
          </a:p>
        </p:txBody>
      </p:sp>
    </p:spTree>
    <p:extLst>
      <p:ext uri="{BB962C8B-B14F-4D97-AF65-F5344CB8AC3E}">
        <p14:creationId xmlns:p14="http://schemas.microsoft.com/office/powerpoint/2010/main" val="3261142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Proposer’s Solution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b="1" dirty="0" smtClean="0"/>
              <a:t>Solution - Proposer and w/g thoughts</a:t>
            </a:r>
            <a:r>
              <a:rPr lang="en-GB" sz="1600" dirty="0" smtClean="0"/>
              <a:t>  – </a:t>
            </a:r>
          </a:p>
          <a:p>
            <a:pPr lvl="1"/>
            <a:r>
              <a:rPr lang="en-GB" sz="1600" dirty="0" smtClean="0"/>
              <a:t>‘The </a:t>
            </a:r>
            <a:r>
              <a:rPr lang="en-GB" sz="1600" dirty="0"/>
              <a:t>Grid Code will need to be amended to set out the procedure for the </a:t>
            </a:r>
            <a:r>
              <a:rPr lang="en-GB" sz="1600" b="1" dirty="0"/>
              <a:t>timely </a:t>
            </a:r>
            <a:r>
              <a:rPr lang="en-GB" sz="1600" b="1" dirty="0" smtClean="0"/>
              <a:t>publication</a:t>
            </a:r>
            <a:r>
              <a:rPr lang="en-GB" sz="1600" dirty="0" smtClean="0"/>
              <a:t>’</a:t>
            </a:r>
          </a:p>
          <a:p>
            <a:pPr lvl="1"/>
            <a:r>
              <a:rPr lang="en-GB" sz="1600" dirty="0" smtClean="0"/>
              <a:t>‘Our </a:t>
            </a:r>
            <a:r>
              <a:rPr lang="en-GB" sz="1600" dirty="0"/>
              <a:t>thinking is to make it as </a:t>
            </a:r>
            <a:r>
              <a:rPr lang="en-GB" sz="1600" b="1" dirty="0"/>
              <a:t>simple</a:t>
            </a:r>
            <a:r>
              <a:rPr lang="en-GB" sz="1600" dirty="0"/>
              <a:t> a process as possible</a:t>
            </a:r>
            <a:r>
              <a:rPr lang="en-GB" sz="1600" dirty="0" smtClean="0"/>
              <a:t>.’</a:t>
            </a:r>
          </a:p>
          <a:p>
            <a:pPr lvl="1"/>
            <a:r>
              <a:rPr lang="en-GB" sz="1600" dirty="0" smtClean="0"/>
              <a:t>‘…an </a:t>
            </a:r>
            <a:r>
              <a:rPr lang="en-GB" sz="1600" dirty="0"/>
              <a:t>extension of the existing ‘mailing list’ used for any </a:t>
            </a:r>
            <a:r>
              <a:rPr lang="en-GB" sz="1600" b="1" dirty="0"/>
              <a:t>electronic alerting</a:t>
            </a:r>
            <a:r>
              <a:rPr lang="en-GB" sz="1600" dirty="0"/>
              <a:t> (such as email or </a:t>
            </a:r>
            <a:r>
              <a:rPr lang="en-GB" sz="1600" dirty="0" smtClean="0"/>
              <a:t>text/SMS)…[or] a </a:t>
            </a:r>
            <a:r>
              <a:rPr lang="en-GB" sz="1600" b="1" dirty="0" smtClean="0"/>
              <a:t>website notice </a:t>
            </a:r>
            <a:r>
              <a:rPr lang="en-GB" sz="1600" dirty="0"/>
              <a:t>(such as the existing system warning(s) placed on BMRS</a:t>
            </a:r>
            <a:r>
              <a:rPr lang="en-GB" sz="1600" dirty="0" smtClean="0"/>
              <a:t>).’</a:t>
            </a:r>
          </a:p>
          <a:p>
            <a:pPr lvl="1"/>
            <a:r>
              <a:rPr lang="en-GB" sz="1600" dirty="0" smtClean="0"/>
              <a:t>‘</a:t>
            </a:r>
            <a:r>
              <a:rPr lang="en-GB" sz="1600" dirty="0"/>
              <a:t>best if a </a:t>
            </a:r>
            <a:r>
              <a:rPr lang="en-GB" sz="1600" b="1" dirty="0"/>
              <a:t>single information channel</a:t>
            </a:r>
            <a:r>
              <a:rPr lang="en-GB" sz="1600" dirty="0"/>
              <a:t> was </a:t>
            </a:r>
            <a:r>
              <a:rPr lang="en-GB" sz="1600" dirty="0" smtClean="0"/>
              <a:t>adopted’</a:t>
            </a:r>
          </a:p>
          <a:p>
            <a:pPr lvl="1"/>
            <a:r>
              <a:rPr lang="en-GB" sz="1600" dirty="0" smtClean="0"/>
              <a:t>Proposer noted that some publications may take up to 20mins before being published – I think referring to Demand Control and LoLP</a:t>
            </a:r>
          </a:p>
          <a:p>
            <a:pPr lvl="1"/>
            <a:r>
              <a:rPr lang="en-GB" sz="1600" dirty="0" smtClean="0"/>
              <a:t>W/G noted two aspects of issue: i) time to report information (i.e. by SO) and ii) time to notify market participants</a:t>
            </a:r>
          </a:p>
          <a:p>
            <a:pPr lvl="1"/>
            <a:r>
              <a:rPr lang="en-GB" sz="1600" dirty="0" err="1" smtClean="0"/>
              <a:t>Nb</a:t>
            </a:r>
            <a:r>
              <a:rPr lang="en-GB" sz="1600" dirty="0" smtClean="0"/>
              <a:t> Solution only focused on SO warnings etc. May need future change to ensure DNO warnings are consistent.</a:t>
            </a:r>
          </a:p>
          <a:p>
            <a:r>
              <a:rPr lang="en-GB" sz="1600" dirty="0" smtClean="0"/>
              <a:t>Need to clarify/align reporting requirements</a:t>
            </a:r>
          </a:p>
          <a:p>
            <a:pPr lvl="1"/>
            <a:r>
              <a:rPr lang="en-GB" sz="1600" dirty="0" smtClean="0"/>
              <a:t>Reducing timescales for DCI and LOLP would require a mod – although nothing to stop Grid just ensuring quicker provision</a:t>
            </a:r>
          </a:p>
          <a:p>
            <a:r>
              <a:rPr lang="en-GB" sz="1600" dirty="0" smtClean="0"/>
              <a:t>Improve timeliness</a:t>
            </a:r>
          </a:p>
          <a:p>
            <a:pPr lvl="1"/>
            <a:r>
              <a:rPr lang="en-GB" sz="1600" dirty="0" smtClean="0"/>
              <a:t>Possibly enable all warning messages sent by SO to ELEXON to be copied to all market participant</a:t>
            </a:r>
          </a:p>
        </p:txBody>
      </p:sp>
    </p:spTree>
    <p:extLst>
      <p:ext uri="{BB962C8B-B14F-4D97-AF65-F5344CB8AC3E}">
        <p14:creationId xmlns:p14="http://schemas.microsoft.com/office/powerpoint/2010/main" val="134875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Requirements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All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 must be reported by NG (to? ELEXON? Mkt participants?) in a timely manner</a:t>
            </a:r>
          </a:p>
          <a:p>
            <a:r>
              <a:rPr lang="en-GB" sz="1600" dirty="0" smtClean="0"/>
              <a:t>All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 must be published in a timely manner</a:t>
            </a:r>
          </a:p>
          <a:p>
            <a:r>
              <a:rPr lang="en-GB" sz="1600" dirty="0" smtClean="0"/>
              <a:t>All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 must be made available to all market participants at the same time</a:t>
            </a:r>
          </a:p>
          <a:p>
            <a:r>
              <a:rPr lang="en-GB" sz="1600" dirty="0" smtClean="0"/>
              <a:t>There should be single responsibility for publishing all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 </a:t>
            </a:r>
            <a:r>
              <a:rPr lang="en-GB" sz="1600" strike="sngStrike" dirty="0" smtClean="0"/>
              <a:t>should be published using a single information channel</a:t>
            </a:r>
          </a:p>
          <a:p>
            <a:pPr lvl="1"/>
            <a:r>
              <a:rPr lang="en-GB" sz="1600" dirty="0" err="1" smtClean="0"/>
              <a:t>Nb</a:t>
            </a:r>
            <a:r>
              <a:rPr lang="en-GB" sz="1600" dirty="0" smtClean="0"/>
              <a:t> BMRS has multiple publication channels</a:t>
            </a:r>
          </a:p>
          <a:p>
            <a:r>
              <a:rPr lang="en-GB" sz="1600" dirty="0" smtClean="0"/>
              <a:t>All market participants should be notified in a timely manner of warnings </a:t>
            </a:r>
            <a:r>
              <a:rPr lang="en-GB" sz="1600" dirty="0" err="1" smtClean="0"/>
              <a:t>etc</a:t>
            </a:r>
            <a:endParaRPr lang="en-GB" sz="1600" dirty="0" smtClean="0"/>
          </a:p>
          <a:p>
            <a:pPr lvl="1"/>
            <a:r>
              <a:rPr lang="en-US" sz="1600" dirty="0"/>
              <a:t>Article (2) (7) of Regulation 1227/2011  defines market participant as: “…any person, including transmission system operators, who enters into transactions, including the placing of orders to trade, in one or more wholesale energy markets” </a:t>
            </a:r>
          </a:p>
          <a:p>
            <a:endParaRPr lang="en-GB" sz="1600" dirty="0" smtClean="0"/>
          </a:p>
          <a:p>
            <a:r>
              <a:rPr lang="en-GB" sz="1600" dirty="0"/>
              <a:t>Clarify outcomes?</a:t>
            </a:r>
          </a:p>
          <a:p>
            <a:pPr lvl="2"/>
            <a:r>
              <a:rPr lang="en-GB" sz="1600" dirty="0"/>
              <a:t>E.g. specifically which warnings, instructions </a:t>
            </a:r>
            <a:r>
              <a:rPr lang="en-GB" sz="1600" dirty="0" err="1"/>
              <a:t>etc</a:t>
            </a:r>
            <a:r>
              <a:rPr lang="en-GB" sz="1600" dirty="0"/>
              <a:t> should be published and/or notified? To who? </a:t>
            </a:r>
            <a:r>
              <a:rPr lang="en-GB" sz="1600" dirty="0" smtClean="0"/>
              <a:t>What is timel</a:t>
            </a:r>
            <a:r>
              <a:rPr lang="en-GB" sz="1600" dirty="0"/>
              <a:t>y</a:t>
            </a:r>
            <a:r>
              <a:rPr lang="en-GB" sz="1600" dirty="0" smtClean="0"/>
              <a:t> </a:t>
            </a:r>
            <a:r>
              <a:rPr lang="en-GB" sz="1600" dirty="0"/>
              <a:t>(within seconds, minutes, days</a:t>
            </a:r>
            <a:r>
              <a:rPr lang="en-GB" sz="1600" dirty="0" smtClean="0"/>
              <a:t>)?</a:t>
            </a:r>
            <a:endParaRPr lang="en-GB" sz="1600" dirty="0"/>
          </a:p>
          <a:p>
            <a:pPr lvl="2"/>
            <a:r>
              <a:rPr lang="en-GB" sz="1600" dirty="0"/>
              <a:t>Do some warnings </a:t>
            </a:r>
            <a:r>
              <a:rPr lang="en-GB" sz="1600" dirty="0" err="1"/>
              <a:t>etc</a:t>
            </a:r>
            <a:r>
              <a:rPr lang="en-GB" sz="1600" dirty="0"/>
              <a:t> need to be treated differently?</a:t>
            </a:r>
          </a:p>
          <a:p>
            <a:r>
              <a:rPr lang="en-GB" sz="1600" dirty="0" smtClean="0"/>
              <a:t>Not </a:t>
            </a:r>
            <a:r>
              <a:rPr lang="en-GB" sz="1600" dirty="0"/>
              <a:t>necessarily how, i.e. specific systems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796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questions/considerations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600" dirty="0" smtClean="0"/>
              <a:t>Audit </a:t>
            </a:r>
            <a:r>
              <a:rPr lang="en-US" sz="1600" dirty="0"/>
              <a:t>requirements</a:t>
            </a:r>
          </a:p>
          <a:p>
            <a:pPr lvl="1"/>
            <a:r>
              <a:rPr lang="en-US" sz="1600" dirty="0"/>
              <a:t>How long to hold data (in private/published state)</a:t>
            </a:r>
          </a:p>
          <a:p>
            <a:r>
              <a:rPr lang="en-US" sz="1600" dirty="0"/>
              <a:t>Should different warnings be searchable?</a:t>
            </a:r>
          </a:p>
          <a:p>
            <a:pPr lvl="1"/>
            <a:r>
              <a:rPr lang="en-US" sz="1600" dirty="0"/>
              <a:t>In which case, do warnings </a:t>
            </a:r>
            <a:r>
              <a:rPr lang="en-US" sz="1600" dirty="0" err="1"/>
              <a:t>etc</a:t>
            </a:r>
            <a:r>
              <a:rPr lang="en-US" sz="1600" dirty="0"/>
              <a:t> that are reported as BOAs or BSAA need to have flags attached (e.g. emergency flags)?</a:t>
            </a:r>
          </a:p>
          <a:p>
            <a:r>
              <a:rPr lang="en-GB" sz="1600" dirty="0" smtClean="0"/>
              <a:t>Reporting of DNO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?</a:t>
            </a:r>
          </a:p>
          <a:p>
            <a:r>
              <a:rPr lang="en-GB" sz="1600" dirty="0" smtClean="0"/>
              <a:t>GC0109 refers to equal access to information on status and efficiency of system – are there additional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 and/or ‘information’ that have not been considered</a:t>
            </a:r>
          </a:p>
          <a:p>
            <a:pPr lvl="1"/>
            <a:r>
              <a:rPr lang="en-GB" sz="1600" dirty="0" smtClean="0"/>
              <a:t>The proposal highlighted that Regulation 1227/2011 prohibits use of Inside Information, where, inter alia, ‘information’ includes:</a:t>
            </a:r>
          </a:p>
          <a:p>
            <a:pPr lvl="2"/>
            <a:r>
              <a:rPr lang="en-US" sz="1600" dirty="0" smtClean="0"/>
              <a:t>‘other </a:t>
            </a:r>
            <a:r>
              <a:rPr lang="en-US" sz="1600" dirty="0"/>
              <a:t>information that a reasonable market participant would be likely to use as part of the basis of its decision to enter into a transaction relating to, or to issue an order to trade in, a wholesale energy </a:t>
            </a:r>
            <a:r>
              <a:rPr lang="en-US" sz="1600" dirty="0" smtClean="0"/>
              <a:t>product’</a:t>
            </a:r>
            <a:endParaRPr lang="en-GB" sz="1600" dirty="0" smtClean="0"/>
          </a:p>
          <a:p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72382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BMRS options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Simple</a:t>
            </a:r>
          </a:p>
          <a:p>
            <a:pPr lvl="1"/>
            <a:r>
              <a:rPr lang="en-GB" sz="1600" dirty="0" smtClean="0"/>
              <a:t>Continue using existing interfaces</a:t>
            </a:r>
          </a:p>
          <a:p>
            <a:pPr lvl="1"/>
            <a:r>
              <a:rPr lang="en-GB" sz="1600" dirty="0" smtClean="0"/>
              <a:t>Clarify how different interfaces report different Warnings </a:t>
            </a:r>
            <a:r>
              <a:rPr lang="en-GB" sz="1600" dirty="0" err="1" smtClean="0"/>
              <a:t>etc</a:t>
            </a:r>
            <a:endParaRPr lang="en-GB" sz="1600" dirty="0" smtClean="0"/>
          </a:p>
          <a:p>
            <a:pPr lvl="1"/>
            <a:r>
              <a:rPr lang="en-GB" sz="1600" dirty="0" smtClean="0"/>
              <a:t>Enable use of existing System Warnings interface to allow other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 to be reported (and possibly to draw attention to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 (e.g. BOAs) that are reported via other means)</a:t>
            </a:r>
          </a:p>
          <a:p>
            <a:pPr lvl="1"/>
            <a:r>
              <a:rPr lang="en-GB" sz="1600" dirty="0" smtClean="0"/>
              <a:t>Reminder that participants can sign up for System Warnings emails, API and Data Push Servic</a:t>
            </a:r>
            <a:r>
              <a:rPr lang="en-GB" sz="1600" dirty="0"/>
              <a:t>e</a:t>
            </a:r>
            <a:endParaRPr lang="en-GB" sz="1600" dirty="0" smtClean="0"/>
          </a:p>
          <a:p>
            <a:r>
              <a:rPr lang="en-GB" sz="1600" dirty="0" smtClean="0"/>
              <a:t>Enhanced</a:t>
            </a:r>
          </a:p>
          <a:p>
            <a:pPr lvl="1"/>
            <a:r>
              <a:rPr lang="en-GB" sz="1600" dirty="0" smtClean="0"/>
              <a:t>New interfaces so different types of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 have dedicated messages – this enables filtering.</a:t>
            </a:r>
          </a:p>
          <a:p>
            <a:pPr lvl="1"/>
            <a:r>
              <a:rPr lang="en-GB" sz="1600" dirty="0" smtClean="0"/>
              <a:t>Single landing page that provides details of all different Warning </a:t>
            </a:r>
            <a:r>
              <a:rPr lang="en-GB" sz="1600" dirty="0" err="1" smtClean="0"/>
              <a:t>etc</a:t>
            </a:r>
            <a:r>
              <a:rPr lang="en-GB" sz="1600" dirty="0" smtClean="0"/>
              <a:t>, including links to other pages on BMRS where more detail or original Warning </a:t>
            </a:r>
            <a:r>
              <a:rPr lang="en-GB" sz="1600" dirty="0" err="1" smtClean="0"/>
              <a:t>etc</a:t>
            </a:r>
            <a:r>
              <a:rPr lang="en-GB" sz="1600" dirty="0" smtClean="0"/>
              <a:t> is published</a:t>
            </a:r>
          </a:p>
          <a:p>
            <a:pPr lvl="1"/>
            <a:r>
              <a:rPr lang="en-GB" sz="1600" dirty="0" smtClean="0"/>
              <a:t>Additional or updated/consolidated notifications (email/</a:t>
            </a:r>
            <a:r>
              <a:rPr lang="en-GB" sz="1600" dirty="0" err="1" smtClean="0"/>
              <a:t>sms</a:t>
            </a:r>
            <a:r>
              <a:rPr lang="en-GB" sz="1600" dirty="0" smtClean="0"/>
              <a:t>?) – i.e. in addition or a replacement to existing System Warnings emails</a:t>
            </a:r>
          </a:p>
          <a:p>
            <a:pPr lvl="1"/>
            <a:r>
              <a:rPr lang="en-GB" sz="1600" dirty="0" smtClean="0"/>
              <a:t>All Warnings </a:t>
            </a:r>
            <a:r>
              <a:rPr lang="en-GB" sz="1600" dirty="0" err="1" smtClean="0"/>
              <a:t>etc</a:t>
            </a:r>
            <a:r>
              <a:rPr lang="en-GB" sz="1600" dirty="0" smtClean="0"/>
              <a:t> are individually identifiable as Warnings etc. and therefore searchable/auditable</a:t>
            </a:r>
          </a:p>
          <a:p>
            <a:r>
              <a:rPr lang="en-GB" sz="1600" dirty="0" smtClean="0"/>
              <a:t>Enhanced+</a:t>
            </a:r>
          </a:p>
          <a:p>
            <a:pPr lvl="1"/>
            <a:r>
              <a:rPr lang="en-GB" sz="1600" dirty="0" smtClean="0"/>
              <a:t>As above but whenever NG send us a Warning </a:t>
            </a:r>
            <a:r>
              <a:rPr lang="en-GB" sz="1600" dirty="0" err="1" smtClean="0"/>
              <a:t>etc</a:t>
            </a:r>
            <a:r>
              <a:rPr lang="en-GB" sz="1600" dirty="0" smtClean="0"/>
              <a:t>, this message is automatically sent to participants before it arrives and is processed by ELEXON</a:t>
            </a:r>
          </a:p>
        </p:txBody>
      </p:sp>
    </p:spTree>
    <p:extLst>
      <p:ext uri="{BB962C8B-B14F-4D97-AF65-F5344CB8AC3E}">
        <p14:creationId xmlns:p14="http://schemas.microsoft.com/office/powerpoint/2010/main" val="389437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Insert: Document 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3C6C5D-E533-49CA-B0EE-FC3E24E254C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Refine Business Requirements – see slides above</a:t>
            </a:r>
          </a:p>
          <a:p>
            <a:r>
              <a:rPr lang="en-GB" dirty="0" smtClean="0"/>
              <a:t>Simple solution – use existing System Warnings interface</a:t>
            </a:r>
            <a:endParaRPr lang="en-GB" dirty="0"/>
          </a:p>
          <a:p>
            <a:pPr lvl="1"/>
            <a:r>
              <a:rPr lang="en-GB" dirty="0"/>
              <a:t>No BSC Mod or CP </a:t>
            </a:r>
            <a:r>
              <a:rPr lang="en-GB" dirty="0" smtClean="0"/>
              <a:t>necessary</a:t>
            </a:r>
          </a:p>
          <a:p>
            <a:pPr lvl="2"/>
            <a:r>
              <a:rPr lang="en-GB" dirty="0" smtClean="0"/>
              <a:t>Can be implemented quickly – no BSC system changes</a:t>
            </a:r>
          </a:p>
          <a:p>
            <a:pPr lvl="1"/>
            <a:r>
              <a:rPr lang="en-GB" dirty="0" smtClean="0"/>
              <a:t>GC0109 (and Grid Code) still needs to be explicit about which warnings are reported</a:t>
            </a:r>
          </a:p>
          <a:p>
            <a:pPr lvl="1"/>
            <a:r>
              <a:rPr lang="en-GB" dirty="0" smtClean="0"/>
              <a:t>w/g </a:t>
            </a:r>
            <a:r>
              <a:rPr lang="en-GB" dirty="0"/>
              <a:t>to advise NG and ELEXON on content for free-text ‘System Warnings’ interface</a:t>
            </a:r>
          </a:p>
          <a:p>
            <a:pPr lvl="1"/>
            <a:r>
              <a:rPr lang="en-GB" dirty="0"/>
              <a:t>NG and ELEXON to agree any technical requirements for use of existing System Warnings interface</a:t>
            </a:r>
          </a:p>
          <a:p>
            <a:r>
              <a:rPr lang="en-GB" dirty="0" smtClean="0"/>
              <a:t>Enhanced solution</a:t>
            </a:r>
          </a:p>
          <a:p>
            <a:pPr lvl="1"/>
            <a:r>
              <a:rPr lang="en-GB" dirty="0" smtClean="0"/>
              <a:t>BSC CP necessary to specify the detailed technical solution</a:t>
            </a:r>
          </a:p>
          <a:p>
            <a:pPr lvl="2"/>
            <a:r>
              <a:rPr lang="en-GB" dirty="0" smtClean="0"/>
              <a:t>Ultimately dependent on BRs and the overall requirements in the Grid 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437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11258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Elexon">
      <a:dk1>
        <a:sysClr val="windowText" lastClr="000000"/>
      </a:dk1>
      <a:lt1>
        <a:sysClr val="window" lastClr="FFFFFF"/>
      </a:lt1>
      <a:dk2>
        <a:srgbClr val="0090AB"/>
      </a:dk2>
      <a:lt2>
        <a:srgbClr val="FFFFFF"/>
      </a:lt2>
      <a:accent1>
        <a:srgbClr val="65C7C2"/>
      </a:accent1>
      <a:accent2>
        <a:srgbClr val="7AA3AA"/>
      </a:accent2>
      <a:accent3>
        <a:srgbClr val="DCDCDC"/>
      </a:accent3>
      <a:accent4>
        <a:srgbClr val="00A7DE"/>
      </a:accent4>
      <a:accent5>
        <a:srgbClr val="84AE0C"/>
      </a:accent5>
      <a:accent6>
        <a:srgbClr val="FAA311"/>
      </a:accent6>
      <a:hlink>
        <a:srgbClr val="65C7C2"/>
      </a:hlink>
      <a:folHlink>
        <a:srgbClr val="213871"/>
      </a:folHlink>
    </a:clrScheme>
    <a:fontScheme name="Elex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lnSpc>
            <a:spcPts val="2100"/>
          </a:lnSpc>
          <a:spcAft>
            <a:spcPts val="560"/>
          </a:spcAft>
          <a:defRPr sz="1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ontent Slides">
  <a:themeElements>
    <a:clrScheme name="Elexon">
      <a:dk1>
        <a:sysClr val="windowText" lastClr="000000"/>
      </a:dk1>
      <a:lt1>
        <a:sysClr val="window" lastClr="FFFFFF"/>
      </a:lt1>
      <a:dk2>
        <a:srgbClr val="0090AB"/>
      </a:dk2>
      <a:lt2>
        <a:srgbClr val="FFFFFF"/>
      </a:lt2>
      <a:accent1>
        <a:srgbClr val="65C7C2"/>
      </a:accent1>
      <a:accent2>
        <a:srgbClr val="7AA3AA"/>
      </a:accent2>
      <a:accent3>
        <a:srgbClr val="DCDCDC"/>
      </a:accent3>
      <a:accent4>
        <a:srgbClr val="00A7DE"/>
      </a:accent4>
      <a:accent5>
        <a:srgbClr val="84AE0C"/>
      </a:accent5>
      <a:accent6>
        <a:srgbClr val="FAA311"/>
      </a:accent6>
      <a:hlink>
        <a:srgbClr val="65C7C2"/>
      </a:hlink>
      <a:folHlink>
        <a:srgbClr val="213871"/>
      </a:folHlink>
    </a:clrScheme>
    <a:fontScheme name="Elex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lnSpc>
            <a:spcPts val="2100"/>
          </a:lnSpc>
          <a:spcAft>
            <a:spcPts val="560"/>
          </a:spcAft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Elexon">
      <a:dk1>
        <a:sysClr val="windowText" lastClr="000000"/>
      </a:dk1>
      <a:lt1>
        <a:sysClr val="window" lastClr="FFFFFF"/>
      </a:lt1>
      <a:dk2>
        <a:srgbClr val="0090AB"/>
      </a:dk2>
      <a:lt2>
        <a:srgbClr val="FFFFFF"/>
      </a:lt2>
      <a:accent1>
        <a:srgbClr val="213871"/>
      </a:accent1>
      <a:accent2>
        <a:srgbClr val="7AA3AA"/>
      </a:accent2>
      <a:accent3>
        <a:srgbClr val="DCDCDC"/>
      </a:accent3>
      <a:accent4>
        <a:srgbClr val="65C7C2"/>
      </a:accent4>
      <a:accent5>
        <a:srgbClr val="2CA5AA"/>
      </a:accent5>
      <a:accent6>
        <a:srgbClr val="3C6779"/>
      </a:accent6>
      <a:hlink>
        <a:srgbClr val="65C7C2"/>
      </a:hlink>
      <a:folHlink>
        <a:srgbClr val="213871"/>
      </a:folHlink>
    </a:clrScheme>
    <a:fontScheme name="Elex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Elexon">
      <a:dk1>
        <a:sysClr val="windowText" lastClr="000000"/>
      </a:dk1>
      <a:lt1>
        <a:sysClr val="window" lastClr="FFFFFF"/>
      </a:lt1>
      <a:dk2>
        <a:srgbClr val="0090AB"/>
      </a:dk2>
      <a:lt2>
        <a:srgbClr val="FFFFFF"/>
      </a:lt2>
      <a:accent1>
        <a:srgbClr val="213871"/>
      </a:accent1>
      <a:accent2>
        <a:srgbClr val="7AA3AA"/>
      </a:accent2>
      <a:accent3>
        <a:srgbClr val="DCDCDC"/>
      </a:accent3>
      <a:accent4>
        <a:srgbClr val="65C7C2"/>
      </a:accent4>
      <a:accent5>
        <a:srgbClr val="2CA5AA"/>
      </a:accent5>
      <a:accent6>
        <a:srgbClr val="3C6779"/>
      </a:accent6>
      <a:hlink>
        <a:srgbClr val="65C7C2"/>
      </a:hlink>
      <a:folHlink>
        <a:srgbClr val="213871"/>
      </a:folHlink>
    </a:clrScheme>
    <a:fontScheme name="Elex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2911</TotalTime>
  <Words>1057</Words>
  <Application>Microsoft Office PowerPoint</Application>
  <PresentationFormat>Custom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blank</vt:lpstr>
      <vt:lpstr>Content Slides</vt:lpstr>
      <vt:lpstr>GC0109</vt:lpstr>
      <vt:lpstr>Defect</vt:lpstr>
      <vt:lpstr>Proposer’s Solution</vt:lpstr>
      <vt:lpstr>Business Requirements</vt:lpstr>
      <vt:lpstr>Other questions/considerations</vt:lpstr>
      <vt:lpstr>BMRS options</vt:lpstr>
      <vt:lpstr>Next steps</vt:lpstr>
      <vt:lpstr>PowerPoint Presentation</vt:lpstr>
    </vt:vector>
  </TitlesOfParts>
  <Company>ELEXON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Rubin</dc:creator>
  <cp:lastModifiedBy>Rachel Hinsley</cp:lastModifiedBy>
  <cp:revision>40</cp:revision>
  <dcterms:created xsi:type="dcterms:W3CDTF">2018-11-10T12:42:44Z</dcterms:created>
  <dcterms:modified xsi:type="dcterms:W3CDTF">2018-12-03T15:57:01Z</dcterms:modified>
</cp:coreProperties>
</file>